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9" r:id="rId7"/>
    <p:sldId id="260" r:id="rId8"/>
    <p:sldId id="262" r:id="rId9"/>
    <p:sldId id="263" r:id="rId10"/>
    <p:sldId id="265" r:id="rId11"/>
    <p:sldId id="266" r:id="rId12"/>
    <p:sldId id="264" r:id="rId13"/>
    <p:sldId id="267" r:id="rId14"/>
    <p:sldId id="26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showGuides="1">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9DD23685-D5AA-43E4-96AE-6D8A0420E7D6}"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D23685-D5AA-43E4-96AE-6D8A0420E7D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D23685-D5AA-43E4-96AE-6D8A0420E7D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D23685-D5AA-43E4-96AE-6D8A0420E7D6}"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9DD23685-D5AA-43E4-96AE-6D8A0420E7D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D23685-D5AA-43E4-96AE-6D8A0420E7D6}"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D23685-D5AA-43E4-96AE-6D8A0420E7D6}"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D23685-D5AA-43E4-96AE-6D8A0420E7D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D23685-D5AA-43E4-96AE-6D8A0420E7D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D23685-D5AA-43E4-96AE-6D8A0420E7D6}"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CA4909F3-DB06-41F1-9CC8-19E859BF81F0}" type="datetimeFigureOut">
              <a:rPr lang="fr-FR" smtClean="0"/>
              <a:pPr/>
              <a:t>06/05/2020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9DD23685-D5AA-43E4-96AE-6D8A0420E7D6}"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A4909F3-DB06-41F1-9CC8-19E859BF81F0}" type="datetimeFigureOut">
              <a:rPr lang="fr-FR" smtClean="0"/>
              <a:pPr/>
              <a:t>06/05/2020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DD23685-D5AA-43E4-96AE-6D8A0420E7D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hyperlink" Target="https://www.bing.com/images/search?view=detailV2&amp;ccid=BUtKvBYc&amp;id=0A1001569B07CFFFFBCCB1BD020C212790FA74AD&amp;thid=OIP.BUtKvBYcIJJzm_b4fVKAJQAAAA&amp;mediaurl=https://upload.wikimedia.org/wikipedia/commons/thumb/c/ce/Culex_sp_larvae.png/290px-Culex_sp_larvae.png&amp;exph=177&amp;expw=290&amp;q=larve++des+moustique&amp;simid=608028551079264517&amp;selectedIndex=3" TargetMode="External"/><Relationship Id="rId1" Type="http://schemas.openxmlformats.org/officeDocument/2006/relationships/slideLayout" Target="../slideLayouts/slideLayout2.xml"/><Relationship Id="rId6" Type="http://schemas.openxmlformats.org/officeDocument/2006/relationships/hyperlink" Target="https://www.bing.com/images/search?view=detailV2&amp;ccid=aoitU0YB&amp;id=31AF5792E4456842BADACB53174B2F724B6B1376&amp;thid=OIP.aoitU0YBIB2S-Na7TfUY9gHaF-&amp;mediaurl=http://1.bp.blogspot.com/-BCtCOFDzUBk/USOGW0tj3UI/AAAAAAAAAIg/stYuiOZC2WE/s1600/Les+vers+ronds-Ascaris.jpg&amp;exph=444&amp;expw=550&amp;q=ascaris,+t%c3%a6nia,+puce,+pou+&amp;simid=608016735687082562&amp;selectedIndex=1" TargetMode="External"/><Relationship Id="rId5" Type="http://schemas.openxmlformats.org/officeDocument/2006/relationships/image" Target="../media/image3.jpeg"/><Relationship Id="rId4" Type="http://schemas.openxmlformats.org/officeDocument/2006/relationships/hyperlink" Target="https://www.bing.com/images/search?view=detailV2&amp;ccid=G3UgFQMb&amp;id=B131DC9F56BECF7634472533BD0F079DCA76CDEA&amp;thid=OIP.G3UgFQMbfnv5AYi5y7XIRQHaE-&amp;mediaurl=https://www.veterinairejarlard.com/wp-content/uploads/2016/10/cayenne-tick-542169_1280.jpg&amp;exph=860&amp;expw=1280&amp;q=ascaris,+t%c3%a6nia,+puce,+pou+&amp;simid=608052379547731952&amp;selectedIndex=47"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285852" y="0"/>
            <a:ext cx="6643734" cy="1569660"/>
          </a:xfrm>
          <a:prstGeom prst="rect">
            <a:avLst/>
          </a:prstGeom>
          <a:noFill/>
        </p:spPr>
        <p:txBody>
          <a:bodyPr wrap="square" rtlCol="0">
            <a:spAutoFit/>
          </a:bodyPr>
          <a:lstStyle/>
          <a:p>
            <a:pPr algn="ctr"/>
            <a:r>
              <a:rPr lang="fr-FR" sz="2400" b="1" dirty="0"/>
              <a:t>Université Mohammed </a:t>
            </a:r>
            <a:r>
              <a:rPr lang="fr-FR" sz="2400" b="1" dirty="0" err="1"/>
              <a:t>Khaider</a:t>
            </a:r>
            <a:r>
              <a:rPr lang="fr-FR" sz="2400" b="1" dirty="0"/>
              <a:t> Biskra </a:t>
            </a:r>
          </a:p>
          <a:p>
            <a:pPr algn="ctr"/>
            <a:r>
              <a:rPr lang="fr-FR" sz="2400" b="1" dirty="0"/>
              <a:t>Faculté des sciences exactes et des SNV </a:t>
            </a:r>
          </a:p>
          <a:p>
            <a:pPr algn="ctr"/>
            <a:r>
              <a:rPr lang="fr-FR" sz="2400" b="1" dirty="0"/>
              <a:t>Département des SNV</a:t>
            </a:r>
          </a:p>
          <a:p>
            <a:pPr algn="ctr"/>
            <a:r>
              <a:rPr lang="fr-FR" sz="2400" b="1" dirty="0"/>
              <a:t>1</a:t>
            </a:r>
            <a:r>
              <a:rPr lang="fr-FR" sz="2400" b="1" baseline="30000" dirty="0"/>
              <a:t>er</a:t>
            </a:r>
            <a:r>
              <a:rPr lang="fr-FR" sz="2400" b="1" dirty="0"/>
              <a:t> </a:t>
            </a:r>
            <a:r>
              <a:rPr lang="fr-FR" sz="2000" b="1" dirty="0"/>
              <a:t>master parasitologie </a:t>
            </a:r>
            <a:endParaRPr lang="fr-FR" sz="2400" b="1" dirty="0"/>
          </a:p>
        </p:txBody>
      </p:sp>
      <p:sp>
        <p:nvSpPr>
          <p:cNvPr id="28673" name="Rectangle 1"/>
          <p:cNvSpPr>
            <a:spLocks noChangeArrowheads="1"/>
          </p:cNvSpPr>
          <p:nvPr/>
        </p:nvSpPr>
        <p:spPr bwMode="auto">
          <a:xfrm>
            <a:off x="285720" y="1857364"/>
            <a:ext cx="8786701"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4400" b="1" i="0" u="none" strike="noStrike" normalizeH="0" baseline="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rgbClr val="FFFF00">
                      <a:alpha val="60000"/>
                    </a:srgbClr>
                  </a:glow>
                  <a:outerShdw blurRad="50800" algn="tl" rotWithShape="0">
                    <a:srgbClr val="000000"/>
                  </a:outerShdw>
                </a:effectLst>
                <a:latin typeface="Calibri" pitchFamily="34" charset="0"/>
                <a:ea typeface="Calibri" pitchFamily="34" charset="0"/>
                <a:cs typeface="Arial" pitchFamily="34" charset="0"/>
              </a:rPr>
              <a:t>Impacte de parasitisme sur longévité</a:t>
            </a:r>
            <a:endParaRPr kumimoji="0" lang="fr-FR" sz="4000" b="1" i="0" u="none" strike="noStrike" normalizeH="0" baseline="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rgbClr val="FFFF00">
                    <a:alpha val="60000"/>
                  </a:srgbClr>
                </a:glow>
                <a:outerShdw blurRad="50800" algn="tl" rotWithShape="0">
                  <a:srgbClr val="000000"/>
                </a:outerShdw>
              </a:effectLst>
              <a:latin typeface="Arial" pitchFamily="34" charset="0"/>
              <a:cs typeface="Arial" pitchFamily="34" charset="0"/>
            </a:endParaRPr>
          </a:p>
        </p:txBody>
      </p:sp>
      <p:sp>
        <p:nvSpPr>
          <p:cNvPr id="8" name="Rectangle 7"/>
          <p:cNvSpPr/>
          <p:nvPr/>
        </p:nvSpPr>
        <p:spPr>
          <a:xfrm>
            <a:off x="214282" y="3429000"/>
            <a:ext cx="4572000" cy="1569660"/>
          </a:xfrm>
          <a:prstGeom prst="rect">
            <a:avLst/>
          </a:prstGeom>
        </p:spPr>
        <p:txBody>
          <a:bodyPr>
            <a:spAutoFit/>
          </a:bodyPr>
          <a:lstStyle/>
          <a:p>
            <a:r>
              <a:rPr lang="fr-FR" sz="2400" b="1" dirty="0"/>
              <a:t>Préparé par :              G3</a:t>
            </a:r>
          </a:p>
          <a:p>
            <a:r>
              <a:rPr lang="fr-FR" sz="2400" b="1" dirty="0"/>
              <a:t>-</a:t>
            </a:r>
            <a:r>
              <a:rPr lang="fr-FR" sz="2400" dirty="0"/>
              <a:t>LARIBI </a:t>
            </a:r>
            <a:r>
              <a:rPr lang="fr-FR" sz="2400" dirty="0" err="1"/>
              <a:t>Nourelhouda</a:t>
            </a:r>
            <a:endParaRPr lang="fr-FR" sz="2400" dirty="0"/>
          </a:p>
          <a:p>
            <a:r>
              <a:rPr lang="ar-DZ" sz="2400" dirty="0"/>
              <a:t>-</a:t>
            </a:r>
            <a:r>
              <a:rPr lang="fr-FR" sz="2400" dirty="0"/>
              <a:t> MAZOUZ Khaoula</a:t>
            </a:r>
          </a:p>
          <a:p>
            <a:r>
              <a:rPr lang="ar-DZ" sz="2400" dirty="0"/>
              <a:t>-</a:t>
            </a:r>
            <a:r>
              <a:rPr lang="fr-FR" sz="2400" dirty="0"/>
              <a:t>GADOIR  Amal </a:t>
            </a:r>
          </a:p>
        </p:txBody>
      </p:sp>
      <p:sp>
        <p:nvSpPr>
          <p:cNvPr id="9" name="Rectangle 8"/>
          <p:cNvSpPr/>
          <p:nvPr/>
        </p:nvSpPr>
        <p:spPr>
          <a:xfrm>
            <a:off x="5786446" y="3429000"/>
            <a:ext cx="3067828" cy="400110"/>
          </a:xfrm>
          <a:prstGeom prst="rect">
            <a:avLst/>
          </a:prstGeom>
        </p:spPr>
        <p:txBody>
          <a:bodyPr wrap="none">
            <a:spAutoFit/>
          </a:bodyPr>
          <a:lstStyle/>
          <a:p>
            <a:pPr algn="ctr"/>
            <a:r>
              <a:rPr lang="fr-FR" sz="2000" b="1" u="sng" dirty="0"/>
              <a:t>Chargé module</a:t>
            </a:r>
            <a:r>
              <a:rPr lang="fr-FR" sz="2000" b="1" dirty="0"/>
              <a:t> :  </a:t>
            </a:r>
            <a:r>
              <a:rPr lang="fr-FR" sz="2000" dirty="0" err="1">
                <a:latin typeface="Century Gothic" pitchFamily="34" charset="0"/>
              </a:rPr>
              <a:t>guellati</a:t>
            </a:r>
            <a:r>
              <a:rPr lang="fr-FR" sz="2000" dirty="0">
                <a:latin typeface="Century Gothic" pitchFamily="34" charset="0"/>
              </a:rPr>
              <a:t> </a:t>
            </a:r>
          </a:p>
        </p:txBody>
      </p:sp>
      <p:sp>
        <p:nvSpPr>
          <p:cNvPr id="10" name="ZoneTexte 9"/>
          <p:cNvSpPr txBox="1"/>
          <p:nvPr/>
        </p:nvSpPr>
        <p:spPr>
          <a:xfrm>
            <a:off x="2643174" y="6143644"/>
            <a:ext cx="4286280" cy="461665"/>
          </a:xfrm>
          <a:prstGeom prst="rect">
            <a:avLst/>
          </a:prstGeom>
          <a:noFill/>
        </p:spPr>
        <p:txBody>
          <a:bodyPr wrap="square" rtlCol="0">
            <a:spAutoFit/>
          </a:bodyPr>
          <a:lstStyle/>
          <a:p>
            <a:r>
              <a:rPr lang="fr-FR" sz="2400" b="1" dirty="0"/>
              <a:t>Année universitaire :2019_2020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607455" y="214290"/>
            <a:ext cx="3929090" cy="52322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rPr>
              <a:t>Prophylaxie: </a:t>
            </a:r>
          </a:p>
        </p:txBody>
      </p:sp>
      <p:sp>
        <p:nvSpPr>
          <p:cNvPr id="6" name="ZoneTexte 5"/>
          <p:cNvSpPr txBox="1"/>
          <p:nvPr/>
        </p:nvSpPr>
        <p:spPr>
          <a:xfrm>
            <a:off x="250001" y="714356"/>
            <a:ext cx="8643998" cy="830997"/>
          </a:xfrm>
          <a:prstGeom prst="rect">
            <a:avLst/>
          </a:prstGeom>
          <a:noFill/>
        </p:spPr>
        <p:txBody>
          <a:bodyPr wrap="square" rtlCol="0">
            <a:spAutoFit/>
          </a:bodyPr>
          <a:lstStyle/>
          <a:p>
            <a:r>
              <a:rPr lang="fr-FR" sz="2400" dirty="0">
                <a:latin typeface="Calibri Light" pitchFamily="34" charset="0"/>
              </a:rPr>
              <a:t>elle consiste à détruire les parasites partout ou il se trouvent: dans l'organisme de l'</a:t>
            </a:r>
            <a:r>
              <a:rPr lang="fr-FR" sz="2400" dirty="0" err="1">
                <a:latin typeface="Calibri Light" pitchFamily="34" charset="0"/>
              </a:rPr>
              <a:t>hote</a:t>
            </a:r>
            <a:r>
              <a:rPr lang="fr-FR" sz="2400" dirty="0">
                <a:latin typeface="Calibri Light" pitchFamily="34" charset="0"/>
              </a:rPr>
              <a:t> intermédiaires lorsqu' il existent:</a:t>
            </a:r>
          </a:p>
        </p:txBody>
      </p:sp>
      <p:graphicFrame>
        <p:nvGraphicFramePr>
          <p:cNvPr id="9" name="Tableau 8"/>
          <p:cNvGraphicFramePr>
            <a:graphicFrameLocks noGrp="1"/>
          </p:cNvGraphicFramePr>
          <p:nvPr/>
        </p:nvGraphicFramePr>
        <p:xfrm>
          <a:off x="285720" y="1714488"/>
          <a:ext cx="8572560" cy="5234839"/>
        </p:xfrm>
        <a:graphic>
          <a:graphicData uri="http://schemas.openxmlformats.org/drawingml/2006/table">
            <a:tbl>
              <a:tblPr firstRow="1" bandRow="1">
                <a:tableStyleId>{BC89EF96-8CEA-46FF-86C4-4CE0E7609802}</a:tableStyleId>
              </a:tblPr>
              <a:tblGrid>
                <a:gridCol w="4286280">
                  <a:extLst>
                    <a:ext uri="{9D8B030D-6E8A-4147-A177-3AD203B41FA5}">
                      <a16:colId xmlns:a16="http://schemas.microsoft.com/office/drawing/2014/main" val="20000"/>
                    </a:ext>
                  </a:extLst>
                </a:gridCol>
                <a:gridCol w="4286280">
                  <a:extLst>
                    <a:ext uri="{9D8B030D-6E8A-4147-A177-3AD203B41FA5}">
                      <a16:colId xmlns:a16="http://schemas.microsoft.com/office/drawing/2014/main" val="20001"/>
                    </a:ext>
                  </a:extLst>
                </a:gridCol>
              </a:tblGrid>
              <a:tr h="479959">
                <a:tc>
                  <a:txBody>
                    <a:bodyPr/>
                    <a:lstStyle/>
                    <a:p>
                      <a:pPr algn="ctr"/>
                      <a:r>
                        <a:rPr lang="fr-FR" sz="2400" dirty="0">
                          <a:effectLst>
                            <a:glow rad="139700">
                              <a:schemeClr val="accent1">
                                <a:satMod val="175000"/>
                                <a:alpha val="40000"/>
                              </a:schemeClr>
                            </a:glow>
                          </a:effectLst>
                        </a:rPr>
                        <a:t>chez l'</a:t>
                      </a:r>
                      <a:r>
                        <a:rPr lang="fr-FR" sz="2400" dirty="0" err="1">
                          <a:effectLst>
                            <a:glow rad="139700">
                              <a:schemeClr val="accent1">
                                <a:satMod val="175000"/>
                                <a:alpha val="40000"/>
                              </a:schemeClr>
                            </a:glow>
                          </a:effectLst>
                        </a:rPr>
                        <a:t>hote</a:t>
                      </a:r>
                      <a:endParaRPr lang="fr-FR" sz="2400" dirty="0">
                        <a:solidFill>
                          <a:schemeClr val="accent5">
                            <a:lumMod val="50000"/>
                          </a:schemeClr>
                        </a:solidFill>
                        <a:effectLst>
                          <a:glow rad="139700">
                            <a:schemeClr val="accent1">
                              <a:satMod val="175000"/>
                              <a:alpha val="40000"/>
                            </a:schemeClr>
                          </a:glow>
                        </a:effectLst>
                      </a:endParaRPr>
                    </a:p>
                  </a:txBody>
                  <a:tcPr/>
                </a:tc>
                <a:tc>
                  <a:txBody>
                    <a:bodyPr/>
                    <a:lstStyle/>
                    <a:p>
                      <a:pPr algn="ctr"/>
                      <a:r>
                        <a:rPr lang="fr-FR" sz="2400" dirty="0">
                          <a:effectLst>
                            <a:glow rad="139700">
                              <a:schemeClr val="accent1">
                                <a:satMod val="175000"/>
                                <a:alpha val="40000"/>
                              </a:schemeClr>
                            </a:glow>
                          </a:effectLst>
                        </a:rPr>
                        <a:t>dans le milieu extérieur:</a:t>
                      </a:r>
                    </a:p>
                  </a:txBody>
                  <a:tcPr/>
                </a:tc>
                <a:extLst>
                  <a:ext uri="{0D108BD9-81ED-4DB2-BD59-A6C34878D82A}">
                    <a16:rowId xmlns:a16="http://schemas.microsoft.com/office/drawing/2014/main" val="10000"/>
                  </a:ext>
                </a:extLst>
              </a:tr>
              <a:tr h="4663553">
                <a:tc>
                  <a:txBody>
                    <a:bodyPr/>
                    <a:lstStyle/>
                    <a:p>
                      <a:pPr>
                        <a:buFont typeface="Courier New" pitchFamily="49" charset="0"/>
                        <a:buChar char="o"/>
                      </a:pPr>
                      <a:r>
                        <a:rPr lang="fr-FR" sz="2400" b="1" dirty="0">
                          <a:latin typeface="Calibri Light" pitchFamily="34" charset="0"/>
                        </a:rPr>
                        <a:t>traitement médicale: par des produits spécifiques (</a:t>
                      </a:r>
                      <a:r>
                        <a:rPr lang="fr-FR" sz="2400" b="1" dirty="0">
                          <a:solidFill>
                            <a:schemeClr val="accent6">
                              <a:lumMod val="10000"/>
                            </a:schemeClr>
                          </a:solidFill>
                          <a:latin typeface="Calibri Light" pitchFamily="34" charset="0"/>
                        </a:rPr>
                        <a:t>anthelminthiques, acaricides, insecticides,antifangiques ...</a:t>
                      </a:r>
                      <a:r>
                        <a:rPr lang="fr-FR" sz="2400" b="1" dirty="0">
                          <a:latin typeface="Calibri Light" pitchFamily="34" charset="0"/>
                        </a:rPr>
                        <a:t>)</a:t>
                      </a:r>
                    </a:p>
                    <a:p>
                      <a:pPr>
                        <a:buFont typeface="Courier New" pitchFamily="49" charset="0"/>
                        <a:buChar char="o"/>
                      </a:pPr>
                      <a:r>
                        <a:rPr lang="fr-FR" sz="2400" b="1" dirty="0">
                          <a:latin typeface="Calibri Light" pitchFamily="34" charset="0"/>
                        </a:rPr>
                        <a:t>-traitement sanitaire</a:t>
                      </a:r>
                      <a:r>
                        <a:rPr lang="fr-FR" sz="2400" b="1" baseline="0" dirty="0">
                          <a:latin typeface="Calibri Light" pitchFamily="34" charset="0"/>
                        </a:rPr>
                        <a:t> </a:t>
                      </a:r>
                      <a:r>
                        <a:rPr lang="fr-FR" sz="2400" b="1" dirty="0">
                          <a:latin typeface="Calibri Light" pitchFamily="34" charset="0"/>
                        </a:rPr>
                        <a:t>par la chaleur, le froid (</a:t>
                      </a:r>
                      <a:r>
                        <a:rPr lang="fr-FR" sz="2400" b="1" dirty="0">
                          <a:solidFill>
                            <a:schemeClr val="accent6">
                              <a:lumMod val="10000"/>
                            </a:schemeClr>
                          </a:solidFill>
                          <a:latin typeface="Calibri Light" pitchFamily="34" charset="0"/>
                        </a:rPr>
                        <a:t>ex:assinissement des viandes parasitées par cysticercoses bovins par le froid</a:t>
                      </a:r>
                      <a:r>
                        <a:rPr lang="fr-FR" sz="2800" dirty="0">
                          <a:latin typeface="Calibri Light" pitchFamily="34" charset="0"/>
                        </a:rPr>
                        <a:t>)</a:t>
                      </a:r>
                    </a:p>
                    <a:p>
                      <a:endParaRPr lang="fr-FR" dirty="0"/>
                    </a:p>
                  </a:txBody>
                  <a:tcPr/>
                </a:tc>
                <a:tc>
                  <a:txBody>
                    <a:bodyPr/>
                    <a:lstStyle/>
                    <a:p>
                      <a:pPr>
                        <a:buFont typeface="Courier New" pitchFamily="49" charset="0"/>
                        <a:buChar char="o"/>
                      </a:pPr>
                      <a:r>
                        <a:rPr lang="fr-FR" sz="2400" b="1" baseline="0" dirty="0">
                          <a:latin typeface="Calibri Light" pitchFamily="34" charset="0"/>
                        </a:rPr>
                        <a:t> </a:t>
                      </a:r>
                      <a:r>
                        <a:rPr lang="fr-FR" sz="2400" b="1" dirty="0">
                          <a:latin typeface="Calibri Light" pitchFamily="34" charset="0"/>
                        </a:rPr>
                        <a:t>moyens écologique : labours des prairies infestées ;drainage et assèchement des mares pour supprimer les gites larvaires de divers parasites.</a:t>
                      </a:r>
                    </a:p>
                    <a:p>
                      <a:pPr>
                        <a:buFont typeface="Courier New" pitchFamily="49" charset="0"/>
                        <a:buChar char="o"/>
                      </a:pPr>
                      <a:r>
                        <a:rPr lang="fr-FR" sz="2400" b="1" baseline="0" dirty="0">
                          <a:latin typeface="Calibri Light" pitchFamily="34" charset="0"/>
                        </a:rPr>
                        <a:t> </a:t>
                      </a:r>
                      <a:r>
                        <a:rPr lang="fr-FR" sz="2400" b="1" dirty="0">
                          <a:latin typeface="Calibri Light" pitchFamily="34" charset="0"/>
                        </a:rPr>
                        <a:t>moyens chimiques: épandage des produits insecticides, acaricides et molluscicides.</a:t>
                      </a:r>
                    </a:p>
                    <a:p>
                      <a:pPr>
                        <a:buFont typeface="Courier New" pitchFamily="49" charset="0"/>
                        <a:buChar char="o"/>
                      </a:pPr>
                      <a:r>
                        <a:rPr lang="fr-FR" sz="2400" b="1" dirty="0">
                          <a:latin typeface="Calibri Light" pitchFamily="34" charset="0"/>
                        </a:rPr>
                        <a:t>- moyens chimique: destruction des fèces des animaux parasités par le feu ou par méthodes bio-thermique.</a:t>
                      </a:r>
                      <a:endParaRPr lang="fr-FR" b="1" dirty="0">
                        <a:latin typeface="Calibri Light" pitchFamily="34" charset="0"/>
                      </a:endParaRPr>
                    </a:p>
                    <a:p>
                      <a:pPr>
                        <a:buFont typeface="Courier New" pitchFamily="49" charset="0"/>
                        <a:buChar char="o"/>
                      </a:pPr>
                      <a:endParaRPr lang="fr-FR" dirty="0"/>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ircle(in)">
                                      <p:cBhvr>
                                        <p:cTn id="1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282" y="714356"/>
            <a:ext cx="8715436" cy="2308324"/>
          </a:xfrm>
          <a:prstGeom prst="rect">
            <a:avLst/>
          </a:prstGeom>
        </p:spPr>
        <p:txBody>
          <a:bodyPr wrap="square">
            <a:spAutoFit/>
          </a:bodyPr>
          <a:lstStyle/>
          <a:p>
            <a:r>
              <a:rPr lang="fr-FR" sz="2800" dirty="0">
                <a:latin typeface="Calibri Light" pitchFamily="34" charset="0"/>
              </a:rPr>
              <a:t>Ces méthodes sont définies globalement comme l’utilisation d’organismes vivants (appelés auxiliaires) pour empêcher ou réduire les pertes ou dommages causés par des organismes nuisibles.</a:t>
            </a:r>
          </a:p>
          <a:p>
            <a:endParaRPr lang="fr-FR" sz="3200" dirty="0">
              <a:latin typeface="Calibri Light" pitchFamily="34" charset="0"/>
            </a:endParaRPr>
          </a:p>
        </p:txBody>
      </p:sp>
      <p:sp>
        <p:nvSpPr>
          <p:cNvPr id="6" name="Rectangle 5"/>
          <p:cNvSpPr/>
          <p:nvPr/>
        </p:nvSpPr>
        <p:spPr>
          <a:xfrm>
            <a:off x="3143240" y="214290"/>
            <a:ext cx="3570978" cy="523220"/>
          </a:xfrm>
          <a:prstGeom prst="rect">
            <a:avLst/>
          </a:prstGeom>
        </p:spPr>
        <p:txBody>
          <a:bodyPr wrap="none">
            <a:spAutoFit/>
          </a:bodyPr>
          <a:lstStyle/>
          <a:p>
            <a:r>
              <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rPr>
              <a:t>les  luttes biologiques:</a:t>
            </a:r>
          </a:p>
        </p:txBody>
      </p:sp>
      <p:sp>
        <p:nvSpPr>
          <p:cNvPr id="4" name="Rectangle 3"/>
          <p:cNvSpPr/>
          <p:nvPr/>
        </p:nvSpPr>
        <p:spPr>
          <a:xfrm>
            <a:off x="0" y="6072206"/>
            <a:ext cx="9144000" cy="523220"/>
          </a:xfrm>
          <a:prstGeom prst="rect">
            <a:avLst/>
          </a:prstGeom>
        </p:spPr>
        <p:txBody>
          <a:bodyPr wrap="square">
            <a:spAutoFit/>
          </a:bodyPr>
          <a:lstStyle/>
          <a:p>
            <a:pPr algn="ctr"/>
            <a:r>
              <a:rPr lang="fr-FR" sz="2800" b="1" dirty="0">
                <a:latin typeface="Calibri Light" pitchFamily="34" charset="0"/>
              </a:rPr>
              <a:t>Les insectes auxiliaires du puceron: prédateurs et parasitoïdes</a:t>
            </a:r>
          </a:p>
        </p:txBody>
      </p:sp>
      <p:pic>
        <p:nvPicPr>
          <p:cNvPr id="1026" name="Picture 2" descr="C:\Users\TBM\Desktop\93363777_292360045084294_7897873085527752704_n.jpg"/>
          <p:cNvPicPr>
            <a:picLocks noChangeAspect="1" noChangeArrowheads="1"/>
          </p:cNvPicPr>
          <p:nvPr/>
        </p:nvPicPr>
        <p:blipFill>
          <a:blip r:embed="rId2"/>
          <a:srcRect/>
          <a:stretch>
            <a:fillRect/>
          </a:stretch>
        </p:blipFill>
        <p:spPr bwMode="auto">
          <a:xfrm>
            <a:off x="285720" y="2643182"/>
            <a:ext cx="8643998" cy="356234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Scale>
                                      <p:cBhvr>
                                        <p:cTn id="14" dur="1000" decel="50000" fill="hold">
                                          <p:stCondLst>
                                            <p:cond delay="0"/>
                                          </p:stCondLst>
                                        </p:cTn>
                                        <p:tgtEl>
                                          <p:spTgt spid="10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1026"/>
                                        </p:tgtEl>
                                        <p:attrNameLst>
                                          <p:attrName>ppt_x</p:attrName>
                                          <p:attrName>ppt_y</p:attrName>
                                        </p:attrNameLst>
                                      </p:cBhvr>
                                    </p:animMotion>
                                    <p:animEffect transition="in" filter="fade">
                                      <p:cBhvr>
                                        <p:cTn id="16" dur="1000"/>
                                        <p:tgtEl>
                                          <p:spTgt spid="1026"/>
                                        </p:tgtEl>
                                      </p:cBhvr>
                                    </p:animEffect>
                                  </p:childTnLst>
                                </p:cTn>
                              </p:par>
                              <p:par>
                                <p:cTn id="17" presetID="52"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Scale>
                                      <p:cBhvr>
                                        <p:cTn id="19"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4"/>
                                        </p:tgtEl>
                                        <p:attrNameLst>
                                          <p:attrName>ppt_x</p:attrName>
                                          <p:attrName>ppt_y</p:attrName>
                                        </p:attrNameLst>
                                      </p:cBhvr>
                                    </p:animMotion>
                                    <p:animEffect transition="in" filter="fade">
                                      <p:cBhvr>
                                        <p:cTn id="2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0034" y="394692"/>
            <a:ext cx="8429684" cy="5909310"/>
          </a:xfrm>
          <a:prstGeom prst="rect">
            <a:avLst/>
          </a:prstGeom>
        </p:spPr>
        <p:txBody>
          <a:bodyPr wrap="square">
            <a:spAutoFit/>
          </a:bodyPr>
          <a:lstStyle/>
          <a:p>
            <a:endParaRPr lang="fr-FR" dirty="0"/>
          </a:p>
          <a:p>
            <a:pPr>
              <a:buFont typeface="Wingdings" pitchFamily="2" charset="2"/>
              <a:buChar char="§"/>
            </a:pPr>
            <a:r>
              <a:rPr lang="fr-FR" dirty="0">
                <a:latin typeface="Arial" pitchFamily="34" charset="0"/>
                <a:cs typeface="Arial" pitchFamily="34" charset="0"/>
              </a:rPr>
              <a:t> </a:t>
            </a:r>
            <a:r>
              <a:rPr lang="fr-FR" sz="2400" dirty="0">
                <a:latin typeface="Calibri Light" pitchFamily="34" charset="0"/>
                <a:cs typeface="Arial" pitchFamily="34" charset="0"/>
              </a:rPr>
              <a:t>Dans les deux cas, la prédation et le parasitisme sont néfastes à l’organisme ciblé. </a:t>
            </a:r>
          </a:p>
          <a:p>
            <a:pPr>
              <a:buFont typeface="Wingdings" pitchFamily="2" charset="2"/>
              <a:buChar char="§"/>
            </a:pPr>
            <a:r>
              <a:rPr lang="fr-FR" sz="2400" dirty="0">
                <a:latin typeface="Calibri Light" pitchFamily="34" charset="0"/>
                <a:cs typeface="Arial" pitchFamily="34" charset="0"/>
              </a:rPr>
              <a:t> L’existence de l’un affecte celle de l’autre (mangeur / mangé et parasite / parasité).</a:t>
            </a:r>
          </a:p>
          <a:p>
            <a:pPr>
              <a:buFont typeface="Wingdings" pitchFamily="2" charset="2"/>
              <a:buChar char="§"/>
            </a:pPr>
            <a:r>
              <a:rPr lang="fr-FR" sz="2400" dirty="0">
                <a:latin typeface="Calibri Light" pitchFamily="34" charset="0"/>
                <a:cs typeface="Arial" pitchFamily="34" charset="0"/>
              </a:rPr>
              <a:t>  Dans le cas de la prédation, le prédateur fait disparaître sa proie. Tandis que le parasite laisse survivre son hôte, au moins pour un temps.</a:t>
            </a:r>
          </a:p>
          <a:p>
            <a:pPr>
              <a:buFont typeface="Wingdings" pitchFamily="2" charset="2"/>
              <a:buChar char="§"/>
            </a:pPr>
            <a:r>
              <a:rPr lang="fr-FR" sz="2400" dirty="0">
                <a:latin typeface="Calibri Light" pitchFamily="34" charset="0"/>
                <a:cs typeface="Arial" pitchFamily="34" charset="0"/>
              </a:rPr>
              <a:t>  Le parasite est bien souvent invisible et bien plus petit que son hôte ce qui est totalement le contraire pour le prédateur vis à vis de sa proie.</a:t>
            </a:r>
          </a:p>
          <a:p>
            <a:pPr>
              <a:buFont typeface="Wingdings" pitchFamily="2" charset="2"/>
              <a:buChar char="§"/>
            </a:pPr>
            <a:r>
              <a:rPr lang="fr-FR" sz="2400" dirty="0">
                <a:latin typeface="Calibri Light" pitchFamily="34" charset="0"/>
                <a:cs typeface="Arial" pitchFamily="34" charset="0"/>
              </a:rPr>
              <a:t>  La prédation dépend d’un nombre infini de petites proies.</a:t>
            </a:r>
          </a:p>
          <a:p>
            <a:pPr>
              <a:buFont typeface="Wingdings" pitchFamily="2" charset="2"/>
              <a:buChar char="§"/>
            </a:pPr>
            <a:r>
              <a:rPr lang="fr-FR" sz="2400" dirty="0">
                <a:latin typeface="Calibri Light" pitchFamily="34" charset="0"/>
                <a:cs typeface="Arial" pitchFamily="34" charset="0"/>
              </a:rPr>
              <a:t>  Le parasite vit aux dépens d’un ou de plusieurs hôtes.</a:t>
            </a:r>
          </a:p>
          <a:p>
            <a:pPr>
              <a:buFont typeface="Wingdings" pitchFamily="2" charset="2"/>
              <a:buChar char="§"/>
            </a:pPr>
            <a:r>
              <a:rPr lang="fr-FR" sz="2400" dirty="0">
                <a:latin typeface="Calibri Light" pitchFamily="34" charset="0"/>
                <a:cs typeface="Arial" pitchFamily="34" charset="0"/>
              </a:rPr>
              <a:t>L’information génétique d’une proie disparaît après prédation, tandis que pour le parasitisme, les deux protagonistes expriment leur contenu génétique.</a:t>
            </a:r>
            <a:endParaRPr lang="fr-FR" sz="2400" dirty="0">
              <a:latin typeface="Calibri Light" pitchFamily="34" charset="0"/>
            </a:endParaRPr>
          </a:p>
        </p:txBody>
      </p:sp>
      <p:sp>
        <p:nvSpPr>
          <p:cNvPr id="6" name="Rectangle 5"/>
          <p:cNvSpPr/>
          <p:nvPr/>
        </p:nvSpPr>
        <p:spPr>
          <a:xfrm>
            <a:off x="2000232" y="214290"/>
            <a:ext cx="6016775" cy="523220"/>
          </a:xfrm>
          <a:prstGeom prst="rect">
            <a:avLst/>
          </a:prstGeom>
        </p:spPr>
        <p:txBody>
          <a:bodyPr wrap="none">
            <a:spAutoFit/>
          </a:bodyPr>
          <a:lstStyle/>
          <a:p>
            <a:pPr lvl="0"/>
            <a:r>
              <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rPr>
              <a:t>Comparaison Prédation / Parasitisme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1000"/>
                                        <p:tgtEl>
                                          <p:spTgt spid="5">
                                            <p:txEl>
                                              <p:pRg st="5" end="5"/>
                                            </p:txEl>
                                          </p:spTgt>
                                        </p:tgtEl>
                                      </p:cBhvr>
                                    </p:animEffect>
                                    <p:anim calcmode="lin" valueType="num">
                                      <p:cBhvr>
                                        <p:cTn id="3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1000"/>
                                        <p:tgtEl>
                                          <p:spTgt spid="5">
                                            <p:txEl>
                                              <p:pRg st="6" end="6"/>
                                            </p:txEl>
                                          </p:spTgt>
                                        </p:tgtEl>
                                      </p:cBhvr>
                                    </p:animEffect>
                                    <p:anim calcmode="lin" valueType="num">
                                      <p:cBhvr>
                                        <p:cTn id="43"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Effect transition="in" filter="fade">
                                      <p:cBhvr>
                                        <p:cTn id="49" dur="1000"/>
                                        <p:tgtEl>
                                          <p:spTgt spid="5">
                                            <p:txEl>
                                              <p:pRg st="7" end="7"/>
                                            </p:txEl>
                                          </p:spTgt>
                                        </p:tgtEl>
                                      </p:cBhvr>
                                    </p:animEffect>
                                    <p:anim calcmode="lin" valueType="num">
                                      <p:cBhvr>
                                        <p:cTn id="50"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57356" y="1643050"/>
            <a:ext cx="5929338" cy="2554545"/>
          </a:xfrm>
          <a:prstGeom prst="rect">
            <a:avLst/>
          </a:prstGeom>
        </p:spPr>
        <p:txBody>
          <a:bodyPr wrap="square">
            <a:spAutoFit/>
          </a:bodyPr>
          <a:lstStyle/>
          <a:p>
            <a:pPr algn="ctr"/>
            <a:r>
              <a:rPr lang="fr-FR" sz="3200" dirty="0"/>
              <a:t>Finalement  le transfert d'énergie implique la mort de la proie au moment de l'acte de prédation tandis que le parasite ne tue jamais d'emblée l'individu hôte.</a:t>
            </a:r>
          </a:p>
        </p:txBody>
      </p:sp>
      <p:sp>
        <p:nvSpPr>
          <p:cNvPr id="6" name="Rectangle 5"/>
          <p:cNvSpPr/>
          <p:nvPr/>
        </p:nvSpPr>
        <p:spPr>
          <a:xfrm>
            <a:off x="3531490" y="571480"/>
            <a:ext cx="2081019" cy="523220"/>
          </a:xfrm>
          <a:prstGeom prst="rect">
            <a:avLst/>
          </a:prstGeom>
        </p:spPr>
        <p:txBody>
          <a:bodyPr wrap="none">
            <a:spAutoFit/>
          </a:bodyPr>
          <a:lstStyle/>
          <a:p>
            <a:pPr lvl="0"/>
            <a:r>
              <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139700">
                    <a:schemeClr val="accent1">
                      <a:satMod val="175000"/>
                      <a:alpha val="40000"/>
                    </a:schemeClr>
                  </a:glow>
                  <a:innerShdw blurRad="69850" dist="43180" dir="5400000">
                    <a:srgbClr val="000000">
                      <a:alpha val="65000"/>
                    </a:srgbClr>
                  </a:innerShdw>
                </a:effectLst>
              </a:rPr>
              <a:t>Conclusion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e the source image"/>
          <p:cNvPicPr>
            <a:picLocks noChangeAspect="1" noChangeArrowheads="1"/>
          </p:cNvPicPr>
          <p:nvPr/>
        </p:nvPicPr>
        <p:blipFill>
          <a:blip r:embed="rId2"/>
          <a:srcRect/>
          <a:stretch>
            <a:fillRect/>
          </a:stretch>
        </p:blipFill>
        <p:spPr bwMode="auto">
          <a:xfrm>
            <a:off x="1" y="0"/>
            <a:ext cx="9144000" cy="6858000"/>
          </a:xfrm>
          <a:prstGeom prst="rect">
            <a:avLst/>
          </a:prstGeom>
          <a:ln>
            <a:noFill/>
          </a:ln>
          <a:effectLst>
            <a:softEdge rad="112500"/>
          </a:effectLst>
        </p:spPr>
      </p:pic>
      <p:sp>
        <p:nvSpPr>
          <p:cNvPr id="7" name="Rectangle 6"/>
          <p:cNvSpPr/>
          <p:nvPr/>
        </p:nvSpPr>
        <p:spPr>
          <a:xfrm>
            <a:off x="964381" y="571480"/>
            <a:ext cx="7215237" cy="4524315"/>
          </a:xfrm>
          <a:prstGeom prst="rect">
            <a:avLst/>
          </a:prstGeom>
        </p:spPr>
        <p:txBody>
          <a:bodyPr wrap="square">
            <a:prstTxWarp prst="textChevronInverted">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7200" b="1" spc="50" dirty="0">
                <a:ln w="11430"/>
                <a:gradFill>
                  <a:gsLst>
                    <a:gs pos="25000">
                      <a:schemeClr val="accent2">
                        <a:satMod val="155000"/>
                      </a:schemeClr>
                    </a:gs>
                    <a:gs pos="100000">
                      <a:schemeClr val="accent2">
                        <a:shade val="45000"/>
                        <a:satMod val="165000"/>
                      </a:schemeClr>
                    </a:gs>
                  </a:gsLst>
                  <a:lin ang="5400000"/>
                </a:gradFill>
                <a:effectLst>
                  <a:glow rad="228600">
                    <a:srgbClr val="FFFF00">
                      <a:alpha val="40000"/>
                    </a:srgbClr>
                  </a:glow>
                  <a:outerShdw blurRad="76200" dist="50800" dir="5400000" algn="tl" rotWithShape="0">
                    <a:srgbClr val="000000">
                      <a:alpha val="65000"/>
                    </a:srgbClr>
                  </a:outerShdw>
                </a:effectLst>
              </a:rPr>
              <a:t>Merci pour voter attention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71472" y="2367171"/>
            <a:ext cx="2071702" cy="2123658"/>
          </a:xfrm>
          <a:prstGeom prst="rect">
            <a:avLst/>
          </a:prstGeom>
          <a:noFill/>
        </p:spPr>
        <p:txBody>
          <a:bodyPr wrap="square" rtlCol="0">
            <a:spAutoFit/>
          </a:bodyPr>
          <a:lstStyle/>
          <a:p>
            <a:pPr algn="ctr"/>
            <a:r>
              <a:rPr lang="fr-FR"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101600">
                    <a:srgbClr val="FFFF00">
                      <a:alpha val="60000"/>
                    </a:srgbClr>
                  </a:glow>
                  <a:innerShdw blurRad="69850" dist="43180" dir="5400000">
                    <a:srgbClr val="000000">
                      <a:alpha val="65000"/>
                    </a:srgbClr>
                  </a:innerShdw>
                </a:effectLst>
              </a:rPr>
              <a:t>Plan   de travail: </a:t>
            </a:r>
          </a:p>
        </p:txBody>
      </p:sp>
      <p:sp>
        <p:nvSpPr>
          <p:cNvPr id="35" name="Arc plein 34"/>
          <p:cNvSpPr/>
          <p:nvPr/>
        </p:nvSpPr>
        <p:spPr>
          <a:xfrm rot="5400000">
            <a:off x="-937671" y="1294805"/>
            <a:ext cx="4429156" cy="4268390"/>
          </a:xfrm>
          <a:prstGeom prst="blockArc">
            <a:avLst>
              <a:gd name="adj1" fmla="val 7854950"/>
              <a:gd name="adj2" fmla="val 3072297"/>
              <a:gd name="adj3" fmla="val 10361"/>
            </a:avLst>
          </a:prstGeom>
          <a:effectLst>
            <a:glow rad="101600">
              <a:srgbClr val="FFFF00">
                <a:alpha val="60000"/>
              </a:srgbClr>
            </a:glo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solidFill>
                <a:schemeClr val="tx1"/>
              </a:solidFill>
            </a:endParaRPr>
          </a:p>
        </p:txBody>
      </p:sp>
      <p:sp>
        <p:nvSpPr>
          <p:cNvPr id="37" name="Rectangle 36"/>
          <p:cNvSpPr/>
          <p:nvPr/>
        </p:nvSpPr>
        <p:spPr>
          <a:xfrm>
            <a:off x="2000232" y="357166"/>
            <a:ext cx="1777794" cy="461665"/>
          </a:xfrm>
          <a:prstGeom prst="rect">
            <a:avLst/>
          </a:prstGeom>
        </p:spPr>
        <p:txBody>
          <a:bodyPr wrap="none">
            <a:spAutoFit/>
          </a:bodyPr>
          <a:lstStyle/>
          <a:p>
            <a:pPr lvl="0" fontAlgn="base">
              <a:spcBef>
                <a:spcPct val="0"/>
              </a:spcBef>
              <a:spcAft>
                <a:spcPct val="0"/>
              </a:spcAft>
            </a:pP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Introduction</a:t>
            </a:r>
            <a:endParaRPr kumimoji="0" lang="fr-FR" sz="1100" b="1" i="0" u="none" strike="noStrike" cap="none" normalizeH="0" baseline="0" dirty="0">
              <a:ln>
                <a:noFill/>
              </a:ln>
              <a:solidFill>
                <a:schemeClr val="tx1"/>
              </a:solidFill>
              <a:effectLst/>
              <a:latin typeface="Arial" pitchFamily="34" charset="0"/>
              <a:cs typeface="Arial" pitchFamily="34" charset="0"/>
            </a:endParaRPr>
          </a:p>
        </p:txBody>
      </p:sp>
      <p:sp>
        <p:nvSpPr>
          <p:cNvPr id="38" name="Rectangle 37"/>
          <p:cNvSpPr/>
          <p:nvPr/>
        </p:nvSpPr>
        <p:spPr>
          <a:xfrm>
            <a:off x="3286116" y="857232"/>
            <a:ext cx="1458413" cy="461665"/>
          </a:xfrm>
          <a:prstGeom prst="rect">
            <a:avLst/>
          </a:prstGeom>
        </p:spPr>
        <p:txBody>
          <a:bodyPr wrap="none">
            <a:spAutoFit/>
          </a:bodyPr>
          <a:lstStyle/>
          <a:p>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Définition</a:t>
            </a:r>
            <a:endParaRPr lang="fr-FR" sz="2400" dirty="0"/>
          </a:p>
        </p:txBody>
      </p:sp>
      <p:sp>
        <p:nvSpPr>
          <p:cNvPr id="39" name="Rectangle 38"/>
          <p:cNvSpPr/>
          <p:nvPr/>
        </p:nvSpPr>
        <p:spPr>
          <a:xfrm>
            <a:off x="4286248" y="2071678"/>
            <a:ext cx="3021661" cy="461665"/>
          </a:xfrm>
          <a:prstGeom prst="rect">
            <a:avLst/>
          </a:prstGeom>
        </p:spPr>
        <p:txBody>
          <a:bodyPr wrap="none">
            <a:spAutoFit/>
          </a:bodyPr>
          <a:lstStyle/>
          <a:p>
            <a:pPr lvl="0" eaLnBrk="0" fontAlgn="base" hangingPunct="0">
              <a:spcBef>
                <a:spcPct val="0"/>
              </a:spcBef>
              <a:spcAft>
                <a:spcPct val="0"/>
              </a:spcAft>
            </a:pP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Couses de parasitisme</a:t>
            </a:r>
            <a:endParaRPr kumimoji="0" lang="fr-FR" sz="1100" b="1" i="0" u="none" strike="noStrike" cap="none" normalizeH="0" baseline="0" dirty="0">
              <a:ln>
                <a:noFill/>
              </a:ln>
              <a:solidFill>
                <a:schemeClr val="tx1"/>
              </a:solidFill>
              <a:effectLst/>
              <a:latin typeface="Arial" pitchFamily="34" charset="0"/>
              <a:cs typeface="Arial" pitchFamily="34" charset="0"/>
            </a:endParaRPr>
          </a:p>
        </p:txBody>
      </p:sp>
      <p:sp>
        <p:nvSpPr>
          <p:cNvPr id="40" name="Rectangle 39"/>
          <p:cNvSpPr/>
          <p:nvPr/>
        </p:nvSpPr>
        <p:spPr>
          <a:xfrm>
            <a:off x="3786182" y="1357298"/>
            <a:ext cx="2858155" cy="461665"/>
          </a:xfrm>
          <a:prstGeom prst="rect">
            <a:avLst/>
          </a:prstGeom>
        </p:spPr>
        <p:txBody>
          <a:bodyPr wrap="none">
            <a:spAutoFit/>
          </a:bodyPr>
          <a:lstStyle/>
          <a:p>
            <a:pPr lvl="0" eaLnBrk="0" fontAlgn="base" hangingPunct="0">
              <a:spcBef>
                <a:spcPct val="0"/>
              </a:spcBef>
              <a:spcAft>
                <a:spcPct val="0"/>
              </a:spcAft>
            </a:pP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Types de parasitisme</a:t>
            </a:r>
            <a:endParaRPr kumimoji="0" lang="fr-FR" sz="1100" b="1" i="0" u="none" strike="noStrike" cap="none" normalizeH="0" baseline="0" dirty="0">
              <a:ln>
                <a:noFill/>
              </a:ln>
              <a:solidFill>
                <a:schemeClr val="tx1"/>
              </a:solidFill>
              <a:effectLst/>
              <a:latin typeface="Arial" pitchFamily="34" charset="0"/>
              <a:cs typeface="Arial" pitchFamily="34" charset="0"/>
            </a:endParaRPr>
          </a:p>
        </p:txBody>
      </p:sp>
      <p:sp>
        <p:nvSpPr>
          <p:cNvPr id="41" name="Rectangle 40"/>
          <p:cNvSpPr/>
          <p:nvPr/>
        </p:nvSpPr>
        <p:spPr>
          <a:xfrm>
            <a:off x="4572000" y="2967335"/>
            <a:ext cx="3832781" cy="461665"/>
          </a:xfrm>
          <a:prstGeom prst="rect">
            <a:avLst/>
          </a:prstGeom>
        </p:spPr>
        <p:txBody>
          <a:bodyPr wrap="none">
            <a:spAutoFit/>
          </a:bodyPr>
          <a:lstStyle/>
          <a:p>
            <a:pPr lvl="0" eaLnBrk="0" fontAlgn="base" hangingPunct="0">
              <a:spcBef>
                <a:spcPct val="0"/>
              </a:spcBef>
              <a:spcAft>
                <a:spcPct val="0"/>
              </a:spcAft>
            </a:pP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Conséquence de parasitisme</a:t>
            </a:r>
            <a:endParaRPr kumimoji="0" lang="fr-FR" sz="1100" b="1" i="0" u="none" strike="noStrike" cap="none" normalizeH="0" baseline="0" dirty="0">
              <a:ln>
                <a:noFill/>
              </a:ln>
              <a:solidFill>
                <a:schemeClr val="tx1"/>
              </a:solidFill>
              <a:effectLst/>
              <a:latin typeface="Arial" pitchFamily="34" charset="0"/>
              <a:cs typeface="Arial" pitchFamily="34" charset="0"/>
            </a:endParaRPr>
          </a:p>
        </p:txBody>
      </p:sp>
      <p:sp>
        <p:nvSpPr>
          <p:cNvPr id="42" name="Rectangle 41"/>
          <p:cNvSpPr/>
          <p:nvPr/>
        </p:nvSpPr>
        <p:spPr>
          <a:xfrm>
            <a:off x="3929058" y="4857760"/>
            <a:ext cx="3399007" cy="461665"/>
          </a:xfrm>
          <a:prstGeom prst="rect">
            <a:avLst/>
          </a:prstGeom>
        </p:spPr>
        <p:txBody>
          <a:bodyPr wrap="none">
            <a:spAutoFit/>
          </a:bodyPr>
          <a:lstStyle/>
          <a:p>
            <a:pPr lvl="0" eaLnBrk="0" fontAlgn="base" hangingPunct="0">
              <a:spcBef>
                <a:spcPct val="0"/>
              </a:spcBef>
              <a:spcAft>
                <a:spcPct val="0"/>
              </a:spcAft>
            </a:pP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Les</a:t>
            </a:r>
            <a:r>
              <a:rPr kumimoji="0" lang="fr-FR" sz="2400" b="1" i="0" u="none" strike="noStrike" cap="none" normalizeH="0" dirty="0">
                <a:ln>
                  <a:noFill/>
                </a:ln>
                <a:solidFill>
                  <a:schemeClr val="tx1"/>
                </a:solidFill>
                <a:effectLst/>
                <a:latin typeface="Calibri" pitchFamily="34" charset="0"/>
                <a:ea typeface="Calibri" pitchFamily="34" charset="0"/>
                <a:cs typeface="Arial" pitchFamily="34" charset="0"/>
              </a:rPr>
              <a:t> </a:t>
            </a: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 luttes de parasitisme</a:t>
            </a:r>
            <a:endParaRPr kumimoji="0" lang="fr-FR" sz="1100" b="1" i="0" u="none" strike="noStrike" cap="none" normalizeH="0" baseline="0" dirty="0">
              <a:ln>
                <a:noFill/>
              </a:ln>
              <a:solidFill>
                <a:schemeClr val="tx1"/>
              </a:solidFill>
              <a:effectLst/>
              <a:latin typeface="Arial" pitchFamily="34" charset="0"/>
              <a:cs typeface="Arial" pitchFamily="34" charset="0"/>
            </a:endParaRPr>
          </a:p>
        </p:txBody>
      </p:sp>
      <p:sp>
        <p:nvSpPr>
          <p:cNvPr id="43" name="Rectangle 42"/>
          <p:cNvSpPr/>
          <p:nvPr/>
        </p:nvSpPr>
        <p:spPr>
          <a:xfrm>
            <a:off x="2285984" y="6000768"/>
            <a:ext cx="1576072" cy="461665"/>
          </a:xfrm>
          <a:prstGeom prst="rect">
            <a:avLst/>
          </a:prstGeom>
        </p:spPr>
        <p:txBody>
          <a:bodyPr wrap="none">
            <a:spAutoFit/>
          </a:bodyPr>
          <a:lstStyle/>
          <a:p>
            <a:pPr lvl="0" eaLnBrk="0" fontAlgn="base" hangingPunct="0">
              <a:spcBef>
                <a:spcPct val="0"/>
              </a:spcBef>
              <a:spcAft>
                <a:spcPct val="0"/>
              </a:spcAft>
            </a:pPr>
            <a:r>
              <a:rPr kumimoji="0" lang="fr-FR" sz="2400" b="1" i="0" u="none" strike="noStrike" cap="none" normalizeH="0" baseline="0" dirty="0">
                <a:ln>
                  <a:noFill/>
                </a:ln>
                <a:solidFill>
                  <a:schemeClr val="tx1"/>
                </a:solidFill>
                <a:effectLst/>
                <a:latin typeface="Calibri" pitchFamily="34" charset="0"/>
                <a:ea typeface="Calibri" pitchFamily="34" charset="0"/>
                <a:cs typeface="Arial" pitchFamily="34" charset="0"/>
              </a:rPr>
              <a:t>Conclusion</a:t>
            </a:r>
            <a:endParaRPr kumimoji="0" lang="fr-FR" sz="2800" b="1" i="0" u="none" strike="noStrike" cap="none" normalizeH="0" baseline="0" dirty="0">
              <a:ln>
                <a:noFill/>
              </a:ln>
              <a:solidFill>
                <a:schemeClr val="tx1"/>
              </a:solidFill>
              <a:effectLst/>
              <a:latin typeface="Arial" pitchFamily="34" charset="0"/>
              <a:cs typeface="Arial" pitchFamily="34" charset="0"/>
            </a:endParaRPr>
          </a:p>
        </p:txBody>
      </p:sp>
      <p:sp>
        <p:nvSpPr>
          <p:cNvPr id="44" name="Ellipse 43"/>
          <p:cNvSpPr/>
          <p:nvPr/>
        </p:nvSpPr>
        <p:spPr>
          <a:xfrm>
            <a:off x="1643042" y="642918"/>
            <a:ext cx="357190" cy="428628"/>
          </a:xfrm>
          <a:prstGeom prst="ellipse">
            <a:avLst/>
          </a:prstGeom>
          <a:effectLst>
            <a:glow rad="101600">
              <a:schemeClr val="bg1">
                <a:lumMod val="50000"/>
                <a:alpha val="60000"/>
              </a:schemeClr>
            </a:glow>
            <a:outerShdw blurRad="38100" dist="25400" dir="5400000" algn="t"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45" name="Ellipse 44"/>
          <p:cNvSpPr/>
          <p:nvPr/>
        </p:nvSpPr>
        <p:spPr>
          <a:xfrm>
            <a:off x="3143240" y="1428736"/>
            <a:ext cx="357190" cy="428628"/>
          </a:xfrm>
          <a:prstGeom prst="ellipse">
            <a:avLst/>
          </a:prstGeom>
          <a:effectLst>
            <a:glow rad="139700">
              <a:schemeClr val="accent1">
                <a:satMod val="175000"/>
                <a:alpha val="40000"/>
              </a:schemeClr>
            </a:glow>
            <a:outerShdw blurRad="38100" dist="25400" dir="5400000" algn="t" rotWithShape="0">
              <a:srgbClr val="000000">
                <a:alpha val="50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46" name="Ellipse 45"/>
          <p:cNvSpPr/>
          <p:nvPr/>
        </p:nvSpPr>
        <p:spPr>
          <a:xfrm>
            <a:off x="3571868" y="2214554"/>
            <a:ext cx="357190" cy="428628"/>
          </a:xfrm>
          <a:prstGeom prst="ellipse">
            <a:avLst/>
          </a:prstGeom>
          <a:effectLst>
            <a:glow rad="228600">
              <a:schemeClr val="accent3">
                <a:satMod val="175000"/>
                <a:alpha val="40000"/>
              </a:schemeClr>
            </a:glow>
            <a:outerShdw blurRad="38100" dist="25400" dir="5400000" algn="t" rotWithShape="0">
              <a:srgbClr val="000000">
                <a:alpha val="50000"/>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47" name="Ellipse 46"/>
          <p:cNvSpPr/>
          <p:nvPr/>
        </p:nvSpPr>
        <p:spPr>
          <a:xfrm>
            <a:off x="3786182" y="3000372"/>
            <a:ext cx="357190" cy="428628"/>
          </a:xfrm>
          <a:prstGeom prst="ellipse">
            <a:avLst/>
          </a:prstGeom>
          <a:effectLst>
            <a:glow rad="228600">
              <a:schemeClr val="accent6">
                <a:satMod val="175000"/>
                <a:alpha val="40000"/>
              </a:schemeClr>
            </a:glow>
            <a:outerShdw blurRad="38100" dist="25400" dir="5400000" algn="t" rotWithShape="0">
              <a:srgbClr val="000000">
                <a:alpha val="50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48" name="Ellipse 47"/>
          <p:cNvSpPr/>
          <p:nvPr/>
        </p:nvSpPr>
        <p:spPr>
          <a:xfrm>
            <a:off x="3786182" y="3857628"/>
            <a:ext cx="357190" cy="428628"/>
          </a:xfrm>
          <a:prstGeom prst="ellipse">
            <a:avLst/>
          </a:prstGeom>
          <a:effectLst>
            <a:glow rad="228600">
              <a:schemeClr val="accent3">
                <a:satMod val="175000"/>
                <a:alpha val="40000"/>
              </a:schemeClr>
            </a:glow>
            <a:outerShdw blurRad="38100" dist="25400" dir="5400000" algn="t" rotWithShape="0">
              <a:srgbClr val="000000">
                <a:alpha val="50000"/>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49" name="Ellipse 48"/>
          <p:cNvSpPr/>
          <p:nvPr/>
        </p:nvSpPr>
        <p:spPr>
          <a:xfrm>
            <a:off x="3357554" y="4714884"/>
            <a:ext cx="357190" cy="428628"/>
          </a:xfrm>
          <a:prstGeom prst="ellipse">
            <a:avLst/>
          </a:prstGeom>
          <a:effectLst>
            <a:glow rad="139700">
              <a:schemeClr val="accent1">
                <a:satMod val="175000"/>
                <a:alpha val="40000"/>
              </a:schemeClr>
            </a:glow>
            <a:outerShdw blurRad="38100" dist="25400" dir="5400000" algn="t" rotWithShape="0">
              <a:srgbClr val="000000">
                <a:alpha val="50000"/>
              </a:srgb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50" name="Ellipse 49"/>
          <p:cNvSpPr/>
          <p:nvPr/>
        </p:nvSpPr>
        <p:spPr>
          <a:xfrm>
            <a:off x="1714480" y="5786454"/>
            <a:ext cx="357190" cy="428628"/>
          </a:xfrm>
          <a:prstGeom prst="ellipse">
            <a:avLst/>
          </a:prstGeom>
          <a:effectLst>
            <a:glow rad="101600">
              <a:schemeClr val="bg1">
                <a:lumMod val="50000"/>
                <a:alpha val="60000"/>
              </a:schemeClr>
            </a:glow>
            <a:outerShdw blurRad="38100" dist="25400" dir="5400000" algn="t" rotWithShape="0">
              <a:srgbClr val="000000">
                <a:alpha val="50000"/>
              </a:srgbClr>
            </a:outerShdw>
          </a:effectLst>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8" name="Rectangle 17"/>
          <p:cNvSpPr/>
          <p:nvPr/>
        </p:nvSpPr>
        <p:spPr>
          <a:xfrm>
            <a:off x="3286116" y="5572140"/>
            <a:ext cx="4999895" cy="461665"/>
          </a:xfrm>
          <a:prstGeom prst="rect">
            <a:avLst/>
          </a:prstGeom>
        </p:spPr>
        <p:txBody>
          <a:bodyPr wrap="none">
            <a:spAutoFit/>
          </a:bodyPr>
          <a:lstStyle/>
          <a:p>
            <a:pPr lvl="0" algn="justLow" eaLnBrk="0" fontAlgn="base" hangingPunct="0">
              <a:spcBef>
                <a:spcPct val="0"/>
              </a:spcBef>
              <a:spcAft>
                <a:spcPct val="0"/>
              </a:spcAft>
            </a:pPr>
            <a:r>
              <a:rPr lang="fr-FR" sz="2400" b="1" dirty="0">
                <a:latin typeface="Calibri" pitchFamily="34" charset="0"/>
                <a:ea typeface="Calibri" pitchFamily="34" charset="0"/>
                <a:cs typeface="Arial" pitchFamily="34" charset="0"/>
              </a:rPr>
              <a:t>Comparaison Prédation / Parasitisme </a:t>
            </a:r>
            <a:endParaRPr lang="fr-FR" sz="2400" b="1" dirty="0">
              <a:latin typeface="Arial" pitchFamily="34" charset="0"/>
              <a:cs typeface="Arial" pitchFamily="34" charset="0"/>
            </a:endParaRPr>
          </a:p>
        </p:txBody>
      </p:sp>
      <p:sp>
        <p:nvSpPr>
          <p:cNvPr id="19" name="Ellipse 18"/>
          <p:cNvSpPr/>
          <p:nvPr/>
        </p:nvSpPr>
        <p:spPr>
          <a:xfrm>
            <a:off x="2714612" y="5357826"/>
            <a:ext cx="357190" cy="428628"/>
          </a:xfrm>
          <a:prstGeom prst="ellipse">
            <a:avLst/>
          </a:prstGeom>
          <a:effectLst>
            <a:glow rad="228600">
              <a:schemeClr val="accent6">
                <a:satMod val="175000"/>
                <a:alpha val="40000"/>
              </a:schemeClr>
            </a:glow>
            <a:outerShdw blurRad="38100" dist="25400" dir="5400000" algn="t" rotWithShape="0">
              <a:srgbClr val="000000">
                <a:alpha val="50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1600"/>
          </a:p>
        </p:txBody>
      </p:sp>
      <p:sp>
        <p:nvSpPr>
          <p:cNvPr id="20" name="Ellipse 19"/>
          <p:cNvSpPr/>
          <p:nvPr/>
        </p:nvSpPr>
        <p:spPr>
          <a:xfrm>
            <a:off x="2500298" y="1000108"/>
            <a:ext cx="357190" cy="428628"/>
          </a:xfrm>
          <a:prstGeom prst="ellipse">
            <a:avLst/>
          </a:prstGeom>
          <a:effectLst>
            <a:glow rad="228600">
              <a:schemeClr val="accent6">
                <a:satMod val="175000"/>
                <a:alpha val="40000"/>
              </a:schemeClr>
            </a:glow>
            <a:outerShdw blurRad="38100" dist="25400" dir="5400000" algn="t" rotWithShape="0">
              <a:srgbClr val="000000">
                <a:alpha val="50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1600"/>
          </a:p>
        </p:txBody>
      </p:sp>
      <p:sp>
        <p:nvSpPr>
          <p:cNvPr id="21" name="Rectangle 20"/>
          <p:cNvSpPr/>
          <p:nvPr/>
        </p:nvSpPr>
        <p:spPr>
          <a:xfrm>
            <a:off x="4572000" y="3929066"/>
            <a:ext cx="1837875" cy="461665"/>
          </a:xfrm>
          <a:prstGeom prst="rect">
            <a:avLst/>
          </a:prstGeom>
        </p:spPr>
        <p:txBody>
          <a:bodyPr wrap="none">
            <a:spAutoFit/>
          </a:bodyPr>
          <a:lstStyle/>
          <a:p>
            <a:pPr algn="ctr"/>
            <a:r>
              <a:rPr lang="fr-FR" sz="2400" b="1" dirty="0">
                <a:ln w="1905"/>
                <a:effectLst>
                  <a:innerShdw blurRad="69850" dist="43180" dir="5400000">
                    <a:srgbClr val="000000">
                      <a:alpha val="65000"/>
                    </a:srgbClr>
                  </a:innerShdw>
                </a:effectLst>
              </a:rPr>
              <a:t>Prophylaxie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1000"/>
                                        <p:tgtEl>
                                          <p:spTgt spid="44"/>
                                        </p:tgtEl>
                                      </p:cBhvr>
                                    </p:animEffect>
                                    <p:anim calcmode="lin" valueType="num">
                                      <p:cBhvr>
                                        <p:cTn id="8" dur="1000" fill="hold"/>
                                        <p:tgtEl>
                                          <p:spTgt spid="44"/>
                                        </p:tgtEl>
                                        <p:attrNameLst>
                                          <p:attrName>ppt_x</p:attrName>
                                        </p:attrNameLst>
                                      </p:cBhvr>
                                      <p:tavLst>
                                        <p:tav tm="0">
                                          <p:val>
                                            <p:strVal val="#ppt_x"/>
                                          </p:val>
                                        </p:tav>
                                        <p:tav tm="100000">
                                          <p:val>
                                            <p:strVal val="#ppt_x"/>
                                          </p:val>
                                        </p:tav>
                                      </p:tavLst>
                                    </p:anim>
                                    <p:anim calcmode="lin" valueType="num">
                                      <p:cBhvr>
                                        <p:cTn id="9" dur="1000" fill="hold"/>
                                        <p:tgtEl>
                                          <p:spTgt spid="44"/>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1000"/>
                                        <p:tgtEl>
                                          <p:spTgt spid="37"/>
                                        </p:tgtEl>
                                      </p:cBhvr>
                                    </p:animEffect>
                                    <p:anim calcmode="lin" valueType="num">
                                      <p:cBhvr>
                                        <p:cTn id="13" dur="1000" fill="hold"/>
                                        <p:tgtEl>
                                          <p:spTgt spid="37"/>
                                        </p:tgtEl>
                                        <p:attrNameLst>
                                          <p:attrName>ppt_x</p:attrName>
                                        </p:attrNameLst>
                                      </p:cBhvr>
                                      <p:tavLst>
                                        <p:tav tm="0">
                                          <p:val>
                                            <p:strVal val="#ppt_x"/>
                                          </p:val>
                                        </p:tav>
                                        <p:tav tm="100000">
                                          <p:val>
                                            <p:strVal val="#ppt_x"/>
                                          </p:val>
                                        </p:tav>
                                      </p:tavLst>
                                    </p:anim>
                                    <p:anim calcmode="lin" valueType="num">
                                      <p:cBhvr>
                                        <p:cTn id="14" dur="1000" fill="hold"/>
                                        <p:tgtEl>
                                          <p:spTgt spid="37"/>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1000"/>
                                        <p:tgtEl>
                                          <p:spTgt spid="20"/>
                                        </p:tgtEl>
                                      </p:cBhvr>
                                    </p:animEffect>
                                    <p:anim calcmode="lin" valueType="num">
                                      <p:cBhvr>
                                        <p:cTn id="18" dur="1000" fill="hold"/>
                                        <p:tgtEl>
                                          <p:spTgt spid="20"/>
                                        </p:tgtEl>
                                        <p:attrNameLst>
                                          <p:attrName>ppt_x</p:attrName>
                                        </p:attrNameLst>
                                      </p:cBhvr>
                                      <p:tavLst>
                                        <p:tav tm="0">
                                          <p:val>
                                            <p:strVal val="#ppt_x"/>
                                          </p:val>
                                        </p:tav>
                                        <p:tav tm="100000">
                                          <p:val>
                                            <p:strVal val="#ppt_x"/>
                                          </p:val>
                                        </p:tav>
                                      </p:tavLst>
                                    </p:anim>
                                    <p:anim calcmode="lin" valueType="num">
                                      <p:cBhvr>
                                        <p:cTn id="19" dur="1000" fill="hold"/>
                                        <p:tgtEl>
                                          <p:spTgt spid="20"/>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fade">
                                      <p:cBhvr>
                                        <p:cTn id="22" dur="1000"/>
                                        <p:tgtEl>
                                          <p:spTgt spid="38"/>
                                        </p:tgtEl>
                                      </p:cBhvr>
                                    </p:animEffect>
                                    <p:anim calcmode="lin" valueType="num">
                                      <p:cBhvr>
                                        <p:cTn id="23" dur="1000" fill="hold"/>
                                        <p:tgtEl>
                                          <p:spTgt spid="38"/>
                                        </p:tgtEl>
                                        <p:attrNameLst>
                                          <p:attrName>ppt_x</p:attrName>
                                        </p:attrNameLst>
                                      </p:cBhvr>
                                      <p:tavLst>
                                        <p:tav tm="0">
                                          <p:val>
                                            <p:strVal val="#ppt_x"/>
                                          </p:val>
                                        </p:tav>
                                        <p:tav tm="100000">
                                          <p:val>
                                            <p:strVal val="#ppt_x"/>
                                          </p:val>
                                        </p:tav>
                                      </p:tavLst>
                                    </p:anim>
                                    <p:anim calcmode="lin" valueType="num">
                                      <p:cBhvr>
                                        <p:cTn id="24" dur="1000" fill="hold"/>
                                        <p:tgtEl>
                                          <p:spTgt spid="38"/>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1000"/>
                                        <p:tgtEl>
                                          <p:spTgt spid="45"/>
                                        </p:tgtEl>
                                      </p:cBhvr>
                                    </p:animEffect>
                                    <p:anim calcmode="lin" valueType="num">
                                      <p:cBhvr>
                                        <p:cTn id="28" dur="1000" fill="hold"/>
                                        <p:tgtEl>
                                          <p:spTgt spid="45"/>
                                        </p:tgtEl>
                                        <p:attrNameLst>
                                          <p:attrName>ppt_x</p:attrName>
                                        </p:attrNameLst>
                                      </p:cBhvr>
                                      <p:tavLst>
                                        <p:tav tm="0">
                                          <p:val>
                                            <p:strVal val="#ppt_x"/>
                                          </p:val>
                                        </p:tav>
                                        <p:tav tm="100000">
                                          <p:val>
                                            <p:strVal val="#ppt_x"/>
                                          </p:val>
                                        </p:tav>
                                      </p:tavLst>
                                    </p:anim>
                                    <p:anim calcmode="lin" valueType="num">
                                      <p:cBhvr>
                                        <p:cTn id="29" dur="1000" fill="hold"/>
                                        <p:tgtEl>
                                          <p:spTgt spid="45"/>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fade">
                                      <p:cBhvr>
                                        <p:cTn id="32" dur="1000"/>
                                        <p:tgtEl>
                                          <p:spTgt spid="40"/>
                                        </p:tgtEl>
                                      </p:cBhvr>
                                    </p:animEffect>
                                    <p:anim calcmode="lin" valueType="num">
                                      <p:cBhvr>
                                        <p:cTn id="33" dur="1000" fill="hold"/>
                                        <p:tgtEl>
                                          <p:spTgt spid="40"/>
                                        </p:tgtEl>
                                        <p:attrNameLst>
                                          <p:attrName>ppt_x</p:attrName>
                                        </p:attrNameLst>
                                      </p:cBhvr>
                                      <p:tavLst>
                                        <p:tav tm="0">
                                          <p:val>
                                            <p:strVal val="#ppt_x"/>
                                          </p:val>
                                        </p:tav>
                                        <p:tav tm="100000">
                                          <p:val>
                                            <p:strVal val="#ppt_x"/>
                                          </p:val>
                                        </p:tav>
                                      </p:tavLst>
                                    </p:anim>
                                    <p:anim calcmode="lin" valueType="num">
                                      <p:cBhvr>
                                        <p:cTn id="34" dur="1000" fill="hold"/>
                                        <p:tgtEl>
                                          <p:spTgt spid="40"/>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fade">
                                      <p:cBhvr>
                                        <p:cTn id="37" dur="1000"/>
                                        <p:tgtEl>
                                          <p:spTgt spid="46"/>
                                        </p:tgtEl>
                                      </p:cBhvr>
                                    </p:animEffect>
                                    <p:anim calcmode="lin" valueType="num">
                                      <p:cBhvr>
                                        <p:cTn id="38" dur="1000" fill="hold"/>
                                        <p:tgtEl>
                                          <p:spTgt spid="46"/>
                                        </p:tgtEl>
                                        <p:attrNameLst>
                                          <p:attrName>ppt_x</p:attrName>
                                        </p:attrNameLst>
                                      </p:cBhvr>
                                      <p:tavLst>
                                        <p:tav tm="0">
                                          <p:val>
                                            <p:strVal val="#ppt_x"/>
                                          </p:val>
                                        </p:tav>
                                        <p:tav tm="100000">
                                          <p:val>
                                            <p:strVal val="#ppt_x"/>
                                          </p:val>
                                        </p:tav>
                                      </p:tavLst>
                                    </p:anim>
                                    <p:anim calcmode="lin" valueType="num">
                                      <p:cBhvr>
                                        <p:cTn id="39" dur="1000" fill="hold"/>
                                        <p:tgtEl>
                                          <p:spTgt spid="46"/>
                                        </p:tgtEl>
                                        <p:attrNameLst>
                                          <p:attrName>ppt_y</p:attrName>
                                        </p:attrNameLst>
                                      </p:cBhvr>
                                      <p:tavLst>
                                        <p:tav tm="0">
                                          <p:val>
                                            <p:strVal val="#ppt_y-.1"/>
                                          </p:val>
                                        </p:tav>
                                        <p:tav tm="100000">
                                          <p:val>
                                            <p:strVal val="#ppt_y"/>
                                          </p:val>
                                        </p:tav>
                                      </p:tavLst>
                                    </p:anim>
                                  </p:childTnLst>
                                </p:cTn>
                              </p:par>
                              <p:par>
                                <p:cTn id="40" presetID="47" presetClass="entr" presetSubtype="0" fill="hold" grpId="0" nodeType="with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fade">
                                      <p:cBhvr>
                                        <p:cTn id="42" dur="1000"/>
                                        <p:tgtEl>
                                          <p:spTgt spid="39"/>
                                        </p:tgtEl>
                                      </p:cBhvr>
                                    </p:animEffect>
                                    <p:anim calcmode="lin" valueType="num">
                                      <p:cBhvr>
                                        <p:cTn id="43" dur="1000" fill="hold"/>
                                        <p:tgtEl>
                                          <p:spTgt spid="39"/>
                                        </p:tgtEl>
                                        <p:attrNameLst>
                                          <p:attrName>ppt_x</p:attrName>
                                        </p:attrNameLst>
                                      </p:cBhvr>
                                      <p:tavLst>
                                        <p:tav tm="0">
                                          <p:val>
                                            <p:strVal val="#ppt_x"/>
                                          </p:val>
                                        </p:tav>
                                        <p:tav tm="100000">
                                          <p:val>
                                            <p:strVal val="#ppt_x"/>
                                          </p:val>
                                        </p:tav>
                                      </p:tavLst>
                                    </p:anim>
                                    <p:anim calcmode="lin" valueType="num">
                                      <p:cBhvr>
                                        <p:cTn id="44" dur="1000" fill="hold"/>
                                        <p:tgtEl>
                                          <p:spTgt spid="39"/>
                                        </p:tgtEl>
                                        <p:attrNameLst>
                                          <p:attrName>ppt_y</p:attrName>
                                        </p:attrNameLst>
                                      </p:cBhvr>
                                      <p:tavLst>
                                        <p:tav tm="0">
                                          <p:val>
                                            <p:strVal val="#ppt_y-.1"/>
                                          </p:val>
                                        </p:tav>
                                        <p:tav tm="100000">
                                          <p:val>
                                            <p:strVal val="#ppt_y"/>
                                          </p:val>
                                        </p:tav>
                                      </p:tavLst>
                                    </p:anim>
                                  </p:childTnLst>
                                </p:cTn>
                              </p:par>
                              <p:par>
                                <p:cTn id="45" presetID="47" presetClass="entr" presetSubtype="0" fill="hold" grpId="0" nodeType="withEffect">
                                  <p:stCondLst>
                                    <p:cond delay="0"/>
                                  </p:stCondLst>
                                  <p:childTnLst>
                                    <p:set>
                                      <p:cBhvr>
                                        <p:cTn id="46" dur="1" fill="hold">
                                          <p:stCondLst>
                                            <p:cond delay="0"/>
                                          </p:stCondLst>
                                        </p:cTn>
                                        <p:tgtEl>
                                          <p:spTgt spid="47"/>
                                        </p:tgtEl>
                                        <p:attrNameLst>
                                          <p:attrName>style.visibility</p:attrName>
                                        </p:attrNameLst>
                                      </p:cBhvr>
                                      <p:to>
                                        <p:strVal val="visible"/>
                                      </p:to>
                                    </p:set>
                                    <p:animEffect transition="in" filter="fade">
                                      <p:cBhvr>
                                        <p:cTn id="47" dur="1000"/>
                                        <p:tgtEl>
                                          <p:spTgt spid="47"/>
                                        </p:tgtEl>
                                      </p:cBhvr>
                                    </p:animEffect>
                                    <p:anim calcmode="lin" valueType="num">
                                      <p:cBhvr>
                                        <p:cTn id="48" dur="1000" fill="hold"/>
                                        <p:tgtEl>
                                          <p:spTgt spid="47"/>
                                        </p:tgtEl>
                                        <p:attrNameLst>
                                          <p:attrName>ppt_x</p:attrName>
                                        </p:attrNameLst>
                                      </p:cBhvr>
                                      <p:tavLst>
                                        <p:tav tm="0">
                                          <p:val>
                                            <p:strVal val="#ppt_x"/>
                                          </p:val>
                                        </p:tav>
                                        <p:tav tm="100000">
                                          <p:val>
                                            <p:strVal val="#ppt_x"/>
                                          </p:val>
                                        </p:tav>
                                      </p:tavLst>
                                    </p:anim>
                                    <p:anim calcmode="lin" valueType="num">
                                      <p:cBhvr>
                                        <p:cTn id="49" dur="1000" fill="hold"/>
                                        <p:tgtEl>
                                          <p:spTgt spid="47"/>
                                        </p:tgtEl>
                                        <p:attrNameLst>
                                          <p:attrName>ppt_y</p:attrName>
                                        </p:attrNameLst>
                                      </p:cBhvr>
                                      <p:tavLst>
                                        <p:tav tm="0">
                                          <p:val>
                                            <p:strVal val="#ppt_y-.1"/>
                                          </p:val>
                                        </p:tav>
                                        <p:tav tm="100000">
                                          <p:val>
                                            <p:strVal val="#ppt_y"/>
                                          </p:val>
                                        </p:tav>
                                      </p:tavLst>
                                    </p:anim>
                                  </p:childTnLst>
                                </p:cTn>
                              </p:par>
                              <p:par>
                                <p:cTn id="50" presetID="47" presetClass="entr" presetSubtype="0" fill="hold" grpId="0" nodeType="with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fade">
                                      <p:cBhvr>
                                        <p:cTn id="52" dur="1000"/>
                                        <p:tgtEl>
                                          <p:spTgt spid="41"/>
                                        </p:tgtEl>
                                      </p:cBhvr>
                                    </p:animEffect>
                                    <p:anim calcmode="lin" valueType="num">
                                      <p:cBhvr>
                                        <p:cTn id="53" dur="1000" fill="hold"/>
                                        <p:tgtEl>
                                          <p:spTgt spid="41"/>
                                        </p:tgtEl>
                                        <p:attrNameLst>
                                          <p:attrName>ppt_x</p:attrName>
                                        </p:attrNameLst>
                                      </p:cBhvr>
                                      <p:tavLst>
                                        <p:tav tm="0">
                                          <p:val>
                                            <p:strVal val="#ppt_x"/>
                                          </p:val>
                                        </p:tav>
                                        <p:tav tm="100000">
                                          <p:val>
                                            <p:strVal val="#ppt_x"/>
                                          </p:val>
                                        </p:tav>
                                      </p:tavLst>
                                    </p:anim>
                                    <p:anim calcmode="lin" valueType="num">
                                      <p:cBhvr>
                                        <p:cTn id="54" dur="1000" fill="hold"/>
                                        <p:tgtEl>
                                          <p:spTgt spid="41"/>
                                        </p:tgtEl>
                                        <p:attrNameLst>
                                          <p:attrName>ppt_y</p:attrName>
                                        </p:attrNameLst>
                                      </p:cBhvr>
                                      <p:tavLst>
                                        <p:tav tm="0">
                                          <p:val>
                                            <p:strVal val="#ppt_y-.1"/>
                                          </p:val>
                                        </p:tav>
                                        <p:tav tm="100000">
                                          <p:val>
                                            <p:strVal val="#ppt_y"/>
                                          </p:val>
                                        </p:tav>
                                      </p:tavLst>
                                    </p:anim>
                                  </p:childTnLst>
                                </p:cTn>
                              </p:par>
                              <p:par>
                                <p:cTn id="55" presetID="47"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animEffect transition="in" filter="fade">
                                      <p:cBhvr>
                                        <p:cTn id="57" dur="1000"/>
                                        <p:tgtEl>
                                          <p:spTgt spid="48"/>
                                        </p:tgtEl>
                                      </p:cBhvr>
                                    </p:animEffect>
                                    <p:anim calcmode="lin" valueType="num">
                                      <p:cBhvr>
                                        <p:cTn id="58" dur="1000" fill="hold"/>
                                        <p:tgtEl>
                                          <p:spTgt spid="48"/>
                                        </p:tgtEl>
                                        <p:attrNameLst>
                                          <p:attrName>ppt_x</p:attrName>
                                        </p:attrNameLst>
                                      </p:cBhvr>
                                      <p:tavLst>
                                        <p:tav tm="0">
                                          <p:val>
                                            <p:strVal val="#ppt_x"/>
                                          </p:val>
                                        </p:tav>
                                        <p:tav tm="100000">
                                          <p:val>
                                            <p:strVal val="#ppt_x"/>
                                          </p:val>
                                        </p:tav>
                                      </p:tavLst>
                                    </p:anim>
                                    <p:anim calcmode="lin" valueType="num">
                                      <p:cBhvr>
                                        <p:cTn id="59" dur="1000" fill="hold"/>
                                        <p:tgtEl>
                                          <p:spTgt spid="48"/>
                                        </p:tgtEl>
                                        <p:attrNameLst>
                                          <p:attrName>ppt_y</p:attrName>
                                        </p:attrNameLst>
                                      </p:cBhvr>
                                      <p:tavLst>
                                        <p:tav tm="0">
                                          <p:val>
                                            <p:strVal val="#ppt_y-.1"/>
                                          </p:val>
                                        </p:tav>
                                        <p:tav tm="100000">
                                          <p:val>
                                            <p:strVal val="#ppt_y"/>
                                          </p:val>
                                        </p:tav>
                                      </p:tavLst>
                                    </p:anim>
                                  </p:childTnLst>
                                </p:cTn>
                              </p:par>
                              <p:par>
                                <p:cTn id="60" presetID="47" presetClass="entr" presetSubtype="0" fill="hold" grpId="0" nodeType="withEffect">
                                  <p:stCondLst>
                                    <p:cond delay="0"/>
                                  </p:stCondLst>
                                  <p:childTnLst>
                                    <p:set>
                                      <p:cBhvr>
                                        <p:cTn id="61" dur="1" fill="hold">
                                          <p:stCondLst>
                                            <p:cond delay="0"/>
                                          </p:stCondLst>
                                        </p:cTn>
                                        <p:tgtEl>
                                          <p:spTgt spid="42"/>
                                        </p:tgtEl>
                                        <p:attrNameLst>
                                          <p:attrName>style.visibility</p:attrName>
                                        </p:attrNameLst>
                                      </p:cBhvr>
                                      <p:to>
                                        <p:strVal val="visible"/>
                                      </p:to>
                                    </p:set>
                                    <p:animEffect transition="in" filter="fade">
                                      <p:cBhvr>
                                        <p:cTn id="62" dur="1000"/>
                                        <p:tgtEl>
                                          <p:spTgt spid="42"/>
                                        </p:tgtEl>
                                      </p:cBhvr>
                                    </p:animEffect>
                                    <p:anim calcmode="lin" valueType="num">
                                      <p:cBhvr>
                                        <p:cTn id="63" dur="1000" fill="hold"/>
                                        <p:tgtEl>
                                          <p:spTgt spid="42"/>
                                        </p:tgtEl>
                                        <p:attrNameLst>
                                          <p:attrName>ppt_x</p:attrName>
                                        </p:attrNameLst>
                                      </p:cBhvr>
                                      <p:tavLst>
                                        <p:tav tm="0">
                                          <p:val>
                                            <p:strVal val="#ppt_x"/>
                                          </p:val>
                                        </p:tav>
                                        <p:tav tm="100000">
                                          <p:val>
                                            <p:strVal val="#ppt_x"/>
                                          </p:val>
                                        </p:tav>
                                      </p:tavLst>
                                    </p:anim>
                                    <p:anim calcmode="lin" valueType="num">
                                      <p:cBhvr>
                                        <p:cTn id="64" dur="1000" fill="hold"/>
                                        <p:tgtEl>
                                          <p:spTgt spid="42"/>
                                        </p:tgtEl>
                                        <p:attrNameLst>
                                          <p:attrName>ppt_y</p:attrName>
                                        </p:attrNameLst>
                                      </p:cBhvr>
                                      <p:tavLst>
                                        <p:tav tm="0">
                                          <p:val>
                                            <p:strVal val="#ppt_y-.1"/>
                                          </p:val>
                                        </p:tav>
                                        <p:tav tm="100000">
                                          <p:val>
                                            <p:strVal val="#ppt_y"/>
                                          </p:val>
                                        </p:tav>
                                      </p:tavLst>
                                    </p:anim>
                                  </p:childTnLst>
                                </p:cTn>
                              </p:par>
                              <p:par>
                                <p:cTn id="65" presetID="47" presetClass="entr" presetSubtype="0" fill="hold" grpId="0" nodeType="withEffect">
                                  <p:stCondLst>
                                    <p:cond delay="0"/>
                                  </p:stCondLst>
                                  <p:childTnLst>
                                    <p:set>
                                      <p:cBhvr>
                                        <p:cTn id="66" dur="1" fill="hold">
                                          <p:stCondLst>
                                            <p:cond delay="0"/>
                                          </p:stCondLst>
                                        </p:cTn>
                                        <p:tgtEl>
                                          <p:spTgt spid="49"/>
                                        </p:tgtEl>
                                        <p:attrNameLst>
                                          <p:attrName>style.visibility</p:attrName>
                                        </p:attrNameLst>
                                      </p:cBhvr>
                                      <p:to>
                                        <p:strVal val="visible"/>
                                      </p:to>
                                    </p:set>
                                    <p:animEffect transition="in" filter="fade">
                                      <p:cBhvr>
                                        <p:cTn id="67" dur="1000"/>
                                        <p:tgtEl>
                                          <p:spTgt spid="49"/>
                                        </p:tgtEl>
                                      </p:cBhvr>
                                    </p:animEffect>
                                    <p:anim calcmode="lin" valueType="num">
                                      <p:cBhvr>
                                        <p:cTn id="68" dur="1000" fill="hold"/>
                                        <p:tgtEl>
                                          <p:spTgt spid="49"/>
                                        </p:tgtEl>
                                        <p:attrNameLst>
                                          <p:attrName>ppt_x</p:attrName>
                                        </p:attrNameLst>
                                      </p:cBhvr>
                                      <p:tavLst>
                                        <p:tav tm="0">
                                          <p:val>
                                            <p:strVal val="#ppt_x"/>
                                          </p:val>
                                        </p:tav>
                                        <p:tav tm="100000">
                                          <p:val>
                                            <p:strVal val="#ppt_x"/>
                                          </p:val>
                                        </p:tav>
                                      </p:tavLst>
                                    </p:anim>
                                    <p:anim calcmode="lin" valueType="num">
                                      <p:cBhvr>
                                        <p:cTn id="69" dur="1000" fill="hold"/>
                                        <p:tgtEl>
                                          <p:spTgt spid="49"/>
                                        </p:tgtEl>
                                        <p:attrNameLst>
                                          <p:attrName>ppt_y</p:attrName>
                                        </p:attrNameLst>
                                      </p:cBhvr>
                                      <p:tavLst>
                                        <p:tav tm="0">
                                          <p:val>
                                            <p:strVal val="#ppt_y-.1"/>
                                          </p:val>
                                        </p:tav>
                                        <p:tav tm="100000">
                                          <p:val>
                                            <p:strVal val="#ppt_y"/>
                                          </p:val>
                                        </p:tav>
                                      </p:tavLst>
                                    </p:anim>
                                  </p:childTnLst>
                                </p:cTn>
                              </p:par>
                              <p:par>
                                <p:cTn id="70" presetID="47" presetClass="entr" presetSubtype="0" fill="hold" grpId="0" nodeType="with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fade">
                                      <p:cBhvr>
                                        <p:cTn id="72" dur="1000"/>
                                        <p:tgtEl>
                                          <p:spTgt spid="18"/>
                                        </p:tgtEl>
                                      </p:cBhvr>
                                    </p:animEffect>
                                    <p:anim calcmode="lin" valueType="num">
                                      <p:cBhvr>
                                        <p:cTn id="73" dur="1000" fill="hold"/>
                                        <p:tgtEl>
                                          <p:spTgt spid="18"/>
                                        </p:tgtEl>
                                        <p:attrNameLst>
                                          <p:attrName>ppt_x</p:attrName>
                                        </p:attrNameLst>
                                      </p:cBhvr>
                                      <p:tavLst>
                                        <p:tav tm="0">
                                          <p:val>
                                            <p:strVal val="#ppt_x"/>
                                          </p:val>
                                        </p:tav>
                                        <p:tav tm="100000">
                                          <p:val>
                                            <p:strVal val="#ppt_x"/>
                                          </p:val>
                                        </p:tav>
                                      </p:tavLst>
                                    </p:anim>
                                    <p:anim calcmode="lin" valueType="num">
                                      <p:cBhvr>
                                        <p:cTn id="74" dur="1000" fill="hold"/>
                                        <p:tgtEl>
                                          <p:spTgt spid="18"/>
                                        </p:tgtEl>
                                        <p:attrNameLst>
                                          <p:attrName>ppt_y</p:attrName>
                                        </p:attrNameLst>
                                      </p:cBhvr>
                                      <p:tavLst>
                                        <p:tav tm="0">
                                          <p:val>
                                            <p:strVal val="#ppt_y-.1"/>
                                          </p:val>
                                        </p:tav>
                                        <p:tav tm="100000">
                                          <p:val>
                                            <p:strVal val="#ppt_y"/>
                                          </p:val>
                                        </p:tav>
                                      </p:tavLst>
                                    </p:anim>
                                  </p:childTnLst>
                                </p:cTn>
                              </p:par>
                              <p:par>
                                <p:cTn id="75" presetID="47" presetClass="entr" presetSubtype="0" fill="hold" grpId="0" nodeType="with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1000"/>
                                        <p:tgtEl>
                                          <p:spTgt spid="19"/>
                                        </p:tgtEl>
                                      </p:cBhvr>
                                    </p:animEffect>
                                    <p:anim calcmode="lin" valueType="num">
                                      <p:cBhvr>
                                        <p:cTn id="78" dur="1000" fill="hold"/>
                                        <p:tgtEl>
                                          <p:spTgt spid="19"/>
                                        </p:tgtEl>
                                        <p:attrNameLst>
                                          <p:attrName>ppt_x</p:attrName>
                                        </p:attrNameLst>
                                      </p:cBhvr>
                                      <p:tavLst>
                                        <p:tav tm="0">
                                          <p:val>
                                            <p:strVal val="#ppt_x"/>
                                          </p:val>
                                        </p:tav>
                                        <p:tav tm="100000">
                                          <p:val>
                                            <p:strVal val="#ppt_x"/>
                                          </p:val>
                                        </p:tav>
                                      </p:tavLst>
                                    </p:anim>
                                    <p:anim calcmode="lin" valueType="num">
                                      <p:cBhvr>
                                        <p:cTn id="79" dur="1000" fill="hold"/>
                                        <p:tgtEl>
                                          <p:spTgt spid="19"/>
                                        </p:tgtEl>
                                        <p:attrNameLst>
                                          <p:attrName>ppt_y</p:attrName>
                                        </p:attrNameLst>
                                      </p:cBhvr>
                                      <p:tavLst>
                                        <p:tav tm="0">
                                          <p:val>
                                            <p:strVal val="#ppt_y-.1"/>
                                          </p:val>
                                        </p:tav>
                                        <p:tav tm="100000">
                                          <p:val>
                                            <p:strVal val="#ppt_y"/>
                                          </p:val>
                                        </p:tav>
                                      </p:tavLst>
                                    </p:anim>
                                  </p:childTnLst>
                                </p:cTn>
                              </p:par>
                              <p:par>
                                <p:cTn id="80" presetID="47" presetClass="entr" presetSubtype="0" fill="hold" grpId="0" nodeType="with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fade">
                                      <p:cBhvr>
                                        <p:cTn id="82" dur="1000"/>
                                        <p:tgtEl>
                                          <p:spTgt spid="21"/>
                                        </p:tgtEl>
                                      </p:cBhvr>
                                    </p:animEffect>
                                    <p:anim calcmode="lin" valueType="num">
                                      <p:cBhvr>
                                        <p:cTn id="83" dur="1000" fill="hold"/>
                                        <p:tgtEl>
                                          <p:spTgt spid="21"/>
                                        </p:tgtEl>
                                        <p:attrNameLst>
                                          <p:attrName>ppt_x</p:attrName>
                                        </p:attrNameLst>
                                      </p:cBhvr>
                                      <p:tavLst>
                                        <p:tav tm="0">
                                          <p:val>
                                            <p:strVal val="#ppt_x"/>
                                          </p:val>
                                        </p:tav>
                                        <p:tav tm="100000">
                                          <p:val>
                                            <p:strVal val="#ppt_x"/>
                                          </p:val>
                                        </p:tav>
                                      </p:tavLst>
                                    </p:anim>
                                    <p:anim calcmode="lin" valueType="num">
                                      <p:cBhvr>
                                        <p:cTn id="84" dur="1000" fill="hold"/>
                                        <p:tgtEl>
                                          <p:spTgt spid="21"/>
                                        </p:tgtEl>
                                        <p:attrNameLst>
                                          <p:attrName>ppt_y</p:attrName>
                                        </p:attrNameLst>
                                      </p:cBhvr>
                                      <p:tavLst>
                                        <p:tav tm="0">
                                          <p:val>
                                            <p:strVal val="#ppt_y-.1"/>
                                          </p:val>
                                        </p:tav>
                                        <p:tav tm="100000">
                                          <p:val>
                                            <p:strVal val="#ppt_y"/>
                                          </p:val>
                                        </p:tav>
                                      </p:tavLst>
                                    </p:anim>
                                  </p:childTnLst>
                                </p:cTn>
                              </p:par>
                              <p:par>
                                <p:cTn id="85" presetID="47" presetClass="entr" presetSubtype="0" fill="hold" grpId="0" nodeType="withEffect">
                                  <p:stCondLst>
                                    <p:cond delay="0"/>
                                  </p:stCondLst>
                                  <p:childTnLst>
                                    <p:set>
                                      <p:cBhvr>
                                        <p:cTn id="86" dur="1" fill="hold">
                                          <p:stCondLst>
                                            <p:cond delay="0"/>
                                          </p:stCondLst>
                                        </p:cTn>
                                        <p:tgtEl>
                                          <p:spTgt spid="50"/>
                                        </p:tgtEl>
                                        <p:attrNameLst>
                                          <p:attrName>style.visibility</p:attrName>
                                        </p:attrNameLst>
                                      </p:cBhvr>
                                      <p:to>
                                        <p:strVal val="visible"/>
                                      </p:to>
                                    </p:set>
                                    <p:animEffect transition="in" filter="fade">
                                      <p:cBhvr>
                                        <p:cTn id="87" dur="1000"/>
                                        <p:tgtEl>
                                          <p:spTgt spid="50"/>
                                        </p:tgtEl>
                                      </p:cBhvr>
                                    </p:animEffect>
                                    <p:anim calcmode="lin" valueType="num">
                                      <p:cBhvr>
                                        <p:cTn id="88" dur="1000" fill="hold"/>
                                        <p:tgtEl>
                                          <p:spTgt spid="50"/>
                                        </p:tgtEl>
                                        <p:attrNameLst>
                                          <p:attrName>ppt_x</p:attrName>
                                        </p:attrNameLst>
                                      </p:cBhvr>
                                      <p:tavLst>
                                        <p:tav tm="0">
                                          <p:val>
                                            <p:strVal val="#ppt_x"/>
                                          </p:val>
                                        </p:tav>
                                        <p:tav tm="100000">
                                          <p:val>
                                            <p:strVal val="#ppt_x"/>
                                          </p:val>
                                        </p:tav>
                                      </p:tavLst>
                                    </p:anim>
                                    <p:anim calcmode="lin" valueType="num">
                                      <p:cBhvr>
                                        <p:cTn id="89" dur="1000" fill="hold"/>
                                        <p:tgtEl>
                                          <p:spTgt spid="50"/>
                                        </p:tgtEl>
                                        <p:attrNameLst>
                                          <p:attrName>ppt_y</p:attrName>
                                        </p:attrNameLst>
                                      </p:cBhvr>
                                      <p:tavLst>
                                        <p:tav tm="0">
                                          <p:val>
                                            <p:strVal val="#ppt_y-.1"/>
                                          </p:val>
                                        </p:tav>
                                        <p:tav tm="100000">
                                          <p:val>
                                            <p:strVal val="#ppt_y"/>
                                          </p:val>
                                        </p:tav>
                                      </p:tavLst>
                                    </p:anim>
                                  </p:childTnLst>
                                </p:cTn>
                              </p:par>
                              <p:par>
                                <p:cTn id="90" presetID="47" presetClass="entr" presetSubtype="0" fill="hold" grpId="0" nodeType="with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fade">
                                      <p:cBhvr>
                                        <p:cTn id="92" dur="1000"/>
                                        <p:tgtEl>
                                          <p:spTgt spid="43"/>
                                        </p:tgtEl>
                                      </p:cBhvr>
                                    </p:animEffect>
                                    <p:anim calcmode="lin" valueType="num">
                                      <p:cBhvr>
                                        <p:cTn id="93" dur="1000" fill="hold"/>
                                        <p:tgtEl>
                                          <p:spTgt spid="43"/>
                                        </p:tgtEl>
                                        <p:attrNameLst>
                                          <p:attrName>ppt_x</p:attrName>
                                        </p:attrNameLst>
                                      </p:cBhvr>
                                      <p:tavLst>
                                        <p:tav tm="0">
                                          <p:val>
                                            <p:strVal val="#ppt_x"/>
                                          </p:val>
                                        </p:tav>
                                        <p:tav tm="100000">
                                          <p:val>
                                            <p:strVal val="#ppt_x"/>
                                          </p:val>
                                        </p:tav>
                                      </p:tavLst>
                                    </p:anim>
                                    <p:anim calcmode="lin" valueType="num">
                                      <p:cBhvr>
                                        <p:cTn id="94"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P spid="39" grpId="0"/>
      <p:bldP spid="40" grpId="0"/>
      <p:bldP spid="41" grpId="0"/>
      <p:bldP spid="42" grpId="0"/>
      <p:bldP spid="43" grpId="0"/>
      <p:bldP spid="44" grpId="0" animBg="1"/>
      <p:bldP spid="45" grpId="0" animBg="1"/>
      <p:bldP spid="46" grpId="0" animBg="1"/>
      <p:bldP spid="47" grpId="0" animBg="1"/>
      <p:bldP spid="48" grpId="0" animBg="1"/>
      <p:bldP spid="49" grpId="0" animBg="1"/>
      <p:bldP spid="50" grpId="0" animBg="1"/>
      <p:bldP spid="18" grpId="0"/>
      <p:bldP spid="19" grpId="0" animBg="1"/>
      <p:bldP spid="20" grpId="0" animBg="1"/>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21703" y="214290"/>
            <a:ext cx="4500594" cy="584775"/>
          </a:xfrm>
          <a:prstGeom prst="rect">
            <a:avLst/>
          </a:prstGeom>
          <a:noFill/>
        </p:spPr>
        <p:txBody>
          <a:bodyPr wrap="square" rtlCol="0">
            <a:spAutoFit/>
          </a:bodyPr>
          <a:lstStyle/>
          <a:p>
            <a:pPr algn="ctr"/>
            <a:r>
              <a:rPr lang="fr-FR"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rPr>
              <a:t>Introduction :</a:t>
            </a:r>
          </a:p>
        </p:txBody>
      </p:sp>
      <p:sp>
        <p:nvSpPr>
          <p:cNvPr id="5" name="Rectangle 4"/>
          <p:cNvSpPr/>
          <p:nvPr/>
        </p:nvSpPr>
        <p:spPr>
          <a:xfrm>
            <a:off x="285720" y="1142984"/>
            <a:ext cx="8501122" cy="4401205"/>
          </a:xfrm>
          <a:prstGeom prst="rect">
            <a:avLst/>
          </a:prstGeom>
        </p:spPr>
        <p:txBody>
          <a:bodyPr wrap="square">
            <a:spAutoFit/>
          </a:bodyPr>
          <a:lstStyle/>
          <a:p>
            <a:pPr lvl="0" algn="just" fontAlgn="base">
              <a:spcBef>
                <a:spcPct val="0"/>
              </a:spcBef>
              <a:spcAft>
                <a:spcPct val="0"/>
              </a:spcAft>
            </a:pPr>
            <a:r>
              <a:rPr lang="fr-FR" sz="2800" dirty="0">
                <a:solidFill>
                  <a:srgbClr val="000000"/>
                </a:solidFill>
                <a:latin typeface="Calibri Light" pitchFamily="34" charset="0"/>
                <a:ea typeface="Calibri" pitchFamily="34" charset="0"/>
                <a:cs typeface="Arial" pitchFamily="34" charset="0"/>
              </a:rPr>
              <a:t>Dans la biosphère, deux types de transferts d'énergie entre organismes vivants sont dominants : la prédation, qui met en jeu des systèmes proie-prédateur, et le parasitisme, qui met en jeu des systèmes hôte-parasite. Dans les deux cas, un organisme se nourrit aux dépens d'un autre.</a:t>
            </a:r>
            <a:endParaRPr lang="fr-FR" sz="2800" dirty="0">
              <a:latin typeface="Calibri Light" pitchFamily="34" charset="0"/>
              <a:cs typeface="Arial" pitchFamily="34" charset="0"/>
            </a:endParaRPr>
          </a:p>
          <a:p>
            <a:pPr lvl="0" algn="just" eaLnBrk="0" fontAlgn="base" hangingPunct="0">
              <a:spcBef>
                <a:spcPct val="0"/>
              </a:spcBef>
              <a:spcAft>
                <a:spcPct val="0"/>
              </a:spcAft>
            </a:pPr>
            <a:r>
              <a:rPr lang="fr-FR" sz="2800" dirty="0">
                <a:solidFill>
                  <a:srgbClr val="000000"/>
                </a:solidFill>
                <a:latin typeface="Calibri Light" pitchFamily="34" charset="0"/>
                <a:ea typeface="Calibri" pitchFamily="34" charset="0"/>
                <a:cs typeface="Arial" pitchFamily="34" charset="0"/>
              </a:rPr>
              <a:t>Il est généralement admis que la caractéristique du parasitisme est qu'il existe, en plus de la relation nourriture, une relation habitat : pour un parasite, l'hôte représente non seulement la table mais aussi la maison.</a:t>
            </a:r>
            <a:endParaRPr lang="fr-FR" dirty="0">
              <a:latin typeface="Calibri Light"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21703" y="214290"/>
            <a:ext cx="4500594" cy="646331"/>
          </a:xfrm>
          <a:prstGeom prst="rect">
            <a:avLst/>
          </a:prstGeom>
          <a:noFill/>
          <a:effectLst>
            <a:glow rad="228600">
              <a:schemeClr val="accent1">
                <a:satMod val="175000"/>
                <a:alpha val="40000"/>
              </a:schemeClr>
            </a:glow>
          </a:effectLst>
        </p:spPr>
        <p:txBody>
          <a:bodyPr wrap="square" rtlCol="0">
            <a:spAutoFit/>
          </a:bodyPr>
          <a:lstStyle/>
          <a:p>
            <a:pPr lvl="0" algn="ctr"/>
            <a:r>
              <a:rPr lang="fr-FR"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Définition :</a:t>
            </a:r>
            <a:endParaRPr lang="fr-FR"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rial" pitchFamily="34" charset="0"/>
              <a:cs typeface="Arial" pitchFamily="34" charset="0"/>
            </a:endParaRPr>
          </a:p>
        </p:txBody>
      </p:sp>
      <p:sp>
        <p:nvSpPr>
          <p:cNvPr id="6" name="Rectangle 5"/>
          <p:cNvSpPr/>
          <p:nvPr/>
        </p:nvSpPr>
        <p:spPr>
          <a:xfrm>
            <a:off x="214282" y="997565"/>
            <a:ext cx="8786874" cy="5016758"/>
          </a:xfrm>
          <a:prstGeom prst="rect">
            <a:avLst/>
          </a:prstGeom>
        </p:spPr>
        <p:txBody>
          <a:bodyPr wrap="square">
            <a:spAutoFit/>
          </a:bodyPr>
          <a:lstStyle/>
          <a:p>
            <a:pPr lvl="0" fontAlgn="base">
              <a:spcBef>
                <a:spcPct val="0"/>
              </a:spcBef>
              <a:spcAft>
                <a:spcPct val="0"/>
              </a:spcAft>
              <a:buFontTx/>
              <a:buChar char="•"/>
            </a:pPr>
            <a:r>
              <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rPr>
              <a:t> </a:t>
            </a:r>
            <a:r>
              <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5">
                      <a:satMod val="175000"/>
                      <a:alpha val="40000"/>
                    </a:schemeClr>
                  </a:glow>
                </a:effectLst>
                <a:latin typeface="Calibri" pitchFamily="34" charset="0"/>
                <a:ea typeface="Calibri" pitchFamily="34" charset="0"/>
                <a:cs typeface="Arial" pitchFamily="34" charset="0"/>
              </a:rPr>
              <a:t>parasitisme :</a:t>
            </a:r>
            <a:endPar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5">
                    <a:satMod val="175000"/>
                    <a:alpha val="40000"/>
                  </a:schemeClr>
                </a:glow>
              </a:effectLst>
              <a:latin typeface="Arial" pitchFamily="34" charset="0"/>
              <a:cs typeface="Arial" pitchFamily="34" charset="0"/>
            </a:endParaRPr>
          </a:p>
          <a:p>
            <a:pPr lvl="0" eaLnBrk="0" fontAlgn="base" hangingPunct="0">
              <a:spcBef>
                <a:spcPct val="0"/>
              </a:spcBef>
              <a:spcAft>
                <a:spcPct val="0"/>
              </a:spcAft>
            </a:pPr>
            <a:r>
              <a:rPr lang="fr-FR" sz="2400" dirty="0">
                <a:solidFill>
                  <a:srgbClr val="000000"/>
                </a:solidFill>
                <a:latin typeface="Arial" pitchFamily="34" charset="0"/>
                <a:ea typeface="Calibri" pitchFamily="34" charset="0"/>
                <a:cs typeface="Arial" pitchFamily="34" charset="0"/>
              </a:rPr>
              <a:t>Le parasitisme est une association temporaire ou permanente de deux êtres vivants dont un seul, le parasite, tire la nourriture indispensable à sa subsistance.</a:t>
            </a:r>
          </a:p>
          <a:p>
            <a:pPr lvl="0" eaLnBrk="0" fontAlgn="base" hangingPunct="0">
              <a:spcBef>
                <a:spcPct val="0"/>
              </a:spcBef>
              <a:spcAft>
                <a:spcPct val="0"/>
              </a:spcAft>
            </a:pPr>
            <a:r>
              <a:rPr lang="fr-FR" sz="2400" dirty="0">
                <a:solidFill>
                  <a:srgbClr val="000000"/>
                </a:solidFill>
                <a:latin typeface="Arial" pitchFamily="34" charset="0"/>
                <a:ea typeface="Calibri" pitchFamily="34" charset="0"/>
                <a:cs typeface="Arial" pitchFamily="34" charset="0"/>
              </a:rPr>
              <a:t>Il peut être à l'origine de dommages importants chez l'hôte parasité lorsque la charge parasitaire ou infestation est massive, il entraine ainsi l'affection du maladie parasitaire</a:t>
            </a:r>
            <a:r>
              <a:rPr lang="fr-FR" sz="2400" dirty="0">
                <a:latin typeface="Arial" pitchFamily="34" charset="0"/>
                <a:cs typeface="Arial" pitchFamily="34" charset="0"/>
              </a:rPr>
              <a:t> </a:t>
            </a:r>
          </a:p>
          <a:p>
            <a:pPr lvl="0" fontAlgn="base">
              <a:spcBef>
                <a:spcPct val="0"/>
              </a:spcBef>
              <a:spcAft>
                <a:spcPct val="0"/>
              </a:spcAft>
              <a:buFontTx/>
              <a:buChar char="•"/>
            </a:pPr>
            <a:r>
              <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5">
                      <a:satMod val="175000"/>
                      <a:alpha val="40000"/>
                    </a:schemeClr>
                  </a:glow>
                </a:effectLst>
                <a:latin typeface="Calibri" pitchFamily="34" charset="0"/>
                <a:ea typeface="Calibri" pitchFamily="34" charset="0"/>
                <a:cs typeface="Arial" pitchFamily="34" charset="0"/>
              </a:rPr>
              <a:t>parasite :</a:t>
            </a:r>
            <a:endPar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5">
                    <a:satMod val="175000"/>
                    <a:alpha val="40000"/>
                  </a:schemeClr>
                </a:glow>
              </a:effectLst>
              <a:latin typeface="Arial" pitchFamily="34" charset="0"/>
              <a:cs typeface="Arial" pitchFamily="34" charset="0"/>
            </a:endParaRPr>
          </a:p>
          <a:p>
            <a:pPr lvl="0" eaLnBrk="0" fontAlgn="base" hangingPunct="0">
              <a:spcBef>
                <a:spcPct val="0"/>
              </a:spcBef>
              <a:spcAft>
                <a:spcPct val="0"/>
              </a:spcAft>
            </a:pPr>
            <a:r>
              <a:rPr lang="fr-FR" sz="2800" dirty="0">
                <a:latin typeface="Calibri" pitchFamily="34" charset="0"/>
                <a:ea typeface="Calibri" pitchFamily="34" charset="0"/>
                <a:cs typeface="Arial" pitchFamily="34" charset="0"/>
              </a:rPr>
              <a:t>Le parasite (du grec para = à côté ; </a:t>
            </a:r>
            <a:r>
              <a:rPr lang="fr-FR" sz="2800" dirty="0" err="1">
                <a:latin typeface="Calibri" pitchFamily="34" charset="0"/>
                <a:ea typeface="Calibri" pitchFamily="34" charset="0"/>
                <a:cs typeface="Arial" pitchFamily="34" charset="0"/>
              </a:rPr>
              <a:t>sitos</a:t>
            </a:r>
            <a:r>
              <a:rPr lang="fr-FR" sz="2800" dirty="0">
                <a:latin typeface="Calibri" pitchFamily="34" charset="0"/>
                <a:ea typeface="Calibri" pitchFamily="34" charset="0"/>
                <a:cs typeface="Arial" pitchFamily="34" charset="0"/>
              </a:rPr>
              <a:t> = nourriture) est un être vivant animale ou végétale évoluant au dépens d’un autre être vivant sans le détruire sauf lorsque le nombre de parasite est très important.</a:t>
            </a:r>
            <a:endParaRPr lang="fr-FR"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fade">
                                      <p:cBhvr>
                                        <p:cTn id="24" dur="1000"/>
                                        <p:tgtEl>
                                          <p:spTgt spid="6">
                                            <p:txEl>
                                              <p:pRg st="3" end="3"/>
                                            </p:txEl>
                                          </p:spTgt>
                                        </p:tgtEl>
                                      </p:cBhvr>
                                    </p:animEffect>
                                    <p:anim calcmode="lin" valueType="num">
                                      <p:cBhvr>
                                        <p:cTn id="2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nodeType="with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animEffect transition="in" filter="fade">
                                      <p:cBhvr>
                                        <p:cTn id="29" dur="1000"/>
                                        <p:tgtEl>
                                          <p:spTgt spid="6">
                                            <p:txEl>
                                              <p:pRg st="4" end="4"/>
                                            </p:txEl>
                                          </p:spTgt>
                                        </p:tgtEl>
                                      </p:cBhvr>
                                    </p:animEffect>
                                    <p:anim calcmode="lin" valueType="num">
                                      <p:cBhvr>
                                        <p:cTn id="30"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285984" y="214290"/>
            <a:ext cx="500066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fr-FR" sz="3600" b="1" i="0" u="none" strike="noStrike" normalizeH="0" baseline="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Types de parasitisme </a:t>
            </a:r>
            <a:r>
              <a:rPr kumimoji="0" lang="fr-FR" sz="2800" b="1" i="0" u="none" strike="noStrike" normalizeH="0" baseline="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a:t>
            </a:r>
            <a:endParaRPr kumimoji="0" lang="fr-FR" sz="2800" b="1" i="0" u="none" strike="noStrike" normalizeH="0" baseline="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rial" pitchFamily="34" charset="0"/>
              <a:cs typeface="Arial" pitchFamily="34" charset="0"/>
            </a:endParaRPr>
          </a:p>
        </p:txBody>
      </p:sp>
      <p:sp>
        <p:nvSpPr>
          <p:cNvPr id="6" name="Rectangle à coins arrondis 5"/>
          <p:cNvSpPr/>
          <p:nvPr/>
        </p:nvSpPr>
        <p:spPr>
          <a:xfrm>
            <a:off x="357158" y="1000108"/>
            <a:ext cx="2500330" cy="1000132"/>
          </a:xfrm>
          <a:prstGeom prst="roundRect">
            <a:avLst>
              <a:gd name="adj" fmla="val 31905"/>
            </a:avLst>
          </a:prstGeom>
          <a:ln w="28575">
            <a:solidFill>
              <a:schemeClr val="accent1">
                <a:lumMod val="50000"/>
              </a:schemeClr>
            </a:solidFill>
          </a:ln>
          <a:effectLst>
            <a:glow rad="139700">
              <a:schemeClr val="accent1">
                <a:satMod val="175000"/>
                <a:alpha val="40000"/>
              </a:schemeClr>
            </a:glow>
            <a:outerShdw blurRad="76200" dir="13500000" sy="23000" kx="1200000" algn="br" rotWithShape="0">
              <a:prstClr val="black">
                <a:alpha val="20000"/>
              </a:prstClr>
            </a:outerShdw>
            <a:reflection blurRad="6350" stA="50000" endA="300" endPos="90000" dir="5400000" sy="-100000" algn="bl" rotWithShape="0"/>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7" name="Rectangle à coins arrondis 6"/>
          <p:cNvSpPr/>
          <p:nvPr/>
        </p:nvSpPr>
        <p:spPr>
          <a:xfrm>
            <a:off x="6286512" y="1000108"/>
            <a:ext cx="2571768" cy="1071570"/>
          </a:xfrm>
          <a:prstGeom prst="roundRect">
            <a:avLst>
              <a:gd name="adj" fmla="val 37446"/>
            </a:avLst>
          </a:prstGeom>
          <a:ln w="28575">
            <a:solidFill>
              <a:srgbClr val="C00000"/>
            </a:solidFill>
          </a:ln>
          <a:effectLst>
            <a:glow rad="139700">
              <a:schemeClr val="accent6">
                <a:satMod val="175000"/>
                <a:alpha val="40000"/>
              </a:schemeClr>
            </a:glow>
            <a:outerShdw blurRad="76200" dir="13500000" sy="23000" kx="1200000" algn="br" rotWithShape="0">
              <a:prstClr val="black">
                <a:alpha val="20000"/>
              </a:prstClr>
            </a:outerShdw>
            <a:reflection blurRad="6350" stA="50000" endA="300" endPos="90000" dir="5400000" sy="-100000" algn="bl" rotWithShape="0"/>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8" name="Rectangle à coins arrondis 7"/>
          <p:cNvSpPr/>
          <p:nvPr/>
        </p:nvSpPr>
        <p:spPr>
          <a:xfrm>
            <a:off x="3357554" y="1000108"/>
            <a:ext cx="2571768" cy="1071570"/>
          </a:xfrm>
          <a:prstGeom prst="roundRect">
            <a:avLst>
              <a:gd name="adj" fmla="val 37446"/>
            </a:avLst>
          </a:prstGeom>
          <a:ln w="28575">
            <a:solidFill>
              <a:srgbClr val="002060"/>
            </a:solidFill>
          </a:ln>
          <a:effectLst>
            <a:glow rad="228600">
              <a:schemeClr val="accent3">
                <a:satMod val="175000"/>
                <a:alpha val="40000"/>
              </a:schemeClr>
            </a:glow>
            <a:outerShdw blurRad="76200" dir="13500000" sy="23000" kx="1200000" algn="br" rotWithShape="0">
              <a:prstClr val="black">
                <a:alpha val="20000"/>
              </a:prstClr>
            </a:outerShdw>
            <a:reflection blurRad="6350" stA="50000" endA="300" endPos="90000" dir="5400000" sy="-100000" algn="bl" rotWithShape="0"/>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15" name="Rectangle 5"/>
          <p:cNvSpPr>
            <a:spLocks noChangeArrowheads="1"/>
          </p:cNvSpPr>
          <p:nvPr/>
        </p:nvSpPr>
        <p:spPr bwMode="auto">
          <a:xfrm>
            <a:off x="6357950" y="1071546"/>
            <a:ext cx="242889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a:ln>
                  <a:noFill/>
                </a:ln>
                <a:solidFill>
                  <a:sysClr val="windowText" lastClr="000000"/>
                </a:solidFill>
                <a:effectLst>
                  <a:glow rad="139700">
                    <a:schemeClr val="accent6">
                      <a:satMod val="175000"/>
                      <a:alpha val="40000"/>
                    </a:schemeClr>
                  </a:glow>
                </a:effectLst>
                <a:latin typeface="Calibri" pitchFamily="34" charset="0"/>
                <a:ea typeface="Calibri" pitchFamily="34" charset="0"/>
                <a:cs typeface="Arial" pitchFamily="34" charset="0"/>
              </a:rPr>
              <a:t>Par</a:t>
            </a:r>
            <a:r>
              <a:rPr kumimoji="0" lang="fr-FR" sz="2800" b="1" i="0" u="none" strike="noStrike" cap="none" normalizeH="0" baseline="0" dirty="0">
                <a:ln>
                  <a:noFill/>
                </a:ln>
                <a:solidFill>
                  <a:sysClr val="windowText" lastClr="000000"/>
                </a:solidFill>
                <a:effectLst>
                  <a:glow rad="139700">
                    <a:schemeClr val="accent6">
                      <a:satMod val="175000"/>
                      <a:alpha val="40000"/>
                    </a:schemeClr>
                  </a:glow>
                </a:effectLst>
                <a:latin typeface="Calibri" pitchFamily="34" charset="0"/>
                <a:ea typeface="Calibri" pitchFamily="34" charset="0"/>
                <a:cs typeface="Arial" pitchFamily="34" charset="0"/>
              </a:rPr>
              <a:t>asitismes obligatoire :</a:t>
            </a:r>
            <a:endParaRPr kumimoji="0" lang="fr-FR" sz="2800" b="0" i="0" u="none" strike="noStrike" cap="none" normalizeH="0" baseline="0" dirty="0">
              <a:ln>
                <a:noFill/>
              </a:ln>
              <a:solidFill>
                <a:sysClr val="windowText" lastClr="000000"/>
              </a:solidFill>
              <a:effectLst>
                <a:glow rad="139700">
                  <a:schemeClr val="accent6">
                    <a:satMod val="175000"/>
                    <a:alpha val="40000"/>
                  </a:schemeClr>
                </a:glow>
              </a:effectLst>
              <a:latin typeface="Arial" pitchFamily="34" charset="0"/>
              <a:cs typeface="Arial" pitchFamily="34" charset="0"/>
            </a:endParaRPr>
          </a:p>
        </p:txBody>
      </p:sp>
      <p:sp>
        <p:nvSpPr>
          <p:cNvPr id="16" name="ZoneTexte 15"/>
          <p:cNvSpPr txBox="1"/>
          <p:nvPr/>
        </p:nvSpPr>
        <p:spPr>
          <a:xfrm>
            <a:off x="9715536" y="1000108"/>
            <a:ext cx="1500198" cy="369332"/>
          </a:xfrm>
          <a:prstGeom prst="rect">
            <a:avLst/>
          </a:prstGeom>
          <a:noFill/>
        </p:spPr>
        <p:txBody>
          <a:bodyPr wrap="square" rtlCol="0">
            <a:spAutoFit/>
          </a:bodyPr>
          <a:lstStyle/>
          <a:p>
            <a:r>
              <a:rPr lang="fr-FR" b="1" dirty="0"/>
              <a:t> </a:t>
            </a:r>
            <a:endParaRPr lang="fr-FR" dirty="0"/>
          </a:p>
        </p:txBody>
      </p:sp>
      <p:sp>
        <p:nvSpPr>
          <p:cNvPr id="18" name="Rectangle 17"/>
          <p:cNvSpPr/>
          <p:nvPr/>
        </p:nvSpPr>
        <p:spPr>
          <a:xfrm>
            <a:off x="3500430" y="1142985"/>
            <a:ext cx="2143140" cy="830997"/>
          </a:xfrm>
          <a:prstGeom prst="rect">
            <a:avLst/>
          </a:prstGeom>
        </p:spPr>
        <p:txBody>
          <a:bodyPr wrap="square">
            <a:spAutoFit/>
          </a:bodyPr>
          <a:lstStyle/>
          <a:p>
            <a:pPr lvl="0" algn="ctr" fontAlgn="base">
              <a:spcBef>
                <a:spcPct val="0"/>
              </a:spcBef>
              <a:spcAft>
                <a:spcPct val="0"/>
              </a:spcAft>
            </a:pPr>
            <a:r>
              <a:rPr lang="fr-FR" sz="2400" b="1" dirty="0">
                <a:solidFill>
                  <a:sysClr val="windowText" lastClr="000000"/>
                </a:solidFill>
                <a:effectLst>
                  <a:glow rad="139700">
                    <a:schemeClr val="accent3">
                      <a:satMod val="175000"/>
                      <a:alpha val="40000"/>
                    </a:schemeClr>
                  </a:glow>
                </a:effectLst>
                <a:latin typeface="Calibri" pitchFamily="34" charset="0"/>
                <a:ea typeface="Calibri" pitchFamily="34" charset="0"/>
                <a:cs typeface="Arial" pitchFamily="34" charset="0"/>
              </a:rPr>
              <a:t>Parasitismes facultatif :</a:t>
            </a:r>
            <a:endParaRPr lang="fr-FR" sz="2400" dirty="0">
              <a:solidFill>
                <a:sysClr val="windowText" lastClr="000000"/>
              </a:solidFill>
              <a:effectLst>
                <a:glow rad="139700">
                  <a:schemeClr val="accent3">
                    <a:satMod val="175000"/>
                    <a:alpha val="40000"/>
                  </a:schemeClr>
                </a:glow>
              </a:effectLst>
              <a:latin typeface="Arial" pitchFamily="34" charset="0"/>
              <a:cs typeface="Arial" pitchFamily="34" charset="0"/>
            </a:endParaRPr>
          </a:p>
        </p:txBody>
      </p:sp>
      <p:sp>
        <p:nvSpPr>
          <p:cNvPr id="19" name="Rectangle 18"/>
          <p:cNvSpPr/>
          <p:nvPr/>
        </p:nvSpPr>
        <p:spPr>
          <a:xfrm>
            <a:off x="357158" y="1071546"/>
            <a:ext cx="2357454" cy="830997"/>
          </a:xfrm>
          <a:prstGeom prst="rect">
            <a:avLst/>
          </a:prstGeom>
        </p:spPr>
        <p:txBody>
          <a:bodyPr wrap="square">
            <a:spAutoFit/>
          </a:bodyPr>
          <a:lstStyle/>
          <a:p>
            <a:pPr lvl="1" algn="ctr" fontAlgn="base">
              <a:spcBef>
                <a:spcPct val="0"/>
              </a:spcBef>
              <a:spcAft>
                <a:spcPct val="0"/>
              </a:spcAft>
            </a:pPr>
            <a:r>
              <a:rPr lang="fr-FR" sz="2400" b="1" dirty="0">
                <a:solidFill>
                  <a:sysClr val="windowText" lastClr="000000"/>
                </a:solidFill>
                <a:effectLst>
                  <a:glow rad="139700">
                    <a:schemeClr val="accent1">
                      <a:satMod val="175000"/>
                      <a:alpha val="40000"/>
                    </a:schemeClr>
                  </a:glow>
                </a:effectLst>
                <a:latin typeface="Calibri" pitchFamily="34" charset="0"/>
                <a:ea typeface="Calibri" pitchFamily="34" charset="0"/>
                <a:cs typeface="Arial" pitchFamily="34" charset="0"/>
              </a:rPr>
              <a:t>Parasitisme accidentel :</a:t>
            </a:r>
            <a:endParaRPr lang="fr-FR" sz="2400" dirty="0">
              <a:solidFill>
                <a:sysClr val="windowText" lastClr="000000"/>
              </a:solidFill>
              <a:effectLst>
                <a:glow rad="139700">
                  <a:schemeClr val="accent1">
                    <a:satMod val="175000"/>
                    <a:alpha val="40000"/>
                  </a:schemeClr>
                </a:glow>
              </a:effectLst>
              <a:latin typeface="Arial" pitchFamily="34" charset="0"/>
              <a:cs typeface="Arial" pitchFamily="34" charset="0"/>
            </a:endParaRPr>
          </a:p>
        </p:txBody>
      </p:sp>
      <p:sp>
        <p:nvSpPr>
          <p:cNvPr id="20" name="Rectangle à coins arrondis 19"/>
          <p:cNvSpPr/>
          <p:nvPr/>
        </p:nvSpPr>
        <p:spPr>
          <a:xfrm>
            <a:off x="214282" y="2643182"/>
            <a:ext cx="2786082" cy="3929090"/>
          </a:xfrm>
          <a:prstGeom prst="roundRect">
            <a:avLst/>
          </a:prstGeom>
          <a:ln w="38100">
            <a:solidFill>
              <a:schemeClr val="accent1">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4" name="Rectangle 6"/>
          <p:cNvSpPr>
            <a:spLocks noChangeArrowheads="1"/>
          </p:cNvSpPr>
          <p:nvPr/>
        </p:nvSpPr>
        <p:spPr bwMode="auto">
          <a:xfrm>
            <a:off x="214282" y="2714620"/>
            <a:ext cx="285752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kumimoji="0" lang="fr-FR" sz="2400" i="0" u="none" strike="noStrike" cap="none" normalizeH="0" baseline="0" dirty="0">
                <a:ln>
                  <a:noFill/>
                </a:ln>
                <a:solidFill>
                  <a:srgbClr val="000000"/>
                </a:solidFill>
                <a:effectLst/>
                <a:latin typeface="Arial" pitchFamily="34" charset="0"/>
                <a:ea typeface="Calibri" pitchFamily="34" charset="0"/>
                <a:cs typeface="Arial" pitchFamily="34" charset="0"/>
              </a:rPr>
              <a:t>Certains animaux libres, comme les myriapodes (</a:t>
            </a:r>
            <a:r>
              <a:rPr kumimoji="0" lang="fr-FR" sz="2400" i="0" u="none" strike="noStrike" cap="none" normalizeH="0" baseline="0" dirty="0">
                <a:ln>
                  <a:noFill/>
                </a:ln>
                <a:solidFill>
                  <a:schemeClr val="accent5">
                    <a:lumMod val="50000"/>
                  </a:schemeClr>
                </a:solidFill>
                <a:effectLst/>
                <a:latin typeface="Arial" pitchFamily="34" charset="0"/>
                <a:ea typeface="Calibri" pitchFamily="34" charset="0"/>
                <a:cs typeface="Arial" pitchFamily="34" charset="0"/>
              </a:rPr>
              <a:t>mille –pattes</a:t>
            </a:r>
            <a:r>
              <a:rPr kumimoji="0" lang="fr-FR" sz="2400" i="0" u="none" strike="noStrike" cap="none" normalizeH="0" baseline="0" dirty="0">
                <a:ln>
                  <a:noFill/>
                </a:ln>
                <a:solidFill>
                  <a:srgbClr val="000000"/>
                </a:solidFill>
                <a:effectLst/>
                <a:latin typeface="Arial" pitchFamily="34" charset="0"/>
                <a:ea typeface="Calibri" pitchFamily="34" charset="0"/>
                <a:cs typeface="Arial" pitchFamily="34" charset="0"/>
              </a:rPr>
              <a:t>), les larves d’insectes sont capables de passer chez un hôte, et causer des troubles</a:t>
            </a:r>
            <a:r>
              <a:rPr kumimoji="0" lang="fr-FR" sz="1600" i="0" u="none" strike="noStrike" cap="none" normalizeH="0" baseline="0" dirty="0">
                <a:ln>
                  <a:noFill/>
                </a:ln>
                <a:solidFill>
                  <a:srgbClr val="000000"/>
                </a:solidFill>
                <a:effectLst/>
                <a:latin typeface="Arial" pitchFamily="34" charset="0"/>
                <a:ea typeface="Calibri" pitchFamily="34" charset="0"/>
                <a:cs typeface="Arial" pitchFamily="34" charset="0"/>
              </a:rPr>
              <a:t> </a:t>
            </a:r>
            <a:r>
              <a:rPr lang="fr-FR" sz="1600" dirty="0">
                <a:solidFill>
                  <a:srgbClr val="000000"/>
                </a:solidFill>
                <a:latin typeface="Arial" pitchFamily="34" charset="0"/>
                <a:ea typeface="Calibri" pitchFamily="34" charset="0"/>
                <a:cs typeface="Arial" pitchFamily="34" charset="0"/>
              </a:rPr>
              <a:t>.</a:t>
            </a:r>
            <a:endParaRPr kumimoji="0" lang="fr-FR" sz="1600" i="0" u="none" strike="noStrike" cap="none" normalizeH="0" baseline="0" dirty="0">
              <a:ln>
                <a:noFill/>
              </a:ln>
              <a:solidFill>
                <a:schemeClr val="tx1"/>
              </a:solidFill>
              <a:effectLst/>
              <a:latin typeface="Arial" pitchFamily="34" charset="0"/>
              <a:cs typeface="Arial" pitchFamily="34" charset="0"/>
            </a:endParaRPr>
          </a:p>
        </p:txBody>
      </p:sp>
      <p:sp>
        <p:nvSpPr>
          <p:cNvPr id="21" name="Rectangle à coins arrondis 20"/>
          <p:cNvSpPr/>
          <p:nvPr/>
        </p:nvSpPr>
        <p:spPr>
          <a:xfrm>
            <a:off x="3286116" y="2643182"/>
            <a:ext cx="5607884" cy="3929090"/>
          </a:xfrm>
          <a:prstGeom prst="roundRect">
            <a:avLst/>
          </a:prstGeom>
          <a:ln w="38100">
            <a:solidFill>
              <a:srgbClr val="00206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2800" dirty="0">
                <a:solidFill>
                  <a:schemeClr val="tx1"/>
                </a:solidFill>
              </a:rPr>
              <a:t>sont des êtres vivants animaux aux végétaux qui vivent normalement dans les matières organiques en décomposition et qui dans certaines conditions du milieu (plaie, contusion …)  peuvent passer de la vie libre à la vie parasite (ex : </a:t>
            </a:r>
            <a:r>
              <a:rPr lang="fr-FR" sz="2800" dirty="0">
                <a:solidFill>
                  <a:srgbClr val="002060"/>
                </a:solidFill>
              </a:rPr>
              <a:t>larves de certaines mouches se développant normalement clans des cadavres</a:t>
            </a:r>
            <a:r>
              <a:rPr lang="fr-FR" sz="2800" dirty="0">
                <a:solidFill>
                  <a:schemeClr val="tx1"/>
                </a:solidFill>
              </a:rPr>
              <a:t>).</a:t>
            </a:r>
          </a:p>
        </p:txBody>
      </p:sp>
      <p:sp>
        <p:nvSpPr>
          <p:cNvPr id="22" name="Rectangle à coins arrondis 21"/>
          <p:cNvSpPr/>
          <p:nvPr/>
        </p:nvSpPr>
        <p:spPr>
          <a:xfrm>
            <a:off x="5000628" y="2714620"/>
            <a:ext cx="3857652" cy="3929090"/>
          </a:xfrm>
          <a:prstGeom prst="roundRect">
            <a:avLst/>
          </a:prstGeom>
          <a:ln w="381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fr-FR" sz="2800" dirty="0">
                <a:solidFill>
                  <a:sysClr val="windowText" lastClr="000000"/>
                </a:solidFill>
              </a:rPr>
              <a:t>Ce sont des individus qui dépendent étroitement de leur hôte pour subsistance et sont alors incapable de mener une vie libre de hors de l’hôte (ex : </a:t>
            </a:r>
            <a:r>
              <a:rPr lang="fr-FR" sz="2800" dirty="0">
                <a:solidFill>
                  <a:srgbClr val="C00000"/>
                </a:solidFill>
              </a:rPr>
              <a:t>ascaris, tænia, puce, pou …</a:t>
            </a:r>
            <a:r>
              <a:rPr lang="fr-FR" sz="2800" dirty="0">
                <a:solidFill>
                  <a:sysClr val="windowText" lastClr="000000"/>
                </a:solidFill>
              </a:rPr>
              <a:t>).</a:t>
            </a:r>
          </a:p>
          <a:p>
            <a:endParaRPr lang="fr-FR" dirty="0">
              <a:solidFill>
                <a:sysClr val="windowText" lastClr="000000"/>
              </a:solidFill>
            </a:endParaRPr>
          </a:p>
        </p:txBody>
      </p:sp>
      <p:sp>
        <p:nvSpPr>
          <p:cNvPr id="30" name="Rectangle avec flèche vers la gauche 29"/>
          <p:cNvSpPr/>
          <p:nvPr/>
        </p:nvSpPr>
        <p:spPr>
          <a:xfrm>
            <a:off x="3786182" y="3036091"/>
            <a:ext cx="1000132" cy="785818"/>
          </a:xfrm>
          <a:prstGeom prst="leftArrowCallout">
            <a:avLst/>
          </a:prstGeom>
          <a:ln w="381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1" name="Rectangle avec flèche vers la gauche 30"/>
          <p:cNvSpPr/>
          <p:nvPr/>
        </p:nvSpPr>
        <p:spPr>
          <a:xfrm>
            <a:off x="3786182" y="4143380"/>
            <a:ext cx="1000132" cy="785818"/>
          </a:xfrm>
          <a:prstGeom prst="leftArrowCallout">
            <a:avLst/>
          </a:prstGeom>
          <a:ln w="381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2" name="Rectangle avec flèche vers la gauche 31"/>
          <p:cNvSpPr/>
          <p:nvPr/>
        </p:nvSpPr>
        <p:spPr>
          <a:xfrm>
            <a:off x="3786182" y="5286388"/>
            <a:ext cx="1000132" cy="785818"/>
          </a:xfrm>
          <a:prstGeom prst="leftArrowCallout">
            <a:avLst/>
          </a:prstGeom>
          <a:ln w="38100">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3" name="Ellipse 32"/>
          <p:cNvSpPr/>
          <p:nvPr/>
        </p:nvSpPr>
        <p:spPr>
          <a:xfrm>
            <a:off x="500034" y="2964653"/>
            <a:ext cx="3000396" cy="928694"/>
          </a:xfrm>
          <a:prstGeom prst="ellipse">
            <a:avLst/>
          </a:prstGeom>
          <a:ln w="38100">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34" name="Ellipse 33"/>
          <p:cNvSpPr/>
          <p:nvPr/>
        </p:nvSpPr>
        <p:spPr>
          <a:xfrm>
            <a:off x="571472" y="4071942"/>
            <a:ext cx="3000396" cy="928694"/>
          </a:xfrm>
          <a:prstGeom prst="ellipse">
            <a:avLst/>
          </a:prstGeom>
          <a:ln w="38100">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35" name="Ellipse 34"/>
          <p:cNvSpPr/>
          <p:nvPr/>
        </p:nvSpPr>
        <p:spPr>
          <a:xfrm>
            <a:off x="357158" y="5214950"/>
            <a:ext cx="3214742" cy="928694"/>
          </a:xfrm>
          <a:prstGeom prst="ellipse">
            <a:avLst/>
          </a:prstGeom>
          <a:ln w="38100">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5" name="Rectangle 24"/>
          <p:cNvSpPr/>
          <p:nvPr/>
        </p:nvSpPr>
        <p:spPr>
          <a:xfrm>
            <a:off x="928662" y="3013501"/>
            <a:ext cx="2214578" cy="830997"/>
          </a:xfrm>
          <a:prstGeom prst="rect">
            <a:avLst/>
          </a:prstGeom>
        </p:spPr>
        <p:txBody>
          <a:bodyPr wrap="square">
            <a:spAutoFit/>
          </a:bodyPr>
          <a:lstStyle/>
          <a:p>
            <a:pPr algn="ctr"/>
            <a:r>
              <a:rPr lang="fr-FR" sz="2400" b="1" dirty="0"/>
              <a:t>Parasites temporaires</a:t>
            </a:r>
            <a:endParaRPr lang="fr-FR" sz="2400" dirty="0"/>
          </a:p>
        </p:txBody>
      </p:sp>
      <p:sp>
        <p:nvSpPr>
          <p:cNvPr id="26" name="Rectangle 25"/>
          <p:cNvSpPr/>
          <p:nvPr/>
        </p:nvSpPr>
        <p:spPr>
          <a:xfrm>
            <a:off x="714348" y="4071942"/>
            <a:ext cx="2857520" cy="1107996"/>
          </a:xfrm>
          <a:prstGeom prst="rect">
            <a:avLst/>
          </a:prstGeom>
        </p:spPr>
        <p:txBody>
          <a:bodyPr wrap="square">
            <a:spAutoFit/>
          </a:bodyPr>
          <a:lstStyle/>
          <a:p>
            <a:pPr algn="ctr"/>
            <a:r>
              <a:rPr lang="fr-FR" sz="2400" b="1" dirty="0"/>
              <a:t>Parasites permanents</a:t>
            </a:r>
            <a:r>
              <a:rPr lang="fr-FR" b="1" dirty="0"/>
              <a:t> </a:t>
            </a:r>
            <a:endParaRPr lang="fr-FR" dirty="0"/>
          </a:p>
          <a:p>
            <a:pPr algn="ctr"/>
            <a:endParaRPr lang="fr-FR" dirty="0"/>
          </a:p>
        </p:txBody>
      </p:sp>
      <p:sp>
        <p:nvSpPr>
          <p:cNvPr id="17" name="ZoneTexte 16"/>
          <p:cNvSpPr txBox="1"/>
          <p:nvPr/>
        </p:nvSpPr>
        <p:spPr>
          <a:xfrm>
            <a:off x="714348" y="5286388"/>
            <a:ext cx="2643206" cy="830997"/>
          </a:xfrm>
          <a:prstGeom prst="rect">
            <a:avLst/>
          </a:prstGeom>
          <a:noFill/>
        </p:spPr>
        <p:txBody>
          <a:bodyPr wrap="square" rtlCol="0">
            <a:spAutoFit/>
          </a:bodyPr>
          <a:lstStyle/>
          <a:p>
            <a:pPr algn="ctr"/>
            <a:r>
              <a:rPr lang="fr-FR" sz="2400" b="1" dirty="0">
                <a:solidFill>
                  <a:schemeClr val="accent6">
                    <a:lumMod val="10000"/>
                  </a:schemeClr>
                </a:solidFill>
              </a:rPr>
              <a:t>Parasitismes périodique </a:t>
            </a:r>
            <a:endParaRPr lang="fr-FR" sz="2400" dirty="0">
              <a:solidFill>
                <a:schemeClr val="accent6">
                  <a:lumMod val="10000"/>
                </a:schemeClr>
              </a:solidFill>
            </a:endParaRPr>
          </a:p>
        </p:txBody>
      </p:sp>
      <p:sp>
        <p:nvSpPr>
          <p:cNvPr id="36" name="Flèche vers le bas 35"/>
          <p:cNvSpPr/>
          <p:nvPr/>
        </p:nvSpPr>
        <p:spPr>
          <a:xfrm>
            <a:off x="1428728" y="2143116"/>
            <a:ext cx="642942" cy="357190"/>
          </a:xfrm>
          <a:prstGeom prst="downArrow">
            <a:avLst/>
          </a:prstGeom>
          <a:ln w="28575">
            <a:solidFill>
              <a:schemeClr val="accent2">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37" name="Flèche vers le bas 36"/>
          <p:cNvSpPr/>
          <p:nvPr/>
        </p:nvSpPr>
        <p:spPr>
          <a:xfrm>
            <a:off x="4250529" y="2214554"/>
            <a:ext cx="642942" cy="357190"/>
          </a:xfrm>
          <a:prstGeom prst="downArrow">
            <a:avLst/>
          </a:prstGeom>
          <a:ln w="28575">
            <a:solidFill>
              <a:srgbClr val="00206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38" name="Flèche vers le bas 37"/>
          <p:cNvSpPr/>
          <p:nvPr/>
        </p:nvSpPr>
        <p:spPr>
          <a:xfrm>
            <a:off x="7143768" y="2214554"/>
            <a:ext cx="642942" cy="357190"/>
          </a:xfrm>
          <a:prstGeom prst="downArrow">
            <a:avLst/>
          </a:prstGeom>
          <a:ln w="28575">
            <a:solidFill>
              <a:srgbClr val="C00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8196" name="AutoShape 4" descr="Image result for larve  des moustique"/>
          <p:cNvSpPr>
            <a:spLocks noChangeAspect="1" noChangeArrowheads="1"/>
          </p:cNvSpPr>
          <p:nvPr/>
        </p:nvSpPr>
        <p:spPr bwMode="auto">
          <a:xfrm>
            <a:off x="63500" y="-808038"/>
            <a:ext cx="2019300" cy="1685926"/>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40" name="Image 39" descr="Image result for larve  des moustique">
            <a:hlinkClick r:id="rId2"/>
          </p:cNvPr>
          <p:cNvPicPr/>
          <p:nvPr/>
        </p:nvPicPr>
        <p:blipFill>
          <a:blip r:embed="rId3"/>
          <a:srcRect/>
          <a:stretch>
            <a:fillRect/>
          </a:stretch>
        </p:blipFill>
        <p:spPr bwMode="auto">
          <a:xfrm>
            <a:off x="214282" y="2571744"/>
            <a:ext cx="2857520" cy="3929090"/>
          </a:xfrm>
          <a:prstGeom prst="rect">
            <a:avLst/>
          </a:prstGeom>
          <a:ln>
            <a:noFill/>
          </a:ln>
          <a:effectLst>
            <a:softEdge rad="112500"/>
          </a:effectLst>
        </p:spPr>
      </p:pic>
      <p:pic>
        <p:nvPicPr>
          <p:cNvPr id="41" name="Image 40" descr="Image result for ascaris, tænia, puce, pou ">
            <a:hlinkClick r:id="rId4"/>
          </p:cNvPr>
          <p:cNvPicPr/>
          <p:nvPr/>
        </p:nvPicPr>
        <p:blipFill>
          <a:blip r:embed="rId5"/>
          <a:srcRect/>
          <a:stretch>
            <a:fillRect/>
          </a:stretch>
        </p:blipFill>
        <p:spPr bwMode="auto">
          <a:xfrm>
            <a:off x="642910" y="2500306"/>
            <a:ext cx="3500462" cy="1857388"/>
          </a:xfrm>
          <a:prstGeom prst="rect">
            <a:avLst/>
          </a:prstGeom>
          <a:ln>
            <a:noFill/>
          </a:ln>
          <a:effectLst>
            <a:softEdge rad="112500"/>
          </a:effectLst>
        </p:spPr>
      </p:pic>
      <p:pic>
        <p:nvPicPr>
          <p:cNvPr id="42" name="Image 41" descr="Image result for ascaris, tænia, puce, pou ">
            <a:hlinkClick r:id="rId6"/>
          </p:cNvPr>
          <p:cNvPicPr/>
          <p:nvPr/>
        </p:nvPicPr>
        <p:blipFill>
          <a:blip r:embed="rId7"/>
          <a:srcRect/>
          <a:stretch>
            <a:fillRect/>
          </a:stretch>
        </p:blipFill>
        <p:spPr bwMode="auto">
          <a:xfrm>
            <a:off x="571472" y="4500570"/>
            <a:ext cx="3500462" cy="214314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checkerboard(across)">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checkerboard(across)">
                                      <p:cBhvr>
                                        <p:cTn id="15" dur="500"/>
                                        <p:tgtEl>
                                          <p:spTgt spid="8"/>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checkerboard(across)">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heckerboard(across)">
                                      <p:cBhvr>
                                        <p:cTn id="23" dur="500"/>
                                        <p:tgtEl>
                                          <p:spTgt spid="7"/>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checkerboard(across)">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checkerboard(across)">
                                      <p:cBhvr>
                                        <p:cTn id="31" dur="500"/>
                                        <p:tgtEl>
                                          <p:spTgt spid="36"/>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checkerboard(across)">
                                      <p:cBhvr>
                                        <p:cTn id="34" dur="500"/>
                                        <p:tgtEl>
                                          <p:spTgt spid="14"/>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checkerboard(across)">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xit" presetSubtype="16" fill="hold" grpId="1" nodeType="clickEffect">
                                  <p:stCondLst>
                                    <p:cond delay="0"/>
                                  </p:stCondLst>
                                  <p:childTnLst>
                                    <p:animEffect transition="out" filter="diamond(in)">
                                      <p:cBhvr>
                                        <p:cTn id="41" dur="2000"/>
                                        <p:tgtEl>
                                          <p:spTgt spid="36"/>
                                        </p:tgtEl>
                                      </p:cBhvr>
                                    </p:animEffect>
                                    <p:set>
                                      <p:cBhvr>
                                        <p:cTn id="42" dur="1" fill="hold">
                                          <p:stCondLst>
                                            <p:cond delay="1999"/>
                                          </p:stCondLst>
                                        </p:cTn>
                                        <p:tgtEl>
                                          <p:spTgt spid="36"/>
                                        </p:tgtEl>
                                        <p:attrNameLst>
                                          <p:attrName>style.visibility</p:attrName>
                                        </p:attrNameLst>
                                      </p:cBhvr>
                                      <p:to>
                                        <p:strVal val="hidden"/>
                                      </p:to>
                                    </p:set>
                                  </p:childTnLst>
                                </p:cTn>
                              </p:par>
                              <p:par>
                                <p:cTn id="43" presetID="8" presetClass="exit" presetSubtype="16" fill="hold" grpId="1" nodeType="withEffect">
                                  <p:stCondLst>
                                    <p:cond delay="0"/>
                                  </p:stCondLst>
                                  <p:childTnLst>
                                    <p:animEffect transition="out" filter="diamond(in)">
                                      <p:cBhvr>
                                        <p:cTn id="44" dur="2000"/>
                                        <p:tgtEl>
                                          <p:spTgt spid="14"/>
                                        </p:tgtEl>
                                      </p:cBhvr>
                                    </p:animEffect>
                                    <p:set>
                                      <p:cBhvr>
                                        <p:cTn id="45" dur="1" fill="hold">
                                          <p:stCondLst>
                                            <p:cond delay="1999"/>
                                          </p:stCondLst>
                                        </p:cTn>
                                        <p:tgtEl>
                                          <p:spTgt spid="14"/>
                                        </p:tgtEl>
                                        <p:attrNameLst>
                                          <p:attrName>style.visibility</p:attrName>
                                        </p:attrNameLst>
                                      </p:cBhvr>
                                      <p:to>
                                        <p:strVal val="hidden"/>
                                      </p:to>
                                    </p:set>
                                  </p:childTnLst>
                                </p:cTn>
                              </p:par>
                              <p:par>
                                <p:cTn id="46" presetID="8" presetClass="exit" presetSubtype="16" fill="hold" grpId="1" nodeType="withEffect">
                                  <p:stCondLst>
                                    <p:cond delay="0"/>
                                  </p:stCondLst>
                                  <p:childTnLst>
                                    <p:animEffect transition="out" filter="diamond(in)">
                                      <p:cBhvr>
                                        <p:cTn id="47" dur="2000"/>
                                        <p:tgtEl>
                                          <p:spTgt spid="20"/>
                                        </p:tgtEl>
                                      </p:cBhvr>
                                    </p:animEffect>
                                    <p:set>
                                      <p:cBhvr>
                                        <p:cTn id="48" dur="1" fill="hold">
                                          <p:stCondLst>
                                            <p:cond delay="1999"/>
                                          </p:stCondLst>
                                        </p:cTn>
                                        <p:tgtEl>
                                          <p:spTgt spid="20"/>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37"/>
                                        </p:tgtEl>
                                        <p:attrNameLst>
                                          <p:attrName>style.visibility</p:attrName>
                                        </p:attrNameLst>
                                      </p:cBhvr>
                                      <p:to>
                                        <p:strVal val="visible"/>
                                      </p:to>
                                    </p:set>
                                    <p:animEffect transition="in" filter="checkerboard(across)">
                                      <p:cBhvr>
                                        <p:cTn id="53" dur="500"/>
                                        <p:tgtEl>
                                          <p:spTgt spid="37"/>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checkerboard(across)">
                                      <p:cBhvr>
                                        <p:cTn id="56" dur="500"/>
                                        <p:tgtEl>
                                          <p:spTgt spid="21"/>
                                        </p:tgtEl>
                                      </p:cBhvr>
                                    </p:animEffect>
                                  </p:childTnLst>
                                </p:cTn>
                              </p:par>
                              <p:par>
                                <p:cTn id="57" presetID="31" presetClass="entr" presetSubtype="0" fill="hold" nodeType="withEffect">
                                  <p:stCondLst>
                                    <p:cond delay="0"/>
                                  </p:stCondLst>
                                  <p:iterate type="lt">
                                    <p:tmPct val="5000"/>
                                  </p:iterate>
                                  <p:childTnLst>
                                    <p:set>
                                      <p:cBhvr>
                                        <p:cTn id="58" dur="1" fill="hold">
                                          <p:stCondLst>
                                            <p:cond delay="0"/>
                                          </p:stCondLst>
                                        </p:cTn>
                                        <p:tgtEl>
                                          <p:spTgt spid="40"/>
                                        </p:tgtEl>
                                        <p:attrNameLst>
                                          <p:attrName>style.visibility</p:attrName>
                                        </p:attrNameLst>
                                      </p:cBhvr>
                                      <p:to>
                                        <p:strVal val="visible"/>
                                      </p:to>
                                    </p:set>
                                    <p:anim calcmode="lin" valueType="num">
                                      <p:cBhvr>
                                        <p:cTn id="59" dur="1000" fill="hold"/>
                                        <p:tgtEl>
                                          <p:spTgt spid="40"/>
                                        </p:tgtEl>
                                        <p:attrNameLst>
                                          <p:attrName>ppt_w</p:attrName>
                                        </p:attrNameLst>
                                      </p:cBhvr>
                                      <p:tavLst>
                                        <p:tav tm="0">
                                          <p:val>
                                            <p:fltVal val="0"/>
                                          </p:val>
                                        </p:tav>
                                        <p:tav tm="100000">
                                          <p:val>
                                            <p:strVal val="#ppt_w"/>
                                          </p:val>
                                        </p:tav>
                                      </p:tavLst>
                                    </p:anim>
                                    <p:anim calcmode="lin" valueType="num">
                                      <p:cBhvr>
                                        <p:cTn id="60" dur="1000" fill="hold"/>
                                        <p:tgtEl>
                                          <p:spTgt spid="40"/>
                                        </p:tgtEl>
                                        <p:attrNameLst>
                                          <p:attrName>ppt_h</p:attrName>
                                        </p:attrNameLst>
                                      </p:cBhvr>
                                      <p:tavLst>
                                        <p:tav tm="0">
                                          <p:val>
                                            <p:fltVal val="0"/>
                                          </p:val>
                                        </p:tav>
                                        <p:tav tm="100000">
                                          <p:val>
                                            <p:strVal val="#ppt_h"/>
                                          </p:val>
                                        </p:tav>
                                      </p:tavLst>
                                    </p:anim>
                                    <p:anim calcmode="lin" valueType="num">
                                      <p:cBhvr>
                                        <p:cTn id="61" dur="1000" fill="hold"/>
                                        <p:tgtEl>
                                          <p:spTgt spid="40"/>
                                        </p:tgtEl>
                                        <p:attrNameLst>
                                          <p:attrName>style.rotation</p:attrName>
                                        </p:attrNameLst>
                                      </p:cBhvr>
                                      <p:tavLst>
                                        <p:tav tm="0">
                                          <p:val>
                                            <p:fltVal val="90"/>
                                          </p:val>
                                        </p:tav>
                                        <p:tav tm="100000">
                                          <p:val>
                                            <p:fltVal val="0"/>
                                          </p:val>
                                        </p:tav>
                                      </p:tavLst>
                                    </p:anim>
                                    <p:animEffect transition="in" filter="fade">
                                      <p:cBhvr>
                                        <p:cTn id="62" dur="1000"/>
                                        <p:tgtEl>
                                          <p:spTgt spid="40"/>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xit" presetSubtype="16" fill="hold" grpId="1" nodeType="clickEffect">
                                  <p:stCondLst>
                                    <p:cond delay="0"/>
                                  </p:stCondLst>
                                  <p:childTnLst>
                                    <p:animEffect transition="out" filter="diamond(in)">
                                      <p:cBhvr>
                                        <p:cTn id="66" dur="2000"/>
                                        <p:tgtEl>
                                          <p:spTgt spid="21"/>
                                        </p:tgtEl>
                                      </p:cBhvr>
                                    </p:animEffect>
                                    <p:set>
                                      <p:cBhvr>
                                        <p:cTn id="67" dur="1" fill="hold">
                                          <p:stCondLst>
                                            <p:cond delay="1999"/>
                                          </p:stCondLst>
                                        </p:cTn>
                                        <p:tgtEl>
                                          <p:spTgt spid="21"/>
                                        </p:tgtEl>
                                        <p:attrNameLst>
                                          <p:attrName>style.visibility</p:attrName>
                                        </p:attrNameLst>
                                      </p:cBhvr>
                                      <p:to>
                                        <p:strVal val="hidden"/>
                                      </p:to>
                                    </p:set>
                                  </p:childTnLst>
                                </p:cTn>
                              </p:par>
                              <p:par>
                                <p:cTn id="68" presetID="8" presetClass="exit" presetSubtype="16" fill="hold" grpId="1" nodeType="withEffect">
                                  <p:stCondLst>
                                    <p:cond delay="0"/>
                                  </p:stCondLst>
                                  <p:childTnLst>
                                    <p:animEffect transition="out" filter="diamond(in)">
                                      <p:cBhvr>
                                        <p:cTn id="69" dur="2000"/>
                                        <p:tgtEl>
                                          <p:spTgt spid="37"/>
                                        </p:tgtEl>
                                      </p:cBhvr>
                                    </p:animEffect>
                                    <p:set>
                                      <p:cBhvr>
                                        <p:cTn id="70" dur="1" fill="hold">
                                          <p:stCondLst>
                                            <p:cond delay="1999"/>
                                          </p:stCondLst>
                                        </p:cTn>
                                        <p:tgtEl>
                                          <p:spTgt spid="37"/>
                                        </p:tgtEl>
                                        <p:attrNameLst>
                                          <p:attrName>style.visibility</p:attrName>
                                        </p:attrNameLst>
                                      </p:cBhvr>
                                      <p:to>
                                        <p:strVal val="hidden"/>
                                      </p:to>
                                    </p:set>
                                  </p:childTnLst>
                                </p:cTn>
                              </p:par>
                              <p:par>
                                <p:cTn id="71" presetID="8" presetClass="exit" presetSubtype="16" fill="hold" nodeType="withEffect">
                                  <p:stCondLst>
                                    <p:cond delay="0"/>
                                  </p:stCondLst>
                                  <p:iterate type="lt">
                                    <p:tmPct val="0"/>
                                  </p:iterate>
                                  <p:childTnLst>
                                    <p:animEffect transition="out" filter="diamond(in)">
                                      <p:cBhvr>
                                        <p:cTn id="72" dur="2000"/>
                                        <p:tgtEl>
                                          <p:spTgt spid="40"/>
                                        </p:tgtEl>
                                      </p:cBhvr>
                                    </p:animEffect>
                                    <p:set>
                                      <p:cBhvr>
                                        <p:cTn id="73" dur="1" fill="hold">
                                          <p:stCondLst>
                                            <p:cond delay="1999"/>
                                          </p:stCondLst>
                                        </p:cTn>
                                        <p:tgtEl>
                                          <p:spTgt spid="40"/>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5" presetClass="entr" presetSubtype="10" fill="hold" grpId="0" nodeType="clickEffect">
                                  <p:stCondLst>
                                    <p:cond delay="0"/>
                                  </p:stCondLst>
                                  <p:childTnLst>
                                    <p:set>
                                      <p:cBhvr>
                                        <p:cTn id="77" dur="1" fill="hold">
                                          <p:stCondLst>
                                            <p:cond delay="0"/>
                                          </p:stCondLst>
                                        </p:cTn>
                                        <p:tgtEl>
                                          <p:spTgt spid="22"/>
                                        </p:tgtEl>
                                        <p:attrNameLst>
                                          <p:attrName>style.visibility</p:attrName>
                                        </p:attrNameLst>
                                      </p:cBhvr>
                                      <p:to>
                                        <p:strVal val="visible"/>
                                      </p:to>
                                    </p:set>
                                    <p:animEffect transition="in" filter="checkerboard(across)">
                                      <p:cBhvr>
                                        <p:cTn id="78" dur="500"/>
                                        <p:tgtEl>
                                          <p:spTgt spid="22"/>
                                        </p:tgtEl>
                                      </p:cBhvr>
                                    </p:animEffect>
                                  </p:childTnLst>
                                </p:cTn>
                              </p:par>
                              <p:par>
                                <p:cTn id="79" presetID="5" presetClass="entr" presetSubtype="10" fill="hold" grpId="0" nodeType="withEffect">
                                  <p:stCondLst>
                                    <p:cond delay="0"/>
                                  </p:stCondLst>
                                  <p:childTnLst>
                                    <p:set>
                                      <p:cBhvr>
                                        <p:cTn id="80" dur="1" fill="hold">
                                          <p:stCondLst>
                                            <p:cond delay="0"/>
                                          </p:stCondLst>
                                        </p:cTn>
                                        <p:tgtEl>
                                          <p:spTgt spid="38"/>
                                        </p:tgtEl>
                                        <p:attrNameLst>
                                          <p:attrName>style.visibility</p:attrName>
                                        </p:attrNameLst>
                                      </p:cBhvr>
                                      <p:to>
                                        <p:strVal val="visible"/>
                                      </p:to>
                                    </p:set>
                                    <p:animEffect transition="in" filter="checkerboard(across)">
                                      <p:cBhvr>
                                        <p:cTn id="81" dur="500"/>
                                        <p:tgtEl>
                                          <p:spTgt spid="38"/>
                                        </p:tgtEl>
                                      </p:cBhvr>
                                    </p:animEffect>
                                  </p:childTnLst>
                                </p:cTn>
                              </p:par>
                            </p:childTnLst>
                          </p:cTn>
                        </p:par>
                      </p:childTnLst>
                    </p:cTn>
                  </p:par>
                  <p:par>
                    <p:cTn id="82" fill="hold">
                      <p:stCondLst>
                        <p:cond delay="indefinite"/>
                      </p:stCondLst>
                      <p:childTnLst>
                        <p:par>
                          <p:cTn id="83" fill="hold">
                            <p:stCondLst>
                              <p:cond delay="0"/>
                            </p:stCondLst>
                            <p:childTnLst>
                              <p:par>
                                <p:cTn id="84" presetID="31" presetClass="entr" presetSubtype="0" fill="hold" nodeType="clickEffect">
                                  <p:stCondLst>
                                    <p:cond delay="0"/>
                                  </p:stCondLst>
                                  <p:iterate type="lt">
                                    <p:tmPct val="5000"/>
                                  </p:iterate>
                                  <p:childTnLst>
                                    <p:set>
                                      <p:cBhvr>
                                        <p:cTn id="85" dur="1" fill="hold">
                                          <p:stCondLst>
                                            <p:cond delay="0"/>
                                          </p:stCondLst>
                                        </p:cTn>
                                        <p:tgtEl>
                                          <p:spTgt spid="41"/>
                                        </p:tgtEl>
                                        <p:attrNameLst>
                                          <p:attrName>style.visibility</p:attrName>
                                        </p:attrNameLst>
                                      </p:cBhvr>
                                      <p:to>
                                        <p:strVal val="visible"/>
                                      </p:to>
                                    </p:set>
                                    <p:anim calcmode="lin" valueType="num">
                                      <p:cBhvr>
                                        <p:cTn id="86" dur="1000" fill="hold"/>
                                        <p:tgtEl>
                                          <p:spTgt spid="41"/>
                                        </p:tgtEl>
                                        <p:attrNameLst>
                                          <p:attrName>ppt_w</p:attrName>
                                        </p:attrNameLst>
                                      </p:cBhvr>
                                      <p:tavLst>
                                        <p:tav tm="0">
                                          <p:val>
                                            <p:fltVal val="0"/>
                                          </p:val>
                                        </p:tav>
                                        <p:tav tm="100000">
                                          <p:val>
                                            <p:strVal val="#ppt_w"/>
                                          </p:val>
                                        </p:tav>
                                      </p:tavLst>
                                    </p:anim>
                                    <p:anim calcmode="lin" valueType="num">
                                      <p:cBhvr>
                                        <p:cTn id="87" dur="1000" fill="hold"/>
                                        <p:tgtEl>
                                          <p:spTgt spid="41"/>
                                        </p:tgtEl>
                                        <p:attrNameLst>
                                          <p:attrName>ppt_h</p:attrName>
                                        </p:attrNameLst>
                                      </p:cBhvr>
                                      <p:tavLst>
                                        <p:tav tm="0">
                                          <p:val>
                                            <p:fltVal val="0"/>
                                          </p:val>
                                        </p:tav>
                                        <p:tav tm="100000">
                                          <p:val>
                                            <p:strVal val="#ppt_h"/>
                                          </p:val>
                                        </p:tav>
                                      </p:tavLst>
                                    </p:anim>
                                    <p:anim calcmode="lin" valueType="num">
                                      <p:cBhvr>
                                        <p:cTn id="88" dur="1000" fill="hold"/>
                                        <p:tgtEl>
                                          <p:spTgt spid="41"/>
                                        </p:tgtEl>
                                        <p:attrNameLst>
                                          <p:attrName>style.rotation</p:attrName>
                                        </p:attrNameLst>
                                      </p:cBhvr>
                                      <p:tavLst>
                                        <p:tav tm="0">
                                          <p:val>
                                            <p:fltVal val="90"/>
                                          </p:val>
                                        </p:tav>
                                        <p:tav tm="100000">
                                          <p:val>
                                            <p:fltVal val="0"/>
                                          </p:val>
                                        </p:tav>
                                      </p:tavLst>
                                    </p:anim>
                                    <p:animEffect transition="in" filter="fade">
                                      <p:cBhvr>
                                        <p:cTn id="89" dur="1000"/>
                                        <p:tgtEl>
                                          <p:spTgt spid="41"/>
                                        </p:tgtEl>
                                      </p:cBhvr>
                                    </p:animEffect>
                                  </p:childTnLst>
                                </p:cTn>
                              </p:par>
                              <p:par>
                                <p:cTn id="90" presetID="31" presetClass="entr" presetSubtype="0" fill="hold" nodeType="withEffect">
                                  <p:stCondLst>
                                    <p:cond delay="0"/>
                                  </p:stCondLst>
                                  <p:iterate type="lt">
                                    <p:tmPct val="5000"/>
                                  </p:iterate>
                                  <p:childTnLst>
                                    <p:set>
                                      <p:cBhvr>
                                        <p:cTn id="91" dur="1" fill="hold">
                                          <p:stCondLst>
                                            <p:cond delay="0"/>
                                          </p:stCondLst>
                                        </p:cTn>
                                        <p:tgtEl>
                                          <p:spTgt spid="42"/>
                                        </p:tgtEl>
                                        <p:attrNameLst>
                                          <p:attrName>style.visibility</p:attrName>
                                        </p:attrNameLst>
                                      </p:cBhvr>
                                      <p:to>
                                        <p:strVal val="visible"/>
                                      </p:to>
                                    </p:set>
                                    <p:anim calcmode="lin" valueType="num">
                                      <p:cBhvr>
                                        <p:cTn id="92" dur="1000" fill="hold"/>
                                        <p:tgtEl>
                                          <p:spTgt spid="42"/>
                                        </p:tgtEl>
                                        <p:attrNameLst>
                                          <p:attrName>ppt_w</p:attrName>
                                        </p:attrNameLst>
                                      </p:cBhvr>
                                      <p:tavLst>
                                        <p:tav tm="0">
                                          <p:val>
                                            <p:fltVal val="0"/>
                                          </p:val>
                                        </p:tav>
                                        <p:tav tm="100000">
                                          <p:val>
                                            <p:strVal val="#ppt_w"/>
                                          </p:val>
                                        </p:tav>
                                      </p:tavLst>
                                    </p:anim>
                                    <p:anim calcmode="lin" valueType="num">
                                      <p:cBhvr>
                                        <p:cTn id="93" dur="1000" fill="hold"/>
                                        <p:tgtEl>
                                          <p:spTgt spid="42"/>
                                        </p:tgtEl>
                                        <p:attrNameLst>
                                          <p:attrName>ppt_h</p:attrName>
                                        </p:attrNameLst>
                                      </p:cBhvr>
                                      <p:tavLst>
                                        <p:tav tm="0">
                                          <p:val>
                                            <p:fltVal val="0"/>
                                          </p:val>
                                        </p:tav>
                                        <p:tav tm="100000">
                                          <p:val>
                                            <p:strVal val="#ppt_h"/>
                                          </p:val>
                                        </p:tav>
                                      </p:tavLst>
                                    </p:anim>
                                    <p:anim calcmode="lin" valueType="num">
                                      <p:cBhvr>
                                        <p:cTn id="94" dur="1000" fill="hold"/>
                                        <p:tgtEl>
                                          <p:spTgt spid="42"/>
                                        </p:tgtEl>
                                        <p:attrNameLst>
                                          <p:attrName>style.rotation</p:attrName>
                                        </p:attrNameLst>
                                      </p:cBhvr>
                                      <p:tavLst>
                                        <p:tav tm="0">
                                          <p:val>
                                            <p:fltVal val="90"/>
                                          </p:val>
                                        </p:tav>
                                        <p:tav tm="100000">
                                          <p:val>
                                            <p:fltVal val="0"/>
                                          </p:val>
                                        </p:tav>
                                      </p:tavLst>
                                    </p:anim>
                                    <p:animEffect transition="in" filter="fade">
                                      <p:cBhvr>
                                        <p:cTn id="95" dur="1000"/>
                                        <p:tgtEl>
                                          <p:spTgt spid="42"/>
                                        </p:tgtEl>
                                      </p:cBhvr>
                                    </p:animEffect>
                                  </p:childTnLst>
                                </p:cTn>
                              </p:par>
                            </p:childTnLst>
                          </p:cTn>
                        </p:par>
                      </p:childTnLst>
                    </p:cTn>
                  </p:par>
                  <p:par>
                    <p:cTn id="96" fill="hold">
                      <p:stCondLst>
                        <p:cond delay="indefinite"/>
                      </p:stCondLst>
                      <p:childTnLst>
                        <p:par>
                          <p:cTn id="97" fill="hold">
                            <p:stCondLst>
                              <p:cond delay="0"/>
                            </p:stCondLst>
                            <p:childTnLst>
                              <p:par>
                                <p:cTn id="98" presetID="8" presetClass="exit" presetSubtype="16" fill="hold" nodeType="clickEffect">
                                  <p:stCondLst>
                                    <p:cond delay="0"/>
                                  </p:stCondLst>
                                  <p:iterate type="lt">
                                    <p:tmPct val="0"/>
                                  </p:iterate>
                                  <p:childTnLst>
                                    <p:animEffect transition="out" filter="diamond(in)">
                                      <p:cBhvr>
                                        <p:cTn id="99" dur="2000"/>
                                        <p:tgtEl>
                                          <p:spTgt spid="41"/>
                                        </p:tgtEl>
                                      </p:cBhvr>
                                    </p:animEffect>
                                    <p:set>
                                      <p:cBhvr>
                                        <p:cTn id="100" dur="1" fill="hold">
                                          <p:stCondLst>
                                            <p:cond delay="1999"/>
                                          </p:stCondLst>
                                        </p:cTn>
                                        <p:tgtEl>
                                          <p:spTgt spid="41"/>
                                        </p:tgtEl>
                                        <p:attrNameLst>
                                          <p:attrName>style.visibility</p:attrName>
                                        </p:attrNameLst>
                                      </p:cBhvr>
                                      <p:to>
                                        <p:strVal val="hidden"/>
                                      </p:to>
                                    </p:set>
                                  </p:childTnLst>
                                </p:cTn>
                              </p:par>
                              <p:par>
                                <p:cTn id="101" presetID="8" presetClass="exit" presetSubtype="16" fill="hold" nodeType="withEffect">
                                  <p:stCondLst>
                                    <p:cond delay="0"/>
                                  </p:stCondLst>
                                  <p:iterate type="lt">
                                    <p:tmPct val="0"/>
                                  </p:iterate>
                                  <p:childTnLst>
                                    <p:animEffect transition="out" filter="diamond(in)">
                                      <p:cBhvr>
                                        <p:cTn id="102" dur="2000"/>
                                        <p:tgtEl>
                                          <p:spTgt spid="42"/>
                                        </p:tgtEl>
                                      </p:cBhvr>
                                    </p:animEffect>
                                    <p:set>
                                      <p:cBhvr>
                                        <p:cTn id="103" dur="1" fill="hold">
                                          <p:stCondLst>
                                            <p:cond delay="1999"/>
                                          </p:stCondLst>
                                        </p:cTn>
                                        <p:tgtEl>
                                          <p:spTgt spid="42"/>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33"/>
                                        </p:tgtEl>
                                        <p:attrNameLst>
                                          <p:attrName>style.visibility</p:attrName>
                                        </p:attrNameLst>
                                      </p:cBhvr>
                                      <p:to>
                                        <p:strVal val="visible"/>
                                      </p:to>
                                    </p:set>
                                    <p:animEffect transition="in" filter="fade">
                                      <p:cBhvr>
                                        <p:cTn id="108" dur="2000"/>
                                        <p:tgtEl>
                                          <p:spTgt spid="33"/>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25"/>
                                        </p:tgtEl>
                                        <p:attrNameLst>
                                          <p:attrName>style.visibility</p:attrName>
                                        </p:attrNameLst>
                                      </p:cBhvr>
                                      <p:to>
                                        <p:strVal val="visible"/>
                                      </p:to>
                                    </p:set>
                                    <p:animEffect transition="in" filter="fade">
                                      <p:cBhvr>
                                        <p:cTn id="111" dur="2000"/>
                                        <p:tgtEl>
                                          <p:spTgt spid="25"/>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30"/>
                                        </p:tgtEl>
                                        <p:attrNameLst>
                                          <p:attrName>style.visibility</p:attrName>
                                        </p:attrNameLst>
                                      </p:cBhvr>
                                      <p:to>
                                        <p:strVal val="visible"/>
                                      </p:to>
                                    </p:set>
                                    <p:animEffect transition="in" filter="fade">
                                      <p:cBhvr>
                                        <p:cTn id="114" dur="2000"/>
                                        <p:tgtEl>
                                          <p:spTgt spid="30"/>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fade">
                                      <p:cBhvr>
                                        <p:cTn id="119" dur="2000"/>
                                        <p:tgtEl>
                                          <p:spTgt spid="34"/>
                                        </p:tgtEl>
                                      </p:cBhvr>
                                    </p:animEffect>
                                  </p:childTnLst>
                                </p:cTn>
                              </p:par>
                              <p:par>
                                <p:cTn id="120" presetID="10" presetClass="entr" presetSubtype="0" fill="hold" grpId="0" nodeType="withEffect">
                                  <p:stCondLst>
                                    <p:cond delay="0"/>
                                  </p:stCondLst>
                                  <p:childTnLst>
                                    <p:set>
                                      <p:cBhvr>
                                        <p:cTn id="121" dur="1" fill="hold">
                                          <p:stCondLst>
                                            <p:cond delay="0"/>
                                          </p:stCondLst>
                                        </p:cTn>
                                        <p:tgtEl>
                                          <p:spTgt spid="26"/>
                                        </p:tgtEl>
                                        <p:attrNameLst>
                                          <p:attrName>style.visibility</p:attrName>
                                        </p:attrNameLst>
                                      </p:cBhvr>
                                      <p:to>
                                        <p:strVal val="visible"/>
                                      </p:to>
                                    </p:set>
                                    <p:animEffect transition="in" filter="fade">
                                      <p:cBhvr>
                                        <p:cTn id="122" dur="2000"/>
                                        <p:tgtEl>
                                          <p:spTgt spid="26"/>
                                        </p:tgtEl>
                                      </p:cBhvr>
                                    </p:animEffect>
                                  </p:childTnLst>
                                </p:cTn>
                              </p:par>
                              <p:par>
                                <p:cTn id="123" presetID="10" presetClass="entr" presetSubtype="0" fill="hold" grpId="0" nodeType="withEffect">
                                  <p:stCondLst>
                                    <p:cond delay="0"/>
                                  </p:stCondLst>
                                  <p:childTnLst>
                                    <p:set>
                                      <p:cBhvr>
                                        <p:cTn id="124" dur="1" fill="hold">
                                          <p:stCondLst>
                                            <p:cond delay="0"/>
                                          </p:stCondLst>
                                        </p:cTn>
                                        <p:tgtEl>
                                          <p:spTgt spid="31"/>
                                        </p:tgtEl>
                                        <p:attrNameLst>
                                          <p:attrName>style.visibility</p:attrName>
                                        </p:attrNameLst>
                                      </p:cBhvr>
                                      <p:to>
                                        <p:strVal val="visible"/>
                                      </p:to>
                                    </p:set>
                                    <p:animEffect transition="in" filter="fade">
                                      <p:cBhvr>
                                        <p:cTn id="125" dur="2000"/>
                                        <p:tgtEl>
                                          <p:spTgt spid="31"/>
                                        </p:tgtEl>
                                      </p:cBhvr>
                                    </p:animEffect>
                                  </p:childTnLst>
                                </p:cTn>
                              </p:par>
                            </p:childTnLst>
                          </p:cTn>
                        </p:par>
                      </p:childTnLst>
                    </p:cTn>
                  </p:par>
                  <p:par>
                    <p:cTn id="126" fill="hold">
                      <p:stCondLst>
                        <p:cond delay="indefinite"/>
                      </p:stCondLst>
                      <p:childTnLst>
                        <p:par>
                          <p:cTn id="127" fill="hold">
                            <p:stCondLst>
                              <p:cond delay="0"/>
                            </p:stCondLst>
                            <p:childTnLst>
                              <p:par>
                                <p:cTn id="128" presetID="10" presetClass="entr" presetSubtype="0" fill="hold" grpId="0" nodeType="clickEffect">
                                  <p:stCondLst>
                                    <p:cond delay="0"/>
                                  </p:stCondLst>
                                  <p:childTnLst>
                                    <p:set>
                                      <p:cBhvr>
                                        <p:cTn id="129" dur="1" fill="hold">
                                          <p:stCondLst>
                                            <p:cond delay="0"/>
                                          </p:stCondLst>
                                        </p:cTn>
                                        <p:tgtEl>
                                          <p:spTgt spid="17"/>
                                        </p:tgtEl>
                                        <p:attrNameLst>
                                          <p:attrName>style.visibility</p:attrName>
                                        </p:attrNameLst>
                                      </p:cBhvr>
                                      <p:to>
                                        <p:strVal val="visible"/>
                                      </p:to>
                                    </p:set>
                                    <p:animEffect transition="in" filter="fade">
                                      <p:cBhvr>
                                        <p:cTn id="130" dur="2000"/>
                                        <p:tgtEl>
                                          <p:spTgt spid="17"/>
                                        </p:tgtEl>
                                      </p:cBhvr>
                                    </p:animEffect>
                                  </p:childTnLst>
                                </p:cTn>
                              </p:par>
                              <p:par>
                                <p:cTn id="131" presetID="10" presetClass="entr" presetSubtype="0" fill="hold" grpId="0" nodeType="withEffect">
                                  <p:stCondLst>
                                    <p:cond delay="0"/>
                                  </p:stCondLst>
                                  <p:childTnLst>
                                    <p:set>
                                      <p:cBhvr>
                                        <p:cTn id="132" dur="1" fill="hold">
                                          <p:stCondLst>
                                            <p:cond delay="0"/>
                                          </p:stCondLst>
                                        </p:cTn>
                                        <p:tgtEl>
                                          <p:spTgt spid="35"/>
                                        </p:tgtEl>
                                        <p:attrNameLst>
                                          <p:attrName>style.visibility</p:attrName>
                                        </p:attrNameLst>
                                      </p:cBhvr>
                                      <p:to>
                                        <p:strVal val="visible"/>
                                      </p:to>
                                    </p:set>
                                    <p:animEffect transition="in" filter="fade">
                                      <p:cBhvr>
                                        <p:cTn id="133" dur="2000"/>
                                        <p:tgtEl>
                                          <p:spTgt spid="35"/>
                                        </p:tgtEl>
                                      </p:cBhvr>
                                    </p:animEffect>
                                  </p:childTnLst>
                                </p:cTn>
                              </p:par>
                              <p:par>
                                <p:cTn id="134" presetID="10" presetClass="entr" presetSubtype="0" fill="hold" grpId="0" nodeType="withEffect">
                                  <p:stCondLst>
                                    <p:cond delay="0"/>
                                  </p:stCondLst>
                                  <p:childTnLst>
                                    <p:set>
                                      <p:cBhvr>
                                        <p:cTn id="135" dur="1" fill="hold">
                                          <p:stCondLst>
                                            <p:cond delay="0"/>
                                          </p:stCondLst>
                                        </p:cTn>
                                        <p:tgtEl>
                                          <p:spTgt spid="32"/>
                                        </p:tgtEl>
                                        <p:attrNameLst>
                                          <p:attrName>style.visibility</p:attrName>
                                        </p:attrNameLst>
                                      </p:cBhvr>
                                      <p:to>
                                        <p:strVal val="visible"/>
                                      </p:to>
                                    </p:set>
                                    <p:animEffect transition="in" filter="fade">
                                      <p:cBhvr>
                                        <p:cTn id="136"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5" grpId="0"/>
      <p:bldP spid="18" grpId="0"/>
      <p:bldP spid="19" grpId="0"/>
      <p:bldP spid="20" grpId="0" animBg="1"/>
      <p:bldP spid="20" grpId="1" animBg="1"/>
      <p:bldP spid="14" grpId="0"/>
      <p:bldP spid="14" grpId="1"/>
      <p:bldP spid="21" grpId="0" animBg="1"/>
      <p:bldP spid="21" grpId="1" animBg="1"/>
      <p:bldP spid="22" grpId="0" animBg="1"/>
      <p:bldP spid="30" grpId="0" animBg="1"/>
      <p:bldP spid="31" grpId="0" animBg="1"/>
      <p:bldP spid="32" grpId="0" animBg="1"/>
      <p:bldP spid="33" grpId="0" animBg="1"/>
      <p:bldP spid="34" grpId="0" animBg="1"/>
      <p:bldP spid="35" grpId="0" animBg="1"/>
      <p:bldP spid="25" grpId="0"/>
      <p:bldP spid="26" grpId="0"/>
      <p:bldP spid="17" grpId="0"/>
      <p:bldP spid="36" grpId="0" animBg="1"/>
      <p:bldP spid="36" grpId="1" animBg="1"/>
      <p:bldP spid="37" grpId="0" animBg="1"/>
      <p:bldP spid="37" grpId="1" animBg="1"/>
      <p:bldP spid="3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286116" y="857232"/>
            <a:ext cx="2571768" cy="1071570"/>
          </a:xfrm>
          <a:prstGeom prst="roundRect">
            <a:avLst>
              <a:gd name="adj" fmla="val 37446"/>
            </a:avLst>
          </a:prstGeom>
          <a:ln w="28575">
            <a:solidFill>
              <a:srgbClr val="C00000"/>
            </a:solidFill>
          </a:ln>
          <a:effectLst>
            <a:glow rad="139700">
              <a:schemeClr val="accent6">
                <a:satMod val="175000"/>
                <a:alpha val="40000"/>
              </a:schemeClr>
            </a:glow>
            <a:outerShdw blurRad="76200" dir="13500000" sy="23000" kx="1200000" algn="br" rotWithShape="0">
              <a:prstClr val="black">
                <a:alpha val="20000"/>
              </a:prstClr>
            </a:outerShdw>
            <a:reflection blurRad="6350" stA="52000" endA="300" endPos="35000" dir="5400000" sy="-100000" algn="bl" rotWithShape="0"/>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fontAlgn="base">
              <a:spcBef>
                <a:spcPct val="0"/>
              </a:spcBef>
              <a:spcAft>
                <a:spcPct val="0"/>
              </a:spcAft>
            </a:pPr>
            <a:r>
              <a:rPr lang="fr-FR" sz="2400" b="1" dirty="0">
                <a:solidFill>
                  <a:sysClr val="windowText" lastClr="000000"/>
                </a:solidFill>
                <a:effectLst>
                  <a:glow rad="139700">
                    <a:schemeClr val="accent6">
                      <a:satMod val="175000"/>
                      <a:alpha val="40000"/>
                    </a:schemeClr>
                  </a:glow>
                </a:effectLst>
                <a:latin typeface="Calibri" pitchFamily="34" charset="0"/>
                <a:ea typeface="Calibri" pitchFamily="34" charset="0"/>
                <a:cs typeface="Arial" pitchFamily="34" charset="0"/>
              </a:rPr>
              <a:t>Par</a:t>
            </a:r>
            <a:r>
              <a:rPr lang="fr-FR" sz="2800" b="1" dirty="0">
                <a:solidFill>
                  <a:sysClr val="windowText" lastClr="000000"/>
                </a:solidFill>
                <a:effectLst>
                  <a:glow rad="139700">
                    <a:schemeClr val="accent6">
                      <a:satMod val="175000"/>
                      <a:alpha val="40000"/>
                    </a:schemeClr>
                  </a:glow>
                </a:effectLst>
                <a:latin typeface="Calibri" pitchFamily="34" charset="0"/>
                <a:ea typeface="Calibri" pitchFamily="34" charset="0"/>
                <a:cs typeface="Arial" pitchFamily="34" charset="0"/>
              </a:rPr>
              <a:t>asitismes obligatoire :</a:t>
            </a:r>
            <a:endParaRPr lang="fr-FR" sz="2800" dirty="0">
              <a:solidFill>
                <a:sysClr val="windowText" lastClr="000000"/>
              </a:solidFill>
              <a:effectLst>
                <a:glow rad="139700">
                  <a:schemeClr val="accent6">
                    <a:satMod val="175000"/>
                    <a:alpha val="40000"/>
                  </a:schemeClr>
                </a:glow>
              </a:effectLst>
              <a:latin typeface="Arial" pitchFamily="34" charset="0"/>
              <a:cs typeface="Arial" pitchFamily="34" charset="0"/>
            </a:endParaRPr>
          </a:p>
        </p:txBody>
      </p:sp>
      <p:sp>
        <p:nvSpPr>
          <p:cNvPr id="5" name="Ellipse 4"/>
          <p:cNvSpPr/>
          <p:nvPr/>
        </p:nvSpPr>
        <p:spPr>
          <a:xfrm>
            <a:off x="142844" y="1785926"/>
            <a:ext cx="3000396" cy="928694"/>
          </a:xfrm>
          <a:prstGeom prst="ellipse">
            <a:avLst/>
          </a:prstGeom>
          <a:ln w="38100">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6" name="Ellipse 5"/>
          <p:cNvSpPr/>
          <p:nvPr/>
        </p:nvSpPr>
        <p:spPr>
          <a:xfrm>
            <a:off x="6143604" y="1857364"/>
            <a:ext cx="3000396" cy="928694"/>
          </a:xfrm>
          <a:prstGeom prst="ellipse">
            <a:avLst/>
          </a:prstGeom>
          <a:ln w="38100">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7" name="Rectangle 6"/>
          <p:cNvSpPr/>
          <p:nvPr/>
        </p:nvSpPr>
        <p:spPr>
          <a:xfrm>
            <a:off x="428596" y="1785926"/>
            <a:ext cx="2214578" cy="830997"/>
          </a:xfrm>
          <a:prstGeom prst="rect">
            <a:avLst/>
          </a:prstGeom>
        </p:spPr>
        <p:txBody>
          <a:bodyPr wrap="square">
            <a:spAutoFit/>
          </a:bodyPr>
          <a:lstStyle/>
          <a:p>
            <a:pPr algn="ctr"/>
            <a:r>
              <a:rPr lang="fr-FR" sz="2400" b="1" dirty="0"/>
              <a:t>Parasites temporaires</a:t>
            </a:r>
            <a:endParaRPr lang="fr-FR" sz="2400" dirty="0"/>
          </a:p>
        </p:txBody>
      </p:sp>
      <p:sp>
        <p:nvSpPr>
          <p:cNvPr id="8" name="Rectangle 7"/>
          <p:cNvSpPr/>
          <p:nvPr/>
        </p:nvSpPr>
        <p:spPr>
          <a:xfrm>
            <a:off x="6286480" y="1928802"/>
            <a:ext cx="2857520" cy="1107996"/>
          </a:xfrm>
          <a:prstGeom prst="rect">
            <a:avLst/>
          </a:prstGeom>
        </p:spPr>
        <p:txBody>
          <a:bodyPr wrap="square">
            <a:spAutoFit/>
          </a:bodyPr>
          <a:lstStyle/>
          <a:p>
            <a:pPr algn="ctr"/>
            <a:r>
              <a:rPr lang="fr-FR" sz="2400" b="1" dirty="0"/>
              <a:t>Parasites permanents</a:t>
            </a:r>
            <a:r>
              <a:rPr lang="fr-FR" b="1" dirty="0"/>
              <a:t> </a:t>
            </a:r>
            <a:endParaRPr lang="fr-FR" dirty="0"/>
          </a:p>
          <a:p>
            <a:pPr algn="ctr"/>
            <a:endParaRPr lang="fr-FR" dirty="0"/>
          </a:p>
        </p:txBody>
      </p:sp>
      <p:sp>
        <p:nvSpPr>
          <p:cNvPr id="10" name="Ellipse 9"/>
          <p:cNvSpPr/>
          <p:nvPr/>
        </p:nvSpPr>
        <p:spPr>
          <a:xfrm>
            <a:off x="2964629" y="2285992"/>
            <a:ext cx="3214742" cy="928694"/>
          </a:xfrm>
          <a:prstGeom prst="ellipse">
            <a:avLst/>
          </a:prstGeom>
          <a:ln w="38100">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9" name="ZoneTexte 8"/>
          <p:cNvSpPr txBox="1"/>
          <p:nvPr/>
        </p:nvSpPr>
        <p:spPr>
          <a:xfrm>
            <a:off x="3250397" y="2357430"/>
            <a:ext cx="2643206" cy="830997"/>
          </a:xfrm>
          <a:prstGeom prst="rect">
            <a:avLst/>
          </a:prstGeom>
          <a:noFill/>
        </p:spPr>
        <p:txBody>
          <a:bodyPr wrap="square" rtlCol="0">
            <a:spAutoFit/>
          </a:bodyPr>
          <a:lstStyle/>
          <a:p>
            <a:pPr algn="ctr"/>
            <a:r>
              <a:rPr lang="fr-FR" sz="2400" b="1" dirty="0">
                <a:solidFill>
                  <a:schemeClr val="accent6">
                    <a:lumMod val="10000"/>
                  </a:schemeClr>
                </a:solidFill>
              </a:rPr>
              <a:t>Parasitismes périodique </a:t>
            </a:r>
            <a:endParaRPr lang="fr-FR" sz="2400" dirty="0">
              <a:solidFill>
                <a:schemeClr val="accent6">
                  <a:lumMod val="10000"/>
                </a:schemeClr>
              </a:solidFill>
            </a:endParaRPr>
          </a:p>
        </p:txBody>
      </p:sp>
      <p:sp>
        <p:nvSpPr>
          <p:cNvPr id="11" name="Rectangle 1"/>
          <p:cNvSpPr>
            <a:spLocks noChangeArrowheads="1"/>
          </p:cNvSpPr>
          <p:nvPr/>
        </p:nvSpPr>
        <p:spPr bwMode="auto">
          <a:xfrm>
            <a:off x="2285984" y="0"/>
            <a:ext cx="500066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fr-FR" sz="3600" b="1" i="0" u="none" strike="noStrike" normalizeH="0" baseline="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Types de parasitisme </a:t>
            </a:r>
            <a:r>
              <a:rPr kumimoji="0" lang="fr-FR" sz="2800" b="1" i="0" u="none" strike="noStrike" normalizeH="0" baseline="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a:t>
            </a:r>
            <a:endParaRPr kumimoji="0" lang="fr-FR" sz="2800" b="1" i="0" u="none" strike="noStrike" normalizeH="0" baseline="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rial" pitchFamily="34" charset="0"/>
              <a:cs typeface="Arial" pitchFamily="34" charset="0"/>
            </a:endParaRPr>
          </a:p>
        </p:txBody>
      </p:sp>
      <p:sp>
        <p:nvSpPr>
          <p:cNvPr id="13" name="Ellipse 12"/>
          <p:cNvSpPr/>
          <p:nvPr/>
        </p:nvSpPr>
        <p:spPr>
          <a:xfrm>
            <a:off x="0" y="2928934"/>
            <a:ext cx="3000396" cy="3929066"/>
          </a:xfrm>
          <a:prstGeom prst="ellipse">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000" b="1" dirty="0"/>
              <a:t>ce sont des parasites qui après avoir leur repas quittes leurs hôtes. ex : (</a:t>
            </a:r>
            <a:r>
              <a:rPr lang="fr-FR" sz="2000" b="1" dirty="0">
                <a:solidFill>
                  <a:srgbClr val="0070C0"/>
                </a:solidFill>
              </a:rPr>
              <a:t>arthropodes hématophages tels les moustiques, taons, tiques</a:t>
            </a:r>
            <a:r>
              <a:rPr lang="fr-FR" sz="2000" b="1" dirty="0"/>
              <a:t>) </a:t>
            </a:r>
          </a:p>
        </p:txBody>
      </p:sp>
      <p:sp>
        <p:nvSpPr>
          <p:cNvPr id="14" name="Ellipse 13"/>
          <p:cNvSpPr/>
          <p:nvPr/>
        </p:nvSpPr>
        <p:spPr>
          <a:xfrm>
            <a:off x="3071802" y="3429000"/>
            <a:ext cx="3000396" cy="3429000"/>
          </a:xfrm>
          <a:prstGeom prst="ellipse">
            <a:avLst/>
          </a:prstGeom>
          <a:ln>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lvl="0" algn="ctr"/>
            <a:r>
              <a:rPr lang="fr-FR" sz="2000" b="1" dirty="0"/>
              <a:t>il existe de nombreux êtres vivants qui sont parasites pendant une partie de leur existence :</a:t>
            </a:r>
          </a:p>
          <a:p>
            <a:pPr algn="ctr"/>
            <a:r>
              <a:rPr lang="fr-FR" sz="2000" b="1" dirty="0"/>
              <a:t>*soit au </a:t>
            </a:r>
            <a:r>
              <a:rPr lang="fr-FR" sz="2000" b="1" dirty="0">
                <a:solidFill>
                  <a:srgbClr val="C00000"/>
                </a:solidFill>
              </a:rPr>
              <a:t>stade adulte</a:t>
            </a:r>
            <a:r>
              <a:rPr lang="fr-FR" sz="2000" b="1" dirty="0"/>
              <a:t> </a:t>
            </a:r>
          </a:p>
          <a:p>
            <a:pPr algn="ctr"/>
            <a:r>
              <a:rPr lang="fr-FR" sz="2000" b="1" dirty="0"/>
              <a:t>*soit au </a:t>
            </a:r>
            <a:r>
              <a:rPr lang="fr-FR" sz="2000" b="1" dirty="0">
                <a:solidFill>
                  <a:srgbClr val="C00000"/>
                </a:solidFill>
              </a:rPr>
              <a:t>stade larvaire</a:t>
            </a:r>
            <a:r>
              <a:rPr lang="fr-FR" sz="2000" b="1" dirty="0"/>
              <a:t> </a:t>
            </a:r>
            <a:r>
              <a:rPr lang="fr-FR" dirty="0"/>
              <a:t>:</a:t>
            </a:r>
          </a:p>
        </p:txBody>
      </p:sp>
      <p:sp>
        <p:nvSpPr>
          <p:cNvPr id="15" name="Ellipse 14"/>
          <p:cNvSpPr/>
          <p:nvPr/>
        </p:nvSpPr>
        <p:spPr>
          <a:xfrm>
            <a:off x="6143604" y="3000372"/>
            <a:ext cx="3000396" cy="3714776"/>
          </a:xfrm>
          <a:prstGeom prst="ellipse">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400" b="1" dirty="0"/>
              <a:t>certains parasites ne quittent jamais leur hôte (ex : </a:t>
            </a:r>
            <a:r>
              <a:rPr lang="fr-FR" sz="2400" b="1" dirty="0">
                <a:solidFill>
                  <a:schemeClr val="accent5">
                    <a:lumMod val="50000"/>
                  </a:schemeClr>
                </a:solidFill>
              </a:rPr>
              <a:t>pou, acariens, agents de gales</a:t>
            </a:r>
            <a:r>
              <a:rPr lang="fr-FR" sz="2400" b="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8" presetClass="entr" presetSubtype="0" accel="5000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14" dur="1000" fill="hold"/>
                                        <p:tgtEl>
                                          <p:spTgt spid="7"/>
                                        </p:tgtEl>
                                        <p:attrNameLst>
                                          <p:attrName>ppt_y</p:attrName>
                                        </p:attrNameLst>
                                      </p:cBhvr>
                                      <p:tavLst>
                                        <p:tav tm="0">
                                          <p:val>
                                            <p:strVal val="#ppt_y"/>
                                          </p:val>
                                        </p:tav>
                                        <p:tav tm="100000">
                                          <p:val>
                                            <p:strVal val="#ppt_y"/>
                                          </p:val>
                                        </p:tav>
                                      </p:tavLst>
                                    </p:anim>
                                    <p:animEffect transition="in" filter="fade">
                                      <p:cBhvr>
                                        <p:cTn id="15" dur="1000"/>
                                        <p:tgtEl>
                                          <p:spTgt spid="7"/>
                                        </p:tgtEl>
                                      </p:cBhvr>
                                    </p:animEffect>
                                  </p:childTnLst>
                                </p:cTn>
                              </p:par>
                              <p:par>
                                <p:cTn id="16" presetID="48" presetClass="entr" presetSubtype="0" accel="5000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9"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20" dur="1000" fill="hold"/>
                                        <p:tgtEl>
                                          <p:spTgt spid="5"/>
                                        </p:tgtEl>
                                        <p:attrNameLst>
                                          <p:attrName>ppt_y</p:attrName>
                                        </p:attrNameLst>
                                      </p:cBhvr>
                                      <p:tavLst>
                                        <p:tav tm="0">
                                          <p:val>
                                            <p:strVal val="#ppt_y"/>
                                          </p:val>
                                        </p:tav>
                                        <p:tav tm="100000">
                                          <p:val>
                                            <p:strVal val="#ppt_y"/>
                                          </p:val>
                                        </p:tav>
                                      </p:tavLst>
                                    </p:anim>
                                    <p:animEffect transition="in" filter="fade">
                                      <p:cBhvr>
                                        <p:cTn id="21" dur="1000"/>
                                        <p:tgtEl>
                                          <p:spTgt spid="5"/>
                                        </p:tgtEl>
                                      </p:cBhvr>
                                    </p:animEffect>
                                  </p:childTnLst>
                                </p:cTn>
                              </p:par>
                              <p:par>
                                <p:cTn id="22" presetID="48" presetClass="entr" presetSubtype="0" accel="5000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p:cTn id="24" dur="1000" fill="hold"/>
                                        <p:tgtEl>
                                          <p:spTgt spid="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5" dur="1000" fill="hold"/>
                                        <p:tgtEl>
                                          <p:spTgt spid="13"/>
                                        </p:tgtEl>
                                        <p:attrNameLst>
                                          <p:attrName>ppt_x</p:attrName>
                                        </p:attrNameLst>
                                      </p:cBhvr>
                                      <p:tavLst>
                                        <p:tav tm="0">
                                          <p:val>
                                            <p:fltVal val="-1"/>
                                          </p:val>
                                        </p:tav>
                                        <p:tav tm="50000">
                                          <p:val>
                                            <p:fltVal val="0.95"/>
                                          </p:val>
                                        </p:tav>
                                        <p:tav tm="100000">
                                          <p:val>
                                            <p:strVal val="#ppt_x"/>
                                          </p:val>
                                        </p:tav>
                                      </p:tavLst>
                                    </p:anim>
                                    <p:anim calcmode="lin" valueType="num">
                                      <p:cBhvr>
                                        <p:cTn id="26" dur="1000" fill="hold"/>
                                        <p:tgtEl>
                                          <p:spTgt spid="13"/>
                                        </p:tgtEl>
                                        <p:attrNameLst>
                                          <p:attrName>ppt_y</p:attrName>
                                        </p:attrNameLst>
                                      </p:cBhvr>
                                      <p:tavLst>
                                        <p:tav tm="0">
                                          <p:val>
                                            <p:strVal val="#ppt_y"/>
                                          </p:val>
                                        </p:tav>
                                        <p:tav tm="100000">
                                          <p:val>
                                            <p:strVal val="#ppt_y"/>
                                          </p:val>
                                        </p:tav>
                                      </p:tavLst>
                                    </p:anim>
                                    <p:animEffect transition="in" filter="fade">
                                      <p:cBhvr>
                                        <p:cTn id="27" dur="1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8" presetClass="entr" presetSubtype="0" accel="5000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3"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34" dur="1000" fill="hold"/>
                                        <p:tgtEl>
                                          <p:spTgt spid="10"/>
                                        </p:tgtEl>
                                        <p:attrNameLst>
                                          <p:attrName>ppt_y</p:attrName>
                                        </p:attrNameLst>
                                      </p:cBhvr>
                                      <p:tavLst>
                                        <p:tav tm="0">
                                          <p:val>
                                            <p:strVal val="#ppt_y"/>
                                          </p:val>
                                        </p:tav>
                                        <p:tav tm="100000">
                                          <p:val>
                                            <p:strVal val="#ppt_y"/>
                                          </p:val>
                                        </p:tav>
                                      </p:tavLst>
                                    </p:anim>
                                    <p:animEffect transition="in" filter="fade">
                                      <p:cBhvr>
                                        <p:cTn id="35" dur="1000"/>
                                        <p:tgtEl>
                                          <p:spTgt spid="10"/>
                                        </p:tgtEl>
                                      </p:cBhvr>
                                    </p:animEffect>
                                  </p:childTnLst>
                                </p:cTn>
                              </p:par>
                              <p:par>
                                <p:cTn id="36" presetID="48" presetClass="entr" presetSubtype="0" accel="5000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1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9" dur="1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40" dur="1000" fill="hold"/>
                                        <p:tgtEl>
                                          <p:spTgt spid="9"/>
                                        </p:tgtEl>
                                        <p:attrNameLst>
                                          <p:attrName>ppt_y</p:attrName>
                                        </p:attrNameLst>
                                      </p:cBhvr>
                                      <p:tavLst>
                                        <p:tav tm="0">
                                          <p:val>
                                            <p:strVal val="#ppt_y"/>
                                          </p:val>
                                        </p:tav>
                                        <p:tav tm="100000">
                                          <p:val>
                                            <p:strVal val="#ppt_y"/>
                                          </p:val>
                                        </p:tav>
                                      </p:tavLst>
                                    </p:anim>
                                    <p:animEffect transition="in" filter="fade">
                                      <p:cBhvr>
                                        <p:cTn id="41" dur="1000"/>
                                        <p:tgtEl>
                                          <p:spTgt spid="9"/>
                                        </p:tgtEl>
                                      </p:cBhvr>
                                    </p:animEffect>
                                  </p:childTnLst>
                                </p:cTn>
                              </p:par>
                              <p:par>
                                <p:cTn id="42" presetID="48" presetClass="entr" presetSubtype="0" accel="5000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p:cTn id="44" dur="1000" fill="hold"/>
                                        <p:tgtEl>
                                          <p:spTgt spid="1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5" dur="1000" fill="hold"/>
                                        <p:tgtEl>
                                          <p:spTgt spid="14"/>
                                        </p:tgtEl>
                                        <p:attrNameLst>
                                          <p:attrName>ppt_x</p:attrName>
                                        </p:attrNameLst>
                                      </p:cBhvr>
                                      <p:tavLst>
                                        <p:tav tm="0">
                                          <p:val>
                                            <p:fltVal val="-1"/>
                                          </p:val>
                                        </p:tav>
                                        <p:tav tm="50000">
                                          <p:val>
                                            <p:fltVal val="0.95"/>
                                          </p:val>
                                        </p:tav>
                                        <p:tav tm="100000">
                                          <p:val>
                                            <p:strVal val="#ppt_x"/>
                                          </p:val>
                                        </p:tav>
                                      </p:tavLst>
                                    </p:anim>
                                    <p:anim calcmode="lin" valueType="num">
                                      <p:cBhvr>
                                        <p:cTn id="46" dur="1000" fill="hold"/>
                                        <p:tgtEl>
                                          <p:spTgt spid="14"/>
                                        </p:tgtEl>
                                        <p:attrNameLst>
                                          <p:attrName>ppt_y</p:attrName>
                                        </p:attrNameLst>
                                      </p:cBhvr>
                                      <p:tavLst>
                                        <p:tav tm="0">
                                          <p:val>
                                            <p:strVal val="#ppt_y"/>
                                          </p:val>
                                        </p:tav>
                                        <p:tav tm="100000">
                                          <p:val>
                                            <p:strVal val="#ppt_y"/>
                                          </p:val>
                                        </p:tav>
                                      </p:tavLst>
                                    </p:anim>
                                    <p:animEffect transition="in" filter="fade">
                                      <p:cBhvr>
                                        <p:cTn id="47" dur="1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8" presetClass="entr" presetSubtype="0" accel="5000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 calcmode="lin" valueType="num">
                                      <p:cBhvr>
                                        <p:cTn id="52"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3"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54" dur="1000" fill="hold"/>
                                        <p:tgtEl>
                                          <p:spTgt spid="6"/>
                                        </p:tgtEl>
                                        <p:attrNameLst>
                                          <p:attrName>ppt_y</p:attrName>
                                        </p:attrNameLst>
                                      </p:cBhvr>
                                      <p:tavLst>
                                        <p:tav tm="0">
                                          <p:val>
                                            <p:strVal val="#ppt_y"/>
                                          </p:val>
                                        </p:tav>
                                        <p:tav tm="100000">
                                          <p:val>
                                            <p:strVal val="#ppt_y"/>
                                          </p:val>
                                        </p:tav>
                                      </p:tavLst>
                                    </p:anim>
                                    <p:animEffect transition="in" filter="fade">
                                      <p:cBhvr>
                                        <p:cTn id="55" dur="1000"/>
                                        <p:tgtEl>
                                          <p:spTgt spid="6"/>
                                        </p:tgtEl>
                                      </p:cBhvr>
                                    </p:animEffect>
                                  </p:childTnLst>
                                </p:cTn>
                              </p:par>
                              <p:par>
                                <p:cTn id="56" presetID="48" presetClass="entr" presetSubtype="0" accel="50000" fill="hold" grpId="0" nodeType="withEffect">
                                  <p:stCondLst>
                                    <p:cond delay="0"/>
                                  </p:stCondLst>
                                  <p:childTnLst>
                                    <p:set>
                                      <p:cBhvr>
                                        <p:cTn id="57" dur="1" fill="hold">
                                          <p:stCondLst>
                                            <p:cond delay="0"/>
                                          </p:stCondLst>
                                        </p:cTn>
                                        <p:tgtEl>
                                          <p:spTgt spid="8"/>
                                        </p:tgtEl>
                                        <p:attrNameLst>
                                          <p:attrName>style.visibility</p:attrName>
                                        </p:attrNameLst>
                                      </p:cBhvr>
                                      <p:to>
                                        <p:strVal val="visible"/>
                                      </p:to>
                                    </p:set>
                                    <p:anim calcmode="lin" valueType="num">
                                      <p:cBhvr>
                                        <p:cTn id="58" dur="10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9" dur="10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60" dur="1000" fill="hold"/>
                                        <p:tgtEl>
                                          <p:spTgt spid="8"/>
                                        </p:tgtEl>
                                        <p:attrNameLst>
                                          <p:attrName>ppt_y</p:attrName>
                                        </p:attrNameLst>
                                      </p:cBhvr>
                                      <p:tavLst>
                                        <p:tav tm="0">
                                          <p:val>
                                            <p:strVal val="#ppt_y"/>
                                          </p:val>
                                        </p:tav>
                                        <p:tav tm="100000">
                                          <p:val>
                                            <p:strVal val="#ppt_y"/>
                                          </p:val>
                                        </p:tav>
                                      </p:tavLst>
                                    </p:anim>
                                    <p:animEffect transition="in" filter="fade">
                                      <p:cBhvr>
                                        <p:cTn id="61" dur="1000"/>
                                        <p:tgtEl>
                                          <p:spTgt spid="8"/>
                                        </p:tgtEl>
                                      </p:cBhvr>
                                    </p:animEffect>
                                  </p:childTnLst>
                                </p:cTn>
                              </p:par>
                              <p:par>
                                <p:cTn id="62" presetID="48" presetClass="entr" presetSubtype="0" accel="50000" fill="hold" grpId="0" nodeType="withEffect">
                                  <p:stCondLst>
                                    <p:cond delay="0"/>
                                  </p:stCondLst>
                                  <p:childTnLst>
                                    <p:set>
                                      <p:cBhvr>
                                        <p:cTn id="63" dur="1" fill="hold">
                                          <p:stCondLst>
                                            <p:cond delay="0"/>
                                          </p:stCondLst>
                                        </p:cTn>
                                        <p:tgtEl>
                                          <p:spTgt spid="15"/>
                                        </p:tgtEl>
                                        <p:attrNameLst>
                                          <p:attrName>style.visibility</p:attrName>
                                        </p:attrNameLst>
                                      </p:cBhvr>
                                      <p:to>
                                        <p:strVal val="visible"/>
                                      </p:to>
                                    </p:set>
                                    <p:anim calcmode="lin" valueType="num">
                                      <p:cBhvr>
                                        <p:cTn id="64"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5"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66" dur="1000" fill="hold"/>
                                        <p:tgtEl>
                                          <p:spTgt spid="15"/>
                                        </p:tgtEl>
                                        <p:attrNameLst>
                                          <p:attrName>ppt_y</p:attrName>
                                        </p:attrNameLst>
                                      </p:cBhvr>
                                      <p:tavLst>
                                        <p:tav tm="0">
                                          <p:val>
                                            <p:strVal val="#ppt_y"/>
                                          </p:val>
                                        </p:tav>
                                        <p:tav tm="100000">
                                          <p:val>
                                            <p:strVal val="#ppt_y"/>
                                          </p:val>
                                        </p:tav>
                                      </p:tavLst>
                                    </p:anim>
                                    <p:animEffect transition="in" filter="fade">
                                      <p:cBhvr>
                                        <p:cTn id="6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p:bldP spid="10" grpId="0" animBg="1"/>
      <p:bldP spid="9" grpId="0"/>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28662" y="1571612"/>
            <a:ext cx="7643866" cy="2246769"/>
          </a:xfrm>
          <a:prstGeom prst="rect">
            <a:avLst/>
          </a:prstGeom>
        </p:spPr>
        <p:txBody>
          <a:bodyPr wrap="square">
            <a:spAutoFit/>
          </a:bodyPr>
          <a:lstStyle/>
          <a:p>
            <a:pPr lvl="0" algn="justLow" eaLnBrk="0" fontAlgn="base" hangingPunct="0">
              <a:spcBef>
                <a:spcPct val="0"/>
              </a:spcBef>
              <a:spcAft>
                <a:spcPct val="0"/>
              </a:spcAft>
            </a:pPr>
            <a:r>
              <a:rPr lang="fr-FR" sz="2800" dirty="0">
                <a:solidFill>
                  <a:srgbClr val="333333"/>
                </a:solidFill>
                <a:latin typeface="Calibri Light" pitchFamily="34" charset="0"/>
                <a:ea typeface="Times New Roman" pitchFamily="18" charset="0"/>
                <a:cs typeface="Arial" pitchFamily="34" charset="0"/>
              </a:rPr>
              <a:t>Le parasite a besoin de vivre dans l'hôte pour se nourrir, pour obtenir du matériel génétique pour la création de ses propres protéines et, en plus, il trouve chez l'hôte son habitat, sa maison sans laquelle il ne pourrait pas survivre.</a:t>
            </a:r>
            <a:endParaRPr lang="fr-FR" sz="2800" dirty="0">
              <a:latin typeface="Calibri Light" pitchFamily="34" charset="0"/>
              <a:cs typeface="Arial" pitchFamily="34" charset="0"/>
            </a:endParaRPr>
          </a:p>
        </p:txBody>
      </p:sp>
      <p:sp>
        <p:nvSpPr>
          <p:cNvPr id="6" name="Rectangle 5"/>
          <p:cNvSpPr/>
          <p:nvPr/>
        </p:nvSpPr>
        <p:spPr>
          <a:xfrm>
            <a:off x="2591041" y="285728"/>
            <a:ext cx="3961918" cy="584775"/>
          </a:xfrm>
          <a:prstGeom prst="rect">
            <a:avLst/>
          </a:prstGeom>
        </p:spPr>
        <p:txBody>
          <a:bodyPr wrap="none">
            <a:spAutoFit/>
          </a:bodyPr>
          <a:lstStyle/>
          <a:p>
            <a:r>
              <a:rPr lang="fr-FR"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Couses de parasitisme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282" y="785794"/>
            <a:ext cx="8929718" cy="5693866"/>
          </a:xfrm>
          <a:prstGeom prst="rect">
            <a:avLst/>
          </a:prstGeom>
        </p:spPr>
        <p:txBody>
          <a:bodyPr wrap="square">
            <a:spAutoFit/>
          </a:bodyPr>
          <a:lstStyle/>
          <a:p>
            <a:pPr lvl="0" algn="justLow" fontAlgn="base">
              <a:spcBef>
                <a:spcPct val="0"/>
              </a:spcBef>
              <a:spcAft>
                <a:spcPct val="0"/>
              </a:spcAft>
              <a:buFont typeface="Wingdings" pitchFamily="2" charset="2"/>
              <a:buChar char="§"/>
            </a:pPr>
            <a:r>
              <a:rPr lang="fr-FR" sz="2800" dirty="0">
                <a:latin typeface="Calibri Light" pitchFamily="34" charset="0"/>
                <a:ea typeface="Calibri" pitchFamily="34" charset="0"/>
                <a:cs typeface="Arial" pitchFamily="34" charset="0"/>
              </a:rPr>
              <a:t>Une baisse de l’appétit des sujets parasités.</a:t>
            </a:r>
            <a:endParaRPr lang="fr-FR" sz="2800" dirty="0">
              <a:latin typeface="Calibri Light" pitchFamily="34" charset="0"/>
              <a:cs typeface="Arial" pitchFamily="34" charset="0"/>
            </a:endParaRPr>
          </a:p>
          <a:p>
            <a:pPr lvl="0" algn="justLow" eaLnBrk="0" fontAlgn="base" hangingPunct="0">
              <a:spcBef>
                <a:spcPct val="0"/>
              </a:spcBef>
              <a:spcAft>
                <a:spcPct val="0"/>
              </a:spcAft>
              <a:buFont typeface="Wingdings" pitchFamily="2" charset="2"/>
              <a:buChar char="§"/>
            </a:pPr>
            <a:r>
              <a:rPr lang="fr-FR" sz="2800" dirty="0">
                <a:latin typeface="Calibri Light" pitchFamily="34" charset="0"/>
                <a:ea typeface="Calibri" pitchFamily="34" charset="0"/>
                <a:cs typeface="Arial" pitchFamily="34" charset="0"/>
              </a:rPr>
              <a:t>Une mauvaise digestibilité des aliments.</a:t>
            </a:r>
            <a:endParaRPr lang="fr-FR" sz="2800" dirty="0">
              <a:latin typeface="Calibri Light" pitchFamily="34" charset="0"/>
              <a:cs typeface="Arial" pitchFamily="34" charset="0"/>
            </a:endParaRPr>
          </a:p>
          <a:p>
            <a:pPr lvl="0" algn="justLow" eaLnBrk="0" fontAlgn="base" hangingPunct="0">
              <a:spcBef>
                <a:spcPct val="0"/>
              </a:spcBef>
              <a:spcAft>
                <a:spcPct val="0"/>
              </a:spcAft>
              <a:buFont typeface="Wingdings" pitchFamily="2" charset="2"/>
              <a:buChar char="§"/>
            </a:pPr>
            <a:r>
              <a:rPr lang="fr-FR" sz="2800" dirty="0">
                <a:latin typeface="Calibri Light" pitchFamily="34" charset="0"/>
                <a:ea typeface="Calibri" pitchFamily="34" charset="0"/>
                <a:cs typeface="Arial" pitchFamily="34" charset="0"/>
              </a:rPr>
              <a:t>Une mal absorption des aliments digérés.</a:t>
            </a:r>
            <a:endParaRPr lang="fr-FR" sz="2800" dirty="0">
              <a:latin typeface="Calibri Light" pitchFamily="34" charset="0"/>
              <a:cs typeface="Arial" pitchFamily="34" charset="0"/>
            </a:endParaRPr>
          </a:p>
          <a:p>
            <a:pPr lvl="0" algn="justLow" eaLnBrk="0" fontAlgn="base" hangingPunct="0">
              <a:spcBef>
                <a:spcPct val="0"/>
              </a:spcBef>
              <a:spcAft>
                <a:spcPct val="0"/>
              </a:spcAft>
              <a:buFont typeface="Wingdings" pitchFamily="2" charset="2"/>
              <a:buChar char="§"/>
            </a:pPr>
            <a:r>
              <a:rPr lang="fr-FR" sz="2800" dirty="0">
                <a:latin typeface="Calibri Light" pitchFamily="34" charset="0"/>
                <a:ea typeface="Calibri" pitchFamily="34" charset="0"/>
                <a:cs typeface="Arial" pitchFamily="34" charset="0"/>
              </a:rPr>
              <a:t>Des défauts d’assimilation dus aux perturbations des divers métabolismes (protéines, glucides, lipides, élément minéraux et vitamines). </a:t>
            </a:r>
          </a:p>
          <a:p>
            <a:pPr>
              <a:buFont typeface="Wingdings" pitchFamily="2" charset="2"/>
              <a:buChar char="§"/>
            </a:pPr>
            <a:r>
              <a:rPr lang="fr-FR" sz="2800" dirty="0">
                <a:latin typeface="Calibri Light" pitchFamily="34" charset="0"/>
                <a:cs typeface="Arial" pitchFamily="34" charset="0"/>
              </a:rPr>
              <a:t> troubles de la reproduction</a:t>
            </a:r>
          </a:p>
          <a:p>
            <a:pPr>
              <a:buFont typeface="Wingdings" pitchFamily="2" charset="2"/>
              <a:buChar char="§"/>
            </a:pPr>
            <a:r>
              <a:rPr lang="fr-FR" sz="2800" dirty="0">
                <a:latin typeface="Calibri Light" pitchFamily="34" charset="0"/>
                <a:cs typeface="Arial" pitchFamily="34" charset="0"/>
              </a:rPr>
              <a:t>mauvaise croissance et retard sur les jeunes.</a:t>
            </a:r>
          </a:p>
          <a:p>
            <a:pPr algn="justLow" eaLnBrk="0" fontAlgn="base" hangingPunct="0">
              <a:spcBef>
                <a:spcPct val="0"/>
              </a:spcBef>
              <a:spcAft>
                <a:spcPct val="0"/>
              </a:spcAft>
              <a:buFont typeface="Wingdings" pitchFamily="2" charset="2"/>
              <a:buChar char="§"/>
            </a:pPr>
            <a:r>
              <a:rPr lang="fr-FR" sz="2800" dirty="0">
                <a:latin typeface="Calibri Light" pitchFamily="34" charset="0"/>
                <a:cs typeface="Arial" pitchFamily="34" charset="0"/>
              </a:rPr>
              <a:t>Ils détournent à leur profit des substances nutritives (minéraux, vitamines).</a:t>
            </a:r>
          </a:p>
          <a:p>
            <a:pPr algn="justLow" eaLnBrk="0" fontAlgn="base" hangingPunct="0">
              <a:spcBef>
                <a:spcPct val="0"/>
              </a:spcBef>
              <a:spcAft>
                <a:spcPct val="0"/>
              </a:spcAft>
              <a:buFont typeface="Wingdings" pitchFamily="2" charset="2"/>
              <a:buChar char="§"/>
            </a:pPr>
            <a:r>
              <a:rPr lang="fr-FR" sz="2800" dirty="0">
                <a:latin typeface="Calibri Light" pitchFamily="34" charset="0"/>
                <a:cs typeface="Arial" pitchFamily="34" charset="0"/>
              </a:rPr>
              <a:t>Ils rejettent des substances toxiques.</a:t>
            </a:r>
          </a:p>
          <a:p>
            <a:pPr algn="justLow" eaLnBrk="0" fontAlgn="base" hangingPunct="0">
              <a:spcBef>
                <a:spcPct val="0"/>
              </a:spcBef>
              <a:spcAft>
                <a:spcPct val="0"/>
              </a:spcAft>
              <a:buFont typeface="Wingdings" pitchFamily="2" charset="2"/>
              <a:buChar char="§"/>
            </a:pPr>
            <a:r>
              <a:rPr lang="fr-FR" sz="2800" dirty="0">
                <a:latin typeface="Calibri Light" pitchFamily="34" charset="0"/>
                <a:cs typeface="Arial" pitchFamily="34" charset="0"/>
              </a:rPr>
              <a:t>Ils provoquent des lésions dans les organes (complication microbienne).</a:t>
            </a:r>
          </a:p>
        </p:txBody>
      </p:sp>
      <p:sp>
        <p:nvSpPr>
          <p:cNvPr id="6" name="Rectangle 5"/>
          <p:cNvSpPr/>
          <p:nvPr/>
        </p:nvSpPr>
        <p:spPr>
          <a:xfrm>
            <a:off x="2261848" y="214290"/>
            <a:ext cx="4620304" cy="523220"/>
          </a:xfrm>
          <a:prstGeom prst="rect">
            <a:avLst/>
          </a:prstGeom>
        </p:spPr>
        <p:txBody>
          <a:bodyPr wrap="none">
            <a:spAutoFit/>
          </a:bodyPr>
          <a:lstStyle/>
          <a:p>
            <a:pPr lvl="0" algn="justLow" fontAlgn="base">
              <a:spcBef>
                <a:spcPct val="0"/>
              </a:spcBef>
              <a:spcAft>
                <a:spcPct val="0"/>
              </a:spcAft>
            </a:pPr>
            <a:r>
              <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139700">
                    <a:schemeClr val="accent1">
                      <a:satMod val="175000"/>
                      <a:alpha val="40000"/>
                    </a:schemeClr>
                  </a:glow>
                  <a:innerShdw blurRad="69850" dist="43180" dir="5400000">
                    <a:srgbClr val="000000">
                      <a:alpha val="65000"/>
                    </a:srgbClr>
                  </a:innerShdw>
                </a:effectLst>
                <a:latin typeface="Calibri" pitchFamily="34" charset="0"/>
                <a:ea typeface="Calibri" pitchFamily="34" charset="0"/>
                <a:cs typeface="Arial" pitchFamily="34" charset="0"/>
              </a:rPr>
              <a:t>Conséquence de parasitisme :</a:t>
            </a:r>
            <a:endPar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139700">
                  <a:schemeClr val="accent1">
                    <a:satMod val="175000"/>
                    <a:alpha val="40000"/>
                  </a:schemeClr>
                </a:glow>
                <a:innerShdw blurRad="69850" dist="43180" dir="5400000">
                  <a:srgbClr val="000000">
                    <a:alpha val="65000"/>
                  </a:srgbClr>
                </a:inn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Effect transition="in" filter="fade">
                                      <p:cBhvr>
                                        <p:cTn id="63" dur="1000"/>
                                        <p:tgtEl>
                                          <p:spTgt spid="5">
                                            <p:txEl>
                                              <p:pRg st="8" end="8"/>
                                            </p:txEl>
                                          </p:spTgt>
                                        </p:tgtEl>
                                      </p:cBhvr>
                                    </p:animEffect>
                                    <p:anim calcmode="lin" valueType="num">
                                      <p:cBhvr>
                                        <p:cTn id="64"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500034" y="357166"/>
            <a:ext cx="8215370"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normalizeH="0" baseline="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rPr>
              <a:t>Avantage et inconvénient du parasitisme :</a:t>
            </a:r>
            <a:endParaRPr kumimoji="0" lang="fr-FR" sz="2800" b="1" i="0" u="none" strike="noStrike" normalizeH="0" baseline="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endParaRPr>
          </a:p>
        </p:txBody>
      </p:sp>
      <p:graphicFrame>
        <p:nvGraphicFramePr>
          <p:cNvPr id="6" name="Tableau 5"/>
          <p:cNvGraphicFramePr>
            <a:graphicFrameLocks noGrp="1"/>
          </p:cNvGraphicFramePr>
          <p:nvPr/>
        </p:nvGraphicFramePr>
        <p:xfrm>
          <a:off x="232157" y="1142984"/>
          <a:ext cx="8679686" cy="5500726"/>
        </p:xfrm>
        <a:graphic>
          <a:graphicData uri="http://schemas.openxmlformats.org/drawingml/2006/table">
            <a:tbl>
              <a:tblPr firstRow="1" bandRow="1">
                <a:tableStyleId>{BC89EF96-8CEA-46FF-86C4-4CE0E7609802}</a:tableStyleId>
              </a:tblPr>
              <a:tblGrid>
                <a:gridCol w="4339843">
                  <a:extLst>
                    <a:ext uri="{9D8B030D-6E8A-4147-A177-3AD203B41FA5}">
                      <a16:colId xmlns:a16="http://schemas.microsoft.com/office/drawing/2014/main" val="20000"/>
                    </a:ext>
                  </a:extLst>
                </a:gridCol>
                <a:gridCol w="4339843">
                  <a:extLst>
                    <a:ext uri="{9D8B030D-6E8A-4147-A177-3AD203B41FA5}">
                      <a16:colId xmlns:a16="http://schemas.microsoft.com/office/drawing/2014/main" val="20001"/>
                    </a:ext>
                  </a:extLst>
                </a:gridCol>
              </a:tblGrid>
              <a:tr h="427738">
                <a:tc>
                  <a:txBody>
                    <a:bodyPr/>
                    <a:lstStyle/>
                    <a:p>
                      <a:pPr algn="ctr">
                        <a:buFont typeface="Arial" pitchFamily="34" charset="0"/>
                        <a:buNone/>
                      </a:pPr>
                      <a:r>
                        <a:rPr kumimoji="0" lang="fr-FR" sz="1800" kern="1200" dirty="0">
                          <a:effectLst>
                            <a:glow rad="139700">
                              <a:schemeClr val="accent1">
                                <a:satMod val="175000"/>
                                <a:alpha val="40000"/>
                              </a:schemeClr>
                            </a:glow>
                          </a:effectLst>
                        </a:rPr>
                        <a:t>AVANTAGE</a:t>
                      </a:r>
                      <a:endParaRPr lang="fr-FR" dirty="0">
                        <a:effectLst>
                          <a:glow rad="139700">
                            <a:schemeClr val="accent1">
                              <a:satMod val="175000"/>
                              <a:alpha val="40000"/>
                            </a:schemeClr>
                          </a:glow>
                        </a:effectLst>
                      </a:endParaRPr>
                    </a:p>
                  </a:txBody>
                  <a:tcPr/>
                </a:tc>
                <a:tc>
                  <a:txBody>
                    <a:bodyPr/>
                    <a:lstStyle/>
                    <a:p>
                      <a:pPr algn="ctr"/>
                      <a:r>
                        <a:rPr kumimoji="0" lang="fr-FR" sz="1800" kern="1200" dirty="0">
                          <a:effectLst>
                            <a:glow rad="139700">
                              <a:schemeClr val="accent1">
                                <a:satMod val="175000"/>
                                <a:alpha val="40000"/>
                              </a:schemeClr>
                            </a:glow>
                          </a:effectLst>
                        </a:rPr>
                        <a:t>INCONVÉNIENT</a:t>
                      </a:r>
                      <a:endParaRPr lang="fr-FR" dirty="0">
                        <a:effectLst>
                          <a:glow rad="139700">
                            <a:schemeClr val="accent1">
                              <a:satMod val="175000"/>
                              <a:alpha val="40000"/>
                            </a:schemeClr>
                          </a:glow>
                        </a:effectLst>
                      </a:endParaRPr>
                    </a:p>
                  </a:txBody>
                  <a:tcPr/>
                </a:tc>
                <a:extLst>
                  <a:ext uri="{0D108BD9-81ED-4DB2-BD59-A6C34878D82A}">
                    <a16:rowId xmlns:a16="http://schemas.microsoft.com/office/drawing/2014/main" val="10000"/>
                  </a:ext>
                </a:extLst>
              </a:tr>
              <a:tr h="5072988">
                <a:tc>
                  <a:txBody>
                    <a:bodyPr/>
                    <a:lstStyle/>
                    <a:p>
                      <a:pPr marL="623888" lvl="1" indent="-430213" algn="l" rtl="0">
                        <a:lnSpc>
                          <a:spcPct val="107000"/>
                        </a:lnSpc>
                        <a:spcAft>
                          <a:spcPts val="0"/>
                        </a:spcAft>
                        <a:buFont typeface="Arial" pitchFamily="34" charset="0"/>
                        <a:buChar char="•"/>
                      </a:pPr>
                      <a:r>
                        <a:rPr lang="fr-FR" sz="2400" spc="0" dirty="0"/>
                        <a:t>Economie d’énergie dans le déplacement</a:t>
                      </a:r>
                    </a:p>
                    <a:p>
                      <a:pPr marL="623888" lvl="1" indent="-430213" algn="l">
                        <a:lnSpc>
                          <a:spcPct val="107000"/>
                        </a:lnSpc>
                        <a:spcAft>
                          <a:spcPts val="0"/>
                        </a:spcAft>
                        <a:buFont typeface="Arial" pitchFamily="34" charset="0"/>
                        <a:buChar char="•"/>
                      </a:pPr>
                      <a:r>
                        <a:rPr lang="fr-FR" sz="2400" spc="0" dirty="0"/>
                        <a:t>Le parasite se sert de la mobilité de son hôte. </a:t>
                      </a:r>
                    </a:p>
                    <a:p>
                      <a:pPr marL="623888" lvl="1" indent="-430213" algn="l">
                        <a:lnSpc>
                          <a:spcPct val="107000"/>
                        </a:lnSpc>
                        <a:spcAft>
                          <a:spcPts val="0"/>
                        </a:spcAft>
                        <a:buFont typeface="Arial" pitchFamily="34" charset="0"/>
                        <a:buChar char="•"/>
                      </a:pPr>
                      <a:r>
                        <a:rPr lang="fr-FR" sz="2400" spc="0" dirty="0"/>
                        <a:t>Abri contre les prédateurs.</a:t>
                      </a:r>
                    </a:p>
                    <a:p>
                      <a:pPr marL="623888" lvl="1" indent="-430213" algn="l">
                        <a:lnSpc>
                          <a:spcPct val="107000"/>
                        </a:lnSpc>
                        <a:spcAft>
                          <a:spcPts val="0"/>
                        </a:spcAft>
                        <a:buFont typeface="Arial" pitchFamily="34" charset="0"/>
                        <a:buChar char="•"/>
                      </a:pPr>
                      <a:r>
                        <a:rPr lang="fr-FR" sz="2400" spc="0" dirty="0"/>
                        <a:t>Confort de l’habitat d</a:t>
                      </a:r>
                      <a:r>
                        <a:rPr lang="fr-FR" sz="2400" spc="0" baseline="0" dirty="0"/>
                        <a:t> </a:t>
                      </a:r>
                      <a:r>
                        <a:rPr lang="fr-FR" sz="2400" spc="0" dirty="0"/>
                        <a:t>l’hôte. (température optimale) </a:t>
                      </a:r>
                    </a:p>
                    <a:p>
                      <a:pPr marL="623888" lvl="0" indent="-430213" algn="l">
                        <a:lnSpc>
                          <a:spcPct val="107000"/>
                        </a:lnSpc>
                        <a:spcAft>
                          <a:spcPts val="800"/>
                        </a:spcAft>
                        <a:buFont typeface="Arial" pitchFamily="34" charset="0"/>
                        <a:buChar char="•"/>
                      </a:pPr>
                      <a:r>
                        <a:rPr lang="fr-FR" sz="2400" spc="0" dirty="0"/>
                        <a:t> Nourriture prélevée directement sur l’hôte.</a:t>
                      </a:r>
                      <a:endParaRPr lang="fr-FR" sz="2400" spc="0" dirty="0">
                        <a:latin typeface="Calibri"/>
                        <a:ea typeface="Calibri"/>
                        <a:cs typeface="Arial"/>
                      </a:endParaRPr>
                    </a:p>
                  </a:txBody>
                  <a:tcPr marL="89535" marR="89535" marT="0" marB="0"/>
                </a:tc>
                <a:tc>
                  <a:txBody>
                    <a:bodyPr/>
                    <a:lstStyle/>
                    <a:p>
                      <a:pPr marL="536575" lvl="0" indent="-342900" algn="l" rtl="0">
                        <a:lnSpc>
                          <a:spcPct val="107000"/>
                        </a:lnSpc>
                        <a:spcAft>
                          <a:spcPts val="0"/>
                        </a:spcAft>
                        <a:buFont typeface="Arial" pitchFamily="34" charset="0"/>
                        <a:buChar char="•"/>
                      </a:pPr>
                      <a:r>
                        <a:rPr lang="fr-FR" sz="2400" dirty="0"/>
                        <a:t>La vie du parasite dépend entièrement de son hôte, il doit être capable de le rencontrer.</a:t>
                      </a:r>
                    </a:p>
                    <a:p>
                      <a:pPr marL="536575" lvl="1" indent="-342900" algn="l">
                        <a:lnSpc>
                          <a:spcPct val="107000"/>
                        </a:lnSpc>
                        <a:spcAft>
                          <a:spcPts val="0"/>
                        </a:spcAft>
                        <a:buFont typeface="Arial" pitchFamily="34" charset="0"/>
                        <a:buChar char="•"/>
                      </a:pPr>
                      <a:r>
                        <a:rPr lang="fr-FR" sz="2400" dirty="0"/>
                        <a:t>Le parasite nécessite une existence cyclique.</a:t>
                      </a:r>
                    </a:p>
                    <a:p>
                      <a:pPr marL="536575" lvl="0" indent="-342900" algn="l">
                        <a:lnSpc>
                          <a:spcPct val="107000"/>
                        </a:lnSpc>
                        <a:spcAft>
                          <a:spcPts val="800"/>
                        </a:spcAft>
                        <a:buFont typeface="Arial" pitchFamily="34" charset="0"/>
                        <a:buChar char="•"/>
                      </a:pPr>
                      <a:r>
                        <a:rPr lang="fr-FR" sz="2400" dirty="0"/>
                        <a:t>Si le parasite est trop agressif vis-à-vis de sa population hôte (par exemple s’il tue rapidement et systématiquement son hôte), il fait disparaître ses propres ressources alimentaires et de transport.</a:t>
                      </a:r>
                      <a:endParaRPr lang="fr-FR" sz="2400" dirty="0">
                        <a:latin typeface="Calibri"/>
                        <a:ea typeface="Calibri"/>
                        <a:cs typeface="Arial"/>
                      </a:endParaRPr>
                    </a:p>
                  </a:txBody>
                  <a:tcPr marL="89535" marR="89535" marT="0" marB="0"/>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Fonderi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1069</TotalTime>
  <Words>1066</Words>
  <Application>Microsoft Office PowerPoint</Application>
  <PresentationFormat>Affichage à l'écran (4:3)</PresentationFormat>
  <Paragraphs>98</Paragraphs>
  <Slides>14</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14</vt:i4>
      </vt:variant>
    </vt:vector>
  </HeadingPairs>
  <TitlesOfParts>
    <vt:vector size="24" baseType="lpstr">
      <vt:lpstr>Arial</vt:lpstr>
      <vt:lpstr>Calibri</vt:lpstr>
      <vt:lpstr>Calibri Light</vt:lpstr>
      <vt:lpstr>Century Gothic</vt:lpstr>
      <vt:lpstr>Courier New</vt:lpstr>
      <vt:lpstr>Franklin Gothic Book</vt:lpstr>
      <vt:lpstr>Perpetua</vt:lpstr>
      <vt:lpstr>Wingdings</vt:lpstr>
      <vt:lpstr>Wingdings 2</vt:lpstr>
      <vt:lpstr>Capitaux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TBM</dc:creator>
  <cp:lastModifiedBy>Souma</cp:lastModifiedBy>
  <cp:revision>39</cp:revision>
  <dcterms:created xsi:type="dcterms:W3CDTF">2020-02-22T19:00:36Z</dcterms:created>
  <dcterms:modified xsi:type="dcterms:W3CDTF">2020-05-05T23:31:02Z</dcterms:modified>
</cp:coreProperties>
</file>