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8" r:id="rId3"/>
    <p:sldId id="279" r:id="rId4"/>
    <p:sldId id="259" r:id="rId5"/>
    <p:sldId id="260" r:id="rId6"/>
    <p:sldId id="261" r:id="rId7"/>
    <p:sldId id="262" r:id="rId8"/>
    <p:sldId id="275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7EB8C8E6-768D-46A1-8F52-F0862FCA7183}">
          <p14:sldIdLst>
            <p14:sldId id="256"/>
            <p14:sldId id="278"/>
            <p14:sldId id="279"/>
            <p14:sldId id="259"/>
            <p14:sldId id="260"/>
            <p14:sldId id="261"/>
            <p14:sldId id="262"/>
          </p14:sldIdLst>
        </p14:section>
        <p14:section name="Section sans titre" id="{84C361EE-9E31-4DB8-9471-A12573F77BDC}">
          <p14:sldIdLst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5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26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0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2150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7825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4671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327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576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25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76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621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72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42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071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92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13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02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96B7A-E36F-4E3A-9D4F-23A429C0CED0}" type="datetimeFigureOut">
              <a:rPr lang="fr-FR" smtClean="0"/>
              <a:pPr/>
              <a:t>01/05/2020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F1AF2E-0F7A-4D6D-8CC3-F2FC3FEC96A2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026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5603" y="2967647"/>
            <a:ext cx="9648123" cy="1746021"/>
          </a:xfrm>
        </p:spPr>
        <p:txBody>
          <a:bodyPr>
            <a:normAutofit fontScale="90000"/>
          </a:bodyPr>
          <a:lstStyle/>
          <a:p>
            <a:pPr algn="ctr"/>
            <a:r>
              <a:rPr lang="ar-DZ" sz="7200" dirty="0" smtClean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>مضــــــــــــــــــــــــــــــاعف الموازنة</a:t>
            </a:r>
            <a:r>
              <a:rPr lang="fr-FR" sz="7200" dirty="0" smtClean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/>
            </a:r>
            <a:br>
              <a:rPr lang="fr-FR" sz="7200" dirty="0" smtClean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</a:br>
            <a:r>
              <a:rPr lang="ar-DZ" sz="4400" b="1" dirty="0" smtClean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>                                                      الأستاذة: </a:t>
            </a:r>
            <a:r>
              <a:rPr lang="ar-DZ" sz="4400" b="1" dirty="0" err="1" smtClean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>عديسة</a:t>
            </a:r>
            <a:r>
              <a:rPr lang="ar-DZ" sz="4400" b="1" dirty="0" smtClean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>   </a:t>
            </a:r>
            <a:endParaRPr lang="fr-FR" sz="44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" y="0"/>
            <a:ext cx="11972544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54" y="899826"/>
            <a:ext cx="1428750" cy="1258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674" y="1011425"/>
            <a:ext cx="1428750" cy="1146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368" y="1048164"/>
            <a:ext cx="7973568" cy="536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2816352" y="1528905"/>
            <a:ext cx="6510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b="1" dirty="0">
                <a:solidFill>
                  <a:srgbClr val="000000"/>
                </a:solidFill>
                <a:latin typeface="Simplified Arabic"/>
                <a:ea typeface="Calibri" panose="020F0502020204030204" pitchFamily="34" charset="0"/>
                <a:cs typeface="Simplified Arabic"/>
              </a:rPr>
              <a:t>جامعة محمد خيضر- بسكرة</a:t>
            </a:r>
            <a:endParaRPr lang="fr-FR" sz="1400" b="1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DZ" b="1" dirty="0">
                <a:solidFill>
                  <a:srgbClr val="000000"/>
                </a:solidFill>
                <a:latin typeface="Simplified Arabic"/>
                <a:ea typeface="Calibri" panose="020F0502020204030204" pitchFamily="34" charset="0"/>
                <a:cs typeface="Simplified Arabic"/>
              </a:rPr>
              <a:t>كلية العلوم الاقتصادية والتجارية وعلوم التسيير</a:t>
            </a:r>
            <a:endParaRPr lang="fr-FR" sz="14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ar-SY" b="1" dirty="0">
                <a:solidFill>
                  <a:srgbClr val="000000"/>
                </a:solidFill>
                <a:latin typeface="Onyx" panose="04050602080702020203" pitchFamily="82" charset="0"/>
                <a:ea typeface="Simplified Arabic"/>
                <a:cs typeface="Simplified Arabic"/>
              </a:rPr>
              <a:t>قسم ا</a:t>
            </a:r>
            <a:r>
              <a:rPr lang="ar-DZ" b="1" dirty="0">
                <a:solidFill>
                  <a:srgbClr val="000000"/>
                </a:solidFill>
                <a:latin typeface="Onyx" panose="04050602080702020203" pitchFamily="82" charset="0"/>
                <a:ea typeface="Simplified Arabic"/>
                <a:cs typeface="Simplified Arabic"/>
              </a:rPr>
              <a:t>لعلوم الاقتصادية</a:t>
            </a:r>
          </a:p>
        </p:txBody>
      </p:sp>
      <p:sp>
        <p:nvSpPr>
          <p:cNvPr id="4" name="Rectangle 3"/>
          <p:cNvSpPr/>
          <p:nvPr/>
        </p:nvSpPr>
        <p:spPr>
          <a:xfrm>
            <a:off x="1434803" y="2394367"/>
            <a:ext cx="98497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1"/>
            <a:r>
              <a:rPr lang="ar-DZ" sz="3200" b="1" dirty="0" smtClean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>محاضرات في الاقتصاد الكلي  موجه الى طلبة السنة الثانية ليسانس علوم مالية وتجارية</a:t>
            </a:r>
            <a:r>
              <a:rPr lang="fr-FR" sz="3200" dirty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  <a:t/>
            </a:r>
            <a:br>
              <a:rPr lang="fr-FR" sz="3200" dirty="0">
                <a:latin typeface="Traditional Arabic" panose="02020603050405020304" pitchFamily="18" charset="-78"/>
                <a:ea typeface="Calibri"/>
                <a:cs typeface="Traditional Arabic" panose="02020603050405020304" pitchFamily="18" charset="-78"/>
              </a:rPr>
            </a:br>
            <a:endParaRPr lang="fr-FR" sz="32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66932821"/>
      </p:ext>
    </p:extLst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9708" y="438911"/>
            <a:ext cx="10457644" cy="1840650"/>
          </a:xfrm>
        </p:spPr>
        <p:txBody>
          <a:bodyPr>
            <a:noAutofit/>
          </a:bodyPr>
          <a:lstStyle/>
          <a:p>
            <a:pPr algn="r" rtl="1">
              <a:lnSpc>
                <a:spcPct val="115000"/>
              </a:lnSpc>
            </a:pPr>
            <a:r>
              <a:rPr lang="ar-SA" sz="32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fr-FR" sz="3200" b="1" dirty="0">
              <a:solidFill>
                <a:schemeClr val="accent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1951" y="2279561"/>
            <a:ext cx="11410049" cy="4417448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SA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تكو</a:t>
            </a:r>
            <a:r>
              <a:rPr lang="ar-DZ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ن </a:t>
            </a:r>
            <a:r>
              <a:rPr lang="ar-SA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ميزانية الدولة في حالة توازن إذا تساوت ايراداتها مع نفقاتها</a:t>
            </a:r>
            <a:r>
              <a:rPr lang="ar-DZ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،</a:t>
            </a:r>
            <a:r>
              <a:rPr lang="ar-SA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، وحسب النموذج المدروس</a:t>
            </a:r>
            <a:r>
              <a:rPr lang="fr-FR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تتمثل الإيرادات في الضرائب </a:t>
            </a:r>
            <a:r>
              <a:rPr lang="fr-FR" sz="3600" dirty="0" err="1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Tx</a:t>
            </a:r>
            <a:r>
              <a:rPr lang="fr-FR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SA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أما النفقات فتتمثل في الإنفاق الحكومي </a:t>
            </a:r>
            <a:r>
              <a:rPr lang="fr-FR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G </a:t>
            </a:r>
            <a:r>
              <a:rPr lang="ar-DZ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lang="ar-SA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التحويلات   </a:t>
            </a:r>
            <a:r>
              <a:rPr lang="fr-FR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.Tr</a:t>
            </a:r>
            <a:br>
              <a:rPr lang="fr-FR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</a:br>
            <a:r>
              <a:rPr lang="ar-SA" sz="3600" dirty="0">
                <a:solidFill>
                  <a:prstClr val="black">
                    <a:lumMod val="85000"/>
                    <a:lumOff val="15000"/>
                  </a:prst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ويمكن تمثيل حالة التوازن في الميزانية من خلال الشكل التالي</a:t>
            </a:r>
            <a:endParaRPr lang="fr-FR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1995" y="218941"/>
            <a:ext cx="10820678" cy="6452022"/>
          </a:xfrm>
        </p:spPr>
        <p:txBody>
          <a:bodyPr>
            <a:normAutofit/>
          </a:bodyPr>
          <a:lstStyle/>
          <a:p>
            <a:pPr algn="r" rtl="1">
              <a:buNone/>
            </a:pPr>
            <a:endParaRPr lang="ar-DZ" sz="4000" b="1" dirty="0" smtClean="0">
              <a:solidFill>
                <a:schemeClr val="accent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7756" y="321973"/>
            <a:ext cx="11420400" cy="6712672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07000"/>
              </a:lnSpc>
              <a:buNone/>
            </a:pPr>
            <a:r>
              <a:rPr lang="ar-DZ" sz="40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</a:t>
            </a:r>
            <a:r>
              <a:rPr lang="ar-SA" sz="40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عند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* </a:t>
            </a:r>
            <a:r>
              <a:rPr lang="fr-FR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y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تكو</a:t>
            </a:r>
            <a:r>
              <a:rPr lang="ar-DZ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ن 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ميزانية الدولة في حالة توازن لأن الإيرادات </a:t>
            </a:r>
            <a:r>
              <a:rPr lang="fr-FR" sz="4000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Tx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تتساوى النفقات والتي تتمثل </a:t>
            </a:r>
            <a:r>
              <a:rPr lang="fr-FR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G </a:t>
            </a:r>
            <a:r>
              <a:rPr lang="ar-DZ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+ا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لتحويلات   </a:t>
            </a:r>
            <a:r>
              <a:rPr lang="fr-FR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Tr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وفي هذه الحالة  فان رصيد الميزانية معدوم أي </a:t>
            </a:r>
            <a:r>
              <a:rPr lang="fr-FR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Bs= 0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،ولنفترض أن الدخل التوازني ارتفع الى </a:t>
            </a:r>
            <a:r>
              <a:rPr lang="fr-FR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y </a:t>
            </a:r>
            <a:r>
              <a:rPr lang="fr-FR" sz="4000" baseline="-25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2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وذلك</a:t>
            </a:r>
            <a:r>
              <a:rPr lang="ar-SA" sz="4000" baseline="-25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مثلا نتيجة لزيادة الاستثمار ،ومنه ان الضرائب  سوف ترتفع تبعا لذلك لوجود علاقة طردية بين الضرائب والدخل، كما أن التحويلات الحكومية للأفراد والمؤسسات سوف تنخفض، لذلك فدا الدولة </a:t>
            </a:r>
            <a:r>
              <a:rPr lang="ar-SA" sz="4000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ستح</a:t>
            </a:r>
            <a:r>
              <a:rPr lang="ar-DZ" sz="40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ق</a:t>
            </a:r>
            <a:r>
              <a:rPr lang="ar-SA" sz="40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ق 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فائضا في </a:t>
            </a:r>
            <a:r>
              <a:rPr lang="ar-SA" sz="40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ميزانيتها</a:t>
            </a:r>
            <a:r>
              <a:rPr lang="fr-FR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&lt; Bs</a:t>
            </a:r>
            <a:r>
              <a:rPr lang="ar-DZ" sz="40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fr-FR" sz="4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0</a:t>
            </a:r>
            <a:r>
              <a:rPr lang="ar-SA" sz="40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بينما اذا انخفض الدخل الى</a:t>
            </a:r>
            <a:r>
              <a:rPr lang="fr-FR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y </a:t>
            </a:r>
            <a:r>
              <a:rPr lang="fr-FR" sz="4000" baseline="-25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1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نتيجة انخفاض الاستثمار مثلا فان ذلك سيؤدي الى انخفاض الضرائب وبالتالي حدوث عجز في  الميزانية أي 0 </a:t>
            </a:r>
            <a:r>
              <a:rPr lang="fr-FR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Bs &lt;</a:t>
            </a:r>
            <a:r>
              <a:rPr lang="ar-SA" sz="40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SA" sz="40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.</a:t>
            </a:r>
            <a:endParaRPr lang="ar-DZ" sz="4000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0" lvl="0" indent="0" algn="just" rtl="1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ar-SA" sz="4000" dirty="0">
                <a:solidFill>
                  <a:prstClr val="black">
                    <a:lumMod val="75000"/>
                    <a:lumOff val="25000"/>
                  </a:prstClr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لنفرض الأن أن الحكومة قررت زيادة كل من الإنفاق الحكومي والضرائب في آن واحد وبنفس المقدار وبالتالي فان ميزانية الدولة متعادلة، ولكن ما أثر ذلك على الدخل؟</a:t>
            </a:r>
            <a:endParaRPr lang="fr-FR" sz="4000" dirty="0">
              <a:solidFill>
                <a:prstClr val="black">
                  <a:lumMod val="75000"/>
                  <a:lumOff val="25000"/>
                </a:prstClr>
              </a:solidFill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0" indent="0" algn="just" rtl="1">
              <a:lnSpc>
                <a:spcPct val="107000"/>
              </a:lnSpc>
              <a:buNone/>
            </a:pPr>
            <a:endParaRPr lang="fr-FR" sz="40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0" indent="0" algn="r" rtl="1">
              <a:buNone/>
            </a:pPr>
            <a:endParaRPr lang="fr-FR" sz="40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3335"/>
            <a:ext cx="11364686" cy="6774287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28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-</a:t>
            </a:r>
            <a:r>
              <a:rPr lang="ar-SA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28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الحالة </a:t>
            </a:r>
            <a:r>
              <a:rPr lang="ar-DZ" sz="28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الأولى : وهي استقلال كل من الضرائب والاستثمار عن الدخل</a:t>
            </a:r>
            <a:endParaRPr lang="fr-FR" sz="2800" b="1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 rtl="1">
              <a:buNone/>
            </a:pPr>
            <a:r>
              <a:rPr lang="ar-SA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-نعلم أن مضاعف الإنفاق الحكومي يتحدد وفق المعادلة </a:t>
            </a:r>
            <a:r>
              <a:rPr lang="ar-SA" sz="28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التالية</a:t>
            </a:r>
            <a:endParaRPr lang="ar-DZ" sz="2800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l">
              <a:buNone/>
            </a:pPr>
            <a:r>
              <a:rPr lang="fr-FR" sz="28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Δy</a:t>
            </a:r>
            <a:r>
              <a:rPr lang="fr-FR" sz="28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=</a:t>
            </a:r>
            <a:r>
              <a:rPr lang="fr-FR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1/1-b</a:t>
            </a:r>
            <a:r>
              <a:rPr lang="fr-FR" sz="28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(Δ</a:t>
            </a:r>
            <a:r>
              <a:rPr lang="fr-FR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G</a:t>
            </a:r>
            <a:r>
              <a:rPr lang="fr-FR" sz="28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  <a:endParaRPr lang="ar-DZ" sz="2800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 rtl="1">
              <a:buNone/>
            </a:pPr>
            <a:r>
              <a:rPr lang="ar-SA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-كما نعلم أن مضاعف الضرائب يتحدد وفق المعادلة </a:t>
            </a:r>
            <a:r>
              <a:rPr lang="ar-SA" sz="28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التالية</a:t>
            </a:r>
            <a:endParaRPr lang="ar-DZ" sz="2800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>
              <a:buNone/>
            </a:pPr>
            <a:r>
              <a:rPr lang="fr-FR" sz="28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Δy</a:t>
            </a:r>
            <a:r>
              <a:rPr lang="fr-FR" sz="28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=</a:t>
            </a:r>
            <a:r>
              <a:rPr lang="fr-FR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-b/1-b</a:t>
            </a:r>
            <a:r>
              <a:rPr lang="fr-FR" sz="28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(</a:t>
            </a:r>
            <a:r>
              <a:rPr lang="fr-FR" sz="28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</a:t>
            </a:r>
            <a:r>
              <a:rPr lang="fr-FR" sz="2800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Tx</a:t>
            </a:r>
            <a:r>
              <a:rPr lang="fr-FR" sz="28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  <a:endParaRPr lang="ar-DZ" sz="2800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0" indent="0"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28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وبالتالي </a:t>
            </a:r>
            <a:r>
              <a:rPr lang="ar-SA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فان الأثر الصافي لميزانية الحكومة يتمثل في ربط هاذين المضاعفين </a:t>
            </a:r>
            <a:r>
              <a:rPr lang="fr-FR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Δy</a:t>
            </a:r>
            <a:r>
              <a:rPr lang="fr-FR" sz="28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=</a:t>
            </a:r>
            <a:r>
              <a:rPr lang="fr-FR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1/1-b</a:t>
            </a:r>
            <a:r>
              <a:rPr lang="fr-FR" sz="28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(Δ</a:t>
            </a:r>
            <a:r>
              <a:rPr lang="fr-FR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G</a:t>
            </a:r>
            <a:r>
              <a:rPr lang="ar-SA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(</a:t>
            </a:r>
            <a:r>
              <a:rPr lang="fr-FR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-b/1-b</a:t>
            </a:r>
            <a:r>
              <a:rPr lang="fr-FR" sz="28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(</a:t>
            </a:r>
            <a:r>
              <a:rPr lang="fr-FR" sz="28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</a:t>
            </a:r>
            <a:r>
              <a:rPr lang="fr-FR" sz="2800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Tx</a:t>
            </a:r>
            <a:r>
              <a:rPr lang="fr-FR" sz="28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</a:p>
          <a:p>
            <a:pPr marL="0" indent="0" algn="r" rtl="1">
              <a:buNone/>
            </a:pPr>
            <a:r>
              <a:rPr lang="ar-SA" sz="2800" dirty="0" smtClean="0"/>
              <a:t>ولدينا</a:t>
            </a:r>
            <a:r>
              <a:rPr lang="fr-FR" sz="2800" dirty="0" smtClean="0"/>
              <a:t>(ΔG)</a:t>
            </a:r>
            <a:r>
              <a:rPr lang="ar-SA" sz="2800" dirty="0" smtClean="0"/>
              <a:t>= </a:t>
            </a:r>
            <a:r>
              <a:rPr lang="fr-FR" sz="2800" dirty="0" smtClean="0"/>
              <a:t>(</a:t>
            </a:r>
            <a:r>
              <a:rPr lang="fr-FR" sz="2800" dirty="0" err="1" smtClean="0"/>
              <a:t>ΔTx</a:t>
            </a:r>
            <a:r>
              <a:rPr lang="fr-FR" sz="2800" dirty="0" smtClean="0"/>
              <a:t>)</a:t>
            </a:r>
            <a:r>
              <a:rPr lang="ar-SA" sz="2800" dirty="0" smtClean="0"/>
              <a:t>ومنه:</a:t>
            </a:r>
            <a:r>
              <a:rPr lang="ar-DZ" sz="2800" dirty="0" smtClean="0"/>
              <a:t>          </a:t>
            </a:r>
          </a:p>
          <a:p>
            <a:pPr marL="0" indent="0" algn="l">
              <a:buNone/>
            </a:pPr>
            <a:r>
              <a:rPr lang="ar-DZ" sz="2800" dirty="0" smtClean="0"/>
              <a:t> </a:t>
            </a:r>
            <a:r>
              <a:rPr lang="fr-FR" sz="2800" dirty="0" err="1"/>
              <a:t>Δy</a:t>
            </a:r>
            <a:r>
              <a:rPr lang="ar-DZ" sz="2800" dirty="0"/>
              <a:t>=</a:t>
            </a:r>
            <a:r>
              <a:rPr lang="fr-FR" sz="2800" dirty="0"/>
              <a:t>1</a:t>
            </a:r>
            <a:r>
              <a:rPr lang="ar-SA" sz="2800" dirty="0"/>
              <a:t>-</a:t>
            </a:r>
            <a:r>
              <a:rPr lang="fr-FR" sz="2800" dirty="0"/>
              <a:t>b/1-b(ΔG</a:t>
            </a:r>
            <a:r>
              <a:rPr lang="fr-FR" sz="2800" dirty="0" smtClean="0"/>
              <a:t>)</a:t>
            </a:r>
            <a:r>
              <a:rPr lang="ar-DZ" sz="2800" dirty="0" smtClean="0"/>
              <a:t>  </a:t>
            </a:r>
          </a:p>
          <a:p>
            <a:pPr marL="0" indent="0" algn="l">
              <a:buNone/>
            </a:pPr>
            <a:r>
              <a:rPr lang="ar-DZ" sz="2800" dirty="0" smtClean="0"/>
              <a:t>  </a:t>
            </a:r>
            <a:r>
              <a:rPr lang="ar-DZ" sz="4000" dirty="0" smtClean="0"/>
              <a:t>  </a:t>
            </a:r>
            <a:r>
              <a:rPr lang="ar-DZ" sz="4000" dirty="0" smtClean="0">
                <a:solidFill>
                  <a:schemeClr val="accent1"/>
                </a:solidFill>
              </a:rPr>
              <a:t> </a:t>
            </a:r>
            <a:r>
              <a:rPr lang="fr-FR" sz="4000" dirty="0">
                <a:solidFill>
                  <a:schemeClr val="accent1"/>
                </a:solidFill>
                <a:latin typeface="Traditional Arabic" panose="02020603050405020304" pitchFamily="18" charset="-78"/>
                <a:ea typeface="Calibri" panose="020F0502020204030204" pitchFamily="34" charset="0"/>
              </a:rPr>
              <a:t> </a:t>
            </a:r>
            <a:r>
              <a:rPr lang="fr-FR" sz="4000" dirty="0">
                <a:solidFill>
                  <a:schemeClr val="accent1"/>
                </a:solidFill>
                <a:latin typeface="Cambria" panose="02040503050406030204" pitchFamily="18" charset="0"/>
                <a:ea typeface="SymbolMT"/>
                <a:cs typeface="Cambria" panose="02040503050406030204" pitchFamily="18" charset="0"/>
              </a:rPr>
              <a:t>Δ</a:t>
            </a:r>
            <a:r>
              <a:rPr lang="fr-FR" sz="4000" dirty="0">
                <a:solidFill>
                  <a:schemeClr val="accent1"/>
                </a:solidFill>
                <a:latin typeface="Traditional Arabic" panose="02020603050405020304" pitchFamily="18" charset="-78"/>
                <a:ea typeface="Calibri" panose="020F0502020204030204" pitchFamily="34" charset="0"/>
              </a:rPr>
              <a:t>G</a:t>
            </a:r>
            <a:r>
              <a:rPr lang="ar-SA" sz="4000" dirty="0">
                <a:solidFill>
                  <a:schemeClr val="accent1"/>
                </a:solidFill>
                <a:latin typeface="Traditional Arabic" panose="02020603050405020304" pitchFamily="18" charset="-78"/>
                <a:ea typeface="Calibri" panose="020F0502020204030204" pitchFamily="34" charset="0"/>
              </a:rPr>
              <a:t>=</a:t>
            </a:r>
            <a:r>
              <a:rPr lang="ar-SA" sz="4000" dirty="0">
                <a:solidFill>
                  <a:schemeClr val="accent1"/>
                </a:solidFill>
                <a:ea typeface="SymbolMT"/>
                <a:cs typeface="Traditional Arabic" panose="02020603050405020304" pitchFamily="18" charset="-78"/>
              </a:rPr>
              <a:t> </a:t>
            </a:r>
            <a:r>
              <a:rPr lang="fr-FR" sz="4000" dirty="0" err="1">
                <a:solidFill>
                  <a:schemeClr val="accent1"/>
                </a:solidFill>
                <a:latin typeface="Cambria" panose="02040503050406030204" pitchFamily="18" charset="0"/>
                <a:ea typeface="SymbolMT"/>
                <a:cs typeface="Cambria" panose="02040503050406030204" pitchFamily="18" charset="0"/>
              </a:rPr>
              <a:t>Δ</a:t>
            </a:r>
            <a:r>
              <a:rPr lang="fr-FR" sz="4000" dirty="0" err="1">
                <a:solidFill>
                  <a:schemeClr val="accent1"/>
                </a:solidFill>
                <a:latin typeface="Traditional Arabic" panose="02020603050405020304" pitchFamily="18" charset="-78"/>
                <a:ea typeface="Calibri" panose="020F0502020204030204" pitchFamily="34" charset="0"/>
              </a:rPr>
              <a:t>Tx</a:t>
            </a:r>
            <a:r>
              <a:rPr lang="ar-DZ" sz="4000" dirty="0">
                <a:solidFill>
                  <a:schemeClr val="accent1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 =</a:t>
            </a:r>
            <a:r>
              <a:rPr lang="fr-FR" sz="4000" dirty="0" err="1">
                <a:solidFill>
                  <a:schemeClr val="accent1"/>
                </a:solidFill>
                <a:latin typeface="Cambria" panose="02040503050406030204" pitchFamily="18" charset="0"/>
                <a:ea typeface="SymbolMT"/>
                <a:cs typeface="Cambria" panose="02040503050406030204" pitchFamily="18" charset="0"/>
              </a:rPr>
              <a:t>Δ</a:t>
            </a:r>
            <a:r>
              <a:rPr lang="fr-FR" sz="4000" dirty="0" err="1">
                <a:solidFill>
                  <a:schemeClr val="accent1"/>
                </a:solidFill>
                <a:latin typeface="Traditional Arabic" panose="02020603050405020304" pitchFamily="18" charset="-78"/>
                <a:ea typeface="Calibri" panose="020F0502020204030204" pitchFamily="34" charset="0"/>
              </a:rPr>
              <a:t>y</a:t>
            </a:r>
            <a:r>
              <a:rPr lang="ar-DZ" sz="4000" dirty="0">
                <a:solidFill>
                  <a:schemeClr val="accent1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DZ" sz="4000" dirty="0" smtClean="0">
                <a:solidFill>
                  <a:schemeClr val="accent1"/>
                </a:solidFill>
              </a:rPr>
              <a:t> </a:t>
            </a:r>
            <a:endParaRPr lang="fr-FR" sz="4000" dirty="0">
              <a:solidFill>
                <a:schemeClr val="accent1"/>
              </a:solidFill>
            </a:endParaRPr>
          </a:p>
          <a:p>
            <a:pPr marL="0" indent="0" algn="l">
              <a:buNone/>
            </a:pPr>
            <a:r>
              <a:rPr lang="ar-DZ" sz="2800" dirty="0" smtClean="0"/>
              <a:t>   </a:t>
            </a:r>
            <a:endParaRPr lang="fr-FR" sz="2800" dirty="0" smtClean="0"/>
          </a:p>
          <a:p>
            <a:pPr algn="r" rtl="1">
              <a:buNone/>
            </a:pPr>
            <a:endParaRPr lang="fr-FR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71223" y="155864"/>
            <a:ext cx="10471914" cy="853860"/>
          </a:xfrm>
        </p:spPr>
        <p:txBody>
          <a:bodyPr>
            <a:normAutofit fontScale="90000"/>
          </a:bodyPr>
          <a:lstStyle/>
          <a:p>
            <a:pPr algn="r" rtl="1">
              <a:lnSpc>
                <a:spcPct val="107000"/>
              </a:lnSpc>
              <a:spcAft>
                <a:spcPts val="0"/>
              </a:spcAft>
            </a:pPr>
            <a:r>
              <a:rPr lang="ar-SA" sz="3100" b="1" dirty="0"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الحالة الثانية: حالة الضرائب والاستثمار تابع في الدخل فان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  <a: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fr-FR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4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4212" y="1009725"/>
            <a:ext cx="10998925" cy="58482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=1/1-b+bt-r (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ΔG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ar-SA" sz="3200" dirty="0">
                <a:ea typeface="Calibri" panose="020F0502020204030204" pitchFamily="34" charset="0"/>
                <a:cs typeface="Traditional Arabic" panose="02020603050405020304" pitchFamily="18" charset="-78"/>
              </a:rPr>
              <a:t>-نعلم أن مضاعف الإنفاق الحكومي يتحدد وفق المعادلة التالية</a:t>
            </a:r>
            <a:r>
              <a:rPr lang="ar-SA" sz="3200" dirty="0" smtClean="0"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  <a:endParaRPr lang="fr-FR" sz="3200" dirty="0" smtClean="0"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0" indent="0" algn="r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SA" sz="3200" dirty="0" smtClean="0">
                <a:ea typeface="Calibri" panose="020F0502020204030204" pitchFamily="34" charset="0"/>
                <a:cs typeface="Traditional Arabic" panose="02020603050405020304" pitchFamily="18" charset="-78"/>
              </a:rPr>
              <a:t>-نعلم أن مضاعف </a:t>
            </a:r>
            <a:r>
              <a:rPr lang="ar-DZ" sz="3200" dirty="0" smtClean="0">
                <a:ea typeface="Calibri" panose="020F0502020204030204" pitchFamily="34" charset="0"/>
                <a:cs typeface="Traditional Arabic" panose="02020603050405020304" pitchFamily="18" charset="-78"/>
              </a:rPr>
              <a:t>الضرائب </a:t>
            </a:r>
            <a:r>
              <a:rPr lang="ar-SA" sz="3200" dirty="0" smtClean="0">
                <a:ea typeface="Calibri" panose="020F0502020204030204" pitchFamily="34" charset="0"/>
                <a:cs typeface="Traditional Arabic" panose="02020603050405020304" pitchFamily="18" charset="-78"/>
              </a:rPr>
              <a:t>يتحدد وفق المعادلة التالية:</a:t>
            </a:r>
            <a:r>
              <a:rPr lang="ar-DZ" sz="3200" dirty="0" smtClean="0">
                <a:ea typeface="Calibri" panose="020F0502020204030204" pitchFamily="34" charset="0"/>
                <a:cs typeface="Traditional Arabic" panose="02020603050405020304" pitchFamily="18" charset="-78"/>
              </a:rPr>
              <a:t>             </a:t>
            </a:r>
            <a:r>
              <a:rPr lang="ar-DZ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dirty="0" err="1" smtClean="0"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Δy</a:t>
            </a:r>
            <a:r>
              <a:rPr lang="fr-FR" sz="3200" dirty="0" smtClean="0"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=</a:t>
            </a:r>
            <a:r>
              <a:rPr lang="fr-FR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fr-FR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b/1-b+bt-r</a:t>
            </a:r>
            <a:r>
              <a:rPr lang="fr-FR" sz="3200" dirty="0" smtClean="0"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 </a:t>
            </a:r>
            <a:r>
              <a:rPr lang="fr-FR" sz="3200" dirty="0" smtClean="0"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(</a:t>
            </a:r>
            <a:r>
              <a:rPr lang="fr-FR" sz="3200" dirty="0" err="1" smtClean="0"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Δ</a:t>
            </a:r>
            <a:r>
              <a:rPr lang="fr-FR" sz="3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Tx</a:t>
            </a:r>
            <a:r>
              <a:rPr lang="fr-FR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r" rtl="1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  <a:buNone/>
            </a:pPr>
            <a:r>
              <a:rPr lang="ar-DZ" sz="3200" dirty="0" smtClean="0">
                <a:ea typeface="Calibri" panose="020F0502020204030204" pitchFamily="34" charset="0"/>
                <a:cs typeface="Traditional Arabic" panose="02020603050405020304" pitchFamily="18" charset="-78"/>
              </a:rPr>
              <a:t>    </a:t>
            </a:r>
            <a:r>
              <a:rPr lang="ar-SA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و</a:t>
            </a:r>
            <a:r>
              <a:rPr lang="ar-DZ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بنفس الطريقة </a:t>
            </a:r>
            <a:r>
              <a:rPr lang="ar-SA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فان </a:t>
            </a:r>
            <a:r>
              <a:rPr lang="ar-SA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الأثر الصافي لميزانية الحكومة يتمثل في ربط هاذين المضاعفين </a:t>
            </a:r>
            <a:r>
              <a:rPr lang="fr-FR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Clr>
                <a:srgbClr val="A53010"/>
              </a:buClr>
            </a:pPr>
            <a:r>
              <a:rPr lang="fr-FR" sz="32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Δy</a:t>
            </a:r>
            <a:r>
              <a:rPr 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=</a:t>
            </a:r>
            <a:r>
              <a:rPr 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1/1-b</a:t>
            </a:r>
            <a:r>
              <a:rPr 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fr-FR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 </a:t>
            </a:r>
            <a:r>
              <a:rPr 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(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Δ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ar-SA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b/1-b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+bt-r</a:t>
            </a:r>
            <a:r>
              <a:rPr 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 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(</a:t>
            </a:r>
            <a:r>
              <a:rPr lang="fr-FR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SymbolMT"/>
                <a:cs typeface="Times New Roman" panose="02020603050405020304" pitchFamily="18" charset="0"/>
              </a:rPr>
              <a:t>Δ</a:t>
            </a:r>
            <a:r>
              <a:rPr lang="fr-FR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Tx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lvl="0" indent="0" algn="r" rtl="1">
              <a:buClr>
                <a:srgbClr val="A53010"/>
              </a:buClr>
              <a:buNone/>
            </a:pPr>
            <a:r>
              <a:rPr lang="ar-SA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ولدينا</a:t>
            </a:r>
            <a:r>
              <a:rPr lang="fr-F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(ΔG)</a:t>
            </a:r>
            <a:r>
              <a:rPr lang="ar-SA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= </a:t>
            </a:r>
            <a:r>
              <a:rPr lang="fr-F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(</a:t>
            </a:r>
            <a:r>
              <a:rPr lang="fr-FR" sz="28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ΔTx</a:t>
            </a:r>
            <a:r>
              <a:rPr lang="fr-F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)</a:t>
            </a:r>
            <a:r>
              <a:rPr lang="ar-SA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ومنه:</a:t>
            </a:r>
            <a:r>
              <a:rPr lang="ar-DZ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         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ar-DZ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fr-FR" sz="3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Δy</a:t>
            </a:r>
            <a:r>
              <a:rPr lang="ar-DZ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ar-DZ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b/1-b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+bt-r </a:t>
            </a:r>
            <a:r>
              <a:rPr lang="fr-F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(ΔG</a:t>
            </a:r>
            <a:r>
              <a:rPr lang="fr-F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DZ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DZ" sz="3200" dirty="0" smtClean="0"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نتيجة :أي أن التغير في الدخل يكون أقل من التغير في كلا من الإنفاق الحكومي والضرائب</a:t>
            </a:r>
            <a:r>
              <a:rPr lang="fr-FR" sz="3200" b="1" dirty="0">
                <a:latin typeface="Traditional Arabic" panose="02020603050405020304" pitchFamily="18" charset="-78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buNone/>
            </a:pPr>
            <a:r>
              <a:rPr lang="ar-DZ" sz="3200" dirty="0" smtClean="0"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                    </a:t>
            </a:r>
            <a:endParaRPr lang="fr-F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5" name="Connecteur droit 114"/>
          <p:cNvCxnSpPr/>
          <p:nvPr/>
        </p:nvCxnSpPr>
        <p:spPr>
          <a:xfrm>
            <a:off x="4670714" y="2230755"/>
            <a:ext cx="0" cy="476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Rectangle 104"/>
          <p:cNvSpPr>
            <a:spLocks noChangeArrowheads="1"/>
          </p:cNvSpPr>
          <p:nvPr/>
        </p:nvSpPr>
        <p:spPr bwMode="auto">
          <a:xfrm>
            <a:off x="841664" y="475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4703" y="928365"/>
            <a:ext cx="10779618" cy="5586290"/>
          </a:xfrm>
        </p:spPr>
        <p:txBody>
          <a:bodyPr>
            <a:normAutofit fontScale="25000" lnSpcReduction="20000"/>
          </a:bodyPr>
          <a:lstStyle/>
          <a:p>
            <a:pPr marL="0" indent="0" algn="just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DZ" sz="96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الحالة </a:t>
            </a:r>
            <a:r>
              <a:rPr lang="ar-DZ" sz="96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الأولى : وهي استقلال كل من الضرائب والاستثمار عن الدخل</a:t>
            </a:r>
            <a:endParaRPr lang="fr-FR" sz="9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 rtl="1">
              <a:buFontTx/>
              <a:buChar char="-"/>
            </a:pP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نعلم </a:t>
            </a:r>
            <a:r>
              <a:rPr lang="ar-SA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أن مضاعف التحويلات يتحدد وفق المعادلة التالية </a:t>
            </a: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  <a:r>
              <a:rPr lang="ar-DZ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                 </a:t>
            </a:r>
            <a:r>
              <a:rPr lang="fr-FR" sz="96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Δy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=</a:t>
            </a:r>
            <a:r>
              <a:rPr lang="fr-FR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b/1-b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(</a:t>
            </a:r>
            <a:r>
              <a:rPr lang="fr-FR" sz="96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</a:t>
            </a:r>
            <a:r>
              <a:rPr lang="fr-FR" sz="9600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Tr</a:t>
            </a:r>
            <a:r>
              <a:rPr lang="fr-FR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  <a:endParaRPr lang="ar-DZ" sz="9600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 rtl="1">
              <a:buFontTx/>
              <a:buChar char="-"/>
            </a:pP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كما </a:t>
            </a:r>
            <a:r>
              <a:rPr lang="ar-SA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نعلم أن مضاعف الضرائب يتحدد وفق المعادلة </a:t>
            </a:r>
            <a:r>
              <a:rPr lang="ar-SA" sz="9600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االتالية</a:t>
            </a:r>
            <a:r>
              <a:rPr lang="ar-SA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</a:t>
            </a: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  <a:r>
              <a:rPr lang="ar-DZ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             </a:t>
            </a:r>
            <a:r>
              <a:rPr lang="fr-FR" sz="96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Δy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=</a:t>
            </a:r>
            <a:r>
              <a:rPr lang="fr-FR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-b/1-b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(</a:t>
            </a:r>
            <a:r>
              <a:rPr lang="fr-FR" sz="96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</a:t>
            </a:r>
            <a:r>
              <a:rPr lang="fr-FR" sz="9600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Tx</a:t>
            </a:r>
            <a:r>
              <a:rPr lang="fr-FR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  <a:r>
              <a:rPr lang="ar-DZ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</a:t>
            </a:r>
            <a:r>
              <a:rPr lang="ar-SA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وبما أن الأثر في الدخل التوازني يتمثل في حاصل جمع الأثرين فان</a:t>
            </a: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  <a:endParaRPr lang="ar-DZ" sz="9600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96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Δy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=</a:t>
            </a:r>
            <a:r>
              <a:rPr lang="fr-FR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b/1-b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(</a:t>
            </a:r>
            <a:r>
              <a:rPr lang="fr-FR" sz="96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</a:t>
            </a:r>
            <a:r>
              <a:rPr lang="fr-FR" sz="9600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Tr</a:t>
            </a:r>
            <a:r>
              <a:rPr lang="fr-FR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</a:t>
            </a:r>
            <a:r>
              <a:rPr lang="fr-FR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-b/1-b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(</a:t>
            </a:r>
            <a:r>
              <a:rPr lang="fr-FR" sz="96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</a:t>
            </a:r>
            <a:r>
              <a:rPr lang="fr-FR" sz="9600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Tx</a:t>
            </a:r>
            <a:r>
              <a:rPr lang="fr-FR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</a:p>
          <a:p>
            <a:pPr marL="0" indent="0" algn="just" rtl="1">
              <a:lnSpc>
                <a:spcPct val="107000"/>
              </a:lnSpc>
              <a:buNone/>
            </a:pP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ولدينا</a:t>
            </a:r>
            <a:r>
              <a:rPr lang="fr-FR" sz="9600" dirty="0" smtClean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(</a:t>
            </a:r>
            <a:r>
              <a:rPr lang="fr-FR" sz="9600" dirty="0" err="1" smtClean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</a:t>
            </a:r>
            <a:r>
              <a:rPr lang="fr-FR" sz="9600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Tr</a:t>
            </a:r>
            <a:r>
              <a:rPr lang="fr-FR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=</a:t>
            </a:r>
            <a:r>
              <a:rPr lang="ar-SA" sz="9600" dirty="0" smtClean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</a:t>
            </a:r>
            <a:r>
              <a:rPr lang="fr-FR" sz="9600" dirty="0" smtClean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(</a:t>
            </a:r>
            <a:r>
              <a:rPr lang="fr-FR" sz="9600" dirty="0" err="1" smtClean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</a:t>
            </a:r>
            <a:r>
              <a:rPr lang="fr-FR" sz="9600" dirty="0" err="1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Tx</a:t>
            </a:r>
            <a:r>
              <a:rPr lang="fr-FR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ومنه:</a:t>
            </a:r>
            <a:r>
              <a:rPr lang="ar-DZ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           </a:t>
            </a:r>
            <a:r>
              <a:rPr lang="fr-FR" sz="96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Δy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=</a:t>
            </a:r>
            <a:r>
              <a:rPr lang="fr-FR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b-b/1-b</a:t>
            </a:r>
            <a:r>
              <a:rPr lang="fr-FR" sz="9600" dirty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 (</a:t>
            </a:r>
            <a:r>
              <a:rPr lang="fr-FR" sz="9600" dirty="0" err="1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</a:t>
            </a:r>
            <a:r>
              <a:rPr lang="fr-FR" sz="9600" dirty="0" err="1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Tr</a:t>
            </a:r>
            <a:r>
              <a:rPr lang="fr-FR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)</a:t>
            </a:r>
            <a:r>
              <a:rPr lang="ar-DZ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اذن:                  </a:t>
            </a:r>
            <a:r>
              <a:rPr lang="fr-FR" sz="9600" dirty="0" err="1" smtClean="0">
                <a:solidFill>
                  <a:schemeClr val="accent1"/>
                </a:solidFill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Δy</a:t>
            </a:r>
            <a:r>
              <a:rPr lang="fr-FR" sz="9600" dirty="0" smtClean="0">
                <a:solidFill>
                  <a:schemeClr val="accent1"/>
                </a:solidFill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=</a:t>
            </a:r>
            <a:r>
              <a:rPr lang="fr-FR" sz="9600" dirty="0" smtClean="0">
                <a:solidFill>
                  <a:schemeClr val="accent1"/>
                </a:solidFill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0</a:t>
            </a:r>
            <a:r>
              <a:rPr lang="ar-DZ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    </a:t>
            </a:r>
            <a:endParaRPr lang="fr-FR" sz="9600" dirty="0" smtClean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algn="r" rtl="1">
              <a:buFontTx/>
              <a:buChar char="-"/>
            </a:pPr>
            <a:r>
              <a:rPr lang="ar-SA" sz="96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الحالة الثانية: حالة الضرائب والاستثمار تابع في الدخل </a:t>
            </a:r>
            <a:r>
              <a:rPr lang="ar-SA" sz="96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فان</a:t>
            </a:r>
            <a:r>
              <a:rPr lang="ar-DZ" sz="9600" b="1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نعلم أن مضاعف التحويلات يتحدد وفق المعادلة التالية :</a:t>
            </a:r>
            <a:r>
              <a:rPr lang="ar-DZ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     </a:t>
            </a:r>
            <a:r>
              <a:rPr lang="fr-FR" sz="96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Δy</a:t>
            </a:r>
            <a:r>
              <a:rPr lang="fr-FR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fr-FR" sz="9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=b/1-b+bt-r (</a:t>
            </a:r>
            <a:r>
              <a:rPr lang="fr-FR" sz="96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ΔTr</a:t>
            </a:r>
            <a:r>
              <a:rPr lang="fr-FR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endParaRPr lang="ar-DZ" sz="96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كما </a:t>
            </a:r>
            <a:r>
              <a:rPr lang="ar-SA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نعلم أن مضاعف الضرائب يتحدد وفق المعادلة </a:t>
            </a:r>
            <a:r>
              <a:rPr lang="ar-SA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التالية </a:t>
            </a:r>
            <a:r>
              <a:rPr lang="ar-SA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 </a:t>
            </a:r>
            <a:r>
              <a:rPr lang="ar-DZ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 </a:t>
            </a:r>
            <a:r>
              <a:rPr lang="fr-FR" sz="9600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Δy</a:t>
            </a:r>
            <a:r>
              <a:rPr lang="fr-FR" sz="96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=- b/1-b+bt-r </a:t>
            </a:r>
            <a:r>
              <a:rPr lang="fr-FR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(</a:t>
            </a:r>
            <a:r>
              <a:rPr lang="fr-FR" sz="9600" dirty="0" err="1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ΔTx</a:t>
            </a:r>
            <a:r>
              <a:rPr lang="fr-FR" sz="960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)</a:t>
            </a:r>
            <a:endParaRPr lang="ar-DZ" sz="9600" dirty="0" smtClean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96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اذن</a:t>
            </a:r>
            <a:r>
              <a:rPr lang="fr-FR" sz="9600" dirty="0" err="1" smtClean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Δy</a:t>
            </a:r>
            <a:r>
              <a:rPr lang="fr-FR" sz="9600" dirty="0" smtClean="0">
                <a:latin typeface="Traditional Arabic" panose="02020603050405020304" pitchFamily="18" charset="-78"/>
                <a:ea typeface="SymbolMT"/>
                <a:cs typeface="Traditional Arabic" panose="02020603050405020304" pitchFamily="18" charset="-78"/>
              </a:rPr>
              <a:t>=</a:t>
            </a:r>
            <a:r>
              <a:rPr lang="fr-FR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0</a:t>
            </a:r>
            <a:r>
              <a:rPr lang="ar-DZ" sz="96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  </a:t>
            </a:r>
          </a:p>
          <a:p>
            <a:pPr marL="0" indent="0"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9600" b="1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نتيجة :أي أن الزيادة في الضرائب تلغي أثر الزيادة في التحويلات.</a:t>
            </a:r>
            <a:endParaRPr lang="fr-FR" sz="9600" dirty="0"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  <a:p>
            <a:pPr marL="0" indent="0" algn="r" rtl="1">
              <a:lnSpc>
                <a:spcPct val="107000"/>
              </a:lnSpc>
              <a:spcAft>
                <a:spcPts val="800"/>
              </a:spcAft>
              <a:buNone/>
            </a:pPr>
            <a:endParaRPr lang="fr-FR" sz="86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indent="0" algn="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ar-DZ" sz="2800" dirty="0" smtClean="0"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                </a:t>
            </a:r>
            <a:endParaRPr lang="fr-FR" sz="2800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endParaRPr lang="fr-FR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endParaRPr lang="fr-FR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26524" y="309093"/>
            <a:ext cx="10749512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DZ" sz="24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2-</a:t>
            </a:r>
            <a:r>
              <a:rPr lang="ar-SA" sz="2400" dirty="0" smtClean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وبفرض </a:t>
            </a:r>
            <a:r>
              <a:rPr lang="ar-SA" sz="24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زيادة الضرائب والتحويلات بنفس المقدار وفي نفس الوقت فما أثر ذلك على الدخل</a:t>
            </a:r>
            <a:r>
              <a:rPr lang="fr-FR" sz="2400" dirty="0">
                <a:latin typeface="Traditional Arabic" panose="02020603050405020304" pitchFamily="18" charset="-78"/>
                <a:ea typeface="Calibri" panose="020F0502020204030204" pitchFamily="34" charset="0"/>
                <a:cs typeface="Traditional Arabic" panose="02020603050405020304" pitchFamily="18" charset="-78"/>
              </a:rPr>
              <a:t>:</a:t>
            </a:r>
            <a:endParaRPr lang="fr-FR" sz="2400" dirty="0">
              <a:effectLst/>
              <a:latin typeface="Traditional Arabic" panose="02020603050405020304" pitchFamily="18" charset="-78"/>
              <a:ea typeface="Calibri" panose="020F0502020204030204" pitchFamily="34" charset="0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0264" y="1558344"/>
            <a:ext cx="10297391" cy="23798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DZ" sz="6000" b="1" dirty="0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شكرا على الاصغاء ونلتقي في </a:t>
            </a:r>
            <a:r>
              <a:rPr lang="ar-DZ" sz="6000" b="1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المحاضرة </a:t>
            </a:r>
            <a:r>
              <a:rPr lang="ar-DZ" sz="6000" b="1" smtClean="0">
                <a:solidFill>
                  <a:schemeClr val="accent1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التالية</a:t>
            </a:r>
            <a:endParaRPr lang="ar-DZ" sz="6000" b="1" dirty="0" smtClean="0">
              <a:solidFill>
                <a:schemeClr val="accent1">
                  <a:lumMod val="75000"/>
                </a:schemeClr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694</TotalTime>
  <Words>471</Words>
  <Application>Microsoft Office PowerPoint</Application>
  <PresentationFormat>Grand écran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20" baseType="lpstr">
      <vt:lpstr>Arial</vt:lpstr>
      <vt:lpstr>Calibri</vt:lpstr>
      <vt:lpstr>Cambria</vt:lpstr>
      <vt:lpstr>Century Gothic</vt:lpstr>
      <vt:lpstr>Onyx</vt:lpstr>
      <vt:lpstr>Simplified Arabic</vt:lpstr>
      <vt:lpstr>SymbolMT</vt:lpstr>
      <vt:lpstr>Tahoma</vt:lpstr>
      <vt:lpstr>Times New Roman</vt:lpstr>
      <vt:lpstr>Traditional Arabic</vt:lpstr>
      <vt:lpstr>Wingdings 3</vt:lpstr>
      <vt:lpstr>Brin</vt:lpstr>
      <vt:lpstr>مضــــــــــــــــــــــــــــــاعف الموازنة                                                       الأستاذة: عديسة   </vt:lpstr>
      <vt:lpstr> </vt:lpstr>
      <vt:lpstr>Présentation PowerPoint</vt:lpstr>
      <vt:lpstr>Présentation PowerPoint</vt:lpstr>
      <vt:lpstr>Présentation PowerPoint</vt:lpstr>
      <vt:lpstr>الحالة الثانية: حالة الضرائب والاستثمار تابع في الدخل فان: 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الموضوع</dc:title>
  <dc:creator>eldjawda</dc:creator>
  <cp:lastModifiedBy>pc</cp:lastModifiedBy>
  <cp:revision>136</cp:revision>
  <dcterms:created xsi:type="dcterms:W3CDTF">2019-11-18T21:56:28Z</dcterms:created>
  <dcterms:modified xsi:type="dcterms:W3CDTF">2020-05-01T21:01:23Z</dcterms:modified>
</cp:coreProperties>
</file>