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A97A-056F-4016-9B74-0CF05396F9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3C7A-7DD0-4C87-9C20-B13EF96CAA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A97A-056F-4016-9B74-0CF05396F9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3C7A-7DD0-4C87-9C20-B13EF96CAA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A97A-056F-4016-9B74-0CF05396F9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3C7A-7DD0-4C87-9C20-B13EF96CAA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2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A97A-056F-4016-9B74-0CF05396F9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3C7A-7DD0-4C87-9C20-B13EF96CAA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2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A97A-056F-4016-9B74-0CF05396F9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3C7A-7DD0-4C87-9C20-B13EF96CAA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5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A97A-056F-4016-9B74-0CF05396F9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3C7A-7DD0-4C87-9C20-B13EF96CAA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A97A-056F-4016-9B74-0CF05396F9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3C7A-7DD0-4C87-9C20-B13EF96CAA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A97A-056F-4016-9B74-0CF05396F9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3C7A-7DD0-4C87-9C20-B13EF96CAA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2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A97A-056F-4016-9B74-0CF05396F9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3C7A-7DD0-4C87-9C20-B13EF96CAA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8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A97A-056F-4016-9B74-0CF05396F9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3C7A-7DD0-4C87-9C20-B13EF96CAA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4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A97A-056F-4016-9B74-0CF05396F9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3C7A-7DD0-4C87-9C20-B13EF96CAA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AA97A-056F-4016-9B74-0CF05396F9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E3C7A-7DD0-4C87-9C20-B13EF96CAA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6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3E03775-6AD2-41AA-A15E-FC7116A4C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6413AC2-B6D2-4197-8052-17A731264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7050" y="1709738"/>
            <a:ext cx="60579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518B43-B5AC-4F97-87B6-8A17508C17CB}"/>
              </a:ext>
            </a:extLst>
          </p:cNvPr>
          <p:cNvSpPr/>
          <p:nvPr/>
        </p:nvSpPr>
        <p:spPr>
          <a:xfrm>
            <a:off x="1933303" y="5562389"/>
            <a:ext cx="8556172" cy="900246"/>
          </a:xfrm>
          <a:prstGeom prst="rect">
            <a:avLst/>
          </a:prstGeom>
          <a:solidFill>
            <a:srgbClr val="FF0000"/>
          </a:solidFill>
        </p:spPr>
        <p:txBody>
          <a:bodyPr wrap="square" lIns="68580" tIns="34290" rIns="68580" bIns="34290">
            <a:spAutoFit/>
          </a:bodyPr>
          <a:lstStyle/>
          <a:p>
            <a:pPr algn="ctr" defTabSz="342900"/>
            <a:r>
              <a:rPr lang="ar-DZ" sz="54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/>
              </a:rPr>
              <a:t>أمثلة تطبيقية حول سوق الاحتكار التام</a:t>
            </a:r>
          </a:p>
        </p:txBody>
      </p:sp>
    </p:spTree>
    <p:extLst>
      <p:ext uri="{BB962C8B-B14F-4D97-AF65-F5344CB8AC3E}">
        <p14:creationId xmlns:p14="http://schemas.microsoft.com/office/powerpoint/2010/main" val="4151628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5533" y="1924335"/>
            <a:ext cx="11969087" cy="481766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95532" y="180975"/>
            <a:ext cx="11969087" cy="1618796"/>
          </a:xfrm>
          <a:solidFill>
            <a:srgbClr val="FFC000"/>
          </a:solidFill>
        </p:spPr>
        <p:txBody>
          <a:bodyPr>
            <a:normAutofit/>
          </a:bodyPr>
          <a:lstStyle/>
          <a:p>
            <a:pPr lvl="0"/>
            <a:r>
              <a:rPr lang="ar-S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الرسم البياني لكلا الحالتين:</a:t>
            </a: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047" y="2076194"/>
            <a:ext cx="9202056" cy="4252686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854313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6743" y="174171"/>
            <a:ext cx="11684000" cy="2075543"/>
          </a:xfrm>
          <a:solidFill>
            <a:srgbClr val="FFC000"/>
          </a:solidFill>
        </p:spPr>
        <p:txBody>
          <a:bodyPr>
            <a:noAutofit/>
          </a:bodyPr>
          <a:lstStyle/>
          <a:p>
            <a:pPr lvl="0"/>
            <a:r>
              <a:rPr lang="ar-S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المقارنة بين سوق المنافسة التامة و سوق الاحتكار التام:</a:t>
            </a:r>
            <a:r>
              <a:rPr lang="fr-FR" sz="4400" dirty="0"/>
              <a:t/>
            </a:r>
            <a:br>
              <a:rPr lang="fr-FR" sz="4400" dirty="0"/>
            </a:b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6743" y="2496455"/>
            <a:ext cx="11684000" cy="413657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252978"/>
              </p:ext>
            </p:extLst>
          </p:nvPr>
        </p:nvGraphicFramePr>
        <p:xfrm>
          <a:off x="408667" y="2663368"/>
          <a:ext cx="11360151" cy="380274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607326">
                  <a:extLst>
                    <a:ext uri="{9D8B030D-6E8A-4147-A177-3AD203B41FA5}">
                      <a16:colId xmlns:a16="http://schemas.microsoft.com/office/drawing/2014/main" val="426234800"/>
                    </a:ext>
                  </a:extLst>
                </a:gridCol>
                <a:gridCol w="5752825">
                  <a:extLst>
                    <a:ext uri="{9D8B030D-6E8A-4147-A177-3AD203B41FA5}">
                      <a16:colId xmlns:a16="http://schemas.microsoft.com/office/drawing/2014/main" val="2078767166"/>
                    </a:ext>
                  </a:extLst>
                </a:gridCol>
              </a:tblGrid>
              <a:tr h="53276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سوق المنافسة التامة</a:t>
                      </a:r>
                      <a:endParaRPr lang="fr-FR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سوق الاحتكار التام</a:t>
                      </a:r>
                      <a:endParaRPr lang="fr-FR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7465153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السعر محدد و ثابت.</a:t>
                      </a:r>
                      <a:endParaRPr lang="fr-F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السعر متغير.</a:t>
                      </a:r>
                      <a:endParaRPr lang="fr-F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700032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منحنى طلب لانهائي المرونة.</a:t>
                      </a:r>
                      <a:endParaRPr lang="fr-F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منحنى طلب مرن.</a:t>
                      </a:r>
                      <a:endParaRPr lang="fr-F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037793"/>
                  </a:ext>
                </a:extLst>
              </a:tr>
              <a:tr h="167168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منحنى العرض الجزء الصاعد من </a:t>
                      </a:r>
                      <a:r>
                        <a:rPr lang="fr-F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MC</a:t>
                      </a:r>
                      <a:r>
                        <a:rPr lang="ar-DZ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بعد ان يقطع </a:t>
                      </a:r>
                      <a:r>
                        <a:rPr lang="fr-F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ACV</a:t>
                      </a:r>
                      <a:r>
                        <a:rPr lang="ar-DZ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fr-F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لا يوجد منحنى عرض بل نقطة عرض هي الإسقاط العمودي لنقطة توازن المحتكر على منحنى الطلب.</a:t>
                      </a:r>
                      <a:endParaRPr lang="fr-F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794790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تجانس السلع تماما.</a:t>
                      </a:r>
                      <a:endParaRPr lang="fr-F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السلع مختلفة ليس لها بدائل قريبة.</a:t>
                      </a:r>
                      <a:endParaRPr lang="fr-F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568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627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6113" y="1553029"/>
            <a:ext cx="11930743" cy="5196114"/>
          </a:xfrm>
        </p:spPr>
        <p:txBody>
          <a:bodyPr>
            <a:normAutofit fontScale="92500" lnSpcReduction="20000"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التمرين</a:t>
            </a:r>
            <a:r>
              <a:rPr lang="ar-AE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ar-DZ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الشكل المناظر يصور توازن المؤسسة في الأجل الطويل في سوق ما. ادرس الشكل جيدا ثم اجب عما يلي</a:t>
            </a:r>
            <a:r>
              <a:rPr lang="ar-DZ" sz="3200" dirty="0"/>
              <a:t>: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D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اي سوق تعمل هذه المؤسسة. و لماذا. استخرج</a:t>
            </a:r>
          </a:p>
          <a:p>
            <a:pPr algn="r" rtl="1"/>
            <a:r>
              <a:rPr lang="ar-D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أربع  فروق بين السوقين من الرسم.</a:t>
            </a:r>
            <a:endParaRPr lang="fr-F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DZ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ماهو</a:t>
            </a:r>
            <a:r>
              <a:rPr lang="ar-D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حجم الإنتاج الأمثل عند وضع التوازن.</a:t>
            </a:r>
            <a:endParaRPr lang="fr-FR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DZ" sz="28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ماهو</a:t>
            </a:r>
            <a:r>
              <a:rPr lang="ar-DZ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السعر الذي تبيع به المؤسسة؟ اثبت أن السعر اكبر</a:t>
            </a:r>
            <a:endParaRPr lang="fr-FR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DZ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 الإيراد الحدي.</a:t>
            </a:r>
            <a:endParaRPr lang="fr-FR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DZ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ماهو</a:t>
            </a:r>
            <a:r>
              <a:rPr lang="ar-DZ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حجم خسارة او ربح المؤسسة.</a:t>
            </a:r>
            <a:endParaRPr lang="fr-FR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D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ماهو</a:t>
            </a:r>
            <a:r>
              <a:rPr lang="ar-D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شكل منحنى عرض المؤسسة؟ و لماذا.</a:t>
            </a: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DZ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لماذا لم تختر المؤسسة الكمية( 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Q= 15</a:t>
            </a:r>
            <a:r>
              <a:rPr lang="ar-DZ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)ككمية</a:t>
            </a:r>
          </a:p>
          <a:p>
            <a:pPr algn="r" rtl="1"/>
            <a:r>
              <a:rPr lang="ar-DZ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مثلى لتعظيم  أرباحها.</a:t>
            </a:r>
            <a:endParaRPr lang="fr-FR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1"/>
            <a:r>
              <a:rPr lang="ar-DZ" b="1" dirty="0"/>
              <a:t> </a:t>
            </a:r>
            <a:endParaRPr lang="fr-FR" dirty="0"/>
          </a:p>
          <a:p>
            <a:pPr algn="r" rtl="1"/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6113" y="363538"/>
            <a:ext cx="11930743" cy="107337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A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المثال التطبيقي ال</a:t>
            </a:r>
            <a:r>
              <a:rPr lang="ar-D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ثالث</a:t>
            </a:r>
            <a:r>
              <a:rPr lang="ar-A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14" y="2005667"/>
            <a:ext cx="5428344" cy="461284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944008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5143" y="1584551"/>
            <a:ext cx="11872686" cy="5150077"/>
          </a:xfrm>
        </p:spPr>
        <p:txBody>
          <a:bodyPr/>
          <a:lstStyle/>
          <a:p>
            <a:pPr algn="r" rtl="1"/>
            <a:r>
              <a:rPr lang="ar-D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س1- في اي سوق تعمل هذه المؤسسة. و لماذا. استخرج أربع فروق بين السوقين من الرسم.؟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DZ" sz="2800" b="1" dirty="0">
                <a:solidFill>
                  <a:srgbClr val="00B0F0"/>
                </a:solidFill>
              </a:rPr>
              <a:t>ج 1- تعمل هذه المؤسسة في سوق الاحتكار التام لأن </a:t>
            </a:r>
            <a:r>
              <a:rPr lang="fr-FR" sz="2800" b="1" dirty="0">
                <a:solidFill>
                  <a:srgbClr val="00B0F0"/>
                </a:solidFill>
              </a:rPr>
              <a:t>P</a:t>
            </a:r>
            <a:r>
              <a:rPr lang="fr-FR" sz="2800" b="1" dirty="0">
                <a:solidFill>
                  <a:srgbClr val="00B0F0"/>
                </a:solidFill>
                <a:sym typeface="Symbol" panose="05050102010706020507" pitchFamily="18" charset="2"/>
              </a:rPr>
              <a:t></a:t>
            </a:r>
            <a:r>
              <a:rPr lang="fr-FR" sz="2800" b="1" dirty="0">
                <a:solidFill>
                  <a:srgbClr val="00B0F0"/>
                </a:solidFill>
              </a:rPr>
              <a:t>MR</a:t>
            </a:r>
            <a:r>
              <a:rPr lang="ar-DZ" sz="2800" b="1" dirty="0">
                <a:solidFill>
                  <a:srgbClr val="00B0F0"/>
                </a:solidFill>
              </a:rPr>
              <a:t>.</a:t>
            </a:r>
          </a:p>
          <a:p>
            <a:pPr algn="r" rtl="1"/>
            <a:r>
              <a:rPr lang="ar-D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س2- الفروق بين سوق المنافسة التامة و سوق الاحتكار التام من الرسم: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D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 2: </a:t>
            </a:r>
          </a:p>
          <a:p>
            <a:pPr algn="r" rtl="1"/>
            <a:endParaRPr lang="fr-FR" dirty="0"/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5143" y="149225"/>
            <a:ext cx="11872686" cy="12874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A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D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A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 التم</a:t>
            </a:r>
            <a:r>
              <a:rPr lang="ar-D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A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ري</a:t>
            </a:r>
            <a:r>
              <a:rPr lang="ar-D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A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ن: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189039"/>
              </p:ext>
            </p:extLst>
          </p:nvPr>
        </p:nvGraphicFramePr>
        <p:xfrm>
          <a:off x="145143" y="3251200"/>
          <a:ext cx="10435771" cy="323958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870417">
                  <a:extLst>
                    <a:ext uri="{9D8B030D-6E8A-4147-A177-3AD203B41FA5}">
                      <a16:colId xmlns:a16="http://schemas.microsoft.com/office/drawing/2014/main" val="1009216311"/>
                    </a:ext>
                  </a:extLst>
                </a:gridCol>
                <a:gridCol w="5565354">
                  <a:extLst>
                    <a:ext uri="{9D8B030D-6E8A-4147-A177-3AD203B41FA5}">
                      <a16:colId xmlns:a16="http://schemas.microsoft.com/office/drawing/2014/main" val="3881758571"/>
                    </a:ext>
                  </a:extLst>
                </a:gridCol>
              </a:tblGrid>
              <a:tr h="62701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-635" algn="r"/>
                          <a:tab pos="617220" algn="r"/>
                        </a:tabLst>
                      </a:pPr>
                      <a:r>
                        <a:rPr lang="ar-DZ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سوق المنافسة التامة</a:t>
                      </a:r>
                      <a:endParaRPr lang="fr-FR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-635" algn="r"/>
                          <a:tab pos="617220" algn="r"/>
                        </a:tabLst>
                      </a:pPr>
                      <a:r>
                        <a:rPr lang="ar-DZ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سوق الاحتكار التام</a:t>
                      </a:r>
                      <a:endParaRPr lang="fr-FR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356179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-635" algn="r"/>
                          <a:tab pos="617220" algn="r"/>
                        </a:tabLst>
                      </a:pPr>
                      <a:r>
                        <a:rPr lang="ar-DZ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منحنى الطلب لا نهائي المرونة.</a:t>
                      </a:r>
                      <a:endParaRPr lang="fr-F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-635" algn="r"/>
                          <a:tab pos="617220" algn="r"/>
                        </a:tabLst>
                      </a:pPr>
                      <a:r>
                        <a:rPr lang="ar-DZ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منحنى الطلب كبير المرونة ( مرن )</a:t>
                      </a:r>
                      <a:endParaRPr lang="fr-F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165037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-635" algn="r"/>
                          <a:tab pos="617220" algn="r"/>
                        </a:tabLst>
                      </a:pPr>
                      <a:r>
                        <a:rPr lang="ar-DZ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نقطة التوازن عند:</a:t>
                      </a:r>
                      <a:r>
                        <a:rPr lang="fr-F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P=LMC=LAC </a:t>
                      </a:r>
                      <a:endParaRPr lang="fr-F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-635" algn="r"/>
                          <a:tab pos="617220" algn="r"/>
                        </a:tabLst>
                      </a:pPr>
                      <a:r>
                        <a:rPr lang="ar-DZ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نقطة التوازن عند:</a:t>
                      </a:r>
                      <a:r>
                        <a:rPr lang="fr-F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MR=MC</a:t>
                      </a:r>
                      <a:endParaRPr lang="fr-F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216078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-635" algn="r"/>
                          <a:tab pos="617220" algn="r"/>
                        </a:tabLst>
                      </a:pPr>
                      <a:r>
                        <a:rPr lang="ar-DZ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منحنى عرض الجزء الصاعد من</a:t>
                      </a:r>
                      <a:r>
                        <a:rPr lang="fr-F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MC</a:t>
                      </a:r>
                      <a:r>
                        <a:rPr lang="ar-DZ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بعد قطع </a:t>
                      </a:r>
                      <a:r>
                        <a:rPr lang="fr-F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LAC</a:t>
                      </a:r>
                      <a:endParaRPr lang="fr-F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-635" algn="r"/>
                          <a:tab pos="617220" algn="r"/>
                        </a:tabLst>
                      </a:pPr>
                      <a:r>
                        <a:rPr lang="ar-DZ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نقطة عرض اسقاط نقطة التوازن على منحنى العرض</a:t>
                      </a:r>
                      <a:r>
                        <a:rPr lang="fr-F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(Q</a:t>
                      </a:r>
                      <a:r>
                        <a:rPr lang="fr-FR" sz="24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r>
                        <a:rPr lang="fr-F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,P) </a:t>
                      </a:r>
                      <a:endParaRPr lang="fr-F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46148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-635" algn="r"/>
                          <a:tab pos="617220" algn="r"/>
                        </a:tabLst>
                      </a:pPr>
                      <a:r>
                        <a:rPr lang="fr-F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P=MR=AR</a:t>
                      </a:r>
                      <a:endParaRPr lang="fr-F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-635" algn="r"/>
                          <a:tab pos="617220" algn="r"/>
                        </a:tabLst>
                      </a:pPr>
                      <a:r>
                        <a:rPr lang="fr-F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P=(AR)</a:t>
                      </a:r>
                      <a:r>
                        <a:rPr lang="fr-F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anose="05050102010706020507" pitchFamily="18" charset="2"/>
                        </a:rPr>
                        <a:t></a:t>
                      </a:r>
                      <a:r>
                        <a:rPr lang="fr-F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</a:t>
                      </a:r>
                      <a:endParaRPr lang="fr-F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476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86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us-titr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30629" y="1758724"/>
                <a:ext cx="11945257" cy="4961390"/>
              </a:xfrm>
              <a:blipFill>
                <a:blip r:embed="rId2"/>
                <a:tile tx="0" ty="0" sx="100000" sy="100000" flip="none" algn="tl"/>
              </a:blipFill>
            </p:spPr>
            <p:txBody>
              <a:bodyPr/>
              <a:lstStyle/>
              <a:p>
                <a:pPr algn="r" rtl="1"/>
                <a:r>
                  <a:rPr lang="ar-DZ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س 3 - </a:t>
                </a:r>
                <a:r>
                  <a:rPr lang="ar-DZ" sz="2800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ماهو</a:t>
                </a:r>
                <a:r>
                  <a:rPr lang="ar-DZ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حجم الإنتاج الأمثل عند وضع التوازن.</a:t>
                </a:r>
                <a:endParaRPr lang="fr-FR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 algn="r" rtl="1">
                  <a:buFont typeface="Wingdings" panose="05000000000000000000" pitchFamily="2" charset="2"/>
                  <a:buChar char="ü"/>
                </a:pPr>
                <a:r>
                  <a:rPr lang="ar-DZ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ج 3- </a:t>
                </a:r>
                <a:r>
                  <a:rPr lang="fr-FR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Q</a:t>
                </a:r>
                <a:r>
                  <a:rPr lang="fr-FR" sz="2800" b="1" baseline="30000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*</a:t>
                </a:r>
                <a:r>
                  <a:rPr lang="fr-FR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=8 ( MC=MR=19)</a:t>
                </a:r>
                <a:r>
                  <a:rPr lang="ar-DZ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pPr algn="r" rtl="1"/>
                <a:r>
                  <a:rPr lang="ar-DZ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س4 - </a:t>
                </a:r>
                <a:r>
                  <a:rPr lang="ar-DZ" sz="2800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ماهو</a:t>
                </a:r>
                <a:r>
                  <a:rPr lang="ar-DZ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السعر الذي تبيع به المؤسسة؟ اثبت أن السعر اكبر من الإيراد الحدي.</a:t>
                </a:r>
                <a:endParaRPr lang="fr-FR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lvl="0" indent="-457200" algn="r" rtl="1">
                  <a:buFont typeface="Wingdings" panose="05000000000000000000" pitchFamily="2" charset="2"/>
                  <a:buChar char="ü"/>
                </a:pPr>
                <a:r>
                  <a:rPr lang="ar-DZ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ج 4 - السعر الذي تبيع به المؤسسة هو:</a:t>
                </a:r>
                <a:r>
                  <a:rPr lang="fr-FR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P = 42 ) </a:t>
                </a:r>
                <a:r>
                  <a:rPr lang="ar-DZ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pPr lvl="0" algn="r" rtl="1"/>
                <a:r>
                  <a:rPr lang="ar-DZ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س 5- اثبت أن السعر اكبر من الإيراد الحدي.</a:t>
                </a:r>
              </a:p>
              <a:p>
                <a:pPr lvl="0" algn="r" rtl="1"/>
                <a:r>
                  <a:rPr lang="ar-DZ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ج 5 – </a:t>
                </a:r>
                <a:r>
                  <a:rPr lang="ar-DZ" b="1" u="sng" dirty="0">
                    <a:solidFill>
                      <a:srgbClr val="7030A0"/>
                    </a:solidFill>
                  </a:rPr>
                  <a:t>البرهان:    </a:t>
                </a:r>
              </a:p>
              <a:p>
                <a:pPr lvl="0" algn="r" rtl="1"/>
                <a:r>
                  <a:rPr lang="fr-FR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</a:t>
                </a:r>
                <a:r>
                  <a:rPr lang="ar-DZ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و بما ان: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sz="32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fr-FR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ar-DZ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DZ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</a:p>
              <a:p>
                <a:pPr lvl="0" algn="r" rtl="1"/>
                <a:r>
                  <a:rPr lang="fr-FR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</a:t>
                </a:r>
                <a:r>
                  <a:rPr lang="ar-DZ" sz="28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و عليه: </a:t>
                </a:r>
                <a14:m>
                  <m:oMath xmlns:m="http://schemas.openxmlformats.org/officeDocument/2006/math">
                    <m:r>
                      <a:rPr lang="fr-FR" sz="32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𝑷</m:t>
                    </m:r>
                    <m:r>
                      <a:rPr lang="fr-FR" sz="32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&gt;</m:t>
                    </m:r>
                    <m:r>
                      <a:rPr lang="fr-FR" sz="32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𝑴𝑹</m:t>
                    </m:r>
                  </m:oMath>
                </a14:m>
                <a:endParaRPr lang="fr-FR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Sous-titr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30629" y="1758724"/>
                <a:ext cx="11945257" cy="4961390"/>
              </a:xfrm>
              <a:blipFill>
                <a:blip r:embed="rId3"/>
                <a:stretch>
                  <a:fillRect t="-2583" r="-13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0629" y="231775"/>
            <a:ext cx="11945257" cy="1292225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A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التمرين</a:t>
            </a:r>
            <a:r>
              <a:rPr lang="ar-D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تابع)</a:t>
            </a:r>
            <a:r>
              <a:rPr lang="ar-A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6914"/>
            <a:ext cx="6807200" cy="2743200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41547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9657" y="1640114"/>
            <a:ext cx="11887200" cy="509451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r" rtl="1"/>
            <a:r>
              <a:rPr lang="ar-DZ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 6 - </a:t>
            </a:r>
            <a:r>
              <a:rPr lang="ar-DZ" sz="35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ماهو</a:t>
            </a:r>
            <a:r>
              <a:rPr lang="ar-DZ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حجم خسارة او ربح المؤسسة.</a:t>
            </a:r>
          </a:p>
          <a:p>
            <a:pPr marL="457200" lvl="0" indent="-457200" algn="r" rtl="1">
              <a:buFont typeface="Wingdings" panose="05000000000000000000" pitchFamily="2" charset="2"/>
              <a:buChar char="ü"/>
            </a:pPr>
            <a:r>
              <a:rPr lang="ar-DZ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 6 - حساب الايراد الكلي:</a:t>
            </a:r>
            <a:r>
              <a:rPr lang="fr-FR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RT= P.Q= (42) (8)=336         </a:t>
            </a:r>
          </a:p>
          <a:p>
            <a:pPr algn="r" rtl="1"/>
            <a:r>
              <a:rPr lang="ar-DZ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ar-DZ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حساب التكاليف الكلية:</a:t>
            </a:r>
            <a:r>
              <a:rPr lang="fr-FR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CT= ACT.Q=(25) (8) =200    </a:t>
            </a:r>
          </a:p>
          <a:p>
            <a:pPr algn="r" rtl="1"/>
            <a:r>
              <a:rPr lang="ar-DZ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ar-DZ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الربح: </a:t>
            </a:r>
            <a:r>
              <a:rPr lang="fr-FR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</a:t>
            </a:r>
            <a:r>
              <a:rPr lang="fr-FR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RT - CT = 336-200 =136                </a:t>
            </a:r>
            <a:endParaRPr lang="ar-DZ" sz="35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DZ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 7 - </a:t>
            </a:r>
            <a:r>
              <a:rPr lang="ar-DZ" sz="35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ماهو</a:t>
            </a:r>
            <a:r>
              <a:rPr lang="ar-DZ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شكل منحنى عرض المؤسسة؟ و لماذا.</a:t>
            </a:r>
          </a:p>
          <a:p>
            <a:pPr marL="457200" lvl="0" indent="-457200" algn="r" rtl="1">
              <a:buFont typeface="Wingdings" panose="05000000000000000000" pitchFamily="2" charset="2"/>
              <a:buChar char="ü"/>
            </a:pPr>
            <a:r>
              <a:rPr lang="ar-DZ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 7 - </a:t>
            </a:r>
            <a:r>
              <a:rPr lang="fr-FR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لو اختارت المؤسسة الكمية( </a:t>
            </a:r>
            <a:r>
              <a:rPr lang="fr-FR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Q= 15</a:t>
            </a:r>
            <a:r>
              <a:rPr lang="ar-DZ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)ككمية مثلى لتعظيم أرباحها</a:t>
            </a:r>
          </a:p>
          <a:p>
            <a:pPr lvl="0" algn="r" rtl="1"/>
            <a:r>
              <a:rPr lang="ar-DZ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توازن سوق المنافسة التامة </a:t>
            </a:r>
            <a:r>
              <a:rPr lang="fr-FR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P=MC</a:t>
            </a:r>
            <a:r>
              <a:rPr lang="ar-DZ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)،الكمية سوف تزيد و بالتالي الإيرادات تنخفض و كذلك الأرباح و هو مالا </a:t>
            </a:r>
            <a:r>
              <a:rPr lang="ar-DZ" sz="35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يرضاه</a:t>
            </a:r>
            <a:r>
              <a:rPr lang="ar-DZ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المحتكر.</a:t>
            </a:r>
            <a:endParaRPr lang="fr-FR" sz="35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 rtl="1">
              <a:buFontTx/>
              <a:buChar char="-"/>
            </a:pPr>
            <a:endParaRPr lang="fr-F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fr-F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9657" y="323850"/>
            <a:ext cx="11887199" cy="11858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A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التمرين</a:t>
            </a:r>
            <a:r>
              <a:rPr lang="ar-D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تابع)</a:t>
            </a:r>
            <a:r>
              <a:rPr lang="ar-A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476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9537" y="150124"/>
            <a:ext cx="11914187" cy="210175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rtl="1"/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ar-AE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ar-AE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latin typeface="Calibri"/>
              </a:rPr>
              <a:t>جامعة محمد خيضر- بسكرة-</a:t>
            </a:r>
            <a:r>
              <a:rPr lang="fr-FR" sz="4000" b="1" dirty="0">
                <a:solidFill>
                  <a:prstClr val="black"/>
                </a:solidFill>
                <a:latin typeface="Calibri"/>
              </a:rPr>
              <a:t/>
            </a:r>
            <a:br>
              <a:rPr lang="fr-FR" sz="4000" b="1" dirty="0">
                <a:solidFill>
                  <a:prstClr val="black"/>
                </a:solidFill>
                <a:latin typeface="Calibri"/>
              </a:rPr>
            </a:br>
            <a:r>
              <a:rPr lang="ar-AE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Calibri"/>
              </a:rPr>
              <a:t>كلية العلوم الاقتصادية و التجارية و علوم التسيير</a:t>
            </a:r>
            <a:r>
              <a:rPr lang="fr-FR" sz="4000" b="1" dirty="0">
                <a:solidFill>
                  <a:srgbClr val="002060"/>
                </a:solidFill>
                <a:latin typeface="Calibri"/>
              </a:rPr>
              <a:t/>
            </a:r>
            <a:br>
              <a:rPr lang="fr-FR" sz="4000" b="1" dirty="0">
                <a:solidFill>
                  <a:srgbClr val="002060"/>
                </a:solidFill>
                <a:latin typeface="Calibri"/>
              </a:rPr>
            </a:br>
            <a:r>
              <a:rPr lang="en-US" sz="4000" b="1" dirty="0">
                <a:solidFill>
                  <a:prstClr val="black"/>
                </a:solidFill>
                <a:latin typeface="Calibri"/>
              </a:rPr>
              <a:t> </a:t>
            </a:r>
            <a:r>
              <a:rPr lang="ar-AE" sz="4000" b="1" dirty="0">
                <a:solidFill>
                  <a:prstClr val="black"/>
                </a:solidFill>
                <a:latin typeface="Calibri"/>
              </a:rPr>
              <a:t>توازن المؤسسة و أشكال السوق</a:t>
            </a:r>
            <a:br>
              <a:rPr lang="ar-AE" sz="4000" b="1" dirty="0">
                <a:solidFill>
                  <a:prstClr val="black"/>
                </a:solidFill>
                <a:latin typeface="Calibri"/>
              </a:rPr>
            </a:br>
            <a:endParaRPr lang="en-US" sz="40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09538" y="2251881"/>
            <a:ext cx="11914187" cy="449023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lvl="0" rt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ar-AE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أمثلة تطبيقية حول سوق الاحتكار التام</a:t>
            </a:r>
          </a:p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endParaRPr lang="ar-AE" dirty="0"/>
          </a:p>
          <a:p>
            <a:pPr lvl="0" rt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ar-AE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أ.د/ خليفي عيسى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052" y="3057099"/>
            <a:ext cx="7273158" cy="26914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1C560F9-13E5-4B89-AB2B-02F2129E4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255" y="3460440"/>
            <a:ext cx="1255885" cy="1621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A128E4-400E-4DAA-A57A-EA09787A4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60" y="3591999"/>
            <a:ext cx="1255885" cy="1621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8835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33" y="1760561"/>
            <a:ext cx="11955439" cy="496778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التمرين</a:t>
            </a:r>
            <a:r>
              <a:rPr lang="ar-AE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ليكن لدينا جدول الطلب على إنتاج محتكر ما،</a:t>
            </a:r>
            <a:r>
              <a:rPr lang="ar-A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معطى بالشكل </a:t>
            </a:r>
            <a:r>
              <a:rPr lang="ar-D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التالي</a:t>
            </a:r>
            <a:r>
              <a:rPr lang="ar-A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/>
            <a:endParaRPr lang="ar-AE" dirty="0"/>
          </a:p>
          <a:p>
            <a:pPr algn="r" rtl="1"/>
            <a:endParaRPr lang="ar-AE" dirty="0"/>
          </a:p>
          <a:p>
            <a:pPr algn="r" rtl="1"/>
            <a:endParaRPr lang="ar-AE" dirty="0"/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ar-AE" dirty="0"/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ar-AE" dirty="0"/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المطلوب</a:t>
            </a:r>
            <a:r>
              <a:rPr lang="ar-AE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D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A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DZ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احسب كل من الإيراد الكلي، الإيراد الحدي، الإيراد المتوسط، ثم ارسم منحنى طلب هذا المحتكر، و منحنى الإيراد الحدي. اثبت رياضيا أن السعر اكبر من الإيراد الحدي.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5533" y="590550"/>
            <a:ext cx="11955439" cy="10477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A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المثال التطبيقي الاول: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407699"/>
              </p:ext>
            </p:extLst>
          </p:nvPr>
        </p:nvGraphicFramePr>
        <p:xfrm>
          <a:off x="2441294" y="2656352"/>
          <a:ext cx="7792873" cy="210671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453276">
                  <a:extLst>
                    <a:ext uri="{9D8B030D-6E8A-4147-A177-3AD203B41FA5}">
                      <a16:colId xmlns:a16="http://schemas.microsoft.com/office/drawing/2014/main" val="555783882"/>
                    </a:ext>
                  </a:extLst>
                </a:gridCol>
                <a:gridCol w="1453276">
                  <a:extLst>
                    <a:ext uri="{9D8B030D-6E8A-4147-A177-3AD203B41FA5}">
                      <a16:colId xmlns:a16="http://schemas.microsoft.com/office/drawing/2014/main" val="818966015"/>
                    </a:ext>
                  </a:extLst>
                </a:gridCol>
                <a:gridCol w="1078483">
                  <a:extLst>
                    <a:ext uri="{9D8B030D-6E8A-4147-A177-3AD203B41FA5}">
                      <a16:colId xmlns:a16="http://schemas.microsoft.com/office/drawing/2014/main" val="2454847023"/>
                    </a:ext>
                  </a:extLst>
                </a:gridCol>
                <a:gridCol w="1089958">
                  <a:extLst>
                    <a:ext uri="{9D8B030D-6E8A-4147-A177-3AD203B41FA5}">
                      <a16:colId xmlns:a16="http://schemas.microsoft.com/office/drawing/2014/main" val="2712171341"/>
                    </a:ext>
                  </a:extLst>
                </a:gridCol>
                <a:gridCol w="1264604">
                  <a:extLst>
                    <a:ext uri="{9D8B030D-6E8A-4147-A177-3AD203B41FA5}">
                      <a16:colId xmlns:a16="http://schemas.microsoft.com/office/drawing/2014/main" val="1228681349"/>
                    </a:ext>
                  </a:extLst>
                </a:gridCol>
                <a:gridCol w="1453276">
                  <a:extLst>
                    <a:ext uri="{9D8B030D-6E8A-4147-A177-3AD203B41FA5}">
                      <a16:colId xmlns:a16="http://schemas.microsoft.com/office/drawing/2014/main" val="1668021133"/>
                    </a:ext>
                  </a:extLst>
                </a:gridCol>
              </a:tblGrid>
              <a:tr h="105335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680179"/>
                  </a:ext>
                </a:extLst>
              </a:tr>
              <a:tr h="105335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2400" b="1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24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u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2400" b="1" u="non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u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400" b="1" u="non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u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400" b="1" u="non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</a:t>
                      </a:r>
                      <a:endParaRPr lang="en-US" sz="24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510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745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125" y="1773238"/>
            <a:ext cx="11900848" cy="496875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r" rtl="1"/>
            <a:r>
              <a:rPr lang="ar-A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D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ar-DZ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حساب الإيراد الكلي، الإيراد الحدي، الإيراد المتوسط</a:t>
            </a:r>
            <a:r>
              <a:rPr lang="ar-D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A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A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0125" y="409575"/>
            <a:ext cx="11900848" cy="124180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A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التمرين: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0784916"/>
                  </p:ext>
                </p:extLst>
              </p:nvPr>
            </p:nvGraphicFramePr>
            <p:xfrm>
              <a:off x="1169034" y="2497538"/>
              <a:ext cx="7301550" cy="3807728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1798296">
                      <a:extLst>
                        <a:ext uri="{9D8B030D-6E8A-4147-A177-3AD203B41FA5}">
                          <a16:colId xmlns:a16="http://schemas.microsoft.com/office/drawing/2014/main" val="1620486365"/>
                        </a:ext>
                      </a:extLst>
                    </a:gridCol>
                    <a:gridCol w="1798296">
                      <a:extLst>
                        <a:ext uri="{9D8B030D-6E8A-4147-A177-3AD203B41FA5}">
                          <a16:colId xmlns:a16="http://schemas.microsoft.com/office/drawing/2014/main" val="3229213388"/>
                        </a:ext>
                      </a:extLst>
                    </a:gridCol>
                    <a:gridCol w="1798296">
                      <a:extLst>
                        <a:ext uri="{9D8B030D-6E8A-4147-A177-3AD203B41FA5}">
                          <a16:colId xmlns:a16="http://schemas.microsoft.com/office/drawing/2014/main" val="1003098553"/>
                        </a:ext>
                      </a:extLst>
                    </a:gridCol>
                    <a:gridCol w="937223">
                      <a:extLst>
                        <a:ext uri="{9D8B030D-6E8A-4147-A177-3AD203B41FA5}">
                          <a16:colId xmlns:a16="http://schemas.microsoft.com/office/drawing/2014/main" val="3017815673"/>
                        </a:ext>
                      </a:extLst>
                    </a:gridCol>
                    <a:gridCol w="969439">
                      <a:extLst>
                        <a:ext uri="{9D8B030D-6E8A-4147-A177-3AD203B41FA5}">
                          <a16:colId xmlns:a16="http://schemas.microsoft.com/office/drawing/2014/main" val="528745106"/>
                        </a:ext>
                      </a:extLst>
                    </a:gridCol>
                  </a:tblGrid>
                  <a:tr h="686958">
                    <a:tc>
                      <a:txBody>
                        <a:bodyPr/>
                        <a:lstStyle/>
                        <a:p>
                          <a:pPr algn="l" rtl="1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40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.VnTimeH" panose="020B7200000000000000" pitchFamily="34" charset="0"/>
                            </a:rPr>
                            <a:t>AR</a:t>
                          </a:r>
                          <a14:m>
                            <m:oMath xmlns:m="http://schemas.openxmlformats.org/officeDocument/2006/math">
                              <m:r>
                                <a:rPr lang="fr-FR" sz="24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l-GR" sz="2400" i="1" dirty="0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1" i="1" dirty="0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𝑹𝑻</m:t>
                                  </m:r>
                                </m:num>
                                <m:den>
                                  <m:r>
                                    <a:rPr lang="fr-FR" sz="2400" b="1" i="1" dirty="0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𝑸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.VnTimeH" panose="020B7200000000000000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40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.VnTimeH" panose="020B7200000000000000" pitchFamily="34" charset="0"/>
                            </a:rPr>
                            <a:t>MR=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240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fr-FR" sz="24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𝑹𝑻</m:t>
                                  </m:r>
                                </m:num>
                                <m:den>
                                  <m:r>
                                    <a:rPr lang="fr-FR" sz="240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fr-FR" sz="24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.VnTimeH" panose="020B7200000000000000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.VnTimeH" panose="020B7200000000000000" pitchFamily="34" charset="0"/>
                            </a:rPr>
                            <a:t>RT=P.Q</a:t>
                          </a:r>
                          <a:endParaRPr lang="en-US" sz="24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.VnTimeH" panose="020B7200000000000000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.VnTimeH" panose="020B7200000000000000" pitchFamily="34" charset="0"/>
                            </a:rPr>
                            <a:t>Q</a:t>
                          </a:r>
                          <a:endParaRPr lang="en-US" sz="24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.VnTimeH" panose="020B7200000000000000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40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.VnTimeH" panose="020B7200000000000000" pitchFamily="34" charset="0"/>
                            </a:rPr>
                            <a:t>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.VnTimeH" panose="020B7200000000000000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31054150"/>
                      </a:ext>
                    </a:extLst>
                  </a:tr>
                  <a:tr h="62415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 dirty="0">
                              <a:effectLst/>
                            </a:rPr>
                            <a:t>10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ar-DZ" sz="2000" b="1" dirty="0">
                              <a:effectLst/>
                            </a:rPr>
                            <a:t>10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 dirty="0">
                              <a:effectLst/>
                            </a:rPr>
                            <a:t>10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1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10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18913411"/>
                      </a:ext>
                    </a:extLst>
                  </a:tr>
                  <a:tr h="62415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9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8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 dirty="0">
                              <a:effectLst/>
                            </a:rPr>
                            <a:t>18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 dirty="0">
                              <a:effectLst/>
                            </a:rPr>
                            <a:t>2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9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97783435"/>
                      </a:ext>
                    </a:extLst>
                  </a:tr>
                  <a:tr h="62415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8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6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24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 dirty="0">
                              <a:effectLst/>
                            </a:rPr>
                            <a:t>3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 dirty="0">
                              <a:effectLst/>
                            </a:rPr>
                            <a:t>8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85873798"/>
                      </a:ext>
                    </a:extLst>
                  </a:tr>
                  <a:tr h="62415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7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4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28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4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 dirty="0">
                              <a:effectLst/>
                            </a:rPr>
                            <a:t>7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46275018"/>
                      </a:ext>
                    </a:extLst>
                  </a:tr>
                  <a:tr h="62415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6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2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30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5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 dirty="0">
                              <a:effectLst/>
                            </a:rPr>
                            <a:t>6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810027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0784916"/>
                  </p:ext>
                </p:extLst>
              </p:nvPr>
            </p:nvGraphicFramePr>
            <p:xfrm>
              <a:off x="1169034" y="2497538"/>
              <a:ext cx="7301550" cy="3807728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1798296">
                      <a:extLst>
                        <a:ext uri="{9D8B030D-6E8A-4147-A177-3AD203B41FA5}">
                          <a16:colId xmlns:a16="http://schemas.microsoft.com/office/drawing/2014/main" val="1620486365"/>
                        </a:ext>
                      </a:extLst>
                    </a:gridCol>
                    <a:gridCol w="1798296">
                      <a:extLst>
                        <a:ext uri="{9D8B030D-6E8A-4147-A177-3AD203B41FA5}">
                          <a16:colId xmlns:a16="http://schemas.microsoft.com/office/drawing/2014/main" val="3229213388"/>
                        </a:ext>
                      </a:extLst>
                    </a:gridCol>
                    <a:gridCol w="1798296">
                      <a:extLst>
                        <a:ext uri="{9D8B030D-6E8A-4147-A177-3AD203B41FA5}">
                          <a16:colId xmlns:a16="http://schemas.microsoft.com/office/drawing/2014/main" val="1003098553"/>
                        </a:ext>
                      </a:extLst>
                    </a:gridCol>
                    <a:gridCol w="937223">
                      <a:extLst>
                        <a:ext uri="{9D8B030D-6E8A-4147-A177-3AD203B41FA5}">
                          <a16:colId xmlns:a16="http://schemas.microsoft.com/office/drawing/2014/main" val="3017815673"/>
                        </a:ext>
                      </a:extLst>
                    </a:gridCol>
                    <a:gridCol w="969439">
                      <a:extLst>
                        <a:ext uri="{9D8B030D-6E8A-4147-A177-3AD203B41FA5}">
                          <a16:colId xmlns:a16="http://schemas.microsoft.com/office/drawing/2014/main" val="528745106"/>
                        </a:ext>
                      </a:extLst>
                    </a:gridCol>
                  </a:tblGrid>
                  <a:tr h="6869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39" t="-10619" r="-307797" b="-455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0000" t="-10619" r="-206757" b="-455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.VnTimeH" panose="020B7200000000000000" pitchFamily="34" charset="0"/>
                            </a:rPr>
                            <a:t>RT=P.Q</a:t>
                          </a:r>
                          <a:endParaRPr lang="en-US" sz="24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.VnTimeH" panose="020B7200000000000000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.VnTimeH" panose="020B7200000000000000" pitchFamily="34" charset="0"/>
                            </a:rPr>
                            <a:t>Q</a:t>
                          </a:r>
                          <a:endParaRPr lang="en-US" sz="24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.VnTimeH" panose="020B7200000000000000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40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.VnTimeH" panose="020B7200000000000000" pitchFamily="34" charset="0"/>
                            </a:rPr>
                            <a:t>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.VnTimeH" panose="020B7200000000000000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31054150"/>
                      </a:ext>
                    </a:extLst>
                  </a:tr>
                  <a:tr h="62415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 dirty="0">
                              <a:effectLst/>
                            </a:rPr>
                            <a:t>10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ar-DZ" sz="2000" b="1" dirty="0">
                              <a:effectLst/>
                            </a:rPr>
                            <a:t>10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 dirty="0">
                              <a:effectLst/>
                            </a:rPr>
                            <a:t>10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1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10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18913411"/>
                      </a:ext>
                    </a:extLst>
                  </a:tr>
                  <a:tr h="62415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9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8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 dirty="0">
                              <a:effectLst/>
                            </a:rPr>
                            <a:t>18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 dirty="0">
                              <a:effectLst/>
                            </a:rPr>
                            <a:t>2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9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97783435"/>
                      </a:ext>
                    </a:extLst>
                  </a:tr>
                  <a:tr h="62415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8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6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24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 dirty="0">
                              <a:effectLst/>
                            </a:rPr>
                            <a:t>3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 dirty="0">
                              <a:effectLst/>
                            </a:rPr>
                            <a:t>8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85873798"/>
                      </a:ext>
                    </a:extLst>
                  </a:tr>
                  <a:tr h="62415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7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4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28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4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 dirty="0">
                              <a:effectLst/>
                            </a:rPr>
                            <a:t>7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46275018"/>
                      </a:ext>
                    </a:extLst>
                  </a:tr>
                  <a:tr h="624154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6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2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30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>
                              <a:effectLst/>
                            </a:rPr>
                            <a:t>5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4379595" algn="l"/>
                            </a:tabLst>
                          </a:pPr>
                          <a:r>
                            <a:rPr lang="fr-FR" sz="2000" b="1" dirty="0">
                              <a:effectLst/>
                            </a:rPr>
                            <a:t>6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8100275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09583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478" y="1554873"/>
            <a:ext cx="11887200" cy="514617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0" algn="r" rtl="1"/>
            <a:r>
              <a:rPr lang="ar-A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</a:t>
            </a:r>
            <a:r>
              <a:rPr lang="ar-DZ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رسم منحنى الطلب و منحنى الإيراد الحدي</a:t>
            </a:r>
            <a:r>
              <a:rPr lang="ar-D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F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 rtl="1"/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 rtl="1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32012" y="481013"/>
            <a:ext cx="11791666" cy="86995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ar-A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التمثيل البياني: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107" y="2823949"/>
            <a:ext cx="6291618" cy="338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819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125" y="105604"/>
            <a:ext cx="11682483" cy="1006688"/>
          </a:xfrm>
          <a:solidFill>
            <a:srgbClr val="FFC000"/>
          </a:solidFill>
        </p:spPr>
        <p:txBody>
          <a:bodyPr/>
          <a:lstStyle/>
          <a:p>
            <a:r>
              <a:rPr lang="ar-A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الاثبات الرياضي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0125" y="1296537"/>
                <a:ext cx="11941791" cy="5404513"/>
              </a:xfrm>
              <a:blipFill>
                <a:blip r:embed="rId2"/>
                <a:tile tx="0" ty="0" sx="100000" sy="100000" flip="none" algn="tl"/>
              </a:blipFill>
            </p:spPr>
            <p:txBody>
              <a:bodyPr>
                <a:normAutofit fontScale="92500" lnSpcReduction="10000"/>
              </a:bodyPr>
              <a:lstStyle/>
              <a:p>
                <a:pPr lvl="0" algn="r" rtl="1"/>
                <a:r>
                  <a:rPr lang="ar-AE" sz="35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2- </a:t>
                </a:r>
                <a:r>
                  <a:rPr lang="ar-DZ" sz="3500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الإثبات الرياضي لـ </a:t>
                </a:r>
                <a:r>
                  <a:rPr lang="fr-FR" sz="3500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MR </a:t>
                </a:r>
                <a:r>
                  <a:rPr lang="ar-DZ" sz="3500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&lt; </a:t>
                </a:r>
                <a:r>
                  <a:rPr lang="fr-FR" sz="3500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lang="ar-DZ" sz="35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  <a:endParaRPr lang="ar-AE" sz="35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0" algn="r" rtl="1"/>
                <a:endParaRPr lang="fr-F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0" algn="r" rtl="1"/>
                <a:endParaRPr lang="fr-F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0" algn="r" rtl="1"/>
                <a:endParaRPr lang="fr-F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0" algn="r" rtl="1"/>
                <a:endParaRPr lang="fr-F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0" algn="r" rtl="1"/>
                <a:endParaRPr lang="fr-F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0" algn="r" rtl="1"/>
                <a:endParaRPr lang="fr-F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0" algn="r" rtl="1"/>
                <a:endParaRPr lang="fr-F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71500" lvl="0" indent="-571500" algn="r" rtl="1">
                  <a:buFont typeface="Courier New" panose="02070309020205020404" pitchFamily="49" charset="0"/>
                  <a:buChar char="o"/>
                </a:pPr>
                <a:r>
                  <a:rPr lang="ar-AE" sz="39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و بما ان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9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9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sz="39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fr-FR" sz="39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39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ar-AE" sz="39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دوما</a:t>
                </a:r>
                <a:r>
                  <a:rPr lang="fr-FR" sz="39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  <a:endParaRPr lang="ar-AE" sz="39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0" algn="r" rtl="1"/>
                <a:r>
                  <a:rPr lang="ar-AE" sz="3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r-FR" sz="3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</a:t>
                </a:r>
                <a:r>
                  <a:rPr lang="ar-AE" sz="35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و عليه: </a:t>
                </a:r>
                <a:r>
                  <a:rPr lang="fr-FR" sz="35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 &gt; MR</a:t>
                </a:r>
                <a:endParaRPr lang="en-US" sz="35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0125" y="1296537"/>
                <a:ext cx="11941791" cy="5404513"/>
              </a:xfrm>
              <a:blipFill>
                <a:blip r:embed="rId3"/>
                <a:stretch>
                  <a:fillRect t="-3499" r="-17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96537" y="2088108"/>
            <a:ext cx="5049672" cy="379407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80" y="2088108"/>
            <a:ext cx="6810233" cy="3609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rved Left Arrow 7"/>
          <p:cNvSpPr/>
          <p:nvPr/>
        </p:nvSpPr>
        <p:spPr>
          <a:xfrm>
            <a:off x="7001301" y="2323531"/>
            <a:ext cx="1378424" cy="204375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0686197" y="6073254"/>
            <a:ext cx="1146412" cy="6277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91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0152" y="1567175"/>
            <a:ext cx="11977352" cy="5168475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450850" lvl="0" indent="-450850" algn="r" rtl="1">
              <a:buFont typeface="Wingdings" panose="05000000000000000000" pitchFamily="2" charset="2"/>
              <a:buChar char="q"/>
            </a:pPr>
            <a:r>
              <a:rPr lang="ar-AE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التمرين</a:t>
            </a:r>
            <a:r>
              <a:rPr lang="ar-AE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ar-D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مؤسسة للصناعات الصيدلانية قامت باكتشاف دواء لعلاج مرض خطير جدا، و هي الوحيدة التي تمتلك براءة اختراعه في السوق.</a:t>
            </a:r>
            <a:endParaRPr lang="fr-F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DZ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دالة الطلب على هذا الدواء معطاة بالشكل التالي: </a:t>
            </a:r>
            <a:r>
              <a:rPr lang="fr-F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fr-FR" sz="3200" b="1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5000 – 4 P         </a:t>
            </a:r>
          </a:p>
          <a:p>
            <a:pPr algn="r" rtl="1"/>
            <a:r>
              <a:rPr lang="ar-D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المؤسسة لها دالة التكلفة الكلية التالية: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fr-F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CT= 1450000 + 0.125 Q</a:t>
            </a:r>
            <a:r>
              <a:rPr lang="fr-FR" sz="3200" b="1" baseline="30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fr-F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-250 Q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 defTabSz="179388" rtl="1">
              <a:buFont typeface="Wingdings" panose="05000000000000000000" pitchFamily="2" charset="2"/>
              <a:buChar char="q"/>
              <a:tabLst>
                <a:tab pos="0" algn="l"/>
                <a:tab pos="177800" algn="l"/>
                <a:tab pos="531813" algn="l"/>
              </a:tabLst>
            </a:pP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ar-DZ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المطلوب:    </a:t>
            </a:r>
          </a:p>
          <a:p>
            <a:pPr algn="r" rtl="1"/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إذا كان هدف هذه المؤسسة الصيدلانية تعظيم أرباحها أوجد الكمية المثلى </a:t>
            </a:r>
            <a:r>
              <a:rPr lang="fr-F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fr-FR" sz="32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ar-DZ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، سعر البيع ،و قيمة الربح </a:t>
            </a:r>
            <a:r>
              <a:rPr lang="ar-DZ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المحقق.حدد</a:t>
            </a:r>
            <a:r>
              <a:rPr lang="ar-DZ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منحنى العرض.</a:t>
            </a:r>
            <a:endParaRPr lang="fr-FR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D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لكي يصل هذا الدواء لكل السكان أجبرت الحكومة المؤسسة على البيع بسعر التكلفة </a:t>
            </a:r>
            <a:r>
              <a:rPr lang="ar-DZ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الحدية.كم</a:t>
            </a:r>
            <a:r>
              <a:rPr lang="ar-D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ستكون الكمية المثلى و كذا سعر البيع في هذه الحالة.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D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مثل كلا الحالتين بيانيا ثم قارن بينهما.( الرسم يكون بشكل عام ).</a:t>
            </a:r>
            <a:endParaRPr lang="fr-F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0152" y="285750"/>
            <a:ext cx="11977352" cy="11303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A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المثال التطبيقي ال</a:t>
            </a:r>
            <a:r>
              <a:rPr lang="ar-D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ثاني</a:t>
            </a:r>
            <a:r>
              <a:rPr lang="ar-A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0082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5534" y="1446664"/>
            <a:ext cx="11996382" cy="541133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r" rtl="1"/>
            <a:r>
              <a:rPr lang="ar-S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ar-SA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حساب الكمية المثلى، السعر، الربح:</a:t>
            </a:r>
            <a:endParaRPr lang="ar-DZ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المؤسسة تعمل في سوق الاحتكار التام، شرط توازن </a:t>
            </a:r>
            <a:endParaRPr lang="ar-DZ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المحتكر هو: </a:t>
            </a:r>
            <a:r>
              <a:rPr lang="fr-F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MC=MR</a:t>
            </a:r>
          </a:p>
          <a:p>
            <a:pPr algn="r" rtl="1"/>
            <a:endParaRPr lang="fr-FR" dirty="0"/>
          </a:p>
          <a:p>
            <a:endParaRPr lang="fr-FR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5534" y="427038"/>
            <a:ext cx="11996382" cy="86995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ar-A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التمرين: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68" y="1446664"/>
            <a:ext cx="4749421" cy="3998793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696" y="3452884"/>
            <a:ext cx="4435521" cy="327205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9" name="Flèche gauche 8"/>
          <p:cNvSpPr/>
          <p:nvPr/>
        </p:nvSpPr>
        <p:spPr>
          <a:xfrm>
            <a:off x="5663822" y="2613773"/>
            <a:ext cx="2756848" cy="4503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courbée vers la droite 9"/>
          <p:cNvSpPr/>
          <p:nvPr/>
        </p:nvSpPr>
        <p:spPr>
          <a:xfrm>
            <a:off x="2947916" y="5691116"/>
            <a:ext cx="1760561" cy="1033818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71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181" y="1514901"/>
            <a:ext cx="11928143" cy="521344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273050" lvl="0" indent="-273050" algn="r" rtl="1">
              <a:buFont typeface="Wingdings" panose="05000000000000000000" pitchFamily="2" charset="2"/>
              <a:buChar char="q"/>
            </a:pPr>
            <a:r>
              <a:rPr lang="fr-FR" sz="3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3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منحنى عرض المحتكر</a:t>
            </a:r>
            <a:r>
              <a:rPr lang="ar-DZ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DZ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يوجد منحنى عرض بل نقطة عرض هي الإسقاط العمودي لنقطة توازن المحتكر على منحنى الطلب، هي النقطة ج ذات الإحداثيات(</a:t>
            </a: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2000, 750 </a:t>
            </a:r>
            <a:r>
              <a:rPr lang="ar-DZ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sz="3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Qe</a:t>
            </a: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3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(</a:t>
            </a:r>
            <a:r>
              <a:rPr lang="ar-DZ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.(</a:t>
            </a:r>
            <a:endParaRPr lang="ar-DZ" sz="3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D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</a:t>
            </a:r>
            <a:r>
              <a:rPr lang="ar-S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حساب الكمية المثلى و سعر البيع في حالة </a:t>
            </a:r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P=MC </a:t>
            </a:r>
            <a:r>
              <a:rPr lang="ar-DZ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 rtl="1"/>
            <a:r>
              <a:rPr lang="ar-S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المؤسسة تعمل في سوق المنافسة التامة،</a:t>
            </a:r>
            <a:endParaRPr lang="ar-DZ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 rtl="1"/>
            <a:r>
              <a:rPr lang="ar-S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شرط التوازن هو:</a:t>
            </a:r>
            <a:endParaRPr lang="ar-DZ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 rtl="1"/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9181" y="207963"/>
            <a:ext cx="11928143" cy="116998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r-A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التمرين</a:t>
            </a:r>
            <a:r>
              <a:rPr lang="ar-D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تابع)</a:t>
            </a:r>
            <a:r>
              <a:rPr lang="ar-A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2" y="3057100"/>
            <a:ext cx="4940489" cy="353477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6" name="Flèche courbée vers la gauche 5"/>
          <p:cNvSpPr/>
          <p:nvPr/>
        </p:nvSpPr>
        <p:spPr>
          <a:xfrm>
            <a:off x="6073252" y="3957852"/>
            <a:ext cx="2770495" cy="1733265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16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238</TotalTime>
  <Words>861</Words>
  <Application>Microsoft Office PowerPoint</Application>
  <PresentationFormat>Grand écran</PresentationFormat>
  <Paragraphs>151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7" baseType="lpstr">
      <vt:lpstr>SimSun</vt:lpstr>
      <vt:lpstr>.VnTimeH</vt:lpstr>
      <vt:lpstr>Arial</vt:lpstr>
      <vt:lpstr>Calibri</vt:lpstr>
      <vt:lpstr>Calibri Light</vt:lpstr>
      <vt:lpstr>Cambria Math</vt:lpstr>
      <vt:lpstr>Courier New</vt:lpstr>
      <vt:lpstr>Impact</vt:lpstr>
      <vt:lpstr>Symbol</vt:lpstr>
      <vt:lpstr>Times New Roman</vt:lpstr>
      <vt:lpstr>Wingdings</vt:lpstr>
      <vt:lpstr>Office Theme</vt:lpstr>
      <vt:lpstr>Présentation PowerPoint</vt:lpstr>
      <vt:lpstr>                                      جامعة محمد خيضر- بسكرة- كلية العلوم الاقتصادية و التجارية و علوم التسيير  توازن المؤسسة و أشكال السوق </vt:lpstr>
      <vt:lpstr>المثال التطبيقي الاول:</vt:lpstr>
      <vt:lpstr>حل التمرين:</vt:lpstr>
      <vt:lpstr>التمثيل البياني:</vt:lpstr>
      <vt:lpstr>الاثبات الرياضي</vt:lpstr>
      <vt:lpstr>المثال التطبيقي الثاني:</vt:lpstr>
      <vt:lpstr>حل التمرين:</vt:lpstr>
      <vt:lpstr>حل التمرين ( تابع):</vt:lpstr>
      <vt:lpstr>الرسم البياني لكلا الحالتين: </vt:lpstr>
      <vt:lpstr>المقارنة بين سوق المنافسة التامة و سوق الاحتكار التام: </vt:lpstr>
      <vt:lpstr>المثال التطبيقي الثالث:</vt:lpstr>
      <vt:lpstr>حــــــــل التمــريــــن:</vt:lpstr>
      <vt:lpstr>حل التمرين ( تابع):</vt:lpstr>
      <vt:lpstr>حل التمرين ( تابع):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محمد خيضر- بسكرة- كلية العلوم الاقتصادية و التجارية و علوم التسيير  توازن المؤسسة و أشكال السوق</dc:title>
  <dc:creator>Admin</dc:creator>
  <cp:lastModifiedBy>Utilisateur Windows</cp:lastModifiedBy>
  <cp:revision>26</cp:revision>
  <dcterms:created xsi:type="dcterms:W3CDTF">2020-04-19T16:38:24Z</dcterms:created>
  <dcterms:modified xsi:type="dcterms:W3CDTF">2020-06-02T18:25:04Z</dcterms:modified>
</cp:coreProperties>
</file>