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9"/>
  </p:notesMasterIdLst>
  <p:sldIdLst>
    <p:sldId id="271" r:id="rId2"/>
    <p:sldId id="397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8" r:id="rId11"/>
    <p:sldId id="417" r:id="rId12"/>
    <p:sldId id="405" r:id="rId13"/>
    <p:sldId id="418" r:id="rId14"/>
    <p:sldId id="414" r:id="rId15"/>
    <p:sldId id="415" r:id="rId16"/>
    <p:sldId id="416" r:id="rId17"/>
    <p:sldId id="406" r:id="rId18"/>
    <p:sldId id="419" r:id="rId19"/>
    <p:sldId id="407" r:id="rId20"/>
    <p:sldId id="420" r:id="rId21"/>
    <p:sldId id="410" r:id="rId22"/>
    <p:sldId id="422" r:id="rId23"/>
    <p:sldId id="421" r:id="rId24"/>
    <p:sldId id="411" r:id="rId25"/>
    <p:sldId id="412" r:id="rId26"/>
    <p:sldId id="423" r:id="rId27"/>
    <p:sldId id="429" r:id="rId28"/>
    <p:sldId id="438" r:id="rId29"/>
    <p:sldId id="435" r:id="rId30"/>
    <p:sldId id="430" r:id="rId31"/>
    <p:sldId id="431" r:id="rId32"/>
    <p:sldId id="436" r:id="rId33"/>
    <p:sldId id="413" r:id="rId34"/>
    <p:sldId id="425" r:id="rId35"/>
    <p:sldId id="424" r:id="rId36"/>
    <p:sldId id="427" r:id="rId37"/>
    <p:sldId id="42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33CC33"/>
    <a:srgbClr val="FF9900"/>
    <a:srgbClr val="B3FFB3"/>
    <a:srgbClr val="99FF99"/>
    <a:srgbClr val="FFCCFF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4" autoAdjust="0"/>
    <p:restoredTop sz="94434" autoAdjust="0"/>
  </p:normalViewPr>
  <p:slideViewPr>
    <p:cSldViewPr>
      <p:cViewPr varScale="1">
        <p:scale>
          <a:sx n="67" d="100"/>
          <a:sy n="67" d="100"/>
        </p:scale>
        <p:origin x="11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82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001776D-DA57-4E69-92EF-20025C96D36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947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455B2-EBE6-418A-9C87-C57277E4B82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998A0-3CA3-4601-AF71-88DE8D97F75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F2298-DEC9-4138-A0AC-3F4A0768C50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F77B8-9A8A-45A5-9351-A11331A3435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36D41-FD7B-4AB1-8EBF-66972D1C24A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FC511-5CF3-476D-90DC-A5D8A72F2EC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EE85F-846C-4336-ABDF-6484630EE80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52FBD-8C12-47EA-8D72-91FE84C7368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2F0BE-4575-47FF-8614-CEE13DD4358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2BCFC-6EB1-473B-A2B8-AD1676BD794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0AB79-BA5D-469E-94EA-50CE85E0EFE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9FCDC0-427B-46C9-A360-6861802CB97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4284663" y="46529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755576" y="2433662"/>
            <a:ext cx="77056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fr-FR" sz="5400" b="1" dirty="0" smtClean="0">
                <a:latin typeface="Gavabon" pitchFamily="50" charset="0"/>
              </a:rPr>
              <a:t>Electronique appliquée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335688" y="587727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pc="300" dirty="0" err="1" smtClean="0">
                <a:latin typeface="Segoe Print" pitchFamily="2" charset="0"/>
              </a:rPr>
              <a:t>A.mesSaoudi</a:t>
            </a:r>
            <a:endParaRPr lang="fr-FR" sz="2400" spc="3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Exemple :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Classifier le point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254829" y="183276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3067" y="41606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4000" b="1" dirty="0" smtClean="0">
                <a:latin typeface="Gavabon" pitchFamily="50" charset="0"/>
                <a:ea typeface="Times New Roman" pitchFamily="18" charset="0"/>
                <a:cs typeface="CMR10"/>
              </a:rPr>
              <a:t>Composants d’Electronique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effectLst/>
              <a:latin typeface="Gavabon" pitchFamily="50" charset="0"/>
              <a:ea typeface="Times New Roman" pitchFamily="18" charset="0"/>
              <a:cs typeface="CMR1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4301" y="1729688"/>
            <a:ext cx="3114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Résistance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1379" y="5631336"/>
            <a:ext cx="3114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Loi: V=R x I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93151" y="3502898"/>
            <a:ext cx="31140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Symbole : 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Unité : Ohm </a:t>
            </a:r>
            <a:r>
              <a:rPr lang="fr-FR" sz="2800" dirty="0" smtClean="0">
                <a:latin typeface="Comic Sans MS" pitchFamily="66" charset="0"/>
                <a:sym typeface="Symbol"/>
              </a:rPr>
              <a:t></a:t>
            </a:r>
            <a:endParaRPr lang="fr-FR" sz="2800" dirty="0" smtClean="0">
              <a:latin typeface="Comic Sans MS" pitchFamily="66" charset="0"/>
            </a:endParaRPr>
          </a:p>
        </p:txBody>
      </p:sp>
      <p:pic>
        <p:nvPicPr>
          <p:cNvPr id="1028" name="Picture 4" descr="Résultat de recherche d'images pour &quot;résistance électriqu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98" y="293766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résistance électriqu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73" y="137660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résistance électriqu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5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Exemple :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Classifier le point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0" y="1019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3067" y="41606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4000" b="1" dirty="0" smtClean="0">
                <a:latin typeface="Gavabon" pitchFamily="50" charset="0"/>
                <a:ea typeface="Times New Roman" pitchFamily="18" charset="0"/>
                <a:cs typeface="CMR10"/>
              </a:rPr>
              <a:t>Composants d’Electronique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effectLst/>
              <a:latin typeface="Gavabon" pitchFamily="50" charset="0"/>
              <a:ea typeface="Times New Roman" pitchFamily="18" charset="0"/>
              <a:cs typeface="CMR1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472" y="916103"/>
            <a:ext cx="3114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Résistance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1098" y="2482779"/>
            <a:ext cx="31140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Association : 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Série : 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Parallèle :  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1098" y="4415690"/>
            <a:ext cx="585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Puissance :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131" y="2492896"/>
            <a:ext cx="65627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4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082" y="190819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Types de résistances :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1520" y="723329"/>
            <a:ext cx="7193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Résistances variables : 0&lt;</a:t>
            </a:r>
            <a:r>
              <a:rPr lang="fr-FR" sz="2800" dirty="0" err="1" smtClean="0">
                <a:latin typeface="Comic Sans MS" pitchFamily="66" charset="0"/>
              </a:rPr>
              <a:t>R</a:t>
            </a:r>
            <a:r>
              <a:rPr lang="fr-FR" sz="2800" baseline="-25000" dirty="0" err="1" smtClean="0">
                <a:latin typeface="Comic Sans MS" pitchFamily="66" charset="0"/>
              </a:rPr>
              <a:t>x</a:t>
            </a:r>
            <a:r>
              <a:rPr lang="fr-FR" sz="2800" dirty="0" smtClean="0">
                <a:latin typeface="Comic Sans MS" pitchFamily="66" charset="0"/>
              </a:rPr>
              <a:t>&lt;</a:t>
            </a:r>
            <a:r>
              <a:rPr lang="fr-FR" sz="2800" dirty="0" err="1" smtClean="0">
                <a:latin typeface="Comic Sans MS" pitchFamily="66" charset="0"/>
              </a:rPr>
              <a:t>R</a:t>
            </a:r>
            <a:r>
              <a:rPr lang="fr-FR" sz="2800" baseline="-25000" dirty="0" err="1" smtClean="0">
                <a:latin typeface="Comic Sans MS" pitchFamily="66" charset="0"/>
              </a:rPr>
              <a:t>max</a:t>
            </a:r>
            <a:endParaRPr lang="fr-FR" sz="2800" baseline="-25000" dirty="0" smtClean="0">
              <a:latin typeface="Comic Sans MS" pitchFamily="66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324544" y="1130434"/>
            <a:ext cx="58255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Montage rhéostatique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Montage </a:t>
            </a:r>
            <a:r>
              <a:rPr lang="fr-FR" sz="2800" dirty="0" err="1" smtClean="0">
                <a:latin typeface="Comic Sans MS" pitchFamily="66" charset="0"/>
              </a:rPr>
              <a:t>potentiométrique</a:t>
            </a:r>
            <a:endParaRPr lang="fr-FR" sz="2800" dirty="0" smtClean="0">
              <a:latin typeface="Comic Sans MS" pitchFamily="66" charset="0"/>
            </a:endParaRPr>
          </a:p>
        </p:txBody>
      </p:sp>
      <p:pic>
        <p:nvPicPr>
          <p:cNvPr id="2060" name="Picture 12" descr="Résultat de recherche d'images pour &quot;résistance électrique variabl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1"/>
          <a:stretch/>
        </p:blipFill>
        <p:spPr bwMode="auto">
          <a:xfrm>
            <a:off x="6372200" y="253103"/>
            <a:ext cx="1310399" cy="6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3204"/>
          <a:stretch/>
        </p:blipFill>
        <p:spPr>
          <a:xfrm>
            <a:off x="152082" y="2146632"/>
            <a:ext cx="4181475" cy="43517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r="78620"/>
          <a:stretch/>
        </p:blipFill>
        <p:spPr>
          <a:xfrm>
            <a:off x="4899004" y="1130434"/>
            <a:ext cx="1800200" cy="291465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/>
          <a:srcRect l="23090" t="4941" r="47833" b="-4941"/>
          <a:stretch/>
        </p:blipFill>
        <p:spPr>
          <a:xfrm>
            <a:off x="6532769" y="1170936"/>
            <a:ext cx="2448272" cy="291465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/>
          <a:srcRect l="54231" t="2471" r="-915" b="-2471"/>
          <a:stretch/>
        </p:blipFill>
        <p:spPr>
          <a:xfrm>
            <a:off x="4976618" y="4139417"/>
            <a:ext cx="3930809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082" y="190819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Types de résistances :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07304" y="3933056"/>
            <a:ext cx="3114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Fonctions: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497372" y="4460633"/>
            <a:ext cx="58503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1. Limitation de courant,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2. Diviseur de tentions,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3. Protection des composants,…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789" y="919751"/>
            <a:ext cx="49244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9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082" y="190819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Types de résistances :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52082" y="863881"/>
            <a:ext cx="71936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Résistance dépendante de la lumière LDR (Light </a:t>
            </a:r>
            <a:r>
              <a:rPr lang="fr-FR" sz="2800" dirty="0" err="1" smtClean="0">
                <a:latin typeface="Comic Sans MS" pitchFamily="66" charset="0"/>
              </a:rPr>
              <a:t>dependent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resistor</a:t>
            </a:r>
            <a:r>
              <a:rPr lang="fr-FR" sz="2800" dirty="0" smtClean="0">
                <a:latin typeface="Comic Sans MS" pitchFamily="66" charset="0"/>
              </a:rPr>
              <a:t>) </a:t>
            </a:r>
            <a:endParaRPr lang="fr-FR" sz="2800" baseline="-25000" dirty="0" smtClean="0">
              <a:latin typeface="Comic Sans MS" pitchFamily="66" charset="0"/>
            </a:endParaRPr>
          </a:p>
        </p:txBody>
      </p:sp>
      <p:sp>
        <p:nvSpPr>
          <p:cNvPr id="3" name="AutoShape 4" descr="Résultat de recherche d'images pour &quot;résistance électrique LDR&quot;"/>
          <p:cNvSpPr>
            <a:spLocks noChangeAspect="1" noChangeArrowheads="1"/>
          </p:cNvSpPr>
          <p:nvPr/>
        </p:nvSpPr>
        <p:spPr bwMode="auto">
          <a:xfrm>
            <a:off x="6148804" y="5571133"/>
            <a:ext cx="30480" cy="3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4" name="Picture 12" descr="Résultat de recherche d'images pour &quot;résistance électrique LD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4984"/>
            <a:ext cx="5364000" cy="345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429000"/>
            <a:ext cx="3744000" cy="10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082" y="190819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Types de résistances :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5371" y="915833"/>
            <a:ext cx="71936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Résistance dépendante de la lumière LDR (Light </a:t>
            </a:r>
            <a:r>
              <a:rPr lang="fr-FR" sz="2800" dirty="0" err="1" smtClean="0">
                <a:latin typeface="Comic Sans MS" pitchFamily="66" charset="0"/>
              </a:rPr>
              <a:t>dependent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resistor</a:t>
            </a:r>
            <a:r>
              <a:rPr lang="fr-FR" sz="2800" dirty="0" smtClean="0">
                <a:latin typeface="Comic Sans MS" pitchFamily="66" charset="0"/>
              </a:rPr>
              <a:t>) </a:t>
            </a:r>
            <a:endParaRPr lang="fr-FR" sz="2800" baseline="-25000" dirty="0" smtClean="0">
              <a:latin typeface="Comic Sans MS" pitchFamily="66" charset="0"/>
            </a:endParaRPr>
          </a:p>
        </p:txBody>
      </p:sp>
      <p:sp>
        <p:nvSpPr>
          <p:cNvPr id="3" name="AutoShape 4" descr="Résultat de recherche d'images pour &quot;résistance électrique LDR&quot;"/>
          <p:cNvSpPr>
            <a:spLocks noChangeAspect="1" noChangeArrowheads="1"/>
          </p:cNvSpPr>
          <p:nvPr/>
        </p:nvSpPr>
        <p:spPr bwMode="auto">
          <a:xfrm>
            <a:off x="6148804" y="5571133"/>
            <a:ext cx="30480" cy="3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8" name="Picture 2" descr="Résultat de recherche d'images pour &quot;résistance électrique LD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5233"/>
            <a:ext cx="6840000" cy="33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6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082" y="190819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Types de résistances :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52082" y="750549"/>
            <a:ext cx="6504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400" dirty="0" smtClean="0">
                <a:latin typeface="Comic Sans MS" pitchFamily="66" charset="0"/>
              </a:rPr>
              <a:t>Thermistance Résistance dépendante de la température</a:t>
            </a:r>
            <a:endParaRPr lang="fr-FR" sz="2400" baseline="-25000" dirty="0" smtClean="0">
              <a:latin typeface="Comic Sans MS" pitchFamily="66" charset="0"/>
            </a:endParaRPr>
          </a:p>
        </p:txBody>
      </p:sp>
      <p:sp>
        <p:nvSpPr>
          <p:cNvPr id="3" name="AutoShape 4" descr="Résultat de recherche d'images pour &quot;résistance électrique LDR&quot;"/>
          <p:cNvSpPr>
            <a:spLocks noChangeAspect="1" noChangeArrowheads="1"/>
          </p:cNvSpPr>
          <p:nvPr/>
        </p:nvSpPr>
        <p:spPr bwMode="auto">
          <a:xfrm>
            <a:off x="6148804" y="5571133"/>
            <a:ext cx="30480" cy="3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2" name="Picture 2" descr="Résultat de recherche d'images pour &quot;résistance électrique CT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23" y="40770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95832"/>
            <a:ext cx="6200775" cy="2390775"/>
          </a:xfrm>
          <a:prstGeom prst="rect">
            <a:avLst/>
          </a:prstGeom>
        </p:spPr>
      </p:pic>
      <p:pic>
        <p:nvPicPr>
          <p:cNvPr id="5128" name="Picture 8" descr="Résultat de recherche d'images pour &quot;résistance électrique CTN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2559" r="17226" b="27878"/>
          <a:stretch/>
        </p:blipFill>
        <p:spPr bwMode="auto">
          <a:xfrm>
            <a:off x="2995722" y="4627972"/>
            <a:ext cx="213230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ésultat de recherche d'images pour &quot;résistance électrique CTN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7" r="28003" b="23234"/>
          <a:stretch/>
        </p:blipFill>
        <p:spPr bwMode="auto">
          <a:xfrm>
            <a:off x="5391169" y="4576409"/>
            <a:ext cx="1224136" cy="136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t="50168"/>
          <a:stretch/>
        </p:blipFill>
        <p:spPr>
          <a:xfrm>
            <a:off x="754600" y="4333079"/>
            <a:ext cx="1809750" cy="17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596" y="272027"/>
            <a:ext cx="3114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Condensateur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>
                <a:spLocks noChangeArrowheads="1"/>
              </p:cNvSpPr>
              <p:nvPr/>
            </p:nvSpPr>
            <p:spPr bwMode="auto">
              <a:xfrm>
                <a:off x="6028" y="5321831"/>
                <a:ext cx="3114092" cy="712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900113" indent="-638175"/>
                <a:r>
                  <a:rPr lang="fr-FR" sz="2800" dirty="0" smtClean="0">
                    <a:latin typeface="Comic Sans MS" pitchFamily="66" charset="0"/>
                  </a:rPr>
                  <a:t>Loi: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8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fr-FR" sz="2800" b="0" i="1" smtClean="0">
                        <a:latin typeface="Cambria Math"/>
                      </a:rPr>
                      <m:t>=</m:t>
                    </m:r>
                    <m:r>
                      <a:rPr lang="fr-FR" sz="2800" b="0" i="1" smtClean="0">
                        <a:latin typeface="Cambria Math"/>
                      </a:rPr>
                      <m:t>𝐶</m:t>
                    </m:r>
                    <m:r>
                      <a:rPr lang="fr-FR" sz="2800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/>
                            <a:ea typeface="Cambria Math"/>
                          </a:rPr>
                          <m:t>𝑑𝑉</m:t>
                        </m:r>
                      </m:num>
                      <m:den>
                        <m:r>
                          <a:rPr lang="fr-FR" sz="2800" b="0" i="1" smtClean="0"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fr-FR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8" y="5321831"/>
                <a:ext cx="3114092" cy="712887"/>
              </a:xfrm>
              <a:prstGeom prst="rect">
                <a:avLst/>
              </a:prstGeom>
              <a:blipFill rotWithShape="0">
                <a:blip r:embed="rId2"/>
                <a:stretch>
                  <a:fillRect b="-1111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"/>
              <p:cNvSpPr>
                <a:spLocks noChangeArrowheads="1"/>
              </p:cNvSpPr>
              <p:nvPr/>
            </p:nvSpPr>
            <p:spPr bwMode="auto">
              <a:xfrm>
                <a:off x="3455308" y="5067018"/>
                <a:ext cx="3114092" cy="1222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900113" indent="-63817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/>
                        </a:rPr>
                        <m:t>𝑉</m:t>
                      </m:r>
                      <m:r>
                        <a:rPr lang="fr-FR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 </m:t>
                          </m:r>
                          <m:r>
                            <a:rPr lang="fr-FR" sz="28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5308" y="5067018"/>
                <a:ext cx="3114092" cy="12225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028" y="3150070"/>
            <a:ext cx="8725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Symbole: 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Unité : </a:t>
            </a:r>
            <a:r>
              <a:rPr lang="fr-FR" sz="2800" dirty="0">
                <a:latin typeface="Comic Sans MS" pitchFamily="66" charset="0"/>
              </a:rPr>
              <a:t>Farad  f le plus souvent </a:t>
            </a:r>
            <a:r>
              <a:rPr lang="fr-FR" sz="2800" dirty="0" smtClean="0">
                <a:latin typeface="Comic Sans MS" pitchFamily="66" charset="0"/>
              </a:rPr>
              <a:t>µ</a:t>
            </a:r>
            <a:r>
              <a:rPr lang="fr-FR" sz="2800" dirty="0" err="1" smtClean="0">
                <a:latin typeface="Comic Sans MS" pitchFamily="66" charset="0"/>
              </a:rPr>
              <a:t>f,nf</a:t>
            </a:r>
            <a:r>
              <a:rPr lang="fr-FR" sz="2800" dirty="0" smtClean="0">
                <a:latin typeface="Comic Sans MS" pitchFamily="66" charset="0"/>
              </a:rPr>
              <a:t>, pF</a:t>
            </a:r>
          </a:p>
        </p:txBody>
      </p:sp>
      <p:pic>
        <p:nvPicPr>
          <p:cNvPr id="6156" name="Picture 12" descr="Résultat de recherche d'images pour &quot;condensateur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7759"/>
            <a:ext cx="4932000" cy="329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Résultat de recherche d'images pour &quot;condensateur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69"/>
          <a:stretch/>
        </p:blipFill>
        <p:spPr bwMode="auto">
          <a:xfrm>
            <a:off x="335736" y="1034337"/>
            <a:ext cx="2160000" cy="211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Résultat de recherche d'images pour &quot;condensateur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6" t="30002" r="14221" b="27802"/>
          <a:stretch/>
        </p:blipFill>
        <p:spPr bwMode="auto">
          <a:xfrm>
            <a:off x="1415736" y="4243244"/>
            <a:ext cx="79208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Résultat de recherche d'images pour &quot;condensateur variabl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90" y="4029169"/>
            <a:ext cx="800100" cy="74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6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596" y="272027"/>
            <a:ext cx="3114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Condensateur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6320" y="4391526"/>
            <a:ext cx="2572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Fonction: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41712" y="4869160"/>
            <a:ext cx="92890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1. Stockage de tension (énergie-champ électrique),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2. Filtrage de tension,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3. Oscillation, horloge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4. Temporisation,…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41713" y="2723574"/>
            <a:ext cx="31140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Association : 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Série : 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Parallèle :  </a:t>
            </a:r>
          </a:p>
        </p:txBody>
      </p:sp>
      <p:pic>
        <p:nvPicPr>
          <p:cNvPr id="6164" name="Picture 20" descr="Résultat de recherche d'images pour &quot;condensateu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3735"/>
            <a:ext cx="4680000" cy="368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24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6" y="165581"/>
            <a:ext cx="3114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Bobine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>
                <a:spLocks noChangeArrowheads="1"/>
              </p:cNvSpPr>
              <p:nvPr/>
            </p:nvSpPr>
            <p:spPr bwMode="auto">
              <a:xfrm>
                <a:off x="296903" y="4067996"/>
                <a:ext cx="3114092" cy="712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900113" indent="-638175"/>
                <a:r>
                  <a:rPr lang="fr-FR" sz="2800" dirty="0" smtClean="0">
                    <a:latin typeface="Comic Sans MS" pitchFamily="66" charset="0"/>
                  </a:rPr>
                  <a:t>Loi: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/>
                      </a:rPr>
                      <m:t>𝑉</m:t>
                    </m:r>
                    <m:r>
                      <a:rPr lang="fr-FR" sz="2800" b="0" i="1" smtClean="0">
                        <a:latin typeface="Cambria Math"/>
                      </a:rPr>
                      <m:t>=</m:t>
                    </m:r>
                    <m:r>
                      <a:rPr lang="fr-FR" sz="2800" b="0" i="1" smtClean="0">
                        <a:latin typeface="Cambria Math"/>
                      </a:rPr>
                      <m:t>𝐿</m:t>
                    </m:r>
                    <m:r>
                      <a:rPr lang="fr-FR" sz="2800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/>
                            <a:ea typeface="Cambria Math"/>
                          </a:rPr>
                          <m:t>𝑑𝐼</m:t>
                        </m:r>
                      </m:num>
                      <m:den>
                        <m:r>
                          <a:rPr lang="fr-FR" sz="2800" b="0" i="1" smtClean="0"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fr-FR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903" y="4067996"/>
                <a:ext cx="3114092" cy="712887"/>
              </a:xfrm>
              <a:prstGeom prst="rect">
                <a:avLst/>
              </a:prstGeom>
              <a:blipFill rotWithShape="0">
                <a:blip r:embed="rId2"/>
                <a:stretch>
                  <a:fillRect b="-1111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"/>
              <p:cNvSpPr>
                <a:spLocks noChangeArrowheads="1"/>
              </p:cNvSpPr>
              <p:nvPr/>
            </p:nvSpPr>
            <p:spPr bwMode="auto">
              <a:xfrm>
                <a:off x="3746183" y="3813183"/>
                <a:ext cx="3888432" cy="1222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900113" indent="-63817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𝑣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 </m:t>
                          </m:r>
                          <m:r>
                            <a:rPr lang="fr-FR" sz="28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6183" y="3813183"/>
                <a:ext cx="3888432" cy="12225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2185" y="1075147"/>
            <a:ext cx="87254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Symbole :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 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Unité : Henri H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55575" y="5217783"/>
            <a:ext cx="61380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Association (bobines non couplés): 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Série : 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Parallèle :  </a:t>
            </a:r>
          </a:p>
        </p:txBody>
      </p:sp>
      <p:sp>
        <p:nvSpPr>
          <p:cNvPr id="3" name="AutoShape 4" descr="Résultat de recherche d'images pour &quot;bobin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4" name="Picture 6" descr="Résultat de recherche d'images pour &quot;bobin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35" y="304793"/>
            <a:ext cx="334327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ésultat de recherche d'images pour &quot;bobin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35" y="2195297"/>
            <a:ext cx="28098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Exemple :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Classifier le point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0" y="1019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531934" y="1916832"/>
            <a:ext cx="3131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>
                <a:latin typeface="Comic Sans MS" pitchFamily="66" charset="0"/>
              </a:rPr>
              <a:t>Conducteur </a:t>
            </a:r>
            <a:endParaRPr lang="fr-FR" sz="2400" dirty="0" smtClean="0">
              <a:latin typeface="Comic Sans MS" pitchFamily="66" charset="0"/>
            </a:endParaRPr>
          </a:p>
          <a:p>
            <a:pPr algn="ctr"/>
            <a:r>
              <a:rPr lang="fr-FR" sz="2400" dirty="0" smtClean="0">
                <a:latin typeface="Comic Sans MS" pitchFamily="66" charset="0"/>
              </a:rPr>
              <a:t>Isolant.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9552" y="877944"/>
            <a:ext cx="7920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4000" b="1" dirty="0" smtClean="0">
                <a:latin typeface="Gavabon" pitchFamily="50" charset="0"/>
                <a:ea typeface="Times New Roman" pitchFamily="18" charset="0"/>
                <a:cs typeface="CMR10"/>
              </a:rPr>
              <a:t>Electricité VS Electronique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effectLst/>
              <a:latin typeface="Gavabon" pitchFamily="50" charset="0"/>
              <a:ea typeface="Times New Roman" pitchFamily="18" charset="0"/>
              <a:cs typeface="CMR1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932040" y="1912557"/>
            <a:ext cx="32403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>
                <a:latin typeface="Comic Sans MS" pitchFamily="66" charset="0"/>
              </a:rPr>
              <a:t>Conducteur </a:t>
            </a:r>
            <a:endParaRPr lang="fr-FR" sz="2400" dirty="0" smtClean="0">
              <a:latin typeface="Comic Sans MS" pitchFamily="66" charset="0"/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Semi-conducteur</a:t>
            </a:r>
            <a:r>
              <a:rPr lang="fr-FR" sz="24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fr-FR" sz="2400" dirty="0" smtClean="0">
                <a:latin typeface="Comic Sans MS" pitchFamily="66" charset="0"/>
              </a:rPr>
              <a:t>Isolant.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531934" y="3164775"/>
            <a:ext cx="3131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Résistance</a:t>
            </a:r>
          </a:p>
          <a:p>
            <a:r>
              <a:rPr lang="fr-FR" sz="2400" dirty="0" smtClean="0">
                <a:latin typeface="Comic Sans MS" pitchFamily="66" charset="0"/>
              </a:rPr>
              <a:t>Condensateur</a:t>
            </a:r>
          </a:p>
          <a:p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Bobine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5328592" y="3164775"/>
            <a:ext cx="3131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Résistance</a:t>
            </a:r>
          </a:p>
          <a:p>
            <a:r>
              <a:rPr lang="fr-FR" sz="2400" dirty="0" smtClean="0">
                <a:latin typeface="Comic Sans MS" pitchFamily="66" charset="0"/>
              </a:rPr>
              <a:t>Condensateur</a:t>
            </a:r>
          </a:p>
          <a:p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Bobine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5328592" y="4627002"/>
            <a:ext cx="31318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Diode</a:t>
            </a:r>
          </a:p>
          <a:p>
            <a:r>
              <a:rPr lang="fr-FR" sz="2400" dirty="0" smtClean="0">
                <a:latin typeface="Comic Sans MS" pitchFamily="66" charset="0"/>
              </a:rPr>
              <a:t>Transistor</a:t>
            </a:r>
          </a:p>
          <a:p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Thyristor</a:t>
            </a:r>
          </a:p>
          <a:p>
            <a:r>
              <a:rPr lang="fr-FR" sz="2400" dirty="0" smtClean="0">
                <a:latin typeface="Comic Sans MS" pitchFamily="66" charset="0"/>
                <a:cs typeface="Arial" pitchFamily="34" charset="0"/>
              </a:rPr>
              <a:t>Triac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6" y="165581"/>
            <a:ext cx="3114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Bobine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88" y="3770456"/>
            <a:ext cx="2572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Fonction: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13356" y="4159932"/>
            <a:ext cx="92890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1. Aimantation (magnétisation, champ magnétique),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2. Filtrage de tension,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3. Oscillation,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4. Moteurs, transformateurs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5. Relais,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6</a:t>
            </a:r>
            <a:r>
              <a:rPr lang="fr-FR" sz="2800" dirty="0">
                <a:latin typeface="Comic Sans MS" pitchFamily="66" charset="0"/>
              </a:rPr>
              <a:t>.</a:t>
            </a:r>
            <a:r>
              <a:rPr lang="fr-FR" sz="2800" dirty="0" smtClean="0">
                <a:latin typeface="Comic Sans MS" pitchFamily="66" charset="0"/>
              </a:rPr>
              <a:t> Antennes…</a:t>
            </a:r>
          </a:p>
        </p:txBody>
      </p:sp>
      <p:sp>
        <p:nvSpPr>
          <p:cNvPr id="3" name="AutoShape 4" descr="Résultat de recherche d'images pour &quot;bobin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8" name="Picture 10" descr="Résultat de recherche d'images pour &quot;transformateu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79" y="905602"/>
            <a:ext cx="2592000" cy="23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Résultat de recherche d'images pour &quot;transformateu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05602"/>
            <a:ext cx="3810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Résultat de recherche d'images pour &quot;diod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41383"/>
            <a:ext cx="3600400" cy="28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596" y="96257"/>
            <a:ext cx="894554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Diode : 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Composant semi-conducteur qui permet de faire passer le courant dans un seul sens.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2105" y="1696695"/>
            <a:ext cx="8725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Symbole : </a:t>
            </a:r>
          </a:p>
        </p:txBody>
      </p:sp>
      <p:pic>
        <p:nvPicPr>
          <p:cNvPr id="9220" name="Picture 4" descr="Résultat de recherche d'images pour &quot;diod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59183"/>
            <a:ext cx="2118869" cy="211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ésultat de recherche d'images pour &quot;diod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/>
          <a:stretch/>
        </p:blipFill>
        <p:spPr bwMode="auto">
          <a:xfrm>
            <a:off x="5065696" y="3600120"/>
            <a:ext cx="2952328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13672" y="76200"/>
            <a:ext cx="45911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Modèles: Diode Idéale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525" y="741948"/>
            <a:ext cx="4257675" cy="15906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515" y="4581128"/>
            <a:ext cx="4752975" cy="17240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75" y="548680"/>
            <a:ext cx="2352675" cy="23907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04" y="3410850"/>
            <a:ext cx="4067175" cy="3457575"/>
          </a:xfrm>
          <a:prstGeom prst="rect">
            <a:avLst/>
          </a:prstGeom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13673" y="2852936"/>
            <a:ext cx="45911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Modèles: Diode réelle</a:t>
            </a:r>
          </a:p>
        </p:txBody>
      </p:sp>
    </p:spTree>
    <p:extLst>
      <p:ext uri="{BB962C8B-B14F-4D97-AF65-F5344CB8AC3E}">
        <p14:creationId xmlns:p14="http://schemas.microsoft.com/office/powerpoint/2010/main" val="38993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2145" y="287070"/>
            <a:ext cx="2572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Fonction: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65887" y="764704"/>
            <a:ext cx="92890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1. Redressement,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2. Régulation de tension (diode </a:t>
            </a:r>
            <a:r>
              <a:rPr lang="fr-FR" sz="2800" dirty="0" err="1" smtClean="0">
                <a:latin typeface="Comic Sans MS" pitchFamily="66" charset="0"/>
              </a:rPr>
              <a:t>Zener</a:t>
            </a:r>
            <a:r>
              <a:rPr lang="fr-FR" sz="2800" dirty="0" smtClean="0">
                <a:latin typeface="Comic Sans MS" pitchFamily="66" charset="0"/>
              </a:rPr>
              <a:t>),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3. Non retour sur un sens 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4. Portes logiques…</a:t>
            </a:r>
          </a:p>
        </p:txBody>
      </p:sp>
    </p:spTree>
    <p:extLst>
      <p:ext uri="{BB962C8B-B14F-4D97-AF65-F5344CB8AC3E}">
        <p14:creationId xmlns:p14="http://schemas.microsoft.com/office/powerpoint/2010/main" val="931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596" y="527144"/>
            <a:ext cx="8945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Redressement: </a:t>
            </a:r>
          </a:p>
        </p:txBody>
      </p:sp>
      <p:pic>
        <p:nvPicPr>
          <p:cNvPr id="8194" name="Picture 2" descr="Résultat de recherche d'images pour &quot;redressement simple alternanc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65" y="401232"/>
            <a:ext cx="4284000" cy="20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365" y="3212976"/>
            <a:ext cx="3240000" cy="34257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547896"/>
            <a:ext cx="4788000" cy="42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596" y="96257"/>
            <a:ext cx="894554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Transistor: 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Composant semi-conducteur qui permet de faire l’amplification d’un signal.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72021" y="4421894"/>
            <a:ext cx="8725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Symbole :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5099606"/>
            <a:ext cx="75984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Types: 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1. Transistor bipolaire (NPN et PNP): 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2. Transistor </a:t>
            </a:r>
            <a:r>
              <a:rPr lang="fr-FR" sz="2800" dirty="0">
                <a:latin typeface="Comic Sans MS" pitchFamily="66" charset="0"/>
              </a:rPr>
              <a:t>à </a:t>
            </a:r>
            <a:r>
              <a:rPr lang="fr-FR" sz="2800" dirty="0" smtClean="0">
                <a:latin typeface="Comic Sans MS" pitchFamily="66" charset="0"/>
              </a:rPr>
              <a:t>effet de champs:  </a:t>
            </a:r>
          </a:p>
        </p:txBody>
      </p:sp>
      <p:pic>
        <p:nvPicPr>
          <p:cNvPr id="10242" name="Picture 2" descr="Résultat de recherche d'images pour &quot;transistor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35744"/>
            <a:ext cx="4092575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596" y="527144"/>
            <a:ext cx="8945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Transistor: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3233" y="1265808"/>
            <a:ext cx="75984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Types: 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1. Transistor bipolaire (NPN et PNP)  </a:t>
            </a:r>
          </a:p>
        </p:txBody>
      </p:sp>
      <p:pic>
        <p:nvPicPr>
          <p:cNvPr id="10246" name="Picture 6" descr="Résultat de recherche d'images pour &quot;transistor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4" r="38459"/>
          <a:stretch/>
        </p:blipFill>
        <p:spPr bwMode="auto">
          <a:xfrm>
            <a:off x="1619672" y="2435359"/>
            <a:ext cx="5400600" cy="380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28836"/>
            <a:ext cx="1514475" cy="246697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39799"/>
            <a:ext cx="894554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000" dirty="0" smtClean="0">
                <a:latin typeface="Comic Sans MS" pitchFamily="66" charset="0"/>
              </a:rPr>
              <a:t>Equations :</a:t>
            </a:r>
          </a:p>
          <a:p>
            <a:pPr marL="900113" indent="-638175"/>
            <a:r>
              <a:rPr lang="fr-FR" sz="2000" dirty="0" smtClean="0">
                <a:latin typeface="Comic Sans MS" pitchFamily="66" charset="0"/>
              </a:rPr>
              <a:t>Entré : </a:t>
            </a:r>
            <a:r>
              <a:rPr lang="fr-FR" sz="2000" dirty="0" err="1" smtClean="0">
                <a:latin typeface="Comic Sans MS" pitchFamily="66" charset="0"/>
              </a:rPr>
              <a:t>ib</a:t>
            </a:r>
            <a:endParaRPr lang="fr-FR" sz="2000" dirty="0" smtClean="0">
              <a:latin typeface="Comic Sans MS" pitchFamily="66" charset="0"/>
            </a:endParaRPr>
          </a:p>
          <a:p>
            <a:pPr marL="900113" indent="-638175"/>
            <a:r>
              <a:rPr lang="fr-FR" sz="2000" dirty="0" smtClean="0">
                <a:latin typeface="Comic Sans MS" pitchFamily="66" charset="0"/>
              </a:rPr>
              <a:t>Sortie: </a:t>
            </a:r>
            <a:r>
              <a:rPr lang="fr-FR" sz="2000" dirty="0" err="1" smtClean="0">
                <a:latin typeface="Comic Sans MS" pitchFamily="66" charset="0"/>
              </a:rPr>
              <a:t>Vce</a:t>
            </a:r>
            <a:endParaRPr lang="fr-FR" sz="2000" dirty="0" smtClean="0">
              <a:latin typeface="Comic Sans MS" pitchFamily="66" charset="0"/>
            </a:endParaRPr>
          </a:p>
          <a:p>
            <a:pPr marL="900113" indent="-638175"/>
            <a:r>
              <a:rPr lang="fr-FR" sz="2000" dirty="0" err="1" smtClean="0">
                <a:latin typeface="Comic Sans MS" pitchFamily="66" charset="0"/>
              </a:rPr>
              <a:t>Ic</a:t>
            </a:r>
            <a:r>
              <a:rPr lang="fr-FR" sz="2000" dirty="0" smtClean="0">
                <a:latin typeface="Comic Sans MS" pitchFamily="66" charset="0"/>
              </a:rPr>
              <a:t> = </a:t>
            </a:r>
            <a:r>
              <a:rPr lang="fr-FR" sz="2000" dirty="0" smtClean="0">
                <a:latin typeface="Comic Sans MS" pitchFamily="66" charset="0"/>
                <a:sym typeface="Symbol" panose="05050102010706020507" pitchFamily="18" charset="2"/>
              </a:rPr>
              <a:t> </a:t>
            </a:r>
            <a:r>
              <a:rPr lang="fr-FR" sz="2000" dirty="0" err="1" smtClean="0">
                <a:latin typeface="Comic Sans MS" pitchFamily="66" charset="0"/>
                <a:sym typeface="Symbol" panose="05050102010706020507" pitchFamily="18" charset="2"/>
              </a:rPr>
              <a:t>ib</a:t>
            </a:r>
            <a:r>
              <a:rPr lang="fr-FR" sz="2000" dirty="0" smtClean="0">
                <a:latin typeface="Comic Sans MS" pitchFamily="66" charset="0"/>
                <a:sym typeface="Symbol" panose="05050102010706020507" pitchFamily="18" charset="2"/>
              </a:rPr>
              <a:t> et </a:t>
            </a:r>
            <a:r>
              <a:rPr lang="fr-FR" sz="2000" dirty="0" err="1" smtClean="0">
                <a:latin typeface="Comic Sans MS" pitchFamily="66" charset="0"/>
                <a:sym typeface="Symbol" panose="05050102010706020507" pitchFamily="18" charset="2"/>
              </a:rPr>
              <a:t>Ie</a:t>
            </a:r>
            <a:r>
              <a:rPr lang="fr-FR" sz="2000" dirty="0" smtClean="0">
                <a:latin typeface="Comic Sans MS" pitchFamily="66" charset="0"/>
                <a:sym typeface="Symbol" panose="05050102010706020507" pitchFamily="18" charset="2"/>
              </a:rPr>
              <a:t>=</a:t>
            </a:r>
            <a:r>
              <a:rPr lang="fr-FR" sz="2000" dirty="0" err="1" smtClean="0">
                <a:latin typeface="Comic Sans MS" pitchFamily="66" charset="0"/>
                <a:sym typeface="Symbol" panose="05050102010706020507" pitchFamily="18" charset="2"/>
              </a:rPr>
              <a:t>ic+ib</a:t>
            </a:r>
            <a:endParaRPr lang="fr-FR" sz="2000" dirty="0" smtClean="0">
              <a:latin typeface="Comic Sans MS" pitchFamily="66" charset="0"/>
              <a:sym typeface="Symbol" panose="05050102010706020507" pitchFamily="18" charset="2"/>
            </a:endParaRPr>
          </a:p>
          <a:p>
            <a:pPr marL="900113" indent="-638175"/>
            <a:r>
              <a:rPr lang="fr-FR" sz="2000" dirty="0" smtClean="0">
                <a:latin typeface="Comic Sans MS" pitchFamily="66" charset="0"/>
                <a:sym typeface="Symbol" panose="05050102010706020507" pitchFamily="18" charset="2"/>
              </a:rPr>
              <a:t> est une caractéristique du transistor (donnée)</a:t>
            </a:r>
          </a:p>
          <a:p>
            <a:pPr marL="900113" indent="-638175"/>
            <a:r>
              <a:rPr lang="fr-FR" sz="2000" dirty="0" smtClean="0">
                <a:latin typeface="Comic Sans MS" pitchFamily="66" charset="0"/>
                <a:sym typeface="Symbol" panose="05050102010706020507" pitchFamily="18" charset="2"/>
              </a:rPr>
              <a:t>30&lt;&lt;300</a:t>
            </a:r>
            <a:endParaRPr lang="fr-FR" sz="2000" dirty="0" smtClean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723183"/>
            <a:ext cx="7907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638175"/>
            <a:r>
              <a:rPr lang="fr-FR" dirty="0" smtClean="0">
                <a:latin typeface="Comic Sans MS" pitchFamily="66" charset="0"/>
                <a:sym typeface="Symbol" panose="05050102010706020507" pitchFamily="18" charset="2"/>
              </a:rPr>
              <a:t>Le transistor peut être utilisé soit :</a:t>
            </a:r>
          </a:p>
          <a:p>
            <a:pPr marL="900113" indent="-638175"/>
            <a:r>
              <a:rPr lang="fr-FR" dirty="0" smtClean="0">
                <a:latin typeface="Comic Sans MS" pitchFamily="66" charset="0"/>
                <a:sym typeface="Symbol" panose="05050102010706020507" pitchFamily="18" charset="2"/>
              </a:rPr>
              <a:t>1. Amplification des signaux variables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b="12003"/>
          <a:stretch/>
        </p:blipFill>
        <p:spPr>
          <a:xfrm>
            <a:off x="2479327" y="5676901"/>
            <a:ext cx="5010150" cy="106446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t="21982" r="63111" b="20357"/>
          <a:stretch/>
        </p:blipFill>
        <p:spPr>
          <a:xfrm>
            <a:off x="1757364" y="3993926"/>
            <a:ext cx="1486284" cy="64807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51787" t="8563" b="1744"/>
          <a:stretch/>
        </p:blipFill>
        <p:spPr>
          <a:xfrm>
            <a:off x="5292080" y="3813906"/>
            <a:ext cx="1942529" cy="10081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13591" y="3540108"/>
            <a:ext cx="1708546" cy="1504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840" y="3731547"/>
            <a:ext cx="720000" cy="117283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5325159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638175"/>
            <a:r>
              <a:rPr lang="fr-FR" dirty="0">
                <a:latin typeface="Comic Sans MS" pitchFamily="66" charset="0"/>
                <a:sym typeface="Symbol" panose="05050102010706020507" pitchFamily="18" charset="2"/>
              </a:rPr>
              <a:t>2. Commande (saturation blocage - interrupteur ouvert fermé )</a:t>
            </a:r>
          </a:p>
        </p:txBody>
      </p:sp>
    </p:spTree>
    <p:extLst>
      <p:ext uri="{BB962C8B-B14F-4D97-AF65-F5344CB8AC3E}">
        <p14:creationId xmlns:p14="http://schemas.microsoft.com/office/powerpoint/2010/main" val="23536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02427"/>
            <a:ext cx="2105025" cy="32289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04" y="978987"/>
            <a:ext cx="4943475" cy="31146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32656"/>
            <a:ext cx="7907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638175"/>
            <a:r>
              <a:rPr lang="fr-FR" dirty="0" smtClean="0">
                <a:latin typeface="Comic Sans MS" pitchFamily="66" charset="0"/>
                <a:sym typeface="Symbol" panose="05050102010706020507" pitchFamily="18" charset="2"/>
              </a:rPr>
              <a:t>1. Amplification des signaux variables</a:t>
            </a:r>
          </a:p>
          <a:p>
            <a:pPr marL="900113" indent="-638175"/>
            <a:r>
              <a:rPr lang="fr-FR" dirty="0" smtClean="0">
                <a:latin typeface="Comic Sans MS" pitchFamily="66" charset="0"/>
                <a:sym typeface="Symbol" panose="05050102010706020507" pitchFamily="18" charset="2"/>
              </a:rPr>
              <a:t>A. Polarisation (continu)</a:t>
            </a:r>
          </a:p>
        </p:txBody>
      </p:sp>
    </p:spTree>
    <p:extLst>
      <p:ext uri="{BB962C8B-B14F-4D97-AF65-F5344CB8AC3E}">
        <p14:creationId xmlns:p14="http://schemas.microsoft.com/office/powerpoint/2010/main" val="30861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3" y="1196752"/>
            <a:ext cx="8953500" cy="4638675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 rot="1997855">
            <a:off x="1054860" y="4092159"/>
            <a:ext cx="686804" cy="754406"/>
          </a:xfrm>
          <a:prstGeom prst="arc">
            <a:avLst>
              <a:gd name="adj1" fmla="val 15639209"/>
              <a:gd name="adj2" fmla="val 13047382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rc 6"/>
          <p:cNvSpPr/>
          <p:nvPr/>
        </p:nvSpPr>
        <p:spPr>
          <a:xfrm rot="1997855">
            <a:off x="3359117" y="3844139"/>
            <a:ext cx="686804" cy="754406"/>
          </a:xfrm>
          <a:prstGeom prst="arc">
            <a:avLst>
              <a:gd name="adj1" fmla="val 15639209"/>
              <a:gd name="adj2" fmla="val 13047382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c 7"/>
          <p:cNvSpPr/>
          <p:nvPr/>
        </p:nvSpPr>
        <p:spPr>
          <a:xfrm rot="1997855">
            <a:off x="3214869" y="4684344"/>
            <a:ext cx="975300" cy="739400"/>
          </a:xfrm>
          <a:prstGeom prst="arc">
            <a:avLst>
              <a:gd name="adj1" fmla="val 15639209"/>
              <a:gd name="adj2" fmla="val 13047382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332656"/>
            <a:ext cx="7907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638175"/>
            <a:r>
              <a:rPr lang="fr-FR" dirty="0" smtClean="0">
                <a:latin typeface="Comic Sans MS" pitchFamily="66" charset="0"/>
                <a:sym typeface="Symbol" panose="05050102010706020507" pitchFamily="18" charset="2"/>
              </a:rPr>
              <a:t>1. Amplification des signaux variables</a:t>
            </a:r>
          </a:p>
          <a:p>
            <a:pPr marL="261938"/>
            <a:r>
              <a:rPr lang="fr-FR">
                <a:latin typeface="Comic Sans MS" pitchFamily="66" charset="0"/>
                <a:sym typeface="Symbol" panose="05050102010706020507" pitchFamily="18" charset="2"/>
              </a:rPr>
              <a:t>B</a:t>
            </a:r>
            <a:r>
              <a:rPr lang="fr-FR" smtClean="0">
                <a:latin typeface="Comic Sans MS" pitchFamily="66" charset="0"/>
                <a:sym typeface="Symbol" panose="05050102010706020507" pitchFamily="18" charset="2"/>
              </a:rPr>
              <a:t>. </a:t>
            </a:r>
            <a:r>
              <a:rPr lang="fr-FR" dirty="0" smtClean="0">
                <a:latin typeface="Comic Sans MS" pitchFamily="66" charset="0"/>
                <a:sym typeface="Symbol" panose="05050102010706020507" pitchFamily="18" charset="2"/>
              </a:rPr>
              <a:t>Amplification </a:t>
            </a:r>
            <a:r>
              <a:rPr lang="fr-FR" dirty="0">
                <a:latin typeface="Comic Sans MS" pitchFamily="66" charset="0"/>
                <a:sym typeface="Symbol" panose="05050102010706020507" pitchFamily="18" charset="2"/>
              </a:rPr>
              <a:t>(alternatif</a:t>
            </a:r>
            <a:r>
              <a:rPr lang="fr-FR" dirty="0" smtClean="0">
                <a:latin typeface="Comic Sans MS" pitchFamily="66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6691" y="6225878"/>
            <a:ext cx="362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0113" indent="-638175"/>
            <a:r>
              <a:rPr lang="fr-FR" dirty="0" err="1" smtClean="0">
                <a:latin typeface="Comic Sans MS" pitchFamily="66" charset="0"/>
                <a:sym typeface="Symbol" panose="05050102010706020507" pitchFamily="18" charset="2"/>
              </a:rPr>
              <a:t>ib</a:t>
            </a:r>
            <a:r>
              <a:rPr lang="fr-FR" dirty="0" smtClean="0">
                <a:latin typeface="Comic Sans MS" pitchFamily="66" charset="0"/>
                <a:sym typeface="Symbol" panose="05050102010706020507" pitchFamily="18" charset="2"/>
              </a:rPr>
              <a:t>  </a:t>
            </a:r>
            <a:r>
              <a:rPr lang="fr-FR" dirty="0" smtClean="0">
                <a:latin typeface="Comic Sans MS" pitchFamily="66" charset="0"/>
                <a:sym typeface="Wingdings" panose="05000000000000000000" pitchFamily="2" charset="2"/>
              </a:rPr>
              <a:t></a:t>
            </a:r>
            <a:r>
              <a:rPr lang="fr-FR" dirty="0" smtClean="0">
                <a:latin typeface="Comic Sans MS" pitchFamily="66" charset="0"/>
                <a:sym typeface="Symbol" panose="05050102010706020507" pitchFamily="18" charset="2"/>
              </a:rPr>
              <a:t>      </a:t>
            </a:r>
            <a:r>
              <a:rPr lang="fr-FR" dirty="0" err="1" smtClean="0">
                <a:latin typeface="Comic Sans MS" pitchFamily="66" charset="0"/>
                <a:sym typeface="Symbol" panose="05050102010706020507" pitchFamily="18" charset="2"/>
              </a:rPr>
              <a:t>ic</a:t>
            </a:r>
            <a:r>
              <a:rPr lang="fr-FR" dirty="0" smtClean="0">
                <a:latin typeface="Comic Sans MS" pitchFamily="66" charset="0"/>
                <a:sym typeface="Symbol" panose="05050102010706020507" pitchFamily="18" charset="2"/>
              </a:rPr>
              <a:t>=</a:t>
            </a:r>
            <a:r>
              <a:rPr lang="fr-FR" dirty="0">
                <a:latin typeface="Comic Sans MS" pitchFamily="66" charset="0"/>
                <a:sym typeface="Symbol" panose="05050102010706020507" pitchFamily="18" charset="2"/>
              </a:rPr>
              <a:t> </a:t>
            </a:r>
            <a:r>
              <a:rPr lang="fr-FR" dirty="0" smtClean="0">
                <a:latin typeface="Comic Sans MS" pitchFamily="66" charset="0"/>
                <a:sym typeface="Symbol" panose="05050102010706020507" pitchFamily="18" charset="2"/>
              </a:rPr>
              <a:t>*</a:t>
            </a:r>
            <a:r>
              <a:rPr lang="fr-FR" dirty="0" err="1" smtClean="0">
                <a:latin typeface="Comic Sans MS" pitchFamily="66" charset="0"/>
                <a:sym typeface="Symbol" panose="05050102010706020507" pitchFamily="18" charset="2"/>
              </a:rPr>
              <a:t>ib</a:t>
            </a:r>
            <a:r>
              <a:rPr lang="fr-FR" dirty="0" smtClean="0">
                <a:latin typeface="Comic Sans MS" pitchFamily="66" charset="0"/>
                <a:sym typeface="Symbol" panose="05050102010706020507" pitchFamily="18" charset="2"/>
              </a:rPr>
              <a:t>    </a:t>
            </a:r>
            <a:r>
              <a:rPr lang="fr-FR" dirty="0" smtClean="0">
                <a:latin typeface="Comic Sans MS" pitchFamily="66" charset="0"/>
                <a:sym typeface="Wingdings" panose="05000000000000000000" pitchFamily="2" charset="2"/>
              </a:rPr>
              <a:t></a:t>
            </a:r>
            <a:r>
              <a:rPr lang="fr-FR" dirty="0" smtClean="0">
                <a:latin typeface="Comic Sans MS" pitchFamily="66" charset="0"/>
                <a:sym typeface="Symbol" panose="05050102010706020507" pitchFamily="18" charset="2"/>
              </a:rPr>
              <a:t>      </a:t>
            </a:r>
            <a:r>
              <a:rPr lang="fr-FR" dirty="0" err="1" smtClean="0">
                <a:latin typeface="Comic Sans MS" pitchFamily="66" charset="0"/>
                <a:sym typeface="Symbol" panose="05050102010706020507" pitchFamily="18" charset="2"/>
              </a:rPr>
              <a:t>Vce</a:t>
            </a:r>
            <a:endParaRPr lang="fr-FR" dirty="0">
              <a:latin typeface="Comic Sans MS" pitchFamily="66" charset="0"/>
              <a:sym typeface="Symbol" panose="05050102010706020507" pitchFamily="18" charset="2"/>
            </a:endParaRPr>
          </a:p>
        </p:txBody>
      </p:sp>
      <p:sp>
        <p:nvSpPr>
          <p:cNvPr id="14" name="Légende à une bordure 1 13"/>
          <p:cNvSpPr/>
          <p:nvPr/>
        </p:nvSpPr>
        <p:spPr>
          <a:xfrm flipH="1">
            <a:off x="94340" y="2760799"/>
            <a:ext cx="2665773" cy="431132"/>
          </a:xfrm>
          <a:prstGeom prst="accentCallout1">
            <a:avLst>
              <a:gd name="adj1" fmla="val 45262"/>
              <a:gd name="adj2" fmla="val 13105"/>
              <a:gd name="adj3" fmla="val 261628"/>
              <a:gd name="adj4" fmla="val -276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5">
                    <a:lumMod val="25000"/>
                  </a:schemeClr>
                </a:solidFill>
                <a:latin typeface="Tempus Sans ITC" panose="04020404030D07020202" pitchFamily="82" charset="0"/>
                <a:sym typeface="Symbol" panose="05050102010706020507" pitchFamily="18" charset="2"/>
              </a:rPr>
              <a:t>Capacités de </a:t>
            </a:r>
            <a:r>
              <a:rPr lang="fr-FR" b="1" dirty="0" smtClean="0">
                <a:solidFill>
                  <a:schemeClr val="accent5">
                    <a:lumMod val="25000"/>
                  </a:schemeClr>
                </a:solidFill>
                <a:latin typeface="Tempus Sans ITC" panose="04020404030D07020202" pitchFamily="82" charset="0"/>
                <a:sym typeface="Symbol" panose="05050102010706020507" pitchFamily="18" charset="2"/>
              </a:rPr>
              <a:t>couplage</a:t>
            </a:r>
            <a:endParaRPr lang="fr-FR" b="1" dirty="0">
              <a:solidFill>
                <a:schemeClr val="accent5">
                  <a:lumMod val="25000"/>
                </a:schemeClr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7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Exemple :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Classifier le point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0" y="1019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531934" y="1916832"/>
            <a:ext cx="3131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Fonctions</a:t>
            </a:r>
          </a:p>
          <a:p>
            <a:pPr algn="ctr"/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Interrupteur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9552" y="438979"/>
            <a:ext cx="7920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4000" b="1" dirty="0" smtClean="0">
                <a:latin typeface="Gavabon" pitchFamily="50" charset="0"/>
                <a:ea typeface="Times New Roman" pitchFamily="18" charset="0"/>
                <a:cs typeface="CMR10"/>
              </a:rPr>
              <a:t>Electricité VS Electronique</a:t>
            </a:r>
            <a:endParaRPr kumimoji="0" lang="fr-FR" sz="4000" b="1" i="0" u="none" strike="noStrike" cap="none" normalizeH="0" baseline="0" dirty="0" smtClean="0">
              <a:ln>
                <a:noFill/>
              </a:ln>
              <a:effectLst/>
              <a:latin typeface="Gavabon" pitchFamily="50" charset="0"/>
              <a:ea typeface="Times New Roman" pitchFamily="18" charset="0"/>
              <a:cs typeface="CMR1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6000328" y="2354104"/>
            <a:ext cx="24601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Amplificateur</a:t>
            </a:r>
          </a:p>
          <a:p>
            <a:r>
              <a:rPr lang="fr-FR" sz="2400" dirty="0" smtClean="0">
                <a:latin typeface="Comic Sans MS" pitchFamily="66" charset="0"/>
              </a:rPr>
              <a:t>Oscillateur</a:t>
            </a:r>
          </a:p>
          <a:p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Filtrage</a:t>
            </a:r>
          </a:p>
          <a:p>
            <a:r>
              <a:rPr lang="fr-FR" sz="2400" dirty="0" smtClean="0">
                <a:latin typeface="Comic Sans MS" pitchFamily="66" charset="0"/>
                <a:cs typeface="Arial" pitchFamily="34" charset="0"/>
              </a:rPr>
              <a:t>Conversion</a:t>
            </a:r>
          </a:p>
          <a:p>
            <a:r>
              <a:rPr lang="fr-FR" sz="2400" dirty="0" smtClean="0">
                <a:latin typeface="Comic Sans MS" pitchFamily="66" charset="0"/>
                <a:cs typeface="Arial" pitchFamily="34" charset="0"/>
              </a:rPr>
              <a:t>…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328592" y="1916832"/>
            <a:ext cx="3131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Fonctions </a:t>
            </a:r>
          </a:p>
          <a:p>
            <a:pPr algn="ctr"/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6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56959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38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204864"/>
            <a:ext cx="5448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05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nfon2.gif (2419 octet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2474"/>
            <a:ext cx="24003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3812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latin typeface="Verdana" panose="020B0604030504040204" pitchFamily="34" charset="0"/>
              </a:rPr>
              <a:t>Résumé des caractéristiques de l'amplificateur Emetteur commun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12688" y="39787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latin typeface="Verdana" panose="020B0604030504040204" pitchFamily="34" charset="0"/>
              </a:rPr>
              <a:t>Grand gain</a:t>
            </a:r>
            <a:br>
              <a:rPr lang="fr-FR" b="1" dirty="0">
                <a:latin typeface="Verdana" panose="020B0604030504040204" pitchFamily="34" charset="0"/>
              </a:rPr>
            </a:br>
            <a:r>
              <a:rPr lang="fr-FR" b="1" dirty="0">
                <a:latin typeface="Verdana" panose="020B0604030504040204" pitchFamily="34" charset="0"/>
              </a:rPr>
              <a:t>Signal de sortie déphasé de 180°</a:t>
            </a:r>
            <a:br>
              <a:rPr lang="fr-FR" b="1" dirty="0">
                <a:latin typeface="Verdana" panose="020B0604030504040204" pitchFamily="34" charset="0"/>
              </a:rPr>
            </a:br>
            <a:r>
              <a:rPr lang="fr-FR" b="1" strike="sngStrike" dirty="0">
                <a:latin typeface="Verdana" panose="020B0604030504040204" pitchFamily="34" charset="0"/>
              </a:rPr>
              <a:t>Grande impédance d'entrée</a:t>
            </a:r>
            <a:br>
              <a:rPr lang="fr-FR" b="1" strike="sngStrike" dirty="0">
                <a:latin typeface="Verdana" panose="020B0604030504040204" pitchFamily="34" charset="0"/>
              </a:rPr>
            </a:br>
            <a:r>
              <a:rPr lang="fr-FR" b="1" strike="sngStrike" dirty="0">
                <a:latin typeface="Verdana" panose="020B0604030504040204" pitchFamily="34" charset="0"/>
              </a:rPr>
              <a:t>Grande impédance de sortie</a:t>
            </a:r>
            <a:endParaRPr lang="fr-FR" strike="sngStrik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088" y="1169667"/>
            <a:ext cx="1962150" cy="18764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281050"/>
            <a:ext cx="22860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17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460"/>
          <a:stretch/>
        </p:blipFill>
        <p:spPr>
          <a:xfrm>
            <a:off x="5785307" y="1735772"/>
            <a:ext cx="3181350" cy="272192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116" y="176391"/>
            <a:ext cx="8945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Transistor: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77" y="621447"/>
            <a:ext cx="7598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2. Transistor à effet de champs (FET)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535" y="1108841"/>
            <a:ext cx="7064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638175"/>
            <a:r>
              <a:rPr lang="en-US" i="1" dirty="0" smtClean="0"/>
              <a:t>JFET (Junction Field </a:t>
            </a:r>
            <a:r>
              <a:rPr lang="en-US" i="1" dirty="0"/>
              <a:t>Effect Transistor</a:t>
            </a:r>
            <a:r>
              <a:rPr lang="en-US" dirty="0"/>
              <a:t>)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03" y="1869122"/>
            <a:ext cx="3867150" cy="26289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901690"/>
            <a:ext cx="14763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61" y="25946"/>
            <a:ext cx="3228975" cy="3009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04" y="3356992"/>
            <a:ext cx="7400925" cy="3238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692696"/>
            <a:ext cx="2752725" cy="1676400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 rot="1997855">
            <a:off x="1838107" y="3661943"/>
            <a:ext cx="1075297" cy="3215973"/>
          </a:xfrm>
          <a:prstGeom prst="arc">
            <a:avLst>
              <a:gd name="adj1" fmla="val 15639209"/>
              <a:gd name="adj2" fmla="val 14801806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203848" y="4725144"/>
            <a:ext cx="3024336" cy="165618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667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116" y="176391"/>
            <a:ext cx="8945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Transistor: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877" y="621447"/>
            <a:ext cx="7598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2. Transistor à effet de champs (FET)</a:t>
            </a:r>
          </a:p>
        </p:txBody>
      </p:sp>
      <p:pic>
        <p:nvPicPr>
          <p:cNvPr id="10250" name="Picture 10" descr="Résultat de recherche d'images pour &quot;transistor mosfe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7" y="1691815"/>
            <a:ext cx="5184000" cy="231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ésultat de recherche d'images pour &quot;transistor mosfe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887" y="4035375"/>
            <a:ext cx="4752000" cy="28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535" y="1108841"/>
            <a:ext cx="7064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638175"/>
            <a:r>
              <a:rPr lang="en-US" i="1" dirty="0" smtClean="0"/>
              <a:t>JFET (Junction Field </a:t>
            </a:r>
            <a:r>
              <a:rPr lang="en-US" i="1" dirty="0"/>
              <a:t>Effect Transistor</a:t>
            </a:r>
            <a:r>
              <a:rPr lang="en-US" dirty="0"/>
              <a:t>)</a:t>
            </a:r>
            <a:endParaRPr lang="fr-F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10762"/>
          <a:stretch/>
        </p:blipFill>
        <p:spPr>
          <a:xfrm>
            <a:off x="0" y="1478685"/>
            <a:ext cx="5772150" cy="27624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3380" r="56514"/>
          <a:stretch/>
        </p:blipFill>
        <p:spPr>
          <a:xfrm>
            <a:off x="6804248" y="1916832"/>
            <a:ext cx="1296144" cy="167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592" y="586133"/>
            <a:ext cx="7064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638175"/>
            <a:r>
              <a:rPr lang="en-US" i="1" dirty="0"/>
              <a:t>MOSFET (Metal Oxide Semiconductor Field Effect Transistor</a:t>
            </a:r>
            <a:r>
              <a:rPr lang="en-US" dirty="0"/>
              <a:t>)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30237" y="62913"/>
            <a:ext cx="7598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2. Transistor à effet de champs (FET)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65229" t="1475" r="4665" b="-1475"/>
          <a:stretch/>
        </p:blipFill>
        <p:spPr>
          <a:xfrm>
            <a:off x="6833218" y="3620881"/>
            <a:ext cx="1296144" cy="16764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t="8168"/>
          <a:stretch/>
        </p:blipFill>
        <p:spPr>
          <a:xfrm>
            <a:off x="236868" y="4365104"/>
            <a:ext cx="4448175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5124450" cy="25622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212976"/>
            <a:ext cx="3457575" cy="23717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501008"/>
            <a:ext cx="38766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Exemple :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Classifier le point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0" y="1019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9552" y="816388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4800" b="1" dirty="0" smtClean="0">
                <a:latin typeface="Gavabon" pitchFamily="50" charset="0"/>
                <a:ea typeface="Times New Roman" pitchFamily="18" charset="0"/>
                <a:cs typeface="CMR10"/>
              </a:rPr>
              <a:t>Electronique</a:t>
            </a:r>
            <a:endParaRPr kumimoji="0" lang="fr-FR" sz="4800" b="1" i="0" u="none" strike="noStrike" cap="none" normalizeH="0" baseline="0" dirty="0" smtClean="0">
              <a:ln>
                <a:noFill/>
              </a:ln>
              <a:effectLst/>
              <a:latin typeface="Gavabon" pitchFamily="50" charset="0"/>
              <a:ea typeface="Times New Roman" pitchFamily="18" charset="0"/>
              <a:cs typeface="CMR1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7504" y="2424662"/>
            <a:ext cx="2878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Gavabon" pitchFamily="50" charset="0"/>
                <a:ea typeface="Times New Roman" pitchFamily="18" charset="0"/>
                <a:cs typeface="CMR10"/>
              </a:rPr>
              <a:t>Analogique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29856" y="2424662"/>
            <a:ext cx="2878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Gavabon" pitchFamily="50" charset="0"/>
                <a:ea typeface="Times New Roman" pitchFamily="18" charset="0"/>
                <a:cs typeface="CMR10"/>
              </a:rPr>
              <a:t>Numérique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008192" y="2147664"/>
            <a:ext cx="30243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3600" b="1" dirty="0" smtClean="0">
                <a:latin typeface="Gavabon" pitchFamily="50" charset="0"/>
                <a:ea typeface="Times New Roman" pitchFamily="18" charset="0"/>
                <a:cs typeface="CMR10"/>
              </a:rPr>
              <a:t>d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Gavabon" pitchFamily="50" charset="0"/>
                <a:ea typeface="Times New Roman" pitchFamily="18" charset="0"/>
                <a:cs typeface="CMR10"/>
              </a:rPr>
              <a:t>e Puissance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14467" y="3907214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4800" b="1" dirty="0" smtClean="0">
                <a:latin typeface="Gavabon" pitchFamily="50" charset="0"/>
                <a:ea typeface="Times New Roman" pitchFamily="18" charset="0"/>
                <a:cs typeface="CMR10"/>
              </a:rPr>
              <a:t>Electronique +Appliquée</a:t>
            </a:r>
            <a:endParaRPr kumimoji="0" lang="fr-FR" sz="4800" b="1" i="0" u="none" strike="noStrike" cap="none" normalizeH="0" baseline="0" dirty="0" smtClean="0">
              <a:ln>
                <a:noFill/>
              </a:ln>
              <a:effectLst/>
              <a:latin typeface="Gavabon" pitchFamily="50" charset="0"/>
              <a:ea typeface="Times New Roman" pitchFamily="18" charset="0"/>
              <a:cs typeface="CMR10"/>
            </a:endParaRPr>
          </a:p>
        </p:txBody>
      </p:sp>
    </p:spTree>
    <p:extLst>
      <p:ext uri="{BB962C8B-B14F-4D97-AF65-F5344CB8AC3E}">
        <p14:creationId xmlns:p14="http://schemas.microsoft.com/office/powerpoint/2010/main" val="414231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Exemple :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Classifier le point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0" y="1019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52263" y="172789"/>
            <a:ext cx="79208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4400" b="1" dirty="0" smtClean="0">
                <a:latin typeface="Gavabon" pitchFamily="50" charset="0"/>
                <a:ea typeface="Times New Roman" pitchFamily="18" charset="0"/>
                <a:cs typeface="CMR10"/>
              </a:rPr>
              <a:t>Electronique Appliquée</a:t>
            </a:r>
            <a:endParaRPr kumimoji="0" lang="fr-FR" sz="4400" b="1" i="0" u="none" strike="noStrike" cap="none" normalizeH="0" baseline="0" dirty="0" smtClean="0">
              <a:ln>
                <a:noFill/>
              </a:ln>
              <a:effectLst/>
              <a:latin typeface="Gavabon" pitchFamily="50" charset="0"/>
              <a:ea typeface="Times New Roman" pitchFamily="18" charset="0"/>
              <a:cs typeface="CMR1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0878" y="1088152"/>
            <a:ext cx="92236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698625" indent="-1698625"/>
            <a:r>
              <a:rPr lang="fr-FR" sz="2400" b="1" dirty="0" smtClean="0">
                <a:latin typeface="Comic Sans MS" pitchFamily="66" charset="0"/>
              </a:rPr>
              <a:t>Chapitre </a:t>
            </a:r>
            <a:r>
              <a:rPr lang="fr-FR" sz="2400" b="1" dirty="0">
                <a:latin typeface="Comic Sans MS" pitchFamily="66" charset="0"/>
              </a:rPr>
              <a:t>1 </a:t>
            </a:r>
            <a:r>
              <a:rPr lang="fr-FR" sz="2400" dirty="0">
                <a:latin typeface="Comic Sans MS" pitchFamily="66" charset="0"/>
              </a:rPr>
              <a:t>: Rappel sur l’Amplification à base de transistors</a:t>
            </a:r>
          </a:p>
          <a:p>
            <a:pPr marL="1887538" indent="-1887538"/>
            <a:r>
              <a:rPr lang="fr-FR" sz="2400" b="1" dirty="0">
                <a:latin typeface="Comic Sans MS" pitchFamily="66" charset="0"/>
              </a:rPr>
              <a:t>Chapitre 2 </a:t>
            </a:r>
            <a:r>
              <a:rPr lang="fr-FR" sz="2400" dirty="0">
                <a:latin typeface="Comic Sans MS" pitchFamily="66" charset="0"/>
              </a:rPr>
              <a:t>: L’amplificateur opérationnel et montages à base de l’AO</a:t>
            </a:r>
          </a:p>
          <a:p>
            <a:pPr marL="1698625" indent="-349250">
              <a:buFont typeface="Arial" pitchFamily="34" charset="0"/>
              <a:buChar char="•"/>
            </a:pPr>
            <a:r>
              <a:rPr lang="fr-FR" sz="2000" dirty="0" smtClean="0">
                <a:latin typeface="Comic Sans MS" pitchFamily="66" charset="0"/>
              </a:rPr>
              <a:t>Fonctionnement </a:t>
            </a:r>
            <a:r>
              <a:rPr lang="fr-FR" sz="2000" dirty="0">
                <a:latin typeface="Comic Sans MS" pitchFamily="66" charset="0"/>
              </a:rPr>
              <a:t>en mode linéaire</a:t>
            </a:r>
          </a:p>
          <a:p>
            <a:pPr marL="1698625" indent="-349250">
              <a:buFont typeface="Arial" pitchFamily="34" charset="0"/>
              <a:buChar char="•"/>
            </a:pPr>
            <a:r>
              <a:rPr lang="fr-FR" sz="2000" dirty="0" smtClean="0">
                <a:latin typeface="Comic Sans MS" pitchFamily="66" charset="0"/>
              </a:rPr>
              <a:t>Fonctionnement </a:t>
            </a:r>
            <a:r>
              <a:rPr lang="fr-FR" sz="2000" dirty="0">
                <a:latin typeface="Comic Sans MS" pitchFamily="66" charset="0"/>
              </a:rPr>
              <a:t>en mode non </a:t>
            </a:r>
            <a:r>
              <a:rPr lang="fr-FR" sz="2000" dirty="0" smtClean="0">
                <a:latin typeface="Comic Sans MS" pitchFamily="66" charset="0"/>
              </a:rPr>
              <a:t>linéaire</a:t>
            </a:r>
          </a:p>
          <a:p>
            <a:pPr marL="1349375"/>
            <a:endParaRPr lang="fr-FR" sz="2000" dirty="0" smtClean="0">
              <a:latin typeface="Comic Sans MS" pitchFamily="66" charset="0"/>
            </a:endParaRPr>
          </a:p>
          <a:p>
            <a:pPr marL="1349375" indent="-1349375"/>
            <a:r>
              <a:rPr lang="fr-FR" sz="2400" b="1" dirty="0">
                <a:latin typeface="Comic Sans MS" pitchFamily="66" charset="0"/>
              </a:rPr>
              <a:t>Chapitre 3 </a:t>
            </a:r>
            <a:r>
              <a:rPr lang="fr-FR" sz="2400" dirty="0">
                <a:latin typeface="Comic Sans MS" pitchFamily="66" charset="0"/>
              </a:rPr>
              <a:t>: Convertisseur CAN, CNA </a:t>
            </a:r>
          </a:p>
          <a:p>
            <a:pPr marL="1349375" indent="-1349375"/>
            <a:r>
              <a:rPr lang="fr-FR" sz="2400" b="1" dirty="0">
                <a:latin typeface="Comic Sans MS" pitchFamily="66" charset="0"/>
              </a:rPr>
              <a:t>Chapitre 4 </a:t>
            </a:r>
            <a:r>
              <a:rPr lang="fr-FR" sz="2400" dirty="0">
                <a:latin typeface="Comic Sans MS" pitchFamily="66" charset="0"/>
              </a:rPr>
              <a:t>: Etude des différents types d’oscillateurs :</a:t>
            </a:r>
          </a:p>
          <a:p>
            <a:pPr marL="1692275" indent="-342900">
              <a:buFont typeface="Arial" pitchFamily="34" charset="0"/>
              <a:buChar char="•"/>
            </a:pPr>
            <a:r>
              <a:rPr lang="fr-FR" sz="2000" dirty="0" smtClean="0">
                <a:latin typeface="Comic Sans MS" pitchFamily="66" charset="0"/>
              </a:rPr>
              <a:t>Oscillateurs </a:t>
            </a:r>
            <a:r>
              <a:rPr lang="fr-FR" sz="2000" dirty="0">
                <a:latin typeface="Comic Sans MS" pitchFamily="66" charset="0"/>
              </a:rPr>
              <a:t>sinusoïdaux : pont de Wien, phase shift, </a:t>
            </a:r>
            <a:r>
              <a:rPr lang="fr-FR" sz="2000" dirty="0" smtClean="0">
                <a:latin typeface="Comic Sans MS" pitchFamily="66" charset="0"/>
              </a:rPr>
              <a:t>LC,</a:t>
            </a:r>
            <a:endParaRPr lang="fr-FR" sz="2000" dirty="0">
              <a:latin typeface="Comic Sans MS" pitchFamily="66" charset="0"/>
            </a:endParaRPr>
          </a:p>
          <a:p>
            <a:pPr marL="1692275" indent="-342900">
              <a:buFont typeface="Arial" pitchFamily="34" charset="0"/>
              <a:buChar char="•"/>
            </a:pPr>
            <a:r>
              <a:rPr lang="fr-FR" sz="2000" dirty="0" smtClean="0">
                <a:latin typeface="Comic Sans MS" pitchFamily="66" charset="0"/>
              </a:rPr>
              <a:t>Oscillateurs </a:t>
            </a:r>
            <a:r>
              <a:rPr lang="fr-FR" sz="2000" dirty="0">
                <a:latin typeface="Comic Sans MS" pitchFamily="66" charset="0"/>
              </a:rPr>
              <a:t>à relaxation (astable, monostable</a:t>
            </a:r>
            <a:r>
              <a:rPr lang="fr-FR" sz="2000" dirty="0" smtClean="0">
                <a:latin typeface="Comic Sans MS" pitchFamily="66" charset="0"/>
              </a:rPr>
              <a:t>,</a:t>
            </a:r>
          </a:p>
          <a:p>
            <a:pPr marL="1349375"/>
            <a:endParaRPr lang="fr-FR" sz="2000" dirty="0" smtClean="0">
              <a:latin typeface="Comic Sans MS" pitchFamily="66" charset="0"/>
            </a:endParaRPr>
          </a:p>
          <a:p>
            <a:pPr marL="1349375" indent="-1349375"/>
            <a:r>
              <a:rPr lang="fr-FR" sz="2400" b="1" dirty="0">
                <a:latin typeface="Comic Sans MS" pitchFamily="66" charset="0"/>
              </a:rPr>
              <a:t>Chapitre 5 </a:t>
            </a:r>
            <a:r>
              <a:rPr lang="fr-FR" sz="2400" dirty="0">
                <a:latin typeface="Comic Sans MS" pitchFamily="66" charset="0"/>
              </a:rPr>
              <a:t>: Etude des Filtres actifs</a:t>
            </a:r>
          </a:p>
          <a:p>
            <a:pPr marL="1887538" indent="-1887538"/>
            <a:r>
              <a:rPr lang="fr-FR" sz="2400" b="1" dirty="0">
                <a:latin typeface="Comic Sans MS" pitchFamily="66" charset="0"/>
              </a:rPr>
              <a:t>Chapitre 6 </a:t>
            </a:r>
            <a:r>
              <a:rPr lang="fr-FR" sz="2400" dirty="0">
                <a:latin typeface="Comic Sans MS" pitchFamily="66" charset="0"/>
              </a:rPr>
              <a:t>: Introduction aux principes de réalisation de circuits imprimés PCB</a:t>
            </a:r>
          </a:p>
          <a:p>
            <a:pPr marL="1698625" indent="-349250">
              <a:buFont typeface="Arial" pitchFamily="34" charset="0"/>
              <a:buChar char="•"/>
            </a:pPr>
            <a:r>
              <a:rPr lang="fr-FR" sz="2000" dirty="0" smtClean="0">
                <a:latin typeface="Comic Sans MS" pitchFamily="66" charset="0"/>
              </a:rPr>
              <a:t>Technologie </a:t>
            </a:r>
            <a:r>
              <a:rPr lang="fr-FR" sz="2000" dirty="0">
                <a:latin typeface="Comic Sans MS" pitchFamily="66" charset="0"/>
              </a:rPr>
              <a:t>de réalisation de PCB</a:t>
            </a:r>
          </a:p>
          <a:p>
            <a:pPr marL="1698625" indent="-349250">
              <a:buFont typeface="Arial" pitchFamily="34" charset="0"/>
              <a:buChar char="•"/>
            </a:pPr>
            <a:r>
              <a:rPr lang="fr-FR" sz="2000" dirty="0" smtClean="0">
                <a:latin typeface="Comic Sans MS" pitchFamily="66" charset="0"/>
              </a:rPr>
              <a:t>Règles </a:t>
            </a:r>
            <a:r>
              <a:rPr lang="fr-FR" sz="2000" dirty="0">
                <a:latin typeface="Comic Sans MS" pitchFamily="66" charset="0"/>
              </a:rPr>
              <a:t>de réalisation (routage, multicouches</a:t>
            </a:r>
            <a:r>
              <a:rPr lang="fr-FR" sz="2000" dirty="0" smtClean="0">
                <a:latin typeface="Comic Sans MS" pitchFamily="66" charset="0"/>
              </a:rPr>
              <a:t>)</a:t>
            </a:r>
            <a:endParaRPr lang="fr-FR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Exemple :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Classifier le point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0" y="1019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52263" y="142011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4800" b="1" dirty="0" smtClean="0">
                <a:latin typeface="Gavabon" pitchFamily="50" charset="0"/>
                <a:ea typeface="Times New Roman" pitchFamily="18" charset="0"/>
                <a:cs typeface="CMR10"/>
              </a:rPr>
              <a:t>Electronique Appliquée</a:t>
            </a:r>
            <a:endParaRPr kumimoji="0" lang="fr-FR" sz="4800" b="1" i="0" u="none" strike="noStrike" cap="none" normalizeH="0" baseline="0" dirty="0" smtClean="0">
              <a:ln>
                <a:noFill/>
              </a:ln>
              <a:effectLst/>
              <a:latin typeface="Gavabon" pitchFamily="50" charset="0"/>
              <a:ea typeface="Times New Roman" pitchFamily="18" charset="0"/>
              <a:cs typeface="CMR1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2704" y="1386934"/>
            <a:ext cx="857044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AutoNum type="arabicPeriod"/>
            </a:pPr>
            <a:r>
              <a:rPr lang="fr-FR" sz="2200" dirty="0" smtClean="0">
                <a:latin typeface="Comic Sans MS" pitchFamily="66" charset="0"/>
              </a:rPr>
              <a:t>Yves </a:t>
            </a:r>
            <a:r>
              <a:rPr lang="fr-FR" sz="2200" dirty="0" err="1">
                <a:latin typeface="Comic Sans MS" pitchFamily="66" charset="0"/>
              </a:rPr>
              <a:t>Granjon</a:t>
            </a:r>
            <a:r>
              <a:rPr lang="fr-FR" sz="2200" dirty="0">
                <a:latin typeface="Comic Sans MS" pitchFamily="66" charset="0"/>
              </a:rPr>
              <a:t>, Bruno </a:t>
            </a:r>
            <a:r>
              <a:rPr lang="fr-FR" sz="2200" dirty="0" err="1">
                <a:latin typeface="Comic Sans MS" pitchFamily="66" charset="0"/>
              </a:rPr>
              <a:t>Estibals</a:t>
            </a:r>
            <a:r>
              <a:rPr lang="fr-FR" sz="2200" dirty="0">
                <a:latin typeface="Comic Sans MS" pitchFamily="66" charset="0"/>
              </a:rPr>
              <a:t>, Serge Weber, </a:t>
            </a:r>
            <a:r>
              <a:rPr lang="fr-FR" sz="2200" b="1" dirty="0">
                <a:latin typeface="Comic Sans MS" pitchFamily="66" charset="0"/>
              </a:rPr>
              <a:t>Electronique - Tout le cours en fiches, Collection: Tout le cours en fiches</a:t>
            </a:r>
            <a:r>
              <a:rPr lang="fr-FR" sz="2200" dirty="0">
                <a:latin typeface="Comic Sans MS" pitchFamily="66" charset="0"/>
              </a:rPr>
              <a:t>, </a:t>
            </a:r>
            <a:r>
              <a:rPr lang="fr-FR" sz="2200" dirty="0" err="1">
                <a:latin typeface="Comic Sans MS" pitchFamily="66" charset="0"/>
              </a:rPr>
              <a:t>Dunod</a:t>
            </a:r>
            <a:r>
              <a:rPr lang="fr-FR" sz="2200" dirty="0">
                <a:latin typeface="Comic Sans MS" pitchFamily="66" charset="0"/>
              </a:rPr>
              <a:t>, 2015 </a:t>
            </a:r>
            <a:r>
              <a:rPr lang="fr-FR" sz="2200" dirty="0" smtClean="0">
                <a:latin typeface="Comic Sans MS" pitchFamily="66" charset="0"/>
              </a:rPr>
              <a:t>.</a:t>
            </a:r>
          </a:p>
          <a:p>
            <a:pPr algn="just"/>
            <a:endParaRPr lang="fr-FR" sz="2200" dirty="0">
              <a:latin typeface="Comic Sans MS" pitchFamily="66" charset="0"/>
            </a:endParaRPr>
          </a:p>
          <a:p>
            <a:pPr marL="457200" indent="-457200" algn="just">
              <a:buAutoNum type="arabicPeriod" startAt="2"/>
            </a:pPr>
            <a:r>
              <a:rPr lang="fr-FR" sz="2200" dirty="0" smtClean="0">
                <a:latin typeface="Comic Sans MS" pitchFamily="66" charset="0"/>
              </a:rPr>
              <a:t>Albert </a:t>
            </a:r>
            <a:r>
              <a:rPr lang="fr-FR" sz="2200" dirty="0">
                <a:latin typeface="Comic Sans MS" pitchFamily="66" charset="0"/>
              </a:rPr>
              <a:t>Paul </a:t>
            </a:r>
            <a:r>
              <a:rPr lang="fr-FR" sz="2200" dirty="0" err="1">
                <a:latin typeface="Comic Sans MS" pitchFamily="66" charset="0"/>
              </a:rPr>
              <a:t>Malvino</a:t>
            </a:r>
            <a:r>
              <a:rPr lang="fr-FR" sz="2200" dirty="0">
                <a:latin typeface="Comic Sans MS" pitchFamily="66" charset="0"/>
              </a:rPr>
              <a:t>, David J. Bates </a:t>
            </a:r>
            <a:r>
              <a:rPr lang="fr-FR" sz="2200" b="1" dirty="0">
                <a:latin typeface="Comic Sans MS" pitchFamily="66" charset="0"/>
              </a:rPr>
              <a:t>Principes d'électronique, Cours et exercices corrigés</a:t>
            </a:r>
            <a:r>
              <a:rPr lang="fr-FR" sz="2200" dirty="0">
                <a:latin typeface="Comic Sans MS" pitchFamily="66" charset="0"/>
              </a:rPr>
              <a:t>, 8ème édition, </a:t>
            </a:r>
            <a:r>
              <a:rPr lang="fr-FR" sz="2200" dirty="0" err="1">
                <a:latin typeface="Comic Sans MS" pitchFamily="66" charset="0"/>
              </a:rPr>
              <a:t>Dunod</a:t>
            </a:r>
            <a:r>
              <a:rPr lang="fr-FR" sz="2200" dirty="0">
                <a:latin typeface="Comic Sans MS" pitchFamily="66" charset="0"/>
              </a:rPr>
              <a:t>, 2016</a:t>
            </a:r>
            <a:r>
              <a:rPr lang="fr-FR" sz="2200" dirty="0" smtClean="0">
                <a:latin typeface="Comic Sans MS" pitchFamily="66" charset="0"/>
              </a:rPr>
              <a:t>.</a:t>
            </a:r>
          </a:p>
          <a:p>
            <a:pPr algn="just"/>
            <a:endParaRPr lang="fr-FR" sz="2200" dirty="0">
              <a:latin typeface="Comic Sans MS" pitchFamily="66" charset="0"/>
            </a:endParaRPr>
          </a:p>
          <a:p>
            <a:pPr marL="457200" indent="-457200" algn="just">
              <a:buAutoNum type="arabicPeriod" startAt="3"/>
            </a:pPr>
            <a:r>
              <a:rPr lang="fr-FR" sz="2200" dirty="0" smtClean="0">
                <a:latin typeface="Comic Sans MS" pitchFamily="66" charset="0"/>
              </a:rPr>
              <a:t>Charles </a:t>
            </a:r>
            <a:r>
              <a:rPr lang="fr-FR" sz="2200" dirty="0">
                <a:latin typeface="Comic Sans MS" pitchFamily="66" charset="0"/>
              </a:rPr>
              <a:t>Adams </a:t>
            </a:r>
            <a:r>
              <a:rPr lang="fr-FR" sz="2200" dirty="0" err="1">
                <a:latin typeface="Comic Sans MS" pitchFamily="66" charset="0"/>
              </a:rPr>
              <a:t>Platt</a:t>
            </a:r>
            <a:r>
              <a:rPr lang="fr-FR" sz="2200" dirty="0">
                <a:latin typeface="Comic Sans MS" pitchFamily="66" charset="0"/>
              </a:rPr>
              <a:t>, Xavier </a:t>
            </a:r>
            <a:r>
              <a:rPr lang="fr-FR" sz="2200" dirty="0" err="1">
                <a:latin typeface="Comic Sans MS" pitchFamily="66" charset="0"/>
              </a:rPr>
              <a:t>Guesnu</a:t>
            </a:r>
            <a:r>
              <a:rPr lang="fr-FR" sz="2200" dirty="0">
                <a:latin typeface="Comic Sans MS" pitchFamily="66" charset="0"/>
              </a:rPr>
              <a:t>, Eric </a:t>
            </a:r>
            <a:r>
              <a:rPr lang="fr-FR" sz="2200" dirty="0" err="1">
                <a:latin typeface="Comic Sans MS" pitchFamily="66" charset="0"/>
              </a:rPr>
              <a:t>Bernauer</a:t>
            </a:r>
            <a:r>
              <a:rPr lang="fr-FR" sz="2200" dirty="0">
                <a:latin typeface="Comic Sans MS" pitchFamily="66" charset="0"/>
              </a:rPr>
              <a:t>, Antoine </a:t>
            </a:r>
            <a:r>
              <a:rPr lang="fr-FR" sz="2200" dirty="0" err="1">
                <a:latin typeface="Comic Sans MS" pitchFamily="66" charset="0"/>
              </a:rPr>
              <a:t>Derouin</a:t>
            </a:r>
            <a:r>
              <a:rPr lang="fr-FR" sz="2200" dirty="0">
                <a:latin typeface="Comic Sans MS" pitchFamily="66" charset="0"/>
              </a:rPr>
              <a:t>, </a:t>
            </a:r>
            <a:r>
              <a:rPr lang="fr-FR" sz="2200" b="1" dirty="0">
                <a:latin typeface="Comic Sans MS" pitchFamily="66" charset="0"/>
              </a:rPr>
              <a:t>L'électronique en pratique : 36 expériences ludiques</a:t>
            </a:r>
            <a:r>
              <a:rPr lang="fr-FR" sz="2200" dirty="0">
                <a:latin typeface="Comic Sans MS" pitchFamily="66" charset="0"/>
              </a:rPr>
              <a:t> , </a:t>
            </a:r>
            <a:r>
              <a:rPr lang="fr-FR" sz="2200" dirty="0" err="1">
                <a:latin typeface="Comic Sans MS" pitchFamily="66" charset="0"/>
              </a:rPr>
              <a:t>Eyrolles</a:t>
            </a:r>
            <a:r>
              <a:rPr lang="fr-FR" sz="2200" dirty="0">
                <a:latin typeface="Comic Sans MS" pitchFamily="66" charset="0"/>
              </a:rPr>
              <a:t>, 2013</a:t>
            </a:r>
            <a:r>
              <a:rPr lang="fr-FR" sz="2200" dirty="0" smtClean="0">
                <a:latin typeface="Comic Sans MS" pitchFamily="66" charset="0"/>
              </a:rPr>
              <a:t>.</a:t>
            </a:r>
          </a:p>
          <a:p>
            <a:pPr algn="just"/>
            <a:endParaRPr lang="fr-FR" sz="2200" dirty="0">
              <a:latin typeface="Comic Sans MS" pitchFamily="66" charset="0"/>
            </a:endParaRPr>
          </a:p>
          <a:p>
            <a:pPr marL="457200" indent="-457200" algn="just">
              <a:buAutoNum type="arabicPeriod" startAt="4"/>
            </a:pPr>
            <a:r>
              <a:rPr lang="fr-FR" sz="2200" dirty="0" smtClean="0">
                <a:latin typeface="Comic Sans MS" pitchFamily="66" charset="0"/>
              </a:rPr>
              <a:t>François </a:t>
            </a:r>
            <a:r>
              <a:rPr lang="fr-FR" sz="2200" dirty="0">
                <a:latin typeface="Comic Sans MS" pitchFamily="66" charset="0"/>
              </a:rPr>
              <a:t>de </a:t>
            </a:r>
            <a:r>
              <a:rPr lang="fr-FR" sz="2200" dirty="0" err="1">
                <a:latin typeface="Comic Sans MS" pitchFamily="66" charset="0"/>
              </a:rPr>
              <a:t>Dieuleveult</a:t>
            </a:r>
            <a:r>
              <a:rPr lang="fr-FR" sz="2200" dirty="0">
                <a:latin typeface="Comic Sans MS" pitchFamily="66" charset="0"/>
              </a:rPr>
              <a:t>, Hervé Fane, </a:t>
            </a:r>
            <a:r>
              <a:rPr lang="fr-FR" sz="2200" b="1" dirty="0">
                <a:latin typeface="Comic Sans MS" pitchFamily="66" charset="0"/>
              </a:rPr>
              <a:t>Principes et pratique de l'électronique, tome 1 : Calcul des circuits et fonctions</a:t>
            </a:r>
            <a:r>
              <a:rPr lang="fr-FR" sz="2200" dirty="0">
                <a:latin typeface="Comic Sans MS" pitchFamily="66" charset="0"/>
              </a:rPr>
              <a:t>, </a:t>
            </a:r>
            <a:r>
              <a:rPr lang="fr-FR" sz="2200" dirty="0" err="1">
                <a:latin typeface="Comic Sans MS" pitchFamily="66" charset="0"/>
              </a:rPr>
              <a:t>Dunod</a:t>
            </a:r>
            <a:r>
              <a:rPr lang="fr-FR" sz="2200" dirty="0">
                <a:latin typeface="Comic Sans MS" pitchFamily="66" charset="0"/>
              </a:rPr>
              <a:t>, 1997</a:t>
            </a:r>
            <a:r>
              <a:rPr lang="fr-FR" sz="2200" dirty="0" smtClean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85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Exemple :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Classifier le point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0" y="1019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52263" y="142011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4800" b="1" dirty="0" smtClean="0">
                <a:latin typeface="Gavabon" pitchFamily="50" charset="0"/>
                <a:ea typeface="Times New Roman" pitchFamily="18" charset="0"/>
                <a:cs typeface="CMR10"/>
              </a:rPr>
              <a:t>Electronique Appliquée</a:t>
            </a:r>
            <a:endParaRPr kumimoji="0" lang="fr-FR" sz="4800" b="1" i="0" u="none" strike="noStrike" cap="none" normalizeH="0" baseline="0" dirty="0" smtClean="0">
              <a:ln>
                <a:noFill/>
              </a:ln>
              <a:effectLst/>
              <a:latin typeface="Gavabon" pitchFamily="50" charset="0"/>
              <a:ea typeface="Times New Roman" pitchFamily="18" charset="0"/>
              <a:cs typeface="CMR1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2704" y="1048380"/>
            <a:ext cx="857044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9263" indent="-449263" algn="just"/>
            <a:r>
              <a:rPr lang="fr-FR" sz="2200" dirty="0" smtClean="0">
                <a:latin typeface="Comic Sans MS" pitchFamily="66" charset="0"/>
              </a:rPr>
              <a:t>5</a:t>
            </a:r>
            <a:r>
              <a:rPr lang="fr-FR" sz="2200" dirty="0">
                <a:latin typeface="Comic Sans MS" pitchFamily="66" charset="0"/>
              </a:rPr>
              <a:t>.	François de </a:t>
            </a:r>
            <a:r>
              <a:rPr lang="fr-FR" sz="2200" dirty="0" err="1">
                <a:latin typeface="Comic Sans MS" pitchFamily="66" charset="0"/>
              </a:rPr>
              <a:t>Dieuleveult</a:t>
            </a:r>
            <a:r>
              <a:rPr lang="fr-FR" sz="2200" dirty="0">
                <a:latin typeface="Comic Sans MS" pitchFamily="66" charset="0"/>
              </a:rPr>
              <a:t>, Hervé </a:t>
            </a:r>
            <a:r>
              <a:rPr lang="fr-FR" sz="2200" dirty="0" err="1">
                <a:latin typeface="Comic Sans MS" pitchFamily="66" charset="0"/>
              </a:rPr>
              <a:t>Fanet</a:t>
            </a:r>
            <a:r>
              <a:rPr lang="fr-FR" sz="2200" dirty="0">
                <a:latin typeface="Comic Sans MS" pitchFamily="66" charset="0"/>
              </a:rPr>
              <a:t> </a:t>
            </a:r>
            <a:r>
              <a:rPr lang="fr-FR" sz="2200" b="1" dirty="0">
                <a:latin typeface="Comic Sans MS" pitchFamily="66" charset="0"/>
              </a:rPr>
              <a:t>Principes et pratique de l'électronique, tome 2 : Fonctions numériques et mixtes</a:t>
            </a:r>
            <a:r>
              <a:rPr lang="fr-FR" sz="2200" dirty="0">
                <a:latin typeface="Comic Sans MS" pitchFamily="66" charset="0"/>
              </a:rPr>
              <a:t>, </a:t>
            </a:r>
            <a:r>
              <a:rPr lang="fr-FR" sz="2200" dirty="0" err="1">
                <a:latin typeface="Comic Sans MS" pitchFamily="66" charset="0"/>
              </a:rPr>
              <a:t>Dunod</a:t>
            </a:r>
            <a:r>
              <a:rPr lang="fr-FR" sz="2200" dirty="0">
                <a:latin typeface="Comic Sans MS" pitchFamily="66" charset="0"/>
              </a:rPr>
              <a:t>, 1997.</a:t>
            </a:r>
          </a:p>
          <a:p>
            <a:pPr algn="just"/>
            <a:endParaRPr lang="fr-FR" sz="2200" dirty="0">
              <a:latin typeface="Comic Sans MS" pitchFamily="66" charset="0"/>
            </a:endParaRPr>
          </a:p>
          <a:p>
            <a:pPr marL="457200" indent="-457200" algn="just">
              <a:buAutoNum type="arabicPeriod" startAt="6"/>
            </a:pPr>
            <a:r>
              <a:rPr lang="fr-FR" sz="2200" dirty="0" smtClean="0">
                <a:latin typeface="Comic Sans MS" pitchFamily="66" charset="0"/>
              </a:rPr>
              <a:t>Christophe </a:t>
            </a:r>
            <a:r>
              <a:rPr lang="fr-FR" sz="2200" dirty="0">
                <a:latin typeface="Comic Sans MS" pitchFamily="66" charset="0"/>
              </a:rPr>
              <a:t>François, Romain </a:t>
            </a:r>
            <a:r>
              <a:rPr lang="fr-FR" sz="2200" dirty="0" err="1">
                <a:latin typeface="Comic Sans MS" pitchFamily="66" charset="0"/>
              </a:rPr>
              <a:t>Dardevet</a:t>
            </a:r>
            <a:r>
              <a:rPr lang="fr-FR" sz="2200" dirty="0">
                <a:latin typeface="Comic Sans MS" pitchFamily="66" charset="0"/>
              </a:rPr>
              <a:t>, Patrick </a:t>
            </a:r>
            <a:r>
              <a:rPr lang="fr-FR" sz="2200" dirty="0" err="1">
                <a:latin typeface="Comic Sans MS" pitchFamily="66" charset="0"/>
              </a:rPr>
              <a:t>Soleilhac</a:t>
            </a:r>
            <a:r>
              <a:rPr lang="fr-FR" sz="2200" dirty="0">
                <a:latin typeface="Comic Sans MS" pitchFamily="66" charset="0"/>
              </a:rPr>
              <a:t>, Génie Électrique : </a:t>
            </a:r>
            <a:r>
              <a:rPr lang="fr-FR" sz="2200" b="1" dirty="0">
                <a:latin typeface="Comic Sans MS" pitchFamily="66" charset="0"/>
              </a:rPr>
              <a:t>Électronique Analogique Électronique Numérique Exercices et Problèmes Corrigés</a:t>
            </a:r>
            <a:r>
              <a:rPr lang="fr-FR" sz="2200" dirty="0">
                <a:latin typeface="Comic Sans MS" pitchFamily="66" charset="0"/>
              </a:rPr>
              <a:t>,  Ellipses Marketing 2006</a:t>
            </a:r>
            <a:r>
              <a:rPr lang="fr-FR" sz="2200" dirty="0" smtClean="0">
                <a:latin typeface="Comic Sans MS" pitchFamily="66" charset="0"/>
              </a:rPr>
              <a:t>.</a:t>
            </a:r>
          </a:p>
          <a:p>
            <a:pPr algn="just"/>
            <a:endParaRPr lang="fr-FR" sz="2200" dirty="0">
              <a:latin typeface="Comic Sans MS" pitchFamily="66" charset="0"/>
            </a:endParaRPr>
          </a:p>
          <a:p>
            <a:pPr marL="457200" indent="-457200" algn="just">
              <a:buAutoNum type="arabicPeriod" startAt="7"/>
            </a:pPr>
            <a:r>
              <a:rPr lang="fr-FR" sz="2200" dirty="0" smtClean="0">
                <a:latin typeface="Comic Sans MS" pitchFamily="66" charset="0"/>
              </a:rPr>
              <a:t>Mohand </a:t>
            </a:r>
            <a:r>
              <a:rPr lang="fr-FR" sz="2200" dirty="0" err="1">
                <a:latin typeface="Comic Sans MS" pitchFamily="66" charset="0"/>
              </a:rPr>
              <a:t>Mokhtari</a:t>
            </a:r>
            <a:r>
              <a:rPr lang="fr-FR" sz="2200" dirty="0">
                <a:latin typeface="Comic Sans MS" pitchFamily="66" charset="0"/>
              </a:rPr>
              <a:t> </a:t>
            </a:r>
            <a:r>
              <a:rPr lang="fr-FR" sz="2200" b="1" dirty="0">
                <a:latin typeface="Comic Sans MS" pitchFamily="66" charset="0"/>
              </a:rPr>
              <a:t>Electronique Appliquée, Electromécanique sous </a:t>
            </a:r>
            <a:r>
              <a:rPr lang="fr-FR" sz="2200" b="1" dirty="0" err="1">
                <a:latin typeface="Comic Sans MS" pitchFamily="66" charset="0"/>
              </a:rPr>
              <a:t>Simscape</a:t>
            </a:r>
            <a:r>
              <a:rPr lang="fr-FR" sz="2200" b="1" dirty="0">
                <a:latin typeface="Comic Sans MS" pitchFamily="66" charset="0"/>
              </a:rPr>
              <a:t> &amp; Sim Power </a:t>
            </a:r>
            <a:r>
              <a:rPr lang="fr-FR" sz="2200" b="1" dirty="0" err="1">
                <a:latin typeface="Comic Sans MS" pitchFamily="66" charset="0"/>
              </a:rPr>
              <a:t>Systems</a:t>
            </a:r>
            <a:r>
              <a:rPr lang="fr-FR" sz="2200" b="1" dirty="0">
                <a:latin typeface="Comic Sans MS" pitchFamily="66" charset="0"/>
              </a:rPr>
              <a:t> (</a:t>
            </a:r>
            <a:r>
              <a:rPr lang="fr-FR" sz="2200" b="1" dirty="0" err="1">
                <a:latin typeface="Comic Sans MS" pitchFamily="66" charset="0"/>
              </a:rPr>
              <a:t>Matlab</a:t>
            </a:r>
            <a:r>
              <a:rPr lang="fr-FR" sz="2200" b="1" dirty="0">
                <a:latin typeface="Comic Sans MS" pitchFamily="66" charset="0"/>
              </a:rPr>
              <a:t>/Simulink)</a:t>
            </a:r>
            <a:r>
              <a:rPr lang="fr-FR" sz="2200" dirty="0">
                <a:latin typeface="Comic Sans MS" pitchFamily="66" charset="0"/>
              </a:rPr>
              <a:t>, Springer-</a:t>
            </a:r>
            <a:r>
              <a:rPr lang="fr-FR" sz="2200" dirty="0" err="1">
                <a:latin typeface="Comic Sans MS" pitchFamily="66" charset="0"/>
              </a:rPr>
              <a:t>Verlag</a:t>
            </a:r>
            <a:r>
              <a:rPr lang="fr-FR" sz="2200" dirty="0">
                <a:latin typeface="Comic Sans MS" pitchFamily="66" charset="0"/>
              </a:rPr>
              <a:t> Berlin and Heidelberg </a:t>
            </a:r>
            <a:r>
              <a:rPr lang="fr-FR" sz="2200" dirty="0" err="1">
                <a:latin typeface="Comic Sans MS" pitchFamily="66" charset="0"/>
              </a:rPr>
              <a:t>GmbH</a:t>
            </a:r>
            <a:r>
              <a:rPr lang="fr-FR" sz="2200" dirty="0">
                <a:latin typeface="Comic Sans MS" pitchFamily="66" charset="0"/>
              </a:rPr>
              <a:t> &amp; Co 2012</a:t>
            </a:r>
            <a:r>
              <a:rPr lang="fr-FR" sz="2200" dirty="0" smtClean="0">
                <a:latin typeface="Comic Sans MS" pitchFamily="66" charset="0"/>
              </a:rPr>
              <a:t>.</a:t>
            </a:r>
          </a:p>
          <a:p>
            <a:pPr algn="just"/>
            <a:endParaRPr lang="fr-FR" sz="2200" dirty="0">
              <a:latin typeface="Comic Sans MS" pitchFamily="66" charset="0"/>
            </a:endParaRPr>
          </a:p>
          <a:p>
            <a:pPr marL="449263" indent="-449263" algn="just"/>
            <a:r>
              <a:rPr lang="fr-FR" sz="2200" dirty="0">
                <a:latin typeface="Comic Sans MS" pitchFamily="66" charset="0"/>
              </a:rPr>
              <a:t>8.	</a:t>
            </a:r>
            <a:r>
              <a:rPr lang="fr-FR" sz="2200" dirty="0" smtClean="0">
                <a:latin typeface="Comic Sans MS" pitchFamily="66" charset="0"/>
              </a:rPr>
              <a:t>P</a:t>
            </a:r>
            <a:r>
              <a:rPr lang="fr-FR" sz="2200" dirty="0">
                <a:latin typeface="Comic Sans MS" pitchFamily="66" charset="0"/>
              </a:rPr>
              <a:t>. </a:t>
            </a:r>
            <a:r>
              <a:rPr lang="fr-FR" sz="2200" dirty="0" err="1">
                <a:latin typeface="Comic Sans MS" pitchFamily="66" charset="0"/>
              </a:rPr>
              <a:t>Mayeux</a:t>
            </a:r>
            <a:r>
              <a:rPr lang="fr-FR" sz="2200" dirty="0">
                <a:latin typeface="Comic Sans MS" pitchFamily="66" charset="0"/>
              </a:rPr>
              <a:t>, </a:t>
            </a:r>
            <a:r>
              <a:rPr lang="fr-FR" sz="2200" b="1" dirty="0" smtClean="0">
                <a:latin typeface="Comic Sans MS" pitchFamily="66" charset="0"/>
              </a:rPr>
              <a:t>Apprendre </a:t>
            </a:r>
            <a:r>
              <a:rPr lang="fr-FR" sz="2200" b="1" dirty="0">
                <a:latin typeface="Comic Sans MS" pitchFamily="66" charset="0"/>
              </a:rPr>
              <a:t>l'électronique par l'expérimentation et la </a:t>
            </a:r>
            <a:r>
              <a:rPr lang="fr-FR" sz="2200" b="1" dirty="0" smtClean="0">
                <a:latin typeface="Comic Sans MS" pitchFamily="66" charset="0"/>
              </a:rPr>
              <a:t>simulation</a:t>
            </a:r>
            <a:r>
              <a:rPr lang="fr-FR" sz="2200" dirty="0" smtClean="0">
                <a:latin typeface="Comic Sans MS" pitchFamily="66" charset="0"/>
              </a:rPr>
              <a:t>, </a:t>
            </a:r>
            <a:r>
              <a:rPr lang="fr-FR" sz="2200" dirty="0">
                <a:latin typeface="Comic Sans MS" pitchFamily="66" charset="0"/>
              </a:rPr>
              <a:t>ETSF, 2006.</a:t>
            </a:r>
          </a:p>
          <a:p>
            <a:pPr algn="just"/>
            <a:endParaRPr lang="fr-FR" sz="22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1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Exemple :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Classifier le point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0" y="1019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52263" y="142011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4800" b="1" dirty="0" smtClean="0">
                <a:latin typeface="Gavabon" pitchFamily="50" charset="0"/>
                <a:ea typeface="Times New Roman" pitchFamily="18" charset="0"/>
                <a:cs typeface="CMR10"/>
              </a:rPr>
              <a:t>Electronique Appliquée</a:t>
            </a:r>
            <a:endParaRPr kumimoji="0" lang="fr-FR" sz="4800" b="1" i="0" u="none" strike="noStrike" cap="none" normalizeH="0" baseline="0" dirty="0" smtClean="0">
              <a:ln>
                <a:noFill/>
              </a:ln>
              <a:effectLst/>
              <a:latin typeface="Gavabon" pitchFamily="50" charset="0"/>
              <a:ea typeface="Times New Roman" pitchFamily="18" charset="0"/>
              <a:cs typeface="CMR1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36339" y="1268760"/>
            <a:ext cx="72713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Mode 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d’évaluation: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Contrôle continu: 40% ; Examen: 60</a:t>
            </a:r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%.</a:t>
            </a:r>
            <a:endParaRPr lang="fr-F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5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Exemple :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Classifier le point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0" y="10191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11560" y="388402"/>
            <a:ext cx="79208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4400" b="1" dirty="0" smtClean="0">
                <a:latin typeface="Gavabon" pitchFamily="50" charset="0"/>
                <a:ea typeface="Times New Roman" pitchFamily="18" charset="0"/>
                <a:cs typeface="CMR10"/>
              </a:rPr>
              <a:t>Contenu </a:t>
            </a:r>
            <a:r>
              <a:rPr lang="fr-FR" sz="4400" b="1" dirty="0">
                <a:latin typeface="Gavabon" pitchFamily="50" charset="0"/>
                <a:ea typeface="Times New Roman" pitchFamily="18" charset="0"/>
                <a:cs typeface="CMR10"/>
              </a:rPr>
              <a:t>de la matière </a:t>
            </a:r>
            <a:r>
              <a:rPr lang="fr-FR" sz="4400" b="1" dirty="0" smtClean="0">
                <a:latin typeface="Gavabon" pitchFamily="50" charset="0"/>
                <a:ea typeface="Times New Roman" pitchFamily="18" charset="0"/>
                <a:cs typeface="CMR10"/>
              </a:rPr>
              <a:t> </a:t>
            </a:r>
          </a:p>
          <a:p>
            <a:pPr lvl="0" algn="ctr"/>
            <a:r>
              <a:rPr lang="fr-FR" sz="4400" b="1" dirty="0" smtClean="0">
                <a:latin typeface="Gavabon" pitchFamily="50" charset="0"/>
                <a:ea typeface="Times New Roman" pitchFamily="18" charset="0"/>
                <a:cs typeface="CMR10"/>
              </a:rPr>
              <a:t>TP Electronique Appliquée</a:t>
            </a:r>
            <a:endParaRPr kumimoji="0" lang="fr-FR" sz="4400" b="1" i="0" u="none" strike="noStrike" cap="none" normalizeH="0" baseline="0" dirty="0" smtClean="0">
              <a:ln>
                <a:noFill/>
              </a:ln>
              <a:effectLst/>
              <a:latin typeface="Gavabon" pitchFamily="50" charset="0"/>
              <a:ea typeface="Times New Roman" pitchFamily="18" charset="0"/>
              <a:cs typeface="CMR1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3772" y="2852936"/>
            <a:ext cx="86764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indent="-638175"/>
            <a:r>
              <a:rPr lang="fr-FR" sz="2800" dirty="0" smtClean="0">
                <a:latin typeface="Comic Sans MS" pitchFamily="66" charset="0"/>
              </a:rPr>
              <a:t>TP1 </a:t>
            </a:r>
            <a:r>
              <a:rPr lang="fr-FR" sz="2800" dirty="0">
                <a:latin typeface="Comic Sans MS" pitchFamily="66" charset="0"/>
              </a:rPr>
              <a:t>: Etude de l’amplificateur à </a:t>
            </a:r>
            <a:r>
              <a:rPr lang="fr-FR" sz="2800" dirty="0" smtClean="0">
                <a:latin typeface="Comic Sans MS" pitchFamily="66" charset="0"/>
              </a:rPr>
              <a:t>transistor, 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TP2 : Les amplificateurs de puissance,</a:t>
            </a:r>
          </a:p>
          <a:p>
            <a:pPr marL="900113" indent="-638175"/>
            <a:r>
              <a:rPr lang="fr-FR" sz="2800" dirty="0" smtClean="0">
                <a:latin typeface="Comic Sans MS" pitchFamily="66" charset="0"/>
              </a:rPr>
              <a:t>TP3</a:t>
            </a:r>
            <a:r>
              <a:rPr lang="fr-FR" sz="2800" dirty="0">
                <a:latin typeface="Comic Sans MS" pitchFamily="66" charset="0"/>
              </a:rPr>
              <a:t>: </a:t>
            </a:r>
            <a:r>
              <a:rPr lang="fr-FR" sz="2800" dirty="0" smtClean="0">
                <a:latin typeface="Comic Sans MS" pitchFamily="66" charset="0"/>
              </a:rPr>
              <a:t>Etude </a:t>
            </a:r>
            <a:r>
              <a:rPr lang="fr-FR" sz="2800" dirty="0">
                <a:latin typeface="Comic Sans MS" pitchFamily="66" charset="0"/>
              </a:rPr>
              <a:t>d'un exemple de circuit </a:t>
            </a:r>
            <a:r>
              <a:rPr lang="fr-FR" sz="2800" dirty="0" smtClean="0">
                <a:latin typeface="Comic Sans MS" pitchFamily="66" charset="0"/>
              </a:rPr>
              <a:t>CAN et CNA,</a:t>
            </a:r>
            <a:endParaRPr lang="fr-FR" sz="2800" dirty="0">
              <a:latin typeface="Comic Sans MS" pitchFamily="66" charset="0"/>
            </a:endParaRPr>
          </a:p>
          <a:p>
            <a:pPr marL="900113" indent="-638175"/>
            <a:r>
              <a:rPr lang="fr-FR" sz="2800" dirty="0">
                <a:latin typeface="Comic Sans MS" pitchFamily="66" charset="0"/>
              </a:rPr>
              <a:t>TP4 : Les oscillateurs </a:t>
            </a:r>
            <a:r>
              <a:rPr lang="fr-FR" sz="2800" dirty="0" smtClean="0">
                <a:latin typeface="Comic Sans MS" pitchFamily="66" charset="0"/>
              </a:rPr>
              <a:t>sinusoïdaux,</a:t>
            </a:r>
            <a:endParaRPr lang="fr-FR" sz="2800" dirty="0">
              <a:latin typeface="Comic Sans MS" pitchFamily="66" charset="0"/>
            </a:endParaRPr>
          </a:p>
          <a:p>
            <a:pPr marL="900113" indent="-638175"/>
            <a:r>
              <a:rPr lang="fr-FR" sz="2800" dirty="0">
                <a:latin typeface="Comic Sans MS" pitchFamily="66" charset="0"/>
              </a:rPr>
              <a:t>TP5 : Réalisation d’un montage électronique </a:t>
            </a:r>
            <a:r>
              <a:rPr lang="fr-FR" sz="2800" dirty="0" smtClean="0">
                <a:latin typeface="Comic Sans MS" pitchFamily="66" charset="0"/>
              </a:rPr>
              <a:t>,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5301208"/>
            <a:ext cx="72713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Mode 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d’évaluation: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Contrôle continu: </a:t>
            </a:r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100%</a:t>
            </a:r>
            <a:endParaRPr lang="fr-F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4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11960</TotalTime>
  <Words>803</Words>
  <Application>Microsoft Office PowerPoint</Application>
  <PresentationFormat>Affichage à l'écran (4:3)</PresentationFormat>
  <Paragraphs>197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50" baseType="lpstr">
      <vt:lpstr>Arial</vt:lpstr>
      <vt:lpstr>Cambria</vt:lpstr>
      <vt:lpstr>Cambria Math</vt:lpstr>
      <vt:lpstr>CMR10</vt:lpstr>
      <vt:lpstr>Comic Sans MS</vt:lpstr>
      <vt:lpstr>Gavabon</vt:lpstr>
      <vt:lpstr>Segoe Print</vt:lpstr>
      <vt:lpstr>Symbol</vt:lpstr>
      <vt:lpstr>Tempus Sans ITC</vt:lpstr>
      <vt:lpstr>Times New Roman</vt:lpstr>
      <vt:lpstr>Verdana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des fluctuations de température sur les techniques d’optimisations d’un système de pompage photovoltaïque</dc:title>
  <dc:creator>samir</dc:creator>
  <cp:lastModifiedBy>Utilisateur Windows</cp:lastModifiedBy>
  <cp:revision>798</cp:revision>
  <cp:lastPrinted>1601-01-01T00:00:00Z</cp:lastPrinted>
  <dcterms:created xsi:type="dcterms:W3CDTF">1999-11-08T08:33:11Z</dcterms:created>
  <dcterms:modified xsi:type="dcterms:W3CDTF">2020-02-29T19:16:34Z</dcterms:modified>
</cp:coreProperties>
</file>