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98" r:id="rId3"/>
    <p:sldId id="300" r:id="rId4"/>
    <p:sldId id="299" r:id="rId5"/>
    <p:sldId id="275" r:id="rId6"/>
    <p:sldId id="276" r:id="rId7"/>
    <p:sldId id="279" r:id="rId8"/>
    <p:sldId id="281" r:id="rId9"/>
    <p:sldId id="280" r:id="rId10"/>
    <p:sldId id="282" r:id="rId11"/>
    <p:sldId id="283" r:id="rId12"/>
    <p:sldId id="277" r:id="rId13"/>
    <p:sldId id="278" r:id="rId14"/>
    <p:sldId id="284" r:id="rId15"/>
    <p:sldId id="285" r:id="rId16"/>
    <p:sldId id="286" r:id="rId17"/>
    <p:sldId id="287" r:id="rId18"/>
    <p:sldId id="292" r:id="rId19"/>
    <p:sldId id="288" r:id="rId20"/>
    <p:sldId id="289" r:id="rId21"/>
    <p:sldId id="291" r:id="rId22"/>
    <p:sldId id="294" r:id="rId23"/>
    <p:sldId id="295" r:id="rId24"/>
    <p:sldId id="290" r:id="rId25"/>
    <p:sldId id="296" r:id="rId26"/>
    <p:sldId id="297" r:id="rId2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98B474-6960-4720-B82A-19EF9230429E}" type="datetimeFigureOut">
              <a:rPr lang="fr-FR" smtClean="0"/>
              <a:pPr/>
              <a:t>22/04/2014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32562-9497-4812-A82D-9EA3562AA8D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E6C9A-611B-4B6A-9250-B363BC267E13}" type="datetime1">
              <a:rPr lang="fr-FR" smtClean="0"/>
              <a:pPr/>
              <a:t>22/04/2014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798BB-B93C-47C8-84F2-43D810F3B863}" type="datetime1">
              <a:rPr lang="fr-FR" smtClean="0"/>
              <a:pPr/>
              <a:t>22/04/2014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DA18B-8D92-4FA7-9C3E-5E2B54083F8E}" type="datetime1">
              <a:rPr lang="fr-FR" smtClean="0"/>
              <a:pPr/>
              <a:t>22/04/2014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C76B-B752-4CE1-97C0-475535472B22}" type="datetime1">
              <a:rPr lang="fr-FR" smtClean="0"/>
              <a:pPr/>
              <a:t>22/04/2014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166548-960F-4ED9-A1EF-854896C5B070}" type="datetime1">
              <a:rPr lang="fr-FR" smtClean="0"/>
              <a:pPr/>
              <a:t>22/04/2014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55FC2-F93D-43C8-84B4-941C537F5452}" type="datetime1">
              <a:rPr lang="fr-FR" smtClean="0"/>
              <a:pPr/>
              <a:t>22/04/2014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A3B5C-2CED-4784-B55C-B5C79E214838}" type="datetime1">
              <a:rPr lang="fr-FR" smtClean="0"/>
              <a:pPr/>
              <a:t>22/04/2014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96F906-EB2B-4BE3-B9FC-794D715B7EB1}" type="datetime1">
              <a:rPr lang="fr-FR" smtClean="0"/>
              <a:pPr/>
              <a:t>22/04/2014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13B39-7598-4A1D-BD3E-C4FE0FC4052E}" type="datetime1">
              <a:rPr lang="fr-FR" smtClean="0"/>
              <a:pPr/>
              <a:t>22/04/2014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DAD46-1796-4637-A2AB-3D0EC739D4C5}" type="datetime1">
              <a:rPr lang="fr-FR" smtClean="0"/>
              <a:pPr/>
              <a:t>22/04/2014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5E45B-4261-4CF5-80E4-CFB20FF45E8C}" type="datetime1">
              <a:rPr lang="fr-FR" smtClean="0"/>
              <a:pPr/>
              <a:t>22/04/2014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3C50E-848B-4FFB-B254-021933EDC691}" type="datetime1">
              <a:rPr lang="fr-FR" smtClean="0"/>
              <a:pPr/>
              <a:t>22/04/2014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Cours de POO avec Java</a:t>
            </a:r>
            <a:br>
              <a:rPr lang="fr-FR" dirty="0" smtClean="0"/>
            </a:br>
            <a:r>
              <a:rPr lang="fr-FR" dirty="0" smtClean="0"/>
              <a:t>(Partie 2)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dirty="0" smtClean="0"/>
              <a:t>Module GL et POO</a:t>
            </a:r>
          </a:p>
          <a:p>
            <a:r>
              <a:rPr lang="fr-FR" dirty="0" smtClean="0"/>
              <a:t>2LMD, </a:t>
            </a:r>
          </a:p>
          <a:p>
            <a:r>
              <a:rPr lang="fr-FR" dirty="0" smtClean="0"/>
              <a:t>2014</a:t>
            </a:r>
          </a:p>
          <a:p>
            <a:r>
              <a:rPr lang="fr-FR" dirty="0" err="1" smtClean="0"/>
              <a:t>Kahloul</a:t>
            </a:r>
            <a:r>
              <a:rPr lang="fr-FR" dirty="0" smtClean="0"/>
              <a:t> Laid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Le destructeur (2): </a:t>
            </a:r>
            <a:br>
              <a:rPr lang="fr-FR" dirty="0" smtClean="0"/>
            </a:br>
            <a:r>
              <a:rPr lang="fr-FR" dirty="0" smtClean="0"/>
              <a:t> </a:t>
            </a:r>
            <a:r>
              <a:rPr lang="fr-FR" sz="3100" dirty="0" smtClean="0"/>
              <a:t>exemple d’un destructeur défini par le programmeur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10</a:t>
            </a:fld>
            <a:endParaRPr lang="fr-BE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fr-FR" b="1" dirty="0" smtClean="0"/>
              <a:t>Exemple</a:t>
            </a:r>
            <a:r>
              <a:rPr lang="fr-FR" dirty="0" smtClean="0"/>
              <a:t>:</a:t>
            </a:r>
          </a:p>
          <a:p>
            <a:pPr>
              <a:buNone/>
            </a:pPr>
            <a:r>
              <a:rPr lang="fr-FR" dirty="0" smtClean="0"/>
              <a:t>               </a:t>
            </a:r>
            <a:r>
              <a:rPr lang="fr-FR" b="1" dirty="0" smtClean="0">
                <a:solidFill>
                  <a:srgbClr val="FF0000"/>
                </a:solidFill>
              </a:rPr>
              <a:t>class</a:t>
            </a:r>
            <a:r>
              <a:rPr lang="fr-FR" dirty="0" smtClean="0"/>
              <a:t> cercle{</a:t>
            </a:r>
          </a:p>
          <a:p>
            <a:pPr>
              <a:buNone/>
            </a:pPr>
            <a:r>
              <a:rPr lang="fr-FR" dirty="0" smtClean="0"/>
              <a:t>                 </a:t>
            </a:r>
            <a:r>
              <a:rPr lang="fr-FR" sz="2400" dirty="0" smtClean="0"/>
              <a:t>// liste des attributs;         </a:t>
            </a:r>
            <a:endParaRPr lang="fr-FR" dirty="0" smtClean="0"/>
          </a:p>
          <a:p>
            <a:pPr indent="1444625">
              <a:buNone/>
            </a:pPr>
            <a:r>
              <a:rPr lang="fr-FR" dirty="0" smtClean="0"/>
              <a:t> </a:t>
            </a:r>
            <a:r>
              <a:rPr lang="fr-FR" b="1" dirty="0" err="1" smtClean="0"/>
              <a:t>int</a:t>
            </a:r>
            <a:r>
              <a:rPr lang="fr-FR" dirty="0" smtClean="0"/>
              <a:t> x; </a:t>
            </a:r>
            <a:r>
              <a:rPr lang="fr-FR" b="1" dirty="0" err="1" smtClean="0"/>
              <a:t>int</a:t>
            </a:r>
            <a:r>
              <a:rPr lang="fr-FR" dirty="0" smtClean="0"/>
              <a:t> y; </a:t>
            </a:r>
            <a:r>
              <a:rPr lang="fr-FR" b="1" dirty="0" err="1" smtClean="0"/>
              <a:t>int</a:t>
            </a:r>
            <a:r>
              <a:rPr lang="fr-FR" dirty="0" smtClean="0"/>
              <a:t> r;</a:t>
            </a:r>
          </a:p>
          <a:p>
            <a:pPr>
              <a:buNone/>
            </a:pPr>
            <a:r>
              <a:rPr lang="fr-FR" dirty="0" smtClean="0"/>
              <a:t>                 </a:t>
            </a:r>
            <a:r>
              <a:rPr lang="fr-FR" sz="2400" dirty="0" smtClean="0"/>
              <a:t>// liste des méthodes;</a:t>
            </a:r>
          </a:p>
          <a:p>
            <a:pPr>
              <a:buNone/>
            </a:pPr>
            <a:r>
              <a:rPr lang="fr-FR" sz="2400" dirty="0" smtClean="0"/>
              <a:t>                              // un destructeur</a:t>
            </a:r>
            <a:endParaRPr lang="fr-FR" dirty="0" smtClean="0"/>
          </a:p>
          <a:p>
            <a:pPr indent="1444625">
              <a:buNone/>
            </a:pPr>
            <a:r>
              <a:rPr lang="fr-FR" b="1" dirty="0" smtClean="0">
                <a:solidFill>
                  <a:srgbClr val="FF0000"/>
                </a:solidFill>
              </a:rPr>
              <a:t>public</a:t>
            </a:r>
            <a:r>
              <a:rPr lang="fr-FR" dirty="0" smtClean="0"/>
              <a:t> </a:t>
            </a:r>
            <a:r>
              <a:rPr lang="fr-FR" b="1" dirty="0" err="1" smtClean="0">
                <a:solidFill>
                  <a:srgbClr val="FF0000"/>
                </a:solidFill>
              </a:rPr>
              <a:t>void</a:t>
            </a:r>
            <a:r>
              <a:rPr lang="fr-FR" dirty="0" smtClean="0"/>
              <a:t> </a:t>
            </a:r>
            <a:r>
              <a:rPr lang="fr-FR" b="1" dirty="0" err="1" smtClean="0">
                <a:solidFill>
                  <a:schemeClr val="accent1"/>
                </a:solidFill>
              </a:rPr>
              <a:t>finalize</a:t>
            </a:r>
            <a:r>
              <a:rPr lang="fr-FR" dirty="0" smtClean="0"/>
              <a:t>(){</a:t>
            </a:r>
          </a:p>
          <a:p>
            <a:pPr indent="1444625">
              <a:buNone/>
            </a:pPr>
            <a:r>
              <a:rPr lang="fr-FR" dirty="0" smtClean="0"/>
              <a:t>// l’objet est détruit</a:t>
            </a:r>
          </a:p>
          <a:p>
            <a:pPr indent="1444625">
              <a:buNone/>
            </a:pPr>
            <a:r>
              <a:rPr lang="fr-FR" dirty="0" smtClean="0"/>
              <a:t>}</a:t>
            </a:r>
          </a:p>
          <a:p>
            <a:pPr>
              <a:buNone/>
            </a:pPr>
            <a:r>
              <a:rPr lang="fr-FR" dirty="0" smtClean="0"/>
              <a:t>                   }</a:t>
            </a:r>
          </a:p>
          <a:p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2071670" y="4143380"/>
            <a:ext cx="3786214" cy="14287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Constructeur et destructeur :</a:t>
            </a:r>
            <a:br>
              <a:rPr lang="fr-FR" dirty="0" smtClean="0"/>
            </a:br>
            <a:r>
              <a:rPr lang="fr-FR" dirty="0" smtClean="0"/>
              <a:t> </a:t>
            </a:r>
            <a:r>
              <a:rPr lang="fr-FR" sz="3600" dirty="0" smtClean="0"/>
              <a:t>Exemple en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fr-FR" sz="4800" dirty="0" smtClean="0"/>
              <a:t>Voir les fichiers associés à ce cours:</a:t>
            </a:r>
          </a:p>
          <a:p>
            <a:pPr>
              <a:buFontTx/>
              <a:buChar char="-"/>
            </a:pPr>
            <a:r>
              <a:rPr lang="fr-FR" sz="3500" b="1" dirty="0" smtClean="0"/>
              <a:t>cercle2.java</a:t>
            </a:r>
            <a:r>
              <a:rPr lang="fr-FR" sz="3500" dirty="0" smtClean="0"/>
              <a:t>: une classe avec un constructeur, appelé plusieurs fois </a:t>
            </a:r>
          </a:p>
          <a:p>
            <a:pPr>
              <a:buFontTx/>
              <a:buChar char="-"/>
            </a:pPr>
            <a:r>
              <a:rPr lang="fr-FR" sz="3500" b="1" dirty="0" smtClean="0"/>
              <a:t>cercle3.java</a:t>
            </a:r>
            <a:r>
              <a:rPr lang="fr-FR" sz="3500" dirty="0" smtClean="0"/>
              <a:t>: une classe avec un constructeur et un destructeur</a:t>
            </a:r>
          </a:p>
          <a:p>
            <a:pPr>
              <a:buFontTx/>
              <a:buChar char="-"/>
            </a:pPr>
            <a:r>
              <a:rPr lang="fr-FR" sz="3500" dirty="0" smtClean="0"/>
              <a:t>Essayez de tester ces deux programmes avec </a:t>
            </a:r>
            <a:r>
              <a:rPr lang="fr-FR" sz="3500" b="1" dirty="0" err="1" smtClean="0"/>
              <a:t>javac</a:t>
            </a:r>
            <a:r>
              <a:rPr lang="fr-FR" sz="3500" dirty="0" smtClean="0"/>
              <a:t> et </a:t>
            </a:r>
            <a:r>
              <a:rPr lang="fr-FR" sz="3500" b="1" dirty="0" smtClean="0"/>
              <a:t>java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11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Instanciation d’objet (1)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Il est possible de créer </a:t>
            </a:r>
            <a:r>
              <a:rPr lang="fr-FR" b="1" dirty="0" smtClean="0">
                <a:solidFill>
                  <a:srgbClr val="FF0000"/>
                </a:solidFill>
              </a:rPr>
              <a:t>autant d’instances </a:t>
            </a:r>
            <a:r>
              <a:rPr lang="fr-FR" dirty="0" smtClean="0"/>
              <a:t>qu’on veut d’une classe;</a:t>
            </a:r>
          </a:p>
          <a:p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Un </a:t>
            </a:r>
            <a:r>
              <a:rPr lang="fr-FR" b="1" dirty="0" smtClean="0">
                <a:solidFill>
                  <a:srgbClr val="FF0000"/>
                </a:solidFill>
              </a:rPr>
              <a:t>objet o1 de C1 </a:t>
            </a:r>
            <a:r>
              <a:rPr lang="fr-FR" dirty="0" smtClean="0"/>
              <a:t>peut être créé dans la définition de la classe </a:t>
            </a:r>
            <a:r>
              <a:rPr lang="fr-FR" b="1" dirty="0" smtClean="0"/>
              <a:t>C1</a:t>
            </a:r>
            <a:r>
              <a:rPr lang="fr-FR" dirty="0" smtClean="0"/>
              <a:t> ou dans une autre classe </a:t>
            </a:r>
            <a:r>
              <a:rPr lang="fr-FR" b="1" dirty="0" smtClean="0"/>
              <a:t>C2</a:t>
            </a:r>
            <a:r>
              <a:rPr lang="fr-FR" dirty="0" smtClean="0"/>
              <a:t>.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12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Instanciation d’objet (2)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13</a:t>
            </a:fld>
            <a:endParaRPr lang="fr-BE"/>
          </a:p>
        </p:txBody>
      </p:sp>
      <p:sp>
        <p:nvSpPr>
          <p:cNvPr id="6" name="Rectangle 5"/>
          <p:cNvSpPr/>
          <p:nvPr/>
        </p:nvSpPr>
        <p:spPr>
          <a:xfrm>
            <a:off x="500034" y="1571612"/>
            <a:ext cx="1714512" cy="235745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 smtClean="0">
                <a:solidFill>
                  <a:srgbClr val="FF0000"/>
                </a:solidFill>
              </a:rPr>
              <a:t>class</a:t>
            </a:r>
            <a:r>
              <a:rPr lang="fr-FR" dirty="0" smtClean="0">
                <a:solidFill>
                  <a:schemeClr val="tx1"/>
                </a:solidFill>
              </a:rPr>
              <a:t> C1{</a:t>
            </a:r>
          </a:p>
          <a:p>
            <a:endParaRPr lang="fr-FR" dirty="0" smtClean="0">
              <a:solidFill>
                <a:schemeClr val="tx1"/>
              </a:solidFill>
            </a:endParaRPr>
          </a:p>
          <a:p>
            <a:r>
              <a:rPr lang="fr-FR" dirty="0" smtClean="0">
                <a:solidFill>
                  <a:schemeClr val="tx1"/>
                </a:solidFill>
              </a:rPr>
              <a:t>//attributs</a:t>
            </a:r>
          </a:p>
          <a:p>
            <a:r>
              <a:rPr lang="fr-FR" dirty="0" smtClean="0">
                <a:solidFill>
                  <a:schemeClr val="tx1"/>
                </a:solidFill>
              </a:rPr>
              <a:t>//méthodes</a:t>
            </a:r>
          </a:p>
          <a:p>
            <a:endParaRPr lang="fr-FR" dirty="0" smtClean="0">
              <a:solidFill>
                <a:schemeClr val="tx1"/>
              </a:solidFill>
            </a:endParaRPr>
          </a:p>
          <a:p>
            <a:r>
              <a:rPr lang="fr-FR" dirty="0" smtClean="0">
                <a:solidFill>
                  <a:schemeClr val="tx1"/>
                </a:solidFill>
              </a:rPr>
              <a:t>} 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86380" y="1643050"/>
            <a:ext cx="2857520" cy="39290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b="1" dirty="0" smtClean="0">
                <a:solidFill>
                  <a:srgbClr val="FF0000"/>
                </a:solidFill>
              </a:rPr>
              <a:t>class</a:t>
            </a:r>
            <a:r>
              <a:rPr lang="fr-FR" dirty="0" smtClean="0">
                <a:solidFill>
                  <a:schemeClr val="tx1"/>
                </a:solidFill>
              </a:rPr>
              <a:t> C2{</a:t>
            </a:r>
          </a:p>
          <a:p>
            <a:endParaRPr lang="fr-FR" dirty="0" smtClean="0">
              <a:solidFill>
                <a:schemeClr val="tx1"/>
              </a:solidFill>
            </a:endParaRPr>
          </a:p>
          <a:p>
            <a:r>
              <a:rPr lang="fr-FR" dirty="0" smtClean="0">
                <a:solidFill>
                  <a:schemeClr val="tx1"/>
                </a:solidFill>
              </a:rPr>
              <a:t>//attributs</a:t>
            </a:r>
          </a:p>
          <a:p>
            <a:endParaRPr lang="fr-FR" dirty="0" smtClean="0">
              <a:solidFill>
                <a:schemeClr val="tx1"/>
              </a:solidFill>
            </a:endParaRPr>
          </a:p>
          <a:p>
            <a:r>
              <a:rPr lang="fr-FR" dirty="0" smtClean="0">
                <a:solidFill>
                  <a:schemeClr val="tx1"/>
                </a:solidFill>
              </a:rPr>
              <a:t>        </a:t>
            </a:r>
            <a:r>
              <a:rPr lang="fr-FR" b="1" dirty="0" smtClean="0">
                <a:solidFill>
                  <a:schemeClr val="tx1"/>
                </a:solidFill>
              </a:rPr>
              <a:t>C1 o1=new  C1();</a:t>
            </a:r>
          </a:p>
          <a:p>
            <a:endParaRPr lang="fr-FR" dirty="0" smtClean="0">
              <a:solidFill>
                <a:schemeClr val="tx1"/>
              </a:solidFill>
            </a:endParaRPr>
          </a:p>
          <a:p>
            <a:r>
              <a:rPr lang="fr-FR" dirty="0" smtClean="0">
                <a:solidFill>
                  <a:schemeClr val="tx1"/>
                </a:solidFill>
              </a:rPr>
              <a:t>//méthodes</a:t>
            </a:r>
          </a:p>
          <a:p>
            <a:endParaRPr lang="fr-FR" dirty="0" smtClean="0">
              <a:solidFill>
                <a:schemeClr val="tx1"/>
              </a:solidFill>
            </a:endParaRPr>
          </a:p>
          <a:p>
            <a:r>
              <a:rPr lang="fr-FR" dirty="0" smtClean="0">
                <a:solidFill>
                  <a:schemeClr val="tx1"/>
                </a:solidFill>
              </a:rPr>
              <a:t>    </a:t>
            </a:r>
            <a:r>
              <a:rPr lang="fr-FR" dirty="0" err="1" smtClean="0">
                <a:solidFill>
                  <a:schemeClr val="tx1"/>
                </a:solidFill>
              </a:rPr>
              <a:t>methode</a:t>
            </a:r>
            <a:r>
              <a:rPr lang="fr-FR" dirty="0" smtClean="0">
                <a:solidFill>
                  <a:schemeClr val="tx1"/>
                </a:solidFill>
              </a:rPr>
              <a:t> (){</a:t>
            </a:r>
          </a:p>
          <a:p>
            <a:r>
              <a:rPr lang="fr-FR" dirty="0" smtClean="0">
                <a:solidFill>
                  <a:schemeClr val="tx1"/>
                </a:solidFill>
              </a:rPr>
              <a:t>        </a:t>
            </a:r>
            <a:r>
              <a:rPr lang="fr-FR" b="1" dirty="0" smtClean="0">
                <a:solidFill>
                  <a:schemeClr val="tx1"/>
                </a:solidFill>
              </a:rPr>
              <a:t>C1 o1=new  C1();</a:t>
            </a:r>
          </a:p>
          <a:p>
            <a:r>
              <a:rPr lang="fr-FR" dirty="0" smtClean="0">
                <a:solidFill>
                  <a:schemeClr val="tx1"/>
                </a:solidFill>
              </a:rPr>
              <a:t>               }</a:t>
            </a:r>
          </a:p>
          <a:p>
            <a:endParaRPr lang="fr-FR" dirty="0" smtClean="0">
              <a:solidFill>
                <a:schemeClr val="tx1"/>
              </a:solidFill>
            </a:endParaRPr>
          </a:p>
          <a:p>
            <a:r>
              <a:rPr lang="fr-FR" dirty="0" smtClean="0">
                <a:solidFill>
                  <a:schemeClr val="tx1"/>
                </a:solidFill>
              </a:rPr>
              <a:t>} </a:t>
            </a:r>
            <a:endParaRPr lang="fr-FR" dirty="0">
              <a:solidFill>
                <a:schemeClr val="tx1"/>
              </a:solidFill>
            </a:endParaRPr>
          </a:p>
        </p:txBody>
      </p:sp>
      <p:cxnSp>
        <p:nvCxnSpPr>
          <p:cNvPr id="9" name="Connecteur droit avec flèche 8"/>
          <p:cNvCxnSpPr/>
          <p:nvPr/>
        </p:nvCxnSpPr>
        <p:spPr>
          <a:xfrm flipV="1">
            <a:off x="3000364" y="3143248"/>
            <a:ext cx="2643206" cy="21431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flipV="1">
            <a:off x="3143240" y="4500570"/>
            <a:ext cx="2643206" cy="78581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857224" y="5345684"/>
            <a:ext cx="3642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Instanciation en deux lieux différents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Instanciation d’objet (3)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85720" y="1357298"/>
            <a:ext cx="4214842" cy="3186122"/>
          </a:xfrm>
          <a:ln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class</a:t>
            </a:r>
            <a:r>
              <a:rPr lang="fr-FR" dirty="0" smtClean="0"/>
              <a:t> cercle{</a:t>
            </a:r>
          </a:p>
          <a:p>
            <a:pPr>
              <a:buNone/>
            </a:pPr>
            <a:r>
              <a:rPr lang="fr-FR" dirty="0" smtClean="0"/>
              <a:t>                 // liste des attributs;         </a:t>
            </a:r>
          </a:p>
          <a:p>
            <a:pPr>
              <a:buNone/>
            </a:pPr>
            <a:r>
              <a:rPr lang="fr-FR" dirty="0" smtClean="0"/>
              <a:t>             </a:t>
            </a:r>
            <a:r>
              <a:rPr lang="fr-FR" b="1" dirty="0" err="1" smtClean="0"/>
              <a:t>int</a:t>
            </a:r>
            <a:r>
              <a:rPr lang="fr-FR" dirty="0" smtClean="0"/>
              <a:t> x; </a:t>
            </a:r>
            <a:r>
              <a:rPr lang="fr-FR" b="1" dirty="0" err="1" smtClean="0"/>
              <a:t>int</a:t>
            </a:r>
            <a:r>
              <a:rPr lang="fr-FR" dirty="0" smtClean="0"/>
              <a:t> y; </a:t>
            </a:r>
            <a:r>
              <a:rPr lang="fr-FR" b="1" dirty="0" err="1" smtClean="0"/>
              <a:t>int</a:t>
            </a:r>
            <a:r>
              <a:rPr lang="fr-FR" dirty="0" smtClean="0"/>
              <a:t> r;</a:t>
            </a:r>
          </a:p>
          <a:p>
            <a:pPr>
              <a:buNone/>
            </a:pPr>
            <a:r>
              <a:rPr lang="fr-FR" dirty="0" smtClean="0"/>
              <a:t>                 // liste des méthodes;</a:t>
            </a:r>
          </a:p>
          <a:p>
            <a:pPr>
              <a:buNone/>
            </a:pPr>
            <a:r>
              <a:rPr lang="fr-FR" dirty="0" smtClean="0"/>
              <a:t>                // un constructeur</a:t>
            </a:r>
          </a:p>
          <a:p>
            <a:pPr>
              <a:buNone/>
            </a:pPr>
            <a:r>
              <a:rPr lang="fr-FR" dirty="0" smtClean="0"/>
              <a:t>               cercle(</a:t>
            </a:r>
            <a:r>
              <a:rPr lang="fr-FR" dirty="0" err="1" smtClean="0"/>
              <a:t>int</a:t>
            </a:r>
            <a:r>
              <a:rPr lang="fr-FR" dirty="0" smtClean="0"/>
              <a:t> x</a:t>
            </a:r>
            <a:r>
              <a:rPr lang="fr-FR" baseline="-25000" dirty="0" smtClean="0"/>
              <a:t>0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y</a:t>
            </a:r>
            <a:r>
              <a:rPr lang="fr-FR" baseline="-25000" dirty="0" smtClean="0"/>
              <a:t>0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r</a:t>
            </a:r>
            <a:r>
              <a:rPr lang="fr-FR" baseline="-25000" dirty="0" smtClean="0"/>
              <a:t>0</a:t>
            </a:r>
            <a:r>
              <a:rPr lang="fr-FR" dirty="0" smtClean="0"/>
              <a:t>){</a:t>
            </a:r>
          </a:p>
          <a:p>
            <a:pPr indent="1444625">
              <a:buNone/>
            </a:pPr>
            <a:r>
              <a:rPr lang="fr-FR" dirty="0" smtClean="0"/>
              <a:t>x= x</a:t>
            </a:r>
            <a:r>
              <a:rPr lang="fr-FR" baseline="-25000" dirty="0" smtClean="0"/>
              <a:t>0</a:t>
            </a:r>
            <a:r>
              <a:rPr lang="fr-FR" dirty="0" smtClean="0"/>
              <a:t>; y= y</a:t>
            </a:r>
            <a:r>
              <a:rPr lang="fr-FR" baseline="-25000" dirty="0" smtClean="0"/>
              <a:t>0</a:t>
            </a:r>
            <a:r>
              <a:rPr lang="fr-FR" dirty="0" smtClean="0"/>
              <a:t>; r= r</a:t>
            </a:r>
            <a:r>
              <a:rPr lang="fr-FR" baseline="-25000" dirty="0" smtClean="0"/>
              <a:t>0</a:t>
            </a:r>
            <a:r>
              <a:rPr lang="fr-FR" dirty="0" smtClean="0"/>
              <a:t>;</a:t>
            </a:r>
          </a:p>
          <a:p>
            <a:pPr indent="1444625">
              <a:buNone/>
            </a:pPr>
            <a:r>
              <a:rPr lang="fr-FR" dirty="0" smtClean="0"/>
              <a:t>}</a:t>
            </a:r>
          </a:p>
          <a:p>
            <a:pPr>
              <a:buNone/>
            </a:pPr>
            <a:r>
              <a:rPr lang="fr-FR" dirty="0" smtClean="0"/>
              <a:t>                   }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14</a:t>
            </a:fld>
            <a:endParaRPr lang="fr-BE"/>
          </a:p>
        </p:txBody>
      </p:sp>
      <p:sp>
        <p:nvSpPr>
          <p:cNvPr id="5" name="ZoneTexte 4"/>
          <p:cNvSpPr txBox="1"/>
          <p:nvPr/>
        </p:nvSpPr>
        <p:spPr>
          <a:xfrm>
            <a:off x="4582450" y="1428736"/>
            <a:ext cx="4440703" cy="42473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class</a:t>
            </a:r>
            <a:r>
              <a:rPr lang="fr-FR" dirty="0" smtClean="0"/>
              <a:t> rectangle{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                 // liste des attributs;         </a:t>
            </a:r>
          </a:p>
          <a:p>
            <a:pPr indent="1444625">
              <a:buNone/>
            </a:pP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b="1" dirty="0" err="1" smtClean="0">
                <a:solidFill>
                  <a:srgbClr val="FF0000"/>
                </a:solidFill>
              </a:rPr>
              <a:t>int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smtClean="0"/>
              <a:t>x0; </a:t>
            </a:r>
            <a:r>
              <a:rPr lang="fr-FR" b="1" dirty="0" err="1" smtClean="0">
                <a:solidFill>
                  <a:srgbClr val="FF0000"/>
                </a:solidFill>
              </a:rPr>
              <a:t>int</a:t>
            </a:r>
            <a:r>
              <a:rPr lang="fr-FR" dirty="0" smtClean="0"/>
              <a:t> y0; </a:t>
            </a:r>
            <a:r>
              <a:rPr lang="fr-FR" b="1" dirty="0" err="1" smtClean="0"/>
              <a:t>int</a:t>
            </a:r>
            <a:r>
              <a:rPr lang="fr-FR" dirty="0" smtClean="0"/>
              <a:t> l1; </a:t>
            </a:r>
            <a:r>
              <a:rPr lang="fr-FR" b="1" dirty="0" err="1" smtClean="0"/>
              <a:t>int</a:t>
            </a:r>
            <a:r>
              <a:rPr lang="fr-FR" dirty="0" smtClean="0"/>
              <a:t> l2;</a:t>
            </a:r>
          </a:p>
          <a:p>
            <a:pPr indent="1444625">
              <a:buNone/>
            </a:pPr>
            <a:endParaRPr lang="fr-FR" dirty="0" smtClean="0"/>
          </a:p>
          <a:p>
            <a:pPr indent="1444625">
              <a:buNone/>
            </a:pPr>
            <a:r>
              <a:rPr lang="fr-FR" dirty="0" smtClean="0"/>
              <a:t>cercle  c1=</a:t>
            </a:r>
            <a:r>
              <a:rPr lang="fr-FR" b="1" dirty="0" smtClean="0"/>
              <a:t>new</a:t>
            </a:r>
            <a:r>
              <a:rPr lang="fr-FR" dirty="0" smtClean="0"/>
              <a:t> cercle(1,3,5);</a:t>
            </a:r>
          </a:p>
          <a:p>
            <a:pPr>
              <a:buNone/>
            </a:pPr>
            <a:r>
              <a:rPr lang="fr-FR" dirty="0" smtClean="0"/>
              <a:t>              </a:t>
            </a:r>
          </a:p>
          <a:p>
            <a:pPr>
              <a:buNone/>
            </a:pPr>
            <a:r>
              <a:rPr lang="fr-FR" dirty="0" smtClean="0"/>
              <a:t>                          // liste des méthodes;</a:t>
            </a:r>
          </a:p>
          <a:p>
            <a:pPr indent="1444625">
              <a:buNone/>
            </a:pPr>
            <a:endParaRPr lang="fr-FR" b="1" dirty="0" smtClean="0"/>
          </a:p>
          <a:p>
            <a:pPr indent="1444625">
              <a:buNone/>
            </a:pPr>
            <a:r>
              <a:rPr lang="fr-FR" b="1" dirty="0" err="1" smtClean="0">
                <a:solidFill>
                  <a:srgbClr val="FF0000"/>
                </a:solidFill>
              </a:rPr>
              <a:t>void</a:t>
            </a:r>
            <a:r>
              <a:rPr lang="fr-FR" b="1" dirty="0" smtClean="0"/>
              <a:t> method1</a:t>
            </a:r>
            <a:r>
              <a:rPr lang="fr-FR" dirty="0" smtClean="0"/>
              <a:t>(){</a:t>
            </a:r>
          </a:p>
          <a:p>
            <a:pPr indent="1444625">
              <a:buNone/>
            </a:pPr>
            <a:r>
              <a:rPr lang="fr-FR" dirty="0" smtClean="0"/>
              <a:t>cercle  c2=</a:t>
            </a:r>
            <a:r>
              <a:rPr lang="fr-FR" b="1" dirty="0" smtClean="0"/>
              <a:t>new</a:t>
            </a:r>
            <a:r>
              <a:rPr lang="fr-FR" dirty="0" smtClean="0"/>
              <a:t> cercle(3,9,10);</a:t>
            </a:r>
          </a:p>
          <a:p>
            <a:pPr indent="1444625">
              <a:buNone/>
            </a:pPr>
            <a:endParaRPr lang="fr-FR" dirty="0" smtClean="0"/>
          </a:p>
          <a:p>
            <a:pPr indent="1444625">
              <a:buNone/>
            </a:pPr>
            <a:r>
              <a:rPr lang="fr-FR" dirty="0" smtClean="0"/>
              <a:t>}</a:t>
            </a:r>
          </a:p>
          <a:p>
            <a:pPr>
              <a:buNone/>
            </a:pPr>
            <a:r>
              <a:rPr lang="fr-FR" dirty="0" smtClean="0"/>
              <a:t>}</a:t>
            </a:r>
          </a:p>
          <a:p>
            <a:endParaRPr lang="fr-FR" dirty="0"/>
          </a:p>
        </p:txBody>
      </p:sp>
      <p:cxnSp>
        <p:nvCxnSpPr>
          <p:cNvPr id="9" name="Connecteur droit avec flèche 8"/>
          <p:cNvCxnSpPr/>
          <p:nvPr/>
        </p:nvCxnSpPr>
        <p:spPr>
          <a:xfrm flipV="1">
            <a:off x="1928794" y="3071810"/>
            <a:ext cx="4071966" cy="18573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flipV="1">
            <a:off x="3214678" y="4429132"/>
            <a:ext cx="2786082" cy="107157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/>
          <p:cNvSpPr txBox="1"/>
          <p:nvPr/>
        </p:nvSpPr>
        <p:spPr>
          <a:xfrm>
            <a:off x="857224" y="4786322"/>
            <a:ext cx="1403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Une instance</a:t>
            </a:r>
            <a:endParaRPr lang="fr-FR" dirty="0"/>
          </a:p>
        </p:txBody>
      </p:sp>
      <p:sp>
        <p:nvSpPr>
          <p:cNvPr id="15" name="ZoneTexte 14"/>
          <p:cNvSpPr txBox="1"/>
          <p:nvPr/>
        </p:nvSpPr>
        <p:spPr>
          <a:xfrm>
            <a:off x="2000232" y="5500702"/>
            <a:ext cx="1958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Une autre instance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Instanciation d’objet (4):</a:t>
            </a:r>
            <a:br>
              <a:rPr lang="fr-FR" dirty="0" smtClean="0"/>
            </a:br>
            <a:r>
              <a:rPr lang="fr-FR" dirty="0" smtClean="0"/>
              <a:t>exemple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 algn="ctr">
              <a:buFontTx/>
              <a:buChar char="-"/>
            </a:pPr>
            <a:r>
              <a:rPr lang="fr-FR" dirty="0" smtClean="0"/>
              <a:t>Voir le fichier </a:t>
            </a:r>
            <a:r>
              <a:rPr lang="fr-FR" b="1" dirty="0" smtClean="0"/>
              <a:t>rectangle.java</a:t>
            </a:r>
          </a:p>
          <a:p>
            <a:pPr algn="ctr">
              <a:buFontTx/>
              <a:buChar char="-"/>
            </a:pPr>
            <a:r>
              <a:rPr lang="fr-FR" b="1" u="sng" dirty="0" smtClean="0">
                <a:solidFill>
                  <a:srgbClr val="FF0000"/>
                </a:solidFill>
              </a:rPr>
              <a:t>Attention:</a:t>
            </a:r>
            <a:r>
              <a:rPr lang="fr-FR" dirty="0" smtClean="0"/>
              <a:t> le nom du fichier porte le nom de la classe qui contient la méthode </a:t>
            </a:r>
            <a:r>
              <a:rPr lang="fr-FR" b="1" dirty="0" smtClean="0">
                <a:solidFill>
                  <a:srgbClr val="FF0000"/>
                </a:solidFill>
              </a:rPr>
              <a:t>main</a:t>
            </a:r>
            <a:endParaRPr lang="fr-FR" b="1" dirty="0">
              <a:solidFill>
                <a:srgbClr val="FF0000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15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Visibilité entre classe</a:t>
            </a:r>
            <a:br>
              <a:rPr lang="fr-FR" dirty="0" smtClean="0"/>
            </a:br>
            <a:r>
              <a:rPr lang="fr-FR" dirty="0" smtClean="0"/>
              <a:t>Les modificateurs: </a:t>
            </a:r>
            <a:r>
              <a:rPr lang="fr-FR" b="1" dirty="0" smtClean="0"/>
              <a:t>public</a:t>
            </a:r>
            <a:r>
              <a:rPr lang="fr-FR" dirty="0" smtClean="0"/>
              <a:t> vs </a:t>
            </a:r>
            <a:r>
              <a:rPr lang="fr-FR" b="1" dirty="0" err="1" smtClean="0"/>
              <a:t>private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 smtClean="0"/>
              <a:t>Les attributs et les méthodes d’une classe peuvent être visibles dans toutes les autres classes: dans ce cas il sont précédés par le </a:t>
            </a:r>
            <a:r>
              <a:rPr lang="fr-FR" b="1" dirty="0" smtClean="0"/>
              <a:t>modificateur</a:t>
            </a:r>
            <a:r>
              <a:rPr lang="fr-FR" dirty="0" smtClean="0"/>
              <a:t> </a:t>
            </a:r>
            <a:r>
              <a:rPr lang="fr-FR" b="1" dirty="0" smtClean="0">
                <a:solidFill>
                  <a:srgbClr val="FF0000"/>
                </a:solidFill>
              </a:rPr>
              <a:t>public</a:t>
            </a:r>
          </a:p>
          <a:p>
            <a:endParaRPr lang="fr-FR" dirty="0" smtClean="0">
              <a:solidFill>
                <a:srgbClr val="FF0000"/>
              </a:solidFill>
            </a:endParaRPr>
          </a:p>
          <a:p>
            <a:r>
              <a:rPr lang="fr-FR" dirty="0" smtClean="0"/>
              <a:t>Les attributs et les méthodes d’une classe peuvent être invisible dans toutes les autres classes: dans ce cas il sont précédés par le </a:t>
            </a:r>
            <a:r>
              <a:rPr lang="fr-FR" b="1" dirty="0" smtClean="0"/>
              <a:t>modificateur</a:t>
            </a:r>
            <a:r>
              <a:rPr lang="fr-FR" dirty="0" smtClean="0"/>
              <a:t> </a:t>
            </a:r>
            <a:r>
              <a:rPr lang="fr-FR" b="1" dirty="0" err="1" smtClean="0">
                <a:solidFill>
                  <a:srgbClr val="FF0000"/>
                </a:solidFill>
              </a:rPr>
              <a:t>private</a:t>
            </a:r>
            <a:endParaRPr lang="fr-FR" dirty="0" smtClean="0">
              <a:solidFill>
                <a:srgbClr val="FF0000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16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Visibilité entre classe:</a:t>
            </a:r>
            <a:br>
              <a:rPr lang="fr-FR" dirty="0" smtClean="0"/>
            </a:br>
            <a:r>
              <a:rPr lang="fr-FR" dirty="0" smtClean="0"/>
              <a:t>exemple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17</a:t>
            </a:fld>
            <a:endParaRPr lang="fr-BE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285720" y="1357298"/>
            <a:ext cx="4214842" cy="3186122"/>
          </a:xfrm>
          <a:ln>
            <a:solidFill>
              <a:schemeClr val="tx1"/>
            </a:solidFill>
          </a:ln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class</a:t>
            </a:r>
            <a:r>
              <a:rPr lang="fr-FR" dirty="0" smtClean="0"/>
              <a:t> cercle{</a:t>
            </a:r>
          </a:p>
          <a:p>
            <a:pPr>
              <a:buNone/>
            </a:pPr>
            <a:r>
              <a:rPr lang="fr-FR" dirty="0" smtClean="0"/>
              <a:t>                 // liste des méthodes;         </a:t>
            </a:r>
          </a:p>
          <a:p>
            <a:pPr>
              <a:buNone/>
            </a:pPr>
            <a:r>
              <a:rPr lang="fr-FR" dirty="0" smtClean="0"/>
              <a:t>            </a:t>
            </a:r>
            <a:r>
              <a:rPr lang="fr-FR" b="1" dirty="0" smtClean="0">
                <a:solidFill>
                  <a:srgbClr val="FF0000"/>
                </a:solidFill>
              </a:rPr>
              <a:t>public</a:t>
            </a:r>
            <a:r>
              <a:rPr lang="fr-FR" dirty="0" smtClean="0"/>
              <a:t> </a:t>
            </a:r>
            <a:r>
              <a:rPr lang="fr-FR" b="1" dirty="0" err="1" smtClean="0"/>
              <a:t>int</a:t>
            </a:r>
            <a:r>
              <a:rPr lang="fr-FR" dirty="0" smtClean="0"/>
              <a:t> x; </a:t>
            </a:r>
          </a:p>
          <a:p>
            <a:pPr>
              <a:buNone/>
            </a:pPr>
            <a:r>
              <a:rPr lang="fr-FR" b="1" dirty="0" smtClean="0"/>
              <a:t>            </a:t>
            </a:r>
            <a:r>
              <a:rPr lang="fr-FR" b="1" dirty="0" err="1" smtClean="0">
                <a:solidFill>
                  <a:srgbClr val="FF0000"/>
                </a:solidFill>
              </a:rPr>
              <a:t>private</a:t>
            </a:r>
            <a:r>
              <a:rPr lang="fr-FR" b="1" dirty="0" smtClean="0"/>
              <a:t> </a:t>
            </a:r>
            <a:r>
              <a:rPr lang="fr-FR" b="1" dirty="0" err="1" smtClean="0"/>
              <a:t>int</a:t>
            </a:r>
            <a:r>
              <a:rPr lang="fr-FR" dirty="0" smtClean="0"/>
              <a:t> y; </a:t>
            </a:r>
          </a:p>
          <a:p>
            <a:pPr>
              <a:buNone/>
            </a:pPr>
            <a:r>
              <a:rPr lang="fr-FR" b="1" dirty="0" smtClean="0"/>
              <a:t>            </a:t>
            </a:r>
            <a:r>
              <a:rPr lang="fr-FR" b="1" dirty="0" err="1" smtClean="0"/>
              <a:t>int</a:t>
            </a:r>
            <a:r>
              <a:rPr lang="fr-FR" dirty="0" smtClean="0"/>
              <a:t> r;</a:t>
            </a:r>
          </a:p>
          <a:p>
            <a:pPr>
              <a:buNone/>
            </a:pPr>
            <a:r>
              <a:rPr lang="fr-FR" dirty="0" smtClean="0"/>
              <a:t>                 // liste des méthodes;</a:t>
            </a:r>
          </a:p>
          <a:p>
            <a:pPr>
              <a:buNone/>
            </a:pPr>
            <a:r>
              <a:rPr lang="fr-FR" dirty="0" smtClean="0"/>
              <a:t>                // un constructeur</a:t>
            </a:r>
          </a:p>
          <a:p>
            <a:pPr>
              <a:buNone/>
            </a:pPr>
            <a:r>
              <a:rPr lang="fr-FR" dirty="0" smtClean="0"/>
              <a:t>               cercle(</a:t>
            </a:r>
            <a:r>
              <a:rPr lang="fr-FR" dirty="0" err="1" smtClean="0"/>
              <a:t>int</a:t>
            </a:r>
            <a:r>
              <a:rPr lang="fr-FR" dirty="0" smtClean="0"/>
              <a:t> x</a:t>
            </a:r>
            <a:r>
              <a:rPr lang="fr-FR" baseline="-25000" dirty="0" smtClean="0"/>
              <a:t>0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y</a:t>
            </a:r>
            <a:r>
              <a:rPr lang="fr-FR" baseline="-25000" dirty="0" smtClean="0"/>
              <a:t>0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r</a:t>
            </a:r>
            <a:r>
              <a:rPr lang="fr-FR" baseline="-25000" dirty="0" smtClean="0"/>
              <a:t>0</a:t>
            </a:r>
            <a:r>
              <a:rPr lang="fr-FR" dirty="0" smtClean="0"/>
              <a:t>){</a:t>
            </a:r>
          </a:p>
          <a:p>
            <a:pPr indent="1444625">
              <a:buNone/>
            </a:pPr>
            <a:r>
              <a:rPr lang="fr-FR" dirty="0" smtClean="0"/>
              <a:t>x= x</a:t>
            </a:r>
            <a:r>
              <a:rPr lang="fr-FR" baseline="-25000" dirty="0" smtClean="0"/>
              <a:t>0</a:t>
            </a:r>
            <a:r>
              <a:rPr lang="fr-FR" dirty="0" smtClean="0"/>
              <a:t>; y= y</a:t>
            </a:r>
            <a:r>
              <a:rPr lang="fr-FR" baseline="-25000" dirty="0" smtClean="0"/>
              <a:t>0</a:t>
            </a:r>
            <a:r>
              <a:rPr lang="fr-FR" dirty="0" smtClean="0"/>
              <a:t>; r= r</a:t>
            </a:r>
            <a:r>
              <a:rPr lang="fr-FR" baseline="-25000" dirty="0" smtClean="0"/>
              <a:t>0</a:t>
            </a:r>
            <a:r>
              <a:rPr lang="fr-FR" dirty="0" smtClean="0"/>
              <a:t>;</a:t>
            </a:r>
          </a:p>
          <a:p>
            <a:pPr indent="1444625">
              <a:buNone/>
            </a:pPr>
            <a:r>
              <a:rPr lang="fr-FR" dirty="0" smtClean="0"/>
              <a:t>}</a:t>
            </a:r>
          </a:p>
          <a:p>
            <a:pPr>
              <a:buNone/>
            </a:pPr>
            <a:r>
              <a:rPr lang="fr-FR" dirty="0" smtClean="0"/>
              <a:t>                   }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4582450" y="1428736"/>
            <a:ext cx="4440703" cy="39703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class</a:t>
            </a:r>
            <a:r>
              <a:rPr lang="fr-FR" dirty="0" smtClean="0"/>
              <a:t> rectangle{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                 // liste des méthodes;         </a:t>
            </a:r>
          </a:p>
          <a:p>
            <a:pPr indent="1444625">
              <a:buNone/>
            </a:pP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b="1" dirty="0" err="1" smtClean="0">
                <a:solidFill>
                  <a:srgbClr val="FF0000"/>
                </a:solidFill>
              </a:rPr>
              <a:t>int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smtClean="0"/>
              <a:t>x0; </a:t>
            </a:r>
            <a:r>
              <a:rPr lang="fr-FR" b="1" dirty="0" err="1" smtClean="0">
                <a:solidFill>
                  <a:srgbClr val="FF0000"/>
                </a:solidFill>
              </a:rPr>
              <a:t>int</a:t>
            </a:r>
            <a:r>
              <a:rPr lang="fr-FR" dirty="0" smtClean="0"/>
              <a:t> y0; </a:t>
            </a:r>
            <a:r>
              <a:rPr lang="fr-FR" b="1" dirty="0" err="1" smtClean="0"/>
              <a:t>int</a:t>
            </a:r>
            <a:r>
              <a:rPr lang="fr-FR" dirty="0" smtClean="0"/>
              <a:t> l1; </a:t>
            </a:r>
            <a:r>
              <a:rPr lang="fr-FR" b="1" dirty="0" err="1" smtClean="0"/>
              <a:t>int</a:t>
            </a:r>
            <a:r>
              <a:rPr lang="fr-FR" dirty="0" smtClean="0"/>
              <a:t> l2;</a:t>
            </a:r>
          </a:p>
          <a:p>
            <a:pPr indent="1444625"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               // liste des méthodes;</a:t>
            </a:r>
          </a:p>
          <a:p>
            <a:pPr indent="1444625">
              <a:buNone/>
            </a:pPr>
            <a:endParaRPr lang="fr-FR" b="1" dirty="0" smtClean="0"/>
          </a:p>
          <a:p>
            <a:pPr indent="1444625">
              <a:buNone/>
            </a:pPr>
            <a:r>
              <a:rPr lang="fr-FR" b="1" dirty="0" err="1" smtClean="0">
                <a:solidFill>
                  <a:srgbClr val="FF0000"/>
                </a:solidFill>
              </a:rPr>
              <a:t>void</a:t>
            </a:r>
            <a:r>
              <a:rPr lang="fr-FR" b="1" dirty="0" smtClean="0"/>
              <a:t> method1</a:t>
            </a:r>
            <a:r>
              <a:rPr lang="fr-FR" dirty="0" smtClean="0"/>
              <a:t>(){</a:t>
            </a:r>
          </a:p>
          <a:p>
            <a:pPr indent="1444625">
              <a:buNone/>
            </a:pPr>
            <a:r>
              <a:rPr lang="fr-FR" dirty="0" smtClean="0"/>
              <a:t>cercle  c2=</a:t>
            </a:r>
            <a:r>
              <a:rPr lang="fr-FR" b="1" dirty="0" smtClean="0"/>
              <a:t>new</a:t>
            </a:r>
            <a:r>
              <a:rPr lang="fr-FR" dirty="0" smtClean="0"/>
              <a:t> cercle(3,9,10);</a:t>
            </a:r>
          </a:p>
          <a:p>
            <a:pPr indent="1444625">
              <a:buNone/>
            </a:pPr>
            <a:r>
              <a:rPr lang="fr-FR" dirty="0" smtClean="0"/>
              <a:t>c2.x=5;</a:t>
            </a:r>
          </a:p>
          <a:p>
            <a:pPr indent="1444625">
              <a:buNone/>
            </a:pPr>
            <a:r>
              <a:rPr lang="fr-FR" dirty="0" smtClean="0"/>
              <a:t>c2.y=6;</a:t>
            </a:r>
          </a:p>
          <a:p>
            <a:pPr indent="1444625">
              <a:buNone/>
            </a:pPr>
            <a:r>
              <a:rPr lang="fr-FR" dirty="0" smtClean="0"/>
              <a:t>}</a:t>
            </a:r>
          </a:p>
          <a:p>
            <a:pPr>
              <a:buNone/>
            </a:pPr>
            <a:r>
              <a:rPr lang="fr-FR" dirty="0" smtClean="0"/>
              <a:t>}</a:t>
            </a:r>
          </a:p>
          <a:p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428596" y="4786322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Accès possible car le </a:t>
            </a:r>
            <a:r>
              <a:rPr lang="fr-FR" b="1" dirty="0" smtClean="0"/>
              <a:t>x est public</a:t>
            </a:r>
            <a:endParaRPr lang="fr-FR" b="1" dirty="0"/>
          </a:p>
        </p:txBody>
      </p:sp>
      <p:cxnSp>
        <p:nvCxnSpPr>
          <p:cNvPr id="12" name="Connecteur droit avec flèche 11"/>
          <p:cNvCxnSpPr>
            <a:stCxn id="10" idx="3"/>
          </p:cNvCxnSpPr>
          <p:nvPr/>
        </p:nvCxnSpPr>
        <p:spPr>
          <a:xfrm flipV="1">
            <a:off x="2428860" y="4143380"/>
            <a:ext cx="3571900" cy="9661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 flipV="1">
            <a:off x="2357422" y="4429132"/>
            <a:ext cx="3643338" cy="128588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500034" y="5643578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Accès  impossible car </a:t>
            </a:r>
            <a:r>
              <a:rPr lang="fr-FR" b="1" dirty="0" smtClean="0"/>
              <a:t>y est privé</a:t>
            </a:r>
            <a:endParaRPr lang="fr-F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Visibilité entre classe:</a:t>
            </a:r>
            <a:br>
              <a:rPr lang="fr-FR" dirty="0" smtClean="0"/>
            </a:br>
            <a:r>
              <a:rPr lang="fr-FR" dirty="0" smtClean="0"/>
              <a:t>exemple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arenR"/>
            </a:pPr>
            <a:endParaRPr lang="fr-FR" dirty="0" smtClean="0"/>
          </a:p>
          <a:p>
            <a:pPr marL="514350" indent="-514350">
              <a:buAutoNum type="arabicParenR"/>
            </a:pPr>
            <a:r>
              <a:rPr lang="fr-FR" dirty="0" smtClean="0"/>
              <a:t>Voir le fichier rectangle2.java;</a:t>
            </a:r>
          </a:p>
          <a:p>
            <a:pPr marL="514350" indent="-514350">
              <a:buAutoNum type="arabicParenR"/>
            </a:pPr>
            <a:endParaRPr lang="fr-FR" dirty="0" smtClean="0"/>
          </a:p>
          <a:p>
            <a:pPr marL="514350" indent="-514350">
              <a:buAutoNum type="arabicParenR"/>
            </a:pPr>
            <a:r>
              <a:rPr lang="fr-FR" dirty="0" smtClean="0"/>
              <a:t>Compiler et voir le genre d’erreurs produites;</a:t>
            </a:r>
          </a:p>
          <a:p>
            <a:pPr marL="514350" indent="-514350">
              <a:buAutoNum type="arabicParenR"/>
            </a:pPr>
            <a:endParaRPr lang="fr-FR" dirty="0" smtClean="0"/>
          </a:p>
          <a:p>
            <a:pPr marL="514350" indent="-514350">
              <a:buAutoNum type="arabicParenR"/>
            </a:pPr>
            <a:r>
              <a:rPr lang="fr-FR" dirty="0" smtClean="0"/>
              <a:t>Expliquer les causes de ces erreurs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18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Héritage (1)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fr-FR" dirty="0" smtClean="0"/>
          </a:p>
          <a:p>
            <a:r>
              <a:rPr lang="fr-FR" dirty="0" smtClean="0"/>
              <a:t>Pour la définition: revoir </a:t>
            </a:r>
            <a:r>
              <a:rPr lang="fr-FR" b="1" dirty="0" smtClean="0">
                <a:solidFill>
                  <a:srgbClr val="FF0000"/>
                </a:solidFill>
              </a:rPr>
              <a:t>le premier cours de POO</a:t>
            </a:r>
            <a:r>
              <a:rPr lang="fr-FR" dirty="0" smtClean="0"/>
              <a:t>;</a:t>
            </a:r>
          </a:p>
          <a:p>
            <a:endParaRPr lang="fr-FR" dirty="0" smtClean="0"/>
          </a:p>
          <a:p>
            <a:r>
              <a:rPr lang="fr-FR" dirty="0" smtClean="0"/>
              <a:t>Une classe A peut hériter une classe B: </a:t>
            </a:r>
            <a:r>
              <a:rPr lang="fr-FR" b="1" dirty="0" smtClean="0"/>
              <a:t>A va disposer de tous les attributs et les méthodes de B</a:t>
            </a:r>
            <a:r>
              <a:rPr lang="fr-FR" dirty="0" smtClean="0"/>
              <a:t>;</a:t>
            </a:r>
          </a:p>
          <a:p>
            <a:endParaRPr lang="fr-FR" dirty="0" smtClean="0"/>
          </a:p>
          <a:p>
            <a:r>
              <a:rPr lang="fr-FR" dirty="0" smtClean="0"/>
              <a:t>En </a:t>
            </a:r>
            <a:r>
              <a:rPr lang="fr-FR" b="1" dirty="0" smtClean="0"/>
              <a:t>java</a:t>
            </a:r>
            <a:r>
              <a:rPr lang="fr-FR" dirty="0" smtClean="0"/>
              <a:t>, on dispose </a:t>
            </a:r>
            <a:r>
              <a:rPr lang="fr-FR" b="1" dirty="0" smtClean="0">
                <a:solidFill>
                  <a:srgbClr val="FF0000"/>
                </a:solidFill>
              </a:rPr>
              <a:t>uniquement de l’héritage simple</a:t>
            </a:r>
            <a:r>
              <a:rPr lang="fr-FR" dirty="0" smtClean="0"/>
              <a:t>: une classe ne peut pas hériter de plusieurs classes;</a:t>
            </a:r>
          </a:p>
          <a:p>
            <a:endParaRPr lang="fr-FR" dirty="0" smtClean="0"/>
          </a:p>
          <a:p>
            <a:r>
              <a:rPr lang="fr-FR" dirty="0" smtClean="0"/>
              <a:t>Dans le constructeur de la classe fille, on doit faire appel explicitement au constructeur de classe mère, en utilisant le mot clé </a:t>
            </a:r>
            <a:r>
              <a:rPr lang="fr-FR" b="1" dirty="0" smtClean="0">
                <a:solidFill>
                  <a:srgbClr val="FF0000"/>
                </a:solidFill>
              </a:rPr>
              <a:t>super</a:t>
            </a:r>
            <a:r>
              <a:rPr lang="fr-FR" dirty="0" smtClean="0"/>
              <a:t>;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19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Avant de commencer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fr-FR" sz="8800" dirty="0" smtClean="0">
              <a:solidFill>
                <a:srgbClr val="00B0F0"/>
              </a:solidFill>
            </a:endParaRPr>
          </a:p>
          <a:p>
            <a:pPr algn="ctr">
              <a:buNone/>
            </a:pPr>
            <a:r>
              <a:rPr lang="fr-FR" sz="8800" dirty="0" smtClean="0">
                <a:solidFill>
                  <a:srgbClr val="00B0F0"/>
                </a:solidFill>
              </a:rPr>
              <a:t>Questions?</a:t>
            </a:r>
            <a:endParaRPr lang="fr-FR" dirty="0">
              <a:solidFill>
                <a:srgbClr val="00B0F0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Héritage (2): mot clé </a:t>
            </a:r>
            <a:r>
              <a:rPr lang="fr-FR" b="1" dirty="0" err="1" smtClean="0"/>
              <a:t>extends</a:t>
            </a:r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20</a:t>
            </a:fld>
            <a:endParaRPr lang="fr-BE" dirty="0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285720" y="1996851"/>
            <a:ext cx="4214842" cy="3186122"/>
          </a:xfrm>
          <a:ln>
            <a:solidFill>
              <a:schemeClr val="tx1"/>
            </a:solidFill>
          </a:ln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class</a:t>
            </a:r>
            <a:r>
              <a:rPr lang="fr-FR" dirty="0" smtClean="0"/>
              <a:t> cercle{</a:t>
            </a:r>
          </a:p>
          <a:p>
            <a:pPr>
              <a:buNone/>
            </a:pPr>
            <a:r>
              <a:rPr lang="fr-FR" dirty="0" smtClean="0"/>
              <a:t>                 // liste des méthodes;         </a:t>
            </a:r>
          </a:p>
          <a:p>
            <a:pPr>
              <a:buNone/>
            </a:pPr>
            <a:r>
              <a:rPr lang="fr-FR" b="1" dirty="0" smtClean="0"/>
              <a:t>             </a:t>
            </a:r>
            <a:r>
              <a:rPr lang="fr-FR" b="1" dirty="0" err="1" smtClean="0"/>
              <a:t>int</a:t>
            </a:r>
            <a:r>
              <a:rPr lang="fr-FR" dirty="0" smtClean="0"/>
              <a:t> x; </a:t>
            </a:r>
          </a:p>
          <a:p>
            <a:pPr>
              <a:buNone/>
            </a:pPr>
            <a:r>
              <a:rPr lang="fr-FR" b="1" dirty="0" smtClean="0"/>
              <a:t>             </a:t>
            </a:r>
            <a:r>
              <a:rPr lang="fr-FR" b="1" dirty="0" err="1" smtClean="0"/>
              <a:t>int</a:t>
            </a:r>
            <a:r>
              <a:rPr lang="fr-FR" dirty="0" smtClean="0"/>
              <a:t> y; </a:t>
            </a:r>
          </a:p>
          <a:p>
            <a:pPr>
              <a:buNone/>
            </a:pPr>
            <a:r>
              <a:rPr lang="fr-FR" b="1" dirty="0" smtClean="0"/>
              <a:t>             </a:t>
            </a:r>
            <a:r>
              <a:rPr lang="fr-FR" b="1" dirty="0" err="1" smtClean="0"/>
              <a:t>int</a:t>
            </a:r>
            <a:r>
              <a:rPr lang="fr-FR" dirty="0" smtClean="0"/>
              <a:t> r;</a:t>
            </a:r>
          </a:p>
          <a:p>
            <a:pPr>
              <a:buNone/>
            </a:pPr>
            <a:r>
              <a:rPr lang="fr-FR" dirty="0" smtClean="0"/>
              <a:t>                 // liste des méthodes;</a:t>
            </a:r>
          </a:p>
          <a:p>
            <a:pPr>
              <a:buNone/>
            </a:pPr>
            <a:r>
              <a:rPr lang="fr-FR" dirty="0" smtClean="0"/>
              <a:t>                 // un constructeur</a:t>
            </a:r>
          </a:p>
          <a:p>
            <a:pPr>
              <a:buNone/>
            </a:pPr>
            <a:r>
              <a:rPr lang="fr-FR" dirty="0" smtClean="0"/>
              <a:t>               cercle(</a:t>
            </a:r>
            <a:r>
              <a:rPr lang="fr-FR" dirty="0" err="1" smtClean="0"/>
              <a:t>int</a:t>
            </a:r>
            <a:r>
              <a:rPr lang="fr-FR" dirty="0" smtClean="0"/>
              <a:t> x</a:t>
            </a:r>
            <a:r>
              <a:rPr lang="fr-FR" baseline="-25000" dirty="0" smtClean="0"/>
              <a:t>0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y</a:t>
            </a:r>
            <a:r>
              <a:rPr lang="fr-FR" baseline="-25000" dirty="0" smtClean="0"/>
              <a:t>0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r</a:t>
            </a:r>
            <a:r>
              <a:rPr lang="fr-FR" baseline="-25000" dirty="0" smtClean="0"/>
              <a:t>0</a:t>
            </a:r>
            <a:r>
              <a:rPr lang="fr-FR" dirty="0" smtClean="0"/>
              <a:t>){</a:t>
            </a:r>
          </a:p>
          <a:p>
            <a:pPr>
              <a:buNone/>
            </a:pPr>
            <a:r>
              <a:rPr lang="fr-FR" dirty="0" smtClean="0"/>
              <a:t>                  x= x</a:t>
            </a:r>
            <a:r>
              <a:rPr lang="fr-FR" baseline="-25000" dirty="0" smtClean="0"/>
              <a:t>0</a:t>
            </a:r>
            <a:r>
              <a:rPr lang="fr-FR" dirty="0" smtClean="0"/>
              <a:t>; y= y</a:t>
            </a:r>
            <a:r>
              <a:rPr lang="fr-FR" baseline="-25000" dirty="0" smtClean="0"/>
              <a:t>0</a:t>
            </a:r>
            <a:r>
              <a:rPr lang="fr-FR" dirty="0" smtClean="0"/>
              <a:t>; r= r</a:t>
            </a:r>
            <a:r>
              <a:rPr lang="fr-FR" baseline="-25000" dirty="0" smtClean="0"/>
              <a:t>0</a:t>
            </a:r>
            <a:r>
              <a:rPr lang="fr-FR" dirty="0" smtClean="0"/>
              <a:t>;</a:t>
            </a:r>
          </a:p>
          <a:p>
            <a:pPr indent="1444625">
              <a:buNone/>
            </a:pPr>
            <a:r>
              <a:rPr lang="fr-FR" dirty="0" smtClean="0"/>
              <a:t>}</a:t>
            </a:r>
          </a:p>
          <a:p>
            <a:pPr>
              <a:buNone/>
            </a:pPr>
            <a:r>
              <a:rPr lang="fr-FR" dirty="0" smtClean="0"/>
              <a:t>                   }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4582450" y="2068289"/>
            <a:ext cx="4440703" cy="36933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class</a:t>
            </a:r>
            <a:r>
              <a:rPr lang="fr-FR" dirty="0" smtClean="0"/>
              <a:t> </a:t>
            </a:r>
            <a:r>
              <a:rPr lang="fr-FR" dirty="0" err="1" smtClean="0"/>
              <a:t>cercle_colore</a:t>
            </a:r>
            <a:r>
              <a:rPr lang="fr-FR" dirty="0" smtClean="0"/>
              <a:t> </a:t>
            </a:r>
            <a:r>
              <a:rPr lang="fr-FR" b="1" dirty="0" err="1" smtClean="0">
                <a:solidFill>
                  <a:srgbClr val="FF0000"/>
                </a:solidFill>
              </a:rPr>
              <a:t>extends</a:t>
            </a:r>
            <a:r>
              <a:rPr lang="fr-FR" dirty="0" smtClean="0"/>
              <a:t> cercle{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                 // liste des méthodes;         </a:t>
            </a:r>
          </a:p>
          <a:p>
            <a:pPr indent="1444625">
              <a:buNone/>
            </a:pP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b="1" dirty="0" err="1" smtClean="0">
                <a:solidFill>
                  <a:srgbClr val="FF0000"/>
                </a:solidFill>
              </a:rPr>
              <a:t>int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smtClean="0"/>
              <a:t>c;</a:t>
            </a:r>
          </a:p>
          <a:p>
            <a:pPr indent="1444625">
              <a:buNone/>
            </a:pPr>
            <a:endParaRPr lang="fr-FR" dirty="0" smtClean="0"/>
          </a:p>
          <a:p>
            <a:pPr>
              <a:buNone/>
            </a:pPr>
            <a:r>
              <a:rPr lang="fr-FR" dirty="0" smtClean="0"/>
              <a:t>               // liste des méthodes;</a:t>
            </a:r>
          </a:p>
          <a:p>
            <a:pPr>
              <a:buNone/>
            </a:pPr>
            <a:r>
              <a:rPr lang="fr-FR" dirty="0" smtClean="0"/>
              <a:t>         </a:t>
            </a:r>
          </a:p>
          <a:p>
            <a:pPr>
              <a:buNone/>
            </a:pPr>
            <a:r>
              <a:rPr lang="fr-FR" dirty="0" smtClean="0"/>
              <a:t>         </a:t>
            </a:r>
            <a:r>
              <a:rPr lang="fr-FR" dirty="0" err="1" smtClean="0"/>
              <a:t>cercle_colore</a:t>
            </a:r>
            <a:r>
              <a:rPr lang="fr-FR" dirty="0" smtClean="0"/>
              <a:t>(</a:t>
            </a:r>
            <a:r>
              <a:rPr lang="fr-FR" dirty="0" err="1" smtClean="0"/>
              <a:t>int</a:t>
            </a:r>
            <a:r>
              <a:rPr lang="fr-FR" dirty="0" smtClean="0"/>
              <a:t> x</a:t>
            </a:r>
            <a:r>
              <a:rPr lang="fr-FR" baseline="-25000" dirty="0" smtClean="0"/>
              <a:t>0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y</a:t>
            </a:r>
            <a:r>
              <a:rPr lang="fr-FR" baseline="-25000" dirty="0" smtClean="0"/>
              <a:t>0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r</a:t>
            </a:r>
            <a:r>
              <a:rPr lang="fr-FR" baseline="-25000" dirty="0" smtClean="0"/>
              <a:t>0</a:t>
            </a:r>
            <a:r>
              <a:rPr lang="fr-FR" dirty="0" smtClean="0"/>
              <a:t> , </a:t>
            </a:r>
            <a:r>
              <a:rPr lang="fr-FR" dirty="0" err="1" smtClean="0"/>
              <a:t>int</a:t>
            </a:r>
            <a:r>
              <a:rPr lang="fr-FR" dirty="0" smtClean="0"/>
              <a:t> c</a:t>
            </a:r>
            <a:r>
              <a:rPr lang="fr-FR" baseline="-25000" dirty="0" smtClean="0"/>
              <a:t>0 </a:t>
            </a:r>
            <a:r>
              <a:rPr lang="fr-FR" dirty="0" smtClean="0"/>
              <a:t>){</a:t>
            </a:r>
          </a:p>
          <a:p>
            <a:pPr indent="1444625">
              <a:buNone/>
            </a:pPr>
            <a:r>
              <a:rPr lang="fr-FR" b="1" dirty="0" smtClean="0">
                <a:solidFill>
                  <a:srgbClr val="FF0000"/>
                </a:solidFill>
              </a:rPr>
              <a:t>super</a:t>
            </a:r>
            <a:r>
              <a:rPr lang="fr-FR" dirty="0" smtClean="0"/>
              <a:t>(x</a:t>
            </a:r>
            <a:r>
              <a:rPr lang="fr-FR" baseline="-25000" dirty="0" smtClean="0"/>
              <a:t>0</a:t>
            </a:r>
            <a:r>
              <a:rPr lang="fr-FR" dirty="0" smtClean="0"/>
              <a:t>, y</a:t>
            </a:r>
            <a:r>
              <a:rPr lang="fr-FR" baseline="-25000" dirty="0" smtClean="0"/>
              <a:t>0</a:t>
            </a:r>
            <a:r>
              <a:rPr lang="fr-FR" dirty="0" smtClean="0"/>
              <a:t>, r</a:t>
            </a:r>
            <a:r>
              <a:rPr lang="fr-FR" baseline="-25000" dirty="0" smtClean="0"/>
              <a:t>0</a:t>
            </a:r>
            <a:r>
              <a:rPr lang="fr-FR" dirty="0" smtClean="0"/>
              <a:t>);</a:t>
            </a:r>
          </a:p>
          <a:p>
            <a:pPr indent="1444625">
              <a:buNone/>
            </a:pPr>
            <a:r>
              <a:rPr lang="fr-FR" dirty="0" smtClean="0"/>
              <a:t>c= c</a:t>
            </a:r>
            <a:r>
              <a:rPr lang="fr-FR" baseline="-25000" dirty="0" smtClean="0"/>
              <a:t>0</a:t>
            </a:r>
            <a:r>
              <a:rPr lang="fr-FR" dirty="0" smtClean="0"/>
              <a:t>; </a:t>
            </a:r>
            <a:endParaRPr lang="fr-FR" baseline="-25000" dirty="0" smtClean="0"/>
          </a:p>
          <a:p>
            <a:pPr indent="1444625">
              <a:buNone/>
            </a:pPr>
            <a:r>
              <a:rPr lang="fr-FR" dirty="0" smtClean="0"/>
              <a:t>}</a:t>
            </a:r>
          </a:p>
          <a:p>
            <a:pPr>
              <a:buNone/>
            </a:pPr>
            <a:r>
              <a:rPr lang="fr-FR" dirty="0" smtClean="0"/>
              <a:t>}</a:t>
            </a:r>
          </a:p>
          <a:p>
            <a:endParaRPr lang="fr-FR" dirty="0"/>
          </a:p>
        </p:txBody>
      </p:sp>
      <p:sp>
        <p:nvSpPr>
          <p:cNvPr id="7" name="ZoneTexte 6"/>
          <p:cNvSpPr txBox="1"/>
          <p:nvPr/>
        </p:nvSpPr>
        <p:spPr>
          <a:xfrm>
            <a:off x="285720" y="5429264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Mot clé de l’héritage</a:t>
            </a:r>
            <a:endParaRPr lang="fr-FR" b="1" dirty="0"/>
          </a:p>
        </p:txBody>
      </p:sp>
      <p:cxnSp>
        <p:nvCxnSpPr>
          <p:cNvPr id="8" name="Connecteur droit avec flèche 7"/>
          <p:cNvCxnSpPr/>
          <p:nvPr/>
        </p:nvCxnSpPr>
        <p:spPr>
          <a:xfrm flipV="1">
            <a:off x="1428728" y="2357432"/>
            <a:ext cx="5000660" cy="32147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/>
          <p:nvPr/>
        </p:nvCxnSpPr>
        <p:spPr>
          <a:xfrm flipV="1">
            <a:off x="2786050" y="3143248"/>
            <a:ext cx="3714776" cy="235745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1928794" y="5500702"/>
            <a:ext cx="2000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En plus de </a:t>
            </a:r>
            <a:r>
              <a:rPr lang="fr-FR" b="1" dirty="0" smtClean="0"/>
              <a:t>x, y, r </a:t>
            </a:r>
            <a:r>
              <a:rPr lang="fr-FR" dirty="0" smtClean="0"/>
              <a:t>l’attribut </a:t>
            </a:r>
            <a:r>
              <a:rPr lang="fr-FR" b="1" dirty="0" smtClean="0"/>
              <a:t>c</a:t>
            </a:r>
            <a:r>
              <a:rPr lang="fr-FR" dirty="0" smtClean="0"/>
              <a:t> est ajouté à cette classe fille</a:t>
            </a:r>
            <a:endParaRPr lang="fr-FR" dirty="0"/>
          </a:p>
        </p:txBody>
      </p:sp>
      <p:cxnSp>
        <p:nvCxnSpPr>
          <p:cNvPr id="18" name="Connecteur droit avec flèche 17"/>
          <p:cNvCxnSpPr/>
          <p:nvPr/>
        </p:nvCxnSpPr>
        <p:spPr>
          <a:xfrm rot="5400000" flipH="1" flipV="1">
            <a:off x="4857752" y="4643446"/>
            <a:ext cx="1357322" cy="107157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/>
          <p:cNvSpPr txBox="1"/>
          <p:nvPr/>
        </p:nvSpPr>
        <p:spPr>
          <a:xfrm>
            <a:off x="4643438" y="5934670"/>
            <a:ext cx="2857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Appel obligatoire au </a:t>
            </a:r>
            <a:r>
              <a:rPr lang="fr-FR" b="1" dirty="0" smtClean="0"/>
              <a:t>constructeur de la superclasse</a:t>
            </a:r>
            <a:endParaRPr lang="fr-FR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Héritage (3):</a:t>
            </a:r>
            <a:br>
              <a:rPr lang="fr-FR" dirty="0" smtClean="0"/>
            </a:br>
            <a:r>
              <a:rPr lang="fr-FR" dirty="0" smtClean="0"/>
              <a:t>méthodes virtuelles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 smtClean="0"/>
          </a:p>
          <a:p>
            <a:r>
              <a:rPr lang="fr-FR" dirty="0" smtClean="0"/>
              <a:t>Une méthode virtuelle est une méthode </a:t>
            </a:r>
            <a:r>
              <a:rPr lang="fr-FR" b="1" dirty="0" smtClean="0"/>
              <a:t>définie</a:t>
            </a:r>
            <a:r>
              <a:rPr lang="fr-FR" dirty="0" smtClean="0"/>
              <a:t> dans la </a:t>
            </a:r>
            <a:r>
              <a:rPr lang="fr-FR" b="1" dirty="0" smtClean="0"/>
              <a:t>classe mère A</a:t>
            </a:r>
            <a:r>
              <a:rPr lang="fr-FR" dirty="0" smtClean="0"/>
              <a:t>, ensuite </a:t>
            </a:r>
            <a:r>
              <a:rPr lang="fr-FR" b="1" dirty="0" smtClean="0">
                <a:solidFill>
                  <a:srgbClr val="FF0000"/>
                </a:solidFill>
              </a:rPr>
              <a:t>redéfinie</a:t>
            </a:r>
            <a:r>
              <a:rPr lang="fr-FR" dirty="0" smtClean="0"/>
              <a:t> dans la </a:t>
            </a:r>
            <a:r>
              <a:rPr lang="fr-FR" b="1" dirty="0" smtClean="0"/>
              <a:t>classe fille B</a:t>
            </a:r>
            <a:r>
              <a:rPr lang="fr-FR" dirty="0" smtClean="0"/>
              <a:t>;</a:t>
            </a:r>
          </a:p>
          <a:p>
            <a:endParaRPr lang="fr-FR" dirty="0" smtClean="0"/>
          </a:p>
          <a:p>
            <a:r>
              <a:rPr lang="fr-FR" dirty="0" smtClean="0"/>
              <a:t>En </a:t>
            </a:r>
            <a:r>
              <a:rPr lang="fr-FR" b="1" dirty="0" smtClean="0"/>
              <a:t>Java</a:t>
            </a:r>
            <a:r>
              <a:rPr lang="fr-FR" dirty="0" smtClean="0"/>
              <a:t>, </a:t>
            </a:r>
            <a:r>
              <a:rPr lang="fr-FR" b="1" dirty="0" smtClean="0"/>
              <a:t>toutes les méthodes </a:t>
            </a:r>
            <a:r>
              <a:rPr lang="fr-FR" dirty="0" smtClean="0"/>
              <a:t>d’une classe sont </a:t>
            </a:r>
            <a:r>
              <a:rPr lang="fr-FR" b="1" dirty="0" smtClean="0"/>
              <a:t>virtuelles</a:t>
            </a:r>
            <a:r>
              <a:rPr lang="fr-FR" dirty="0" smtClean="0"/>
              <a:t>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21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Héritage (4): </a:t>
            </a:r>
            <a:br>
              <a:rPr lang="fr-FR" dirty="0" smtClean="0"/>
            </a:br>
            <a:r>
              <a:rPr lang="fr-FR" sz="3600" dirty="0" smtClean="0"/>
              <a:t>exemple: </a:t>
            </a:r>
            <a:r>
              <a:rPr lang="fr-FR" sz="3600" b="1" dirty="0" smtClean="0"/>
              <a:t>méthode virtuelle</a:t>
            </a:r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22</a:t>
            </a:fld>
            <a:endParaRPr lang="fr-BE" dirty="0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285720" y="1996851"/>
            <a:ext cx="4214842" cy="3646728"/>
          </a:xfrm>
          <a:ln>
            <a:solidFill>
              <a:schemeClr val="tx1"/>
            </a:solidFill>
          </a:ln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fr-FR" sz="6400" b="1" dirty="0" smtClean="0">
                <a:solidFill>
                  <a:srgbClr val="FF0000"/>
                </a:solidFill>
              </a:rPr>
              <a:t>class</a:t>
            </a:r>
            <a:r>
              <a:rPr lang="fr-FR" sz="6400" dirty="0" smtClean="0"/>
              <a:t> cercle{</a:t>
            </a:r>
          </a:p>
          <a:p>
            <a:pPr>
              <a:buNone/>
            </a:pPr>
            <a:r>
              <a:rPr lang="fr-FR" sz="6400" dirty="0" smtClean="0"/>
              <a:t>                 // liste des méthodes;         </a:t>
            </a:r>
          </a:p>
          <a:p>
            <a:pPr>
              <a:buNone/>
            </a:pPr>
            <a:r>
              <a:rPr lang="fr-FR" sz="6400" b="1" dirty="0" smtClean="0"/>
              <a:t>             </a:t>
            </a:r>
            <a:r>
              <a:rPr lang="fr-FR" sz="6400" b="1" dirty="0" err="1" smtClean="0"/>
              <a:t>int</a:t>
            </a:r>
            <a:r>
              <a:rPr lang="fr-FR" sz="6400" dirty="0" smtClean="0"/>
              <a:t> x;  </a:t>
            </a:r>
            <a:r>
              <a:rPr lang="fr-FR" sz="6400" b="1" dirty="0" err="1" smtClean="0"/>
              <a:t>int</a:t>
            </a:r>
            <a:r>
              <a:rPr lang="fr-FR" sz="6400" dirty="0" smtClean="0"/>
              <a:t> y;  </a:t>
            </a:r>
            <a:r>
              <a:rPr lang="fr-FR" sz="6400" b="1" dirty="0" err="1" smtClean="0"/>
              <a:t>int</a:t>
            </a:r>
            <a:r>
              <a:rPr lang="fr-FR" sz="6400" dirty="0" smtClean="0"/>
              <a:t> r;</a:t>
            </a:r>
          </a:p>
          <a:p>
            <a:pPr>
              <a:buNone/>
            </a:pPr>
            <a:r>
              <a:rPr lang="fr-FR" sz="6400" dirty="0" smtClean="0"/>
              <a:t>                 // liste des méthodes;</a:t>
            </a:r>
          </a:p>
          <a:p>
            <a:pPr>
              <a:buNone/>
            </a:pPr>
            <a:r>
              <a:rPr lang="fr-FR" sz="6400" dirty="0" smtClean="0"/>
              <a:t>                 // un constructeur</a:t>
            </a:r>
          </a:p>
          <a:p>
            <a:pPr>
              <a:buNone/>
            </a:pPr>
            <a:endParaRPr lang="fr-FR" sz="6400" dirty="0" smtClean="0"/>
          </a:p>
          <a:p>
            <a:pPr>
              <a:buNone/>
            </a:pPr>
            <a:r>
              <a:rPr lang="fr-FR" sz="6400" dirty="0" smtClean="0"/>
              <a:t>        cercle(</a:t>
            </a:r>
            <a:r>
              <a:rPr lang="fr-FR" sz="6400" dirty="0" err="1" smtClean="0"/>
              <a:t>int</a:t>
            </a:r>
            <a:r>
              <a:rPr lang="fr-FR" sz="6400" dirty="0" smtClean="0"/>
              <a:t> x</a:t>
            </a:r>
            <a:r>
              <a:rPr lang="fr-FR" sz="6400" baseline="-25000" dirty="0" smtClean="0"/>
              <a:t>0</a:t>
            </a:r>
            <a:r>
              <a:rPr lang="fr-FR" sz="6400" dirty="0" smtClean="0"/>
              <a:t>, </a:t>
            </a:r>
            <a:r>
              <a:rPr lang="fr-FR" sz="6400" dirty="0" err="1" smtClean="0"/>
              <a:t>int</a:t>
            </a:r>
            <a:r>
              <a:rPr lang="fr-FR" sz="6400" dirty="0" smtClean="0"/>
              <a:t> y</a:t>
            </a:r>
            <a:r>
              <a:rPr lang="fr-FR" sz="6400" baseline="-25000" dirty="0" smtClean="0"/>
              <a:t>0</a:t>
            </a:r>
            <a:r>
              <a:rPr lang="fr-FR" sz="6400" dirty="0" smtClean="0"/>
              <a:t>, </a:t>
            </a:r>
            <a:r>
              <a:rPr lang="fr-FR" sz="6400" dirty="0" err="1" smtClean="0"/>
              <a:t>int</a:t>
            </a:r>
            <a:r>
              <a:rPr lang="fr-FR" sz="6400" dirty="0" smtClean="0"/>
              <a:t> r</a:t>
            </a:r>
            <a:r>
              <a:rPr lang="fr-FR" sz="6400" baseline="-25000" dirty="0" smtClean="0"/>
              <a:t>0</a:t>
            </a:r>
            <a:r>
              <a:rPr lang="fr-FR" sz="6400" dirty="0" smtClean="0"/>
              <a:t>){</a:t>
            </a:r>
          </a:p>
          <a:p>
            <a:pPr indent="1444625">
              <a:buNone/>
            </a:pPr>
            <a:r>
              <a:rPr lang="fr-FR" sz="6400" dirty="0" smtClean="0"/>
              <a:t>x= x</a:t>
            </a:r>
            <a:r>
              <a:rPr lang="fr-FR" sz="6400" baseline="-25000" dirty="0" smtClean="0"/>
              <a:t>0</a:t>
            </a:r>
            <a:r>
              <a:rPr lang="fr-FR" sz="6400" dirty="0" smtClean="0"/>
              <a:t>; y= y</a:t>
            </a:r>
            <a:r>
              <a:rPr lang="fr-FR" sz="6400" baseline="-25000" dirty="0" smtClean="0"/>
              <a:t>0</a:t>
            </a:r>
            <a:r>
              <a:rPr lang="fr-FR" sz="6400" dirty="0" smtClean="0"/>
              <a:t>; r= r</a:t>
            </a:r>
            <a:r>
              <a:rPr lang="fr-FR" sz="6400" baseline="-25000" dirty="0" smtClean="0"/>
              <a:t>0</a:t>
            </a:r>
            <a:r>
              <a:rPr lang="fr-FR" sz="6400" dirty="0" smtClean="0"/>
              <a:t>;</a:t>
            </a:r>
          </a:p>
          <a:p>
            <a:pPr indent="1444625">
              <a:buNone/>
            </a:pPr>
            <a:r>
              <a:rPr lang="fr-FR" sz="6400" dirty="0" smtClean="0"/>
              <a:t>}</a:t>
            </a:r>
          </a:p>
          <a:p>
            <a:pPr>
              <a:buNone/>
            </a:pPr>
            <a:r>
              <a:rPr lang="fr-FR" sz="6400" dirty="0" smtClean="0"/>
              <a:t>                 </a:t>
            </a:r>
          </a:p>
          <a:p>
            <a:pPr>
              <a:buNone/>
            </a:pPr>
            <a:r>
              <a:rPr lang="fr-FR" sz="6400" dirty="0" smtClean="0"/>
              <a:t>       </a:t>
            </a:r>
            <a:r>
              <a:rPr lang="fr-FR" sz="6400" b="1" dirty="0" err="1" smtClean="0"/>
              <a:t>void</a:t>
            </a:r>
            <a:r>
              <a:rPr lang="fr-FR" sz="6400" dirty="0" smtClean="0"/>
              <a:t> </a:t>
            </a:r>
            <a:r>
              <a:rPr lang="fr-FR" sz="6400" dirty="0" err="1" smtClean="0"/>
              <a:t>changer_attribut</a:t>
            </a:r>
            <a:r>
              <a:rPr lang="fr-FR" sz="6400" dirty="0" smtClean="0"/>
              <a:t>(</a:t>
            </a:r>
            <a:r>
              <a:rPr lang="fr-FR" sz="6400" dirty="0" err="1" smtClean="0"/>
              <a:t>int</a:t>
            </a:r>
            <a:r>
              <a:rPr lang="fr-FR" sz="6400" dirty="0" smtClean="0"/>
              <a:t> x</a:t>
            </a:r>
            <a:r>
              <a:rPr lang="fr-FR" sz="6400" baseline="-25000" dirty="0" smtClean="0"/>
              <a:t>1</a:t>
            </a:r>
            <a:r>
              <a:rPr lang="fr-FR" sz="6400" dirty="0" smtClean="0"/>
              <a:t>, </a:t>
            </a:r>
            <a:r>
              <a:rPr lang="fr-FR" sz="6400" dirty="0" err="1" smtClean="0"/>
              <a:t>int</a:t>
            </a:r>
            <a:r>
              <a:rPr lang="fr-FR" sz="6400" dirty="0" smtClean="0"/>
              <a:t> y</a:t>
            </a:r>
            <a:r>
              <a:rPr lang="fr-FR" sz="6400" baseline="-25000" dirty="0" smtClean="0"/>
              <a:t>1</a:t>
            </a:r>
            <a:r>
              <a:rPr lang="fr-FR" sz="6400" dirty="0" smtClean="0"/>
              <a:t>, </a:t>
            </a:r>
            <a:r>
              <a:rPr lang="fr-FR" sz="6400" dirty="0" err="1" smtClean="0"/>
              <a:t>int</a:t>
            </a:r>
            <a:r>
              <a:rPr lang="fr-FR" sz="6400" dirty="0" smtClean="0"/>
              <a:t> r</a:t>
            </a:r>
            <a:r>
              <a:rPr lang="fr-FR" sz="6400" baseline="-25000" dirty="0" smtClean="0"/>
              <a:t>1</a:t>
            </a:r>
            <a:r>
              <a:rPr lang="fr-FR" sz="6400" dirty="0" smtClean="0"/>
              <a:t>){</a:t>
            </a:r>
          </a:p>
          <a:p>
            <a:pPr>
              <a:buNone/>
            </a:pPr>
            <a:r>
              <a:rPr lang="fr-FR" sz="6400" dirty="0" smtClean="0"/>
              <a:t>                   x= x</a:t>
            </a:r>
            <a:r>
              <a:rPr lang="fr-FR" sz="6400" baseline="-25000" dirty="0" smtClean="0"/>
              <a:t>1</a:t>
            </a:r>
            <a:r>
              <a:rPr lang="fr-FR" sz="6400" dirty="0" smtClean="0"/>
              <a:t>; y= y</a:t>
            </a:r>
            <a:r>
              <a:rPr lang="fr-FR" sz="6400" baseline="-25000" dirty="0" smtClean="0"/>
              <a:t>1</a:t>
            </a:r>
            <a:r>
              <a:rPr lang="fr-FR" sz="6400" dirty="0" smtClean="0"/>
              <a:t>; r= r</a:t>
            </a:r>
            <a:r>
              <a:rPr lang="fr-FR" sz="6400" baseline="-25000" dirty="0" smtClean="0"/>
              <a:t>1</a:t>
            </a:r>
            <a:r>
              <a:rPr lang="fr-FR" sz="6400" dirty="0" smtClean="0"/>
              <a:t>;</a:t>
            </a:r>
          </a:p>
          <a:p>
            <a:pPr>
              <a:buNone/>
            </a:pPr>
            <a:r>
              <a:rPr lang="fr-FR" sz="6400" dirty="0" smtClean="0"/>
              <a:t>		}</a:t>
            </a:r>
          </a:p>
          <a:p>
            <a:pPr>
              <a:buNone/>
            </a:pPr>
            <a:endParaRPr lang="fr-FR" sz="6400" dirty="0" smtClean="0"/>
          </a:p>
          <a:p>
            <a:pPr>
              <a:buNone/>
            </a:pPr>
            <a:r>
              <a:rPr lang="fr-FR" sz="6400" dirty="0" smtClean="0"/>
              <a:t>  }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4582450" y="2068289"/>
            <a:ext cx="4440703" cy="36933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class</a:t>
            </a:r>
            <a:r>
              <a:rPr lang="fr-FR" dirty="0" smtClean="0"/>
              <a:t> </a:t>
            </a:r>
            <a:r>
              <a:rPr lang="fr-FR" dirty="0" err="1" smtClean="0"/>
              <a:t>cercle_colore</a:t>
            </a:r>
            <a:r>
              <a:rPr lang="fr-FR" dirty="0" smtClean="0"/>
              <a:t> </a:t>
            </a:r>
            <a:r>
              <a:rPr lang="fr-FR" b="1" dirty="0" err="1" smtClean="0">
                <a:solidFill>
                  <a:srgbClr val="FF0000"/>
                </a:solidFill>
              </a:rPr>
              <a:t>extends</a:t>
            </a:r>
            <a:r>
              <a:rPr lang="fr-FR" dirty="0" smtClean="0"/>
              <a:t> cercle{</a:t>
            </a:r>
          </a:p>
          <a:p>
            <a:pPr>
              <a:buNone/>
            </a:pPr>
            <a:r>
              <a:rPr lang="fr-FR" dirty="0" smtClean="0"/>
              <a:t>                 // liste des méthodes;         </a:t>
            </a:r>
          </a:p>
          <a:p>
            <a:pPr indent="1444625">
              <a:buNone/>
            </a:pP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b="1" dirty="0" err="1" smtClean="0">
                <a:solidFill>
                  <a:srgbClr val="FF0000"/>
                </a:solidFill>
              </a:rPr>
              <a:t>int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smtClean="0"/>
              <a:t>c;</a:t>
            </a:r>
          </a:p>
          <a:p>
            <a:pPr>
              <a:buNone/>
            </a:pPr>
            <a:r>
              <a:rPr lang="fr-FR" dirty="0" smtClean="0"/>
              <a:t>               // liste des méthodes;</a:t>
            </a:r>
          </a:p>
          <a:p>
            <a:pPr>
              <a:buNone/>
            </a:pPr>
            <a:r>
              <a:rPr lang="fr-FR" dirty="0" smtClean="0"/>
              <a:t>                </a:t>
            </a:r>
            <a:r>
              <a:rPr lang="fr-FR" dirty="0" err="1" smtClean="0"/>
              <a:t>cercle_colore</a:t>
            </a:r>
            <a:endParaRPr lang="fr-FR" dirty="0" smtClean="0"/>
          </a:p>
          <a:p>
            <a:pPr>
              <a:buNone/>
            </a:pPr>
            <a:r>
              <a:rPr lang="fr-FR" dirty="0" smtClean="0"/>
              <a:t>                  (</a:t>
            </a:r>
            <a:r>
              <a:rPr lang="fr-FR" dirty="0" err="1" smtClean="0"/>
              <a:t>int</a:t>
            </a:r>
            <a:r>
              <a:rPr lang="fr-FR" dirty="0" smtClean="0"/>
              <a:t> x</a:t>
            </a:r>
            <a:r>
              <a:rPr lang="fr-FR" baseline="-25000" dirty="0" smtClean="0"/>
              <a:t>0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y</a:t>
            </a:r>
            <a:r>
              <a:rPr lang="fr-FR" baseline="-25000" dirty="0" smtClean="0"/>
              <a:t>0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r</a:t>
            </a:r>
            <a:r>
              <a:rPr lang="fr-FR" baseline="-25000" dirty="0" smtClean="0"/>
              <a:t>0</a:t>
            </a:r>
            <a:r>
              <a:rPr lang="fr-FR" dirty="0" smtClean="0"/>
              <a:t> , </a:t>
            </a:r>
            <a:r>
              <a:rPr lang="fr-FR" dirty="0" err="1" smtClean="0"/>
              <a:t>int</a:t>
            </a:r>
            <a:r>
              <a:rPr lang="fr-FR" dirty="0" smtClean="0"/>
              <a:t> c</a:t>
            </a:r>
            <a:r>
              <a:rPr lang="fr-FR" baseline="-25000" dirty="0" smtClean="0"/>
              <a:t>0 </a:t>
            </a:r>
            <a:r>
              <a:rPr lang="fr-FR" dirty="0" smtClean="0"/>
              <a:t>)</a:t>
            </a:r>
          </a:p>
          <a:p>
            <a:pPr>
              <a:buNone/>
            </a:pPr>
            <a:r>
              <a:rPr lang="fr-FR" dirty="0" smtClean="0"/>
              <a:t>                  {</a:t>
            </a:r>
            <a:r>
              <a:rPr lang="fr-FR" b="1" dirty="0" smtClean="0"/>
              <a:t>super</a:t>
            </a:r>
            <a:r>
              <a:rPr lang="fr-FR" dirty="0" smtClean="0"/>
              <a:t>(x</a:t>
            </a:r>
            <a:r>
              <a:rPr lang="fr-FR" baseline="-25000" dirty="0" smtClean="0"/>
              <a:t>0,</a:t>
            </a:r>
            <a:r>
              <a:rPr lang="fr-FR" dirty="0" smtClean="0"/>
              <a:t> y</a:t>
            </a:r>
            <a:r>
              <a:rPr lang="fr-FR" baseline="-25000" dirty="0" smtClean="0"/>
              <a:t>0</a:t>
            </a:r>
            <a:r>
              <a:rPr lang="fr-FR" dirty="0" smtClean="0"/>
              <a:t> ,r</a:t>
            </a:r>
            <a:r>
              <a:rPr lang="fr-FR" baseline="-25000" dirty="0" smtClean="0"/>
              <a:t>0</a:t>
            </a:r>
            <a:r>
              <a:rPr lang="fr-FR" dirty="0" smtClean="0"/>
              <a:t>); c= c</a:t>
            </a:r>
            <a:r>
              <a:rPr lang="fr-FR" baseline="-25000" dirty="0" smtClean="0"/>
              <a:t>0</a:t>
            </a:r>
            <a:r>
              <a:rPr lang="fr-FR" dirty="0" smtClean="0"/>
              <a:t>;  }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b="1" dirty="0" err="1" smtClean="0"/>
              <a:t>void</a:t>
            </a:r>
            <a:r>
              <a:rPr lang="fr-FR" dirty="0" smtClean="0"/>
              <a:t> </a:t>
            </a:r>
            <a:r>
              <a:rPr lang="fr-FR" dirty="0" err="1" smtClean="0"/>
              <a:t>changer_attribut</a:t>
            </a:r>
            <a:endParaRPr lang="fr-FR" dirty="0" smtClean="0"/>
          </a:p>
          <a:p>
            <a:pPr>
              <a:buNone/>
            </a:pPr>
            <a:r>
              <a:rPr lang="fr-FR" dirty="0" smtClean="0"/>
              <a:t>                  (</a:t>
            </a:r>
            <a:r>
              <a:rPr lang="fr-FR" dirty="0" err="1" smtClean="0"/>
              <a:t>int</a:t>
            </a:r>
            <a:r>
              <a:rPr lang="fr-FR" dirty="0" smtClean="0"/>
              <a:t> x</a:t>
            </a:r>
            <a:r>
              <a:rPr lang="fr-FR" baseline="-25000" dirty="0" smtClean="0"/>
              <a:t>1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y</a:t>
            </a:r>
            <a:r>
              <a:rPr lang="fr-FR" baseline="-25000" dirty="0" smtClean="0"/>
              <a:t>1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r</a:t>
            </a:r>
            <a:r>
              <a:rPr lang="fr-FR" baseline="-25000" dirty="0" smtClean="0"/>
              <a:t>1</a:t>
            </a:r>
            <a:r>
              <a:rPr lang="fr-FR" dirty="0" smtClean="0"/>
              <a:t> , </a:t>
            </a:r>
            <a:r>
              <a:rPr lang="fr-FR" dirty="0" err="1" smtClean="0"/>
              <a:t>int</a:t>
            </a:r>
            <a:r>
              <a:rPr lang="fr-FR" dirty="0" smtClean="0"/>
              <a:t> c</a:t>
            </a:r>
            <a:r>
              <a:rPr lang="fr-FR" baseline="-25000" dirty="0" smtClean="0"/>
              <a:t>1</a:t>
            </a:r>
            <a:r>
              <a:rPr lang="fr-FR" dirty="0" smtClean="0"/>
              <a:t>)</a:t>
            </a:r>
          </a:p>
          <a:p>
            <a:pPr>
              <a:buNone/>
            </a:pPr>
            <a:r>
              <a:rPr lang="fr-FR" dirty="0" smtClean="0"/>
              <a:t>              { x= x</a:t>
            </a:r>
            <a:r>
              <a:rPr lang="fr-FR" baseline="-25000" dirty="0" smtClean="0"/>
              <a:t>1</a:t>
            </a:r>
            <a:r>
              <a:rPr lang="fr-FR" dirty="0" smtClean="0"/>
              <a:t>; y= y</a:t>
            </a:r>
            <a:r>
              <a:rPr lang="fr-FR" baseline="-25000" dirty="0" smtClean="0"/>
              <a:t>1</a:t>
            </a:r>
            <a:r>
              <a:rPr lang="fr-FR" dirty="0" smtClean="0"/>
              <a:t>; r= r</a:t>
            </a:r>
            <a:r>
              <a:rPr lang="fr-FR" baseline="-25000" dirty="0" smtClean="0"/>
              <a:t>1</a:t>
            </a:r>
            <a:r>
              <a:rPr lang="fr-FR" dirty="0" smtClean="0"/>
              <a:t> ; c= c</a:t>
            </a:r>
            <a:r>
              <a:rPr lang="fr-FR" baseline="-25000" dirty="0" smtClean="0"/>
              <a:t>1</a:t>
            </a:r>
            <a:r>
              <a:rPr lang="fr-FR" dirty="0" smtClean="0"/>
              <a:t>; }</a:t>
            </a:r>
          </a:p>
          <a:p>
            <a:pPr>
              <a:buNone/>
            </a:pPr>
            <a:r>
              <a:rPr lang="fr-FR" dirty="0" smtClean="0"/>
              <a:t>}</a:t>
            </a:r>
          </a:p>
          <a:p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500034" y="4286256"/>
            <a:ext cx="3929090" cy="9286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4" name="Connecteur droit avec flèche 13"/>
          <p:cNvCxnSpPr/>
          <p:nvPr/>
        </p:nvCxnSpPr>
        <p:spPr>
          <a:xfrm rot="16200000" flipV="1">
            <a:off x="1893075" y="5393545"/>
            <a:ext cx="928694" cy="57150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1571604" y="6215082"/>
            <a:ext cx="2357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Une méthode virtuelle</a:t>
            </a:r>
            <a:endParaRPr lang="fr-FR" dirty="0"/>
          </a:p>
        </p:txBody>
      </p:sp>
      <p:sp>
        <p:nvSpPr>
          <p:cNvPr id="19" name="Rectangle 18"/>
          <p:cNvSpPr/>
          <p:nvPr/>
        </p:nvSpPr>
        <p:spPr>
          <a:xfrm>
            <a:off x="4643438" y="4286256"/>
            <a:ext cx="3929090" cy="92869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1" name="Connecteur droit avec flèche 20"/>
          <p:cNvCxnSpPr/>
          <p:nvPr/>
        </p:nvCxnSpPr>
        <p:spPr>
          <a:xfrm rot="5400000" flipH="1" flipV="1">
            <a:off x="4822033" y="5679297"/>
            <a:ext cx="1071570" cy="14287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/>
          <p:cNvSpPr txBox="1"/>
          <p:nvPr/>
        </p:nvSpPr>
        <p:spPr>
          <a:xfrm>
            <a:off x="4357686" y="6215082"/>
            <a:ext cx="3655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méthode redéfinie dans la classe fille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9" grpId="0" animBg="1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Héritage (5): </a:t>
            </a:r>
            <a:br>
              <a:rPr lang="fr-FR" dirty="0" smtClean="0"/>
            </a:br>
            <a:r>
              <a:rPr lang="fr-FR" sz="3600" dirty="0" smtClean="0"/>
              <a:t>exemple: cercle_colore.java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Voir le fichier </a:t>
            </a:r>
            <a:r>
              <a:rPr lang="fr-FR" b="1" dirty="0" smtClean="0"/>
              <a:t>cercle_colore.java</a:t>
            </a:r>
            <a:r>
              <a:rPr lang="fr-FR" dirty="0" smtClean="0"/>
              <a:t>;</a:t>
            </a:r>
          </a:p>
          <a:p>
            <a:endParaRPr lang="fr-FR" dirty="0" smtClean="0"/>
          </a:p>
          <a:p>
            <a:r>
              <a:rPr lang="fr-FR" dirty="0" smtClean="0"/>
              <a:t>Exécuter les deux méthodes sur deux instances différentes de deux classes </a:t>
            </a:r>
            <a:r>
              <a:rPr lang="fr-FR" b="1" dirty="0" smtClean="0"/>
              <a:t>cercle</a:t>
            </a:r>
            <a:r>
              <a:rPr lang="fr-FR" dirty="0" smtClean="0"/>
              <a:t>, et </a:t>
            </a:r>
            <a:r>
              <a:rPr lang="fr-FR" b="1" dirty="0" err="1" smtClean="0"/>
              <a:t>cercle_colore</a:t>
            </a:r>
            <a:r>
              <a:rPr lang="fr-FR" dirty="0" smtClean="0"/>
              <a:t>;</a:t>
            </a:r>
          </a:p>
          <a:p>
            <a:endParaRPr lang="fr-FR" dirty="0" smtClean="0"/>
          </a:p>
          <a:p>
            <a:r>
              <a:rPr lang="fr-FR" dirty="0" smtClean="0"/>
              <a:t>Ajouter une méthode </a:t>
            </a:r>
            <a:r>
              <a:rPr lang="fr-FR" b="1" dirty="0" smtClean="0"/>
              <a:t>affichage</a:t>
            </a:r>
            <a:r>
              <a:rPr lang="fr-FR" dirty="0" smtClean="0"/>
              <a:t> pour afficher les attributs des deux objets;</a:t>
            </a:r>
          </a:p>
          <a:p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23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Héritage (6) : </a:t>
            </a:r>
            <a:br>
              <a:rPr lang="fr-FR" dirty="0" smtClean="0"/>
            </a:br>
            <a:r>
              <a:rPr lang="fr-FR" dirty="0" smtClean="0"/>
              <a:t>Revoyant la visibilité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 smtClean="0"/>
              <a:t>La visibilité des attribut prend une autre </a:t>
            </a:r>
            <a:r>
              <a:rPr lang="fr-FR" dirty="0" smtClean="0"/>
              <a:t>dimension;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Un </a:t>
            </a:r>
            <a:r>
              <a:rPr lang="fr-FR" b="1" dirty="0" smtClean="0"/>
              <a:t>autre modificateur </a:t>
            </a:r>
            <a:r>
              <a:rPr lang="fr-FR" dirty="0" smtClean="0"/>
              <a:t>est ajouté: </a:t>
            </a:r>
            <a:r>
              <a:rPr lang="fr-FR" b="1" dirty="0" err="1" smtClean="0">
                <a:solidFill>
                  <a:srgbClr val="FF0000"/>
                </a:solidFill>
              </a:rPr>
              <a:t>protected</a:t>
            </a:r>
            <a:r>
              <a:rPr lang="fr-FR" dirty="0" smtClean="0"/>
              <a:t> (qui peut précéder les noms des attributs ou des méthodes);</a:t>
            </a:r>
          </a:p>
          <a:p>
            <a:endParaRPr lang="fr-FR" dirty="0" smtClean="0"/>
          </a:p>
          <a:p>
            <a:r>
              <a:rPr lang="fr-FR" dirty="0" smtClean="0"/>
              <a:t>Un attribut </a:t>
            </a:r>
            <a:r>
              <a:rPr lang="fr-FR" b="1" dirty="0" err="1" smtClean="0">
                <a:solidFill>
                  <a:srgbClr val="FF0000"/>
                </a:solidFill>
              </a:rPr>
              <a:t>protected</a:t>
            </a:r>
            <a:r>
              <a:rPr lang="fr-FR" dirty="0" smtClean="0"/>
              <a:t> est </a:t>
            </a:r>
            <a:r>
              <a:rPr lang="fr-FR" b="1" dirty="0" smtClean="0"/>
              <a:t>accessible </a:t>
            </a:r>
            <a:r>
              <a:rPr lang="fr-FR" dirty="0" smtClean="0"/>
              <a:t>dans la </a:t>
            </a:r>
            <a:r>
              <a:rPr lang="fr-FR" b="1" dirty="0" smtClean="0"/>
              <a:t>classe A</a:t>
            </a:r>
            <a:r>
              <a:rPr lang="fr-FR" dirty="0" smtClean="0"/>
              <a:t> et dans ses </a:t>
            </a:r>
            <a:r>
              <a:rPr lang="fr-FR" b="1" dirty="0" smtClean="0"/>
              <a:t>classes filles</a:t>
            </a:r>
            <a:r>
              <a:rPr lang="fr-FR" dirty="0" smtClean="0"/>
              <a:t>, et les </a:t>
            </a:r>
            <a:r>
              <a:rPr lang="fr-FR" b="1" dirty="0" err="1" smtClean="0"/>
              <a:t>calsses</a:t>
            </a:r>
            <a:r>
              <a:rPr lang="fr-FR" b="1" dirty="0" smtClean="0"/>
              <a:t> </a:t>
            </a:r>
            <a:r>
              <a:rPr lang="fr-FR" b="1" dirty="0" smtClean="0"/>
              <a:t>de son module </a:t>
            </a:r>
            <a:r>
              <a:rPr lang="fr-FR" sz="2600" dirty="0" smtClean="0"/>
              <a:t>(concept à revoir dans les prochains cours).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24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Héritage (7) : </a:t>
            </a:r>
            <a:br>
              <a:rPr lang="fr-FR" dirty="0" smtClean="0"/>
            </a:br>
            <a:r>
              <a:rPr lang="fr-FR" dirty="0" smtClean="0"/>
              <a:t>héritage et visibilité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25</a:t>
            </a:fld>
            <a:endParaRPr lang="fr-BE"/>
          </a:p>
        </p:txBody>
      </p:sp>
      <p:sp>
        <p:nvSpPr>
          <p:cNvPr id="5" name="ZoneTexte 4"/>
          <p:cNvSpPr txBox="1"/>
          <p:nvPr/>
        </p:nvSpPr>
        <p:spPr>
          <a:xfrm>
            <a:off x="3286116" y="1643050"/>
            <a:ext cx="1143008" cy="31393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 smtClean="0"/>
              <a:t>Classe</a:t>
            </a:r>
            <a:r>
              <a:rPr lang="fr-FR" dirty="0" smtClean="0"/>
              <a:t> A</a:t>
            </a:r>
          </a:p>
          <a:p>
            <a:r>
              <a:rPr lang="fr-FR" dirty="0" smtClean="0"/>
              <a:t>________</a:t>
            </a:r>
          </a:p>
          <a:p>
            <a:endParaRPr lang="fr-FR" dirty="0" smtClean="0"/>
          </a:p>
          <a:p>
            <a:r>
              <a:rPr lang="fr-FR" b="1" dirty="0" smtClean="0">
                <a:solidFill>
                  <a:srgbClr val="FF0000"/>
                </a:solidFill>
              </a:rPr>
              <a:t>Public</a:t>
            </a:r>
          </a:p>
          <a:p>
            <a:r>
              <a:rPr lang="fr-FR" dirty="0" smtClean="0"/>
              <a:t>________</a:t>
            </a:r>
          </a:p>
          <a:p>
            <a:endParaRPr lang="fr-FR" dirty="0" smtClean="0"/>
          </a:p>
          <a:p>
            <a:r>
              <a:rPr lang="fr-FR" b="1" dirty="0" err="1" smtClean="0">
                <a:solidFill>
                  <a:srgbClr val="FF0000"/>
                </a:solidFill>
              </a:rPr>
              <a:t>Protected</a:t>
            </a:r>
            <a:endParaRPr lang="fr-FR" b="1" dirty="0" smtClean="0">
              <a:solidFill>
                <a:srgbClr val="FF0000"/>
              </a:solidFill>
            </a:endParaRPr>
          </a:p>
          <a:p>
            <a:r>
              <a:rPr lang="fr-FR" dirty="0" smtClean="0"/>
              <a:t>________</a:t>
            </a:r>
          </a:p>
          <a:p>
            <a:endParaRPr lang="fr-FR" dirty="0" smtClean="0"/>
          </a:p>
          <a:p>
            <a:r>
              <a:rPr lang="fr-FR" b="1" dirty="0" err="1" smtClean="0">
                <a:solidFill>
                  <a:srgbClr val="FF0000"/>
                </a:solidFill>
              </a:rPr>
              <a:t>Private</a:t>
            </a:r>
            <a:endParaRPr lang="fr-FR" b="1" dirty="0" smtClean="0">
              <a:solidFill>
                <a:srgbClr val="FF0000"/>
              </a:solidFill>
            </a:endParaRPr>
          </a:p>
          <a:p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5929322" y="2786058"/>
            <a:ext cx="2286016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dirty="0" smtClean="0"/>
              <a:t>classe </a:t>
            </a:r>
            <a:r>
              <a:rPr lang="fr-FR" b="1" dirty="0" smtClean="0"/>
              <a:t>fille de A </a:t>
            </a:r>
            <a:r>
              <a:rPr lang="fr-FR" dirty="0" smtClean="0"/>
              <a:t>ou classe </a:t>
            </a:r>
            <a:r>
              <a:rPr lang="fr-FR" b="1" dirty="0" smtClean="0"/>
              <a:t>dans le même module</a:t>
            </a:r>
            <a:endParaRPr lang="fr-FR" b="1" dirty="0"/>
          </a:p>
        </p:txBody>
      </p:sp>
      <p:sp>
        <p:nvSpPr>
          <p:cNvPr id="7" name="ZoneTexte 6"/>
          <p:cNvSpPr txBox="1"/>
          <p:nvPr/>
        </p:nvSpPr>
        <p:spPr>
          <a:xfrm>
            <a:off x="500034" y="5214950"/>
            <a:ext cx="3143272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fr-FR" b="1" dirty="0" smtClean="0"/>
              <a:t>Classe</a:t>
            </a:r>
            <a:r>
              <a:rPr lang="fr-FR" dirty="0" smtClean="0"/>
              <a:t> indépendante de A</a:t>
            </a:r>
            <a:endParaRPr lang="fr-FR" dirty="0"/>
          </a:p>
        </p:txBody>
      </p:sp>
      <p:cxnSp>
        <p:nvCxnSpPr>
          <p:cNvPr id="9" name="Connecteur droit avec flèche 8"/>
          <p:cNvCxnSpPr>
            <a:stCxn id="6" idx="1"/>
          </p:cNvCxnSpPr>
          <p:nvPr/>
        </p:nvCxnSpPr>
        <p:spPr>
          <a:xfrm rot="10800000">
            <a:off x="4286248" y="2714621"/>
            <a:ext cx="1643074" cy="53310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avec flèche 10"/>
          <p:cNvCxnSpPr>
            <a:stCxn id="6" idx="1"/>
          </p:cNvCxnSpPr>
          <p:nvPr/>
        </p:nvCxnSpPr>
        <p:spPr>
          <a:xfrm rot="10800000" flipV="1">
            <a:off x="4429124" y="3247722"/>
            <a:ext cx="1500198" cy="25271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/>
          <p:nvPr/>
        </p:nvCxnSpPr>
        <p:spPr>
          <a:xfrm rot="5400000" flipH="1" flipV="1">
            <a:off x="1071538" y="3000372"/>
            <a:ext cx="2500330" cy="192882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/>
          <p:cNvSpPr txBox="1"/>
          <p:nvPr/>
        </p:nvSpPr>
        <p:spPr>
          <a:xfrm>
            <a:off x="1643042" y="3857628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accès</a:t>
            </a:r>
            <a:endParaRPr lang="fr-FR" dirty="0"/>
          </a:p>
        </p:txBody>
      </p:sp>
      <p:sp>
        <p:nvSpPr>
          <p:cNvPr id="19" name="ZoneTexte 18"/>
          <p:cNvSpPr txBox="1"/>
          <p:nvPr/>
        </p:nvSpPr>
        <p:spPr>
          <a:xfrm>
            <a:off x="4714876" y="2428868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accès</a:t>
            </a:r>
            <a:endParaRPr lang="fr-FR" dirty="0"/>
          </a:p>
        </p:txBody>
      </p:sp>
      <p:sp>
        <p:nvSpPr>
          <p:cNvPr id="20" name="ZoneTexte 19"/>
          <p:cNvSpPr txBox="1"/>
          <p:nvPr/>
        </p:nvSpPr>
        <p:spPr>
          <a:xfrm>
            <a:off x="4857752" y="3416858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accès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Héritage (8) : </a:t>
            </a:r>
            <a:br>
              <a:rPr lang="fr-FR" dirty="0" smtClean="0"/>
            </a:br>
            <a:r>
              <a:rPr lang="fr-FR" dirty="0" smtClean="0"/>
              <a:t>exemple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Voir le fichier rectangle3.java;</a:t>
            </a:r>
          </a:p>
          <a:p>
            <a:endParaRPr lang="fr-FR" dirty="0" smtClean="0"/>
          </a:p>
          <a:p>
            <a:r>
              <a:rPr lang="fr-FR" dirty="0" smtClean="0"/>
              <a:t>Compiler le fichier;</a:t>
            </a:r>
          </a:p>
          <a:p>
            <a:endParaRPr lang="fr-FR" dirty="0" smtClean="0"/>
          </a:p>
          <a:p>
            <a:r>
              <a:rPr lang="fr-FR" dirty="0" smtClean="0"/>
              <a:t>Essayer </a:t>
            </a:r>
            <a:r>
              <a:rPr lang="fr-FR" dirty="0" smtClean="0"/>
              <a:t>de comprendre les erreurs;</a:t>
            </a:r>
          </a:p>
          <a:p>
            <a:endParaRPr lang="fr-FR" dirty="0" smtClean="0"/>
          </a:p>
          <a:p>
            <a:r>
              <a:rPr lang="fr-FR" dirty="0" smtClean="0"/>
              <a:t>Corriger les erreurs.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26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3</a:t>
            </a:fld>
            <a:endParaRPr lang="fr-BE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81153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00438"/>
            <a:ext cx="817245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00B0F0"/>
                </a:solidFill>
              </a:rPr>
              <a:t>Mes Questions: </a:t>
            </a:r>
            <a:endParaRPr lang="fr-FR" b="1" dirty="0">
              <a:solidFill>
                <a:srgbClr val="00B0F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 smtClean="0"/>
              <a:t>JVM?</a:t>
            </a:r>
          </a:p>
          <a:p>
            <a:endParaRPr lang="fr-FR" dirty="0" smtClean="0"/>
          </a:p>
          <a:p>
            <a:r>
              <a:rPr lang="fr-FR" dirty="0" smtClean="0"/>
              <a:t>JDK?</a:t>
            </a:r>
          </a:p>
          <a:p>
            <a:endParaRPr lang="fr-FR" dirty="0" smtClean="0"/>
          </a:p>
          <a:p>
            <a:r>
              <a:rPr lang="fr-FR" dirty="0" smtClean="0"/>
              <a:t>Quelle contrainte sur le nom du fichier en java?</a:t>
            </a:r>
          </a:p>
          <a:p>
            <a:endParaRPr lang="fr-FR" dirty="0" smtClean="0"/>
          </a:p>
          <a:p>
            <a:r>
              <a:rPr lang="fr-FR" dirty="0" smtClean="0"/>
              <a:t>Y’a-t-il un programme principal en java?</a:t>
            </a:r>
          </a:p>
          <a:p>
            <a:endParaRPr lang="fr-FR" dirty="0" smtClean="0"/>
          </a:p>
          <a:p>
            <a:r>
              <a:rPr lang="fr-FR" dirty="0" smtClean="0"/>
              <a:t>Comment exécuter un programme en java?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4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Objectif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fr-FR" dirty="0" smtClean="0"/>
          </a:p>
          <a:p>
            <a:pPr>
              <a:buNone/>
            </a:pPr>
            <a:endParaRPr lang="fr-FR" dirty="0" smtClean="0"/>
          </a:p>
          <a:p>
            <a:pPr algn="ctr">
              <a:buNone/>
            </a:pPr>
            <a:r>
              <a:rPr lang="fr-FR" dirty="0" smtClean="0"/>
              <a:t>Avancer dans la programmation OO avec Java : instanciation, visibilité entre classe, héritage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5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Plan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 smtClean="0"/>
              <a:t>Constructeur et destructeur</a:t>
            </a:r>
          </a:p>
          <a:p>
            <a:r>
              <a:rPr lang="fr-FR" b="1" dirty="0" smtClean="0"/>
              <a:t>Instanciation</a:t>
            </a:r>
            <a:r>
              <a:rPr lang="fr-FR" dirty="0" smtClean="0"/>
              <a:t> : création d’objet par le programmeur;</a:t>
            </a:r>
          </a:p>
          <a:p>
            <a:r>
              <a:rPr lang="fr-FR" b="1" dirty="0" smtClean="0"/>
              <a:t>Visibilité entre classe</a:t>
            </a:r>
            <a:r>
              <a:rPr lang="fr-FR" dirty="0" smtClean="0"/>
              <a:t>: différents types de visibilité;</a:t>
            </a:r>
          </a:p>
          <a:p>
            <a:r>
              <a:rPr lang="fr-FR" b="1" dirty="0" smtClean="0"/>
              <a:t>Héritage entre classe</a:t>
            </a:r>
            <a:r>
              <a:rPr lang="fr-FR" dirty="0" smtClean="0"/>
              <a:t>: c’est quoi?, méthode virtuelle, revoir la visibilité</a:t>
            </a:r>
            <a:r>
              <a:rPr lang="fr-FR" b="1" dirty="0" smtClean="0"/>
              <a:t>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6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constructeur (1)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fr-FR" dirty="0" smtClean="0"/>
              <a:t>Une méthode qui doit exister dans </a:t>
            </a:r>
            <a:r>
              <a:rPr lang="fr-FR" b="1" u="sng" dirty="0" smtClean="0"/>
              <a:t>toute classe</a:t>
            </a:r>
            <a:r>
              <a:rPr lang="fr-FR" dirty="0" smtClean="0"/>
              <a:t>;</a:t>
            </a:r>
          </a:p>
          <a:p>
            <a:endParaRPr lang="fr-FR" dirty="0" smtClean="0"/>
          </a:p>
          <a:p>
            <a:r>
              <a:rPr lang="fr-FR" dirty="0" smtClean="0"/>
              <a:t>Elle est exécutée pour </a:t>
            </a:r>
            <a:r>
              <a:rPr lang="fr-FR" b="1" u="sng" dirty="0" smtClean="0"/>
              <a:t>créer et initialiser </a:t>
            </a:r>
            <a:r>
              <a:rPr lang="fr-FR" dirty="0" smtClean="0"/>
              <a:t>les instances (les objets);</a:t>
            </a:r>
          </a:p>
          <a:p>
            <a:endParaRPr lang="fr-FR" dirty="0" smtClean="0"/>
          </a:p>
          <a:p>
            <a:r>
              <a:rPr lang="fr-FR" dirty="0" smtClean="0"/>
              <a:t>Elle porte </a:t>
            </a:r>
            <a:r>
              <a:rPr lang="fr-FR" b="1" u="sng" dirty="0" smtClean="0"/>
              <a:t>le même nom de la classe</a:t>
            </a:r>
            <a:r>
              <a:rPr lang="fr-FR" dirty="0" smtClean="0"/>
              <a:t>;</a:t>
            </a:r>
          </a:p>
          <a:p>
            <a:endParaRPr lang="fr-FR" dirty="0" smtClean="0"/>
          </a:p>
          <a:p>
            <a:r>
              <a:rPr lang="fr-FR" dirty="0" smtClean="0"/>
              <a:t>Si elle n’est pas définie par le programmeur, elle est </a:t>
            </a:r>
            <a:r>
              <a:rPr lang="fr-FR" b="1" u="sng" dirty="0" smtClean="0"/>
              <a:t>ajouté implicitement</a:t>
            </a:r>
            <a:r>
              <a:rPr lang="fr-FR" dirty="0" smtClean="0"/>
              <a:t> par le système</a:t>
            </a:r>
          </a:p>
          <a:p>
            <a:endParaRPr lang="fr-FR" dirty="0" smtClean="0"/>
          </a:p>
          <a:p>
            <a:r>
              <a:rPr lang="fr-FR" dirty="0" smtClean="0"/>
              <a:t>Pour appeler le constructeur :</a:t>
            </a:r>
          </a:p>
          <a:p>
            <a:pPr>
              <a:buNone/>
            </a:pPr>
            <a:r>
              <a:rPr lang="fr-FR" b="1" dirty="0" smtClean="0">
                <a:solidFill>
                  <a:srgbClr val="FF0000"/>
                </a:solidFill>
              </a:rPr>
              <a:t>                  new</a:t>
            </a:r>
            <a:r>
              <a:rPr lang="fr-FR" b="1" dirty="0" smtClean="0"/>
              <a:t> </a:t>
            </a:r>
            <a:r>
              <a:rPr lang="fr-FR" b="1" dirty="0" err="1" smtClean="0"/>
              <a:t>nom_constructor</a:t>
            </a:r>
            <a:r>
              <a:rPr lang="fr-FR" b="1" dirty="0" smtClean="0"/>
              <a:t>(</a:t>
            </a:r>
            <a:r>
              <a:rPr lang="fr-FR" b="1" dirty="0" err="1" smtClean="0"/>
              <a:t>args</a:t>
            </a:r>
            <a:r>
              <a:rPr lang="fr-FR" b="1" dirty="0" smtClean="0"/>
              <a:t>);</a:t>
            </a:r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7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Le constructeur (2): </a:t>
            </a:r>
            <a:br>
              <a:rPr lang="fr-FR" dirty="0" smtClean="0"/>
            </a:br>
            <a:r>
              <a:rPr lang="fr-FR" sz="2700" dirty="0" smtClean="0"/>
              <a:t>exemple d’un constructeur défini par le programmeur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8</a:t>
            </a:fld>
            <a:endParaRPr lang="fr-BE" dirty="0"/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fr-FR" b="1" dirty="0" smtClean="0"/>
              <a:t>Exemple</a:t>
            </a:r>
            <a:r>
              <a:rPr lang="fr-FR" dirty="0" smtClean="0"/>
              <a:t>:</a:t>
            </a:r>
          </a:p>
          <a:p>
            <a:pPr>
              <a:buNone/>
            </a:pPr>
            <a:r>
              <a:rPr lang="fr-FR" dirty="0" smtClean="0"/>
              <a:t>               </a:t>
            </a:r>
            <a:r>
              <a:rPr lang="fr-FR" b="1" dirty="0" smtClean="0">
                <a:solidFill>
                  <a:srgbClr val="FF0000"/>
                </a:solidFill>
              </a:rPr>
              <a:t>class</a:t>
            </a:r>
            <a:r>
              <a:rPr lang="fr-FR" dirty="0" smtClean="0"/>
              <a:t> cercle{</a:t>
            </a:r>
          </a:p>
          <a:p>
            <a:pPr>
              <a:buNone/>
            </a:pPr>
            <a:r>
              <a:rPr lang="fr-FR" dirty="0" smtClean="0"/>
              <a:t>                 </a:t>
            </a:r>
            <a:r>
              <a:rPr lang="fr-FR" sz="2400" dirty="0" smtClean="0"/>
              <a:t>// liste des attributs;         </a:t>
            </a:r>
            <a:endParaRPr lang="fr-FR" dirty="0" smtClean="0"/>
          </a:p>
          <a:p>
            <a:pPr indent="1444625">
              <a:buNone/>
            </a:pPr>
            <a:r>
              <a:rPr lang="fr-FR" dirty="0" smtClean="0"/>
              <a:t> </a:t>
            </a:r>
            <a:r>
              <a:rPr lang="fr-FR" b="1" dirty="0" err="1" smtClean="0"/>
              <a:t>int</a:t>
            </a:r>
            <a:r>
              <a:rPr lang="fr-FR" dirty="0" smtClean="0"/>
              <a:t> x; </a:t>
            </a:r>
            <a:r>
              <a:rPr lang="fr-FR" b="1" dirty="0" err="1" smtClean="0"/>
              <a:t>int</a:t>
            </a:r>
            <a:r>
              <a:rPr lang="fr-FR" dirty="0" smtClean="0"/>
              <a:t> y; </a:t>
            </a:r>
            <a:r>
              <a:rPr lang="fr-FR" b="1" dirty="0" err="1" smtClean="0"/>
              <a:t>int</a:t>
            </a:r>
            <a:r>
              <a:rPr lang="fr-FR" dirty="0" smtClean="0"/>
              <a:t> r;</a:t>
            </a:r>
          </a:p>
          <a:p>
            <a:pPr>
              <a:buNone/>
            </a:pPr>
            <a:r>
              <a:rPr lang="fr-FR" dirty="0" smtClean="0"/>
              <a:t>                 </a:t>
            </a:r>
            <a:r>
              <a:rPr lang="fr-FR" sz="2400" dirty="0" smtClean="0"/>
              <a:t>// liste des méthodes;</a:t>
            </a:r>
          </a:p>
          <a:p>
            <a:pPr>
              <a:buNone/>
            </a:pPr>
            <a:r>
              <a:rPr lang="fr-FR" sz="2400" dirty="0" smtClean="0"/>
              <a:t>                              // un constructeur</a:t>
            </a:r>
            <a:endParaRPr lang="fr-FR" dirty="0" smtClean="0"/>
          </a:p>
          <a:p>
            <a:pPr indent="1444625">
              <a:buNone/>
            </a:pPr>
            <a:r>
              <a:rPr lang="fr-FR" dirty="0" smtClean="0"/>
              <a:t>cercle(</a:t>
            </a:r>
            <a:r>
              <a:rPr lang="fr-FR" dirty="0" err="1" smtClean="0"/>
              <a:t>int</a:t>
            </a:r>
            <a:r>
              <a:rPr lang="fr-FR" dirty="0" smtClean="0"/>
              <a:t> x</a:t>
            </a:r>
            <a:r>
              <a:rPr lang="fr-FR" baseline="-25000" dirty="0" smtClean="0"/>
              <a:t>0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y</a:t>
            </a:r>
            <a:r>
              <a:rPr lang="fr-FR" baseline="-25000" dirty="0" smtClean="0"/>
              <a:t>0</a:t>
            </a:r>
            <a:r>
              <a:rPr lang="fr-FR" dirty="0" smtClean="0"/>
              <a:t>, </a:t>
            </a:r>
            <a:r>
              <a:rPr lang="fr-FR" dirty="0" err="1" smtClean="0"/>
              <a:t>int</a:t>
            </a:r>
            <a:r>
              <a:rPr lang="fr-FR" dirty="0" smtClean="0"/>
              <a:t> r</a:t>
            </a:r>
            <a:r>
              <a:rPr lang="fr-FR" baseline="-25000" dirty="0" smtClean="0"/>
              <a:t>0</a:t>
            </a:r>
            <a:r>
              <a:rPr lang="fr-FR" dirty="0" smtClean="0"/>
              <a:t>){</a:t>
            </a:r>
          </a:p>
          <a:p>
            <a:pPr indent="1444625">
              <a:buNone/>
            </a:pPr>
            <a:r>
              <a:rPr lang="fr-FR" dirty="0" smtClean="0"/>
              <a:t>x= x</a:t>
            </a:r>
            <a:r>
              <a:rPr lang="fr-FR" baseline="-25000" dirty="0" smtClean="0"/>
              <a:t>0</a:t>
            </a:r>
            <a:r>
              <a:rPr lang="fr-FR" dirty="0" smtClean="0"/>
              <a:t>;</a:t>
            </a:r>
          </a:p>
          <a:p>
            <a:pPr indent="1444625">
              <a:buNone/>
            </a:pPr>
            <a:r>
              <a:rPr lang="fr-FR" dirty="0" smtClean="0"/>
              <a:t>y= y</a:t>
            </a:r>
            <a:r>
              <a:rPr lang="fr-FR" baseline="-25000" dirty="0" smtClean="0"/>
              <a:t>0</a:t>
            </a:r>
            <a:r>
              <a:rPr lang="fr-FR" dirty="0" smtClean="0"/>
              <a:t>;</a:t>
            </a:r>
          </a:p>
          <a:p>
            <a:pPr indent="1444625">
              <a:buNone/>
            </a:pPr>
            <a:r>
              <a:rPr lang="fr-FR" dirty="0" smtClean="0"/>
              <a:t>r= r</a:t>
            </a:r>
            <a:r>
              <a:rPr lang="fr-FR" baseline="-25000" dirty="0" smtClean="0"/>
              <a:t>0</a:t>
            </a:r>
            <a:r>
              <a:rPr lang="fr-FR" dirty="0" smtClean="0"/>
              <a:t>;</a:t>
            </a:r>
          </a:p>
          <a:p>
            <a:pPr indent="1444625">
              <a:buNone/>
            </a:pPr>
            <a:r>
              <a:rPr lang="fr-FR" dirty="0" smtClean="0"/>
              <a:t>}</a:t>
            </a:r>
          </a:p>
          <a:p>
            <a:pPr>
              <a:buNone/>
            </a:pPr>
            <a:r>
              <a:rPr lang="fr-FR" dirty="0" smtClean="0"/>
              <a:t>                   }</a:t>
            </a:r>
          </a:p>
          <a:p>
            <a:endParaRPr lang="fr-FR" dirty="0"/>
          </a:p>
        </p:txBody>
      </p:sp>
      <p:cxnSp>
        <p:nvCxnSpPr>
          <p:cNvPr id="7" name="Connecteur droit avec flèche 6"/>
          <p:cNvCxnSpPr/>
          <p:nvPr/>
        </p:nvCxnSpPr>
        <p:spPr>
          <a:xfrm rot="10800000">
            <a:off x="5715008" y="4071942"/>
            <a:ext cx="1357322" cy="21431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6357950" y="4214818"/>
            <a:ext cx="25462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dirty="0" smtClean="0"/>
              <a:t>Un constructeur</a:t>
            </a:r>
            <a:endParaRPr lang="fr-FR" sz="2800" dirty="0"/>
          </a:p>
        </p:txBody>
      </p:sp>
      <p:sp>
        <p:nvSpPr>
          <p:cNvPr id="8" name="Rectangle 7"/>
          <p:cNvSpPr/>
          <p:nvPr/>
        </p:nvSpPr>
        <p:spPr>
          <a:xfrm>
            <a:off x="2214546" y="3786190"/>
            <a:ext cx="3500462" cy="21431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destructeur (1)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dirty="0" smtClean="0"/>
              <a:t>Une méthode qui </a:t>
            </a:r>
            <a:r>
              <a:rPr lang="fr-FR" b="1" u="sng" dirty="0" smtClean="0"/>
              <a:t>doit exister dans toute classe</a:t>
            </a:r>
            <a:r>
              <a:rPr lang="fr-FR" dirty="0" smtClean="0"/>
              <a:t>;</a:t>
            </a:r>
          </a:p>
          <a:p>
            <a:endParaRPr lang="fr-FR" dirty="0" smtClean="0"/>
          </a:p>
          <a:p>
            <a:r>
              <a:rPr lang="fr-FR" dirty="0" smtClean="0"/>
              <a:t>Elle est exécutée pour </a:t>
            </a:r>
            <a:r>
              <a:rPr lang="fr-FR" b="1" dirty="0" smtClean="0">
                <a:solidFill>
                  <a:srgbClr val="FF0000"/>
                </a:solidFill>
              </a:rPr>
              <a:t>détruire</a:t>
            </a:r>
            <a:r>
              <a:rPr lang="fr-FR" dirty="0" smtClean="0"/>
              <a:t> l’objet;</a:t>
            </a:r>
          </a:p>
          <a:p>
            <a:endParaRPr lang="fr-FR" dirty="0" smtClean="0"/>
          </a:p>
          <a:p>
            <a:r>
              <a:rPr lang="fr-FR" dirty="0" smtClean="0"/>
              <a:t>Exemple: en C++ elle porte le même </a:t>
            </a:r>
            <a:r>
              <a:rPr lang="fr-FR" b="1" u="sng" dirty="0" smtClean="0"/>
              <a:t>nom de la classe précédé</a:t>
            </a:r>
            <a:r>
              <a:rPr lang="fr-FR" dirty="0" smtClean="0"/>
              <a:t> par le </a:t>
            </a:r>
            <a:r>
              <a:rPr lang="fr-FR" b="1" dirty="0" smtClean="0">
                <a:solidFill>
                  <a:srgbClr val="FF0000"/>
                </a:solidFill>
              </a:rPr>
              <a:t>symbole ~</a:t>
            </a:r>
            <a:r>
              <a:rPr lang="fr-FR" dirty="0" smtClean="0"/>
              <a:t>; Mais en Java: </a:t>
            </a:r>
            <a:r>
              <a:rPr lang="fr-FR" b="1" u="sng" dirty="0" smtClean="0">
                <a:solidFill>
                  <a:srgbClr val="FF0000"/>
                </a:solidFill>
              </a:rPr>
              <a:t>pas de destructeur explicite</a:t>
            </a:r>
            <a:r>
              <a:rPr lang="fr-FR" dirty="0" smtClean="0">
                <a:solidFill>
                  <a:srgbClr val="FF0000"/>
                </a:solidFill>
              </a:rPr>
              <a:t>. </a:t>
            </a:r>
            <a:r>
              <a:rPr lang="fr-FR" dirty="0" smtClean="0"/>
              <a:t>Le système s’occupe de la destruction (</a:t>
            </a:r>
            <a:r>
              <a:rPr lang="fr-FR" b="1" u="sng" dirty="0" smtClean="0"/>
              <a:t>ramasse miettes</a:t>
            </a:r>
            <a:r>
              <a:rPr lang="fr-FR" dirty="0" smtClean="0"/>
              <a:t>). </a:t>
            </a:r>
            <a:endParaRPr lang="fr-FR" b="1" u="sng" dirty="0" smtClean="0"/>
          </a:p>
          <a:p>
            <a:endParaRPr lang="fr-FR" dirty="0" smtClean="0"/>
          </a:p>
          <a:p>
            <a:r>
              <a:rPr lang="fr-FR" b="1" u="sng" dirty="0" smtClean="0"/>
              <a:t>le système (JVM)</a:t>
            </a:r>
            <a:r>
              <a:rPr lang="fr-FR" dirty="0" smtClean="0"/>
              <a:t>: réalise la destruction des instance à la fin de leurs usages</a:t>
            </a:r>
          </a:p>
          <a:p>
            <a:endParaRPr lang="fr-FR" dirty="0" smtClean="0"/>
          </a:p>
          <a:p>
            <a:r>
              <a:rPr lang="fr-FR" dirty="0" smtClean="0"/>
              <a:t>Le programmeur peut utiliser la méthode </a:t>
            </a:r>
            <a:r>
              <a:rPr lang="fr-FR" b="1" dirty="0" err="1" smtClean="0">
                <a:solidFill>
                  <a:schemeClr val="accent1"/>
                </a:solidFill>
              </a:rPr>
              <a:t>finalize</a:t>
            </a:r>
            <a:r>
              <a:rPr lang="fr-FR" b="1" dirty="0" smtClean="0">
                <a:solidFill>
                  <a:schemeClr val="accent1"/>
                </a:solidFill>
              </a:rPr>
              <a:t>() </a:t>
            </a:r>
            <a:r>
              <a:rPr lang="fr-FR" dirty="0" smtClean="0"/>
              <a:t>pour seulement </a:t>
            </a:r>
            <a:r>
              <a:rPr lang="fr-FR" b="1" u="sng" dirty="0" smtClean="0"/>
              <a:t>voir quand son objet est détruit </a:t>
            </a:r>
            <a:r>
              <a:rPr lang="fr-FR" dirty="0" smtClean="0"/>
              <a:t>par le système (</a:t>
            </a:r>
            <a:r>
              <a:rPr lang="fr-FR" b="1" u="sng" dirty="0" smtClean="0"/>
              <a:t>chose non garantie</a:t>
            </a:r>
            <a:r>
              <a:rPr lang="fr-FR" dirty="0" smtClean="0"/>
              <a:t>).</a:t>
            </a:r>
          </a:p>
          <a:p>
            <a:pPr>
              <a:buNone/>
            </a:pPr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9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</TotalTime>
  <Words>1433</Words>
  <PresentationFormat>Affichage à l'écran (4:3)</PresentationFormat>
  <Paragraphs>307</Paragraphs>
  <Slides>26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26</vt:i4>
      </vt:variant>
    </vt:vector>
  </HeadingPairs>
  <TitlesOfParts>
    <vt:vector size="27" baseType="lpstr">
      <vt:lpstr>Thème Office</vt:lpstr>
      <vt:lpstr>Cours de POO avec Java (Partie 2)</vt:lpstr>
      <vt:lpstr>Avant de commencer</vt:lpstr>
      <vt:lpstr>Diapositive 3</vt:lpstr>
      <vt:lpstr>Mes Questions: </vt:lpstr>
      <vt:lpstr>Objectif </vt:lpstr>
      <vt:lpstr>Plan </vt:lpstr>
      <vt:lpstr>Le constructeur (1)</vt:lpstr>
      <vt:lpstr>Le constructeur (2):  exemple d’un constructeur défini par le programmeur</vt:lpstr>
      <vt:lpstr>Le destructeur (1) </vt:lpstr>
      <vt:lpstr>Le destructeur (2):   exemple d’un destructeur défini par le programmeur </vt:lpstr>
      <vt:lpstr>Constructeur et destructeur :  Exemple en java</vt:lpstr>
      <vt:lpstr>Instanciation d’objet (1)</vt:lpstr>
      <vt:lpstr>Instanciation d’objet (2)</vt:lpstr>
      <vt:lpstr>Instanciation d’objet (3)</vt:lpstr>
      <vt:lpstr>Instanciation d’objet (4): exemple </vt:lpstr>
      <vt:lpstr>Visibilité entre classe Les modificateurs: public vs private</vt:lpstr>
      <vt:lpstr>Visibilité entre classe: exemple</vt:lpstr>
      <vt:lpstr>Visibilité entre classe: exemple</vt:lpstr>
      <vt:lpstr>Héritage (1)</vt:lpstr>
      <vt:lpstr>Héritage (2): mot clé extends</vt:lpstr>
      <vt:lpstr>Héritage (3): méthodes virtuelles</vt:lpstr>
      <vt:lpstr>Héritage (4):  exemple: méthode virtuelle</vt:lpstr>
      <vt:lpstr>Héritage (5):  exemple: cercle_colore.java</vt:lpstr>
      <vt:lpstr>Héritage (6) :  Revoyant la visibilité</vt:lpstr>
      <vt:lpstr>Héritage (7) :  héritage et visibilité</vt:lpstr>
      <vt:lpstr>Héritage (8) :  exemple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 de POO avec Java </dc:title>
  <cp:lastModifiedBy>kahloul laid</cp:lastModifiedBy>
  <cp:revision>149</cp:revision>
  <dcterms:modified xsi:type="dcterms:W3CDTF">2014-04-22T15:23:37Z</dcterms:modified>
</cp:coreProperties>
</file>