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74"/>
  </p:notesMasterIdLst>
  <p:sldIdLst>
    <p:sldId id="256" r:id="rId2"/>
    <p:sldId id="257" r:id="rId3"/>
    <p:sldId id="258" r:id="rId4"/>
    <p:sldId id="288" r:id="rId5"/>
    <p:sldId id="282" r:id="rId6"/>
    <p:sldId id="322" r:id="rId7"/>
    <p:sldId id="323" r:id="rId8"/>
    <p:sldId id="328" r:id="rId9"/>
    <p:sldId id="324" r:id="rId10"/>
    <p:sldId id="329" r:id="rId11"/>
    <p:sldId id="292" r:id="rId12"/>
    <p:sldId id="325" r:id="rId13"/>
    <p:sldId id="330" r:id="rId14"/>
    <p:sldId id="293" r:id="rId15"/>
    <p:sldId id="283" r:id="rId16"/>
    <p:sldId id="264" r:id="rId17"/>
    <p:sldId id="265" r:id="rId18"/>
    <p:sldId id="266" r:id="rId19"/>
    <p:sldId id="321" r:id="rId20"/>
    <p:sldId id="313" r:id="rId21"/>
    <p:sldId id="296" r:id="rId22"/>
    <p:sldId id="295" r:id="rId23"/>
    <p:sldId id="297" r:id="rId24"/>
    <p:sldId id="298" r:id="rId25"/>
    <p:sldId id="302" r:id="rId26"/>
    <p:sldId id="299" r:id="rId27"/>
    <p:sldId id="300" r:id="rId28"/>
    <p:sldId id="303" r:id="rId29"/>
    <p:sldId id="267" r:id="rId30"/>
    <p:sldId id="331" r:id="rId31"/>
    <p:sldId id="268" r:id="rId32"/>
    <p:sldId id="326" r:id="rId33"/>
    <p:sldId id="286" r:id="rId34"/>
    <p:sldId id="278" r:id="rId35"/>
    <p:sldId id="269" r:id="rId36"/>
    <p:sldId id="312" r:id="rId37"/>
    <p:sldId id="259" r:id="rId38"/>
    <p:sldId id="261" r:id="rId39"/>
    <p:sldId id="263" r:id="rId40"/>
    <p:sldId id="309" r:id="rId41"/>
    <p:sldId id="273" r:id="rId42"/>
    <p:sldId id="311" r:id="rId43"/>
    <p:sldId id="280" r:id="rId44"/>
    <p:sldId id="277" r:id="rId45"/>
    <p:sldId id="275" r:id="rId46"/>
    <p:sldId id="276" r:id="rId47"/>
    <p:sldId id="274" r:id="rId48"/>
    <p:sldId id="270" r:id="rId49"/>
    <p:sldId id="271" r:id="rId50"/>
    <p:sldId id="272" r:id="rId51"/>
    <p:sldId id="279" r:id="rId52"/>
    <p:sldId id="281" r:id="rId53"/>
    <p:sldId id="305" r:id="rId54"/>
    <p:sldId id="285" r:id="rId55"/>
    <p:sldId id="287" r:id="rId56"/>
    <p:sldId id="289" r:id="rId57"/>
    <p:sldId id="290" r:id="rId58"/>
    <p:sldId id="306" r:id="rId59"/>
    <p:sldId id="320" r:id="rId60"/>
    <p:sldId id="260" r:id="rId61"/>
    <p:sldId id="284" r:id="rId62"/>
    <p:sldId id="307" r:id="rId63"/>
    <p:sldId id="308" r:id="rId64"/>
    <p:sldId id="319" r:id="rId65"/>
    <p:sldId id="310" r:id="rId66"/>
    <p:sldId id="318" r:id="rId67"/>
    <p:sldId id="314" r:id="rId68"/>
    <p:sldId id="315" r:id="rId69"/>
    <p:sldId id="316" r:id="rId70"/>
    <p:sldId id="332" r:id="rId71"/>
    <p:sldId id="317" r:id="rId72"/>
    <p:sldId id="327" r:id="rId7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F3EE60-B3AD-4363-A861-7811921EF0F0}" type="datetimeFigureOut">
              <a:rPr lang="fr-FR" smtClean="0"/>
              <a:pPr/>
              <a:t>09/03/2020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91ECF-06BC-42E0-BD9F-9D69A3DEF9F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8B384-5A4A-4B6A-A28D-6631BC4AA5EF}" type="slidenum">
              <a:rPr lang="fr-FR" smtClean="0"/>
              <a:pPr/>
              <a:t>24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8ECEA-7375-493D-A9F7-3EBAC2E9A6FA}" type="datetimeFigureOut">
              <a:rPr lang="fr-FR" smtClean="0"/>
              <a:pPr/>
              <a:t>09/03/2020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15B74-F30E-4E37-8AF8-C337823D98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8ECEA-7375-493D-A9F7-3EBAC2E9A6FA}" type="datetimeFigureOut">
              <a:rPr lang="fr-FR" smtClean="0"/>
              <a:pPr/>
              <a:t>09/03/2020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15B74-F30E-4E37-8AF8-C337823D98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8ECEA-7375-493D-A9F7-3EBAC2E9A6FA}" type="datetimeFigureOut">
              <a:rPr lang="fr-FR" smtClean="0"/>
              <a:pPr/>
              <a:t>09/03/2020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15B74-F30E-4E37-8AF8-C337823D98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8ECEA-7375-493D-A9F7-3EBAC2E9A6FA}" type="datetimeFigureOut">
              <a:rPr lang="fr-FR" smtClean="0"/>
              <a:pPr/>
              <a:t>09/03/2020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15B74-F30E-4E37-8AF8-C337823D98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8ECEA-7375-493D-A9F7-3EBAC2E9A6FA}" type="datetimeFigureOut">
              <a:rPr lang="fr-FR" smtClean="0"/>
              <a:pPr/>
              <a:t>09/03/2020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15B74-F30E-4E37-8AF8-C337823D98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8ECEA-7375-493D-A9F7-3EBAC2E9A6FA}" type="datetimeFigureOut">
              <a:rPr lang="fr-FR" smtClean="0"/>
              <a:pPr/>
              <a:t>09/03/2020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15B74-F30E-4E37-8AF8-C337823D98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8ECEA-7375-493D-A9F7-3EBAC2E9A6FA}" type="datetimeFigureOut">
              <a:rPr lang="fr-FR" smtClean="0"/>
              <a:pPr/>
              <a:t>09/03/2020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15B74-F30E-4E37-8AF8-C337823D98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8ECEA-7375-493D-A9F7-3EBAC2E9A6FA}" type="datetimeFigureOut">
              <a:rPr lang="fr-FR" smtClean="0"/>
              <a:pPr/>
              <a:t>09/03/2020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15B74-F30E-4E37-8AF8-C337823D98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8ECEA-7375-493D-A9F7-3EBAC2E9A6FA}" type="datetimeFigureOut">
              <a:rPr lang="fr-FR" smtClean="0"/>
              <a:pPr/>
              <a:t>09/03/2020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15B74-F30E-4E37-8AF8-C337823D98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8ECEA-7375-493D-A9F7-3EBAC2E9A6FA}" type="datetimeFigureOut">
              <a:rPr lang="fr-FR" smtClean="0"/>
              <a:pPr/>
              <a:t>09/03/2020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15B74-F30E-4E37-8AF8-C337823D98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gner et arrondir un rectangle à un seul coin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angle rect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8ECEA-7375-493D-A9F7-3EBAC2E9A6FA}" type="datetimeFigureOut">
              <a:rPr lang="fr-FR" smtClean="0"/>
              <a:pPr/>
              <a:t>09/03/2020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8B15B74-F30E-4E37-8AF8-C337823D987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10" name="Forme libre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orme libre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498ECEA-7375-493D-A9F7-3EBAC2E9A6FA}" type="datetimeFigureOut">
              <a:rPr lang="fr-FR" smtClean="0"/>
              <a:pPr/>
              <a:t>09/03/2020</a:t>
            </a:fld>
            <a:endParaRPr lang="fr-FR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8B15B74-F30E-4E37-8AF8-C337823D9875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2" name="Groupe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orme lib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orme lib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85720" y="714356"/>
            <a:ext cx="8272466" cy="4929223"/>
          </a:xfrm>
        </p:spPr>
        <p:txBody>
          <a:bodyPr>
            <a:normAutofit/>
          </a:bodyPr>
          <a:lstStyle/>
          <a:p>
            <a:pPr algn="l"/>
            <a:r>
              <a:rPr lang="fr-FR" sz="3200" dirty="0" smtClean="0">
                <a:solidFill>
                  <a:schemeClr val="bg1"/>
                </a:solidFill>
              </a:rPr>
              <a:t>2Facteurs et aires de répartition du palmier dattier</a:t>
            </a:r>
            <a:br>
              <a:rPr lang="fr-FR" sz="3200" dirty="0" smtClean="0">
                <a:solidFill>
                  <a:schemeClr val="bg1"/>
                </a:solidFill>
              </a:rPr>
            </a:br>
            <a:r>
              <a:rPr lang="fr-FR" sz="3200" dirty="0" smtClean="0">
                <a:solidFill>
                  <a:schemeClr val="bg1"/>
                </a:solidFill>
              </a:rPr>
              <a:t>Répartition géographiques des principaux cultivars dans les oasis algériennes</a:t>
            </a:r>
            <a:br>
              <a:rPr lang="fr-FR" sz="3200" dirty="0" smtClean="0">
                <a:solidFill>
                  <a:schemeClr val="bg1"/>
                </a:solidFill>
              </a:rPr>
            </a:br>
            <a:r>
              <a:rPr lang="fr-FR" sz="3200" b="0" dirty="0" smtClean="0">
                <a:solidFill>
                  <a:schemeClr val="bg1"/>
                </a:solidFill>
              </a:rPr>
              <a:t>types de climats           </a:t>
            </a:r>
            <a:br>
              <a:rPr lang="fr-FR" sz="3200" b="0" dirty="0" smtClean="0">
                <a:solidFill>
                  <a:schemeClr val="bg1"/>
                </a:solidFill>
              </a:rPr>
            </a:br>
            <a:r>
              <a:rPr lang="fr-FR" sz="3200" b="0" dirty="0" smtClean="0">
                <a:solidFill>
                  <a:schemeClr val="bg1"/>
                </a:solidFill>
              </a:rPr>
              <a:t>typologie des sols       </a:t>
            </a:r>
            <a:br>
              <a:rPr lang="fr-FR" sz="3200" b="0" dirty="0" smtClean="0">
                <a:solidFill>
                  <a:schemeClr val="bg1"/>
                </a:solidFill>
              </a:rPr>
            </a:br>
            <a:r>
              <a:rPr lang="fr-FR" sz="3200" b="0" dirty="0" smtClean="0">
                <a:solidFill>
                  <a:schemeClr val="bg1"/>
                </a:solidFill>
              </a:rPr>
              <a:t>altitude      </a:t>
            </a:r>
            <a:br>
              <a:rPr lang="fr-FR" sz="3200" b="0" dirty="0" smtClean="0">
                <a:solidFill>
                  <a:schemeClr val="bg1"/>
                </a:solidFill>
              </a:rPr>
            </a:br>
            <a:r>
              <a:rPr lang="fr-FR" sz="3200" b="0" dirty="0" smtClean="0">
                <a:solidFill>
                  <a:schemeClr val="bg1"/>
                </a:solidFill>
              </a:rPr>
              <a:t>Topographie</a:t>
            </a:r>
            <a:endParaRPr lang="fr-FR" sz="3200" b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fr-FR" b="1" dirty="0" smtClean="0"/>
              <a:t>Fertilisation</a:t>
            </a:r>
            <a:endParaRPr lang="fr-FR" dirty="0" smtClean="0"/>
          </a:p>
          <a:p>
            <a:pPr lvl="0"/>
            <a:r>
              <a:rPr lang="fr-FR" dirty="0" smtClean="0"/>
              <a:t>Organique (Dose, époque d’épandage, types fumure organique (Ovin, bovin …) </a:t>
            </a:r>
          </a:p>
          <a:p>
            <a:pPr lvl="0"/>
            <a:r>
              <a:rPr lang="fr-FR" dirty="0" smtClean="0"/>
              <a:t>Minérale (engrais azotés, phosphatés et potassiques)</a:t>
            </a:r>
          </a:p>
          <a:p>
            <a:pPr lvl="0"/>
            <a:r>
              <a:rPr lang="fr-FR" dirty="0" smtClean="0"/>
              <a:t>Injection des engrais dans le tronc du palmier</a:t>
            </a:r>
          </a:p>
          <a:p>
            <a:pPr lvl="0"/>
            <a:r>
              <a:rPr lang="fr-FR" b="1" dirty="0" smtClean="0"/>
              <a:t>Irrigation du palmier dattier</a:t>
            </a:r>
            <a:endParaRPr lang="fr-FR" dirty="0" smtClean="0"/>
          </a:p>
          <a:p>
            <a:pPr lvl="0"/>
            <a:r>
              <a:rPr lang="fr-FR" dirty="0" smtClean="0"/>
              <a:t>Systèmes d’irrigation (localisé, submersion, planchettes)</a:t>
            </a:r>
          </a:p>
          <a:p>
            <a:pPr lvl="0"/>
            <a:r>
              <a:rPr lang="fr-FR" dirty="0" smtClean="0"/>
              <a:t>Dose et cadence d’irrigation</a:t>
            </a:r>
          </a:p>
          <a:p>
            <a:pPr lvl="0"/>
            <a:r>
              <a:rPr lang="fr-FR" dirty="0" smtClean="0"/>
              <a:t>Avantages et inconvénients  de chaque système d’irrigation</a:t>
            </a:r>
          </a:p>
          <a:p>
            <a:endParaRPr lang="fr-FR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42" name="Picture 2" descr="F:\Stades phénologiques\Bser\SAM_32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E:\SALIMA 3EME\ma these\photos terrins\sequence tolga ourlel\DSCN028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785794"/>
            <a:ext cx="4643470" cy="51435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fr-FR" b="1" dirty="0" smtClean="0"/>
              <a:t>Pollinisation</a:t>
            </a:r>
            <a:endParaRPr lang="fr-FR" dirty="0" smtClean="0"/>
          </a:p>
          <a:p>
            <a:pPr lvl="0"/>
            <a:r>
              <a:rPr lang="fr-FR" dirty="0" smtClean="0"/>
              <a:t>Récolte du pollen</a:t>
            </a:r>
          </a:p>
          <a:p>
            <a:pPr lvl="0"/>
            <a:r>
              <a:rPr lang="fr-FR" dirty="0" smtClean="0"/>
              <a:t>Epoque de la pollinisation</a:t>
            </a:r>
          </a:p>
          <a:p>
            <a:pPr lvl="0"/>
            <a:r>
              <a:rPr lang="fr-FR" dirty="0" smtClean="0"/>
              <a:t>Pollinisation manuelle, semi-mécanisée et mécanisée</a:t>
            </a:r>
          </a:p>
          <a:p>
            <a:pPr lvl="0"/>
            <a:r>
              <a:rPr lang="fr-FR" dirty="0" smtClean="0"/>
              <a:t>Pouvoir de germination</a:t>
            </a:r>
          </a:p>
          <a:p>
            <a:pPr lvl="0"/>
            <a:r>
              <a:rPr lang="fr-FR" dirty="0" smtClean="0"/>
              <a:t>Réceptivité florale</a:t>
            </a:r>
          </a:p>
          <a:p>
            <a:pPr lvl="0"/>
            <a:r>
              <a:rPr lang="fr-FR" dirty="0" smtClean="0"/>
              <a:t>Conservation du pollen</a:t>
            </a:r>
          </a:p>
          <a:p>
            <a:pPr lvl="0"/>
            <a:r>
              <a:rPr lang="fr-FR" dirty="0" smtClean="0"/>
              <a:t>Morphologies des différents pieds de </a:t>
            </a:r>
            <a:r>
              <a:rPr lang="fr-FR" dirty="0" err="1" smtClean="0"/>
              <a:t>Dokkar</a:t>
            </a:r>
            <a:r>
              <a:rPr lang="fr-FR" dirty="0" smtClean="0"/>
              <a:t>(pieds mâles ) utilisés</a:t>
            </a:r>
          </a:p>
          <a:p>
            <a:pPr lvl="0"/>
            <a:r>
              <a:rPr lang="fr-FR" b="1" dirty="0" smtClean="0"/>
              <a:t>Limitation et ciselage</a:t>
            </a:r>
            <a:endParaRPr lang="fr-FR" dirty="0" smtClean="0"/>
          </a:p>
          <a:p>
            <a:pPr lvl="0"/>
            <a:r>
              <a:rPr lang="fr-FR" dirty="0" smtClean="0"/>
              <a:t>-Nombre de régimes à éliminer  pour les jeunes paliers</a:t>
            </a:r>
          </a:p>
          <a:p>
            <a:pPr lvl="0"/>
            <a:r>
              <a:rPr lang="fr-FR" dirty="0" smtClean="0"/>
              <a:t>Nombre de régimes à éliminer pour les palmiers adultes </a:t>
            </a:r>
          </a:p>
          <a:p>
            <a:pPr lvl="0"/>
            <a:r>
              <a:rPr lang="fr-FR" dirty="0" smtClean="0"/>
              <a:t>Facteurs de limitation des régimes (morphologique du palmier, types  de cultivars)</a:t>
            </a:r>
          </a:p>
          <a:p>
            <a:endParaRPr lang="fr-FR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0"/>
            <a:ext cx="7467600" cy="980728"/>
          </a:xfrm>
        </p:spPr>
        <p:txBody>
          <a:bodyPr/>
          <a:lstStyle/>
          <a:p>
            <a:pPr algn="ctr"/>
            <a:r>
              <a:rPr lang="fr-FR" dirty="0" smtClean="0">
                <a:solidFill>
                  <a:srgbClr val="FFFF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High Tower Text" pitchFamily="18" charset="0"/>
              </a:rPr>
              <a:t>Le palmier dattier </a:t>
            </a:r>
            <a:endParaRPr lang="fr-FR" dirty="0">
              <a:solidFill>
                <a:srgbClr val="FFFF0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High Tower Text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Imag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000108"/>
            <a:ext cx="6120130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6626" name="Picture 2" descr="H:\jenan el dar\P104200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170" name="Picture 2" descr="F:\Mall Sétif\101PHOTO\SAM_22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194" name="Picture 2" descr="F:\Mall Sétif\101PHOTO\SAM_22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218" name="Picture 2" descr="F:\Mall Sétif\101PHOTO\SAM_22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7410" name="Picture 2" descr="F:\Mall Sétif\101PHOTO\SAM_19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 smtClean="0"/>
              <a:t>3.Exigences </a:t>
            </a:r>
            <a:r>
              <a:rPr lang="fr-FR" b="1" dirty="0" smtClean="0"/>
              <a:t>écologiques du palmier dattier</a:t>
            </a:r>
            <a:endParaRPr lang="fr-FR" dirty="0" smtClean="0"/>
          </a:p>
          <a:p>
            <a:pPr lvl="0"/>
            <a:r>
              <a:rPr lang="fr-FR" dirty="0" smtClean="0"/>
              <a:t>Hygrométrie</a:t>
            </a:r>
          </a:p>
          <a:p>
            <a:pPr lvl="0"/>
            <a:r>
              <a:rPr lang="fr-FR" dirty="0" smtClean="0"/>
              <a:t>Vent</a:t>
            </a:r>
          </a:p>
          <a:p>
            <a:pPr lvl="0"/>
            <a:r>
              <a:rPr lang="fr-FR" dirty="0" smtClean="0"/>
              <a:t>Précipitation</a:t>
            </a:r>
          </a:p>
          <a:p>
            <a:pPr lvl="0"/>
            <a:r>
              <a:rPr lang="fr-FR" dirty="0" smtClean="0"/>
              <a:t>Températures (d’émergence des spathes, de floraison, de pollinisation, de fructification)</a:t>
            </a:r>
          </a:p>
          <a:p>
            <a:pPr lvl="0"/>
            <a:r>
              <a:rPr lang="fr-FR" dirty="0" smtClean="0"/>
              <a:t>Indice thermique </a:t>
            </a: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170" name="Picture 2" descr="F:\Stades phénologiques\Bser\SAM_32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fr-FR" b="1" dirty="0">
              <a:solidFill>
                <a:schemeClr val="tx2"/>
              </a:solidFill>
              <a:latin typeface="High Tower Text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5733256"/>
            <a:ext cx="2448272" cy="93610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fr-FR" sz="24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Cultivar </a:t>
            </a:r>
            <a:r>
              <a:rPr lang="fr-FR" sz="2400" b="1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Deglet</a:t>
            </a:r>
            <a:r>
              <a:rPr lang="fr-FR" sz="24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Nour</a:t>
            </a:r>
            <a:endParaRPr lang="fr-FR" sz="2400" b="1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611560" y="0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High Tower Text" pitchFamily="18" charset="0"/>
                <a:ea typeface="+mj-ea"/>
                <a:cs typeface="+mj-cs"/>
              </a:rPr>
              <a:t>I. Matériels et méthodes</a:t>
            </a:r>
            <a:endParaRPr kumimoji="0" lang="fr-FR" sz="4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uLnTx/>
              <a:uFillTx/>
              <a:latin typeface="High Tower Text" pitchFamily="18" charset="0"/>
              <a:ea typeface="+mj-ea"/>
              <a:cs typeface="+mj-cs"/>
            </a:endParaRPr>
          </a:p>
        </p:txBody>
      </p:sp>
      <p:pic>
        <p:nvPicPr>
          <p:cNvPr id="9" name="Image 8" descr="D:\memoire 2\Partie éxpérimentale\travaux pratique\térain\les photos\+++\DSC0073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1484784"/>
            <a:ext cx="2880320" cy="410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8" name="Picture 6" descr="D:\memoire 2\Partie éxpérimentale\travaux pratique\térain\les photos\17.03.2013\DSC014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484784"/>
            <a:ext cx="3147814" cy="410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Rectangle 11"/>
          <p:cNvSpPr/>
          <p:nvPr/>
        </p:nvSpPr>
        <p:spPr>
          <a:xfrm>
            <a:off x="3347864" y="5517232"/>
            <a:ext cx="2376264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Cultivar </a:t>
            </a:r>
            <a:r>
              <a:rPr lang="fr-FR" sz="2400" b="1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Ghars</a:t>
            </a:r>
            <a:endParaRPr lang="fr-FR" sz="2400" b="1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84168" y="5517232"/>
            <a:ext cx="305983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Cultivar </a:t>
            </a:r>
            <a:r>
              <a:rPr lang="fr-FR" sz="2400" b="1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Mech</a:t>
            </a:r>
            <a:r>
              <a:rPr lang="fr-FR" sz="24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Degla</a:t>
            </a:r>
            <a:endParaRPr lang="fr-FR" sz="2400" b="1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484784"/>
            <a:ext cx="2555776" cy="3960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611560" y="0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fr-FR" dirty="0" smtClean="0">
                <a:solidFill>
                  <a:srgbClr val="FFFF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High Tower Text" pitchFamily="18" charset="0"/>
              </a:rPr>
              <a:t>I. Matériels et méthodes</a:t>
            </a:r>
            <a:endParaRPr lang="fr-FR" dirty="0">
              <a:solidFill>
                <a:srgbClr val="FFFF0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High Tower Text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5678487"/>
            <a:ext cx="2664296" cy="117951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fr-FR" sz="2400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Dokkar</a:t>
            </a:r>
            <a:r>
              <a:rPr lang="fr-FR" sz="2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Deglet</a:t>
            </a:r>
            <a:r>
              <a:rPr lang="fr-FR" sz="24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Nour</a:t>
            </a:r>
            <a:endParaRPr lang="fr-FR" sz="2400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1520" y="908720"/>
            <a:ext cx="4104456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latin typeface="High Tower Text" pitchFamily="18" charset="0"/>
              </a:rPr>
              <a:t>I.1. Matériels végétatifs</a:t>
            </a:r>
            <a:endParaRPr lang="fr-FR" sz="2800" b="1" dirty="0">
              <a:latin typeface="High Tower Text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63888" y="5517232"/>
            <a:ext cx="2304256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Dokkar</a:t>
            </a:r>
            <a:r>
              <a:rPr lang="fr-FR" sz="24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Ghars</a:t>
            </a:r>
            <a:endParaRPr lang="fr-FR" sz="24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660232" y="5733256"/>
            <a:ext cx="2483768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Dokkar</a:t>
            </a:r>
            <a:r>
              <a:rPr lang="fr-FR" sz="24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Mech</a:t>
            </a:r>
            <a:r>
              <a:rPr lang="fr-FR" sz="24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Degla</a:t>
            </a:r>
            <a:endParaRPr lang="fr-FR" sz="2400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fr-FR" dirty="0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28800"/>
            <a:ext cx="2880320" cy="4032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628800"/>
            <a:ext cx="3025502" cy="40089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1556792"/>
            <a:ext cx="2915816" cy="410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build="p"/>
      <p:bldP spid="11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194" name="Picture 2" descr="F:\Stades phénologiques\Bser\SAM_32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 noGrp="1"/>
          </p:cNvSpPr>
          <p:nvPr>
            <p:ph type="title"/>
          </p:nvPr>
        </p:nvSpPr>
        <p:spPr>
          <a:xfrm>
            <a:off x="611560" y="0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High Tower Text" pitchFamily="18" charset="0"/>
                <a:ea typeface="+mj-ea"/>
                <a:cs typeface="+mj-cs"/>
              </a:rPr>
              <a:t>I. Matériels et méthodes</a:t>
            </a:r>
            <a:endParaRPr kumimoji="0" lang="fr-FR" sz="4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uLnTx/>
              <a:uFillTx/>
              <a:latin typeface="High Tower Text" pitchFamily="18" charset="0"/>
              <a:ea typeface="+mj-ea"/>
              <a:cs typeface="+mj-cs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71600" y="1484784"/>
            <a:ext cx="6372200" cy="1036712"/>
          </a:xfrm>
        </p:spPr>
        <p:txBody>
          <a:bodyPr/>
          <a:lstStyle/>
          <a:p>
            <a:pPr>
              <a:buNone/>
            </a:pP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179512" y="692696"/>
            <a:ext cx="7704856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I.1. Dénombre  des palmes vertes pour chaque pied </a:t>
            </a:r>
          </a:p>
        </p:txBody>
      </p:sp>
      <p:pic>
        <p:nvPicPr>
          <p:cNvPr id="4097" name="Picture 1" descr="D:\memoire 2\Partie éxpérimentale\travaux pratique\térain\les photos\17.03.2013\DSC014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643050"/>
            <a:ext cx="7595535" cy="4738278"/>
          </a:xfrm>
          <a:prstGeom prst="rect">
            <a:avLst/>
          </a:prstGeom>
          <a:noFill/>
        </p:spPr>
      </p:pic>
      <p:sp>
        <p:nvSpPr>
          <p:cNvPr id="8" name="Flèche droite 7"/>
          <p:cNvSpPr/>
          <p:nvPr/>
        </p:nvSpPr>
        <p:spPr>
          <a:xfrm rot="1085418">
            <a:off x="3139056" y="4441402"/>
            <a:ext cx="1463506" cy="279452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à coins arrondis 8"/>
          <p:cNvSpPr/>
          <p:nvPr/>
        </p:nvSpPr>
        <p:spPr>
          <a:xfrm>
            <a:off x="1115616" y="3573016"/>
            <a:ext cx="2016224" cy="91440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Des palmes en production de spathes</a:t>
            </a:r>
            <a:endParaRPr lang="fr-FR" dirty="0"/>
          </a:p>
        </p:txBody>
      </p:sp>
      <p:sp>
        <p:nvSpPr>
          <p:cNvPr id="10" name="Flèche courbée vers la gauche 9"/>
          <p:cNvSpPr/>
          <p:nvPr/>
        </p:nvSpPr>
        <p:spPr>
          <a:xfrm rot="2151758">
            <a:off x="6722531" y="1458383"/>
            <a:ext cx="904883" cy="3363215"/>
          </a:xfrm>
          <a:prstGeom prst="curvedLeftArrow">
            <a:avLst>
              <a:gd name="adj1" fmla="val 50000"/>
              <a:gd name="adj2" fmla="val 50000"/>
              <a:gd name="adj3" fmla="val 25000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1" name="Flèche courbée vers la gauche 10"/>
          <p:cNvSpPr/>
          <p:nvPr/>
        </p:nvSpPr>
        <p:spPr>
          <a:xfrm rot="7906041">
            <a:off x="3019431" y="1440822"/>
            <a:ext cx="1252915" cy="3683186"/>
          </a:xfrm>
          <a:prstGeom prst="curvedLef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6156176" y="2420888"/>
            <a:ext cx="1368152" cy="9144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Le nombre de tour </a:t>
            </a:r>
            <a:endParaRPr lang="fr-FR" dirty="0"/>
          </a:p>
        </p:txBody>
      </p:sp>
      <p:sp>
        <p:nvSpPr>
          <p:cNvPr id="13" name="Flèche vers le bas 12"/>
          <p:cNvSpPr/>
          <p:nvPr/>
        </p:nvSpPr>
        <p:spPr>
          <a:xfrm>
            <a:off x="8172400" y="2276872"/>
            <a:ext cx="467544" cy="2880320"/>
          </a:xfrm>
          <a:prstGeom prst="down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 smtClean="0"/>
          </a:p>
          <a:p>
            <a:pPr algn="ctr"/>
            <a:endParaRPr lang="fr-FR" dirty="0" smtClean="0"/>
          </a:p>
          <a:p>
            <a:pPr algn="ctr"/>
            <a:endParaRPr lang="fr-FR" dirty="0" smtClean="0"/>
          </a:p>
          <a:p>
            <a:pPr algn="ctr"/>
            <a:endParaRPr lang="fr-FR" dirty="0" smtClean="0"/>
          </a:p>
          <a:p>
            <a:pPr algn="ctr"/>
            <a:endParaRPr lang="fr-FR" dirty="0" smtClean="0"/>
          </a:p>
          <a:p>
            <a:pPr algn="ctr"/>
            <a:endParaRPr lang="fr-FR" dirty="0" smtClean="0"/>
          </a:p>
          <a:p>
            <a:pPr algn="ctr"/>
            <a:endParaRPr lang="fr-FR" dirty="0" smtClean="0"/>
          </a:p>
          <a:p>
            <a:pPr algn="ctr"/>
            <a:endParaRPr lang="fr-FR" dirty="0" smtClean="0"/>
          </a:p>
        </p:txBody>
      </p:sp>
      <p:sp>
        <p:nvSpPr>
          <p:cNvPr id="14" name="Ellipse 13"/>
          <p:cNvSpPr/>
          <p:nvPr/>
        </p:nvSpPr>
        <p:spPr>
          <a:xfrm>
            <a:off x="7668344" y="1340768"/>
            <a:ext cx="1475656" cy="64807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Le 1 ère</a:t>
            </a:r>
            <a:endParaRPr lang="fr-FR" dirty="0"/>
          </a:p>
        </p:txBody>
      </p:sp>
      <p:sp>
        <p:nvSpPr>
          <p:cNvPr id="15" name="Ellipse 14"/>
          <p:cNvSpPr/>
          <p:nvPr/>
        </p:nvSpPr>
        <p:spPr>
          <a:xfrm>
            <a:off x="7524328" y="5157192"/>
            <a:ext cx="1835696" cy="914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La dernier tour</a:t>
            </a:r>
            <a:endParaRPr lang="fr-FR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:\photo prf\106SSCAM\S730009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857231"/>
            <a:ext cx="3643338" cy="5000661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6802" name="Picture 2" descr="E:\photo prf\13-02-2013\DSC011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928669"/>
            <a:ext cx="3643338" cy="4994189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714612" y="5429264"/>
            <a:ext cx="2786082" cy="121444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fr-FR" b="1" dirty="0" smtClean="0">
                <a:latin typeface="Times New Roman" pitchFamily="18" charset="0"/>
                <a:cs typeface="Times New Roman" pitchFamily="18" charset="0"/>
              </a:rPr>
              <a:t>L’ émergence des spathe </a:t>
            </a:r>
            <a:endParaRPr lang="fr-FR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" descr="D:\memoire 2\Partie éxpérimentale\travaux pratique\LABORATOIRE\MD 1\13.03.2013\Photo01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803862" y="2415381"/>
            <a:ext cx="5536276" cy="3429000"/>
          </a:xfrm>
          <a:prstGeom prst="rect">
            <a:avLst/>
          </a:prstGeom>
          <a:noFill/>
        </p:spPr>
      </p:pic>
      <p:pic>
        <p:nvPicPr>
          <p:cNvPr id="5" name="Image 4" descr="D:\memoire 2\Partie éxpérimentale\travaux pratique\LABORATOIRE\11.03.2013\2013-03-11 15.44.4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214290"/>
            <a:ext cx="550072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1" descr="D:\memoire 2\Partie éxpérimentale\travaux pratique\LABORATOIRE\MD 1\épillét MD 1\13.03.2013\DSC014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643050"/>
            <a:ext cx="3000396" cy="3790604"/>
          </a:xfrm>
          <a:prstGeom prst="rect">
            <a:avLst/>
          </a:prstGeom>
          <a:noFill/>
        </p:spPr>
      </p:pic>
      <p:pic>
        <p:nvPicPr>
          <p:cNvPr id="5" name="Picture 2" descr="D:\memoire 2\Partie éxpérimentale\travaux pratique\LABORATOIRE\MD 1\MD csr 21.03.2013\DSC015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1643050"/>
            <a:ext cx="3672408" cy="38164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atin typeface="Times New Roman" pitchFamily="18" charset="0"/>
                <a:cs typeface="Times New Roman" pitchFamily="18" charset="0"/>
              </a:rPr>
              <a:t>Toilettage</a:t>
            </a:r>
            <a:endParaRPr lang="fr-FR" dirty="0"/>
          </a:p>
        </p:txBody>
      </p:sp>
      <p:pic>
        <p:nvPicPr>
          <p:cNvPr id="4" name="Picture 2" descr="E:\photo prf\06-02-2013\DSC007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428736"/>
            <a:ext cx="3071834" cy="4429156"/>
          </a:xfrm>
          <a:prstGeom prst="rect">
            <a:avLst/>
          </a:prstGeom>
          <a:noFill/>
        </p:spPr>
      </p:pic>
      <p:pic>
        <p:nvPicPr>
          <p:cNvPr id="5" name="Picture 2" descr="E:\photo prf\106SSCAM\S7300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500174"/>
            <a:ext cx="2902152" cy="45005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43" name="Picture 3" descr="F:\Mall Sétif\101PHOTO\SAM_22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000108"/>
            <a:ext cx="6034617" cy="51260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 smtClean="0"/>
              <a:t>Exigences écologiques du palmier dattier</a:t>
            </a:r>
            <a:endParaRPr lang="fr-FR" dirty="0" smtClean="0"/>
          </a:p>
          <a:p>
            <a:pPr lvl="0"/>
            <a:r>
              <a:rPr lang="fr-FR" dirty="0" smtClean="0"/>
              <a:t>Hygrométrie</a:t>
            </a:r>
          </a:p>
          <a:p>
            <a:pPr lvl="0"/>
            <a:r>
              <a:rPr lang="fr-FR" dirty="0" smtClean="0"/>
              <a:t>Vent</a:t>
            </a:r>
          </a:p>
          <a:p>
            <a:pPr lvl="0"/>
            <a:r>
              <a:rPr lang="fr-FR" dirty="0" smtClean="0"/>
              <a:t>Précipitation</a:t>
            </a:r>
          </a:p>
          <a:p>
            <a:pPr lvl="0"/>
            <a:r>
              <a:rPr lang="fr-FR" dirty="0" smtClean="0"/>
              <a:t>Températures (d’émergence des spathes, de floraison, de pollinisation, de fructification)</a:t>
            </a:r>
          </a:p>
          <a:p>
            <a:pPr lvl="0"/>
            <a:r>
              <a:rPr lang="fr-FR" dirty="0" smtClean="0"/>
              <a:t>Indice thermique </a:t>
            </a: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b="1" dirty="0" smtClean="0"/>
              <a:t>Aperçut générale sur ennemies du palmier dattier</a:t>
            </a:r>
            <a:endParaRPr lang="fr-FR" dirty="0" smtClean="0"/>
          </a:p>
          <a:p>
            <a:pPr lvl="0"/>
            <a:r>
              <a:rPr lang="fr-FR" dirty="0" smtClean="0"/>
              <a:t>Ravageurs (exemples : pyrales des dattes, cochenille blanche,…)</a:t>
            </a:r>
          </a:p>
          <a:p>
            <a:pPr lvl="0"/>
            <a:r>
              <a:rPr lang="fr-FR" dirty="0" smtClean="0"/>
              <a:t>Maladies (Exemples : fusariose, </a:t>
            </a:r>
            <a:r>
              <a:rPr lang="fr-FR" dirty="0" err="1" smtClean="0"/>
              <a:t>khamedj</a:t>
            </a:r>
            <a:r>
              <a:rPr lang="fr-FR" dirty="0" smtClean="0"/>
              <a:t>, …)</a:t>
            </a:r>
          </a:p>
          <a:p>
            <a:pPr lvl="0"/>
            <a:r>
              <a:rPr lang="fr-FR" dirty="0" smtClean="0"/>
              <a:t>Autres</a:t>
            </a:r>
          </a:p>
          <a:p>
            <a:pPr lvl="0"/>
            <a:r>
              <a:rPr lang="fr-FR" b="1" dirty="0" smtClean="0"/>
              <a:t>Ensachage</a:t>
            </a:r>
            <a:r>
              <a:rPr lang="fr-FR" dirty="0" smtClean="0"/>
              <a:t> :    -avantages de l’ensachage      - Type de matériaux d’ensachage     - Période d’ensachage</a:t>
            </a:r>
          </a:p>
          <a:p>
            <a:endParaRPr lang="fr-FR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1266" name="Picture 2" descr="F:\Mall Sétif\101PHOTO\SAM_22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285860"/>
            <a:ext cx="6034617" cy="48403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F:\sebkha de Masmoudi\SAM_308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643050"/>
            <a:ext cx="3378617" cy="39290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age 4" descr="I:\DCIM\100PHOTO\SAM_194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571612"/>
            <a:ext cx="3571900" cy="40719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F:\Rhofi et farfar\PC31178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1857364"/>
            <a:ext cx="4714908" cy="38576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1506" name="Picture 2" descr="F:\Fête Imen\101PHOTO\SAM_37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434158"/>
            <a:ext cx="4269004" cy="56920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2290" name="Picture 2" descr="F:\Mall Sétif\101PHOTO\SAM_22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146" name="Picture 2" descr="F:\Stades phénologiques\Bser\SAM_29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074" name="Picture 2" descr="F:\Mall Sétif\101PHOTO\SAM_19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714356"/>
            <a:ext cx="5158818" cy="5131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 descr="F:\Mall Sétif\101PHOTO\SAM_20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146" name="Picture 2" descr="F:\Mall Sétif\101PHOTO\SAM_22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357298"/>
            <a:ext cx="6358486" cy="47688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" descr="H:\MDK_tahri\photos bouchagroun\station 3\طعاوش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5588"/>
          <a:stretch>
            <a:fillRect/>
          </a:stretch>
        </p:blipFill>
        <p:spPr bwMode="auto">
          <a:xfrm>
            <a:off x="1643042" y="1500174"/>
            <a:ext cx="5643602" cy="4625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4" name="Picture 2" descr="F:\Stades phénologiques\Bser\SAM_25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6386" name="Picture 2" descr="F:\Fête Imen\101PHOTO\SAM_34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122" name="Picture 2" descr="F:\Stades phénologiques\Bser\SAM_28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3554" name="Picture 2" descr="F:\Fête Imen\101PHOTO\SAM_38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100912"/>
            <a:ext cx="3768938" cy="50252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482" name="Picture 2" descr="F:\Fête Imen\101PHOTO\SAM_36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8434" name="Picture 2" descr="F:\Fête Imen\101PHOTO\SAM_36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9458" name="Picture 2" descr="F:\Fête Imen\101PHOTO\SAM_36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7410" name="Picture 2" descr="F:\Fête Imen\101PHOTO\SAM_35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3314" name="Picture 2" descr="F:\Fête Imen\101PHOTO\SAM_33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4338" name="Picture 2" descr="F:\Fête Imen\101PHOTO\SAM_33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142984"/>
            <a:ext cx="6034617" cy="49831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b="1" dirty="0" smtClean="0"/>
              <a:t>Entretien de la palmeraie</a:t>
            </a:r>
            <a:endParaRPr lang="fr-FR" dirty="0" smtClean="0"/>
          </a:p>
          <a:p>
            <a:pPr lvl="0"/>
            <a:r>
              <a:rPr lang="fr-FR" dirty="0" smtClean="0"/>
              <a:t>Désherbage</a:t>
            </a:r>
          </a:p>
          <a:p>
            <a:pPr lvl="0"/>
            <a:r>
              <a:rPr lang="fr-FR" dirty="0" smtClean="0"/>
              <a:t>toilettage</a:t>
            </a:r>
          </a:p>
          <a:p>
            <a:pPr lvl="0"/>
            <a:r>
              <a:rPr lang="fr-FR" dirty="0" smtClean="0"/>
              <a:t>ramassage des déchets de récolte</a:t>
            </a:r>
          </a:p>
          <a:p>
            <a:r>
              <a:rPr lang="fr-FR" b="1" dirty="0" smtClean="0"/>
              <a:t>Techniques de production</a:t>
            </a:r>
            <a:endParaRPr lang="fr-FR" dirty="0" smtClean="0"/>
          </a:p>
          <a:p>
            <a:pPr lvl="0"/>
            <a:r>
              <a:rPr lang="fr-FR" dirty="0" smtClean="0"/>
              <a:t>Sevrage</a:t>
            </a:r>
          </a:p>
          <a:p>
            <a:pPr lvl="0"/>
            <a:r>
              <a:rPr lang="fr-FR" dirty="0" smtClean="0"/>
              <a:t>Techniques de sevrage</a:t>
            </a:r>
          </a:p>
          <a:p>
            <a:pPr lvl="0"/>
            <a:r>
              <a:rPr lang="fr-FR" dirty="0" smtClean="0"/>
              <a:t>Classes des rejets sevrés (rejets non sevrés, </a:t>
            </a:r>
            <a:r>
              <a:rPr lang="fr-FR" dirty="0" err="1" smtClean="0"/>
              <a:t>djabbars</a:t>
            </a:r>
            <a:r>
              <a:rPr lang="fr-FR" dirty="0" smtClean="0"/>
              <a:t>, </a:t>
            </a:r>
            <a:r>
              <a:rPr lang="fr-FR" dirty="0" err="1" smtClean="0"/>
              <a:t>rekkabs</a:t>
            </a:r>
            <a:r>
              <a:rPr lang="fr-FR" dirty="0" smtClean="0"/>
              <a:t> et gourmands)</a:t>
            </a:r>
          </a:p>
          <a:p>
            <a:pPr lvl="0"/>
            <a:r>
              <a:rPr lang="fr-FR" dirty="0" smtClean="0"/>
              <a:t>Epoque de sevrage</a:t>
            </a: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5362" name="Picture 2" descr="F:\Fête Imen\101PHOTO\SAM_34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434158"/>
            <a:ext cx="4269004" cy="56920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2530" name="Picture 2" descr="F:\Fête Imen\101PHOTO\SAM_37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071546"/>
            <a:ext cx="6034617" cy="50546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4578" name="Picture 2" descr="H:\Photos sortie walid 01.05.2016\DSCF11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80930" y="1935163"/>
            <a:ext cx="6582140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emi-cadre 3"/>
          <p:cNvSpPr/>
          <p:nvPr/>
        </p:nvSpPr>
        <p:spPr>
          <a:xfrm>
            <a:off x="-1505094" y="2986604"/>
            <a:ext cx="648072" cy="648000"/>
          </a:xfrm>
          <a:prstGeom prst="halfFrame">
            <a:avLst>
              <a:gd name="adj1" fmla="val 17321"/>
              <a:gd name="adj2" fmla="val 18713"/>
            </a:avLst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" name="Demi-cadre 4"/>
          <p:cNvSpPr/>
          <p:nvPr/>
        </p:nvSpPr>
        <p:spPr>
          <a:xfrm rot="10800000">
            <a:off x="-1188640" y="3069032"/>
            <a:ext cx="648072" cy="648000"/>
          </a:xfrm>
          <a:prstGeom prst="halfFrame">
            <a:avLst>
              <a:gd name="adj1" fmla="val 17321"/>
              <a:gd name="adj2" fmla="val 18713"/>
            </a:avLst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8000" y="441000"/>
            <a:ext cx="8208000" cy="5976000"/>
          </a:xfrm>
          <a:prstGeom prst="rect">
            <a:avLst/>
          </a:prstGeom>
          <a:solidFill>
            <a:schemeClr val="lt1">
              <a:alpha val="37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2691108" y="362371"/>
            <a:ext cx="375020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Méthodologie de travail</a:t>
            </a:r>
            <a:endParaRPr lang="fr-FR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117939" y="854813"/>
            <a:ext cx="489654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3.1. Présentation de la zone d’étude</a:t>
            </a:r>
            <a:endParaRPr lang="fr-FR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5668" y="1449000"/>
            <a:ext cx="6332665" cy="3960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2080" y="1447800"/>
            <a:ext cx="6339840" cy="39624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5668" y="1449000"/>
            <a:ext cx="6332665" cy="39600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5668" y="1449000"/>
            <a:ext cx="6332665" cy="39600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000" y="4644683"/>
            <a:ext cx="2400000" cy="18000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8008" y="4617000"/>
            <a:ext cx="2400000" cy="180000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8008" y="441000"/>
            <a:ext cx="2400000" cy="18000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000" y="436916"/>
            <a:ext cx="2400000" cy="1800000"/>
          </a:xfrm>
          <a:prstGeom prst="rect">
            <a:avLst/>
          </a:prstGeom>
        </p:spPr>
      </p:pic>
      <p:cxnSp>
        <p:nvCxnSpPr>
          <p:cNvPr id="20" name="Connecteur droit avec flèche 19"/>
          <p:cNvCxnSpPr/>
          <p:nvPr/>
        </p:nvCxnSpPr>
        <p:spPr>
          <a:xfrm flipV="1">
            <a:off x="2868000" y="3429000"/>
            <a:ext cx="695888" cy="1215683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flipH="1" flipV="1">
            <a:off x="5724128" y="3212977"/>
            <a:ext cx="523880" cy="1431706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 flipH="1">
            <a:off x="4716016" y="2236916"/>
            <a:ext cx="1531992" cy="832116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>
            <a:off x="2868000" y="2236916"/>
            <a:ext cx="936000" cy="864000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1823857" y="868650"/>
            <a:ext cx="54962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3.2 Découpage et quadrillage  de la zone d’étude</a:t>
            </a:r>
            <a:endParaRPr lang="fr-FR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2117939" y="3759553"/>
            <a:ext cx="7391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Site 1</a:t>
            </a:r>
            <a:endParaRPr lang="fr-FR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4427984" y="3371412"/>
            <a:ext cx="7391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Site 2</a:t>
            </a:r>
            <a:endParaRPr lang="fr-FR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5738584" y="3100916"/>
            <a:ext cx="7391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Site 3</a:t>
            </a:r>
            <a:endParaRPr lang="fr-FR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1823857" y="836712"/>
            <a:ext cx="54962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3.3 Répartition des points d’échantillonnage</a:t>
            </a:r>
            <a:endParaRPr lang="fr-FR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213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11111E-6 L 0.62327 -0.0048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63" y="-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45 0.01134 L 0.60642 0.00093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94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754 -0.00694 L 0.18039 -0.41227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58" y="-2027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643 0.00093 L 1.03559 0.4273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58" y="2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/>
      <p:bldP spid="8" grpId="0"/>
      <p:bldP spid="8" grpId="1"/>
      <p:bldP spid="34" grpId="0"/>
      <p:bldP spid="34" grpId="1"/>
      <p:bldP spid="35" grpId="0"/>
      <p:bldP spid="36" grpId="0"/>
      <p:bldP spid="37" grpId="0"/>
      <p:bldP spid="38" grpId="0"/>
      <p:bldP spid="38" grpId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F:\Oued Djeddi\100PHOTO\SAM_149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5712" y="1428736"/>
            <a:ext cx="5149494" cy="430480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" descr="D:\Dossier nawel\MEMOIRE\photos memoire\20141206_0953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894" y="1643050"/>
            <a:ext cx="4531280" cy="3398460"/>
          </a:xfrm>
          <a:prstGeom prst="round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H:\MDK_tahri\photos bouchagroun\station 4 (1)\SAM_0701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6391" y="1935163"/>
            <a:ext cx="5851218" cy="4389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82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457200"/>
            <a:ext cx="8229600" cy="518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Up Arrow 2"/>
          <p:cNvSpPr/>
          <p:nvPr/>
        </p:nvSpPr>
        <p:spPr>
          <a:xfrm>
            <a:off x="6629400" y="1828800"/>
            <a:ext cx="304800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5638800" y="2823001"/>
            <a:ext cx="3200400" cy="83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Palmeraie irrigu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 par     les eaux souterraines</a:t>
            </a:r>
            <a:endParaRPr kumimoji="0" lang="fr-FR" sz="24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Up Arrow 4"/>
          <p:cNvSpPr/>
          <p:nvPr/>
        </p:nvSpPr>
        <p:spPr>
          <a:xfrm>
            <a:off x="1143000" y="2057400"/>
            <a:ext cx="457200" cy="14478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381000" y="3505200"/>
            <a:ext cx="3200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Palmeraie irrigu</a:t>
            </a:r>
            <a:r>
              <a:rPr kumimoji="0" lang="fr-FR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 par  les eaux  de drainage</a:t>
            </a:r>
            <a:endParaRPr kumimoji="0" lang="fr-FR" sz="2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J:\ffff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571480"/>
            <a:ext cx="7100910" cy="571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6386" name="Picture 2" descr="F:\Stades phénologiques\SAM_21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F:\Mall Sétif\101PHOTO\SAM_22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 descr="F:\Mr-Khechai\SAM_02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237834"/>
            <a:ext cx="6517771" cy="48883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 descr="E:\SALIMA 3EME\ma these\photos terrins\sequence tolga ourlel\DSCN028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428736"/>
            <a:ext cx="3786447" cy="23358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age 4" descr="F:\Chaiba et anhydrte\SAM_384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571612"/>
            <a:ext cx="3478094" cy="24288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Image 5" descr="F:\sebkha de Masmoudi\SAM_317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071942"/>
            <a:ext cx="3643338" cy="25003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 6" descr="I:\ma these\photos terrins\Mr-Khechai\SAM_027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4071942"/>
            <a:ext cx="3429024" cy="25003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F:\Stades phénologiques\Bser\SAM_25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714488"/>
            <a:ext cx="3394472" cy="4525963"/>
          </a:xfrm>
          <a:prstGeom prst="rect">
            <a:avLst/>
          </a:prstGeom>
          <a:noFill/>
        </p:spPr>
      </p:pic>
      <p:pic>
        <p:nvPicPr>
          <p:cNvPr id="1027" name="Picture 3" descr="F:\Stades phénologiques\Bser\SAM_25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0595" y="1643050"/>
            <a:ext cx="3214710" cy="4572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050" name="Picture 2" descr="F:\Stades phénologiques\Bser\SAM_25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571612"/>
            <a:ext cx="3500461" cy="5040276"/>
          </a:xfrm>
          <a:prstGeom prst="rect">
            <a:avLst/>
          </a:prstGeom>
          <a:noFill/>
        </p:spPr>
      </p:pic>
      <p:pic>
        <p:nvPicPr>
          <p:cNvPr id="2051" name="Picture 3" descr="F:\Stades phénologiques\Bser\SAM_25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1500174"/>
            <a:ext cx="3696899" cy="49291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5362" name="Picture 2" descr="F:\Stades phénologiques\Bser\SAM_33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9" name="Picture 3" descr="F:\Stades phénologiques\Bser\SAM_33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4338" name="Picture 2" descr="F:\Stades phénologiques\Bser\SAM_33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218" name="Picture 2" descr="F:\Stades phénologiques\Bser\SAM_32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1" y="1500174"/>
            <a:ext cx="3000396" cy="4525963"/>
          </a:xfrm>
          <a:prstGeom prst="rect">
            <a:avLst/>
          </a:prstGeom>
          <a:noFill/>
        </p:spPr>
      </p:pic>
      <p:pic>
        <p:nvPicPr>
          <p:cNvPr id="9219" name="Picture 3" descr="F:\Stades phénologiques\Bser\SAM_32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1500174"/>
            <a:ext cx="4286281" cy="48577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1266" name="Picture 2" descr="F:\Stades phénologiques\Bser\SAM_32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2290" name="Picture 2" descr="F:\Stades phénologiques\Bser\SAM_33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 descr="F:\Mall Sétif\101PHOTO\SAM_22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b="1" dirty="0" smtClean="0"/>
              <a:t>Récolte </a:t>
            </a:r>
            <a:r>
              <a:rPr lang="fr-FR" dirty="0" smtClean="0"/>
              <a:t>: </a:t>
            </a:r>
          </a:p>
          <a:p>
            <a:pPr lvl="0"/>
            <a:r>
              <a:rPr lang="fr-FR" dirty="0" smtClean="0"/>
              <a:t>Période de récolte</a:t>
            </a:r>
          </a:p>
          <a:p>
            <a:pPr lvl="0"/>
            <a:r>
              <a:rPr lang="fr-FR" dirty="0" smtClean="0"/>
              <a:t>Techniques de récolte (récolte manuelle, mécanisée</a:t>
            </a:r>
            <a:r>
              <a:rPr lang="fr-FR" b="1" dirty="0" smtClean="0"/>
              <a:t>)</a:t>
            </a:r>
          </a:p>
          <a:p>
            <a:pPr lvl="0"/>
            <a:endParaRPr lang="fr-FR" dirty="0" smtClean="0"/>
          </a:p>
          <a:p>
            <a:r>
              <a:rPr lang="fr-FR" b="1" dirty="0" smtClean="0"/>
              <a:t>Contraintes de la phoeniciculture en </a:t>
            </a:r>
            <a:r>
              <a:rPr lang="fr-FR" b="1" dirty="0" smtClean="0"/>
              <a:t>Algérie</a:t>
            </a:r>
          </a:p>
          <a:p>
            <a:endParaRPr lang="fr-FR" dirty="0" smtClean="0"/>
          </a:p>
          <a:p>
            <a:r>
              <a:rPr lang="fr-FR" b="1" smtClean="0"/>
              <a:t>Notions  </a:t>
            </a:r>
            <a:r>
              <a:rPr lang="fr-FR" b="1" dirty="0" smtClean="0"/>
              <a:t>générales sur la phoeniciculture biologique </a:t>
            </a:r>
            <a:endParaRPr lang="fr-FR" dirty="0" smtClean="0"/>
          </a:p>
          <a:p>
            <a:r>
              <a:rPr lang="fr-FR" b="1" dirty="0" smtClean="0"/>
              <a:t> </a:t>
            </a:r>
            <a:endParaRPr lang="fr-FR" dirty="0" smtClean="0"/>
          </a:p>
          <a:p>
            <a:endParaRPr lang="fr-FR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3314" name="Picture 2" descr="F:\Stades phénologiques\Bser\SAM_33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E:\power point\Résultats finales 2017\memoire Slimen\Résultas Zarzouri\SAM_27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1" y="1428736"/>
            <a:ext cx="3571899" cy="4572032"/>
          </a:xfrm>
          <a:prstGeom prst="rect">
            <a:avLst/>
          </a:prstGeom>
          <a:noFill/>
        </p:spPr>
      </p:pic>
      <p:pic>
        <p:nvPicPr>
          <p:cNvPr id="1027" name="Picture 3" descr="E:\power point\Résultats finales 2017\memoire Slimen\Résultas Zarzouri\SAM_27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1428736"/>
            <a:ext cx="2786082" cy="4720860"/>
          </a:xfrm>
          <a:prstGeom prst="rect">
            <a:avLst/>
          </a:prstGeom>
          <a:noFill/>
        </p:spPr>
      </p:pic>
      <p:pic>
        <p:nvPicPr>
          <p:cNvPr id="1028" name="Picture 4" descr="E:\power point\Résultats finales 2017\memoire Slimen\Résultas Zarzouri\SAM_27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1500174"/>
            <a:ext cx="2786050" cy="47149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b="1" dirty="0" smtClean="0"/>
              <a:t>Plantation</a:t>
            </a:r>
            <a:endParaRPr lang="fr-FR" dirty="0" smtClean="0"/>
          </a:p>
          <a:p>
            <a:pPr lvl="0"/>
            <a:r>
              <a:rPr lang="fr-FR" dirty="0" smtClean="0"/>
              <a:t>Soins apportés aux rejets avant et après plantation</a:t>
            </a:r>
          </a:p>
          <a:p>
            <a:pPr lvl="0"/>
            <a:r>
              <a:rPr lang="fr-FR" dirty="0" smtClean="0"/>
              <a:t>La mise en pépinière</a:t>
            </a:r>
          </a:p>
          <a:p>
            <a:pPr lvl="0"/>
            <a:r>
              <a:rPr lang="fr-FR" dirty="0" smtClean="0"/>
              <a:t>La plantation des rejets</a:t>
            </a:r>
          </a:p>
          <a:p>
            <a:pPr lvl="0"/>
            <a:r>
              <a:rPr lang="fr-FR" dirty="0" smtClean="0"/>
              <a:t>Epoque  de plantation</a:t>
            </a:r>
          </a:p>
          <a:p>
            <a:pPr lvl="0"/>
            <a:r>
              <a:rPr lang="fr-FR" dirty="0" smtClean="0"/>
              <a:t>Conditions d’une bonne reprise</a:t>
            </a:r>
          </a:p>
          <a:p>
            <a:pPr lvl="0"/>
            <a:r>
              <a:rPr lang="fr-FR" dirty="0" smtClean="0"/>
              <a:t>Densité de plantation</a:t>
            </a:r>
          </a:p>
          <a:p>
            <a:pPr lvl="0"/>
            <a:r>
              <a:rPr lang="fr-FR" dirty="0" smtClean="0"/>
              <a:t>Système de plantation (Fosses, tranchets, cuvettes "</a:t>
            </a:r>
            <a:r>
              <a:rPr lang="fr-FR" dirty="0" err="1" smtClean="0"/>
              <a:t>Daïr</a:t>
            </a:r>
            <a:r>
              <a:rPr lang="fr-FR" dirty="0" smtClean="0"/>
              <a:t>") </a:t>
            </a:r>
          </a:p>
          <a:p>
            <a:endParaRPr lang="fr-FR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4" name="Picture 2" descr="F:\El Hadj\SAM_15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925457" y="1935163"/>
            <a:ext cx="3293085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121</TotalTime>
  <Words>382</Words>
  <Application>Microsoft Office PowerPoint</Application>
  <PresentationFormat>Affichage à l'écran (4:3)</PresentationFormat>
  <Paragraphs>97</Paragraphs>
  <Slides>72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72</vt:i4>
      </vt:variant>
    </vt:vector>
  </HeadingPairs>
  <TitlesOfParts>
    <vt:vector size="73" baseType="lpstr">
      <vt:lpstr>Débit</vt:lpstr>
      <vt:lpstr>2Facteurs et aires de répartition du palmier dattier Répartition géographiques des principaux cultivars dans les oasis algériennes types de climats            typologie des sols        altitude       Topographie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Le palmier dattier 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I. Matériels et méthodes</vt:lpstr>
      <vt:lpstr>Diapositive 23</vt:lpstr>
      <vt:lpstr>I. Matériels et méthodes</vt:lpstr>
      <vt:lpstr>Diapositive 25</vt:lpstr>
      <vt:lpstr>Diapositive 26</vt:lpstr>
      <vt:lpstr>Diapositive 27</vt:lpstr>
      <vt:lpstr>Toilettage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Diapositive 57</vt:lpstr>
      <vt:lpstr>Diapositive 58</vt:lpstr>
      <vt:lpstr>Diapositive 59</vt:lpstr>
      <vt:lpstr>Diapositive 60</vt:lpstr>
      <vt:lpstr>Diapositive 61</vt:lpstr>
      <vt:lpstr>Diapositive 62</vt:lpstr>
      <vt:lpstr>Diapositive 63</vt:lpstr>
      <vt:lpstr>Diapositive 64</vt:lpstr>
      <vt:lpstr>Diapositive 65</vt:lpstr>
      <vt:lpstr>Diapositive 66</vt:lpstr>
      <vt:lpstr>Diapositive 67</vt:lpstr>
      <vt:lpstr>Diapositive 68</vt:lpstr>
      <vt:lpstr>Diapositive 69</vt:lpstr>
      <vt:lpstr>Diapositive 70</vt:lpstr>
      <vt:lpstr>Diapositive 71</vt:lpstr>
      <vt:lpstr>Diapositive 72</vt:lpstr>
    </vt:vector>
  </TitlesOfParts>
  <Company>Sweet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DELL</dc:creator>
  <cp:lastModifiedBy>DELL</cp:lastModifiedBy>
  <cp:revision>60</cp:revision>
  <dcterms:created xsi:type="dcterms:W3CDTF">2017-11-12T20:47:50Z</dcterms:created>
  <dcterms:modified xsi:type="dcterms:W3CDTF">2020-03-09T05:28:35Z</dcterms:modified>
</cp:coreProperties>
</file>