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72" r:id="rId3"/>
    <p:sldId id="273" r:id="rId4"/>
    <p:sldId id="264" r:id="rId5"/>
    <p:sldId id="268" r:id="rId6"/>
    <p:sldId id="269" r:id="rId7"/>
    <p:sldId id="270" r:id="rId8"/>
    <p:sldId id="271" r:id="rId9"/>
    <p:sldId id="267" r:id="rId10"/>
    <p:sldId id="260" r:id="rId11"/>
    <p:sldId id="262" r:id="rId12"/>
    <p:sldId id="265" r:id="rId13"/>
    <p:sldId id="256" r:id="rId14"/>
    <p:sldId id="259" r:id="rId15"/>
    <p:sldId id="261" r:id="rId16"/>
    <p:sldId id="258" r:id="rId17"/>
    <p:sldId id="263" r:id="rId18"/>
    <p:sldId id="266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BABD9-FF39-4E9D-9F36-DABA40DE366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51579-9D34-4EED-95A6-8AA132E486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28436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0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1579-9D34-4EED-95A6-8AA132E4866F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44492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8B8B2-9779-45DD-BD31-EAE6FAFB10C9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17F94-5A0D-4374-8FC5-3ED3FB6EF4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Spectrophotométrie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 La spectrophotométrie est une technique analytique quantitative qui consiste à mesurer l'absorbance ou la densité optique d'une substance chimique en solution. Plus la substance est concentrée, plus elle absorbe la lumière, dans les limites de la </a:t>
            </a:r>
            <a:r>
              <a:rPr lang="fr-FR" u="sng" dirty="0" smtClean="0">
                <a:solidFill>
                  <a:srgbClr val="FF0000"/>
                </a:solidFill>
              </a:rPr>
              <a:t>Loi de </a:t>
            </a:r>
            <a:r>
              <a:rPr lang="fr-FR" u="sng" dirty="0" err="1" smtClean="0">
                <a:solidFill>
                  <a:srgbClr val="FF0000"/>
                </a:solidFill>
              </a:rPr>
              <a:t>Beer</a:t>
            </a:r>
            <a:r>
              <a:rPr lang="fr-FR" u="sng" dirty="0" smtClean="0">
                <a:solidFill>
                  <a:srgbClr val="FF0000"/>
                </a:solidFill>
              </a:rPr>
              <a:t>-Lambert</a:t>
            </a:r>
            <a:r>
              <a:rPr lang="fr-FR" dirty="0" smtClean="0"/>
              <a:t>.</a:t>
            </a:r>
          </a:p>
          <a:p>
            <a:r>
              <a:rPr lang="fr-FR" dirty="0" smtClean="0"/>
              <a:t> On peut choisir la longueur d'onde de la lumière désirée, la faire passer à travers la solution à analyser puis mesurer la densité optique, l'</a:t>
            </a:r>
            <a:r>
              <a:rPr lang="fr-FR" u="sng" dirty="0" smtClean="0">
                <a:solidFill>
                  <a:srgbClr val="FF0000"/>
                </a:solidFill>
              </a:rPr>
              <a:t>absorbance</a:t>
            </a:r>
            <a:r>
              <a:rPr lang="fr-FR" dirty="0" smtClean="0"/>
              <a:t> ou la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transmittance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à l'aide d'un spectrophotomètre.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http://www.snv.jussieu.fr/bmedia/lafont/spectro/spectro3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285860"/>
            <a:ext cx="7929617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Loi de </a:t>
            </a:r>
            <a:r>
              <a:rPr lang="fr-FR" dirty="0" err="1" smtClean="0">
                <a:solidFill>
                  <a:srgbClr val="FF0000"/>
                </a:solidFill>
              </a:rPr>
              <a:t>Beer</a:t>
            </a:r>
            <a:r>
              <a:rPr lang="fr-FR" dirty="0" smtClean="0">
                <a:solidFill>
                  <a:srgbClr val="FF0000"/>
                </a:solidFill>
              </a:rPr>
              <a:t>-</a:t>
            </a:r>
            <a:r>
              <a:rPr lang="fr-FR" dirty="0" err="1" smtClean="0">
                <a:solidFill>
                  <a:srgbClr val="FF0000"/>
                </a:solidFill>
              </a:rPr>
              <a:t>lambert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Espace réservé du contenu 3" descr="http://www.snv.jussieu.fr/bmedia/lafont/spectro/spectro5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928802"/>
            <a:ext cx="778674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+</a:t>
            </a:r>
            <a:endParaRPr lang="fr-FR" dirty="0"/>
          </a:p>
        </p:txBody>
      </p:sp>
      <p:pic>
        <p:nvPicPr>
          <p:cNvPr id="4" name="Espace réservé du contenu 3" descr="http://physique.chimie.pagesperso-orange.fr/Images/spectrophotometre_2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7337" y="1928802"/>
            <a:ext cx="6029325" cy="3305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principe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1266" name="Picture 2" descr="https://upload.wikimedia.org/wikipedia/commons/thumb/0/00/Spetrophotometer-fr.svg/724px-Spetrophotometer-fr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684883"/>
            <a:ext cx="6896100" cy="2400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http://www.snv.jussieu.fr/bmedia/lafont/spectro/spectro2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000240"/>
            <a:ext cx="7858180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SPECTROMETRIE UV-VISIBLE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Espace réservé du contenu 3" descr="http://www.snv.jussieu.fr/bmedia/lafont/spectro/spectro1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857364"/>
            <a:ext cx="7715304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SPECTROMETRIE </a:t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UV-VISIBLE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C-Techniques spectroscopiques</a:t>
            </a:r>
          </a:p>
          <a:p>
            <a:r>
              <a:rPr lang="fr-FR" sz="2000" b="1" dirty="0" smtClean="0"/>
              <a:t>1-SPECTROMETRIE UV-VISIBLE</a:t>
            </a:r>
            <a:endParaRPr lang="fr-FR" sz="2000" dirty="0" smtClean="0"/>
          </a:p>
          <a:p>
            <a:r>
              <a:rPr lang="fr-FR" sz="2000" b="1" dirty="0" smtClean="0"/>
              <a:t>1-1-Principe du spectrophotomètre et lois générales :</a:t>
            </a:r>
            <a:r>
              <a:rPr lang="fr-FR" sz="2000" dirty="0" smtClean="0"/>
              <a:t>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Variations de I, T et A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785786" y="2786059"/>
          <a:ext cx="8043892" cy="1986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0973"/>
                <a:gridCol w="2010973"/>
                <a:gridCol w="2010973"/>
                <a:gridCol w="2010973"/>
              </a:tblGrid>
              <a:tr h="642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endParaRPr lang="fr-FR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Arial"/>
                        </a:rPr>
                        <a:t>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Arial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r>
                        <a:rPr lang="fr-FR" sz="2000" b="1">
                          <a:latin typeface="Calibri"/>
                          <a:ea typeface="Calibri"/>
                          <a:cs typeface="Arial"/>
                        </a:rPr>
                        <a:t>A</a:t>
                      </a:r>
                    </a:p>
                  </a:txBody>
                  <a:tcPr marL="68580" marR="68580" marT="0" marB="0"/>
                </a:tc>
              </a:tr>
              <a:tr h="642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Arial"/>
                        </a:rPr>
                        <a:t>Milieu transparent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Arial"/>
                        </a:rPr>
                        <a:t>I</a:t>
                      </a:r>
                      <a:r>
                        <a:rPr lang="fr-FR" sz="2000" b="1" baseline="-25000" dirty="0"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fr-FR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Arial"/>
                        </a:rPr>
                        <a:t>100%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</a:p>
                  </a:txBody>
                  <a:tcPr marL="68580" marR="68580" marT="0" marB="0"/>
                </a:tc>
              </a:tr>
              <a:tr h="642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Arial"/>
                        </a:rPr>
                        <a:t>Milieu opaque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Arial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59530" algn="l"/>
                        </a:tabLs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Arial"/>
                        </a:rPr>
                        <a:t>Infinie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Etablissement de la gamme</a:t>
            </a:r>
            <a:r>
              <a:rPr lang="fr-FR" dirty="0"/>
              <a:t> :</a:t>
            </a:r>
            <a:br>
              <a:rPr lang="fr-FR" dirty="0"/>
            </a:br>
            <a:r>
              <a:rPr lang="fr-FR" sz="3600" b="1" dirty="0" smtClean="0">
                <a:solidFill>
                  <a:srgbClr val="FF0000"/>
                </a:solidFill>
              </a:rPr>
              <a:t>phosphore assimilable</a:t>
            </a:r>
            <a:endParaRPr lang="fr-FR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22167259"/>
              </p:ext>
            </p:extLst>
          </p:nvPr>
        </p:nvGraphicFramePr>
        <p:xfrm>
          <a:off x="755576" y="2060843"/>
          <a:ext cx="7704856" cy="3096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9976"/>
                <a:gridCol w="830539"/>
                <a:gridCol w="710934"/>
                <a:gridCol w="711771"/>
                <a:gridCol w="710934"/>
                <a:gridCol w="711771"/>
                <a:gridCol w="618931"/>
              </a:tblGrid>
              <a:tr h="516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N° tube 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0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1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3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16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Solution KH</a:t>
                      </a:r>
                      <a:r>
                        <a:rPr lang="fr-FR" sz="1100" baseline="-25000">
                          <a:effectLst/>
                        </a:rPr>
                        <a:t>2</a:t>
                      </a:r>
                      <a:r>
                        <a:rPr lang="fr-FR" sz="1100">
                          <a:effectLst/>
                        </a:rPr>
                        <a:t>PO</a:t>
                      </a:r>
                      <a:r>
                        <a:rPr lang="fr-FR" sz="1100" baseline="-25000">
                          <a:effectLst/>
                        </a:rPr>
                        <a:t>4</a:t>
                      </a:r>
                      <a:r>
                        <a:rPr lang="fr-FR" sz="1100">
                          <a:effectLst/>
                        </a:rPr>
                        <a:t> (ml) 50mg/l de P</a:t>
                      </a:r>
                      <a:r>
                        <a:rPr lang="fr-FR" sz="1100" baseline="-25000">
                          <a:effectLst/>
                        </a:rPr>
                        <a:t>2</a:t>
                      </a:r>
                      <a:r>
                        <a:rPr lang="fr-FR" sz="1100">
                          <a:effectLst/>
                        </a:rPr>
                        <a:t>O</a:t>
                      </a:r>
                      <a:r>
                        <a:rPr lang="fr-FR" sz="1100" baseline="-25000">
                          <a:effectLst/>
                        </a:rPr>
                        <a:t>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0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0.1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0.2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0.3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0.4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0.5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16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Oxalate d’ammonium (ml)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1.5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1.5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1.5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1.5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1.5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1.5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16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Réactif sulfomolybdique (ml)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2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16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Acide ascorbique (ml)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6.5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6.4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6.3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6.2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6.1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6.0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16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Concentration finale (ppm) de P</a:t>
                      </a:r>
                      <a:r>
                        <a:rPr lang="fr-FR" sz="1100" baseline="-25000">
                          <a:effectLst/>
                        </a:rPr>
                        <a:t>2</a:t>
                      </a:r>
                      <a:r>
                        <a:rPr lang="fr-FR" sz="1100">
                          <a:effectLst/>
                        </a:rPr>
                        <a:t>O</a:t>
                      </a:r>
                      <a:r>
                        <a:rPr lang="fr-FR" sz="1100" baseline="-25000">
                          <a:effectLst/>
                        </a:rPr>
                        <a:t>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0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0.5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1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1.5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2.5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2112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2400" dirty="0"/>
              <a:t>Le spectrophotomètre mesure ainsi </a:t>
            </a:r>
            <a:r>
              <a:rPr lang="fr-FR" sz="2400" i="1" dirty="0"/>
              <a:t>l’absorbance</a:t>
            </a:r>
            <a:r>
              <a:rPr lang="fr-FR" sz="2400" dirty="0"/>
              <a:t> (</a:t>
            </a:r>
            <a:r>
              <a:rPr lang="fr-FR" sz="2400" i="1" dirty="0"/>
              <a:t>A</a:t>
            </a:r>
            <a:r>
              <a:rPr lang="fr-FR" sz="2400" dirty="0"/>
              <a:t>) d’une solution, c’est-à-dire le logarithme du rapport entre l’intensité de la lumière avant (</a:t>
            </a:r>
            <a:r>
              <a:rPr lang="fr-FR" sz="2400" i="1" dirty="0"/>
              <a:t>I</a:t>
            </a:r>
            <a:r>
              <a:rPr lang="fr-FR" sz="2400" i="1" baseline="-25000" dirty="0"/>
              <a:t>o</a:t>
            </a:r>
            <a:r>
              <a:rPr lang="fr-FR" sz="2400" dirty="0"/>
              <a:t>) et après (</a:t>
            </a:r>
            <a:r>
              <a:rPr lang="fr-FR" sz="2400" i="1" dirty="0"/>
              <a:t>I</a:t>
            </a:r>
            <a:r>
              <a:rPr lang="fr-FR" sz="2400" dirty="0"/>
              <a:t>) la traversée de l’échantillon. L’absorbance est reliée à la concentration de l’échantillon par la relation de </a:t>
            </a:r>
            <a:r>
              <a:rPr lang="fr-FR" sz="2400" dirty="0" err="1"/>
              <a:t>Beer</a:t>
            </a:r>
            <a:r>
              <a:rPr lang="fr-FR" sz="2400" dirty="0"/>
              <a:t>-Lambert :</a:t>
            </a:r>
          </a:p>
          <a:p>
            <a:r>
              <a:rPr lang="fr-CA" dirty="0"/>
              <a:t> </a:t>
            </a:r>
            <a:endParaRPr lang="fr-FR" dirty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59227143"/>
              </p:ext>
            </p:extLst>
          </p:nvPr>
        </p:nvGraphicFramePr>
        <p:xfrm>
          <a:off x="971600" y="3789040"/>
          <a:ext cx="7488832" cy="2520280"/>
        </p:xfrm>
        <a:graphic>
          <a:graphicData uri="http://schemas.openxmlformats.org/drawingml/2006/table">
            <a:tbl>
              <a:tblPr/>
              <a:tblGrid>
                <a:gridCol w="1628007"/>
                <a:gridCol w="504682"/>
                <a:gridCol w="5356143"/>
              </a:tblGrid>
              <a:tr h="1440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9400" algn="l"/>
                        </a:tabLst>
                      </a:pPr>
                      <a:r>
                        <a:rPr lang="fr-CA" sz="16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fr-CA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fr-CA" sz="16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</a:t>
                      </a:r>
                      <a:r>
                        <a:rPr lang="fr-CA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CA" sz="1600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fr-CA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CA" sz="16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endParaRPr lang="fr-FR" sz="16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9400" algn="l"/>
                        </a:tabLst>
                      </a:pP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9400" algn="l"/>
                        </a:tabLst>
                      </a:pP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où</a:t>
                      </a:r>
                      <a:endParaRPr lang="fr-FR" sz="1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9400" algn="l"/>
                        </a:tabLst>
                      </a:pPr>
                      <a:r>
                        <a:rPr lang="fr-C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l’absorbance de la solution</a:t>
                      </a:r>
                      <a:endParaRPr lang="fr-FR" sz="1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9400" algn="l"/>
                          <a:tab pos="622300" algn="l"/>
                        </a:tabLst>
                      </a:pPr>
                      <a:r>
                        <a:rPr lang="fr-C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la concentration de l’échantillon, en </a:t>
                      </a:r>
                      <a:r>
                        <a:rPr lang="fr-C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mol/L</a:t>
                      </a:r>
                      <a:endParaRPr lang="fr-FR" sz="1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9400" algn="l"/>
                          <a:tab pos="622300" algn="l"/>
                        </a:tabLst>
                      </a:pPr>
                      <a:r>
                        <a:rPr lang="fr-C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 l’épaisseur de la solution traversée par le faisceau lumineux</a:t>
                      </a:r>
                      <a:endParaRPr lang="fr-FR" sz="1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9400" algn="l"/>
                          <a:tab pos="205105" algn="l"/>
                        </a:tabLst>
                      </a:pP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</a:t>
                      </a: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le </a:t>
                      </a:r>
                      <a:r>
                        <a:rPr lang="fr-CA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cœfficient</a:t>
                      </a: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d’absorption molaire (ou </a:t>
                      </a:r>
                      <a:r>
                        <a:rPr lang="fr-CA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cœfficient</a:t>
                      </a: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d’extinction </a:t>
                      </a:r>
                      <a:r>
                        <a:rPr lang="fr-C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molaire</a:t>
                      </a: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fr-FR" sz="1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79400" algn="l"/>
                          <a:tab pos="540385" algn="l"/>
                        </a:tabLs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9400" algn="l"/>
                        </a:tabLst>
                      </a:pPr>
                      <a:r>
                        <a:rPr lang="en-C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2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9400" algn="l"/>
                        </a:tabLst>
                      </a:pPr>
                      <a:r>
                        <a:rPr lang="fr-C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où</a:t>
                      </a:r>
                      <a:endParaRPr lang="fr-FR" sz="12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9400" algn="l"/>
                          <a:tab pos="622300" algn="l"/>
                        </a:tabLst>
                      </a:pPr>
                      <a:r>
                        <a:rPr lang="fr-C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  <a:p>
                      <a:pPr marL="190500" indent="-213995" algn="just">
                        <a:spcAft>
                          <a:spcPts val="0"/>
                        </a:spcAft>
                        <a:tabLst>
                          <a:tab pos="279400" algn="l"/>
                          <a:tab pos="622300" algn="l"/>
                        </a:tabLst>
                      </a:pPr>
                      <a:r>
                        <a:rPr lang="fr-C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fr-CA" sz="1200" i="1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: l’intensité de la radiation incidente</a:t>
                      </a:r>
                      <a:endParaRPr lang="fr-FR" sz="1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  <a:p>
                      <a:pPr marL="190500" indent="-213995" algn="just">
                        <a:spcAft>
                          <a:spcPts val="0"/>
                        </a:spcAft>
                        <a:tabLst>
                          <a:tab pos="279400" algn="l"/>
                          <a:tab pos="622300" algn="l"/>
                        </a:tabLst>
                      </a:pPr>
                      <a:r>
                        <a:rPr lang="fr-C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fr-C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:  l’intensité de la radiation émise</a:t>
                      </a:r>
                      <a:endParaRPr lang="fr-FR" sz="1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651000" y="3132138"/>
          <a:ext cx="685800" cy="361950"/>
        </p:xfrm>
        <a:graphic>
          <a:graphicData uri="http://schemas.openxmlformats.org/presentationml/2006/ole">
            <p:oleObj spid="_x0000_s2050" name="Équation" r:id="rId3" imgW="685800" imgH="368300" progId="Equation.3">
              <p:embed/>
            </p:oleObj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229200"/>
            <a:ext cx="1224136" cy="649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39991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4016" y="836712"/>
            <a:ext cx="8229600" cy="5246043"/>
          </a:xfrm>
        </p:spPr>
        <p:txBody>
          <a:bodyPr>
            <a:normAutofit/>
          </a:bodyPr>
          <a:lstStyle/>
          <a:p>
            <a:r>
              <a:rPr lang="fr-CA" sz="1600" b="1" dirty="0"/>
              <a:t>En </a:t>
            </a:r>
            <a:r>
              <a:rPr lang="fr-CA" sz="1600" b="1" dirty="0" smtClean="0"/>
              <a:t>théorie: </a:t>
            </a:r>
            <a:r>
              <a:rPr lang="fr-CA" sz="1600" dirty="0"/>
              <a:t>si on connaît la valeur de </a:t>
            </a:r>
            <a:r>
              <a:rPr lang="fr-CA" sz="1600" dirty="0">
                <a:sym typeface="Symbol"/>
              </a:rPr>
              <a:t></a:t>
            </a:r>
            <a:r>
              <a:rPr lang="fr-CA" sz="1600" i="1" dirty="0"/>
              <a:t> </a:t>
            </a:r>
            <a:r>
              <a:rPr lang="fr-CA" sz="1600" dirty="0"/>
              <a:t>pour une substance, dans des conditions données, on peut déduire par interpolation la concentration d’une solution par la mesure de l’absorbance correspondante.</a:t>
            </a:r>
            <a:endParaRPr lang="fr-FR" sz="1600" dirty="0"/>
          </a:p>
          <a:p>
            <a:r>
              <a:rPr lang="fr-CA" sz="1600" b="1" dirty="0" smtClean="0"/>
              <a:t>En pratique : </a:t>
            </a:r>
            <a:r>
              <a:rPr lang="fr-CA" sz="1600" dirty="0" smtClean="0"/>
              <a:t>il </a:t>
            </a:r>
            <a:r>
              <a:rPr lang="fr-CA" sz="1600" dirty="0"/>
              <a:t>est préférable de tracer la </a:t>
            </a:r>
            <a:r>
              <a:rPr lang="fr-CA" sz="1600" i="1" dirty="0"/>
              <a:t>courbe d’étalonnage</a:t>
            </a:r>
            <a:r>
              <a:rPr lang="fr-CA" sz="1600" dirty="0"/>
              <a:t>, c’est-à-dire la courbe de l’absorbance en fonction de la concentration </a:t>
            </a:r>
            <a:r>
              <a:rPr lang="fr-CA" sz="1600" i="1" dirty="0"/>
              <a:t>(A =f(c))</a:t>
            </a:r>
            <a:r>
              <a:rPr lang="fr-CA" sz="1600" dirty="0"/>
              <a:t> mesurée pour plusieurs </a:t>
            </a:r>
            <a:r>
              <a:rPr lang="fr-CA" sz="1600" i="1" dirty="0"/>
              <a:t>solutions étalon</a:t>
            </a:r>
            <a:r>
              <a:rPr lang="fr-CA" sz="1600" dirty="0"/>
              <a:t> (des solutions dont on connaît très précisément la concentration) et d’en déduire, par interpolation, la concentration des solutions à analyser </a:t>
            </a:r>
            <a:r>
              <a:rPr lang="fr-CA" sz="1600" dirty="0" smtClean="0"/>
              <a:t>Lorsqu’on </a:t>
            </a:r>
            <a:r>
              <a:rPr lang="fr-CA" sz="1600" dirty="0"/>
              <a:t>utilise le logiciel </a:t>
            </a:r>
            <a:r>
              <a:rPr lang="fr-CA" sz="1600" i="1" dirty="0"/>
              <a:t>Excel</a:t>
            </a:r>
            <a:r>
              <a:rPr lang="fr-CA" sz="1600" dirty="0"/>
              <a:t> pour tracer la courbe, on peut facilement déterminer la concentration en utilisant l’absorbance mesurée et l’équation de la droite déterminée par le logiciel.</a:t>
            </a:r>
            <a:endParaRPr lang="fr-FR" sz="1600" dirty="0"/>
          </a:p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429001"/>
            <a:ext cx="2448272" cy="2848266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</p:pic>
    </p:spTree>
    <p:extLst>
      <p:ext uri="{BB962C8B-B14F-4D97-AF65-F5344CB8AC3E}">
        <p14:creationId xmlns="" xmlns:p14="http://schemas.microsoft.com/office/powerpoint/2010/main" val="340254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Photographie du spectrophotomètre de laboratoire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714620"/>
            <a:ext cx="4521200" cy="302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Les composantes principales </a:t>
            </a:r>
            <a:r>
              <a:rPr lang="fr-FR" sz="2800" b="1" dirty="0" smtClean="0">
                <a:solidFill>
                  <a:srgbClr val="FF0000"/>
                </a:solidFill>
              </a:rPr>
              <a:t>d’un spectrophotomètre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CA" dirty="0"/>
              <a:t>•	</a:t>
            </a:r>
            <a:r>
              <a:rPr lang="fr-CA" b="1" i="1" dirty="0"/>
              <a:t>la source lumineuse</a:t>
            </a:r>
            <a:r>
              <a:rPr lang="fr-CA" dirty="0"/>
              <a:t>, différente selon que l’on travaille dans le visible (une lampe au tungstène) ou dans l’UV (généralement, une lampe à la vapeur de deutérium) ;</a:t>
            </a:r>
            <a:endParaRPr lang="fr-FR" dirty="0"/>
          </a:p>
          <a:p>
            <a:r>
              <a:rPr lang="fr-CA" dirty="0"/>
              <a:t>•	</a:t>
            </a:r>
            <a:r>
              <a:rPr lang="fr-CA" b="1" dirty="0"/>
              <a:t>l’analyseur</a:t>
            </a:r>
            <a:r>
              <a:rPr lang="fr-CA" dirty="0"/>
              <a:t>, dont la fonction est de décomposer la lumière en ses différentes longueurs d’onde, qui peut être un prisme, mais plus généralement, un réseau de diffraction ;</a:t>
            </a:r>
            <a:endParaRPr lang="fr-FR" dirty="0"/>
          </a:p>
          <a:p>
            <a:r>
              <a:rPr lang="fr-CA" dirty="0"/>
              <a:t>•	</a:t>
            </a:r>
            <a:r>
              <a:rPr lang="fr-CA" b="1" dirty="0"/>
              <a:t>un puits </a:t>
            </a:r>
            <a:r>
              <a:rPr lang="fr-CA" dirty="0"/>
              <a:t>permettant de placer l’échantillon dans le parcours du faisceau lumineux ;</a:t>
            </a:r>
            <a:endParaRPr lang="fr-FR" dirty="0"/>
          </a:p>
          <a:p>
            <a:r>
              <a:rPr lang="fr-CA" dirty="0"/>
              <a:t>•	</a:t>
            </a:r>
            <a:r>
              <a:rPr lang="fr-CA" b="1" dirty="0"/>
              <a:t>un détecteur </a:t>
            </a:r>
            <a:r>
              <a:rPr lang="fr-CA" dirty="0"/>
              <a:t>qui traduit la puissance lumineuse lui parvenant en signal électrique ;</a:t>
            </a:r>
            <a:endParaRPr lang="fr-FR" dirty="0"/>
          </a:p>
          <a:p>
            <a:r>
              <a:rPr lang="fr-CA" dirty="0"/>
              <a:t>•	</a:t>
            </a:r>
            <a:r>
              <a:rPr lang="fr-CA" b="1" dirty="0"/>
              <a:t>des cellules </a:t>
            </a:r>
            <a:r>
              <a:rPr lang="fr-CA" dirty="0"/>
              <a:t>(ou </a:t>
            </a:r>
            <a:r>
              <a:rPr lang="fr-CA" i="1" dirty="0"/>
              <a:t>cuvettes</a:t>
            </a:r>
            <a:r>
              <a:rPr lang="fr-CA" dirty="0"/>
              <a:t> sur le schéma), petites éprouvettes contenant les solutions dont on veut mesurer l’absorption ; ces cellules, en quartz ou en verre, de dimensions très précises, sont introduites dans le puits.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04529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CUVES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86959499"/>
              </p:ext>
            </p:extLst>
          </p:nvPr>
        </p:nvGraphicFramePr>
        <p:xfrm>
          <a:off x="323528" y="1412776"/>
          <a:ext cx="8281230" cy="4392488"/>
        </p:xfrm>
        <a:graphic>
          <a:graphicData uri="http://schemas.openxmlformats.org/drawingml/2006/table">
            <a:tbl>
              <a:tblPr firstRow="1" firstCol="1" bandRow="1"/>
              <a:tblGrid>
                <a:gridCol w="8281230"/>
              </a:tblGrid>
              <a:tr h="4392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Précautions </a:t>
                      </a:r>
                      <a:r>
                        <a:rPr lang="fr-FR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d'usage :</a:t>
                      </a:r>
                      <a:endParaRPr lang="fr-FR" sz="18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choisir le type de cuve</a:t>
                      </a:r>
                      <a:r>
                        <a:rPr lang="fr-FR" sz="1800" b="1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 adaptée à la </a:t>
                      </a:r>
                      <a:r>
                        <a:rPr lang="fr-FR" sz="1800" b="1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longueur </a:t>
                      </a:r>
                      <a:r>
                        <a:rPr lang="fr-FR" sz="1800" b="1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d'onde</a:t>
                      </a:r>
                      <a:r>
                        <a:rPr lang="fr-FR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 : </a:t>
                      </a:r>
                      <a:endParaRPr lang="fr-FR" sz="18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914400" algn="l"/>
                        </a:tabLst>
                      </a:pPr>
                      <a:r>
                        <a:rPr lang="fr-FR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quartz pour les ultra-violets (190 - 400 nm)</a:t>
                      </a:r>
                      <a:endParaRPr lang="fr-FR" sz="18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914400" algn="l"/>
                        </a:tabLst>
                      </a:pPr>
                      <a:r>
                        <a:rPr lang="fr-FR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verre ou polystyrène pour le visible (400 nm - 800 nm) </a:t>
                      </a:r>
                      <a:endParaRPr lang="fr-FR" sz="18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ne pas mettre les doigts sur les faces dépolies des cuves</a:t>
                      </a:r>
                      <a:endParaRPr lang="fr-FR" sz="18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bien orienter la cuve par rapport à l'axe du faisceau lumineux</a:t>
                      </a:r>
                      <a:endParaRPr lang="fr-FR" sz="18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supprimer les bulles d'air</a:t>
                      </a:r>
                      <a:endParaRPr lang="fr-FR" sz="18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39750" y="25511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991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C:\Users\USER\Desktop\Spectrophotometrie methodologie TP biochimie Enseignement et recherche Biochimie - Universite Angers Emmanuel Jaspard biochimej_files\spectrophotometrie\1BeerLamb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6264696" cy="43924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3994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C:\Users\USER\Desktop\Spectrophotometrie methodologie TP biochimie Enseignement et recherche Biochimie - Universite Angers Emmanuel Jaspard biochimej_files\spectrophotometrie\1FaceOpaq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862" y="2439194"/>
            <a:ext cx="2200275" cy="28479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2147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Dispersion par un prisme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964" y="1700808"/>
            <a:ext cx="6667500" cy="414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0" y="0"/>
          <a:ext cx="685800" cy="361950"/>
        </p:xfrm>
        <a:graphic>
          <a:graphicData uri="http://schemas.openxmlformats.org/presentationml/2006/ole">
            <p:oleObj spid="_x0000_s1026" name="Équation" r:id="rId4" imgW="685800" imgH="3683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5375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343</Words>
  <Application>Microsoft Office PowerPoint</Application>
  <PresentationFormat>Affichage à l'écran (4:3)</PresentationFormat>
  <Paragraphs>99</Paragraphs>
  <Slides>18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0" baseType="lpstr">
      <vt:lpstr>Thème Office</vt:lpstr>
      <vt:lpstr>Équation</vt:lpstr>
      <vt:lpstr>Spectrophotométrie</vt:lpstr>
      <vt:lpstr>Diapositive 2</vt:lpstr>
      <vt:lpstr>Diapositive 3</vt:lpstr>
      <vt:lpstr>Diapositive 4</vt:lpstr>
      <vt:lpstr>Les composantes principales d’un spectrophotomètre</vt:lpstr>
      <vt:lpstr>CUVES</vt:lpstr>
      <vt:lpstr>Diapositive 7</vt:lpstr>
      <vt:lpstr>Diapositive 8</vt:lpstr>
      <vt:lpstr>Dispersion par un prisme</vt:lpstr>
      <vt:lpstr>Diapositive 10</vt:lpstr>
      <vt:lpstr>Loi de Beer-lambert</vt:lpstr>
      <vt:lpstr>+</vt:lpstr>
      <vt:lpstr>principe</vt:lpstr>
      <vt:lpstr>Diapositive 14</vt:lpstr>
      <vt:lpstr>SPECTROMETRIE UV-VISIBLE</vt:lpstr>
      <vt:lpstr>SPECTROMETRIE  UV-VISIBLE</vt:lpstr>
      <vt:lpstr>Variations de I, T et A</vt:lpstr>
      <vt:lpstr>Etablissement de la gamme : phosphore assimilable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2016</cp:lastModifiedBy>
  <cp:revision>13</cp:revision>
  <dcterms:created xsi:type="dcterms:W3CDTF">2015-11-23T22:34:34Z</dcterms:created>
  <dcterms:modified xsi:type="dcterms:W3CDTF">2020-04-19T23:23:02Z</dcterms:modified>
</cp:coreProperties>
</file>