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62" r:id="rId4"/>
    <p:sldId id="261" r:id="rId5"/>
    <p:sldId id="263" r:id="rId6"/>
    <p:sldId id="258" r:id="rId7"/>
    <p:sldId id="264" r:id="rId8"/>
    <p:sldId id="265" r:id="rId9"/>
    <p:sldId id="259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28BB1-B416-46DD-8C98-EA3CE3DF18B3}" type="datetimeFigureOut">
              <a:rPr lang="fr-FR" smtClean="0"/>
              <a:t>05/04/2020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17CAE-9A21-4155-B716-4445C41C5F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645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17CAE-9A21-4155-B716-4445C41C5F36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4348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1DC2EA9-420D-4B8A-8598-1E4BFC4F8B96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C898647-8B0D-4628-A89E-7D495972DCB5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3501008"/>
            <a:ext cx="9144000" cy="3356992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b="1" dirty="0" smtClean="0">
                <a:solidFill>
                  <a:schemeClr val="tx1"/>
                </a:solidFill>
              </a:rPr>
              <a:t>من اعداد</a:t>
            </a:r>
            <a:r>
              <a:rPr lang="fr-FR" b="1" dirty="0"/>
              <a:t>: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/>
              <a:t>سنوسي </a:t>
            </a:r>
            <a:r>
              <a:rPr lang="ar-DZ" dirty="0" err="1"/>
              <a:t>بوزياني</a:t>
            </a:r>
            <a:r>
              <a:rPr lang="ar-DZ" dirty="0"/>
              <a:t> سيرين </a:t>
            </a:r>
            <a:r>
              <a:rPr lang="ar-DZ" dirty="0" smtClean="0"/>
              <a:t>.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ar-DZ" dirty="0" smtClean="0"/>
              <a:t>سبيعي دنيا </a:t>
            </a:r>
            <a:r>
              <a:rPr lang="fr-FR" dirty="0"/>
              <a:t>.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err="1" smtClean="0"/>
              <a:t>حبحوب</a:t>
            </a:r>
            <a:r>
              <a:rPr lang="ar-DZ" dirty="0" smtClean="0"/>
              <a:t> امينة</a:t>
            </a:r>
            <a:r>
              <a:rPr lang="fr-FR" dirty="0" smtClean="0"/>
              <a:t>.</a:t>
            </a:r>
            <a:r>
              <a:rPr lang="ar-DZ" dirty="0" smtClean="0"/>
              <a:t> </a:t>
            </a:r>
            <a:br>
              <a:rPr lang="ar-DZ" dirty="0" smtClean="0"/>
            </a:br>
            <a:r>
              <a:rPr lang="ar-DZ" dirty="0" err="1" smtClean="0"/>
              <a:t>سايب</a:t>
            </a:r>
            <a:r>
              <a:rPr lang="ar-DZ" dirty="0" smtClean="0"/>
              <a:t> عبير </a:t>
            </a:r>
            <a:r>
              <a:rPr lang="fr-FR" dirty="0" smtClean="0"/>
              <a:t>.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988840"/>
          </a:xfrm>
        </p:spPr>
        <p:txBody>
          <a:bodyPr>
            <a:normAutofit fontScale="85000" lnSpcReduction="20000"/>
          </a:bodyPr>
          <a:lstStyle/>
          <a:p>
            <a:pPr algn="ctr" rtl="1"/>
            <a:r>
              <a:rPr lang="ar-DZ" dirty="0"/>
              <a:t>الجمهورية الجزائرية الديمقراطية الشعبية</a:t>
            </a:r>
          </a:p>
          <a:p>
            <a:pPr algn="ctr" rtl="1"/>
            <a:r>
              <a:rPr lang="ar-DZ" dirty="0"/>
              <a:t>وزارة التعليم العالي والبحث العلمي</a:t>
            </a:r>
          </a:p>
          <a:p>
            <a:pPr algn="ctr" rtl="1"/>
            <a:r>
              <a:rPr lang="ar-DZ" dirty="0"/>
              <a:t>جامعة محمد خيضر</a:t>
            </a:r>
          </a:p>
          <a:p>
            <a:pPr algn="ctr" rtl="1"/>
            <a:r>
              <a:rPr lang="ar-DZ" dirty="0"/>
              <a:t>كلية العلوم الاقتصادية والتجارية وعلوم التسيير</a:t>
            </a:r>
          </a:p>
          <a:p>
            <a:pPr algn="ctr" rtl="1"/>
            <a:r>
              <a:rPr lang="ar-DZ" dirty="0"/>
              <a:t>قسم علوم التسيير</a:t>
            </a:r>
          </a:p>
          <a:p>
            <a:pPr algn="ctr" rtl="1"/>
            <a:r>
              <a:rPr lang="ar-DZ" dirty="0"/>
              <a:t>تخصص إدارة موارد بشرية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69640" y="1988840"/>
            <a:ext cx="781878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4400" b="1" u="sng" dirty="0" smtClean="0">
                <a:solidFill>
                  <a:schemeClr val="tx1"/>
                </a:solidFill>
              </a:rPr>
              <a:t>بحث حول </a:t>
            </a:r>
            <a:r>
              <a:rPr lang="fr-FR" sz="4400" b="1" u="sng" dirty="0" smtClean="0">
                <a:solidFill>
                  <a:schemeClr val="tx1"/>
                </a:solidFill>
              </a:rPr>
              <a:t>:</a:t>
            </a:r>
          </a:p>
          <a:p>
            <a:pPr algn="ctr" rtl="1"/>
            <a:r>
              <a:rPr lang="ar-DZ" sz="4400" b="1" dirty="0" smtClean="0">
                <a:solidFill>
                  <a:schemeClr val="tx1"/>
                </a:solidFill>
              </a:rPr>
              <a:t>الاجور في القطاع الصحي </a:t>
            </a:r>
            <a:endParaRPr lang="fr-FR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4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fr-FR" dirty="0"/>
              <a:t>76721,30 -(6904,92+1381,89) =68434,58</a:t>
            </a:r>
          </a:p>
          <a:p>
            <a:pPr algn="r" rtl="1"/>
            <a:r>
              <a:rPr lang="ar-DZ" sz="2400" b="1" dirty="0" smtClean="0"/>
              <a:t>حساب اقتطاع الضريبة على الدخل الاجمالي</a:t>
            </a:r>
            <a:r>
              <a:rPr lang="fr-FR" sz="2400" b="1" dirty="0" smtClean="0"/>
              <a:t>:</a:t>
            </a:r>
          </a:p>
          <a:p>
            <a:pPr marL="0" indent="0" algn="r" rtl="1">
              <a:buNone/>
            </a:pPr>
            <a:endParaRPr lang="fr-FR" sz="24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259632" y="260648"/>
            <a:ext cx="669674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</a:rPr>
              <a:t>اقتطاع الضريبة على الدخل الاجمالي= </a:t>
            </a:r>
            <a:r>
              <a:rPr lang="ar-DZ" sz="2400" dirty="0">
                <a:solidFill>
                  <a:schemeClr val="tx1"/>
                </a:solidFill>
              </a:rPr>
              <a:t>اجر المنصب–(اقتطاع الضمان الاجتماعي +علاوة المنطقة)</a:t>
            </a:r>
          </a:p>
        </p:txBody>
      </p:sp>
      <p:sp>
        <p:nvSpPr>
          <p:cNvPr id="5" name="Virage 4"/>
          <p:cNvSpPr/>
          <p:nvPr/>
        </p:nvSpPr>
        <p:spPr>
          <a:xfrm rot="16200000" flipH="1">
            <a:off x="827584" y="1196752"/>
            <a:ext cx="432048" cy="432048"/>
          </a:xfrm>
          <a:prstGeom prst="bentArrow">
            <a:avLst>
              <a:gd name="adj1" fmla="val 25000"/>
              <a:gd name="adj2" fmla="val 38743"/>
              <a:gd name="adj3" fmla="val 25000"/>
              <a:gd name="adj4" fmla="val 197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306709"/>
              </p:ext>
            </p:extLst>
          </p:nvPr>
        </p:nvGraphicFramePr>
        <p:xfrm>
          <a:off x="1560004" y="2708919"/>
          <a:ext cx="6096000" cy="324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648072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>
                          <a:solidFill>
                            <a:schemeClr val="tx1"/>
                          </a:solidFill>
                        </a:rPr>
                        <a:t>نسبة الضريبة على الدخل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>
                          <a:solidFill>
                            <a:schemeClr val="tx1"/>
                          </a:solidFill>
                        </a:rPr>
                        <a:t>المبلغ الخاضع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 rtl="1"/>
                      <a:r>
                        <a:rPr lang="fr-FR" dirty="0" smtClean="0"/>
                        <a:t>%</a:t>
                      </a:r>
                      <a:r>
                        <a:rPr lang="ar-DZ" dirty="0" smtClean="0"/>
                        <a:t>0</a:t>
                      </a:r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اقل من مليون (10000 دج)</a:t>
                      </a:r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2</a:t>
                      </a:r>
                      <a:r>
                        <a:rPr lang="fr-FR" dirty="0" smtClean="0"/>
                        <a:t>%</a:t>
                      </a:r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من مليون الى 3ملايين (20000 دج) </a:t>
                      </a:r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30</a:t>
                      </a:r>
                      <a:r>
                        <a:rPr lang="fr-FR" dirty="0" smtClean="0"/>
                        <a:t>%</a:t>
                      </a:r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من 3 ملايين الى 12 مليون 30</a:t>
                      </a:r>
                      <a:r>
                        <a:rPr lang="fr-FR" dirty="0" smtClean="0"/>
                        <a:t>%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35</a:t>
                      </a:r>
                      <a:r>
                        <a:rPr lang="fr-FR" dirty="0" smtClean="0"/>
                        <a:t>%</a:t>
                      </a:r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فوق 12 مليون </a:t>
                      </a:r>
                      <a:endParaRPr lang="fr-F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63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flipV="1">
            <a:off x="0" y="-531440"/>
            <a:ext cx="9144000" cy="531440"/>
          </a:xfrm>
        </p:spPr>
        <p:txBody>
          <a:bodyPr>
            <a:normAutofit/>
          </a:bodyPr>
          <a:lstStyle/>
          <a:p>
            <a:pPr algn="r" rtl="1"/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88640"/>
            <a:ext cx="8659688" cy="6408712"/>
          </a:xfrm>
        </p:spPr>
        <p:txBody>
          <a:bodyPr/>
          <a:lstStyle/>
          <a:p>
            <a:pPr algn="r" rtl="1"/>
            <a:r>
              <a:rPr lang="ar-DZ" sz="2400" dirty="0"/>
              <a:t>لدينا المبلغ الخاضع </a:t>
            </a:r>
            <a:r>
              <a:rPr lang="fr-FR" sz="2400" dirty="0" smtClean="0"/>
              <a:t>:</a:t>
            </a:r>
            <a:r>
              <a:rPr lang="ar-DZ" sz="2400" dirty="0" smtClean="0"/>
              <a:t>68434,58</a:t>
            </a:r>
          </a:p>
          <a:p>
            <a:pPr marL="0" indent="0" rtl="1">
              <a:buNone/>
            </a:pPr>
            <a:r>
              <a:rPr lang="fr-FR" sz="2400" dirty="0" smtClean="0"/>
              <a:t>IRG=(10000*0)+(20000*20%)+(38434,58*30%)</a:t>
            </a:r>
          </a:p>
          <a:p>
            <a:pPr marL="0" indent="0">
              <a:buNone/>
            </a:pPr>
            <a:r>
              <a:rPr lang="fr-FR" sz="2400" dirty="0" smtClean="0"/>
              <a:t>      =0+4000+11530,374</a:t>
            </a:r>
          </a:p>
          <a:p>
            <a:pPr marL="0" indent="0">
              <a:buNone/>
            </a:pPr>
            <a:r>
              <a:rPr lang="fr-FR" sz="2400" dirty="0"/>
              <a:t> </a:t>
            </a:r>
            <a:r>
              <a:rPr lang="fr-FR" sz="2400" dirty="0" smtClean="0"/>
              <a:t>     =15530,374</a:t>
            </a:r>
          </a:p>
          <a:p>
            <a:pPr marL="0" indent="0" algn="r" rtl="1">
              <a:buNone/>
            </a:pPr>
            <a:r>
              <a:rPr lang="ar-DZ" sz="2400" dirty="0" smtClean="0"/>
              <a:t>نضرب الناتج في 40</a:t>
            </a:r>
            <a:r>
              <a:rPr lang="fr-FR" sz="2400" dirty="0" smtClean="0"/>
              <a:t>% </a:t>
            </a:r>
            <a:r>
              <a:rPr lang="ar-DZ" sz="2400" dirty="0"/>
              <a:t> </a:t>
            </a:r>
            <a:r>
              <a:rPr lang="ar-DZ" sz="2400" dirty="0" smtClean="0"/>
              <a:t>نتحصل على 6212,44 وهو اكبر من 1500 معناه نسبة التخفيض 1500 دج </a:t>
            </a:r>
          </a:p>
          <a:p>
            <a:pPr marL="0" indent="0" algn="r" rtl="1">
              <a:buNone/>
            </a:pPr>
            <a:r>
              <a:rPr lang="fr-FR" sz="2400" dirty="0" smtClean="0"/>
              <a:t>    </a:t>
            </a:r>
            <a:r>
              <a:rPr lang="ar-DZ" sz="2400" dirty="0" smtClean="0"/>
              <a:t>ومنه المبلغ النهائي بعد التخفيض</a:t>
            </a:r>
            <a:r>
              <a:rPr lang="fr-FR" sz="2400" dirty="0" smtClean="0"/>
              <a:t>:</a:t>
            </a:r>
            <a:r>
              <a:rPr lang="ar-DZ" sz="2400" dirty="0" smtClean="0"/>
              <a:t> </a:t>
            </a:r>
            <a:r>
              <a:rPr lang="ar-DZ" sz="2400" b="1" dirty="0" smtClean="0"/>
              <a:t>14029,00 دج </a:t>
            </a:r>
          </a:p>
          <a:p>
            <a:pPr marL="0" indent="0" algn="r" rtl="1">
              <a:buNone/>
            </a:pPr>
            <a:endParaRPr lang="fr-FR" dirty="0" smtClean="0"/>
          </a:p>
          <a:p>
            <a:pPr marL="0" indent="0" algn="r" rtl="1">
              <a:buNone/>
            </a:pPr>
            <a:r>
              <a:rPr lang="fr-FR" dirty="0"/>
              <a:t> </a:t>
            </a:r>
            <a:r>
              <a:rPr lang="fr-FR" dirty="0" smtClean="0"/>
              <a:t>   </a:t>
            </a:r>
            <a:r>
              <a:rPr lang="ar-DZ" b="1" dirty="0" smtClean="0">
                <a:solidFill>
                  <a:schemeClr val="tx1"/>
                </a:solidFill>
              </a:rPr>
              <a:t>المنح </a:t>
            </a:r>
            <a:r>
              <a:rPr lang="ar-DZ" b="1" dirty="0">
                <a:solidFill>
                  <a:schemeClr val="tx1"/>
                </a:solidFill>
              </a:rPr>
              <a:t>العائلية : </a:t>
            </a:r>
            <a:r>
              <a:rPr lang="ar-DZ" dirty="0"/>
              <a:t>في هذا المثال : الطبيب له 3 اولاد .</a:t>
            </a:r>
          </a:p>
          <a:p>
            <a:pPr algn="r" rtl="1"/>
            <a:endParaRPr lang="fr-FR" dirty="0"/>
          </a:p>
        </p:txBody>
      </p:sp>
      <p:sp>
        <p:nvSpPr>
          <p:cNvPr id="4" name="Chevron 3"/>
          <p:cNvSpPr/>
          <p:nvPr/>
        </p:nvSpPr>
        <p:spPr>
          <a:xfrm flipH="1">
            <a:off x="8584352" y="3969060"/>
            <a:ext cx="401604" cy="36004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 flipH="1">
            <a:off x="8584352" y="2816932"/>
            <a:ext cx="401604" cy="36004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84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dirty="0" smtClean="0"/>
              <a:t>الملحقات </a:t>
            </a:r>
            <a:r>
              <a:rPr lang="fr-FR" dirty="0" smtClean="0"/>
              <a:t>: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0"/>
            <a:ext cx="6408712" cy="6858000"/>
          </a:xfrm>
        </p:spPr>
      </p:pic>
    </p:spTree>
    <p:extLst>
      <p:ext uri="{BB962C8B-B14F-4D97-AF65-F5344CB8AC3E}">
        <p14:creationId xmlns:p14="http://schemas.microsoft.com/office/powerpoint/2010/main" val="363037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3999" cy="6741367"/>
          </a:xfrm>
        </p:spPr>
      </p:pic>
    </p:spTree>
    <p:extLst>
      <p:ext uri="{BB962C8B-B14F-4D97-AF65-F5344CB8AC3E}">
        <p14:creationId xmlns:p14="http://schemas.microsoft.com/office/powerpoint/2010/main" val="394628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1331640" y="2132856"/>
            <a:ext cx="7128792" cy="33843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شكرا لحسن الاصغاء </a:t>
            </a:r>
            <a:endParaRPr lang="fr-FR" sz="44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639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256" y="404664"/>
            <a:ext cx="9130743" cy="838200"/>
          </a:xfrm>
        </p:spPr>
        <p:txBody>
          <a:bodyPr>
            <a:normAutofit/>
          </a:bodyPr>
          <a:lstStyle/>
          <a:p>
            <a:pPr algn="r" rtl="1"/>
            <a:r>
              <a:rPr lang="ar-DZ" b="1" dirty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قواعد لحساب الاجر لطبيب عام  </a:t>
            </a:r>
            <a:r>
              <a:rPr lang="ar-DZ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صنف</a:t>
            </a:r>
            <a:r>
              <a:rPr lang="fr-FR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:</a:t>
            </a:r>
            <a:r>
              <a:rPr lang="ar-DZ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 </a:t>
            </a:r>
            <a:r>
              <a:rPr lang="fr-FR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6</a:t>
            </a:r>
            <a:r>
              <a:rPr lang="ar-DZ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1 درجة</a:t>
            </a:r>
            <a:r>
              <a:rPr lang="fr-FR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:</a:t>
            </a:r>
            <a:r>
              <a:rPr lang="ar-DZ" b="1" dirty="0" smtClean="0">
                <a:solidFill>
                  <a:schemeClr val="tx1"/>
                </a:solidFill>
                <a:latin typeface="Microsoft Sans Serif" pitchFamily="34" charset="0"/>
                <a:cs typeface="Microsoft Sans Serif" pitchFamily="34" charset="0"/>
              </a:rPr>
              <a:t>01</a:t>
            </a:r>
            <a:endParaRPr lang="fr-FR" b="1" dirty="0">
              <a:solidFill>
                <a:schemeClr val="tx1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r>
              <a:rPr lang="ar-DZ" dirty="0"/>
              <a:t> </a:t>
            </a:r>
          </a:p>
          <a:p>
            <a:pPr marL="0" indent="0" algn="ctr" rtl="1">
              <a:buNone/>
            </a:pPr>
            <a:endParaRPr lang="ar-DZ" dirty="0"/>
          </a:p>
          <a:p>
            <a:pPr marL="0" indent="0" algn="ctr" rtl="1">
              <a:buNone/>
            </a:pPr>
            <a:r>
              <a:rPr lang="ar-DZ" sz="3800" dirty="0" smtClean="0">
                <a:solidFill>
                  <a:schemeClr val="tx1"/>
                </a:solidFill>
              </a:rPr>
              <a:t> </a:t>
            </a:r>
            <a:endParaRPr lang="fr-FR" sz="3800" dirty="0" smtClean="0">
              <a:solidFill>
                <a:schemeClr val="tx1"/>
              </a:solidFill>
            </a:endParaRPr>
          </a:p>
          <a:p>
            <a:pPr marL="0" indent="0" algn="ctr" rtl="1">
              <a:buNone/>
            </a:pPr>
            <a:r>
              <a:rPr lang="ar-DZ" sz="3800" dirty="0" smtClean="0">
                <a:solidFill>
                  <a:schemeClr val="tx1"/>
                </a:solidFill>
              </a:rPr>
              <a:t>713 *45</a:t>
            </a:r>
            <a:r>
              <a:rPr lang="ar-DZ" sz="3800" dirty="0">
                <a:solidFill>
                  <a:schemeClr val="tx1"/>
                </a:solidFill>
              </a:rPr>
              <a:t>= 32085.00 </a:t>
            </a:r>
            <a:r>
              <a:rPr lang="ar-DZ" sz="3800" dirty="0" smtClean="0">
                <a:solidFill>
                  <a:schemeClr val="tx1"/>
                </a:solidFill>
              </a:rPr>
              <a:t>دج</a:t>
            </a:r>
            <a:endParaRPr lang="ar-DZ" sz="3800" dirty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ar-DZ" b="1" dirty="0" smtClean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ar-DZ" b="1" dirty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ar-DZ" b="1" dirty="0" smtClean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fr-FR" dirty="0"/>
          </a:p>
        </p:txBody>
      </p:sp>
      <p:sp>
        <p:nvSpPr>
          <p:cNvPr id="5" name="Organigramme : Alternative 4"/>
          <p:cNvSpPr/>
          <p:nvPr/>
        </p:nvSpPr>
        <p:spPr>
          <a:xfrm>
            <a:off x="1043608" y="1628800"/>
            <a:ext cx="7272808" cy="151216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>
                <a:solidFill>
                  <a:schemeClr val="tx1"/>
                </a:solidFill>
              </a:rPr>
              <a:t>الاجر القاعدي =</a:t>
            </a:r>
            <a:r>
              <a:rPr lang="ar-DZ" sz="3200" dirty="0"/>
              <a:t> </a:t>
            </a:r>
            <a:r>
              <a:rPr lang="ar-DZ" sz="3200" dirty="0">
                <a:solidFill>
                  <a:schemeClr val="tx1"/>
                </a:solidFill>
              </a:rPr>
              <a:t>النقطة الاستدلالية * قيمة النقطة الاستدلالية (45 دج) </a:t>
            </a:r>
          </a:p>
        </p:txBody>
      </p:sp>
      <p:sp>
        <p:nvSpPr>
          <p:cNvPr id="9" name="Flèche vers le bas 8"/>
          <p:cNvSpPr/>
          <p:nvPr/>
        </p:nvSpPr>
        <p:spPr>
          <a:xfrm>
            <a:off x="4146924" y="3167220"/>
            <a:ext cx="684076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08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420889"/>
            <a:ext cx="5760640" cy="3384376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7151687" cy="137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lèche vers le bas 4"/>
          <p:cNvSpPr/>
          <p:nvPr/>
        </p:nvSpPr>
        <p:spPr>
          <a:xfrm>
            <a:off x="4211960" y="1772816"/>
            <a:ext cx="695523" cy="6382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911884" y="5949280"/>
            <a:ext cx="3783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dirty="0"/>
              <a:t>الطبيب العام (4000 دج).</a:t>
            </a:r>
            <a:endParaRPr lang="fr-FR" sz="2800" dirty="0"/>
          </a:p>
        </p:txBody>
      </p:sp>
      <p:sp>
        <p:nvSpPr>
          <p:cNvPr id="7" name="Chevron 6"/>
          <p:cNvSpPr/>
          <p:nvPr/>
        </p:nvSpPr>
        <p:spPr>
          <a:xfrm rot="10800000">
            <a:off x="8695292" y="6093296"/>
            <a:ext cx="341204" cy="37920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63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DZ" dirty="0"/>
              <a:t/>
            </a:r>
            <a:br>
              <a:rPr lang="ar-DZ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16632"/>
            <a:ext cx="8686800" cy="6741368"/>
          </a:xfrm>
        </p:spPr>
        <p:txBody>
          <a:bodyPr>
            <a:normAutofit/>
          </a:bodyPr>
          <a:lstStyle/>
          <a:p>
            <a:pPr algn="r" rtl="1"/>
            <a:r>
              <a:rPr lang="ar-DZ" b="1" dirty="0"/>
              <a:t>المنحة الجزافية </a:t>
            </a:r>
            <a:r>
              <a:rPr lang="ar-DZ" b="1" dirty="0" smtClean="0"/>
              <a:t>التعويضية</a:t>
            </a:r>
            <a:r>
              <a:rPr lang="fr-FR" b="1" dirty="0" smtClean="0"/>
              <a:t>:</a:t>
            </a:r>
            <a:r>
              <a:rPr lang="ar-DZ" dirty="0"/>
              <a:t>تمنح وفق </a:t>
            </a:r>
            <a:r>
              <a:rPr lang="ar-DZ" dirty="0" smtClean="0"/>
              <a:t>الاصناف التالية</a:t>
            </a:r>
            <a:r>
              <a:rPr lang="fr-FR" dirty="0" smtClean="0"/>
              <a:t>:</a:t>
            </a:r>
            <a:endParaRPr lang="ar-DZ" dirty="0"/>
          </a:p>
          <a:p>
            <a:pPr algn="r" rtl="1"/>
            <a:endParaRPr lang="fr-FR" dirty="0" smtClean="0"/>
          </a:p>
          <a:p>
            <a:pPr marL="0" indent="0" algn="r" rtl="1">
              <a:buNone/>
            </a:pPr>
            <a:r>
              <a:rPr lang="ar-DZ" dirty="0" smtClean="0"/>
              <a:t> </a:t>
            </a:r>
          </a:p>
          <a:p>
            <a:pPr algn="r" rtl="1"/>
            <a:endParaRPr lang="ar-DZ" dirty="0"/>
          </a:p>
          <a:p>
            <a:pPr algn="r" rtl="1"/>
            <a:endParaRPr lang="ar-DZ" dirty="0" smtClean="0"/>
          </a:p>
          <a:p>
            <a:pPr algn="r" rtl="1"/>
            <a:endParaRPr lang="ar-DZ" dirty="0"/>
          </a:p>
          <a:p>
            <a:pPr algn="r" rtl="1"/>
            <a:endParaRPr lang="ar-DZ" dirty="0" smtClean="0"/>
          </a:p>
          <a:p>
            <a:pPr marL="0" indent="0" algn="r" rtl="1">
              <a:buNone/>
            </a:pPr>
            <a:endParaRPr lang="ar-DZ" dirty="0" smtClean="0"/>
          </a:p>
          <a:p>
            <a:pPr marL="0" indent="0" algn="r" rtl="1">
              <a:buNone/>
            </a:pPr>
            <a:r>
              <a:rPr lang="ar-DZ" dirty="0"/>
              <a:t> </a:t>
            </a:r>
            <a:r>
              <a:rPr lang="ar-DZ" dirty="0" smtClean="0"/>
              <a:t>   </a:t>
            </a:r>
            <a:r>
              <a:rPr lang="ar-DZ" dirty="0" smtClean="0"/>
              <a:t> الصنف 16 </a:t>
            </a:r>
            <a:r>
              <a:rPr lang="fr-FR" dirty="0" smtClean="0"/>
              <a:t>:</a:t>
            </a:r>
            <a:r>
              <a:rPr lang="ar-DZ" b="1" dirty="0" smtClean="0"/>
              <a:t>(1500 </a:t>
            </a:r>
            <a:r>
              <a:rPr lang="ar-DZ" b="1" dirty="0"/>
              <a:t>دج</a:t>
            </a:r>
            <a:r>
              <a:rPr lang="ar-DZ" b="1" dirty="0" smtClean="0"/>
              <a:t>).</a:t>
            </a:r>
          </a:p>
          <a:p>
            <a:pPr marL="0" indent="0" algn="r" rtl="1">
              <a:buNone/>
            </a:pPr>
            <a:endParaRPr lang="ar-DZ" b="1" dirty="0"/>
          </a:p>
          <a:p>
            <a:pPr algn="r" rtl="1"/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809" y="1196752"/>
            <a:ext cx="5640288" cy="3791037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hevron 3"/>
          <p:cNvSpPr/>
          <p:nvPr/>
        </p:nvSpPr>
        <p:spPr>
          <a:xfrm rot="10800000">
            <a:off x="8469502" y="5404138"/>
            <a:ext cx="360040" cy="36004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36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445224"/>
          </a:xfrm>
        </p:spPr>
        <p:txBody>
          <a:bodyPr/>
          <a:lstStyle/>
          <a:p>
            <a:pPr algn="r" rtl="1"/>
            <a:endParaRPr lang="fr-FR" dirty="0" smtClean="0"/>
          </a:p>
          <a:p>
            <a:pPr algn="r" rtl="1"/>
            <a:endParaRPr lang="fr-FR" dirty="0"/>
          </a:p>
          <a:p>
            <a:pPr algn="r" rtl="1"/>
            <a:endParaRPr lang="fr-FR" dirty="0" smtClean="0"/>
          </a:p>
          <a:p>
            <a:pPr algn="r" rtl="1"/>
            <a:endParaRPr lang="fr-FR" dirty="0"/>
          </a:p>
          <a:p>
            <a:pPr algn="r" rtl="1"/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187623" y="116632"/>
            <a:ext cx="6952665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</a:rPr>
              <a:t>الاجر الرئيسي =</a:t>
            </a:r>
            <a:r>
              <a:rPr lang="ar-DZ" sz="2400" dirty="0">
                <a:solidFill>
                  <a:schemeClr val="tx1"/>
                </a:solidFill>
              </a:rPr>
              <a:t>الاجر القاعدي +الخبرة المهنية </a:t>
            </a:r>
            <a:r>
              <a:rPr lang="ar-DZ" dirty="0"/>
              <a:t>.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1149686" y="1412776"/>
            <a:ext cx="6990602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</a:rPr>
              <a:t>الخبرة المهنية= </a:t>
            </a:r>
            <a:r>
              <a:rPr lang="ar-DZ" sz="2400" dirty="0">
                <a:solidFill>
                  <a:schemeClr val="tx1"/>
                </a:solidFill>
              </a:rPr>
              <a:t>الرقم الاستدلالي للدرجة *قيمة النقطة الاستدلالية( 45دج) = 1620.00 دج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187622" y="2852937"/>
            <a:ext cx="6952665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</a:rPr>
              <a:t>تعويض دعم النشاطات الصحية =  </a:t>
            </a:r>
            <a:r>
              <a:rPr lang="ar-DZ" sz="2400" dirty="0"/>
              <a:t>حسب ما جاء في المادة 06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7" y="4074903"/>
            <a:ext cx="4320480" cy="278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395536" y="4653135"/>
            <a:ext cx="30556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/>
              <a:t>الطبيب العام = </a:t>
            </a:r>
            <a:r>
              <a:rPr lang="ar-DZ" b="1" dirty="0"/>
              <a:t>45% 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3609765" y="4702079"/>
            <a:ext cx="504056" cy="3637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Virage 8"/>
          <p:cNvSpPr/>
          <p:nvPr/>
        </p:nvSpPr>
        <p:spPr>
          <a:xfrm rot="16200000" flipH="1" flipV="1">
            <a:off x="8060193" y="3530650"/>
            <a:ext cx="619146" cy="46936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76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flipH="1">
            <a:off x="-828600" y="457200"/>
            <a:ext cx="828600" cy="379512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r" rtl="1"/>
            <a:r>
              <a:rPr lang="ar-DZ" dirty="0" smtClean="0"/>
              <a:t>اي </a:t>
            </a:r>
            <a:r>
              <a:rPr lang="ar-DZ" dirty="0"/>
              <a:t>الاجر الرئيسي * 45% =15167.25 دج </a:t>
            </a:r>
          </a:p>
          <a:p>
            <a:pPr marL="0" indent="0" algn="r" rtl="1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fr-FR" b="1" dirty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r>
              <a:rPr lang="fr-FR" dirty="0" smtClean="0">
                <a:solidFill>
                  <a:schemeClr val="tx1"/>
                </a:solidFill>
              </a:rPr>
              <a:t> </a:t>
            </a:r>
          </a:p>
          <a:p>
            <a:pPr marL="0" indent="0" algn="r" rtl="1">
              <a:buNone/>
            </a:pPr>
            <a:r>
              <a:rPr lang="fr-FR" dirty="0" smtClean="0">
                <a:solidFill>
                  <a:schemeClr val="tx1"/>
                </a:solidFill>
              </a:rPr>
              <a:t>     </a:t>
            </a:r>
            <a:r>
              <a:rPr lang="ar-DZ" sz="2400" b="1" dirty="0" smtClean="0">
                <a:solidFill>
                  <a:schemeClr val="tx1"/>
                </a:solidFill>
              </a:rPr>
              <a:t>في هذه الحالة النسبة هي 10</a:t>
            </a:r>
            <a:r>
              <a:rPr lang="fr-FR" sz="2400" b="1" dirty="0" smtClean="0">
                <a:solidFill>
                  <a:schemeClr val="tx1"/>
                </a:solidFill>
              </a:rPr>
              <a:t>%</a:t>
            </a:r>
          </a:p>
          <a:p>
            <a:pPr marL="0" indent="0" algn="r" rtl="1">
              <a:buNone/>
            </a:pPr>
            <a:endParaRPr lang="fr-FR" b="1" dirty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fr-FR" b="1" dirty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890402" y="1268760"/>
            <a:ext cx="5976664" cy="13574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</a:rPr>
              <a:t>علاوة المنطقة = </a:t>
            </a:r>
            <a:r>
              <a:rPr lang="ar-DZ" sz="2400" dirty="0">
                <a:solidFill>
                  <a:schemeClr val="tx1"/>
                </a:solidFill>
              </a:rPr>
              <a:t>الاجر القاعدي </a:t>
            </a:r>
            <a:r>
              <a:rPr lang="ar-DZ" sz="2400" dirty="0" smtClean="0">
                <a:solidFill>
                  <a:schemeClr val="tx1"/>
                </a:solidFill>
              </a:rPr>
              <a:t>1989          * النسبة حسب المنطقة </a:t>
            </a:r>
            <a:endParaRPr lang="ar-DZ" sz="2400" dirty="0">
              <a:solidFill>
                <a:schemeClr val="tx1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 rot="10800000">
            <a:off x="8687936" y="3111341"/>
            <a:ext cx="368660" cy="34728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899855" y="4005064"/>
            <a:ext cx="5984513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</a:rPr>
              <a:t>تعويض </a:t>
            </a:r>
            <a:r>
              <a:rPr lang="ar-DZ" sz="2400" b="1" dirty="0" err="1">
                <a:solidFill>
                  <a:schemeClr val="tx1"/>
                </a:solidFill>
              </a:rPr>
              <a:t>التاهيل</a:t>
            </a:r>
            <a:r>
              <a:rPr lang="ar-DZ" sz="2400" b="1" dirty="0">
                <a:solidFill>
                  <a:schemeClr val="tx1"/>
                </a:solidFill>
              </a:rPr>
              <a:t>= </a:t>
            </a:r>
            <a:r>
              <a:rPr lang="ar-DZ" sz="2400" dirty="0">
                <a:solidFill>
                  <a:schemeClr val="tx1"/>
                </a:solidFill>
              </a:rPr>
              <a:t>الاجر الرئيسي * 45%= 15167.25</a:t>
            </a:r>
            <a:r>
              <a:rPr lang="ar-DZ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716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989082"/>
            <a:ext cx="8686800" cy="586891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971600" y="0"/>
            <a:ext cx="669674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</a:rPr>
              <a:t>منحة خطر العدوى=</a:t>
            </a:r>
            <a:r>
              <a:rPr lang="ar-DZ" sz="2400" b="1" dirty="0"/>
              <a:t> </a:t>
            </a:r>
            <a:r>
              <a:rPr lang="ar-DZ" sz="2400" dirty="0"/>
              <a:t>ثابت حسب كل صنف طبقا لما جاء في الجريدة الرسمية</a:t>
            </a:r>
            <a:r>
              <a:rPr lang="ar-DZ" dirty="0"/>
              <a:t> 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6696744" cy="5877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829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04664"/>
            <a:ext cx="6984776" cy="5544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503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flipH="1">
            <a:off x="-684584" y="457200"/>
            <a:ext cx="576064" cy="8382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r>
              <a:rPr lang="ar-DZ" b="1" dirty="0" smtClean="0">
                <a:solidFill>
                  <a:schemeClr val="tx1"/>
                </a:solidFill>
              </a:rPr>
              <a:t> </a:t>
            </a:r>
            <a:endParaRPr lang="fr-FR" b="1" dirty="0" smtClean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r>
              <a:rPr lang="fr-FR" sz="2400" b="1" dirty="0" smtClean="0"/>
              <a:t>        </a:t>
            </a:r>
            <a:r>
              <a:rPr lang="ar-DZ" sz="2400" b="1" dirty="0" smtClean="0"/>
              <a:t>اقتطاع </a:t>
            </a:r>
            <a:r>
              <a:rPr lang="ar-DZ" sz="2400" b="1" dirty="0"/>
              <a:t>الضمان الاجتماعي =</a:t>
            </a:r>
            <a:r>
              <a:rPr lang="ar-DZ" sz="2400" dirty="0"/>
              <a:t>اجر </a:t>
            </a:r>
            <a:r>
              <a:rPr lang="ar-DZ" sz="2400" dirty="0"/>
              <a:t>المنصب * 9 </a:t>
            </a:r>
            <a:r>
              <a:rPr lang="ar-DZ" sz="2400" dirty="0" smtClean="0"/>
              <a:t>%</a:t>
            </a:r>
            <a:endParaRPr lang="fr-FR" sz="2400" dirty="0" smtClean="0"/>
          </a:p>
          <a:p>
            <a:pPr marL="0" indent="0" algn="r" rtl="1">
              <a:buNone/>
            </a:pPr>
            <a:endParaRPr lang="fr-FR" dirty="0"/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fr-FR" b="1" dirty="0">
              <a:solidFill>
                <a:schemeClr val="tx1"/>
              </a:solidFill>
            </a:endParaRPr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403648" y="246850"/>
            <a:ext cx="6192688" cy="1165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</a:rPr>
              <a:t>اقتطاع الضمان الاجتماعي =</a:t>
            </a:r>
            <a:r>
              <a:rPr lang="ar-DZ" sz="2400" dirty="0" err="1">
                <a:solidFill>
                  <a:schemeClr val="tx1"/>
                </a:solidFill>
              </a:rPr>
              <a:t>إقتطاع</a:t>
            </a:r>
            <a:r>
              <a:rPr lang="ar-DZ" sz="2400" dirty="0">
                <a:solidFill>
                  <a:schemeClr val="tx1"/>
                </a:solidFill>
              </a:rPr>
              <a:t> إجباري كل شهر بنسبة%9من الأجر الخاضع للضمان الاجتماعي.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1403648" y="2564904"/>
            <a:ext cx="6984776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</a:rPr>
              <a:t>اجر المنصب = </a:t>
            </a:r>
            <a:r>
              <a:rPr lang="ar-DZ" sz="2400" dirty="0">
                <a:solidFill>
                  <a:schemeClr val="tx1"/>
                </a:solidFill>
              </a:rPr>
              <a:t>الاجر القاعدي + تعويض التوثيق + المنحة الجزافية + تعويض دعم النشاطات الصحية + الخبرة المهنية + علاوة المنطقة + تعويض </a:t>
            </a:r>
            <a:r>
              <a:rPr lang="ar-DZ" sz="2400" dirty="0" err="1">
                <a:solidFill>
                  <a:schemeClr val="tx1"/>
                </a:solidFill>
              </a:rPr>
              <a:t>التاهيل</a:t>
            </a:r>
            <a:r>
              <a:rPr lang="ar-DZ" sz="2400" dirty="0">
                <a:solidFill>
                  <a:schemeClr val="tx1"/>
                </a:solidFill>
              </a:rPr>
              <a:t> +منحة الخطر والعدوى .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403648" y="4653136"/>
            <a:ext cx="6984776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</a:rPr>
              <a:t>اقتطاع الضمان الاجتماعي = </a:t>
            </a:r>
            <a:r>
              <a:rPr lang="ar-DZ" sz="2400" dirty="0">
                <a:solidFill>
                  <a:schemeClr val="tx1"/>
                </a:solidFill>
              </a:rPr>
              <a:t>اجر المنصب – اقتطاع الضمان الاجتماعي – علاوة </a:t>
            </a:r>
            <a:r>
              <a:rPr lang="ar-DZ" sz="2400" dirty="0" smtClean="0">
                <a:solidFill>
                  <a:schemeClr val="tx1"/>
                </a:solidFill>
              </a:rPr>
              <a:t>المنطقة.</a:t>
            </a:r>
            <a:endParaRPr lang="ar-DZ" sz="2400" dirty="0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 rot="10800000">
            <a:off x="8531239" y="1825228"/>
            <a:ext cx="360040" cy="307701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80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770</TotalTime>
  <Words>388</Words>
  <Application>Microsoft Office PowerPoint</Application>
  <PresentationFormat>Affichage à l'écran (4:3)</PresentationFormat>
  <Paragraphs>83</Paragraphs>
  <Slides>14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Promenade</vt:lpstr>
      <vt:lpstr>من اعداد: سنوسي بوزياني سيرين . سبيعي دنيا . حبحوب امينة.  سايب عبير . </vt:lpstr>
      <vt:lpstr>قواعد لحساب الاجر لطبيب عام  صنف: 61 درجة:01</vt:lpstr>
      <vt:lpstr>Présentation PowerPoint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الملحقات :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40</cp:revision>
  <dcterms:created xsi:type="dcterms:W3CDTF">2020-03-09T19:27:14Z</dcterms:created>
  <dcterms:modified xsi:type="dcterms:W3CDTF">2020-04-04T23:44:25Z</dcterms:modified>
</cp:coreProperties>
</file>