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68" r:id="rId7"/>
    <p:sldId id="257" r:id="rId8"/>
    <p:sldId id="258" r:id="rId9"/>
    <p:sldId id="259" r:id="rId10"/>
    <p:sldId id="260" r:id="rId11"/>
    <p:sldId id="261" r:id="rId12"/>
    <p:sldId id="262"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93"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3DD8A59-4FDD-40CC-B876-B38BDF5DFD20}"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334190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DD8A59-4FDD-40CC-B876-B38BDF5DFD20}"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143145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DD8A59-4FDD-40CC-B876-B38BDF5DFD20}"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160232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DD8A59-4FDD-40CC-B876-B38BDF5DFD20}"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117422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3DD8A59-4FDD-40CC-B876-B38BDF5DFD20}" type="datetimeFigureOut">
              <a:rPr lang="fr-FR" smtClean="0"/>
              <a:t>27/01/2019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41612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3DD8A59-4FDD-40CC-B876-B38BDF5DFD20}" type="datetimeFigureOut">
              <a:rPr lang="fr-FR" smtClean="0"/>
              <a:t>27/01/2019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224836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3DD8A59-4FDD-40CC-B876-B38BDF5DFD20}" type="datetimeFigureOut">
              <a:rPr lang="fr-FR" smtClean="0"/>
              <a:t>27/01/2019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423063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3DD8A59-4FDD-40CC-B876-B38BDF5DFD20}" type="datetimeFigureOut">
              <a:rPr lang="fr-FR" smtClean="0"/>
              <a:t>27/01/2019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99108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DD8A59-4FDD-40CC-B876-B38BDF5DFD20}" type="datetimeFigureOut">
              <a:rPr lang="fr-FR" smtClean="0"/>
              <a:t>27/01/2019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79984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3DD8A59-4FDD-40CC-B876-B38BDF5DFD20}" type="datetimeFigureOut">
              <a:rPr lang="fr-FR" smtClean="0"/>
              <a:t>27/01/2019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394454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3DD8A59-4FDD-40CC-B876-B38BDF5DFD20}" type="datetimeFigureOut">
              <a:rPr lang="fr-FR" smtClean="0"/>
              <a:t>27/01/2019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238DBF-DA67-4B5E-B32D-E5F8A1DBEDE0}" type="slidenum">
              <a:rPr lang="fr-FR" smtClean="0"/>
              <a:t>‹N°›</a:t>
            </a:fld>
            <a:endParaRPr lang="fr-FR"/>
          </a:p>
        </p:txBody>
      </p:sp>
    </p:spTree>
    <p:extLst>
      <p:ext uri="{BB962C8B-B14F-4D97-AF65-F5344CB8AC3E}">
        <p14:creationId xmlns:p14="http://schemas.microsoft.com/office/powerpoint/2010/main" val="237352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D8A59-4FDD-40CC-B876-B38BDF5DFD20}" type="datetimeFigureOut">
              <a:rPr lang="fr-FR" smtClean="0"/>
              <a:t>27/01/2019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38DBF-DA67-4B5E-B32D-E5F8A1DBEDE0}" type="slidenum">
              <a:rPr lang="fr-FR" smtClean="0"/>
              <a:t>‹N°›</a:t>
            </a:fld>
            <a:endParaRPr lang="fr-FR"/>
          </a:p>
        </p:txBody>
      </p:sp>
    </p:spTree>
    <p:extLst>
      <p:ext uri="{BB962C8B-B14F-4D97-AF65-F5344CB8AC3E}">
        <p14:creationId xmlns:p14="http://schemas.microsoft.com/office/powerpoint/2010/main" val="3454587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en.eu/pages/default.aspx"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www.iso.org/iso/home.html" TargetMode="External"/><Relationship Id="rId5" Type="http://schemas.openxmlformats.org/officeDocument/2006/relationships/hyperlink" Target="http://www.etsi.org/index.php/about" TargetMode="External"/><Relationship Id="rId4" Type="http://schemas.openxmlformats.org/officeDocument/2006/relationships/hyperlink" Target="http://www.cenelec.e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0DDD75D-0C0C-4375-9180-7D1F52F4155F}"/>
              </a:ext>
            </a:extLst>
          </p:cNvPr>
          <p:cNvSpPr/>
          <p:nvPr/>
        </p:nvSpPr>
        <p:spPr>
          <a:xfrm>
            <a:off x="1804108" y="2523113"/>
            <a:ext cx="8583783" cy="1138773"/>
          </a:xfrm>
          <a:prstGeom prst="rect">
            <a:avLst/>
          </a:prstGeom>
          <a:noFill/>
        </p:spPr>
        <p:txBody>
          <a:bodyPr wrap="square">
            <a:spAutoFit/>
          </a:bodyPr>
          <a:lstStyle/>
          <a:p>
            <a:pPr algn="ctr"/>
            <a:r>
              <a:rPr lang="fr-FR" sz="3600" b="1" dirty="0" smtClean="0">
                <a:solidFill>
                  <a:srgbClr val="008666"/>
                </a:solidFill>
              </a:rPr>
              <a:t>Nomes Géotechniques </a:t>
            </a:r>
          </a:p>
          <a:p>
            <a:pPr algn="ctr"/>
            <a:r>
              <a:rPr lang="fr-FR" sz="3200" b="1" dirty="0" smtClean="0">
                <a:solidFill>
                  <a:srgbClr val="008666"/>
                </a:solidFill>
              </a:rPr>
              <a:t>NF P …….</a:t>
            </a:r>
            <a:r>
              <a:rPr lang="fr-FR" sz="3200" b="1" dirty="0" smtClean="0">
                <a:solidFill>
                  <a:srgbClr val="008666"/>
                </a:solidFill>
              </a:rPr>
              <a:t> </a:t>
            </a:r>
            <a:endParaRPr lang="fr-FR" sz="3200" dirty="0">
              <a:solidFill>
                <a:srgbClr val="008666"/>
              </a:solidFill>
            </a:endParaRPr>
          </a:p>
        </p:txBody>
      </p:sp>
      <p:sp>
        <p:nvSpPr>
          <p:cNvPr id="14" name="Rectangle 13">
            <a:extLst>
              <a:ext uri="{FF2B5EF4-FFF2-40B4-BE49-F238E27FC236}">
                <a16:creationId xmlns:a16="http://schemas.microsoft.com/office/drawing/2014/main" xmlns="" id="{0FAB7846-EE9A-45C7-86A7-C5E5148A39AA}"/>
              </a:ext>
            </a:extLst>
          </p:cNvPr>
          <p:cNvSpPr/>
          <p:nvPr/>
        </p:nvSpPr>
        <p:spPr>
          <a:xfrm>
            <a:off x="1804108" y="4158873"/>
            <a:ext cx="8583783" cy="2308324"/>
          </a:xfrm>
          <a:prstGeom prst="rect">
            <a:avLst/>
          </a:prstGeom>
        </p:spPr>
        <p:txBody>
          <a:bodyPr wrap="square">
            <a:spAutoFit/>
          </a:bodyPr>
          <a:lstStyle/>
          <a:p>
            <a:pPr algn="ctr"/>
            <a:r>
              <a:rPr lang="fr-FR" sz="2400" b="1" dirty="0" smtClean="0"/>
              <a:t>Dr. Sadok FEIA </a:t>
            </a:r>
            <a:endParaRPr lang="fr-FR" sz="2400" b="1" dirty="0"/>
          </a:p>
          <a:p>
            <a:pPr algn="ctr"/>
            <a:endParaRPr lang="fr-FR" sz="2400" dirty="0"/>
          </a:p>
          <a:p>
            <a:pPr algn="ctr"/>
            <a:endParaRPr lang="fr-FR" sz="2400" dirty="0"/>
          </a:p>
          <a:p>
            <a:pPr algn="ctr"/>
            <a:endParaRPr lang="fr-FR" sz="2400" dirty="0"/>
          </a:p>
          <a:p>
            <a:pPr algn="ctr"/>
            <a:endParaRPr lang="fr-FR" sz="2400" dirty="0"/>
          </a:p>
          <a:p>
            <a:pPr algn="ctr"/>
            <a:endParaRPr lang="fr-FR" sz="2400" dirty="0"/>
          </a:p>
        </p:txBody>
      </p:sp>
      <p:sp>
        <p:nvSpPr>
          <p:cNvPr id="2" name="Espace réservé du numéro de diapositive 1">
            <a:extLst>
              <a:ext uri="{FF2B5EF4-FFF2-40B4-BE49-F238E27FC236}">
                <a16:creationId xmlns:a16="http://schemas.microsoft.com/office/drawing/2014/main" xmlns="" id="{32CD1A41-73A6-4F7F-AD35-AEA74EFBA2B6}"/>
              </a:ext>
            </a:extLst>
          </p:cNvPr>
          <p:cNvSpPr>
            <a:spLocks noGrp="1"/>
          </p:cNvSpPr>
          <p:nvPr>
            <p:ph type="sldNum" sz="quarter" idx="12"/>
          </p:nvPr>
        </p:nvSpPr>
        <p:spPr/>
        <p:txBody>
          <a:bodyPr/>
          <a:lstStyle/>
          <a:p>
            <a:fld id="{A48CFB27-CC72-4F40-B1EC-FC1A0B76D051}" type="slidenum">
              <a:rPr lang="fr-FR" smtClean="0"/>
              <a:t>1</a:t>
            </a:fld>
            <a:endParaRPr lang="fr-FR"/>
          </a:p>
        </p:txBody>
      </p:sp>
      <p:pic>
        <p:nvPicPr>
          <p:cNvPr id="8"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788" y="376238"/>
            <a:ext cx="9874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1668463" y="341313"/>
            <a:ext cx="5561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b="1"/>
              <a:t>Université Mohamed Khider Biskra </a:t>
            </a:r>
          </a:p>
          <a:p>
            <a:pPr eaLnBrk="1" hangingPunct="1"/>
            <a:r>
              <a:rPr lang="fr-FR" altLang="fr-FR" sz="1400" b="1"/>
              <a:t>Faculté des Sciences et de la Technologie </a:t>
            </a:r>
            <a:endParaRPr lang="fr-FR" altLang="fr-FR" sz="1400">
              <a:latin typeface="Calibri" panose="020F0502020204030204" pitchFamily="34" charset="0"/>
            </a:endParaRPr>
          </a:p>
        </p:txBody>
      </p:sp>
      <p:pic>
        <p:nvPicPr>
          <p:cNvPr id="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908050"/>
            <a:ext cx="49387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72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xmlns="" id="{E3CFDB80-CDF9-4C08-BE3F-5AEE7DA81977}"/>
              </a:ext>
            </a:extLst>
          </p:cNvPr>
          <p:cNvGraphicFramePr>
            <a:graphicFrameLocks noGrp="1"/>
          </p:cNvGraphicFramePr>
          <p:nvPr>
            <p:extLst/>
          </p:nvPr>
        </p:nvGraphicFramePr>
        <p:xfrm>
          <a:off x="2496000" y="1440000"/>
          <a:ext cx="7200000" cy="241452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xmlns="" val="2884801900"/>
                    </a:ext>
                  </a:extLst>
                </a:gridCol>
              </a:tblGrid>
              <a:tr h="540000">
                <a:tc>
                  <a:txBody>
                    <a:bodyPr/>
                    <a:lstStyle/>
                    <a:p>
                      <a:pPr algn="ctr"/>
                      <a:r>
                        <a:rPr lang="fr-FR" sz="2000" dirty="0"/>
                        <a:t>Étape 2 :  Étude géotechnique de conception (Mission G2)</a:t>
                      </a:r>
                    </a:p>
                  </a:txBody>
                  <a:tcPr anchor="ctr">
                    <a:solidFill>
                      <a:schemeClr val="accent1">
                        <a:lumMod val="50000"/>
                      </a:schemeClr>
                    </a:solidFill>
                  </a:tcPr>
                </a:tc>
                <a:extLst>
                  <a:ext uri="{0D108BD9-81ED-4DB2-BD59-A6C34878D82A}">
                    <a16:rowId xmlns:a16="http://schemas.microsoft.com/office/drawing/2014/main" xmlns="" val="2486987297"/>
                  </a:ext>
                </a:extLst>
              </a:tr>
              <a:tr h="1800000">
                <a:tc>
                  <a:txBody>
                    <a:bodyPr/>
                    <a:lstStyle/>
                    <a:p>
                      <a:pPr marL="0" algn="ctr" defTabSz="914400" rtl="0" eaLnBrk="1" latinLnBrk="0" hangingPunct="1"/>
                      <a:r>
                        <a:rPr lang="fr-FR" sz="180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Avant-projet (AVP) </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i="0" u="none" kern="1200" dirty="0">
                          <a:solidFill>
                            <a:schemeClr val="dk1"/>
                          </a:solidFill>
                          <a:latin typeface="+mn-lt"/>
                          <a:ea typeface="+mn-ea"/>
                          <a:cs typeface="+mn-cs"/>
                        </a:rPr>
                        <a:t>Réaliser un programme d’investigations géotechniques spécifique</a:t>
                      </a:r>
                    </a:p>
                    <a:p>
                      <a:pPr marL="285750" indent="-285750" algn="l" defTabSz="914400" rtl="0" eaLnBrk="1" latinLnBrk="0" hangingPunct="1">
                        <a:buFont typeface="Wingdings" panose="05000000000000000000" pitchFamily="2" charset="2"/>
                        <a:buChar char="ü"/>
                      </a:pPr>
                      <a:r>
                        <a:rPr lang="fr-FR" sz="1600" i="0" u="none" kern="1200" dirty="0">
                          <a:solidFill>
                            <a:schemeClr val="dk1"/>
                          </a:solidFill>
                          <a:latin typeface="+mn-lt"/>
                          <a:ea typeface="+mn-ea"/>
                          <a:cs typeface="+mn-cs"/>
                        </a:rPr>
                        <a:t>Fournir les hypothèses géotechniques</a:t>
                      </a:r>
                    </a:p>
                    <a:p>
                      <a:pPr marL="285750" indent="-285750" algn="l" defTabSz="914400" rtl="0" eaLnBrk="1" latinLnBrk="0" hangingPunct="1">
                        <a:buFont typeface="Wingdings" panose="05000000000000000000" pitchFamily="2" charset="2"/>
                        <a:buChar char="ü"/>
                      </a:pPr>
                      <a:r>
                        <a:rPr lang="fr-FR" sz="1600" i="0" u="none" kern="1200" dirty="0">
                          <a:solidFill>
                            <a:schemeClr val="dk1"/>
                          </a:solidFill>
                          <a:latin typeface="+mn-lt"/>
                          <a:ea typeface="+mn-ea"/>
                          <a:cs typeface="+mn-cs"/>
                        </a:rPr>
                        <a:t>Fournir les principes de construction envisageables (soutènements, fondations, améliorations de sols…)</a:t>
                      </a:r>
                    </a:p>
                    <a:p>
                      <a:pPr marL="285750" indent="-285750" algn="l" defTabSz="914400" rtl="0" eaLnBrk="1" latinLnBrk="0" hangingPunct="1">
                        <a:buFont typeface="Wingdings" panose="05000000000000000000" pitchFamily="2" charset="2"/>
                        <a:buChar char="ü"/>
                      </a:pPr>
                      <a:r>
                        <a:rPr lang="fr-FR" sz="1600" i="0" u="none" kern="1200" dirty="0">
                          <a:solidFill>
                            <a:schemeClr val="dk1"/>
                          </a:solidFill>
                          <a:latin typeface="+mn-lt"/>
                          <a:ea typeface="+mn-ea"/>
                          <a:cs typeface="+mn-cs"/>
                        </a:rPr>
                        <a:t>Ébauche dimensionnelle par type d’ouvrage géotechnique</a:t>
                      </a:r>
                    </a:p>
                    <a:p>
                      <a:pPr marL="0" indent="0" algn="l" defTabSz="914400" rtl="0" eaLnBrk="1" latinLnBrk="0" hangingPunct="1">
                        <a:buFont typeface="Wingdings" panose="05000000000000000000" pitchFamily="2" charset="2"/>
                        <a:buNone/>
                      </a:pPr>
                      <a:endParaRPr lang="fr-FR" sz="500" i="0" u="none" kern="1200" dirty="0">
                        <a:solidFill>
                          <a:schemeClr val="dk1"/>
                        </a:solidFill>
                        <a:latin typeface="+mn-lt"/>
                        <a:ea typeface="+mn-ea"/>
                        <a:cs typeface="+mn-cs"/>
                      </a:endParaRPr>
                    </a:p>
                  </a:txBody>
                  <a:tcPr anchor="ctr">
                    <a:solidFill>
                      <a:srgbClr val="CFD5EA"/>
                    </a:solidFill>
                  </a:tcPr>
                </a:tc>
                <a:extLst>
                  <a:ext uri="{0D108BD9-81ED-4DB2-BD59-A6C34878D82A}">
                    <a16:rowId xmlns:a16="http://schemas.microsoft.com/office/drawing/2014/main" xmlns="" val="649426829"/>
                  </a:ext>
                </a:extLst>
              </a:tr>
            </a:tbl>
          </a:graphicData>
        </a:graphic>
      </p:graphicFrame>
      <p:graphicFrame>
        <p:nvGraphicFramePr>
          <p:cNvPr id="14" name="Tableau 13">
            <a:extLst>
              <a:ext uri="{FF2B5EF4-FFF2-40B4-BE49-F238E27FC236}">
                <a16:creationId xmlns:a16="http://schemas.microsoft.com/office/drawing/2014/main" xmlns="" id="{937583C4-EC36-4672-A849-64FD0ACD2D20}"/>
              </a:ext>
            </a:extLst>
          </p:cNvPr>
          <p:cNvGraphicFramePr>
            <a:graphicFrameLocks noGrp="1"/>
          </p:cNvGraphicFramePr>
          <p:nvPr>
            <p:extLst/>
          </p:nvPr>
        </p:nvGraphicFramePr>
        <p:xfrm>
          <a:off x="2496000" y="3850357"/>
          <a:ext cx="7200000" cy="144000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xmlns="" val="2884801900"/>
                    </a:ext>
                  </a:extLst>
                </a:gridCol>
              </a:tblGrid>
              <a:tr h="1440000">
                <a:tc>
                  <a:txBody>
                    <a:bodyPr/>
                    <a:lstStyle/>
                    <a:p>
                      <a:pPr marL="0" algn="ctr" defTabSz="914400" rtl="0" eaLnBrk="1" latinLnBrk="0" hangingPunct="1"/>
                      <a:r>
                        <a:rPr lang="fr-FR" sz="1800" b="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Projet (PRO)</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Mise au point du Projet de l’ouvrage géotechnique</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Définition des paramètres géotechniques (valeurs caractéristiques de calcul) </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Élaboration des notes de calcul des ouvrages géotechniques.</a:t>
                      </a:r>
                    </a:p>
                    <a:p>
                      <a:pPr marL="0" indent="0" algn="l" defTabSz="914400" rtl="0" eaLnBrk="1" latinLnBrk="0" hangingPunct="1">
                        <a:buFont typeface="Wingdings" panose="05000000000000000000" pitchFamily="2" charset="2"/>
                        <a:buNone/>
                      </a:pPr>
                      <a:endParaRPr lang="fr-FR" sz="500" i="0" u="none" kern="1200" dirty="0">
                        <a:solidFill>
                          <a:schemeClr val="dk1"/>
                        </a:solidFill>
                        <a:latin typeface="+mn-lt"/>
                        <a:ea typeface="+mn-ea"/>
                        <a:cs typeface="+mn-cs"/>
                      </a:endParaRPr>
                    </a:p>
                  </a:txBody>
                  <a:tcPr anchor="ctr">
                    <a:solidFill>
                      <a:srgbClr val="E9EBF5"/>
                    </a:solidFill>
                  </a:tcPr>
                </a:tc>
                <a:extLst>
                  <a:ext uri="{0D108BD9-81ED-4DB2-BD59-A6C34878D82A}">
                    <a16:rowId xmlns:a16="http://schemas.microsoft.com/office/drawing/2014/main" xmlns="" val="1905470486"/>
                  </a:ext>
                </a:extLst>
              </a:tr>
            </a:tbl>
          </a:graphicData>
        </a:graphic>
      </p:graphicFrame>
      <p:graphicFrame>
        <p:nvGraphicFramePr>
          <p:cNvPr id="15" name="Tableau 14">
            <a:extLst>
              <a:ext uri="{FF2B5EF4-FFF2-40B4-BE49-F238E27FC236}">
                <a16:creationId xmlns:a16="http://schemas.microsoft.com/office/drawing/2014/main" xmlns="" id="{841AEB37-AB8A-4AC9-A778-6020DB29CD19}"/>
              </a:ext>
            </a:extLst>
          </p:cNvPr>
          <p:cNvGraphicFramePr>
            <a:graphicFrameLocks noGrp="1"/>
          </p:cNvGraphicFramePr>
          <p:nvPr>
            <p:extLst/>
          </p:nvPr>
        </p:nvGraphicFramePr>
        <p:xfrm>
          <a:off x="2496000" y="5290357"/>
          <a:ext cx="7200000" cy="117348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xmlns="" val="2884801900"/>
                    </a:ext>
                  </a:extLst>
                </a:gridCol>
              </a:tblGrid>
              <a:tr h="1116000">
                <a:tc>
                  <a:txBody>
                    <a:bodyPr/>
                    <a:lstStyle/>
                    <a:p>
                      <a:pPr marL="0" algn="ctr" defTabSz="914400" rtl="0" eaLnBrk="1" latinLnBrk="0" hangingPunct="1"/>
                      <a:r>
                        <a:rPr lang="fr-FR" sz="1800" b="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DCE/ACT</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Élaboration du Dossier de Consultation des Entreprises </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Assister du MOA choisir l'entreprise de réalisation</a:t>
                      </a:r>
                    </a:p>
                    <a:p>
                      <a:pPr marL="0" indent="0" algn="l" defTabSz="914400" rtl="0" eaLnBrk="1" latinLnBrk="0" hangingPunct="1">
                        <a:buFont typeface="Wingdings" panose="05000000000000000000" pitchFamily="2" charset="2"/>
                        <a:buNone/>
                      </a:pPr>
                      <a:endParaRPr lang="fr-FR" sz="700" i="0" u="none" kern="1200" dirty="0">
                        <a:solidFill>
                          <a:schemeClr val="dk1"/>
                        </a:solidFill>
                        <a:latin typeface="+mn-lt"/>
                        <a:ea typeface="+mn-ea"/>
                        <a:cs typeface="+mn-cs"/>
                      </a:endParaRPr>
                    </a:p>
                  </a:txBody>
                  <a:tcPr anchor="ctr">
                    <a:solidFill>
                      <a:srgbClr val="CFD5EA"/>
                    </a:solidFill>
                  </a:tcPr>
                </a:tc>
                <a:extLst>
                  <a:ext uri="{0D108BD9-81ED-4DB2-BD59-A6C34878D82A}">
                    <a16:rowId xmlns:a16="http://schemas.microsoft.com/office/drawing/2014/main" xmlns="" val="383508654"/>
                  </a:ext>
                </a:extLst>
              </a:tr>
            </a:tbl>
          </a:graphicData>
        </a:graphic>
      </p:graphicFrame>
      <p:sp>
        <p:nvSpPr>
          <p:cNvPr id="8" name="Rectangle 7">
            <a:extLst>
              <a:ext uri="{FF2B5EF4-FFF2-40B4-BE49-F238E27FC236}">
                <a16:creationId xmlns:a16="http://schemas.microsoft.com/office/drawing/2014/main" xmlns="" id="{5316A929-F3F6-4B9F-A7DE-6F00B04E74BB}"/>
              </a:ext>
            </a:extLst>
          </p:cNvPr>
          <p:cNvSpPr/>
          <p:nvPr/>
        </p:nvSpPr>
        <p:spPr>
          <a:xfrm>
            <a:off x="852735" y="360000"/>
            <a:ext cx="10503124" cy="846386"/>
          </a:xfrm>
          <a:prstGeom prst="rect">
            <a:avLst/>
          </a:prstGeom>
        </p:spPr>
        <p:txBody>
          <a:bodyPr wrap="square">
            <a:spAutoFit/>
          </a:bodyPr>
          <a:lstStyle/>
          <a:p>
            <a:r>
              <a:rPr lang="fr-FR" sz="2400" b="1" dirty="0">
                <a:solidFill>
                  <a:srgbClr val="00B050"/>
                </a:solidFill>
              </a:rPr>
              <a:t>Étapes des études géotechniques</a:t>
            </a:r>
          </a:p>
          <a:p>
            <a:pPr algn="ctr"/>
            <a:endParaRPr lang="fr-FR" sz="900" i="1" dirty="0"/>
          </a:p>
          <a:p>
            <a:pPr algn="ctr"/>
            <a:r>
              <a:rPr lang="fr-FR" sz="1600" i="1" dirty="0"/>
              <a:t>Selon la réglementation française (Norme NF P 94-500 : classification des missions géotechniques)</a:t>
            </a:r>
            <a:endParaRPr lang="fr-FR" i="1" dirty="0"/>
          </a:p>
        </p:txBody>
      </p:sp>
      <p:sp>
        <p:nvSpPr>
          <p:cNvPr id="2" name="Espace réservé du numéro de diapositive 1">
            <a:extLst>
              <a:ext uri="{FF2B5EF4-FFF2-40B4-BE49-F238E27FC236}">
                <a16:creationId xmlns:a16="http://schemas.microsoft.com/office/drawing/2014/main" xmlns="" id="{242E1169-0530-44BD-8155-7130B3283736}"/>
              </a:ext>
            </a:extLst>
          </p:cNvPr>
          <p:cNvSpPr>
            <a:spLocks noGrp="1"/>
          </p:cNvSpPr>
          <p:nvPr>
            <p:ph type="sldNum" sz="quarter" idx="12"/>
          </p:nvPr>
        </p:nvSpPr>
        <p:spPr/>
        <p:txBody>
          <a:bodyPr/>
          <a:lstStyle/>
          <a:p>
            <a:fld id="{A48CFB27-CC72-4F40-B1EC-FC1A0B76D051}" type="slidenum">
              <a:rPr lang="fr-FR" smtClean="0"/>
              <a:t>10</a:t>
            </a:fld>
            <a:endParaRPr lang="fr-FR"/>
          </a:p>
        </p:txBody>
      </p:sp>
    </p:spTree>
    <p:extLst>
      <p:ext uri="{BB962C8B-B14F-4D97-AF65-F5344CB8AC3E}">
        <p14:creationId xmlns:p14="http://schemas.microsoft.com/office/powerpoint/2010/main" val="416817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xmlns="" id="{E3CFDB80-CDF9-4C08-BE3F-5AEE7DA81977}"/>
              </a:ext>
            </a:extLst>
          </p:cNvPr>
          <p:cNvGraphicFramePr>
            <a:graphicFrameLocks noGrp="1"/>
          </p:cNvGraphicFramePr>
          <p:nvPr>
            <p:extLst/>
          </p:nvPr>
        </p:nvGraphicFramePr>
        <p:xfrm>
          <a:off x="479998" y="2662981"/>
          <a:ext cx="5580000" cy="1706880"/>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xmlns="" val="2884801900"/>
                    </a:ext>
                  </a:extLst>
                </a:gridCol>
              </a:tblGrid>
              <a:tr h="1692000">
                <a:tc>
                  <a:txBody>
                    <a:bodyPr/>
                    <a:lstStyle/>
                    <a:p>
                      <a:pPr marL="0" algn="ctr" defTabSz="914400" rtl="0" eaLnBrk="1" latinLnBrk="0" hangingPunct="1"/>
                      <a:r>
                        <a:rPr lang="fr-FR" sz="1800" b="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Étude d'exécution </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Réaliser (si besoin) des investigations complémentaires</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Étude détaillée et optimisation des ouvrages géotechniques</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Optimisation des méthodes d’exécution</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Élaborer les plans d’exécution, de phasage et procédures</a:t>
                      </a:r>
                    </a:p>
                    <a:p>
                      <a:pPr marL="0" indent="0" algn="l" defTabSz="914400" rtl="0" eaLnBrk="1" latinLnBrk="0" hangingPunct="1">
                        <a:buFont typeface="Wingdings" panose="05000000000000000000" pitchFamily="2" charset="2"/>
                        <a:buNone/>
                      </a:pPr>
                      <a:endParaRPr lang="fr-FR" sz="1000" b="0" i="0" u="none" kern="1200" dirty="0">
                        <a:solidFill>
                          <a:schemeClr val="dk1"/>
                        </a:solidFill>
                        <a:latin typeface="+mn-lt"/>
                        <a:ea typeface="+mn-ea"/>
                        <a:cs typeface="+mn-cs"/>
                      </a:endParaRPr>
                    </a:p>
                  </a:txBody>
                  <a:tcPr anchor="ctr">
                    <a:solidFill>
                      <a:srgbClr val="CFD5EA"/>
                    </a:solidFill>
                  </a:tcPr>
                </a:tc>
                <a:extLst>
                  <a:ext uri="{0D108BD9-81ED-4DB2-BD59-A6C34878D82A}">
                    <a16:rowId xmlns:a16="http://schemas.microsoft.com/office/drawing/2014/main" xmlns="" val="649426829"/>
                  </a:ext>
                </a:extLst>
              </a:tr>
            </a:tbl>
          </a:graphicData>
        </a:graphic>
      </p:graphicFrame>
      <p:graphicFrame>
        <p:nvGraphicFramePr>
          <p:cNvPr id="14" name="Tableau 13">
            <a:extLst>
              <a:ext uri="{FF2B5EF4-FFF2-40B4-BE49-F238E27FC236}">
                <a16:creationId xmlns:a16="http://schemas.microsoft.com/office/drawing/2014/main" xmlns="" id="{937583C4-EC36-4672-A849-64FD0ACD2D20}"/>
              </a:ext>
            </a:extLst>
          </p:cNvPr>
          <p:cNvGraphicFramePr>
            <a:graphicFrameLocks noGrp="1"/>
          </p:cNvGraphicFramePr>
          <p:nvPr>
            <p:extLst/>
          </p:nvPr>
        </p:nvGraphicFramePr>
        <p:xfrm>
          <a:off x="479998" y="4369381"/>
          <a:ext cx="5580000" cy="1630680"/>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xmlns="" val="2884801900"/>
                    </a:ext>
                  </a:extLst>
                </a:gridCol>
              </a:tblGrid>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Suivi d’exécution</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Suivre en continu l’exécution des ouvrages géotechniques</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Vérifier les données géotechniques lors des travaux et adaptation du cotexte géotechnique si nécessaire</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Établir le dossier des ouvrages exécutés (DOE)</a:t>
                      </a:r>
                    </a:p>
                    <a:p>
                      <a:pPr marL="285750" indent="-285750" algn="l" defTabSz="914400" rtl="0" eaLnBrk="1" latinLnBrk="0" hangingPunct="1">
                        <a:buFont typeface="Wingdings" panose="05000000000000000000" pitchFamily="2" charset="2"/>
                        <a:buChar char="ü"/>
                      </a:pPr>
                      <a:endParaRPr lang="fr-FR" sz="500" i="0" u="none" kern="1200" dirty="0">
                        <a:solidFill>
                          <a:schemeClr val="dk1"/>
                        </a:solidFill>
                        <a:latin typeface="+mn-lt"/>
                        <a:ea typeface="+mn-ea"/>
                        <a:cs typeface="+mn-cs"/>
                      </a:endParaRPr>
                    </a:p>
                  </a:txBody>
                  <a:tcPr anchor="ctr">
                    <a:solidFill>
                      <a:srgbClr val="E9EBF5"/>
                    </a:solidFill>
                  </a:tcPr>
                </a:tc>
                <a:extLst>
                  <a:ext uri="{0D108BD9-81ED-4DB2-BD59-A6C34878D82A}">
                    <a16:rowId xmlns:a16="http://schemas.microsoft.com/office/drawing/2014/main" xmlns="" val="1905470486"/>
                  </a:ext>
                </a:extLst>
              </a:tr>
            </a:tbl>
          </a:graphicData>
        </a:graphic>
      </p:graphicFrame>
      <p:graphicFrame>
        <p:nvGraphicFramePr>
          <p:cNvPr id="7" name="Tableau 6">
            <a:extLst>
              <a:ext uri="{FF2B5EF4-FFF2-40B4-BE49-F238E27FC236}">
                <a16:creationId xmlns:a16="http://schemas.microsoft.com/office/drawing/2014/main" xmlns="" id="{873CFA4D-44EA-42AC-8AA9-C44AC76C5452}"/>
              </a:ext>
            </a:extLst>
          </p:cNvPr>
          <p:cNvGraphicFramePr>
            <a:graphicFrameLocks noGrp="1"/>
          </p:cNvGraphicFramePr>
          <p:nvPr>
            <p:extLst/>
          </p:nvPr>
        </p:nvGraphicFramePr>
        <p:xfrm>
          <a:off x="480000" y="1421941"/>
          <a:ext cx="11232000" cy="540000"/>
        </p:xfrm>
        <a:graphic>
          <a:graphicData uri="http://schemas.openxmlformats.org/drawingml/2006/table">
            <a:tbl>
              <a:tblPr firstRow="1" bandRow="1">
                <a:tableStyleId>{5C22544A-7EE6-4342-B048-85BDC9FD1C3A}</a:tableStyleId>
              </a:tblPr>
              <a:tblGrid>
                <a:gridCol w="11232000">
                  <a:extLst>
                    <a:ext uri="{9D8B030D-6E8A-4147-A177-3AD203B41FA5}">
                      <a16:colId xmlns:a16="http://schemas.microsoft.com/office/drawing/2014/main" xmlns="" val="2884801900"/>
                    </a:ext>
                  </a:extLst>
                </a:gridCol>
              </a:tblGrid>
              <a:tr h="540000">
                <a:tc>
                  <a:txBody>
                    <a:bodyPr/>
                    <a:lstStyle/>
                    <a:p>
                      <a:pPr algn="ctr"/>
                      <a:r>
                        <a:rPr lang="fr-FR" sz="2000" dirty="0"/>
                        <a:t>Étape 3 :  Étude géotechnique de réalisation (Missions G3 et G4)</a:t>
                      </a:r>
                    </a:p>
                  </a:txBody>
                  <a:tcPr anchor="ctr">
                    <a:solidFill>
                      <a:schemeClr val="accent1">
                        <a:lumMod val="50000"/>
                      </a:schemeClr>
                    </a:solidFill>
                  </a:tcPr>
                </a:tc>
                <a:extLst>
                  <a:ext uri="{0D108BD9-81ED-4DB2-BD59-A6C34878D82A}">
                    <a16:rowId xmlns:a16="http://schemas.microsoft.com/office/drawing/2014/main" xmlns="" val="2486987297"/>
                  </a:ext>
                </a:extLst>
              </a:tr>
            </a:tbl>
          </a:graphicData>
        </a:graphic>
      </p:graphicFrame>
      <p:graphicFrame>
        <p:nvGraphicFramePr>
          <p:cNvPr id="8" name="Tableau 7">
            <a:extLst>
              <a:ext uri="{FF2B5EF4-FFF2-40B4-BE49-F238E27FC236}">
                <a16:creationId xmlns:a16="http://schemas.microsoft.com/office/drawing/2014/main" xmlns="" id="{A155CDE6-74EA-4116-B144-B47F4E71190B}"/>
              </a:ext>
            </a:extLst>
          </p:cNvPr>
          <p:cNvGraphicFramePr>
            <a:graphicFrameLocks noGrp="1"/>
          </p:cNvGraphicFramePr>
          <p:nvPr>
            <p:extLst/>
          </p:nvPr>
        </p:nvGraphicFramePr>
        <p:xfrm>
          <a:off x="6132000" y="2662981"/>
          <a:ext cx="5580000" cy="1706400"/>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xmlns="" val="2884801900"/>
                    </a:ext>
                  </a:extLst>
                </a:gridCol>
              </a:tblGrid>
              <a:tr h="1706400">
                <a:tc>
                  <a:txBody>
                    <a:bodyPr/>
                    <a:lstStyle/>
                    <a:p>
                      <a:pPr marL="0" algn="ctr" defTabSz="914400" rtl="0" eaLnBrk="1" latinLnBrk="0" hangingPunct="1"/>
                      <a:r>
                        <a:rPr lang="fr-FR" sz="1800" b="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Supervision de l’étude d’exécution</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Avis sur la pertinence des hypothèses géotechniques de la mission G3 </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Avis sur les dimensionnements, optimisations et méthodes d’exécution proposés par l’entrepreneur</a:t>
                      </a:r>
                      <a:endParaRPr lang="fr-FR" sz="500" i="0" u="none" kern="1200" dirty="0">
                        <a:solidFill>
                          <a:schemeClr val="dk1"/>
                        </a:solidFill>
                        <a:latin typeface="+mn-lt"/>
                        <a:ea typeface="+mn-ea"/>
                        <a:cs typeface="+mn-cs"/>
                      </a:endParaRPr>
                    </a:p>
                  </a:txBody>
                  <a:tcPr>
                    <a:solidFill>
                      <a:srgbClr val="CFD5EA"/>
                    </a:solidFill>
                  </a:tcPr>
                </a:tc>
                <a:extLst>
                  <a:ext uri="{0D108BD9-81ED-4DB2-BD59-A6C34878D82A}">
                    <a16:rowId xmlns:a16="http://schemas.microsoft.com/office/drawing/2014/main" xmlns="" val="649426829"/>
                  </a:ext>
                </a:extLst>
              </a:tr>
            </a:tbl>
          </a:graphicData>
        </a:graphic>
      </p:graphicFrame>
      <p:graphicFrame>
        <p:nvGraphicFramePr>
          <p:cNvPr id="9" name="Tableau 8">
            <a:extLst>
              <a:ext uri="{FF2B5EF4-FFF2-40B4-BE49-F238E27FC236}">
                <a16:creationId xmlns:a16="http://schemas.microsoft.com/office/drawing/2014/main" xmlns="" id="{745256A8-7279-428D-91E1-CF1BAFB5CC4C}"/>
              </a:ext>
            </a:extLst>
          </p:cNvPr>
          <p:cNvGraphicFramePr>
            <a:graphicFrameLocks noGrp="1"/>
          </p:cNvGraphicFramePr>
          <p:nvPr>
            <p:extLst/>
          </p:nvPr>
        </p:nvGraphicFramePr>
        <p:xfrm>
          <a:off x="6132002" y="4372898"/>
          <a:ext cx="5579998" cy="1630680"/>
        </p:xfrm>
        <a:graphic>
          <a:graphicData uri="http://schemas.openxmlformats.org/drawingml/2006/table">
            <a:tbl>
              <a:tblPr firstRow="1" bandRow="1">
                <a:tableStyleId>{5C22544A-7EE6-4342-B048-85BDC9FD1C3A}</a:tableStyleId>
              </a:tblPr>
              <a:tblGrid>
                <a:gridCol w="5579998">
                  <a:extLst>
                    <a:ext uri="{9D8B030D-6E8A-4147-A177-3AD203B41FA5}">
                      <a16:colId xmlns:a16="http://schemas.microsoft.com/office/drawing/2014/main" xmlns="" val="2884801900"/>
                    </a:ext>
                  </a:extLst>
                </a:gridCol>
              </a:tblGrid>
              <a:tr h="1440000">
                <a:tc>
                  <a:txBody>
                    <a:bodyPr/>
                    <a:lstStyle/>
                    <a:p>
                      <a:pPr marL="0" algn="ctr" defTabSz="914400" rtl="0" eaLnBrk="1" latinLnBrk="0" hangingPunct="1"/>
                      <a:r>
                        <a:rPr lang="fr-FR" sz="1800" b="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Supervision du suivi d’exécution</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Interventions ponctuelles sur le chantier</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Avis sur la pertinence du contexte géotechnique et de l’adaptation</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Avis sur la prestation géotechnique du DOE</a:t>
                      </a:r>
                    </a:p>
                    <a:p>
                      <a:pPr marL="285750" indent="-285750" algn="l" defTabSz="914400" rtl="0" eaLnBrk="1" latinLnBrk="0" hangingPunct="1">
                        <a:buFont typeface="Wingdings" panose="05000000000000000000" pitchFamily="2" charset="2"/>
                        <a:buChar char="ü"/>
                      </a:pPr>
                      <a:endParaRPr lang="fr-FR" sz="500" i="0" u="none" kern="1200" dirty="0">
                        <a:solidFill>
                          <a:schemeClr val="dk1"/>
                        </a:solidFill>
                        <a:latin typeface="+mn-lt"/>
                        <a:ea typeface="+mn-ea"/>
                        <a:cs typeface="+mn-cs"/>
                      </a:endParaRPr>
                    </a:p>
                  </a:txBody>
                  <a:tcPr anchor="ctr">
                    <a:solidFill>
                      <a:srgbClr val="E9EBF5"/>
                    </a:solidFill>
                  </a:tcPr>
                </a:tc>
                <a:extLst>
                  <a:ext uri="{0D108BD9-81ED-4DB2-BD59-A6C34878D82A}">
                    <a16:rowId xmlns:a16="http://schemas.microsoft.com/office/drawing/2014/main" xmlns="" val="1905470486"/>
                  </a:ext>
                </a:extLst>
              </a:tr>
            </a:tbl>
          </a:graphicData>
        </a:graphic>
      </p:graphicFrame>
      <p:graphicFrame>
        <p:nvGraphicFramePr>
          <p:cNvPr id="11" name="Tableau 10">
            <a:extLst>
              <a:ext uri="{FF2B5EF4-FFF2-40B4-BE49-F238E27FC236}">
                <a16:creationId xmlns:a16="http://schemas.microsoft.com/office/drawing/2014/main" xmlns="" id="{B2523876-4A08-4B44-9697-4C43D5EBABBC}"/>
              </a:ext>
            </a:extLst>
          </p:cNvPr>
          <p:cNvGraphicFramePr>
            <a:graphicFrameLocks noGrp="1"/>
          </p:cNvGraphicFramePr>
          <p:nvPr>
            <p:extLst/>
          </p:nvPr>
        </p:nvGraphicFramePr>
        <p:xfrm>
          <a:off x="480000" y="1961941"/>
          <a:ext cx="5580000" cy="701040"/>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xmlns="" val="2884801900"/>
                    </a:ext>
                  </a:extLst>
                </a:gridCol>
              </a:tblGrid>
              <a:tr h="540000">
                <a:tc>
                  <a:txBody>
                    <a:bodyPr/>
                    <a:lstStyle/>
                    <a:p>
                      <a:pPr algn="ctr"/>
                      <a:r>
                        <a:rPr lang="fr-FR" sz="2000" dirty="0">
                          <a:solidFill>
                            <a:schemeClr val="bg1"/>
                          </a:solidFill>
                        </a:rPr>
                        <a:t>Étude et suivi géotechnique d'exécution </a:t>
                      </a:r>
                    </a:p>
                    <a:p>
                      <a:pPr algn="ctr"/>
                      <a:r>
                        <a:rPr lang="fr-FR" sz="2000" dirty="0">
                          <a:solidFill>
                            <a:schemeClr val="bg1"/>
                          </a:solidFill>
                        </a:rPr>
                        <a:t>(Mission G3 : à la charge de l'entrepreneur)</a:t>
                      </a:r>
                    </a:p>
                  </a:txBody>
                  <a:tcPr anchor="ctr"/>
                </a:tc>
                <a:extLst>
                  <a:ext uri="{0D108BD9-81ED-4DB2-BD59-A6C34878D82A}">
                    <a16:rowId xmlns:a16="http://schemas.microsoft.com/office/drawing/2014/main" xmlns="" val="2486987297"/>
                  </a:ext>
                </a:extLst>
              </a:tr>
            </a:tbl>
          </a:graphicData>
        </a:graphic>
      </p:graphicFrame>
      <p:graphicFrame>
        <p:nvGraphicFramePr>
          <p:cNvPr id="12" name="Tableau 11">
            <a:extLst>
              <a:ext uri="{FF2B5EF4-FFF2-40B4-BE49-F238E27FC236}">
                <a16:creationId xmlns:a16="http://schemas.microsoft.com/office/drawing/2014/main" xmlns="" id="{42C5BA7E-F836-468D-95C2-27BCF917D3B8}"/>
              </a:ext>
            </a:extLst>
          </p:cNvPr>
          <p:cNvGraphicFramePr>
            <a:graphicFrameLocks noGrp="1"/>
          </p:cNvGraphicFramePr>
          <p:nvPr>
            <p:extLst/>
          </p:nvPr>
        </p:nvGraphicFramePr>
        <p:xfrm>
          <a:off x="6132000" y="1961941"/>
          <a:ext cx="5580000" cy="701040"/>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xmlns="" val="2884801900"/>
                    </a:ext>
                  </a:extLst>
                </a:gridCol>
              </a:tblGrid>
              <a:tr h="540000">
                <a:tc>
                  <a:txBody>
                    <a:bodyPr/>
                    <a:lstStyle/>
                    <a:p>
                      <a:pPr algn="ctr"/>
                      <a:r>
                        <a:rPr lang="fr-FR" sz="2000" dirty="0">
                          <a:solidFill>
                            <a:schemeClr val="bg1"/>
                          </a:solidFill>
                        </a:rPr>
                        <a:t>Supervision géotechnique d'exécution </a:t>
                      </a:r>
                    </a:p>
                    <a:p>
                      <a:pPr algn="ctr"/>
                      <a:r>
                        <a:rPr lang="fr-FR" sz="2000" dirty="0">
                          <a:solidFill>
                            <a:schemeClr val="bg1"/>
                          </a:solidFill>
                        </a:rPr>
                        <a:t>(Mission G4 : à la charge du client)</a:t>
                      </a:r>
                    </a:p>
                  </a:txBody>
                  <a:tcPr anchor="ctr"/>
                </a:tc>
                <a:extLst>
                  <a:ext uri="{0D108BD9-81ED-4DB2-BD59-A6C34878D82A}">
                    <a16:rowId xmlns:a16="http://schemas.microsoft.com/office/drawing/2014/main" xmlns="" val="2486987297"/>
                  </a:ext>
                </a:extLst>
              </a:tr>
            </a:tbl>
          </a:graphicData>
        </a:graphic>
      </p:graphicFrame>
      <p:sp>
        <p:nvSpPr>
          <p:cNvPr id="17" name="Rectangle 16">
            <a:extLst>
              <a:ext uri="{FF2B5EF4-FFF2-40B4-BE49-F238E27FC236}">
                <a16:creationId xmlns:a16="http://schemas.microsoft.com/office/drawing/2014/main" xmlns="" id="{15BB3940-ACD2-4AAD-A1CB-5E5EAE7EAC7F}"/>
              </a:ext>
            </a:extLst>
          </p:cNvPr>
          <p:cNvSpPr/>
          <p:nvPr/>
        </p:nvSpPr>
        <p:spPr>
          <a:xfrm>
            <a:off x="852735" y="360000"/>
            <a:ext cx="10503124" cy="846386"/>
          </a:xfrm>
          <a:prstGeom prst="rect">
            <a:avLst/>
          </a:prstGeom>
        </p:spPr>
        <p:txBody>
          <a:bodyPr wrap="square">
            <a:spAutoFit/>
          </a:bodyPr>
          <a:lstStyle/>
          <a:p>
            <a:r>
              <a:rPr lang="fr-FR" sz="2400" b="1" dirty="0">
                <a:solidFill>
                  <a:srgbClr val="00B050"/>
                </a:solidFill>
              </a:rPr>
              <a:t>Étapes des études géotechniques</a:t>
            </a:r>
          </a:p>
          <a:p>
            <a:pPr algn="ctr"/>
            <a:endParaRPr lang="fr-FR" sz="900" i="1" dirty="0"/>
          </a:p>
          <a:p>
            <a:pPr algn="ctr"/>
            <a:r>
              <a:rPr lang="fr-FR" sz="1600" i="1" dirty="0"/>
              <a:t>Selon la réglementation française (Norme NF P 94-500 : classification des missions géotechniques)</a:t>
            </a:r>
            <a:endParaRPr lang="fr-FR" i="1" dirty="0"/>
          </a:p>
        </p:txBody>
      </p:sp>
      <p:sp>
        <p:nvSpPr>
          <p:cNvPr id="2" name="Espace réservé du numéro de diapositive 1">
            <a:extLst>
              <a:ext uri="{FF2B5EF4-FFF2-40B4-BE49-F238E27FC236}">
                <a16:creationId xmlns:a16="http://schemas.microsoft.com/office/drawing/2014/main" xmlns="" id="{355D92F0-AA86-495C-95E7-790D3961F4D4}"/>
              </a:ext>
            </a:extLst>
          </p:cNvPr>
          <p:cNvSpPr>
            <a:spLocks noGrp="1"/>
          </p:cNvSpPr>
          <p:nvPr>
            <p:ph type="sldNum" sz="quarter" idx="12"/>
          </p:nvPr>
        </p:nvSpPr>
        <p:spPr/>
        <p:txBody>
          <a:bodyPr/>
          <a:lstStyle/>
          <a:p>
            <a:fld id="{A48CFB27-CC72-4F40-B1EC-FC1A0B76D051}" type="slidenum">
              <a:rPr lang="fr-FR" smtClean="0"/>
              <a:t>11</a:t>
            </a:fld>
            <a:endParaRPr lang="fr-FR"/>
          </a:p>
        </p:txBody>
      </p:sp>
    </p:spTree>
    <p:extLst>
      <p:ext uri="{BB962C8B-B14F-4D97-AF65-F5344CB8AC3E}">
        <p14:creationId xmlns:p14="http://schemas.microsoft.com/office/powerpoint/2010/main" val="37535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88D3BDC-01B9-4E21-ADBA-730606103A98}"/>
              </a:ext>
            </a:extLst>
          </p:cNvPr>
          <p:cNvSpPr/>
          <p:nvPr/>
        </p:nvSpPr>
        <p:spPr>
          <a:xfrm>
            <a:off x="852735" y="360000"/>
            <a:ext cx="10503124" cy="846386"/>
          </a:xfrm>
          <a:prstGeom prst="rect">
            <a:avLst/>
          </a:prstGeom>
        </p:spPr>
        <p:txBody>
          <a:bodyPr wrap="square">
            <a:spAutoFit/>
          </a:bodyPr>
          <a:lstStyle/>
          <a:p>
            <a:r>
              <a:rPr lang="fr-FR" sz="2400" b="1" dirty="0">
                <a:solidFill>
                  <a:srgbClr val="00B050"/>
                </a:solidFill>
              </a:rPr>
              <a:t>Étapes des études géotechniques</a:t>
            </a:r>
          </a:p>
          <a:p>
            <a:pPr algn="ctr"/>
            <a:endParaRPr lang="fr-FR" sz="900" i="1" dirty="0"/>
          </a:p>
          <a:p>
            <a:pPr algn="ctr"/>
            <a:r>
              <a:rPr lang="fr-FR" sz="1600" i="1" dirty="0"/>
              <a:t>Selon la réglementation française (Norme NF P 94-500 : classification des missions géotechniques)</a:t>
            </a:r>
            <a:endParaRPr lang="fr-FR" i="1" dirty="0"/>
          </a:p>
        </p:txBody>
      </p:sp>
      <p:graphicFrame>
        <p:nvGraphicFramePr>
          <p:cNvPr id="11" name="Tableau 10">
            <a:extLst>
              <a:ext uri="{FF2B5EF4-FFF2-40B4-BE49-F238E27FC236}">
                <a16:creationId xmlns:a16="http://schemas.microsoft.com/office/drawing/2014/main" xmlns="" id="{2581942D-EC8D-4859-B558-82AEA693E810}"/>
              </a:ext>
            </a:extLst>
          </p:cNvPr>
          <p:cNvGraphicFramePr>
            <a:graphicFrameLocks noGrp="1"/>
          </p:cNvGraphicFramePr>
          <p:nvPr>
            <p:extLst/>
          </p:nvPr>
        </p:nvGraphicFramePr>
        <p:xfrm>
          <a:off x="2496000" y="2217240"/>
          <a:ext cx="7200000" cy="220878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xmlns="" val="2884801900"/>
                    </a:ext>
                  </a:extLst>
                </a:gridCol>
              </a:tblGrid>
              <a:tr h="540000">
                <a:tc>
                  <a:txBody>
                    <a:bodyPr/>
                    <a:lstStyle/>
                    <a:p>
                      <a:pPr algn="ctr"/>
                      <a:r>
                        <a:rPr lang="fr-FR" sz="2000" dirty="0"/>
                        <a:t>Diagnostic géotechnique (Mission G5)</a:t>
                      </a:r>
                    </a:p>
                  </a:txBody>
                  <a:tcPr anchor="ctr">
                    <a:solidFill>
                      <a:schemeClr val="accent1">
                        <a:lumMod val="50000"/>
                      </a:schemeClr>
                    </a:solidFill>
                  </a:tcPr>
                </a:tc>
                <a:extLst>
                  <a:ext uri="{0D108BD9-81ED-4DB2-BD59-A6C34878D82A}">
                    <a16:rowId xmlns:a16="http://schemas.microsoft.com/office/drawing/2014/main" xmlns="" val="2486987297"/>
                  </a:ext>
                </a:extLst>
              </a:tr>
              <a:tr h="1260000">
                <a:tc>
                  <a:txBody>
                    <a:bodyPr/>
                    <a:lstStyle/>
                    <a:p>
                      <a:pPr marL="285750" indent="-285750" algn="l" defTabSz="914400" rtl="0" eaLnBrk="1" latinLnBrk="0" hangingPunct="1">
                        <a:lnSpc>
                          <a:spcPct val="150000"/>
                        </a:lnSpc>
                        <a:buFont typeface="Wingdings" panose="05000000000000000000" pitchFamily="2" charset="2"/>
                        <a:buChar char="ü"/>
                      </a:pPr>
                      <a:r>
                        <a:rPr lang="fr-FR" sz="1600" i="0" u="none" kern="1200" dirty="0">
                          <a:solidFill>
                            <a:schemeClr val="dk1"/>
                          </a:solidFill>
                          <a:latin typeface="+mn-lt"/>
                          <a:ea typeface="+mn-ea"/>
                          <a:cs typeface="+mn-cs"/>
                        </a:rPr>
                        <a:t>Mission ponctuelle : lors des travaux ou sur ouvrage existant</a:t>
                      </a:r>
                    </a:p>
                    <a:p>
                      <a:pPr marL="285750" indent="-285750" algn="l" defTabSz="914400" rtl="0" eaLnBrk="1" latinLnBrk="0" hangingPunct="1">
                        <a:lnSpc>
                          <a:spcPct val="150000"/>
                        </a:lnSpc>
                        <a:buFont typeface="Wingdings" panose="05000000000000000000" pitchFamily="2" charset="2"/>
                        <a:buChar char="ü"/>
                      </a:pPr>
                      <a:r>
                        <a:rPr lang="fr-FR" sz="1600" i="0" u="none" kern="1200" dirty="0">
                          <a:solidFill>
                            <a:schemeClr val="dk1"/>
                          </a:solidFill>
                          <a:latin typeface="+mn-lt"/>
                          <a:ea typeface="+mn-ea"/>
                          <a:cs typeface="+mn-cs"/>
                        </a:rPr>
                        <a:t>Étude des risques géotechniques identifiés et leurs conséquences</a:t>
                      </a:r>
                    </a:p>
                    <a:p>
                      <a:pPr marL="285750" indent="-285750" algn="l" defTabSz="914400" rtl="0" eaLnBrk="1" latinLnBrk="0" hangingPunct="1">
                        <a:lnSpc>
                          <a:spcPct val="150000"/>
                        </a:lnSpc>
                        <a:buFont typeface="Wingdings" panose="05000000000000000000" pitchFamily="2" charset="2"/>
                        <a:buChar char="ü"/>
                      </a:pPr>
                      <a:r>
                        <a:rPr lang="fr-FR" sz="1600" i="0" u="none" kern="1200" dirty="0">
                          <a:solidFill>
                            <a:schemeClr val="dk1"/>
                          </a:solidFill>
                          <a:latin typeface="+mn-lt"/>
                          <a:ea typeface="+mn-ea"/>
                          <a:cs typeface="+mn-cs"/>
                        </a:rPr>
                        <a:t>Réaliser programme d’investigations géotechniques spécifique</a:t>
                      </a:r>
                    </a:p>
                    <a:p>
                      <a:pPr marL="285750" indent="-285750" algn="l" defTabSz="914400" rtl="0" eaLnBrk="1" latinLnBrk="0" hangingPunct="1">
                        <a:lnSpc>
                          <a:spcPct val="150000"/>
                        </a:lnSpc>
                        <a:buFont typeface="Wingdings" panose="05000000000000000000" pitchFamily="2" charset="2"/>
                        <a:buChar char="ü"/>
                      </a:pPr>
                      <a:r>
                        <a:rPr lang="fr-FR" sz="1600" i="0" u="none" kern="1200" dirty="0">
                          <a:solidFill>
                            <a:schemeClr val="dk1"/>
                          </a:solidFill>
                          <a:latin typeface="+mn-lt"/>
                          <a:ea typeface="+mn-ea"/>
                          <a:cs typeface="+mn-cs"/>
                        </a:rPr>
                        <a:t>Peut être suivi des études géotechniques de conception et/ou d’exécution</a:t>
                      </a:r>
                    </a:p>
                    <a:p>
                      <a:pPr marL="285750" indent="-285750" algn="l" defTabSz="914400" rtl="0" eaLnBrk="1" latinLnBrk="0" hangingPunct="1">
                        <a:lnSpc>
                          <a:spcPct val="150000"/>
                        </a:lnSpc>
                        <a:buFont typeface="Wingdings" panose="05000000000000000000" pitchFamily="2" charset="2"/>
                        <a:buChar char="ü"/>
                      </a:pPr>
                      <a:endParaRPr lang="fr-FR" sz="500" i="0" u="none" kern="1200" dirty="0">
                        <a:solidFill>
                          <a:schemeClr val="dk1"/>
                        </a:solidFill>
                        <a:latin typeface="+mn-lt"/>
                        <a:ea typeface="+mn-ea"/>
                        <a:cs typeface="+mn-cs"/>
                      </a:endParaRPr>
                    </a:p>
                  </a:txBody>
                  <a:tcPr anchor="ctr"/>
                </a:tc>
                <a:extLst>
                  <a:ext uri="{0D108BD9-81ED-4DB2-BD59-A6C34878D82A}">
                    <a16:rowId xmlns:a16="http://schemas.microsoft.com/office/drawing/2014/main" xmlns="" val="649426829"/>
                  </a:ext>
                </a:extLst>
              </a:tr>
            </a:tbl>
          </a:graphicData>
        </a:graphic>
      </p:graphicFrame>
      <p:sp>
        <p:nvSpPr>
          <p:cNvPr id="2" name="Espace réservé du numéro de diapositive 1">
            <a:extLst>
              <a:ext uri="{FF2B5EF4-FFF2-40B4-BE49-F238E27FC236}">
                <a16:creationId xmlns:a16="http://schemas.microsoft.com/office/drawing/2014/main" xmlns="" id="{10537085-AD32-402B-9DBF-42F300672F36}"/>
              </a:ext>
            </a:extLst>
          </p:cNvPr>
          <p:cNvSpPr>
            <a:spLocks noGrp="1"/>
          </p:cNvSpPr>
          <p:nvPr>
            <p:ph type="sldNum" sz="quarter" idx="12"/>
          </p:nvPr>
        </p:nvSpPr>
        <p:spPr/>
        <p:txBody>
          <a:bodyPr/>
          <a:lstStyle/>
          <a:p>
            <a:fld id="{A48CFB27-CC72-4F40-B1EC-FC1A0B76D051}" type="slidenum">
              <a:rPr lang="fr-FR" smtClean="0"/>
              <a:t>12</a:t>
            </a:fld>
            <a:endParaRPr lang="fr-FR"/>
          </a:p>
        </p:txBody>
      </p:sp>
    </p:spTree>
    <p:extLst>
      <p:ext uri="{BB962C8B-B14F-4D97-AF65-F5344CB8AC3E}">
        <p14:creationId xmlns:p14="http://schemas.microsoft.com/office/powerpoint/2010/main" val="240123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AA655302-980B-4948-AA43-15922EAB9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17" y="511901"/>
            <a:ext cx="2880000" cy="2880000"/>
          </a:xfrm>
          <a:prstGeom prst="rect">
            <a:avLst/>
          </a:prstGeom>
        </p:spPr>
      </p:pic>
      <p:sp>
        <p:nvSpPr>
          <p:cNvPr id="11" name="Rectangle 10">
            <a:extLst>
              <a:ext uri="{FF2B5EF4-FFF2-40B4-BE49-F238E27FC236}">
                <a16:creationId xmlns:a16="http://schemas.microsoft.com/office/drawing/2014/main" xmlns="" id="{D0DDD75D-0C0C-4375-9180-7D1F52F4155F}"/>
              </a:ext>
            </a:extLst>
          </p:cNvPr>
          <p:cNvSpPr/>
          <p:nvPr/>
        </p:nvSpPr>
        <p:spPr>
          <a:xfrm>
            <a:off x="3405017" y="1659513"/>
            <a:ext cx="6259855" cy="584775"/>
          </a:xfrm>
          <a:prstGeom prst="rect">
            <a:avLst/>
          </a:prstGeom>
          <a:noFill/>
        </p:spPr>
        <p:txBody>
          <a:bodyPr wrap="none">
            <a:spAutoFit/>
          </a:bodyPr>
          <a:lstStyle/>
          <a:p>
            <a:r>
              <a:rPr lang="fr-FR" sz="3200" b="1" dirty="0" smtClean="0">
                <a:solidFill>
                  <a:srgbClr val="00B050"/>
                </a:solidFill>
              </a:rPr>
              <a:t>Qu’est ce que c’est qu’une Norme ? </a:t>
            </a:r>
            <a:endParaRPr lang="fr-FR" sz="3200" dirty="0">
              <a:solidFill>
                <a:srgbClr val="00B050"/>
              </a:solidFill>
            </a:endParaRPr>
          </a:p>
        </p:txBody>
      </p:sp>
      <p:sp>
        <p:nvSpPr>
          <p:cNvPr id="2" name="Espace réservé du numéro de diapositive 1">
            <a:extLst>
              <a:ext uri="{FF2B5EF4-FFF2-40B4-BE49-F238E27FC236}">
                <a16:creationId xmlns:a16="http://schemas.microsoft.com/office/drawing/2014/main" xmlns="" id="{8E23511E-BDDC-4BBF-9818-36C29C6D711C}"/>
              </a:ext>
            </a:extLst>
          </p:cNvPr>
          <p:cNvSpPr>
            <a:spLocks noGrp="1"/>
          </p:cNvSpPr>
          <p:nvPr>
            <p:ph type="sldNum" sz="quarter" idx="12"/>
          </p:nvPr>
        </p:nvSpPr>
        <p:spPr/>
        <p:txBody>
          <a:bodyPr/>
          <a:lstStyle/>
          <a:p>
            <a:fld id="{A48CFB27-CC72-4F40-B1EC-FC1A0B76D051}" type="slidenum">
              <a:rPr lang="fr-FR" smtClean="0"/>
              <a:t>2</a:t>
            </a:fld>
            <a:endParaRPr lang="fr-FR"/>
          </a:p>
        </p:txBody>
      </p:sp>
      <p:sp>
        <p:nvSpPr>
          <p:cNvPr id="3" name="ZoneTexte 2"/>
          <p:cNvSpPr txBox="1"/>
          <p:nvPr/>
        </p:nvSpPr>
        <p:spPr>
          <a:xfrm>
            <a:off x="888274" y="3592286"/>
            <a:ext cx="10737669" cy="2492990"/>
          </a:xfrm>
          <a:prstGeom prst="rect">
            <a:avLst/>
          </a:prstGeom>
          <a:noFill/>
        </p:spPr>
        <p:txBody>
          <a:bodyPr wrap="square" rtlCol="0">
            <a:spAutoFit/>
          </a:bodyPr>
          <a:lstStyle/>
          <a:p>
            <a:pPr algn="just"/>
            <a:r>
              <a:rPr lang="fr-FR" sz="2600" dirty="0"/>
              <a:t>Une norme est un document qui fournit </a:t>
            </a:r>
            <a:r>
              <a:rPr lang="fr-FR" sz="2600" b="1" dirty="0"/>
              <a:t>des exigences</a:t>
            </a:r>
            <a:r>
              <a:rPr lang="fr-FR" sz="2600" dirty="0"/>
              <a:t>, </a:t>
            </a:r>
            <a:r>
              <a:rPr lang="fr-FR" sz="2600" b="1" dirty="0"/>
              <a:t>des spécifications</a:t>
            </a:r>
            <a:r>
              <a:rPr lang="fr-FR" sz="2600" dirty="0"/>
              <a:t>, </a:t>
            </a:r>
            <a:r>
              <a:rPr lang="fr-FR" sz="2600" b="1" dirty="0"/>
              <a:t>des directives </a:t>
            </a:r>
            <a:r>
              <a:rPr lang="fr-FR" sz="2600" dirty="0"/>
              <a:t>ou </a:t>
            </a:r>
            <a:r>
              <a:rPr lang="fr-FR" sz="2600" b="1" dirty="0"/>
              <a:t>caractéristiques</a:t>
            </a:r>
            <a:r>
              <a:rPr lang="fr-FR" sz="2600" dirty="0"/>
              <a:t> qui peuvent être utilisées pour assurer que les </a:t>
            </a:r>
            <a:r>
              <a:rPr lang="fr-FR" sz="2600" b="1" dirty="0"/>
              <a:t>matériaux</a:t>
            </a:r>
            <a:r>
              <a:rPr lang="fr-FR" sz="2600" dirty="0"/>
              <a:t>, </a:t>
            </a:r>
            <a:r>
              <a:rPr lang="fr-FR" sz="2600" b="1" dirty="0"/>
              <a:t>produits</a:t>
            </a:r>
            <a:r>
              <a:rPr lang="fr-FR" sz="2600" dirty="0"/>
              <a:t>, </a:t>
            </a:r>
            <a:r>
              <a:rPr lang="fr-FR" sz="2600" b="1" dirty="0"/>
              <a:t>processus</a:t>
            </a:r>
            <a:r>
              <a:rPr lang="fr-FR" sz="2600" dirty="0"/>
              <a:t> et </a:t>
            </a:r>
            <a:r>
              <a:rPr lang="fr-FR" sz="2600" b="1" dirty="0"/>
              <a:t>services</a:t>
            </a:r>
            <a:r>
              <a:rPr lang="fr-FR" sz="2600" dirty="0"/>
              <a:t> sont taillés sur mesure pour leur but. Les normes garantissent que les produits et services sont sûrs, fiables et de bonne qualité. Elles sont des outils stratégiques qui diminuent les coûts en réduisant les déchets et erreurs afin d’augmenter la productivité.</a:t>
            </a:r>
          </a:p>
        </p:txBody>
      </p:sp>
    </p:spTree>
    <p:extLst>
      <p:ext uri="{BB962C8B-B14F-4D97-AF65-F5344CB8AC3E}">
        <p14:creationId xmlns:p14="http://schemas.microsoft.com/office/powerpoint/2010/main" val="134179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AA655302-980B-4948-AA43-15922EAB9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17" y="146137"/>
            <a:ext cx="2880000" cy="2880000"/>
          </a:xfrm>
          <a:prstGeom prst="rect">
            <a:avLst/>
          </a:prstGeom>
        </p:spPr>
      </p:pic>
      <p:sp>
        <p:nvSpPr>
          <p:cNvPr id="11" name="Rectangle 10">
            <a:extLst>
              <a:ext uri="{FF2B5EF4-FFF2-40B4-BE49-F238E27FC236}">
                <a16:creationId xmlns:a16="http://schemas.microsoft.com/office/drawing/2014/main" xmlns="" id="{D0DDD75D-0C0C-4375-9180-7D1F52F4155F}"/>
              </a:ext>
            </a:extLst>
          </p:cNvPr>
          <p:cNvSpPr/>
          <p:nvPr/>
        </p:nvSpPr>
        <p:spPr>
          <a:xfrm>
            <a:off x="3405017" y="1293749"/>
            <a:ext cx="6259855" cy="584775"/>
          </a:xfrm>
          <a:prstGeom prst="rect">
            <a:avLst/>
          </a:prstGeom>
          <a:noFill/>
        </p:spPr>
        <p:txBody>
          <a:bodyPr wrap="none">
            <a:spAutoFit/>
          </a:bodyPr>
          <a:lstStyle/>
          <a:p>
            <a:r>
              <a:rPr lang="fr-FR" sz="3200" b="1" dirty="0" smtClean="0">
                <a:solidFill>
                  <a:srgbClr val="00B050"/>
                </a:solidFill>
              </a:rPr>
              <a:t>Qu’est ce que c’est qu’une Norme ? </a:t>
            </a:r>
            <a:endParaRPr lang="fr-FR" sz="3200" dirty="0">
              <a:solidFill>
                <a:srgbClr val="00B050"/>
              </a:solidFill>
            </a:endParaRPr>
          </a:p>
        </p:txBody>
      </p:sp>
      <p:sp>
        <p:nvSpPr>
          <p:cNvPr id="2" name="Espace réservé du numéro de diapositive 1">
            <a:extLst>
              <a:ext uri="{FF2B5EF4-FFF2-40B4-BE49-F238E27FC236}">
                <a16:creationId xmlns:a16="http://schemas.microsoft.com/office/drawing/2014/main" xmlns="" id="{8E23511E-BDDC-4BBF-9818-36C29C6D711C}"/>
              </a:ext>
            </a:extLst>
          </p:cNvPr>
          <p:cNvSpPr>
            <a:spLocks noGrp="1"/>
          </p:cNvSpPr>
          <p:nvPr>
            <p:ph type="sldNum" sz="quarter" idx="12"/>
          </p:nvPr>
        </p:nvSpPr>
        <p:spPr/>
        <p:txBody>
          <a:bodyPr/>
          <a:lstStyle/>
          <a:p>
            <a:fld id="{A48CFB27-CC72-4F40-B1EC-FC1A0B76D051}" type="slidenum">
              <a:rPr lang="fr-FR" smtClean="0"/>
              <a:t>3</a:t>
            </a:fld>
            <a:endParaRPr lang="fr-FR"/>
          </a:p>
        </p:txBody>
      </p:sp>
      <p:sp>
        <p:nvSpPr>
          <p:cNvPr id="3" name="ZoneTexte 2"/>
          <p:cNvSpPr txBox="1"/>
          <p:nvPr/>
        </p:nvSpPr>
        <p:spPr>
          <a:xfrm>
            <a:off x="809057" y="2751157"/>
            <a:ext cx="10737669" cy="3970318"/>
          </a:xfrm>
          <a:prstGeom prst="rect">
            <a:avLst/>
          </a:prstGeom>
          <a:noFill/>
        </p:spPr>
        <p:txBody>
          <a:bodyPr wrap="square" rtlCol="0">
            <a:spAutoFit/>
          </a:bodyPr>
          <a:lstStyle/>
          <a:p>
            <a:pPr algn="just"/>
            <a:r>
              <a:rPr lang="fr-FR" sz="2800" dirty="0"/>
              <a:t>Elles facilitent les entreprises à accéder à de nouveaux marchés, garantissent une concurrence loyale pour les pays en voie de développement et facilitent le commerce mondial libre et équitable. Une norme consiste en une spécification technique ou autre critère précis conçu pour être utilisé comme règlement ou ligne directrice. Elle peut être considérée comme un résumé de bonne pratique. La création de normes résulte de l’expérience de toutes les parties intéressées, qui représentent la demande de la société et la technologie, et sont harmonieusement coordonnées par les </a:t>
            </a:r>
            <a:r>
              <a:rPr lang="fr-FR" sz="2800" b="1" dirty="0"/>
              <a:t>organismes de normalisation.</a:t>
            </a:r>
            <a:endParaRPr lang="fr-FR" sz="2600" b="1" dirty="0"/>
          </a:p>
        </p:txBody>
      </p:sp>
    </p:spTree>
    <p:extLst>
      <p:ext uri="{BB962C8B-B14F-4D97-AF65-F5344CB8AC3E}">
        <p14:creationId xmlns:p14="http://schemas.microsoft.com/office/powerpoint/2010/main" val="305485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AA655302-980B-4948-AA43-15922EAB9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17" y="511901"/>
            <a:ext cx="2880000" cy="2880000"/>
          </a:xfrm>
          <a:prstGeom prst="rect">
            <a:avLst/>
          </a:prstGeom>
        </p:spPr>
      </p:pic>
      <p:sp>
        <p:nvSpPr>
          <p:cNvPr id="11" name="Rectangle 10">
            <a:extLst>
              <a:ext uri="{FF2B5EF4-FFF2-40B4-BE49-F238E27FC236}">
                <a16:creationId xmlns:a16="http://schemas.microsoft.com/office/drawing/2014/main" xmlns="" id="{D0DDD75D-0C0C-4375-9180-7D1F52F4155F}"/>
              </a:ext>
            </a:extLst>
          </p:cNvPr>
          <p:cNvSpPr/>
          <p:nvPr/>
        </p:nvSpPr>
        <p:spPr>
          <a:xfrm>
            <a:off x="3405017" y="1659513"/>
            <a:ext cx="6259855" cy="584775"/>
          </a:xfrm>
          <a:prstGeom prst="rect">
            <a:avLst/>
          </a:prstGeom>
          <a:noFill/>
        </p:spPr>
        <p:txBody>
          <a:bodyPr wrap="none">
            <a:spAutoFit/>
          </a:bodyPr>
          <a:lstStyle/>
          <a:p>
            <a:r>
              <a:rPr lang="fr-FR" sz="3200" b="1" dirty="0" smtClean="0">
                <a:solidFill>
                  <a:srgbClr val="00B050"/>
                </a:solidFill>
              </a:rPr>
              <a:t>Qu’est ce que c’est qu’une Norme ? </a:t>
            </a:r>
            <a:endParaRPr lang="fr-FR" sz="3200" dirty="0">
              <a:solidFill>
                <a:srgbClr val="00B050"/>
              </a:solidFill>
            </a:endParaRPr>
          </a:p>
        </p:txBody>
      </p:sp>
      <p:sp>
        <p:nvSpPr>
          <p:cNvPr id="2" name="Espace réservé du numéro de diapositive 1">
            <a:extLst>
              <a:ext uri="{FF2B5EF4-FFF2-40B4-BE49-F238E27FC236}">
                <a16:creationId xmlns:a16="http://schemas.microsoft.com/office/drawing/2014/main" xmlns="" id="{8E23511E-BDDC-4BBF-9818-36C29C6D711C}"/>
              </a:ext>
            </a:extLst>
          </p:cNvPr>
          <p:cNvSpPr>
            <a:spLocks noGrp="1"/>
          </p:cNvSpPr>
          <p:nvPr>
            <p:ph type="sldNum" sz="quarter" idx="12"/>
          </p:nvPr>
        </p:nvSpPr>
        <p:spPr/>
        <p:txBody>
          <a:bodyPr/>
          <a:lstStyle/>
          <a:p>
            <a:fld id="{A48CFB27-CC72-4F40-B1EC-FC1A0B76D051}" type="slidenum">
              <a:rPr lang="fr-FR" smtClean="0"/>
              <a:t>4</a:t>
            </a:fld>
            <a:endParaRPr lang="fr-FR"/>
          </a:p>
        </p:txBody>
      </p:sp>
      <p:sp>
        <p:nvSpPr>
          <p:cNvPr id="3" name="ZoneTexte 2"/>
          <p:cNvSpPr txBox="1"/>
          <p:nvPr/>
        </p:nvSpPr>
        <p:spPr>
          <a:xfrm>
            <a:off x="888274" y="3592286"/>
            <a:ext cx="11181806" cy="2677656"/>
          </a:xfrm>
          <a:prstGeom prst="rect">
            <a:avLst/>
          </a:prstGeom>
          <a:noFill/>
        </p:spPr>
        <p:txBody>
          <a:bodyPr wrap="square" rtlCol="0">
            <a:spAutoFit/>
          </a:bodyPr>
          <a:lstStyle/>
          <a:p>
            <a:r>
              <a:rPr lang="fr-FR" sz="2800" dirty="0"/>
              <a:t>Les organismes de normalisation au niveau européen sont:</a:t>
            </a:r>
          </a:p>
          <a:p>
            <a:pPr marL="457200" indent="-457200">
              <a:buFont typeface="Arial" panose="020B0604020202020204" pitchFamily="34" charset="0"/>
              <a:buChar char="•"/>
            </a:pPr>
            <a:r>
              <a:rPr lang="fr-FR" sz="2800" dirty="0">
                <a:hlinkClick r:id="rId3"/>
              </a:rPr>
              <a:t>CEN (Comité européen pour la normalisation)</a:t>
            </a:r>
            <a:endParaRPr lang="fr-FR" sz="2800" dirty="0"/>
          </a:p>
          <a:p>
            <a:pPr marL="457200" indent="-457200">
              <a:buFont typeface="Arial" panose="020B0604020202020204" pitchFamily="34" charset="0"/>
              <a:buChar char="•"/>
            </a:pPr>
            <a:r>
              <a:rPr lang="fr-FR" sz="2800" dirty="0">
                <a:hlinkClick r:id="rId4"/>
              </a:rPr>
              <a:t>CENELEC (Comité européen de normalisation électrotechnique)</a:t>
            </a:r>
            <a:endParaRPr lang="fr-FR" sz="2800" dirty="0"/>
          </a:p>
          <a:p>
            <a:pPr marL="457200" indent="-457200">
              <a:buFont typeface="Arial" panose="020B0604020202020204" pitchFamily="34" charset="0"/>
              <a:buChar char="•"/>
            </a:pPr>
            <a:r>
              <a:rPr lang="fr-FR" sz="2800" u="sng" dirty="0">
                <a:hlinkClick r:id="rId5"/>
              </a:rPr>
              <a:t>ETSI (Institut européen des normes de télécommunications)</a:t>
            </a:r>
            <a:endParaRPr lang="fr-FR" sz="2800" dirty="0"/>
          </a:p>
          <a:p>
            <a:r>
              <a:rPr lang="fr-FR" sz="2800" dirty="0"/>
              <a:t>Au niveau international, l’organisme le plus important est l’</a:t>
            </a:r>
            <a:r>
              <a:rPr lang="fr-FR" sz="2800" dirty="0">
                <a:hlinkClick r:id="rId6"/>
              </a:rPr>
              <a:t>ISO (Organisation internationale pour la normalisation)</a:t>
            </a:r>
            <a:r>
              <a:rPr lang="fr-FR" sz="2800" dirty="0"/>
              <a:t>.</a:t>
            </a:r>
            <a:endParaRPr lang="fr-FR" sz="2600" dirty="0"/>
          </a:p>
        </p:txBody>
      </p:sp>
    </p:spTree>
    <p:extLst>
      <p:ext uri="{BB962C8B-B14F-4D97-AF65-F5344CB8AC3E}">
        <p14:creationId xmlns:p14="http://schemas.microsoft.com/office/powerpoint/2010/main" val="16503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AA655302-980B-4948-AA43-15922EAB9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17" y="41641"/>
            <a:ext cx="2880000" cy="2880000"/>
          </a:xfrm>
          <a:prstGeom prst="rect">
            <a:avLst/>
          </a:prstGeom>
        </p:spPr>
      </p:pic>
      <p:sp>
        <p:nvSpPr>
          <p:cNvPr id="11" name="Rectangle 10">
            <a:extLst>
              <a:ext uri="{FF2B5EF4-FFF2-40B4-BE49-F238E27FC236}">
                <a16:creationId xmlns:a16="http://schemas.microsoft.com/office/drawing/2014/main" xmlns="" id="{D0DDD75D-0C0C-4375-9180-7D1F52F4155F}"/>
              </a:ext>
            </a:extLst>
          </p:cNvPr>
          <p:cNvSpPr/>
          <p:nvPr/>
        </p:nvSpPr>
        <p:spPr>
          <a:xfrm>
            <a:off x="3405017" y="1659513"/>
            <a:ext cx="6259855" cy="584775"/>
          </a:xfrm>
          <a:prstGeom prst="rect">
            <a:avLst/>
          </a:prstGeom>
          <a:noFill/>
        </p:spPr>
        <p:txBody>
          <a:bodyPr wrap="none">
            <a:spAutoFit/>
          </a:bodyPr>
          <a:lstStyle/>
          <a:p>
            <a:r>
              <a:rPr lang="fr-FR" sz="3200" b="1" dirty="0" smtClean="0">
                <a:solidFill>
                  <a:srgbClr val="00B050"/>
                </a:solidFill>
              </a:rPr>
              <a:t>Qu’est ce que c’est qu’une Norme ? </a:t>
            </a:r>
            <a:endParaRPr lang="fr-FR" sz="3200" dirty="0">
              <a:solidFill>
                <a:srgbClr val="00B050"/>
              </a:solidFill>
            </a:endParaRPr>
          </a:p>
        </p:txBody>
      </p:sp>
      <p:sp>
        <p:nvSpPr>
          <p:cNvPr id="2" name="Espace réservé du numéro de diapositive 1">
            <a:extLst>
              <a:ext uri="{FF2B5EF4-FFF2-40B4-BE49-F238E27FC236}">
                <a16:creationId xmlns:a16="http://schemas.microsoft.com/office/drawing/2014/main" xmlns="" id="{8E23511E-BDDC-4BBF-9818-36C29C6D711C}"/>
              </a:ext>
            </a:extLst>
          </p:cNvPr>
          <p:cNvSpPr>
            <a:spLocks noGrp="1"/>
          </p:cNvSpPr>
          <p:nvPr>
            <p:ph type="sldNum" sz="quarter" idx="12"/>
          </p:nvPr>
        </p:nvSpPr>
        <p:spPr/>
        <p:txBody>
          <a:bodyPr/>
          <a:lstStyle/>
          <a:p>
            <a:fld id="{A48CFB27-CC72-4F40-B1EC-FC1A0B76D051}" type="slidenum">
              <a:rPr lang="fr-FR" smtClean="0"/>
              <a:t>5</a:t>
            </a:fld>
            <a:endParaRPr lang="fr-FR"/>
          </a:p>
        </p:txBody>
      </p:sp>
      <p:sp>
        <p:nvSpPr>
          <p:cNvPr id="3" name="ZoneTexte 2"/>
          <p:cNvSpPr txBox="1"/>
          <p:nvPr/>
        </p:nvSpPr>
        <p:spPr>
          <a:xfrm>
            <a:off x="722948" y="2782386"/>
            <a:ext cx="11181806" cy="3970318"/>
          </a:xfrm>
          <a:prstGeom prst="rect">
            <a:avLst/>
          </a:prstGeom>
          <a:noFill/>
        </p:spPr>
        <p:txBody>
          <a:bodyPr wrap="square" rtlCol="0">
            <a:spAutoFit/>
          </a:bodyPr>
          <a:lstStyle/>
          <a:p>
            <a:r>
              <a:rPr lang="fr-FR" sz="2800" b="1" dirty="0" smtClean="0"/>
              <a:t>Normes Européennes : </a:t>
            </a:r>
          </a:p>
          <a:p>
            <a:pPr algn="just"/>
            <a:r>
              <a:rPr lang="fr-FR" sz="2800" dirty="0"/>
              <a:t>Les normes européennes (NE) sont des documents qui ont été ratifiés par une des 3 organisations européennes de normalisation (CEN, CENELEC ou ETSI). Elles sont le résultat d’un processus consensuel entre les acteurs participant à leur élaboration. Les trois organismes européens de normalisation – CEN, CENELEC et ETSI –produisent à eux seuls plus de 2000 normes par an. À cela s’ajoute les révisions régulières des normes, ce qui accroît davantage la connaissance et la bonne mise en œuvre des normes en place.</a:t>
            </a:r>
            <a:endParaRPr lang="fr-FR" sz="2600" dirty="0"/>
          </a:p>
        </p:txBody>
      </p:sp>
    </p:spTree>
    <p:extLst>
      <p:ext uri="{BB962C8B-B14F-4D97-AF65-F5344CB8AC3E}">
        <p14:creationId xmlns:p14="http://schemas.microsoft.com/office/powerpoint/2010/main" val="393434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AA655302-980B-4948-AA43-15922EAB9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17" y="41641"/>
            <a:ext cx="2880000" cy="2880000"/>
          </a:xfrm>
          <a:prstGeom prst="rect">
            <a:avLst/>
          </a:prstGeom>
        </p:spPr>
      </p:pic>
      <p:sp>
        <p:nvSpPr>
          <p:cNvPr id="11" name="Rectangle 10">
            <a:extLst>
              <a:ext uri="{FF2B5EF4-FFF2-40B4-BE49-F238E27FC236}">
                <a16:creationId xmlns:a16="http://schemas.microsoft.com/office/drawing/2014/main" xmlns="" id="{D0DDD75D-0C0C-4375-9180-7D1F52F4155F}"/>
              </a:ext>
            </a:extLst>
          </p:cNvPr>
          <p:cNvSpPr/>
          <p:nvPr/>
        </p:nvSpPr>
        <p:spPr>
          <a:xfrm>
            <a:off x="3405017" y="1659513"/>
            <a:ext cx="6259855" cy="584775"/>
          </a:xfrm>
          <a:prstGeom prst="rect">
            <a:avLst/>
          </a:prstGeom>
          <a:noFill/>
        </p:spPr>
        <p:txBody>
          <a:bodyPr wrap="none">
            <a:spAutoFit/>
          </a:bodyPr>
          <a:lstStyle/>
          <a:p>
            <a:r>
              <a:rPr lang="fr-FR" sz="3200" b="1" dirty="0" smtClean="0">
                <a:solidFill>
                  <a:srgbClr val="00B050"/>
                </a:solidFill>
              </a:rPr>
              <a:t>Qu’est ce que c’est qu’une Norme ? </a:t>
            </a:r>
            <a:endParaRPr lang="fr-FR" sz="3200" dirty="0">
              <a:solidFill>
                <a:srgbClr val="00B050"/>
              </a:solidFill>
            </a:endParaRPr>
          </a:p>
        </p:txBody>
      </p:sp>
      <p:sp>
        <p:nvSpPr>
          <p:cNvPr id="2" name="Espace réservé du numéro de diapositive 1">
            <a:extLst>
              <a:ext uri="{FF2B5EF4-FFF2-40B4-BE49-F238E27FC236}">
                <a16:creationId xmlns:a16="http://schemas.microsoft.com/office/drawing/2014/main" xmlns="" id="{8E23511E-BDDC-4BBF-9818-36C29C6D711C}"/>
              </a:ext>
            </a:extLst>
          </p:cNvPr>
          <p:cNvSpPr>
            <a:spLocks noGrp="1"/>
          </p:cNvSpPr>
          <p:nvPr>
            <p:ph type="sldNum" sz="quarter" idx="12"/>
          </p:nvPr>
        </p:nvSpPr>
        <p:spPr/>
        <p:txBody>
          <a:bodyPr/>
          <a:lstStyle/>
          <a:p>
            <a:fld id="{A48CFB27-CC72-4F40-B1EC-FC1A0B76D051}" type="slidenum">
              <a:rPr lang="fr-FR" smtClean="0"/>
              <a:t>6</a:t>
            </a:fld>
            <a:endParaRPr lang="fr-FR"/>
          </a:p>
        </p:txBody>
      </p:sp>
      <p:sp>
        <p:nvSpPr>
          <p:cNvPr id="3" name="ZoneTexte 2"/>
          <p:cNvSpPr txBox="1"/>
          <p:nvPr/>
        </p:nvSpPr>
        <p:spPr>
          <a:xfrm>
            <a:off x="722948" y="2782386"/>
            <a:ext cx="11181806" cy="2677656"/>
          </a:xfrm>
          <a:prstGeom prst="rect">
            <a:avLst/>
          </a:prstGeom>
          <a:noFill/>
        </p:spPr>
        <p:txBody>
          <a:bodyPr wrap="square" rtlCol="0">
            <a:spAutoFit/>
          </a:bodyPr>
          <a:lstStyle/>
          <a:p>
            <a:r>
              <a:rPr lang="fr-FR" sz="2800" b="1" dirty="0" smtClean="0"/>
              <a:t>Normes Européennes : </a:t>
            </a:r>
          </a:p>
          <a:p>
            <a:pPr algn="just"/>
            <a:r>
              <a:rPr lang="fr-FR" sz="2800" dirty="0"/>
              <a:t>Les normes européennes doivent être transposées en normes nationales dans tous les pays membres, qui doivent également retirer toute norme nationale contradictoire: la NE prévaut sur toute norme nationale. Cela assure aux fabricants un accès plus facile au marché de tous les pays européens.</a:t>
            </a:r>
            <a:endParaRPr lang="fr-FR" sz="2600" dirty="0"/>
          </a:p>
        </p:txBody>
      </p:sp>
    </p:spTree>
    <p:extLst>
      <p:ext uri="{BB962C8B-B14F-4D97-AF65-F5344CB8AC3E}">
        <p14:creationId xmlns:p14="http://schemas.microsoft.com/office/powerpoint/2010/main" val="197735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0DDD75D-0C0C-4375-9180-7D1F52F4155F}"/>
              </a:ext>
            </a:extLst>
          </p:cNvPr>
          <p:cNvSpPr/>
          <p:nvPr/>
        </p:nvSpPr>
        <p:spPr>
          <a:xfrm>
            <a:off x="870823" y="1370521"/>
            <a:ext cx="10790518" cy="584775"/>
          </a:xfrm>
          <a:prstGeom prst="rect">
            <a:avLst/>
          </a:prstGeom>
          <a:noFill/>
        </p:spPr>
        <p:txBody>
          <a:bodyPr wrap="none">
            <a:spAutoFit/>
          </a:bodyPr>
          <a:lstStyle/>
          <a:p>
            <a:r>
              <a:rPr lang="fr-FR" sz="3200" b="1" dirty="0" smtClean="0">
                <a:solidFill>
                  <a:srgbClr val="00B050"/>
                </a:solidFill>
              </a:rPr>
              <a:t>Norme NF P 94-500 : classification des missions géotechniques</a:t>
            </a:r>
            <a:endParaRPr lang="fr-FR" sz="3200" dirty="0">
              <a:solidFill>
                <a:srgbClr val="00B050"/>
              </a:solidFill>
            </a:endParaRPr>
          </a:p>
        </p:txBody>
      </p:sp>
      <p:pic>
        <p:nvPicPr>
          <p:cNvPr id="13" name="Image 12">
            <a:extLst>
              <a:ext uri="{FF2B5EF4-FFF2-40B4-BE49-F238E27FC236}">
                <a16:creationId xmlns:a16="http://schemas.microsoft.com/office/drawing/2014/main" xmlns="" id="{7B8BEE77-DC39-4C1D-91DF-40C0C917A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000" y="3101299"/>
            <a:ext cx="5760000" cy="3244800"/>
          </a:xfrm>
          <a:prstGeom prst="rect">
            <a:avLst/>
          </a:prstGeom>
        </p:spPr>
      </p:pic>
      <p:sp>
        <p:nvSpPr>
          <p:cNvPr id="2" name="Espace réservé du numéro de diapositive 1">
            <a:extLst>
              <a:ext uri="{FF2B5EF4-FFF2-40B4-BE49-F238E27FC236}">
                <a16:creationId xmlns:a16="http://schemas.microsoft.com/office/drawing/2014/main" xmlns="" id="{8E23511E-BDDC-4BBF-9818-36C29C6D711C}"/>
              </a:ext>
            </a:extLst>
          </p:cNvPr>
          <p:cNvSpPr>
            <a:spLocks noGrp="1"/>
          </p:cNvSpPr>
          <p:nvPr>
            <p:ph type="sldNum" sz="quarter" idx="12"/>
          </p:nvPr>
        </p:nvSpPr>
        <p:spPr/>
        <p:txBody>
          <a:bodyPr/>
          <a:lstStyle/>
          <a:p>
            <a:fld id="{A48CFB27-CC72-4F40-B1EC-FC1A0B76D051}" type="slidenum">
              <a:rPr lang="fr-FR" smtClean="0"/>
              <a:t>7</a:t>
            </a:fld>
            <a:endParaRPr lang="fr-FR"/>
          </a:p>
        </p:txBody>
      </p:sp>
    </p:spTree>
    <p:extLst>
      <p:ext uri="{BB962C8B-B14F-4D97-AF65-F5344CB8AC3E}">
        <p14:creationId xmlns:p14="http://schemas.microsoft.com/office/powerpoint/2010/main" val="89401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EF5B86B0-C59C-4633-A624-66989C468CC7}"/>
              </a:ext>
            </a:extLst>
          </p:cNvPr>
          <p:cNvSpPr txBox="1"/>
          <p:nvPr/>
        </p:nvSpPr>
        <p:spPr>
          <a:xfrm>
            <a:off x="437643" y="1182107"/>
            <a:ext cx="4515467" cy="3083921"/>
          </a:xfrm>
          <a:prstGeom prst="rect">
            <a:avLst/>
          </a:prstGeom>
          <a:noFill/>
        </p:spPr>
        <p:txBody>
          <a:bodyPr wrap="none" rtlCol="0">
            <a:spAutoFit/>
          </a:bodyPr>
          <a:lstStyle/>
          <a:p>
            <a:pPr marL="285750" indent="-285750">
              <a:lnSpc>
                <a:spcPct val="200000"/>
              </a:lnSpc>
              <a:buFont typeface="Wingdings" panose="05000000000000000000" pitchFamily="2" charset="2"/>
              <a:buChar char="ü"/>
            </a:pPr>
            <a:r>
              <a:rPr lang="fr-FR" sz="2000" dirty="0"/>
              <a:t> Besoin du maitre de l'ouvrage (client)</a:t>
            </a:r>
          </a:p>
          <a:p>
            <a:pPr marL="285750" indent="-285750">
              <a:lnSpc>
                <a:spcPct val="200000"/>
              </a:lnSpc>
              <a:buFont typeface="Wingdings" panose="05000000000000000000" pitchFamily="2" charset="2"/>
              <a:buChar char="ü"/>
            </a:pPr>
            <a:r>
              <a:rPr lang="fr-FR" sz="2000" dirty="0"/>
              <a:t>Désignation de la maitrise d'œuvre </a:t>
            </a:r>
          </a:p>
          <a:p>
            <a:pPr marL="285750" indent="-285750">
              <a:lnSpc>
                <a:spcPct val="200000"/>
              </a:lnSpc>
              <a:buFont typeface="Wingdings" panose="05000000000000000000" pitchFamily="2" charset="2"/>
              <a:buChar char="ü"/>
            </a:pPr>
            <a:r>
              <a:rPr lang="fr-FR" sz="2000" dirty="0"/>
              <a:t>Choix du BET Géotechnique</a:t>
            </a:r>
          </a:p>
          <a:p>
            <a:pPr marL="285750" indent="-285750">
              <a:lnSpc>
                <a:spcPct val="200000"/>
              </a:lnSpc>
              <a:buFont typeface="Wingdings" panose="05000000000000000000" pitchFamily="2" charset="2"/>
              <a:buChar char="ü"/>
            </a:pPr>
            <a:r>
              <a:rPr lang="fr-FR" sz="2000" dirty="0"/>
              <a:t>Analyser la demande du client</a:t>
            </a:r>
          </a:p>
          <a:p>
            <a:pPr marL="285750" indent="-285750">
              <a:lnSpc>
                <a:spcPct val="200000"/>
              </a:lnSpc>
              <a:buFont typeface="Wingdings" panose="05000000000000000000" pitchFamily="2" charset="2"/>
              <a:buChar char="ü"/>
            </a:pPr>
            <a:r>
              <a:rPr lang="fr-FR" sz="2000" u="sng" dirty="0"/>
              <a:t>Réalisation de la mission géotechnique</a:t>
            </a:r>
            <a:endParaRPr lang="fr-FR" sz="2000" dirty="0"/>
          </a:p>
        </p:txBody>
      </p:sp>
      <p:sp>
        <p:nvSpPr>
          <p:cNvPr id="5" name="Rectangle 4">
            <a:extLst>
              <a:ext uri="{FF2B5EF4-FFF2-40B4-BE49-F238E27FC236}">
                <a16:creationId xmlns:a16="http://schemas.microsoft.com/office/drawing/2014/main" xmlns="" id="{888D3BDC-01B9-4E21-ADBA-730606103A98}"/>
              </a:ext>
            </a:extLst>
          </p:cNvPr>
          <p:cNvSpPr/>
          <p:nvPr/>
        </p:nvSpPr>
        <p:spPr>
          <a:xfrm>
            <a:off x="852735" y="687746"/>
            <a:ext cx="4515788" cy="461665"/>
          </a:xfrm>
          <a:prstGeom prst="rect">
            <a:avLst/>
          </a:prstGeom>
        </p:spPr>
        <p:txBody>
          <a:bodyPr wrap="none">
            <a:spAutoFit/>
          </a:bodyPr>
          <a:lstStyle/>
          <a:p>
            <a:r>
              <a:rPr lang="fr-FR" sz="2400" b="1" dirty="0">
                <a:solidFill>
                  <a:srgbClr val="00B050"/>
                </a:solidFill>
              </a:rPr>
              <a:t>Naissance du projet géotechnique</a:t>
            </a:r>
            <a:endParaRPr lang="fr-FR" sz="2400" dirty="0">
              <a:solidFill>
                <a:srgbClr val="00B050"/>
              </a:solidFill>
            </a:endParaRPr>
          </a:p>
        </p:txBody>
      </p:sp>
      <p:pic>
        <p:nvPicPr>
          <p:cNvPr id="3" name="Image 2">
            <a:extLst>
              <a:ext uri="{FF2B5EF4-FFF2-40B4-BE49-F238E27FC236}">
                <a16:creationId xmlns:a16="http://schemas.microsoft.com/office/drawing/2014/main" xmlns="" id="{8CF58283-451E-42F7-9D9B-8C0A6771A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71" y="4445480"/>
            <a:ext cx="3583881" cy="2088000"/>
          </a:xfrm>
          <a:prstGeom prst="rect">
            <a:avLst/>
          </a:prstGeom>
        </p:spPr>
      </p:pic>
      <p:pic>
        <p:nvPicPr>
          <p:cNvPr id="6" name="Image 5">
            <a:extLst>
              <a:ext uri="{FF2B5EF4-FFF2-40B4-BE49-F238E27FC236}">
                <a16:creationId xmlns:a16="http://schemas.microsoft.com/office/drawing/2014/main" xmlns="" id="{AFA547C5-F77E-41F4-94E9-F7E2FC8B7FA1}"/>
              </a:ext>
            </a:extLst>
          </p:cNvPr>
          <p:cNvPicPr>
            <a:picLocks noChangeAspect="1"/>
          </p:cNvPicPr>
          <p:nvPr/>
        </p:nvPicPr>
        <p:blipFill rotWithShape="1">
          <a:blip r:embed="rId3"/>
          <a:srcRect b="13661"/>
          <a:stretch/>
        </p:blipFill>
        <p:spPr>
          <a:xfrm>
            <a:off x="8348291" y="4445480"/>
            <a:ext cx="3224498" cy="2088000"/>
          </a:xfrm>
          <a:prstGeom prst="rect">
            <a:avLst/>
          </a:prstGeom>
        </p:spPr>
      </p:pic>
      <p:pic>
        <p:nvPicPr>
          <p:cNvPr id="7" name="Image 6">
            <a:extLst>
              <a:ext uri="{FF2B5EF4-FFF2-40B4-BE49-F238E27FC236}">
                <a16:creationId xmlns:a16="http://schemas.microsoft.com/office/drawing/2014/main" xmlns="" id="{44D25BC6-D6FA-497A-8CAB-1F97F94D5396}"/>
              </a:ext>
            </a:extLst>
          </p:cNvPr>
          <p:cNvPicPr>
            <a:picLocks noChangeAspect="1"/>
          </p:cNvPicPr>
          <p:nvPr/>
        </p:nvPicPr>
        <p:blipFill rotWithShape="1">
          <a:blip r:embed="rId4"/>
          <a:srcRect l="-263" r="19828"/>
          <a:stretch/>
        </p:blipFill>
        <p:spPr>
          <a:xfrm>
            <a:off x="5084467" y="4445480"/>
            <a:ext cx="2394909" cy="2088000"/>
          </a:xfrm>
          <a:prstGeom prst="rect">
            <a:avLst/>
          </a:prstGeom>
        </p:spPr>
      </p:pic>
      <p:pic>
        <p:nvPicPr>
          <p:cNvPr id="8" name="Image 7">
            <a:extLst>
              <a:ext uri="{FF2B5EF4-FFF2-40B4-BE49-F238E27FC236}">
                <a16:creationId xmlns:a16="http://schemas.microsoft.com/office/drawing/2014/main" xmlns="" id="{BC4DD77C-B006-4541-9F19-AEF797A09B66}"/>
              </a:ext>
            </a:extLst>
          </p:cNvPr>
          <p:cNvPicPr>
            <a:picLocks noChangeAspect="1"/>
          </p:cNvPicPr>
          <p:nvPr/>
        </p:nvPicPr>
        <p:blipFill rotWithShape="1">
          <a:blip r:embed="rId5"/>
          <a:srcRect l="19187" r="20443"/>
          <a:stretch/>
        </p:blipFill>
        <p:spPr>
          <a:xfrm>
            <a:off x="6590840" y="1284067"/>
            <a:ext cx="2318239" cy="2880000"/>
          </a:xfrm>
          <a:prstGeom prst="rect">
            <a:avLst/>
          </a:prstGeom>
        </p:spPr>
      </p:pic>
      <p:pic>
        <p:nvPicPr>
          <p:cNvPr id="10" name="Image 9">
            <a:extLst>
              <a:ext uri="{FF2B5EF4-FFF2-40B4-BE49-F238E27FC236}">
                <a16:creationId xmlns:a16="http://schemas.microsoft.com/office/drawing/2014/main" xmlns="" id="{E7BDC9A1-D6E8-493D-8454-1C1A7535B597}"/>
              </a:ext>
            </a:extLst>
          </p:cNvPr>
          <p:cNvPicPr>
            <a:picLocks noChangeAspect="1"/>
          </p:cNvPicPr>
          <p:nvPr/>
        </p:nvPicPr>
        <p:blipFill rotWithShape="1">
          <a:blip r:embed="rId6"/>
          <a:srcRect l="25731" t="2883" r="26881" b="13539"/>
          <a:stretch/>
        </p:blipFill>
        <p:spPr>
          <a:xfrm>
            <a:off x="9302784" y="1284067"/>
            <a:ext cx="2319639" cy="2880000"/>
          </a:xfrm>
          <a:prstGeom prst="rect">
            <a:avLst/>
          </a:prstGeom>
        </p:spPr>
      </p:pic>
      <p:sp>
        <p:nvSpPr>
          <p:cNvPr id="2" name="Espace réservé du numéro de diapositive 1">
            <a:extLst>
              <a:ext uri="{FF2B5EF4-FFF2-40B4-BE49-F238E27FC236}">
                <a16:creationId xmlns:a16="http://schemas.microsoft.com/office/drawing/2014/main" xmlns="" id="{E78C4786-4E16-4146-993A-E42E4A53AFE5}"/>
              </a:ext>
            </a:extLst>
          </p:cNvPr>
          <p:cNvSpPr>
            <a:spLocks noGrp="1"/>
          </p:cNvSpPr>
          <p:nvPr>
            <p:ph type="sldNum" sz="quarter" idx="12"/>
          </p:nvPr>
        </p:nvSpPr>
        <p:spPr/>
        <p:txBody>
          <a:bodyPr/>
          <a:lstStyle/>
          <a:p>
            <a:fld id="{A48CFB27-CC72-4F40-B1EC-FC1A0B76D051}" type="slidenum">
              <a:rPr lang="fr-FR" smtClean="0"/>
              <a:t>8</a:t>
            </a:fld>
            <a:endParaRPr lang="fr-FR"/>
          </a:p>
        </p:txBody>
      </p:sp>
    </p:spTree>
    <p:extLst>
      <p:ext uri="{BB962C8B-B14F-4D97-AF65-F5344CB8AC3E}">
        <p14:creationId xmlns:p14="http://schemas.microsoft.com/office/powerpoint/2010/main" val="324762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88D3BDC-01B9-4E21-ADBA-730606103A98}"/>
              </a:ext>
            </a:extLst>
          </p:cNvPr>
          <p:cNvSpPr/>
          <p:nvPr/>
        </p:nvSpPr>
        <p:spPr>
          <a:xfrm>
            <a:off x="852735" y="360000"/>
            <a:ext cx="10503124" cy="846386"/>
          </a:xfrm>
          <a:prstGeom prst="rect">
            <a:avLst/>
          </a:prstGeom>
        </p:spPr>
        <p:txBody>
          <a:bodyPr wrap="square">
            <a:spAutoFit/>
          </a:bodyPr>
          <a:lstStyle/>
          <a:p>
            <a:r>
              <a:rPr lang="fr-FR" sz="2400" b="1" dirty="0">
                <a:solidFill>
                  <a:srgbClr val="00B050"/>
                </a:solidFill>
              </a:rPr>
              <a:t>Étapes des études géotechniques</a:t>
            </a:r>
          </a:p>
          <a:p>
            <a:pPr algn="ctr"/>
            <a:endParaRPr lang="fr-FR" sz="900" i="1" dirty="0"/>
          </a:p>
          <a:p>
            <a:pPr algn="ctr"/>
            <a:r>
              <a:rPr lang="fr-FR" sz="1600" i="1" dirty="0"/>
              <a:t>Selon la réglementation française (Norme NF P 94-500 : classification des missions géotechniques)</a:t>
            </a:r>
            <a:endParaRPr lang="fr-FR" i="1" dirty="0"/>
          </a:p>
        </p:txBody>
      </p:sp>
      <p:graphicFrame>
        <p:nvGraphicFramePr>
          <p:cNvPr id="11" name="Tableau 10">
            <a:extLst>
              <a:ext uri="{FF2B5EF4-FFF2-40B4-BE49-F238E27FC236}">
                <a16:creationId xmlns:a16="http://schemas.microsoft.com/office/drawing/2014/main" xmlns="" id="{2581942D-EC8D-4859-B558-82AEA693E810}"/>
              </a:ext>
            </a:extLst>
          </p:cNvPr>
          <p:cNvGraphicFramePr>
            <a:graphicFrameLocks noGrp="1"/>
          </p:cNvGraphicFramePr>
          <p:nvPr>
            <p:extLst/>
          </p:nvPr>
        </p:nvGraphicFramePr>
        <p:xfrm>
          <a:off x="2496000" y="1440000"/>
          <a:ext cx="7200000" cy="234000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xmlns="" val="2884801900"/>
                    </a:ext>
                  </a:extLst>
                </a:gridCol>
              </a:tblGrid>
              <a:tr h="540000">
                <a:tc>
                  <a:txBody>
                    <a:bodyPr/>
                    <a:lstStyle/>
                    <a:p>
                      <a:pPr algn="ctr"/>
                      <a:r>
                        <a:rPr lang="fr-FR" sz="2000" dirty="0"/>
                        <a:t>Étape 1 :  Étude géotechnique préalable (Mission G1)</a:t>
                      </a:r>
                    </a:p>
                  </a:txBody>
                  <a:tcPr anchor="ctr">
                    <a:solidFill>
                      <a:schemeClr val="accent1">
                        <a:lumMod val="50000"/>
                      </a:schemeClr>
                    </a:solidFill>
                  </a:tcPr>
                </a:tc>
                <a:extLst>
                  <a:ext uri="{0D108BD9-81ED-4DB2-BD59-A6C34878D82A}">
                    <a16:rowId xmlns:a16="http://schemas.microsoft.com/office/drawing/2014/main" xmlns="" val="2486987297"/>
                  </a:ext>
                </a:extLst>
              </a:tr>
              <a:tr h="1800000">
                <a:tc>
                  <a:txBody>
                    <a:bodyPr/>
                    <a:lstStyle/>
                    <a:p>
                      <a:pPr marL="0" algn="ctr" defTabSz="914400" rtl="0" eaLnBrk="1" latinLnBrk="0" hangingPunct="1"/>
                      <a:r>
                        <a:rPr lang="fr-FR" sz="180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Étude de Site (ES) </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i="0" u="none" kern="1200" dirty="0">
                          <a:solidFill>
                            <a:schemeClr val="dk1"/>
                          </a:solidFill>
                          <a:latin typeface="+mn-lt"/>
                          <a:ea typeface="+mn-ea"/>
                          <a:cs typeface="+mn-cs"/>
                        </a:rPr>
                        <a:t>En amont d’une étude préliminaire</a:t>
                      </a:r>
                    </a:p>
                    <a:p>
                      <a:pPr marL="285750" indent="-285750" algn="l" defTabSz="914400" rtl="0" eaLnBrk="1" latinLnBrk="0" hangingPunct="1">
                        <a:buFont typeface="Wingdings" panose="05000000000000000000" pitchFamily="2" charset="2"/>
                        <a:buChar char="ü"/>
                      </a:pPr>
                      <a:r>
                        <a:rPr lang="fr-FR" sz="1600" i="0" u="none" kern="1200" dirty="0">
                          <a:solidFill>
                            <a:schemeClr val="dk1"/>
                          </a:solidFill>
                          <a:latin typeface="+mn-lt"/>
                          <a:ea typeface="+mn-ea"/>
                          <a:cs typeface="+mn-cs"/>
                        </a:rPr>
                        <a:t>Étude documentaire</a:t>
                      </a:r>
                    </a:p>
                    <a:p>
                      <a:pPr marL="285750" indent="-285750" algn="l" defTabSz="914400" rtl="0" eaLnBrk="1" latinLnBrk="0" hangingPunct="1">
                        <a:buFont typeface="Wingdings" panose="05000000000000000000" pitchFamily="2" charset="2"/>
                        <a:buChar char="ü"/>
                      </a:pPr>
                      <a:r>
                        <a:rPr lang="fr-FR" sz="1600" i="0" u="none" kern="1200" dirty="0">
                          <a:solidFill>
                            <a:schemeClr val="dk1"/>
                          </a:solidFill>
                          <a:latin typeface="+mn-lt"/>
                          <a:ea typeface="+mn-ea"/>
                          <a:cs typeface="+mn-cs"/>
                        </a:rPr>
                        <a:t>Programme d'investigation (si besoin)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1600" i="0" u="none" kern="1200" dirty="0">
                          <a:solidFill>
                            <a:schemeClr val="dk1"/>
                          </a:solidFill>
                          <a:latin typeface="+mn-lt"/>
                          <a:ea typeface="+mn-ea"/>
                          <a:cs typeface="+mn-cs"/>
                        </a:rPr>
                        <a:t>Première identification des risques géotechniques</a:t>
                      </a:r>
                    </a:p>
                    <a:p>
                      <a:pPr marL="0" indent="0" algn="l" defTabSz="914400" rtl="0" eaLnBrk="1" latinLnBrk="0" hangingPunct="1">
                        <a:buFont typeface="Wingdings" panose="05000000000000000000" pitchFamily="2" charset="2"/>
                        <a:buNone/>
                      </a:pPr>
                      <a:endParaRPr lang="fr-FR" sz="500" i="0" u="none" kern="1200" dirty="0">
                        <a:solidFill>
                          <a:schemeClr val="dk1"/>
                        </a:solidFill>
                        <a:latin typeface="+mn-lt"/>
                        <a:ea typeface="+mn-ea"/>
                        <a:cs typeface="+mn-cs"/>
                      </a:endParaRPr>
                    </a:p>
                  </a:txBody>
                  <a:tcPr anchor="ctr"/>
                </a:tc>
                <a:extLst>
                  <a:ext uri="{0D108BD9-81ED-4DB2-BD59-A6C34878D82A}">
                    <a16:rowId xmlns:a16="http://schemas.microsoft.com/office/drawing/2014/main" xmlns="" val="649426829"/>
                  </a:ext>
                </a:extLst>
              </a:tr>
            </a:tbl>
          </a:graphicData>
        </a:graphic>
      </p:graphicFrame>
      <p:graphicFrame>
        <p:nvGraphicFramePr>
          <p:cNvPr id="12" name="Tableau 11">
            <a:extLst>
              <a:ext uri="{FF2B5EF4-FFF2-40B4-BE49-F238E27FC236}">
                <a16:creationId xmlns:a16="http://schemas.microsoft.com/office/drawing/2014/main" xmlns="" id="{2C3A26BC-884F-4D1D-9C85-0DF4671C61C1}"/>
              </a:ext>
            </a:extLst>
          </p:cNvPr>
          <p:cNvGraphicFramePr>
            <a:graphicFrameLocks noGrp="1"/>
          </p:cNvGraphicFramePr>
          <p:nvPr>
            <p:extLst/>
          </p:nvPr>
        </p:nvGraphicFramePr>
        <p:xfrm>
          <a:off x="2496000" y="3780000"/>
          <a:ext cx="7200000" cy="180000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xmlns="" val="2884801900"/>
                    </a:ext>
                  </a:extLst>
                </a:gridCol>
              </a:tblGrid>
              <a:tr h="1800000">
                <a:tc>
                  <a:txBody>
                    <a:bodyPr/>
                    <a:lstStyle/>
                    <a:p>
                      <a:pPr marL="0" algn="ctr" defTabSz="914400" rtl="0" eaLnBrk="1" latinLnBrk="0" hangingPunct="1"/>
                      <a:r>
                        <a:rPr lang="fr-FR" sz="1800" b="0" i="0" u="sng" kern="1200" dirty="0">
                          <a:solidFill>
                            <a:schemeClr val="dk1"/>
                          </a:solidFill>
                          <a:latin typeface="+mn-lt"/>
                          <a:ea typeface="+mn-ea"/>
                          <a:cs typeface="+mn-cs"/>
                        </a:rPr>
                        <a:t>Phase </a:t>
                      </a:r>
                      <a:r>
                        <a:rPr lang="fr-FR" sz="1800" b="1" i="0" u="sng" kern="1200" dirty="0">
                          <a:solidFill>
                            <a:schemeClr val="dk1"/>
                          </a:solidFill>
                          <a:latin typeface="+mn-lt"/>
                          <a:ea typeface="+mn-ea"/>
                          <a:cs typeface="+mn-cs"/>
                        </a:rPr>
                        <a:t>Principes Généraux de Construction (PGC)</a:t>
                      </a:r>
                    </a:p>
                    <a:p>
                      <a:pPr marL="0" algn="ctr" defTabSz="914400" rtl="0" eaLnBrk="1" latinLnBrk="0" hangingPunct="1"/>
                      <a:endParaRPr lang="fr-FR" sz="1400" b="1" i="0" u="sng"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Au stade d’une étude préliminaire</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Un minimum de données géotechniques d'entrée</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Rapport de synthèse</a:t>
                      </a:r>
                    </a:p>
                    <a:p>
                      <a:pPr marL="285750" indent="-285750" algn="l" defTabSz="914400" rtl="0" eaLnBrk="1" latinLnBrk="0" hangingPunct="1">
                        <a:buFont typeface="Wingdings" panose="05000000000000000000" pitchFamily="2" charset="2"/>
                        <a:buChar char="ü"/>
                      </a:pPr>
                      <a:r>
                        <a:rPr lang="fr-FR" sz="1600" b="0" i="0" u="none" kern="1200" dirty="0">
                          <a:solidFill>
                            <a:schemeClr val="dk1"/>
                          </a:solidFill>
                          <a:latin typeface="+mn-lt"/>
                          <a:ea typeface="+mn-ea"/>
                          <a:cs typeface="+mn-cs"/>
                        </a:rPr>
                        <a:t>Fournir des PGC envisageables</a:t>
                      </a:r>
                    </a:p>
                    <a:p>
                      <a:pPr marL="0" indent="0" algn="l" defTabSz="914400" rtl="0" eaLnBrk="1" latinLnBrk="0" hangingPunct="1">
                        <a:buFont typeface="Wingdings" panose="05000000000000000000" pitchFamily="2" charset="2"/>
                        <a:buNone/>
                      </a:pPr>
                      <a:endParaRPr lang="fr-FR" sz="500" i="0" u="none" kern="1200" dirty="0">
                        <a:solidFill>
                          <a:schemeClr val="dk1"/>
                        </a:solidFill>
                        <a:latin typeface="+mn-lt"/>
                        <a:ea typeface="+mn-ea"/>
                        <a:cs typeface="+mn-cs"/>
                      </a:endParaRPr>
                    </a:p>
                  </a:txBody>
                  <a:tcPr anchor="ctr">
                    <a:solidFill>
                      <a:srgbClr val="E9EBF5"/>
                    </a:solidFill>
                  </a:tcPr>
                </a:tc>
                <a:extLst>
                  <a:ext uri="{0D108BD9-81ED-4DB2-BD59-A6C34878D82A}">
                    <a16:rowId xmlns:a16="http://schemas.microsoft.com/office/drawing/2014/main" xmlns="" val="1905470486"/>
                  </a:ext>
                </a:extLst>
              </a:tr>
            </a:tbl>
          </a:graphicData>
        </a:graphic>
      </p:graphicFrame>
      <p:sp>
        <p:nvSpPr>
          <p:cNvPr id="2" name="Espace réservé du numéro de diapositive 1">
            <a:extLst>
              <a:ext uri="{FF2B5EF4-FFF2-40B4-BE49-F238E27FC236}">
                <a16:creationId xmlns:a16="http://schemas.microsoft.com/office/drawing/2014/main" xmlns="" id="{EF0CAC75-9C98-48CF-987E-80F2D8096E56}"/>
              </a:ext>
            </a:extLst>
          </p:cNvPr>
          <p:cNvSpPr>
            <a:spLocks noGrp="1"/>
          </p:cNvSpPr>
          <p:nvPr>
            <p:ph type="sldNum" sz="quarter" idx="12"/>
          </p:nvPr>
        </p:nvSpPr>
        <p:spPr/>
        <p:txBody>
          <a:bodyPr/>
          <a:lstStyle/>
          <a:p>
            <a:fld id="{A48CFB27-CC72-4F40-B1EC-FC1A0B76D051}" type="slidenum">
              <a:rPr lang="fr-FR" smtClean="0"/>
              <a:t>9</a:t>
            </a:fld>
            <a:endParaRPr lang="fr-FR"/>
          </a:p>
        </p:txBody>
      </p:sp>
    </p:spTree>
    <p:extLst>
      <p:ext uri="{BB962C8B-B14F-4D97-AF65-F5344CB8AC3E}">
        <p14:creationId xmlns:p14="http://schemas.microsoft.com/office/powerpoint/2010/main" val="34954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911</Words>
  <Application>Microsoft Office PowerPoint</Application>
  <PresentationFormat>Grand écran</PresentationFormat>
  <Paragraphs>114</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Ecole des Ponts Paristech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Sadok FEIA</dc:creator>
  <cp:lastModifiedBy>Sadok FEIA</cp:lastModifiedBy>
  <cp:revision>4</cp:revision>
  <dcterms:created xsi:type="dcterms:W3CDTF">2019-01-27T19:11:28Z</dcterms:created>
  <dcterms:modified xsi:type="dcterms:W3CDTF">2019-01-27T21:36:34Z</dcterms:modified>
</cp:coreProperties>
</file>