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327" r:id="rId18"/>
    <p:sldId id="328" r:id="rId19"/>
    <p:sldId id="330" r:id="rId20"/>
    <p:sldId id="273" r:id="rId21"/>
    <p:sldId id="274" r:id="rId22"/>
    <p:sldId id="275" r:id="rId23"/>
    <p:sldId id="331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333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B5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6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3B8B9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3B8B9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59586" y="188976"/>
            <a:ext cx="7202423" cy="13571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491996" y="391668"/>
            <a:ext cx="4032885" cy="576580"/>
          </a:xfrm>
          <a:custGeom>
            <a:avLst/>
            <a:gdLst/>
            <a:ahLst/>
            <a:cxnLst/>
            <a:rect l="l" t="t" r="r" b="b"/>
            <a:pathLst>
              <a:path w="4032885" h="576580">
                <a:moveTo>
                  <a:pt x="0" y="576072"/>
                </a:moveTo>
                <a:lnTo>
                  <a:pt x="4032504" y="576072"/>
                </a:lnTo>
                <a:lnTo>
                  <a:pt x="4032504" y="0"/>
                </a:lnTo>
                <a:lnTo>
                  <a:pt x="0" y="0"/>
                </a:lnTo>
                <a:lnTo>
                  <a:pt x="0" y="5760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3B8B9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NUL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5714" y="484632"/>
            <a:ext cx="15125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3B8B92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6596" y="1802306"/>
            <a:ext cx="8750807" cy="4565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6F2F9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1938020" y="666115"/>
            <a:ext cx="220471" cy="1578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ZoneTexte 60"/>
          <p:cNvSpPr txBox="1"/>
          <p:nvPr/>
        </p:nvSpPr>
        <p:spPr>
          <a:xfrm>
            <a:off x="1652142" y="3505200"/>
            <a:ext cx="6629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Généralités sur les Techniques de culture cellulaire  </a:t>
            </a:r>
            <a:endParaRPr lang="fr-FR" sz="36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1053591" y="3048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gency FB" panose="020B0503020202020204" pitchFamily="34" charset="0"/>
              </a:rPr>
              <a:t>Cours : </a:t>
            </a:r>
            <a:endParaRPr lang="fr-FR" b="1" dirty="0">
              <a:latin typeface="Agency FB" panose="020B05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1333"/>
            <a:ext cx="8964295" cy="2062480"/>
          </a:xfrm>
          <a:custGeom>
            <a:avLst/>
            <a:gdLst/>
            <a:ahLst/>
            <a:cxnLst/>
            <a:rect l="l" t="t" r="r" b="b"/>
            <a:pathLst>
              <a:path w="8964295" h="2062479">
                <a:moveTo>
                  <a:pt x="0" y="2061972"/>
                </a:moveTo>
                <a:lnTo>
                  <a:pt x="8964168" y="2061972"/>
                </a:lnTo>
                <a:lnTo>
                  <a:pt x="8964168" y="0"/>
                </a:lnTo>
                <a:lnTo>
                  <a:pt x="0" y="0"/>
                </a:lnTo>
                <a:lnTo>
                  <a:pt x="0" y="20619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646929" y="3658615"/>
            <a:ext cx="246951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Principes</a:t>
            </a:r>
            <a:r>
              <a:rPr sz="2000" b="1" i="1" spc="65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généraux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06467" y="3601211"/>
            <a:ext cx="2759964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52843" y="2993135"/>
            <a:ext cx="626364" cy="6918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03517" y="3016885"/>
            <a:ext cx="525145" cy="591185"/>
          </a:xfrm>
          <a:custGeom>
            <a:avLst/>
            <a:gdLst/>
            <a:ahLst/>
            <a:cxnLst/>
            <a:rect l="l" t="t" r="r" b="b"/>
            <a:pathLst>
              <a:path w="525145" h="591185">
                <a:moveTo>
                  <a:pt x="521017" y="121538"/>
                </a:moveTo>
                <a:lnTo>
                  <a:pt x="301878" y="121538"/>
                </a:lnTo>
                <a:lnTo>
                  <a:pt x="322075" y="122539"/>
                </a:lnTo>
                <a:lnTo>
                  <a:pt x="339248" y="125539"/>
                </a:lnTo>
                <a:lnTo>
                  <a:pt x="373098" y="146284"/>
                </a:lnTo>
                <a:lnTo>
                  <a:pt x="383921" y="180466"/>
                </a:lnTo>
                <a:lnTo>
                  <a:pt x="382158" y="197088"/>
                </a:lnTo>
                <a:lnTo>
                  <a:pt x="355726" y="249809"/>
                </a:lnTo>
                <a:lnTo>
                  <a:pt x="322103" y="287353"/>
                </a:lnTo>
                <a:lnTo>
                  <a:pt x="278002" y="326898"/>
                </a:lnTo>
                <a:lnTo>
                  <a:pt x="224218" y="368315"/>
                </a:lnTo>
                <a:lnTo>
                  <a:pt x="161671" y="411734"/>
                </a:lnTo>
                <a:lnTo>
                  <a:pt x="127500" y="434165"/>
                </a:lnTo>
                <a:lnTo>
                  <a:pt x="69216" y="471600"/>
                </a:lnTo>
                <a:lnTo>
                  <a:pt x="17272" y="504316"/>
                </a:lnTo>
                <a:lnTo>
                  <a:pt x="0" y="591184"/>
                </a:lnTo>
                <a:lnTo>
                  <a:pt x="492378" y="591184"/>
                </a:lnTo>
                <a:lnTo>
                  <a:pt x="515548" y="474472"/>
                </a:lnTo>
                <a:lnTo>
                  <a:pt x="263143" y="474472"/>
                </a:lnTo>
                <a:lnTo>
                  <a:pt x="263143" y="472186"/>
                </a:lnTo>
                <a:lnTo>
                  <a:pt x="318944" y="436435"/>
                </a:lnTo>
                <a:lnTo>
                  <a:pt x="369697" y="400685"/>
                </a:lnTo>
                <a:lnTo>
                  <a:pt x="414464" y="364410"/>
                </a:lnTo>
                <a:lnTo>
                  <a:pt x="452374" y="326898"/>
                </a:lnTo>
                <a:lnTo>
                  <a:pt x="483076" y="287829"/>
                </a:lnTo>
                <a:lnTo>
                  <a:pt x="505967" y="246761"/>
                </a:lnTo>
                <a:lnTo>
                  <a:pt x="520255" y="203422"/>
                </a:lnTo>
                <a:lnTo>
                  <a:pt x="524897" y="159603"/>
                </a:lnTo>
                <a:lnTo>
                  <a:pt x="524973" y="156337"/>
                </a:lnTo>
                <a:lnTo>
                  <a:pt x="524162" y="140081"/>
                </a:lnTo>
                <a:lnTo>
                  <a:pt x="521604" y="123698"/>
                </a:lnTo>
                <a:lnTo>
                  <a:pt x="521017" y="121538"/>
                </a:lnTo>
                <a:close/>
              </a:path>
              <a:path w="525145" h="591185">
                <a:moveTo>
                  <a:pt x="516127" y="471550"/>
                </a:moveTo>
                <a:lnTo>
                  <a:pt x="345312" y="471550"/>
                </a:lnTo>
                <a:lnTo>
                  <a:pt x="320500" y="471757"/>
                </a:lnTo>
                <a:lnTo>
                  <a:pt x="277606" y="473408"/>
                </a:lnTo>
                <a:lnTo>
                  <a:pt x="263143" y="474472"/>
                </a:lnTo>
                <a:lnTo>
                  <a:pt x="515548" y="474472"/>
                </a:lnTo>
                <a:lnTo>
                  <a:pt x="516127" y="471550"/>
                </a:lnTo>
                <a:close/>
              </a:path>
              <a:path w="525145" h="591185">
                <a:moveTo>
                  <a:pt x="326771" y="0"/>
                </a:moveTo>
                <a:lnTo>
                  <a:pt x="268112" y="3524"/>
                </a:lnTo>
                <a:lnTo>
                  <a:pt x="213359" y="14097"/>
                </a:lnTo>
                <a:lnTo>
                  <a:pt x="162305" y="29892"/>
                </a:lnTo>
                <a:lnTo>
                  <a:pt x="114300" y="49402"/>
                </a:lnTo>
                <a:lnTo>
                  <a:pt x="89915" y="172085"/>
                </a:lnTo>
                <a:lnTo>
                  <a:pt x="121755" y="159603"/>
                </a:lnTo>
                <a:lnTo>
                  <a:pt x="151749" y="149002"/>
                </a:lnTo>
                <a:lnTo>
                  <a:pt x="206248" y="133350"/>
                </a:lnTo>
                <a:lnTo>
                  <a:pt x="255587" y="124491"/>
                </a:lnTo>
                <a:lnTo>
                  <a:pt x="301878" y="121538"/>
                </a:lnTo>
                <a:lnTo>
                  <a:pt x="521017" y="121538"/>
                </a:lnTo>
                <a:lnTo>
                  <a:pt x="517356" y="108076"/>
                </a:lnTo>
                <a:lnTo>
                  <a:pt x="494776" y="66421"/>
                </a:lnTo>
                <a:lnTo>
                  <a:pt x="458983" y="34097"/>
                </a:lnTo>
                <a:lnTo>
                  <a:pt x="410209" y="11684"/>
                </a:lnTo>
                <a:lnTo>
                  <a:pt x="370871" y="2936"/>
                </a:lnTo>
                <a:lnTo>
                  <a:pt x="349416" y="736"/>
                </a:lnTo>
                <a:lnTo>
                  <a:pt x="3267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03517" y="3016885"/>
            <a:ext cx="525145" cy="591185"/>
          </a:xfrm>
          <a:custGeom>
            <a:avLst/>
            <a:gdLst/>
            <a:ahLst/>
            <a:cxnLst/>
            <a:rect l="l" t="t" r="r" b="b"/>
            <a:pathLst>
              <a:path w="525145" h="591185">
                <a:moveTo>
                  <a:pt x="326771" y="0"/>
                </a:moveTo>
                <a:lnTo>
                  <a:pt x="370871" y="2936"/>
                </a:lnTo>
                <a:lnTo>
                  <a:pt x="410209" y="11684"/>
                </a:lnTo>
                <a:lnTo>
                  <a:pt x="458983" y="34097"/>
                </a:lnTo>
                <a:lnTo>
                  <a:pt x="494776" y="66421"/>
                </a:lnTo>
                <a:lnTo>
                  <a:pt x="517356" y="108076"/>
                </a:lnTo>
                <a:lnTo>
                  <a:pt x="525017" y="157225"/>
                </a:lnTo>
                <a:lnTo>
                  <a:pt x="523827" y="180681"/>
                </a:lnTo>
                <a:lnTo>
                  <a:pt x="514302" y="225448"/>
                </a:lnTo>
                <a:lnTo>
                  <a:pt x="495486" y="267551"/>
                </a:lnTo>
                <a:lnTo>
                  <a:pt x="468713" y="307607"/>
                </a:lnTo>
                <a:lnTo>
                  <a:pt x="434276" y="345803"/>
                </a:lnTo>
                <a:lnTo>
                  <a:pt x="392938" y="382708"/>
                </a:lnTo>
                <a:lnTo>
                  <a:pt x="344957" y="418572"/>
                </a:lnTo>
                <a:lnTo>
                  <a:pt x="291669" y="454298"/>
                </a:lnTo>
                <a:lnTo>
                  <a:pt x="263143" y="472186"/>
                </a:lnTo>
                <a:lnTo>
                  <a:pt x="263143" y="474472"/>
                </a:lnTo>
                <a:lnTo>
                  <a:pt x="308719" y="472033"/>
                </a:lnTo>
                <a:lnTo>
                  <a:pt x="345312" y="471550"/>
                </a:lnTo>
                <a:lnTo>
                  <a:pt x="516127" y="471550"/>
                </a:lnTo>
                <a:lnTo>
                  <a:pt x="492378" y="591184"/>
                </a:lnTo>
                <a:lnTo>
                  <a:pt x="0" y="591184"/>
                </a:lnTo>
                <a:lnTo>
                  <a:pt x="17272" y="504316"/>
                </a:lnTo>
                <a:lnTo>
                  <a:pt x="55300" y="480456"/>
                </a:lnTo>
                <a:lnTo>
                  <a:pt x="92043" y="457073"/>
                </a:lnTo>
                <a:lnTo>
                  <a:pt x="127500" y="434165"/>
                </a:lnTo>
                <a:lnTo>
                  <a:pt x="161671" y="411734"/>
                </a:lnTo>
                <a:lnTo>
                  <a:pt x="194028" y="389780"/>
                </a:lnTo>
                <a:lnTo>
                  <a:pt x="252218" y="347350"/>
                </a:lnTo>
                <a:lnTo>
                  <a:pt x="301363" y="306869"/>
                </a:lnTo>
                <a:lnTo>
                  <a:pt x="340225" y="268337"/>
                </a:lnTo>
                <a:lnTo>
                  <a:pt x="368061" y="231759"/>
                </a:lnTo>
                <a:lnTo>
                  <a:pt x="383921" y="180466"/>
                </a:lnTo>
                <a:lnTo>
                  <a:pt x="382726" y="167723"/>
                </a:lnTo>
                <a:lnTo>
                  <a:pt x="353421" y="130540"/>
                </a:lnTo>
                <a:lnTo>
                  <a:pt x="301878" y="121538"/>
                </a:lnTo>
                <a:lnTo>
                  <a:pt x="279114" y="122277"/>
                </a:lnTo>
                <a:lnTo>
                  <a:pt x="231298" y="128182"/>
                </a:lnTo>
                <a:lnTo>
                  <a:pt x="179909" y="140259"/>
                </a:lnTo>
                <a:lnTo>
                  <a:pt x="121755" y="159603"/>
                </a:lnTo>
                <a:lnTo>
                  <a:pt x="89915" y="172085"/>
                </a:lnTo>
                <a:lnTo>
                  <a:pt x="114300" y="49402"/>
                </a:lnTo>
                <a:lnTo>
                  <a:pt x="162305" y="29892"/>
                </a:lnTo>
                <a:lnTo>
                  <a:pt x="213359" y="14097"/>
                </a:lnTo>
                <a:lnTo>
                  <a:pt x="268112" y="3524"/>
                </a:lnTo>
                <a:lnTo>
                  <a:pt x="296959" y="881"/>
                </a:lnTo>
                <a:lnTo>
                  <a:pt x="326771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95115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36645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5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2295905"/>
            <a:ext cx="4549902" cy="2057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360931"/>
            <a:ext cx="37236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i="1" spc="-5" dirty="0">
                <a:solidFill>
                  <a:srgbClr val="006FC0"/>
                </a:solidFill>
                <a:latin typeface="Calibri"/>
                <a:cs typeface="Calibri"/>
              </a:rPr>
              <a:t>Les procédés utilisés pour </a:t>
            </a:r>
            <a:r>
              <a:rPr sz="1600" i="1" dirty="0">
                <a:solidFill>
                  <a:srgbClr val="006FC0"/>
                </a:solidFill>
                <a:latin typeface="Calibri"/>
                <a:cs typeface="Calibri"/>
              </a:rPr>
              <a:t>la </a:t>
            </a:r>
            <a:r>
              <a:rPr sz="1600" i="1" spc="-5" dirty="0">
                <a:solidFill>
                  <a:srgbClr val="006FC0"/>
                </a:solidFill>
                <a:latin typeface="Calibri"/>
                <a:cs typeface="Calibri"/>
              </a:rPr>
              <a:t>culture</a:t>
            </a:r>
            <a:r>
              <a:rPr sz="1600" i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600" i="1" spc="-5" dirty="0">
                <a:solidFill>
                  <a:srgbClr val="006FC0"/>
                </a:solidFill>
                <a:latin typeface="Calibri"/>
                <a:cs typeface="Calibri"/>
              </a:rPr>
              <a:t>cellulaire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894" y="1773554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7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6888" y="2060448"/>
            <a:ext cx="8897112" cy="15697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25374" y="2256281"/>
            <a:ext cx="8745855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La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culture cellulaire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se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fait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en plusieurs</a:t>
            </a:r>
            <a:r>
              <a:rPr sz="1600" b="1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étapes.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200000"/>
              </a:lnSpc>
            </a:pP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Il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faut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d'abord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obtenir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des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cellules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et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les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installer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dans un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milieu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de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culture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approprié afin de </a:t>
            </a:r>
            <a:r>
              <a:rPr sz="1600" b="1" spc="-10" dirty="0">
                <a:solidFill>
                  <a:srgbClr val="252525"/>
                </a:solidFill>
                <a:latin typeface="Calibri"/>
                <a:cs typeface="Calibri"/>
              </a:rPr>
              <a:t>reproduire 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les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conditions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de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vie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que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connaissait la cellule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dans son </a:t>
            </a:r>
            <a:r>
              <a:rPr sz="1600" b="1" spc="-5" dirty="0">
                <a:solidFill>
                  <a:srgbClr val="252525"/>
                </a:solidFill>
                <a:latin typeface="Calibri"/>
                <a:cs typeface="Calibri"/>
              </a:rPr>
              <a:t>milieu</a:t>
            </a:r>
            <a:r>
              <a:rPr sz="1600" b="1" spc="-10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252525"/>
                </a:solidFill>
                <a:latin typeface="Calibri"/>
                <a:cs typeface="Calibri"/>
              </a:rPr>
              <a:t>d'origine.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31820" y="4479035"/>
            <a:ext cx="6012180" cy="339090"/>
          </a:xfrm>
          <a:custGeom>
            <a:avLst/>
            <a:gdLst/>
            <a:ahLst/>
            <a:cxnLst/>
            <a:rect l="l" t="t" r="r" b="b"/>
            <a:pathLst>
              <a:path w="6012180" h="339089">
                <a:moveTo>
                  <a:pt x="0" y="339089"/>
                </a:moveTo>
                <a:lnTo>
                  <a:pt x="6012180" y="339089"/>
                </a:lnTo>
                <a:lnTo>
                  <a:pt x="6012180" y="0"/>
                </a:lnTo>
                <a:lnTo>
                  <a:pt x="0" y="0"/>
                </a:lnTo>
                <a:lnTo>
                  <a:pt x="0" y="339089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987801" y="5125973"/>
            <a:ext cx="6156325" cy="338455"/>
          </a:xfrm>
          <a:custGeom>
            <a:avLst/>
            <a:gdLst/>
            <a:ahLst/>
            <a:cxnLst/>
            <a:rect l="l" t="t" r="r" b="b"/>
            <a:pathLst>
              <a:path w="6156325" h="338454">
                <a:moveTo>
                  <a:pt x="0" y="338328"/>
                </a:moveTo>
                <a:lnTo>
                  <a:pt x="6156198" y="338328"/>
                </a:lnTo>
                <a:lnTo>
                  <a:pt x="6156198" y="0"/>
                </a:lnTo>
                <a:lnTo>
                  <a:pt x="0" y="0"/>
                </a:lnTo>
                <a:lnTo>
                  <a:pt x="0" y="338328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84120" y="5702046"/>
            <a:ext cx="6659880" cy="338455"/>
          </a:xfrm>
          <a:custGeom>
            <a:avLst/>
            <a:gdLst/>
            <a:ahLst/>
            <a:cxnLst/>
            <a:rect l="l" t="t" r="r" b="b"/>
            <a:pathLst>
              <a:path w="6659880" h="338454">
                <a:moveTo>
                  <a:pt x="0" y="338327"/>
                </a:moveTo>
                <a:lnTo>
                  <a:pt x="6659880" y="338327"/>
                </a:lnTo>
                <a:lnTo>
                  <a:pt x="665988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562605" y="4506467"/>
            <a:ext cx="6477635" cy="1492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04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1- </a:t>
            </a:r>
            <a:r>
              <a:rPr sz="1600" b="1" dirty="0">
                <a:solidFill>
                  <a:srgbClr val="7E7E7E"/>
                </a:solidFill>
                <a:latin typeface="Arial"/>
                <a:cs typeface="Arial"/>
              </a:rPr>
              <a:t>Obtenir des</a:t>
            </a:r>
            <a:r>
              <a:rPr sz="1600" b="1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cellules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R="11430" algn="ctr">
              <a:lnSpc>
                <a:spcPct val="100000"/>
              </a:lnSpc>
              <a:spcBef>
                <a:spcPts val="1100"/>
              </a:spcBef>
            </a:pP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2- </a:t>
            </a:r>
            <a:r>
              <a:rPr sz="1600" b="1" spc="-15" dirty="0">
                <a:solidFill>
                  <a:srgbClr val="7E7E7E"/>
                </a:solidFill>
                <a:latin typeface="Arial"/>
                <a:cs typeface="Arial"/>
              </a:rPr>
              <a:t>Trouver </a:t>
            </a:r>
            <a:r>
              <a:rPr sz="1600" b="1" dirty="0">
                <a:solidFill>
                  <a:srgbClr val="7E7E7E"/>
                </a:solidFill>
                <a:latin typeface="Arial"/>
                <a:cs typeface="Arial"/>
              </a:rPr>
              <a:t>un </a:t>
            </a: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support et </a:t>
            </a:r>
            <a:r>
              <a:rPr sz="1600" b="1" dirty="0">
                <a:solidFill>
                  <a:srgbClr val="7E7E7E"/>
                </a:solidFill>
                <a:latin typeface="Arial"/>
                <a:cs typeface="Arial"/>
              </a:rPr>
              <a:t>un </a:t>
            </a: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milieu </a:t>
            </a:r>
            <a:r>
              <a:rPr sz="1600" b="1" dirty="0">
                <a:solidFill>
                  <a:srgbClr val="7E7E7E"/>
                </a:solidFill>
                <a:latin typeface="Arial"/>
                <a:cs typeface="Arial"/>
              </a:rPr>
              <a:t>de </a:t>
            </a: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culture</a:t>
            </a:r>
            <a:r>
              <a:rPr sz="1600" b="1" spc="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appropriés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solidFill>
                  <a:srgbClr val="7E7E7E"/>
                </a:solidFill>
                <a:latin typeface="Arial"/>
                <a:cs typeface="Arial"/>
              </a:rPr>
              <a:t>3- </a:t>
            </a:r>
            <a:r>
              <a:rPr sz="1600" b="1" dirty="0">
                <a:solidFill>
                  <a:srgbClr val="7E7E7E"/>
                </a:solidFill>
                <a:latin typeface="Arial"/>
                <a:cs typeface="Arial"/>
              </a:rPr>
              <a:t>Reproduire les conditions du milieu de vie d'origine des</a:t>
            </a:r>
            <a:r>
              <a:rPr sz="1600" b="1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7E7E7E"/>
                </a:solidFill>
                <a:latin typeface="Arial"/>
                <a:cs typeface="Arial"/>
              </a:rPr>
              <a:t>cellules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85850" y="3880103"/>
            <a:ext cx="2161032" cy="22852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7442" y="1798320"/>
            <a:ext cx="9036685" cy="2677795"/>
          </a:xfrm>
          <a:custGeom>
            <a:avLst/>
            <a:gdLst/>
            <a:ahLst/>
            <a:cxnLst/>
            <a:rect l="l" t="t" r="r" b="b"/>
            <a:pathLst>
              <a:path w="9036685" h="2677795">
                <a:moveTo>
                  <a:pt x="0" y="2677667"/>
                </a:moveTo>
                <a:lnTo>
                  <a:pt x="9036558" y="2677667"/>
                </a:lnTo>
                <a:lnTo>
                  <a:pt x="9036558" y="0"/>
                </a:lnTo>
                <a:lnTo>
                  <a:pt x="0" y="0"/>
                </a:lnTo>
                <a:lnTo>
                  <a:pt x="0" y="2677667"/>
                </a:lnTo>
                <a:close/>
              </a:path>
            </a:pathLst>
          </a:custGeom>
          <a:solidFill>
            <a:srgbClr val="DFDF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6181" y="1377950"/>
            <a:ext cx="8829675" cy="298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399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1-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Obtenir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des</a:t>
            </a:r>
            <a:r>
              <a:rPr sz="1800" i="1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cellules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50000"/>
              </a:lnSpc>
              <a:spcBef>
                <a:spcPts val="1010"/>
              </a:spcBef>
            </a:pPr>
            <a:r>
              <a:rPr sz="1600" spc="-15" dirty="0">
                <a:latin typeface="Corbel"/>
                <a:cs typeface="Corbel"/>
              </a:rPr>
              <a:t>L'obtention </a:t>
            </a:r>
            <a:r>
              <a:rPr sz="1600" dirty="0">
                <a:latin typeface="Corbel"/>
                <a:cs typeface="Corbel"/>
              </a:rPr>
              <a:t>de </a:t>
            </a:r>
            <a:r>
              <a:rPr sz="1600" spc="-5" dirty="0">
                <a:latin typeface="Corbel"/>
                <a:cs typeface="Corbel"/>
              </a:rPr>
              <a:t>cellules </a:t>
            </a:r>
            <a:r>
              <a:rPr sz="1600" dirty="0">
                <a:latin typeface="Corbel"/>
                <a:cs typeface="Corbel"/>
              </a:rPr>
              <a:t>diffère </a:t>
            </a:r>
            <a:r>
              <a:rPr sz="1600" spc="-5" dirty="0">
                <a:latin typeface="Corbel"/>
                <a:cs typeface="Corbel"/>
              </a:rPr>
              <a:t>selon qu'elles </a:t>
            </a:r>
            <a:r>
              <a:rPr sz="1600" dirty="0">
                <a:latin typeface="Corbel"/>
                <a:cs typeface="Corbel"/>
              </a:rPr>
              <a:t>proviennent d'êtres vivants unicellulaires </a:t>
            </a:r>
            <a:r>
              <a:rPr sz="1600" spc="-5" dirty="0">
                <a:latin typeface="Corbel"/>
                <a:cs typeface="Corbel"/>
              </a:rPr>
              <a:t>ou </a:t>
            </a:r>
            <a:r>
              <a:rPr sz="1600" dirty="0">
                <a:latin typeface="Corbel"/>
                <a:cs typeface="Corbel"/>
              </a:rPr>
              <a:t>pluricellulaires. 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Les 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cellules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provenant d'êtres unicellulaires </a:t>
            </a:r>
            <a:r>
              <a:rPr sz="1600" spc="-5" dirty="0">
                <a:latin typeface="Corbel"/>
                <a:cs typeface="Corbel"/>
              </a:rPr>
              <a:t>(levure, </a:t>
            </a:r>
            <a:r>
              <a:rPr sz="1600" dirty="0">
                <a:latin typeface="Corbel"/>
                <a:cs typeface="Corbel"/>
              </a:rPr>
              <a:t>bactérie, etc.) </a:t>
            </a:r>
            <a:r>
              <a:rPr sz="1600" spc="-5" dirty="0">
                <a:latin typeface="Corbel"/>
                <a:cs typeface="Corbel"/>
              </a:rPr>
              <a:t>sont </a:t>
            </a:r>
            <a:r>
              <a:rPr sz="1600" dirty="0">
                <a:latin typeface="Corbel"/>
                <a:cs typeface="Corbel"/>
              </a:rPr>
              <a:t>directement </a:t>
            </a:r>
            <a:r>
              <a:rPr sz="1600" spc="-5" dirty="0">
                <a:latin typeface="Corbel"/>
                <a:cs typeface="Corbel"/>
              </a:rPr>
              <a:t>prélevées </a:t>
            </a:r>
            <a:r>
              <a:rPr sz="1600" dirty="0">
                <a:latin typeface="Corbel"/>
                <a:cs typeface="Corbel"/>
              </a:rPr>
              <a:t>dans divers  milieux et </a:t>
            </a:r>
            <a:r>
              <a:rPr sz="1600" spc="-5" dirty="0">
                <a:latin typeface="Corbel"/>
                <a:cs typeface="Corbel"/>
              </a:rPr>
              <a:t>transférées </a:t>
            </a:r>
            <a:r>
              <a:rPr sz="1600" dirty="0">
                <a:latin typeface="Corbel"/>
                <a:cs typeface="Corbel"/>
              </a:rPr>
              <a:t>dans un milieu de </a:t>
            </a:r>
            <a:r>
              <a:rPr sz="1600" spc="-5" dirty="0">
                <a:latin typeface="Corbel"/>
                <a:cs typeface="Corbel"/>
              </a:rPr>
              <a:t>culture</a:t>
            </a:r>
            <a:r>
              <a:rPr sz="1600" spc="45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approprié.</a:t>
            </a:r>
            <a:endParaRPr sz="1600">
              <a:latin typeface="Corbel"/>
              <a:cs typeface="Corbel"/>
            </a:endParaRPr>
          </a:p>
          <a:p>
            <a:pPr marL="12700" marR="390525" indent="40640">
              <a:lnSpc>
                <a:spcPct val="150000"/>
              </a:lnSpc>
            </a:pPr>
            <a:r>
              <a:rPr sz="1600" spc="-5" dirty="0">
                <a:latin typeface="Corbel"/>
                <a:cs typeface="Corbel"/>
              </a:rPr>
              <a:t>Par contre, </a:t>
            </a:r>
            <a:r>
              <a:rPr sz="1600" dirty="0">
                <a:latin typeface="Corbel"/>
                <a:cs typeface="Corbel"/>
              </a:rPr>
              <a:t>dans le </a:t>
            </a:r>
            <a:r>
              <a:rPr sz="1600" spc="-5" dirty="0">
                <a:latin typeface="Corbel"/>
                <a:cs typeface="Corbel"/>
              </a:rPr>
              <a:t>cas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d'organismes 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formés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de plusieurs 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cellules</a:t>
            </a:r>
            <a:r>
              <a:rPr sz="1600" spc="-5" dirty="0">
                <a:latin typeface="Corbel"/>
                <a:cs typeface="Corbel"/>
              </a:rPr>
              <a:t>, </a:t>
            </a:r>
            <a:r>
              <a:rPr sz="1600" dirty="0">
                <a:latin typeface="Corbel"/>
                <a:cs typeface="Corbel"/>
              </a:rPr>
              <a:t>les </a:t>
            </a:r>
            <a:r>
              <a:rPr sz="1600" spc="-5" dirty="0">
                <a:latin typeface="Corbel"/>
                <a:cs typeface="Corbel"/>
              </a:rPr>
              <a:t>spécialistes </a:t>
            </a:r>
            <a:r>
              <a:rPr sz="1600" dirty="0">
                <a:latin typeface="Corbel"/>
                <a:cs typeface="Corbel"/>
              </a:rPr>
              <a:t>peuvent utiliser des  </a:t>
            </a:r>
            <a:r>
              <a:rPr sz="1600" spc="-5" dirty="0">
                <a:latin typeface="Corbel"/>
                <a:cs typeface="Corbel"/>
              </a:rPr>
              <a:t>cellules </a:t>
            </a:r>
            <a:r>
              <a:rPr sz="1600" dirty="0">
                <a:latin typeface="Corbel"/>
                <a:cs typeface="Corbel"/>
              </a:rPr>
              <a:t>isolées, par exemple </a:t>
            </a:r>
            <a:r>
              <a:rPr sz="1600" spc="-5" dirty="0">
                <a:latin typeface="Corbel"/>
                <a:cs typeface="Corbel"/>
              </a:rPr>
              <a:t>celles </a:t>
            </a:r>
            <a:r>
              <a:rPr sz="1600" dirty="0">
                <a:latin typeface="Corbel"/>
                <a:cs typeface="Corbel"/>
              </a:rPr>
              <a:t>du</a:t>
            </a:r>
            <a:r>
              <a:rPr sz="1600" spc="50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sang.</a:t>
            </a:r>
            <a:endParaRPr sz="1600">
              <a:latin typeface="Corbel"/>
              <a:cs typeface="Corbel"/>
            </a:endParaRPr>
          </a:p>
          <a:p>
            <a:pPr marL="12700" marR="48895" indent="33020">
              <a:lnSpc>
                <a:spcPct val="150000"/>
              </a:lnSpc>
              <a:spcBef>
                <a:spcPts val="5"/>
              </a:spcBef>
            </a:pPr>
            <a:r>
              <a:rPr sz="1600" spc="-5" dirty="0">
                <a:latin typeface="Corbel"/>
                <a:cs typeface="Corbel"/>
              </a:rPr>
              <a:t>Cependant, </a:t>
            </a:r>
            <a:r>
              <a:rPr sz="1600" dirty="0">
                <a:latin typeface="Corbel"/>
                <a:cs typeface="Corbel"/>
              </a:rPr>
              <a:t>ils utiliseront généralement des </a:t>
            </a:r>
            <a:r>
              <a:rPr sz="1600" spc="-5" dirty="0">
                <a:latin typeface="Corbel"/>
                <a:cs typeface="Corbel"/>
              </a:rPr>
              <a:t>cellules </a:t>
            </a:r>
            <a:r>
              <a:rPr sz="1600" dirty="0">
                <a:latin typeface="Corbel"/>
                <a:cs typeface="Corbel"/>
              </a:rPr>
              <a:t>liées les unes aux autres </a:t>
            </a:r>
            <a:r>
              <a:rPr sz="1600" spc="-5" dirty="0">
                <a:latin typeface="Corbel"/>
                <a:cs typeface="Corbel"/>
              </a:rPr>
              <a:t>trouvées </a:t>
            </a:r>
            <a:r>
              <a:rPr sz="1600" dirty="0">
                <a:latin typeface="Corbel"/>
                <a:cs typeface="Corbel"/>
              </a:rPr>
              <a:t>dans les différents  </a:t>
            </a:r>
            <a:r>
              <a:rPr sz="1600" spc="-5" dirty="0">
                <a:latin typeface="Corbel"/>
                <a:cs typeface="Corbel"/>
              </a:rPr>
              <a:t>tissus </a:t>
            </a:r>
            <a:r>
              <a:rPr sz="1600" dirty="0">
                <a:latin typeface="Corbel"/>
                <a:cs typeface="Corbel"/>
              </a:rPr>
              <a:t>du </a:t>
            </a:r>
            <a:r>
              <a:rPr sz="1600" spc="-5" dirty="0">
                <a:latin typeface="Corbel"/>
                <a:cs typeface="Corbel"/>
              </a:rPr>
              <a:t>corps. </a:t>
            </a:r>
            <a:r>
              <a:rPr sz="1600" dirty="0">
                <a:latin typeface="Corbel"/>
                <a:cs typeface="Corbel"/>
              </a:rPr>
              <a:t>Dans </a:t>
            </a:r>
            <a:r>
              <a:rPr sz="1600" spc="-5" dirty="0">
                <a:latin typeface="Corbel"/>
                <a:cs typeface="Corbel"/>
              </a:rPr>
              <a:t>ce cas, </a:t>
            </a:r>
            <a:r>
              <a:rPr sz="1600" dirty="0">
                <a:latin typeface="Corbel"/>
                <a:cs typeface="Corbel"/>
              </a:rPr>
              <a:t>la </a:t>
            </a:r>
            <a:r>
              <a:rPr sz="1600" b="1" dirty="0">
                <a:latin typeface="Corbel"/>
                <a:cs typeface="Corbel"/>
              </a:rPr>
              <a:t>première étape de </a:t>
            </a:r>
            <a:r>
              <a:rPr sz="1600" b="1" spc="-5" dirty="0">
                <a:latin typeface="Corbel"/>
                <a:cs typeface="Corbel"/>
              </a:rPr>
              <a:t>la </a:t>
            </a:r>
            <a:r>
              <a:rPr sz="1600" b="1" dirty="0">
                <a:latin typeface="Corbel"/>
                <a:cs typeface="Corbel"/>
              </a:rPr>
              <a:t>culture </a:t>
            </a:r>
            <a:r>
              <a:rPr sz="1600" b="1" spc="-5" dirty="0">
                <a:latin typeface="Corbel"/>
                <a:cs typeface="Corbel"/>
              </a:rPr>
              <a:t>cellulaire </a:t>
            </a:r>
            <a:r>
              <a:rPr sz="1600" b="1" dirty="0">
                <a:latin typeface="Corbel"/>
                <a:cs typeface="Corbel"/>
              </a:rPr>
              <a:t>sera </a:t>
            </a:r>
            <a:r>
              <a:rPr sz="1600" b="1" spc="-5" dirty="0">
                <a:latin typeface="Corbel"/>
                <a:cs typeface="Corbel"/>
              </a:rPr>
              <a:t>la séparation </a:t>
            </a:r>
            <a:r>
              <a:rPr sz="1600" b="1" dirty="0">
                <a:latin typeface="Corbel"/>
                <a:cs typeface="Corbel"/>
              </a:rPr>
              <a:t>de ces</a:t>
            </a:r>
            <a:r>
              <a:rPr sz="1600" b="1" spc="95" dirty="0">
                <a:latin typeface="Corbel"/>
                <a:cs typeface="Corbel"/>
              </a:rPr>
              <a:t> </a:t>
            </a:r>
            <a:r>
              <a:rPr sz="1600" b="1" dirty="0">
                <a:latin typeface="Corbel"/>
                <a:cs typeface="Corbel"/>
              </a:rPr>
              <a:t>cellules</a:t>
            </a:r>
            <a:r>
              <a:rPr sz="1600" dirty="0">
                <a:latin typeface="Corbel"/>
                <a:cs typeface="Corbel"/>
              </a:rPr>
              <a:t>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60391" y="4524755"/>
            <a:ext cx="4232148" cy="19164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750817" y="6521704"/>
            <a:ext cx="5340350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spc="-5" dirty="0">
                <a:solidFill>
                  <a:srgbClr val="006FC0"/>
                </a:solidFill>
                <a:latin typeface="Arial"/>
                <a:cs typeface="Arial"/>
              </a:rPr>
              <a:t>Échantillonnage de cellules à l'aide d'un écouvillon et transfert sur un milieu de</a:t>
            </a:r>
            <a:r>
              <a:rPr sz="1100" spc="21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006FC0"/>
                </a:solidFill>
                <a:latin typeface="Arial"/>
                <a:cs typeface="Arial"/>
              </a:rPr>
              <a:t>culture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8985" y="4588809"/>
            <a:ext cx="1783058" cy="2205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59610" y="5392420"/>
            <a:ext cx="11341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solidFill>
                  <a:srgbClr val="006FC0"/>
                </a:solidFill>
                <a:latin typeface="Arial"/>
                <a:cs typeface="Arial"/>
              </a:rPr>
              <a:t>Gradient de</a:t>
            </a:r>
            <a:r>
              <a:rPr sz="11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rgbClr val="006FC0"/>
                </a:solidFill>
                <a:latin typeface="Arial"/>
                <a:cs typeface="Arial"/>
              </a:rPr>
              <a:t>Fucol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0990" y="1730501"/>
            <a:ext cx="8663305" cy="3001010"/>
          </a:xfrm>
          <a:custGeom>
            <a:avLst/>
            <a:gdLst/>
            <a:ahLst/>
            <a:cxnLst/>
            <a:rect l="l" t="t" r="r" b="b"/>
            <a:pathLst>
              <a:path w="8663305" h="3001010">
                <a:moveTo>
                  <a:pt x="0" y="3000756"/>
                </a:moveTo>
                <a:lnTo>
                  <a:pt x="8663178" y="3000756"/>
                </a:lnTo>
                <a:lnTo>
                  <a:pt x="8663178" y="0"/>
                </a:lnTo>
                <a:lnTo>
                  <a:pt x="0" y="0"/>
                </a:lnTo>
                <a:lnTo>
                  <a:pt x="0" y="3000756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5336" y="1341373"/>
            <a:ext cx="8495665" cy="3284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2 </a:t>
            </a:r>
            <a:r>
              <a:rPr sz="1800" i="1" spc="-15" dirty="0">
                <a:solidFill>
                  <a:srgbClr val="006FC0"/>
                </a:solidFill>
                <a:latin typeface="Calibri"/>
                <a:cs typeface="Calibri"/>
              </a:rPr>
              <a:t>Trouver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un support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et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un milieu de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culture</a:t>
            </a:r>
            <a:r>
              <a:rPr sz="1800" i="1" spc="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appropriés:</a:t>
            </a:r>
            <a:endParaRPr sz="1800">
              <a:latin typeface="Calibri"/>
              <a:cs typeface="Calibri"/>
            </a:endParaRPr>
          </a:p>
          <a:p>
            <a:pPr marL="116839" marR="274320">
              <a:lnSpc>
                <a:spcPct val="150000"/>
              </a:lnSpc>
              <a:spcBef>
                <a:spcPts val="815"/>
              </a:spcBef>
            </a:pP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Selon le type de cellule cultivé, les cellules prélevées doivent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être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placées dans un milieu de culture qui  répond à leurs</a:t>
            </a:r>
            <a:r>
              <a:rPr sz="1400" spc="-4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besoins.</a:t>
            </a:r>
            <a:endParaRPr sz="1400">
              <a:latin typeface="Arial"/>
              <a:cs typeface="Arial"/>
            </a:endParaRPr>
          </a:p>
          <a:p>
            <a:pPr marL="116839" marR="856615">
              <a:lnSpc>
                <a:spcPct val="150000"/>
              </a:lnSpc>
            </a:pPr>
            <a:r>
              <a:rPr sz="1400" b="1" spc="-5" dirty="0">
                <a:solidFill>
                  <a:srgbClr val="7E7E7E"/>
                </a:solidFill>
                <a:latin typeface="Arial"/>
                <a:cs typeface="Arial"/>
              </a:rPr>
              <a:t>Un milieu de culture se définit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donc comme un milieu dans lequel on trouve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tous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les éléments  nécessaires à la croissance de cellules mises en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culture.</a:t>
            </a:r>
            <a:endParaRPr sz="1400">
              <a:latin typeface="Arial"/>
              <a:cs typeface="Arial"/>
            </a:endParaRPr>
          </a:p>
          <a:p>
            <a:pPr marL="116839">
              <a:lnSpc>
                <a:spcPct val="100000"/>
              </a:lnSpc>
              <a:spcBef>
                <a:spcPts val="840"/>
              </a:spcBef>
            </a:pPr>
            <a:r>
              <a:rPr sz="1400" b="1" spc="-5" dirty="0">
                <a:solidFill>
                  <a:srgbClr val="7E7E7E"/>
                </a:solidFill>
                <a:latin typeface="Arial"/>
                <a:cs typeface="Arial"/>
              </a:rPr>
              <a:t>La composition des milieux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de culture varie, mais ils contiennent, entre autres, de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l'eau,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des</a:t>
            </a:r>
            <a:r>
              <a:rPr sz="1400" spc="-7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sels</a:t>
            </a:r>
            <a:endParaRPr sz="1400">
              <a:latin typeface="Arial"/>
              <a:cs typeface="Arial"/>
            </a:endParaRPr>
          </a:p>
          <a:p>
            <a:pPr marL="116839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minéraux, des acides aminés, du glucose, des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gaz,</a:t>
            </a:r>
            <a:r>
              <a:rPr sz="1400" spc="-9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7E7E7E"/>
                </a:solidFill>
                <a:latin typeface="Arial"/>
                <a:cs typeface="Arial"/>
              </a:rPr>
              <a:t>etc.</a:t>
            </a:r>
            <a:endParaRPr sz="1400">
              <a:latin typeface="Arial"/>
              <a:cs typeface="Arial"/>
            </a:endParaRPr>
          </a:p>
          <a:p>
            <a:pPr marL="116839" marR="5080" algn="just">
              <a:lnSpc>
                <a:spcPct val="150000"/>
              </a:lnSpc>
            </a:pPr>
            <a:r>
              <a:rPr sz="1400" b="1" spc="-5" dirty="0">
                <a:solidFill>
                  <a:srgbClr val="7E7E7E"/>
                </a:solidFill>
                <a:latin typeface="Arial"/>
                <a:cs typeface="Arial"/>
              </a:rPr>
              <a:t>Les milieux de culture peuvent être </a:t>
            </a:r>
            <a:r>
              <a:rPr sz="1400" u="heavy" spc="-5" dirty="0">
                <a:solidFill>
                  <a:srgbClr val="7E7E7E"/>
                </a:solidFill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liquides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 ou </a:t>
            </a:r>
            <a:r>
              <a:rPr sz="1400" u="heavy" spc="-5" dirty="0">
                <a:solidFill>
                  <a:srgbClr val="7E7E7E"/>
                </a:solidFill>
                <a:uFill>
                  <a:solidFill>
                    <a:srgbClr val="7E7E7E"/>
                  </a:solidFill>
                </a:uFill>
                <a:latin typeface="Arial"/>
                <a:cs typeface="Arial"/>
              </a:rPr>
              <a:t>solides</a:t>
            </a:r>
            <a:r>
              <a:rPr sz="1400" spc="-5" dirty="0">
                <a:solidFill>
                  <a:srgbClr val="7E7E7E"/>
                </a:solidFill>
                <a:latin typeface="Arial"/>
                <a:cs typeface="Arial"/>
              </a:rPr>
              <a:t>. Généralement, on estime qu'un milieu de culture  liquide favorise une croissance rapide des micro-organismes alors qu'un milieu solide est pratique pour les  recenser et les</a:t>
            </a:r>
            <a:r>
              <a:rPr sz="1400" spc="-3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7E7E7E"/>
                </a:solidFill>
                <a:latin typeface="Arial"/>
                <a:cs typeface="Arial"/>
              </a:rPr>
              <a:t>identifier.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0990" y="4856224"/>
            <a:ext cx="2542794" cy="19072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47359" y="4856224"/>
            <a:ext cx="1256538" cy="19072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900671" y="5939028"/>
            <a:ext cx="2055495" cy="307975"/>
          </a:xfrm>
          <a:prstGeom prst="rect">
            <a:avLst/>
          </a:prstGeom>
          <a:solidFill>
            <a:srgbClr val="CECEEE">
              <a:alpha val="36862"/>
            </a:srgbClr>
          </a:solidFill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z="1400" spc="-5" dirty="0">
                <a:latin typeface="Arial"/>
                <a:cs typeface="Arial"/>
              </a:rPr>
              <a:t>Milieu de culture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liquide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16173" y="5939028"/>
            <a:ext cx="2005964" cy="307975"/>
          </a:xfrm>
          <a:prstGeom prst="rect">
            <a:avLst/>
          </a:prstGeom>
          <a:solidFill>
            <a:srgbClr val="CECEEE">
              <a:alpha val="36862"/>
            </a:srgbClr>
          </a:solidFill>
        </p:spPr>
        <p:txBody>
          <a:bodyPr vert="horz" wrap="square" lIns="0" tIns="419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30"/>
              </a:spcBef>
            </a:pPr>
            <a:r>
              <a:rPr sz="1400" spc="-5" dirty="0">
                <a:latin typeface="Arial"/>
                <a:cs typeface="Arial"/>
              </a:rPr>
              <a:t>Milieu de culture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solide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818" y="495300"/>
            <a:ext cx="6045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i="1" spc="-5" dirty="0">
                <a:solidFill>
                  <a:srgbClr val="006FC0"/>
                </a:solidFill>
                <a:latin typeface="Calibri"/>
                <a:cs typeface="Calibri"/>
              </a:rPr>
              <a:t>3- Reproduire </a:t>
            </a:r>
            <a:r>
              <a:rPr sz="1800" b="0" i="1" dirty="0">
                <a:solidFill>
                  <a:srgbClr val="006FC0"/>
                </a:solidFill>
                <a:latin typeface="Calibri"/>
                <a:cs typeface="Calibri"/>
              </a:rPr>
              <a:t>les </a:t>
            </a:r>
            <a:r>
              <a:rPr sz="1800" b="0" i="1" spc="-10" dirty="0">
                <a:solidFill>
                  <a:srgbClr val="006FC0"/>
                </a:solidFill>
                <a:latin typeface="Calibri"/>
                <a:cs typeface="Calibri"/>
              </a:rPr>
              <a:t>conditions </a:t>
            </a:r>
            <a:r>
              <a:rPr sz="1800" b="0" i="1" spc="-5" dirty="0">
                <a:solidFill>
                  <a:srgbClr val="006FC0"/>
                </a:solidFill>
                <a:latin typeface="Calibri"/>
                <a:cs typeface="Calibri"/>
              </a:rPr>
              <a:t>du milieu de </a:t>
            </a:r>
            <a:r>
              <a:rPr sz="1800" b="0" i="1" dirty="0">
                <a:solidFill>
                  <a:srgbClr val="006FC0"/>
                </a:solidFill>
                <a:latin typeface="Calibri"/>
                <a:cs typeface="Calibri"/>
              </a:rPr>
              <a:t>vie </a:t>
            </a:r>
            <a:r>
              <a:rPr sz="1800" b="0" i="1" spc="-5" dirty="0">
                <a:solidFill>
                  <a:srgbClr val="006FC0"/>
                </a:solidFill>
                <a:latin typeface="Calibri"/>
                <a:cs typeface="Calibri"/>
              </a:rPr>
              <a:t>d'origine des</a:t>
            </a:r>
            <a:r>
              <a:rPr sz="1800" b="0" i="1" spc="4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b="0" i="1" spc="-5" dirty="0">
                <a:solidFill>
                  <a:srgbClr val="006FC0"/>
                </a:solidFill>
                <a:latin typeface="Calibri"/>
                <a:cs typeface="Calibri"/>
              </a:rPr>
              <a:t>cellules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73277" y="886586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7065" y="995172"/>
            <a:ext cx="8961120" cy="2637790"/>
          </a:xfrm>
          <a:custGeom>
            <a:avLst/>
            <a:gdLst/>
            <a:ahLst/>
            <a:cxnLst/>
            <a:rect l="l" t="t" r="r" b="b"/>
            <a:pathLst>
              <a:path w="8961120" h="2637790">
                <a:moveTo>
                  <a:pt x="0" y="2637282"/>
                </a:moveTo>
                <a:lnTo>
                  <a:pt x="8961120" y="2637282"/>
                </a:lnTo>
                <a:lnTo>
                  <a:pt x="8961120" y="0"/>
                </a:lnTo>
                <a:lnTo>
                  <a:pt x="0" y="0"/>
                </a:lnTo>
                <a:lnTo>
                  <a:pt x="0" y="2637282"/>
                </a:lnTo>
                <a:close/>
              </a:path>
            </a:pathLst>
          </a:custGeom>
          <a:solidFill>
            <a:srgbClr val="CEC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6059" y="983690"/>
            <a:ext cx="7089140" cy="258572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400" spc="-5" dirty="0">
                <a:latin typeface="Arial"/>
                <a:cs typeface="Arial"/>
              </a:rPr>
              <a:t>La culture cellulaire exige la reconstitution des conditions originales du milieu des</a:t>
            </a:r>
            <a:r>
              <a:rPr sz="1400" spc="6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cellules.</a:t>
            </a:r>
            <a:endParaRPr sz="1400">
              <a:latin typeface="Arial"/>
              <a:cs typeface="Arial"/>
            </a:endParaRPr>
          </a:p>
          <a:p>
            <a:pPr marL="12700" marR="4692650">
              <a:lnSpc>
                <a:spcPct val="150000"/>
              </a:lnSpc>
            </a:pPr>
            <a:r>
              <a:rPr sz="1400" spc="-5" dirty="0">
                <a:latin typeface="Arial"/>
                <a:cs typeface="Arial"/>
              </a:rPr>
              <a:t>Pour ce faire, on doit contrôler  la température,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Arial"/>
                <a:cs typeface="Arial"/>
              </a:rPr>
              <a:t>la pression,</a:t>
            </a:r>
            <a:endParaRPr sz="1400">
              <a:latin typeface="Arial"/>
              <a:cs typeface="Arial"/>
            </a:endParaRPr>
          </a:p>
          <a:p>
            <a:pPr marL="12700" marR="5642610">
              <a:lnSpc>
                <a:spcPct val="150000"/>
              </a:lnSpc>
            </a:pPr>
            <a:r>
              <a:rPr sz="1400" spc="-5" dirty="0">
                <a:latin typeface="Arial"/>
                <a:cs typeface="Arial"/>
              </a:rPr>
              <a:t>le </a:t>
            </a:r>
            <a:r>
              <a:rPr sz="1400" dirty="0">
                <a:latin typeface="Arial"/>
                <a:cs typeface="Arial"/>
              </a:rPr>
              <a:t>taux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d'humidité,  le pH,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Arial"/>
                <a:cs typeface="Arial"/>
              </a:rPr>
              <a:t>la composition en nutriments et en minéraux, </a:t>
            </a:r>
            <a:r>
              <a:rPr sz="1400" dirty="0">
                <a:latin typeface="Arial"/>
                <a:cs typeface="Arial"/>
              </a:rPr>
              <a:t>etc. </a:t>
            </a:r>
            <a:r>
              <a:rPr sz="1400" spc="-5" dirty="0">
                <a:latin typeface="Arial"/>
                <a:cs typeface="Arial"/>
              </a:rPr>
              <a:t>du milieu de</a:t>
            </a:r>
            <a:r>
              <a:rPr sz="1400" spc="-7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culture.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Arial"/>
                <a:cs typeface="Arial"/>
              </a:rPr>
              <a:t>On peut ainsi favoriser une croissance normale et une reproduction efficace des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cellules.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64458" y="3861053"/>
            <a:ext cx="1559814" cy="20794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2254" y="6314185"/>
            <a:ext cx="4083685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50" spc="-5" dirty="0">
                <a:solidFill>
                  <a:srgbClr val="006FC0"/>
                </a:solidFill>
                <a:latin typeface="Arial"/>
                <a:cs typeface="Arial"/>
              </a:rPr>
              <a:t>Incubateur permettant de contrôler les conditions environnantes du  milieu de culture (température, pression, </a:t>
            </a:r>
            <a:r>
              <a:rPr sz="1050" dirty="0">
                <a:solidFill>
                  <a:srgbClr val="006FC0"/>
                </a:solidFill>
                <a:latin typeface="Arial"/>
                <a:cs typeface="Arial"/>
              </a:rPr>
              <a:t>taux </a:t>
            </a:r>
            <a:r>
              <a:rPr sz="1050" spc="-5" dirty="0">
                <a:solidFill>
                  <a:srgbClr val="006FC0"/>
                </a:solidFill>
                <a:latin typeface="Arial"/>
                <a:cs typeface="Arial"/>
              </a:rPr>
              <a:t>d'humidité, quantité de  lumière)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8767" y="3714750"/>
            <a:ext cx="2445258" cy="25427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515861" y="3909174"/>
            <a:ext cx="1872302" cy="2154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027418" y="6195059"/>
            <a:ext cx="1079500" cy="5054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spc="-5" dirty="0">
                <a:solidFill>
                  <a:srgbClr val="006FC0"/>
                </a:solidFill>
                <a:latin typeface="Arial"/>
                <a:cs typeface="Arial"/>
              </a:rPr>
              <a:t>Milieu </a:t>
            </a:r>
            <a:r>
              <a:rPr sz="1050" dirty="0">
                <a:solidFill>
                  <a:srgbClr val="006FC0"/>
                </a:solidFill>
                <a:latin typeface="Arial"/>
                <a:cs typeface="Arial"/>
              </a:rPr>
              <a:t>RPMI</a:t>
            </a:r>
            <a:r>
              <a:rPr sz="1050" spc="-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050" spc="-5" dirty="0">
                <a:solidFill>
                  <a:srgbClr val="006FC0"/>
                </a:solidFill>
                <a:latin typeface="Arial"/>
                <a:cs typeface="Arial"/>
              </a:rPr>
              <a:t>1640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spc="-5" dirty="0">
                <a:solidFill>
                  <a:srgbClr val="006FC0"/>
                </a:solidFill>
                <a:latin typeface="Arial"/>
                <a:cs typeface="Arial"/>
              </a:rPr>
              <a:t>+10%</a:t>
            </a:r>
            <a:r>
              <a:rPr sz="1050" dirty="0">
                <a:solidFill>
                  <a:srgbClr val="006FC0"/>
                </a:solidFill>
                <a:latin typeface="Arial"/>
                <a:cs typeface="Arial"/>
              </a:rPr>
              <a:t> SVF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006FC0"/>
                </a:solidFill>
                <a:latin typeface="Arial"/>
                <a:cs typeface="Arial"/>
              </a:rPr>
              <a:t>+ATB</a:t>
            </a:r>
            <a:endParaRPr sz="1050">
              <a:latin typeface="Arial"/>
              <a:cs typeface="Arial"/>
            </a:endParaRPr>
          </a:p>
        </p:txBody>
      </p:sp>
      <p:sp>
        <p:nvSpPr>
          <p:cNvPr id="12" name="object 37"/>
          <p:cNvSpPr txBox="1"/>
          <p:nvPr/>
        </p:nvSpPr>
        <p:spPr>
          <a:xfrm>
            <a:off x="6548713" y="152400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2390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Le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travail en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milieu</a:t>
            </a:r>
            <a:r>
              <a:rPr sz="1800" i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stérile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9831" y="2061210"/>
            <a:ext cx="8730615" cy="1200150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27305" rIns="0" bIns="0" rtlCol="0">
            <a:spAutoFit/>
          </a:bodyPr>
          <a:lstStyle/>
          <a:p>
            <a:pPr marL="90805" marR="138430">
              <a:lnSpc>
                <a:spcPts val="2880"/>
              </a:lnSpc>
              <a:spcBef>
                <a:spcPts val="215"/>
              </a:spcBef>
            </a:pPr>
            <a:r>
              <a:rPr sz="1600" spc="-20" dirty="0">
                <a:latin typeface="Corbel"/>
                <a:cs typeface="Corbel"/>
              </a:rPr>
              <a:t>Toutes </a:t>
            </a:r>
            <a:r>
              <a:rPr sz="1600" dirty="0">
                <a:latin typeface="Corbel"/>
                <a:cs typeface="Corbel"/>
              </a:rPr>
              <a:t>les procédures </a:t>
            </a:r>
            <a:r>
              <a:rPr sz="1600" spc="-5" dirty="0">
                <a:latin typeface="Corbel"/>
                <a:cs typeface="Corbel"/>
              </a:rPr>
              <a:t>nécessaires </a:t>
            </a:r>
            <a:r>
              <a:rPr sz="1600" dirty="0">
                <a:latin typeface="Corbel"/>
                <a:cs typeface="Corbel"/>
              </a:rPr>
              <a:t>à la </a:t>
            </a:r>
            <a:r>
              <a:rPr sz="1600" spc="-5" dirty="0">
                <a:latin typeface="Corbel"/>
                <a:cs typeface="Corbel"/>
              </a:rPr>
              <a:t>culture cellulaire nécessitent </a:t>
            </a:r>
            <a:r>
              <a:rPr sz="1600" dirty="0">
                <a:latin typeface="Corbel"/>
                <a:cs typeface="Corbel"/>
              </a:rPr>
              <a:t>un </a:t>
            </a:r>
            <a:r>
              <a:rPr sz="1600" spc="-5" dirty="0">
                <a:latin typeface="Corbel"/>
                <a:cs typeface="Corbel"/>
              </a:rPr>
              <a:t>travail </a:t>
            </a:r>
            <a:r>
              <a:rPr sz="1600" dirty="0">
                <a:latin typeface="Corbel"/>
                <a:cs typeface="Corbel"/>
              </a:rPr>
              <a:t>en milieu </a:t>
            </a:r>
            <a:r>
              <a:rPr sz="1600" spc="-5" dirty="0">
                <a:latin typeface="Corbel"/>
                <a:cs typeface="Corbel"/>
              </a:rPr>
              <a:t>stérile, </a:t>
            </a:r>
            <a:r>
              <a:rPr sz="1600" spc="5" dirty="0">
                <a:latin typeface="Corbel"/>
                <a:cs typeface="Corbel"/>
              </a:rPr>
              <a:t>c'est-à-  </a:t>
            </a:r>
            <a:r>
              <a:rPr sz="1600" dirty="0">
                <a:latin typeface="Corbel"/>
                <a:cs typeface="Corbel"/>
              </a:rPr>
              <a:t>dire un milieu exempt de </a:t>
            </a:r>
            <a:r>
              <a:rPr sz="1600" spc="-5" dirty="0">
                <a:latin typeface="Corbel"/>
                <a:cs typeface="Corbel"/>
              </a:rPr>
              <a:t>tout micro-organisme</a:t>
            </a:r>
            <a:r>
              <a:rPr sz="1600" spc="20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vivant.</a:t>
            </a:r>
            <a:endParaRPr sz="1600">
              <a:latin typeface="Corbel"/>
              <a:cs typeface="Corbel"/>
            </a:endParaRPr>
          </a:p>
          <a:p>
            <a:pPr marL="90805">
              <a:lnSpc>
                <a:spcPct val="100000"/>
              </a:lnSpc>
              <a:spcBef>
                <a:spcPts val="705"/>
              </a:spcBef>
            </a:pPr>
            <a:r>
              <a:rPr sz="1600" spc="-25" dirty="0">
                <a:latin typeface="Corbel"/>
                <a:cs typeface="Corbel"/>
              </a:rPr>
              <a:t>Pour </a:t>
            </a:r>
            <a:r>
              <a:rPr sz="1600" spc="-5" dirty="0">
                <a:latin typeface="Corbel"/>
                <a:cs typeface="Corbel"/>
              </a:rPr>
              <a:t>ce </a:t>
            </a:r>
            <a:r>
              <a:rPr sz="1600" dirty="0">
                <a:latin typeface="Corbel"/>
                <a:cs typeface="Corbel"/>
              </a:rPr>
              <a:t>faire, de </a:t>
            </a:r>
            <a:r>
              <a:rPr sz="1600" spc="-5" dirty="0">
                <a:latin typeface="Corbel"/>
                <a:cs typeface="Corbel"/>
              </a:rPr>
              <a:t>nombreux traitements </a:t>
            </a:r>
            <a:r>
              <a:rPr sz="1600" dirty="0">
                <a:latin typeface="Corbel"/>
                <a:cs typeface="Corbel"/>
              </a:rPr>
              <a:t>existent pour </a:t>
            </a:r>
            <a:r>
              <a:rPr sz="1600" spc="-5" dirty="0">
                <a:latin typeface="Corbel"/>
                <a:cs typeface="Corbel"/>
              </a:rPr>
              <a:t>stériliser </a:t>
            </a:r>
            <a:r>
              <a:rPr sz="1600" dirty="0">
                <a:latin typeface="Corbel"/>
                <a:cs typeface="Corbel"/>
              </a:rPr>
              <a:t>le matériel utile au</a:t>
            </a:r>
            <a:r>
              <a:rPr sz="1600" spc="75" dirty="0">
                <a:latin typeface="Corbel"/>
                <a:cs typeface="Corbel"/>
              </a:rPr>
              <a:t> </a:t>
            </a:r>
            <a:r>
              <a:rPr sz="1600" spc="-5" dirty="0">
                <a:latin typeface="Corbel"/>
                <a:cs typeface="Corbel"/>
              </a:rPr>
              <a:t>travail.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4876" y="4710429"/>
            <a:ext cx="29470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i="1" spc="-15" dirty="0">
                <a:solidFill>
                  <a:srgbClr val="006FC0"/>
                </a:solidFill>
                <a:latin typeface="Arial"/>
                <a:cs typeface="Arial"/>
              </a:rPr>
              <a:t>Travail </a:t>
            </a:r>
            <a:r>
              <a:rPr sz="1200" i="1" spc="-5" dirty="0">
                <a:solidFill>
                  <a:srgbClr val="006FC0"/>
                </a:solidFill>
                <a:latin typeface="Arial"/>
                <a:cs typeface="Arial"/>
              </a:rPr>
              <a:t>sous une hotte aspirante permettant  de maintenir un milieu</a:t>
            </a:r>
            <a:r>
              <a:rPr sz="1200" i="1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i="1" spc="-5" dirty="0">
                <a:solidFill>
                  <a:srgbClr val="006FC0"/>
                </a:solidFill>
                <a:latin typeface="Arial"/>
                <a:cs typeface="Arial"/>
              </a:rPr>
              <a:t>stérile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47622" y="3788664"/>
            <a:ext cx="3672078" cy="2621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26257" y="1730120"/>
            <a:ext cx="3187065" cy="0"/>
          </a:xfrm>
          <a:custGeom>
            <a:avLst/>
            <a:gdLst/>
            <a:ahLst/>
            <a:cxnLst/>
            <a:rect l="l" t="t" r="r" b="b"/>
            <a:pathLst>
              <a:path w="3187065">
                <a:moveTo>
                  <a:pt x="0" y="0"/>
                </a:moveTo>
                <a:lnTo>
                  <a:pt x="3186556" y="0"/>
                </a:lnTo>
              </a:path>
            </a:pathLst>
          </a:custGeom>
          <a:ln w="12953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2266" y="1730120"/>
            <a:ext cx="307975" cy="0"/>
          </a:xfrm>
          <a:custGeom>
            <a:avLst/>
            <a:gdLst/>
            <a:ahLst/>
            <a:cxnLst/>
            <a:rect l="l" t="t" r="r" b="b"/>
            <a:pathLst>
              <a:path w="307975">
                <a:moveTo>
                  <a:pt x="0" y="0"/>
                </a:moveTo>
                <a:lnTo>
                  <a:pt x="307467" y="0"/>
                </a:lnTo>
              </a:path>
            </a:pathLst>
          </a:custGeom>
          <a:ln w="12953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9733" y="1446275"/>
            <a:ext cx="1906905" cy="523875"/>
          </a:xfrm>
          <a:custGeom>
            <a:avLst/>
            <a:gdLst/>
            <a:ahLst/>
            <a:cxnLst/>
            <a:rect l="l" t="t" r="r" b="b"/>
            <a:pathLst>
              <a:path w="1906905" h="523875">
                <a:moveTo>
                  <a:pt x="0" y="523494"/>
                </a:moveTo>
                <a:lnTo>
                  <a:pt x="1906524" y="523494"/>
                </a:lnTo>
                <a:lnTo>
                  <a:pt x="1906524" y="0"/>
                </a:lnTo>
                <a:lnTo>
                  <a:pt x="0" y="0"/>
                </a:lnTo>
                <a:lnTo>
                  <a:pt x="0" y="523494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19555" y="1553717"/>
            <a:ext cx="1147571" cy="3139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40447" y="1574038"/>
            <a:ext cx="1106360" cy="273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61794" y="1764029"/>
            <a:ext cx="557783" cy="998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45282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48894" y="0"/>
                </a:moveTo>
                <a:lnTo>
                  <a:pt x="0" y="0"/>
                </a:lnTo>
                <a:lnTo>
                  <a:pt x="0" y="48895"/>
                </a:lnTo>
                <a:lnTo>
                  <a:pt x="48894" y="48895"/>
                </a:lnTo>
                <a:lnTo>
                  <a:pt x="4889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540126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48895" y="0"/>
                </a:moveTo>
                <a:lnTo>
                  <a:pt x="0" y="0"/>
                </a:lnTo>
                <a:lnTo>
                  <a:pt x="0" y="48895"/>
                </a:lnTo>
                <a:lnTo>
                  <a:pt x="48895" y="48895"/>
                </a:lnTo>
                <a:lnTo>
                  <a:pt x="48895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24810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48894" y="0"/>
                </a:moveTo>
                <a:lnTo>
                  <a:pt x="0" y="0"/>
                </a:lnTo>
                <a:lnTo>
                  <a:pt x="0" y="48895"/>
                </a:lnTo>
                <a:lnTo>
                  <a:pt x="48894" y="48895"/>
                </a:lnTo>
                <a:lnTo>
                  <a:pt x="4889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06192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48894" y="0"/>
                </a:moveTo>
                <a:lnTo>
                  <a:pt x="0" y="0"/>
                </a:lnTo>
                <a:lnTo>
                  <a:pt x="0" y="48895"/>
                </a:lnTo>
                <a:lnTo>
                  <a:pt x="48894" y="48895"/>
                </a:lnTo>
                <a:lnTo>
                  <a:pt x="4889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87575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48768" y="0"/>
                </a:moveTo>
                <a:lnTo>
                  <a:pt x="0" y="0"/>
                </a:lnTo>
                <a:lnTo>
                  <a:pt x="0" y="48895"/>
                </a:lnTo>
                <a:lnTo>
                  <a:pt x="48768" y="48895"/>
                </a:lnTo>
                <a:lnTo>
                  <a:pt x="48768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45282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0"/>
                </a:moveTo>
                <a:lnTo>
                  <a:pt x="48894" y="0"/>
                </a:lnTo>
                <a:lnTo>
                  <a:pt x="48894" y="48895"/>
                </a:lnTo>
                <a:lnTo>
                  <a:pt x="0" y="48895"/>
                </a:lnTo>
                <a:lnTo>
                  <a:pt x="0" y="0"/>
                </a:lnTo>
                <a:close/>
              </a:path>
            </a:pathLst>
          </a:custGeom>
          <a:ln w="9906">
            <a:solidFill>
              <a:srgbClr val="BADFE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540126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0"/>
                </a:moveTo>
                <a:lnTo>
                  <a:pt x="48895" y="0"/>
                </a:lnTo>
                <a:lnTo>
                  <a:pt x="48895" y="48895"/>
                </a:lnTo>
                <a:lnTo>
                  <a:pt x="0" y="48895"/>
                </a:lnTo>
                <a:lnTo>
                  <a:pt x="0" y="0"/>
                </a:lnTo>
                <a:close/>
              </a:path>
            </a:pathLst>
          </a:custGeom>
          <a:ln w="9906">
            <a:solidFill>
              <a:srgbClr val="BADFE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24810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0"/>
                </a:moveTo>
                <a:lnTo>
                  <a:pt x="48894" y="0"/>
                </a:lnTo>
                <a:lnTo>
                  <a:pt x="48894" y="48895"/>
                </a:lnTo>
                <a:lnTo>
                  <a:pt x="0" y="48895"/>
                </a:lnTo>
                <a:lnTo>
                  <a:pt x="0" y="0"/>
                </a:lnTo>
                <a:close/>
              </a:path>
            </a:pathLst>
          </a:custGeom>
          <a:ln w="9906">
            <a:solidFill>
              <a:srgbClr val="BADFE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306192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0"/>
                </a:moveTo>
                <a:lnTo>
                  <a:pt x="48894" y="0"/>
                </a:lnTo>
                <a:lnTo>
                  <a:pt x="48894" y="48895"/>
                </a:lnTo>
                <a:lnTo>
                  <a:pt x="0" y="48895"/>
                </a:lnTo>
                <a:lnTo>
                  <a:pt x="0" y="0"/>
                </a:lnTo>
                <a:close/>
              </a:path>
            </a:pathLst>
          </a:custGeom>
          <a:ln w="9906">
            <a:solidFill>
              <a:srgbClr val="BADFE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87575" y="1789176"/>
            <a:ext cx="48895" cy="48895"/>
          </a:xfrm>
          <a:custGeom>
            <a:avLst/>
            <a:gdLst/>
            <a:ahLst/>
            <a:cxnLst/>
            <a:rect l="l" t="t" r="r" b="b"/>
            <a:pathLst>
              <a:path w="48894" h="48894">
                <a:moveTo>
                  <a:pt x="0" y="0"/>
                </a:moveTo>
                <a:lnTo>
                  <a:pt x="48768" y="0"/>
                </a:lnTo>
                <a:lnTo>
                  <a:pt x="48768" y="48895"/>
                </a:lnTo>
                <a:lnTo>
                  <a:pt x="0" y="48895"/>
                </a:lnTo>
                <a:lnTo>
                  <a:pt x="0" y="0"/>
                </a:lnTo>
                <a:close/>
              </a:path>
            </a:pathLst>
          </a:custGeom>
          <a:ln w="9906">
            <a:solidFill>
              <a:srgbClr val="BADFE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03476" y="2435351"/>
            <a:ext cx="7240905" cy="4204335"/>
          </a:xfrm>
          <a:custGeom>
            <a:avLst/>
            <a:gdLst/>
            <a:ahLst/>
            <a:cxnLst/>
            <a:rect l="l" t="t" r="r" b="b"/>
            <a:pathLst>
              <a:path w="7240905" h="4204334">
                <a:moveTo>
                  <a:pt x="0" y="4203954"/>
                </a:moveTo>
                <a:lnTo>
                  <a:pt x="7240524" y="4203954"/>
                </a:lnTo>
                <a:lnTo>
                  <a:pt x="7240524" y="0"/>
                </a:lnTo>
                <a:lnTo>
                  <a:pt x="0" y="0"/>
                </a:lnTo>
                <a:lnTo>
                  <a:pt x="0" y="420395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982723" y="2411627"/>
            <a:ext cx="7018655" cy="414083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205740" indent="-193040">
              <a:lnSpc>
                <a:spcPct val="100000"/>
              </a:lnSpc>
              <a:spcBef>
                <a:spcPts val="1175"/>
              </a:spcBef>
              <a:buChar char="•"/>
              <a:tabLst>
                <a:tab pos="206375" algn="l"/>
              </a:tabLst>
            </a:pP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Il existe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plusieurs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applications à 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culture cellulaire, entre autres</a:t>
            </a:r>
            <a:r>
              <a:rPr sz="1800" spc="20" dirty="0">
                <a:solidFill>
                  <a:srgbClr val="6F2F9F"/>
                </a:solidFill>
                <a:latin typeface="Corbel"/>
                <a:cs typeface="Corbel"/>
              </a:rPr>
              <a:t>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:</a:t>
            </a:r>
            <a:endParaRPr sz="1800">
              <a:latin typeface="Corbel"/>
              <a:cs typeface="Corbel"/>
            </a:endParaRPr>
          </a:p>
          <a:p>
            <a:pPr marL="298450" indent="-285750">
              <a:lnSpc>
                <a:spcPct val="100000"/>
              </a:lnSpc>
              <a:spcBef>
                <a:spcPts val="1080"/>
              </a:spcBef>
              <a:buChar char="-"/>
              <a:tabLst>
                <a:tab pos="297815" algn="l"/>
                <a:tab pos="298450" algn="l"/>
              </a:tabLst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permettre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aux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chercheurs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mieux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comprendre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le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fonctionnement</a:t>
            </a:r>
            <a:r>
              <a:rPr sz="1800" spc="90" dirty="0">
                <a:solidFill>
                  <a:srgbClr val="6F2F9F"/>
                </a:solidFill>
                <a:latin typeface="Corbel"/>
                <a:cs typeface="Corbel"/>
              </a:rPr>
              <a:t>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des</a:t>
            </a:r>
            <a:endParaRPr sz="1800">
              <a:latin typeface="Corbel"/>
              <a:cs typeface="Corbel"/>
            </a:endParaRPr>
          </a:p>
          <a:p>
            <a:pPr marL="298450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cellules;</a:t>
            </a:r>
            <a:endParaRPr sz="1800">
              <a:latin typeface="Corbel"/>
              <a:cs typeface="Corbel"/>
            </a:endParaRPr>
          </a:p>
          <a:p>
            <a:pPr marL="298450" marR="476250" indent="-285750">
              <a:lnSpc>
                <a:spcPct val="150000"/>
              </a:lnSpc>
              <a:buChar char="-"/>
              <a:tabLst>
                <a:tab pos="297815" algn="l"/>
                <a:tab pos="298450" algn="l"/>
              </a:tabLst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permettre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tester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des médicaments, des produits de beauté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ou 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encore de vérifier 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toxicité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certains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produits chimiques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et ainsi 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éviter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des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tests sur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les</a:t>
            </a:r>
            <a:r>
              <a:rPr sz="1800" spc="20" dirty="0">
                <a:solidFill>
                  <a:srgbClr val="6F2F9F"/>
                </a:solidFill>
                <a:latin typeface="Corbel"/>
                <a:cs typeface="Corbel"/>
              </a:rPr>
              <a:t>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animaux;</a:t>
            </a:r>
            <a:endParaRPr sz="1800">
              <a:latin typeface="Corbel"/>
              <a:cs typeface="Corbel"/>
            </a:endParaRPr>
          </a:p>
          <a:p>
            <a:pPr marL="298450" marR="1111250" indent="-285750">
              <a:lnSpc>
                <a:spcPct val="150000"/>
              </a:lnSpc>
              <a:buChar char="-"/>
              <a:tabLst>
                <a:tab pos="297815" algn="l"/>
                <a:tab pos="298450" algn="l"/>
              </a:tabLst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permettre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la production de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certains vaccins dont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les virus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se  développent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à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l'intérieur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des</a:t>
            </a:r>
            <a:r>
              <a:rPr sz="1800" spc="20" dirty="0">
                <a:solidFill>
                  <a:srgbClr val="6F2F9F"/>
                </a:solidFill>
                <a:latin typeface="Corbel"/>
                <a:cs typeface="Corbel"/>
              </a:rPr>
              <a:t>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cellules;</a:t>
            </a:r>
            <a:endParaRPr sz="1800">
              <a:latin typeface="Corbel"/>
              <a:cs typeface="Corbel"/>
            </a:endParaRPr>
          </a:p>
          <a:p>
            <a:pPr marL="298450" indent="-285750">
              <a:lnSpc>
                <a:spcPct val="100000"/>
              </a:lnSpc>
              <a:spcBef>
                <a:spcPts val="1080"/>
              </a:spcBef>
              <a:buChar char="-"/>
              <a:tabLst>
                <a:tab pos="297815" algn="l"/>
                <a:tab pos="298450" algn="l"/>
              </a:tabLst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permettre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produire des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tissus tels que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nouvelle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peau pour</a:t>
            </a:r>
            <a:r>
              <a:rPr sz="1800" spc="60" dirty="0">
                <a:solidFill>
                  <a:srgbClr val="6F2F9F"/>
                </a:solidFill>
                <a:latin typeface="Corbel"/>
                <a:cs typeface="Corbel"/>
              </a:rPr>
              <a:t>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les</a:t>
            </a:r>
            <a:endParaRPr sz="1800">
              <a:latin typeface="Corbel"/>
              <a:cs typeface="Corbel"/>
            </a:endParaRPr>
          </a:p>
          <a:p>
            <a:pPr marL="298450">
              <a:lnSpc>
                <a:spcPct val="100000"/>
              </a:lnSpc>
              <a:spcBef>
                <a:spcPts val="1085"/>
              </a:spcBef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grands brûlés.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905" y="3614165"/>
            <a:ext cx="1869948" cy="17609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191" y="2132838"/>
            <a:ext cx="1895856" cy="13837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9905" y="5493246"/>
            <a:ext cx="1884288" cy="1240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7072" y="2146426"/>
            <a:ext cx="7875524" cy="5146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5567" y="4581905"/>
            <a:ext cx="1240536" cy="11163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596378" y="4690109"/>
            <a:ext cx="935735" cy="899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24300" y="3886200"/>
            <a:ext cx="2305050" cy="133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83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69364"/>
            <a:ext cx="9144000" cy="3260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68601" y="1299972"/>
            <a:ext cx="5392674" cy="10888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62785" y="1494282"/>
            <a:ext cx="5004181" cy="7001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667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1333"/>
            <a:ext cx="8964295" cy="2369820"/>
          </a:xfrm>
          <a:custGeom>
            <a:avLst/>
            <a:gdLst/>
            <a:ahLst/>
            <a:cxnLst/>
            <a:rect l="l" t="t" r="r" b="b"/>
            <a:pathLst>
              <a:path w="8964295" h="2369820">
                <a:moveTo>
                  <a:pt x="0" y="2369820"/>
                </a:moveTo>
                <a:lnTo>
                  <a:pt x="8964168" y="2369820"/>
                </a:lnTo>
                <a:lnTo>
                  <a:pt x="8964168" y="0"/>
                </a:lnTo>
                <a:lnTo>
                  <a:pt x="0" y="0"/>
                </a:lnTo>
                <a:lnTo>
                  <a:pt x="0" y="236982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33164" y="3658615"/>
            <a:ext cx="329628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000" b="1" i="1" spc="35" dirty="0" smtClean="0">
                <a:solidFill>
                  <a:srgbClr val="808080"/>
                </a:solidFill>
                <a:latin typeface="Arial"/>
                <a:cs typeface="Arial"/>
              </a:rPr>
              <a:t>Rappel 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95115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36645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5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41243">
            <a:off x="2097855" y="957283"/>
            <a:ext cx="4851543" cy="485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7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Agenda</a:t>
            </a:r>
          </a:p>
        </p:txBody>
      </p:sp>
      <p:sp>
        <p:nvSpPr>
          <p:cNvPr id="3" name="object 3"/>
          <p:cNvSpPr/>
          <p:nvPr/>
        </p:nvSpPr>
        <p:spPr>
          <a:xfrm>
            <a:off x="342391" y="1933194"/>
            <a:ext cx="14325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5291" y="1933194"/>
            <a:ext cx="1438909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2391" y="2451354"/>
            <a:ext cx="14325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291" y="2451354"/>
            <a:ext cx="356717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2391" y="2969514"/>
            <a:ext cx="143256" cy="3050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291" y="2969514"/>
            <a:ext cx="2333371" cy="3050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17189" y="2969514"/>
            <a:ext cx="2321941" cy="3050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46294" y="2969514"/>
            <a:ext cx="1124712" cy="3050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2391" y="3487928"/>
            <a:ext cx="14325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5291" y="3487928"/>
            <a:ext cx="4010279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42391" y="4006088"/>
            <a:ext cx="14325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85291" y="4006088"/>
            <a:ext cx="4408043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2391" y="4524247"/>
            <a:ext cx="14325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5291" y="4524247"/>
            <a:ext cx="3254375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2391" y="5042408"/>
            <a:ext cx="143256" cy="3047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5291" y="5042408"/>
            <a:ext cx="855535" cy="3047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45767" y="5042408"/>
            <a:ext cx="5930519" cy="3047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42391" y="5560567"/>
            <a:ext cx="14325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5291" y="5560567"/>
            <a:ext cx="1806320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85314" y="5560567"/>
            <a:ext cx="1182433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299209" y="5948929"/>
            <a:ext cx="5284573" cy="856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9831" y="5948932"/>
            <a:ext cx="1119378" cy="8359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96633" y="5948932"/>
            <a:ext cx="2292362" cy="856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856981" y="2061210"/>
            <a:ext cx="933450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11496" y="3782567"/>
            <a:ext cx="4032504" cy="1152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1333"/>
            <a:ext cx="8964295" cy="2369820"/>
          </a:xfrm>
          <a:custGeom>
            <a:avLst/>
            <a:gdLst/>
            <a:ahLst/>
            <a:cxnLst/>
            <a:rect l="l" t="t" r="r" b="b"/>
            <a:pathLst>
              <a:path w="8964295" h="2369820">
                <a:moveTo>
                  <a:pt x="0" y="2369820"/>
                </a:moveTo>
                <a:lnTo>
                  <a:pt x="8964168" y="2369820"/>
                </a:lnTo>
                <a:lnTo>
                  <a:pt x="8964168" y="0"/>
                </a:lnTo>
                <a:lnTo>
                  <a:pt x="0" y="0"/>
                </a:lnTo>
                <a:lnTo>
                  <a:pt x="0" y="236982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92702" y="3601211"/>
            <a:ext cx="3665220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33164" y="3658615"/>
            <a:ext cx="32962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comportement </a:t>
            </a:r>
            <a:r>
              <a:rPr sz="2000" b="1" i="1" spc="15" dirty="0">
                <a:solidFill>
                  <a:srgbClr val="808080"/>
                </a:solidFill>
                <a:latin typeface="Arial"/>
                <a:cs typeface="Arial"/>
              </a:rPr>
              <a:t>de</a:t>
            </a:r>
            <a:r>
              <a:rPr sz="2000" b="1" i="1" spc="16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cellules</a:t>
            </a:r>
            <a:endParaRPr sz="2000">
              <a:latin typeface="Arial"/>
              <a:cs typeface="Arial"/>
            </a:endParaRPr>
          </a:p>
          <a:p>
            <a:pPr marL="1549400">
              <a:lnSpc>
                <a:spcPct val="100000"/>
              </a:lnSpc>
            </a:pPr>
            <a:r>
              <a:rPr sz="2000" b="1" i="1" spc="20" dirty="0">
                <a:solidFill>
                  <a:srgbClr val="808080"/>
                </a:solidFill>
                <a:latin typeface="Arial"/>
                <a:cs typeface="Arial"/>
              </a:rPr>
              <a:t>en</a:t>
            </a:r>
            <a:r>
              <a:rPr sz="2000" b="1" i="1" spc="8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culture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9655" y="3906011"/>
            <a:ext cx="1580388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99504" y="2849117"/>
            <a:ext cx="674370" cy="9380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50050" y="2872867"/>
            <a:ext cx="573405" cy="837565"/>
          </a:xfrm>
          <a:custGeom>
            <a:avLst/>
            <a:gdLst/>
            <a:ahLst/>
            <a:cxnLst/>
            <a:rect l="l" t="t" r="r" b="b"/>
            <a:pathLst>
              <a:path w="573404" h="837564">
                <a:moveTo>
                  <a:pt x="24510" y="675767"/>
                </a:moveTo>
                <a:lnTo>
                  <a:pt x="0" y="790575"/>
                </a:lnTo>
                <a:lnTo>
                  <a:pt x="16527" y="800058"/>
                </a:lnTo>
                <a:lnTo>
                  <a:pt x="35639" y="808720"/>
                </a:lnTo>
                <a:lnTo>
                  <a:pt x="81660" y="823722"/>
                </a:lnTo>
                <a:lnTo>
                  <a:pt x="135175" y="833723"/>
                </a:lnTo>
                <a:lnTo>
                  <a:pt x="193548" y="837057"/>
                </a:lnTo>
                <a:lnTo>
                  <a:pt x="227762" y="835771"/>
                </a:lnTo>
                <a:lnTo>
                  <a:pt x="292810" y="825484"/>
                </a:lnTo>
                <a:lnTo>
                  <a:pt x="352811" y="805174"/>
                </a:lnTo>
                <a:lnTo>
                  <a:pt x="405338" y="775888"/>
                </a:lnTo>
                <a:lnTo>
                  <a:pt x="449798" y="737911"/>
                </a:lnTo>
                <a:lnTo>
                  <a:pt x="468390" y="716153"/>
                </a:lnTo>
                <a:lnTo>
                  <a:pt x="185166" y="716153"/>
                </a:lnTo>
                <a:lnTo>
                  <a:pt x="164089" y="715508"/>
                </a:lnTo>
                <a:lnTo>
                  <a:pt x="122318" y="710312"/>
                </a:lnTo>
                <a:lnTo>
                  <a:pt x="81214" y="700002"/>
                </a:lnTo>
                <a:lnTo>
                  <a:pt x="42681" y="685004"/>
                </a:lnTo>
                <a:lnTo>
                  <a:pt x="24510" y="675767"/>
                </a:lnTo>
                <a:close/>
              </a:path>
              <a:path w="573404" h="837564">
                <a:moveTo>
                  <a:pt x="562763" y="120904"/>
                </a:moveTo>
                <a:lnTo>
                  <a:pt x="323342" y="120904"/>
                </a:lnTo>
                <a:lnTo>
                  <a:pt x="350414" y="122310"/>
                </a:lnTo>
                <a:lnTo>
                  <a:pt x="373332" y="126539"/>
                </a:lnTo>
                <a:lnTo>
                  <a:pt x="417581" y="155799"/>
                </a:lnTo>
                <a:lnTo>
                  <a:pt x="431673" y="204216"/>
                </a:lnTo>
                <a:lnTo>
                  <a:pt x="431099" y="217312"/>
                </a:lnTo>
                <a:lnTo>
                  <a:pt x="422401" y="256032"/>
                </a:lnTo>
                <a:lnTo>
                  <a:pt x="402256" y="291590"/>
                </a:lnTo>
                <a:lnTo>
                  <a:pt x="368855" y="320690"/>
                </a:lnTo>
                <a:lnTo>
                  <a:pt x="320690" y="340653"/>
                </a:lnTo>
                <a:lnTo>
                  <a:pt x="279161" y="346940"/>
                </a:lnTo>
                <a:lnTo>
                  <a:pt x="255397" y="347725"/>
                </a:lnTo>
                <a:lnTo>
                  <a:pt x="182752" y="347725"/>
                </a:lnTo>
                <a:lnTo>
                  <a:pt x="158369" y="467360"/>
                </a:lnTo>
                <a:lnTo>
                  <a:pt x="272160" y="467360"/>
                </a:lnTo>
                <a:lnTo>
                  <a:pt x="298541" y="468883"/>
                </a:lnTo>
                <a:lnTo>
                  <a:pt x="340348" y="481075"/>
                </a:lnTo>
                <a:lnTo>
                  <a:pt x="376015" y="520192"/>
                </a:lnTo>
                <a:lnTo>
                  <a:pt x="382777" y="556641"/>
                </a:lnTo>
                <a:lnTo>
                  <a:pt x="382012" y="572265"/>
                </a:lnTo>
                <a:lnTo>
                  <a:pt x="370331" y="617093"/>
                </a:lnTo>
                <a:lnTo>
                  <a:pt x="344560" y="656562"/>
                </a:lnTo>
                <a:lnTo>
                  <a:pt x="304831" y="687784"/>
                </a:lnTo>
                <a:lnTo>
                  <a:pt x="251674" y="708812"/>
                </a:lnTo>
                <a:lnTo>
                  <a:pt x="208811" y="715341"/>
                </a:lnTo>
                <a:lnTo>
                  <a:pt x="185166" y="716153"/>
                </a:lnTo>
                <a:lnTo>
                  <a:pt x="468390" y="716153"/>
                </a:lnTo>
                <a:lnTo>
                  <a:pt x="498982" y="666242"/>
                </a:lnTo>
                <a:lnTo>
                  <a:pt x="518128" y="609473"/>
                </a:lnTo>
                <a:lnTo>
                  <a:pt x="524509" y="546608"/>
                </a:lnTo>
                <a:lnTo>
                  <a:pt x="522964" y="521966"/>
                </a:lnTo>
                <a:lnTo>
                  <a:pt x="510633" y="478635"/>
                </a:lnTo>
                <a:lnTo>
                  <a:pt x="486106" y="443517"/>
                </a:lnTo>
                <a:lnTo>
                  <a:pt x="450240" y="418042"/>
                </a:lnTo>
                <a:lnTo>
                  <a:pt x="428117" y="409067"/>
                </a:lnTo>
                <a:lnTo>
                  <a:pt x="428117" y="406654"/>
                </a:lnTo>
                <a:lnTo>
                  <a:pt x="491648" y="370363"/>
                </a:lnTo>
                <a:lnTo>
                  <a:pt x="537082" y="319786"/>
                </a:lnTo>
                <a:lnTo>
                  <a:pt x="564229" y="257492"/>
                </a:lnTo>
                <a:lnTo>
                  <a:pt x="573277" y="186436"/>
                </a:lnTo>
                <a:lnTo>
                  <a:pt x="572444" y="166814"/>
                </a:lnTo>
                <a:lnTo>
                  <a:pt x="569944" y="147955"/>
                </a:lnTo>
                <a:lnTo>
                  <a:pt x="565755" y="129794"/>
                </a:lnTo>
                <a:lnTo>
                  <a:pt x="562763" y="120904"/>
                </a:lnTo>
                <a:close/>
              </a:path>
              <a:path w="573404" h="837564">
                <a:moveTo>
                  <a:pt x="350139" y="0"/>
                </a:moveTo>
                <a:lnTo>
                  <a:pt x="296306" y="2730"/>
                </a:lnTo>
                <a:lnTo>
                  <a:pt x="246760" y="10795"/>
                </a:lnTo>
                <a:lnTo>
                  <a:pt x="201914" y="22812"/>
                </a:lnTo>
                <a:lnTo>
                  <a:pt x="161925" y="37592"/>
                </a:lnTo>
                <a:lnTo>
                  <a:pt x="137032" y="158369"/>
                </a:lnTo>
                <a:lnTo>
                  <a:pt x="164826" y="149225"/>
                </a:lnTo>
                <a:lnTo>
                  <a:pt x="191071" y="141414"/>
                </a:lnTo>
                <a:lnTo>
                  <a:pt x="239014" y="129794"/>
                </a:lnTo>
                <a:lnTo>
                  <a:pt x="282559" y="123110"/>
                </a:lnTo>
                <a:lnTo>
                  <a:pt x="323342" y="120904"/>
                </a:lnTo>
                <a:lnTo>
                  <a:pt x="562763" y="120904"/>
                </a:lnTo>
                <a:lnTo>
                  <a:pt x="559943" y="112522"/>
                </a:lnTo>
                <a:lnTo>
                  <a:pt x="532010" y="66694"/>
                </a:lnTo>
                <a:lnTo>
                  <a:pt x="488029" y="31305"/>
                </a:lnTo>
                <a:lnTo>
                  <a:pt x="449452" y="14350"/>
                </a:lnTo>
                <a:lnTo>
                  <a:pt x="403558" y="3603"/>
                </a:lnTo>
                <a:lnTo>
                  <a:pt x="377783" y="902"/>
                </a:lnTo>
                <a:lnTo>
                  <a:pt x="3501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50050" y="2872867"/>
            <a:ext cx="573405" cy="837565"/>
          </a:xfrm>
          <a:custGeom>
            <a:avLst/>
            <a:gdLst/>
            <a:ahLst/>
            <a:cxnLst/>
            <a:rect l="l" t="t" r="r" b="b"/>
            <a:pathLst>
              <a:path w="573404" h="837564">
                <a:moveTo>
                  <a:pt x="350139" y="0"/>
                </a:moveTo>
                <a:lnTo>
                  <a:pt x="403558" y="3603"/>
                </a:lnTo>
                <a:lnTo>
                  <a:pt x="449452" y="14350"/>
                </a:lnTo>
                <a:lnTo>
                  <a:pt x="488029" y="31305"/>
                </a:lnTo>
                <a:lnTo>
                  <a:pt x="519175" y="53594"/>
                </a:lnTo>
                <a:lnTo>
                  <a:pt x="552394" y="96135"/>
                </a:lnTo>
                <a:lnTo>
                  <a:pt x="569944" y="147955"/>
                </a:lnTo>
                <a:lnTo>
                  <a:pt x="573277" y="186436"/>
                </a:lnTo>
                <a:lnTo>
                  <a:pt x="571015" y="223059"/>
                </a:lnTo>
                <a:lnTo>
                  <a:pt x="552918" y="289734"/>
                </a:lnTo>
                <a:lnTo>
                  <a:pt x="516628" y="346860"/>
                </a:lnTo>
                <a:lnTo>
                  <a:pt x="462145" y="390294"/>
                </a:lnTo>
                <a:lnTo>
                  <a:pt x="428117" y="406654"/>
                </a:lnTo>
                <a:lnTo>
                  <a:pt x="428117" y="409067"/>
                </a:lnTo>
                <a:lnTo>
                  <a:pt x="469566" y="429529"/>
                </a:lnTo>
                <a:lnTo>
                  <a:pt x="499872" y="459994"/>
                </a:lnTo>
                <a:lnTo>
                  <a:pt x="518334" y="499300"/>
                </a:lnTo>
                <a:lnTo>
                  <a:pt x="524509" y="546608"/>
                </a:lnTo>
                <a:lnTo>
                  <a:pt x="522914" y="578802"/>
                </a:lnTo>
                <a:lnTo>
                  <a:pt x="510151" y="638619"/>
                </a:lnTo>
                <a:lnTo>
                  <a:pt x="484953" y="692052"/>
                </a:lnTo>
                <a:lnTo>
                  <a:pt x="449798" y="737911"/>
                </a:lnTo>
                <a:lnTo>
                  <a:pt x="405338" y="775888"/>
                </a:lnTo>
                <a:lnTo>
                  <a:pt x="352811" y="805174"/>
                </a:lnTo>
                <a:lnTo>
                  <a:pt x="292810" y="825484"/>
                </a:lnTo>
                <a:lnTo>
                  <a:pt x="227762" y="835771"/>
                </a:lnTo>
                <a:lnTo>
                  <a:pt x="193548" y="837057"/>
                </a:lnTo>
                <a:lnTo>
                  <a:pt x="163760" y="836223"/>
                </a:lnTo>
                <a:lnTo>
                  <a:pt x="107805" y="829556"/>
                </a:lnTo>
                <a:lnTo>
                  <a:pt x="57346" y="816596"/>
                </a:lnTo>
                <a:lnTo>
                  <a:pt x="16527" y="800058"/>
                </a:lnTo>
                <a:lnTo>
                  <a:pt x="0" y="790575"/>
                </a:lnTo>
                <a:lnTo>
                  <a:pt x="24510" y="675767"/>
                </a:lnTo>
                <a:lnTo>
                  <a:pt x="42681" y="685004"/>
                </a:lnTo>
                <a:lnTo>
                  <a:pt x="61579" y="693086"/>
                </a:lnTo>
                <a:lnTo>
                  <a:pt x="101600" y="705738"/>
                </a:lnTo>
                <a:lnTo>
                  <a:pt x="143144" y="713565"/>
                </a:lnTo>
                <a:lnTo>
                  <a:pt x="185166" y="716153"/>
                </a:lnTo>
                <a:lnTo>
                  <a:pt x="208811" y="715341"/>
                </a:lnTo>
                <a:lnTo>
                  <a:pt x="251674" y="708812"/>
                </a:lnTo>
                <a:lnTo>
                  <a:pt x="288611" y="696005"/>
                </a:lnTo>
                <a:lnTo>
                  <a:pt x="332867" y="668020"/>
                </a:lnTo>
                <a:lnTo>
                  <a:pt x="363281" y="631122"/>
                </a:lnTo>
                <a:lnTo>
                  <a:pt x="379698" y="587533"/>
                </a:lnTo>
                <a:lnTo>
                  <a:pt x="382777" y="556641"/>
                </a:lnTo>
                <a:lnTo>
                  <a:pt x="381087" y="537428"/>
                </a:lnTo>
                <a:lnTo>
                  <a:pt x="355726" y="491744"/>
                </a:lnTo>
                <a:lnTo>
                  <a:pt x="321278" y="473455"/>
                </a:lnTo>
                <a:lnTo>
                  <a:pt x="272160" y="467360"/>
                </a:lnTo>
                <a:lnTo>
                  <a:pt x="158369" y="467360"/>
                </a:lnTo>
                <a:lnTo>
                  <a:pt x="182752" y="347725"/>
                </a:lnTo>
                <a:lnTo>
                  <a:pt x="255397" y="347725"/>
                </a:lnTo>
                <a:lnTo>
                  <a:pt x="279161" y="346940"/>
                </a:lnTo>
                <a:lnTo>
                  <a:pt x="320690" y="340653"/>
                </a:lnTo>
                <a:lnTo>
                  <a:pt x="368855" y="320690"/>
                </a:lnTo>
                <a:lnTo>
                  <a:pt x="402256" y="291590"/>
                </a:lnTo>
                <a:lnTo>
                  <a:pt x="422401" y="256032"/>
                </a:lnTo>
                <a:lnTo>
                  <a:pt x="431099" y="217312"/>
                </a:lnTo>
                <a:lnTo>
                  <a:pt x="431673" y="204216"/>
                </a:lnTo>
                <a:lnTo>
                  <a:pt x="430103" y="186140"/>
                </a:lnTo>
                <a:lnTo>
                  <a:pt x="406653" y="143510"/>
                </a:lnTo>
                <a:lnTo>
                  <a:pt x="350414" y="122310"/>
                </a:lnTo>
                <a:lnTo>
                  <a:pt x="323342" y="120904"/>
                </a:lnTo>
                <a:lnTo>
                  <a:pt x="303289" y="121453"/>
                </a:lnTo>
                <a:lnTo>
                  <a:pt x="261137" y="125886"/>
                </a:lnTo>
                <a:lnTo>
                  <a:pt x="215792" y="134937"/>
                </a:lnTo>
                <a:lnTo>
                  <a:pt x="164826" y="149225"/>
                </a:lnTo>
                <a:lnTo>
                  <a:pt x="137032" y="158369"/>
                </a:lnTo>
                <a:lnTo>
                  <a:pt x="161925" y="37592"/>
                </a:lnTo>
                <a:lnTo>
                  <a:pt x="201914" y="22812"/>
                </a:lnTo>
                <a:lnTo>
                  <a:pt x="246760" y="10795"/>
                </a:lnTo>
                <a:lnTo>
                  <a:pt x="296306" y="2730"/>
                </a:lnTo>
                <a:lnTo>
                  <a:pt x="322681" y="686"/>
                </a:lnTo>
                <a:lnTo>
                  <a:pt x="350139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2291333"/>
            <a:ext cx="3904488" cy="29375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95115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36645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5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507" y="1341373"/>
            <a:ext cx="8681085" cy="2907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La croissance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et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la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conservation des cultures cellulaires</a:t>
            </a:r>
            <a:r>
              <a:rPr sz="1800" i="1" spc="6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1800" spc="-5" dirty="0">
                <a:latin typeface="Corbel"/>
                <a:cs typeface="Corbel"/>
              </a:rPr>
              <a:t>Lors </a:t>
            </a:r>
            <a:r>
              <a:rPr sz="1800" dirty="0">
                <a:latin typeface="Corbel"/>
                <a:cs typeface="Corbel"/>
              </a:rPr>
              <a:t>d'une </a:t>
            </a:r>
            <a:r>
              <a:rPr sz="1800" spc="-5" dirty="0">
                <a:latin typeface="Corbel"/>
                <a:cs typeface="Corbel"/>
              </a:rPr>
              <a:t>culture cellulaire, </a:t>
            </a:r>
            <a:r>
              <a:rPr sz="1800" dirty="0">
                <a:latin typeface="Corbel"/>
                <a:cs typeface="Corbel"/>
              </a:rPr>
              <a:t>le </a:t>
            </a:r>
            <a:r>
              <a:rPr sz="1800" spc="-5" dirty="0">
                <a:latin typeface="Corbel"/>
                <a:cs typeface="Corbel"/>
              </a:rPr>
              <a:t>taux </a:t>
            </a:r>
            <a:r>
              <a:rPr sz="1800" dirty="0">
                <a:latin typeface="Corbel"/>
                <a:cs typeface="Corbel"/>
              </a:rPr>
              <a:t>de </a:t>
            </a:r>
            <a:r>
              <a:rPr sz="1800" spc="-5" dirty="0">
                <a:latin typeface="Corbel"/>
                <a:cs typeface="Corbel"/>
              </a:rPr>
              <a:t>croissance des </a:t>
            </a:r>
            <a:r>
              <a:rPr sz="1800" dirty="0">
                <a:latin typeface="Corbel"/>
                <a:cs typeface="Corbel"/>
              </a:rPr>
              <a:t>cellules </a:t>
            </a:r>
            <a:r>
              <a:rPr sz="1800" spc="-5" dirty="0">
                <a:latin typeface="Corbel"/>
                <a:cs typeface="Corbel"/>
              </a:rPr>
              <a:t>n'est </a:t>
            </a:r>
            <a:r>
              <a:rPr sz="1800" dirty="0">
                <a:latin typeface="Corbel"/>
                <a:cs typeface="Corbel"/>
              </a:rPr>
              <a:t>pas </a:t>
            </a:r>
            <a:r>
              <a:rPr sz="1800" spc="-5" dirty="0">
                <a:latin typeface="Corbel"/>
                <a:cs typeface="Corbel"/>
              </a:rPr>
              <a:t>constant. </a:t>
            </a:r>
            <a:r>
              <a:rPr sz="1800" dirty="0">
                <a:latin typeface="Corbel"/>
                <a:cs typeface="Corbel"/>
              </a:rPr>
              <a:t>Il</a:t>
            </a:r>
            <a:r>
              <a:rPr sz="1800" spc="-5" dirty="0">
                <a:latin typeface="Corbel"/>
                <a:cs typeface="Corbel"/>
              </a:rPr>
              <a:t> s'effectue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dirty="0">
                <a:latin typeface="Corbel"/>
                <a:cs typeface="Corbel"/>
              </a:rPr>
              <a:t>plutôt </a:t>
            </a:r>
            <a:r>
              <a:rPr sz="1800" spc="-5" dirty="0">
                <a:latin typeface="Corbel"/>
                <a:cs typeface="Corbel"/>
              </a:rPr>
              <a:t>selon </a:t>
            </a:r>
            <a:r>
              <a:rPr sz="1800" dirty="0">
                <a:latin typeface="Corbel"/>
                <a:cs typeface="Corbel"/>
              </a:rPr>
              <a:t>une </a:t>
            </a:r>
            <a:r>
              <a:rPr sz="1800" spc="-5" dirty="0">
                <a:latin typeface="Corbel"/>
                <a:cs typeface="Corbel"/>
              </a:rPr>
              <a:t>courbe </a:t>
            </a:r>
            <a:r>
              <a:rPr sz="1800" dirty="0">
                <a:latin typeface="Corbel"/>
                <a:cs typeface="Corbel"/>
              </a:rPr>
              <a:t>dans laquelle </a:t>
            </a:r>
            <a:r>
              <a:rPr sz="1800" spc="-5" dirty="0">
                <a:latin typeface="Corbel"/>
                <a:cs typeface="Corbel"/>
              </a:rPr>
              <a:t>on </a:t>
            </a:r>
            <a:r>
              <a:rPr sz="1800" dirty="0">
                <a:latin typeface="Corbel"/>
                <a:cs typeface="Corbel"/>
              </a:rPr>
              <a:t>peut distinguer 4</a:t>
            </a:r>
            <a:r>
              <a:rPr sz="1800" spc="-5" dirty="0">
                <a:latin typeface="Corbel"/>
                <a:cs typeface="Corbel"/>
              </a:rPr>
              <a:t> phases.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500">
              <a:latin typeface="Times New Roman"/>
              <a:cs typeface="Times New Roman"/>
            </a:endParaRPr>
          </a:p>
          <a:p>
            <a:pPr marL="72390" marR="125730">
              <a:lnSpc>
                <a:spcPct val="200000"/>
              </a:lnSpc>
            </a:pP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1.LA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PHASE </a:t>
            </a:r>
            <a:r>
              <a:rPr sz="1800" spc="-20" dirty="0">
                <a:solidFill>
                  <a:srgbClr val="6F2F9F"/>
                </a:solidFill>
                <a:latin typeface="Corbel"/>
                <a:cs typeface="Corbel"/>
              </a:rPr>
              <a:t>D'</a:t>
            </a:r>
            <a:r>
              <a:rPr sz="1800" b="1" spc="-20" dirty="0">
                <a:solidFill>
                  <a:srgbClr val="6F2F9F"/>
                </a:solidFill>
                <a:latin typeface="Corbel"/>
                <a:cs typeface="Corbel"/>
              </a:rPr>
              <a:t>ADAPTATION</a:t>
            </a:r>
            <a:r>
              <a:rPr sz="1800" spc="-20" dirty="0">
                <a:solidFill>
                  <a:srgbClr val="6F2F9F"/>
                </a:solidFill>
                <a:latin typeface="Corbel"/>
                <a:cs typeface="Corbel"/>
              </a:rPr>
              <a:t>. </a:t>
            </a:r>
            <a:r>
              <a:rPr sz="1800" dirty="0">
                <a:latin typeface="Corbel"/>
                <a:cs typeface="Corbel"/>
              </a:rPr>
              <a:t>Il </a:t>
            </a:r>
            <a:r>
              <a:rPr sz="1800" spc="-5" dirty="0">
                <a:latin typeface="Corbel"/>
                <a:cs typeface="Corbel"/>
              </a:rPr>
              <a:t>n'y </a:t>
            </a:r>
            <a:r>
              <a:rPr sz="1800" dirty="0">
                <a:latin typeface="Corbel"/>
                <a:cs typeface="Corbel"/>
              </a:rPr>
              <a:t>a </a:t>
            </a:r>
            <a:r>
              <a:rPr sz="1800" spc="-5" dirty="0">
                <a:latin typeface="Corbel"/>
                <a:cs typeface="Corbel"/>
              </a:rPr>
              <a:t>pratiquement </a:t>
            </a:r>
            <a:r>
              <a:rPr sz="1800" dirty="0">
                <a:latin typeface="Corbel"/>
                <a:cs typeface="Corbel"/>
              </a:rPr>
              <a:t>pas de croissance </a:t>
            </a:r>
            <a:r>
              <a:rPr sz="1800" spc="-5" dirty="0">
                <a:latin typeface="Corbel"/>
                <a:cs typeface="Corbel"/>
              </a:rPr>
              <a:t>cellulaire </a:t>
            </a:r>
            <a:r>
              <a:rPr sz="1800" dirty="0">
                <a:latin typeface="Corbel"/>
                <a:cs typeface="Corbel"/>
              </a:rPr>
              <a:t>puisque les  </a:t>
            </a:r>
            <a:r>
              <a:rPr sz="1800" spc="-5" dirty="0">
                <a:latin typeface="Corbel"/>
                <a:cs typeface="Corbel"/>
              </a:rPr>
              <a:t>cellules s'adaptent </a:t>
            </a:r>
            <a:r>
              <a:rPr sz="1800" dirty="0">
                <a:latin typeface="Corbel"/>
                <a:cs typeface="Corbel"/>
              </a:rPr>
              <a:t>à leur </a:t>
            </a:r>
            <a:r>
              <a:rPr sz="1800" spc="-5" dirty="0">
                <a:latin typeface="Corbel"/>
                <a:cs typeface="Corbel"/>
              </a:rPr>
              <a:t>nouvel </a:t>
            </a:r>
            <a:r>
              <a:rPr sz="1800" dirty="0">
                <a:latin typeface="Corbel"/>
                <a:cs typeface="Corbel"/>
              </a:rPr>
              <a:t>environnement et </a:t>
            </a:r>
            <a:r>
              <a:rPr sz="1800" spc="-5" dirty="0">
                <a:latin typeface="Corbel"/>
                <a:cs typeface="Corbel"/>
              </a:rPr>
              <a:t>s'y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installent.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7197" y="5045455"/>
            <a:ext cx="801687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2, 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PHASE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</a:t>
            </a:r>
            <a:r>
              <a:rPr sz="1800" b="1" spc="-5" dirty="0">
                <a:solidFill>
                  <a:srgbClr val="6F2F9F"/>
                </a:solidFill>
                <a:latin typeface="Corbel"/>
                <a:cs typeface="Corbel"/>
              </a:rPr>
              <a:t>CROISSANCE RAPIDE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. </a:t>
            </a:r>
            <a:r>
              <a:rPr sz="1800" dirty="0">
                <a:latin typeface="Corbel"/>
                <a:cs typeface="Corbel"/>
              </a:rPr>
              <a:t>Les </a:t>
            </a:r>
            <a:r>
              <a:rPr sz="1800" spc="-5" dirty="0">
                <a:latin typeface="Corbel"/>
                <a:cs typeface="Corbel"/>
              </a:rPr>
              <a:t>cellules se </a:t>
            </a:r>
            <a:r>
              <a:rPr sz="1800" dirty="0">
                <a:latin typeface="Corbel"/>
                <a:cs typeface="Corbel"/>
              </a:rPr>
              <a:t>divisent rapidement, </a:t>
            </a:r>
            <a:r>
              <a:rPr sz="1800" spc="-5" dirty="0">
                <a:latin typeface="Corbel"/>
                <a:cs typeface="Corbel"/>
              </a:rPr>
              <a:t>car</a:t>
            </a:r>
            <a:r>
              <a:rPr sz="1800" spc="-3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elles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orbel"/>
                <a:cs typeface="Corbel"/>
              </a:rPr>
              <a:t>consomment </a:t>
            </a:r>
            <a:r>
              <a:rPr sz="1800" dirty="0">
                <a:latin typeface="Corbel"/>
                <a:cs typeface="Corbel"/>
              </a:rPr>
              <a:t>la </a:t>
            </a:r>
            <a:r>
              <a:rPr sz="1800" spc="-5" dirty="0">
                <a:latin typeface="Corbel"/>
                <a:cs typeface="Corbel"/>
              </a:rPr>
              <a:t>majeure partie </a:t>
            </a:r>
            <a:r>
              <a:rPr sz="1800" dirty="0">
                <a:latin typeface="Corbel"/>
                <a:cs typeface="Corbel"/>
              </a:rPr>
              <a:t>des </a:t>
            </a:r>
            <a:r>
              <a:rPr sz="1800" spc="-5" dirty="0">
                <a:latin typeface="Corbel"/>
                <a:cs typeface="Corbel"/>
              </a:rPr>
              <a:t>nutriments contenus </a:t>
            </a:r>
            <a:r>
              <a:rPr sz="1800" dirty="0">
                <a:latin typeface="Corbel"/>
                <a:cs typeface="Corbel"/>
              </a:rPr>
              <a:t>dans le </a:t>
            </a:r>
            <a:r>
              <a:rPr sz="1800" spc="-5" dirty="0">
                <a:latin typeface="Corbel"/>
                <a:cs typeface="Corbel"/>
              </a:rPr>
              <a:t>milieu </a:t>
            </a:r>
            <a:r>
              <a:rPr sz="1800" dirty="0">
                <a:latin typeface="Corbel"/>
                <a:cs typeface="Corbel"/>
              </a:rPr>
              <a:t>de</a:t>
            </a:r>
            <a:r>
              <a:rPr sz="1800" spc="6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culture.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834121" y="607313"/>
            <a:ext cx="1309877" cy="19080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028431" y="801623"/>
            <a:ext cx="1040129" cy="1321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1341373"/>
            <a:ext cx="5198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La croissance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et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la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conservation des cultures cellulaires</a:t>
            </a:r>
            <a:r>
              <a:rPr sz="1800" i="1" spc="9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336" y="2565146"/>
            <a:ext cx="8284845" cy="1945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3,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PHASE </a:t>
            </a:r>
            <a:r>
              <a:rPr sz="1800" b="1" spc="-20" dirty="0">
                <a:solidFill>
                  <a:srgbClr val="6F2F9F"/>
                </a:solidFill>
                <a:latin typeface="Corbel"/>
                <a:cs typeface="Corbel"/>
              </a:rPr>
              <a:t>STATIONNAIRE</a:t>
            </a:r>
            <a:r>
              <a:rPr sz="1800" spc="-20" dirty="0">
                <a:solidFill>
                  <a:srgbClr val="6F2F9F"/>
                </a:solidFill>
                <a:latin typeface="Corbel"/>
                <a:cs typeface="Corbel"/>
              </a:rPr>
              <a:t>. </a:t>
            </a:r>
            <a:r>
              <a:rPr sz="1800" dirty="0">
                <a:latin typeface="Corbel"/>
                <a:cs typeface="Corbel"/>
              </a:rPr>
              <a:t>Le </a:t>
            </a:r>
            <a:r>
              <a:rPr sz="1800" spc="-5" dirty="0">
                <a:latin typeface="Corbel"/>
                <a:cs typeface="Corbel"/>
              </a:rPr>
              <a:t>nombre </a:t>
            </a:r>
            <a:r>
              <a:rPr sz="1800" dirty="0">
                <a:latin typeface="Corbel"/>
                <a:cs typeface="Corbel"/>
              </a:rPr>
              <a:t>de cellules est </a:t>
            </a:r>
            <a:r>
              <a:rPr sz="1800" spc="-5" dirty="0">
                <a:latin typeface="Corbel"/>
                <a:cs typeface="Corbel"/>
              </a:rPr>
              <a:t>constant </a:t>
            </a:r>
            <a:r>
              <a:rPr sz="1800" dirty="0">
                <a:latin typeface="Corbel"/>
                <a:cs typeface="Corbel"/>
              </a:rPr>
              <a:t>puisqu'il y a autant</a:t>
            </a:r>
            <a:r>
              <a:rPr sz="1800" spc="-3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de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cellules qui meurent que </a:t>
            </a:r>
            <a:r>
              <a:rPr sz="1800" dirty="0">
                <a:latin typeface="Corbel"/>
                <a:cs typeface="Corbel"/>
              </a:rPr>
              <a:t>de </a:t>
            </a:r>
            <a:r>
              <a:rPr sz="1800" spc="-5" dirty="0">
                <a:latin typeface="Corbel"/>
                <a:cs typeface="Corbel"/>
              </a:rPr>
              <a:t>nouvelles qui sont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produites.</a:t>
            </a:r>
            <a:endParaRPr sz="1800">
              <a:latin typeface="Corbel"/>
              <a:cs typeface="Corbel"/>
            </a:endParaRPr>
          </a:p>
          <a:p>
            <a:pPr marL="12700" marR="226695">
              <a:lnSpc>
                <a:spcPct val="200000"/>
              </a:lnSpc>
            </a:pPr>
            <a:r>
              <a:rPr sz="1800" spc="-5" dirty="0">
                <a:latin typeface="Corbel"/>
                <a:cs typeface="Corbel"/>
              </a:rPr>
              <a:t>Cela s'explique </a:t>
            </a:r>
            <a:r>
              <a:rPr sz="1800" dirty="0">
                <a:latin typeface="Corbel"/>
                <a:cs typeface="Corbel"/>
              </a:rPr>
              <a:t>par </a:t>
            </a:r>
            <a:r>
              <a:rPr sz="1800" spc="-5" dirty="0">
                <a:latin typeface="Corbel"/>
                <a:cs typeface="Corbel"/>
              </a:rPr>
              <a:t>un épuisement </a:t>
            </a:r>
            <a:r>
              <a:rPr sz="1800" dirty="0">
                <a:latin typeface="Corbel"/>
                <a:cs typeface="Corbel"/>
              </a:rPr>
              <a:t>des </a:t>
            </a:r>
            <a:r>
              <a:rPr sz="1800" spc="-5" dirty="0">
                <a:latin typeface="Corbel"/>
                <a:cs typeface="Corbel"/>
              </a:rPr>
              <a:t>nutriments, </a:t>
            </a:r>
            <a:r>
              <a:rPr sz="1800" dirty="0">
                <a:latin typeface="Corbel"/>
                <a:cs typeface="Corbel"/>
              </a:rPr>
              <a:t>une </a:t>
            </a:r>
            <a:r>
              <a:rPr sz="1800" spc="-5" dirty="0">
                <a:latin typeface="Corbel"/>
                <a:cs typeface="Corbel"/>
              </a:rPr>
              <a:t>accumulation </a:t>
            </a:r>
            <a:r>
              <a:rPr sz="1800" dirty="0">
                <a:latin typeface="Corbel"/>
                <a:cs typeface="Corbel"/>
              </a:rPr>
              <a:t>de </a:t>
            </a:r>
            <a:r>
              <a:rPr sz="1800" spc="-5" dirty="0">
                <a:latin typeface="Corbel"/>
                <a:cs typeface="Corbel"/>
              </a:rPr>
              <a:t>déchets </a:t>
            </a:r>
            <a:r>
              <a:rPr sz="1800" dirty="0">
                <a:latin typeface="Corbel"/>
                <a:cs typeface="Corbel"/>
              </a:rPr>
              <a:t>et un  manque d'espace </a:t>
            </a:r>
            <a:r>
              <a:rPr sz="1800" spc="-5" dirty="0">
                <a:latin typeface="Corbel"/>
                <a:cs typeface="Corbel"/>
              </a:rPr>
              <a:t>disponible.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5336" y="5308600"/>
            <a:ext cx="832802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4, LA 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PHASE </a:t>
            </a:r>
            <a:r>
              <a:rPr sz="1800" dirty="0">
                <a:solidFill>
                  <a:srgbClr val="6F2F9F"/>
                </a:solidFill>
                <a:latin typeface="Corbel"/>
                <a:cs typeface="Corbel"/>
              </a:rPr>
              <a:t>DE </a:t>
            </a:r>
            <a:r>
              <a:rPr sz="1800" b="1" spc="-5" dirty="0">
                <a:solidFill>
                  <a:srgbClr val="6F2F9F"/>
                </a:solidFill>
                <a:latin typeface="Corbel"/>
                <a:cs typeface="Corbel"/>
              </a:rPr>
              <a:t>DÉCLIN</a:t>
            </a:r>
            <a:r>
              <a:rPr sz="1800" spc="-5" dirty="0">
                <a:solidFill>
                  <a:srgbClr val="6F2F9F"/>
                </a:solidFill>
                <a:latin typeface="Corbel"/>
                <a:cs typeface="Corbel"/>
              </a:rPr>
              <a:t>. </a:t>
            </a:r>
            <a:r>
              <a:rPr sz="1800" dirty="0">
                <a:latin typeface="Corbel"/>
                <a:cs typeface="Corbel"/>
              </a:rPr>
              <a:t>Les </a:t>
            </a:r>
            <a:r>
              <a:rPr sz="1800" spc="-5" dirty="0">
                <a:latin typeface="Corbel"/>
                <a:cs typeface="Corbel"/>
              </a:rPr>
              <a:t>nutriments </a:t>
            </a:r>
            <a:r>
              <a:rPr sz="1800" dirty="0">
                <a:latin typeface="Corbel"/>
                <a:cs typeface="Corbel"/>
              </a:rPr>
              <a:t>et l'espace </a:t>
            </a:r>
            <a:r>
              <a:rPr sz="1800" spc="-5" dirty="0">
                <a:latin typeface="Corbel"/>
                <a:cs typeface="Corbel"/>
              </a:rPr>
              <a:t>se </a:t>
            </a:r>
            <a:r>
              <a:rPr sz="1800" dirty="0">
                <a:latin typeface="Corbel"/>
                <a:cs typeface="Corbel"/>
              </a:rPr>
              <a:t>font </a:t>
            </a:r>
            <a:r>
              <a:rPr sz="1800" spc="-5" dirty="0">
                <a:latin typeface="Corbel"/>
                <a:cs typeface="Corbel"/>
              </a:rPr>
              <a:t>trop rares </a:t>
            </a:r>
            <a:r>
              <a:rPr sz="1800" dirty="0">
                <a:latin typeface="Corbel"/>
                <a:cs typeface="Corbel"/>
              </a:rPr>
              <a:t>pour maintenir</a:t>
            </a:r>
            <a:r>
              <a:rPr sz="1800" spc="-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un</a:t>
            </a:r>
          </a:p>
          <a:p>
            <a:pPr marL="12700" marR="5473700">
              <a:lnSpc>
                <a:spcPct val="200000"/>
              </a:lnSpc>
            </a:pPr>
            <a:r>
              <a:rPr sz="1800" spc="-5" dirty="0">
                <a:latin typeface="Corbel"/>
                <a:cs typeface="Corbel"/>
              </a:rPr>
              <a:t>nombre </a:t>
            </a:r>
            <a:r>
              <a:rPr sz="1800" dirty="0">
                <a:latin typeface="Corbel"/>
                <a:cs typeface="Corbel"/>
              </a:rPr>
              <a:t>de cellules</a:t>
            </a:r>
            <a:r>
              <a:rPr sz="1800" spc="-9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maximum.  </a:t>
            </a:r>
            <a:r>
              <a:rPr sz="1800" spc="-5" dirty="0">
                <a:latin typeface="Corbel"/>
                <a:cs typeface="Corbel"/>
              </a:rPr>
              <a:t>Ce nombre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dirty="0" err="1">
                <a:latin typeface="Corbel"/>
                <a:cs typeface="Corbel"/>
              </a:rPr>
              <a:t>décroît</a:t>
            </a:r>
            <a:r>
              <a:rPr sz="1800" dirty="0" smtClean="0">
                <a:latin typeface="Corbel"/>
                <a:cs typeface="Corbel"/>
              </a:rPr>
              <a:t>.</a:t>
            </a:r>
            <a:r>
              <a:rPr lang="fr-FR" sz="1800" dirty="0" smtClean="0">
                <a:latin typeface="Corbel"/>
                <a:cs typeface="Corbel"/>
              </a:rPr>
              <a:t> </a:t>
            </a:r>
            <a:endParaRPr sz="1800" dirty="0">
              <a:latin typeface="Corbel"/>
              <a:cs typeface="Corbe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675626" y="712469"/>
            <a:ext cx="1468374" cy="1999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69935" y="906780"/>
            <a:ext cx="1220724" cy="1412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95400"/>
            <a:ext cx="7162800" cy="4800600"/>
          </a:xfrm>
          <a:prstGeom prst="rect">
            <a:avLst/>
          </a:prstGeom>
        </p:spPr>
      </p:pic>
      <p:sp>
        <p:nvSpPr>
          <p:cNvPr id="5" name="Étoile à 5 branches 4"/>
          <p:cNvSpPr/>
          <p:nvPr/>
        </p:nvSpPr>
        <p:spPr>
          <a:xfrm>
            <a:off x="1828800" y="2857500"/>
            <a:ext cx="990600" cy="838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63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1341373"/>
            <a:ext cx="35198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Croissance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et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conservation de cellule</a:t>
            </a:r>
            <a:r>
              <a:rPr sz="1800" i="1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990850"/>
            <a:ext cx="2188464" cy="26174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3185160"/>
            <a:ext cx="1796033" cy="20307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764029" y="2276855"/>
            <a:ext cx="7200265" cy="698500"/>
          </a:xfrm>
          <a:prstGeom prst="rect">
            <a:avLst/>
          </a:prstGeom>
          <a:solidFill>
            <a:srgbClr val="DAECEE"/>
          </a:solidFill>
        </p:spPr>
        <p:txBody>
          <a:bodyPr vert="horz" wrap="square" lIns="0" tIns="1270" rIns="0" bIns="0" rtlCol="0">
            <a:spAutoFit/>
          </a:bodyPr>
          <a:lstStyle/>
          <a:p>
            <a:pPr marL="90805" marR="450850">
              <a:lnSpc>
                <a:spcPct val="150000"/>
              </a:lnSpc>
              <a:spcBef>
                <a:spcPts val="10"/>
              </a:spcBef>
            </a:pPr>
            <a:r>
              <a:rPr sz="1400" spc="-5" dirty="0">
                <a:latin typeface="Century Gothic"/>
                <a:cs typeface="Century Gothic"/>
              </a:rPr>
              <a:t>Le maximum de cellules </a:t>
            </a:r>
            <a:r>
              <a:rPr sz="1400" spc="-10" dirty="0">
                <a:latin typeface="Century Gothic"/>
                <a:cs typeface="Century Gothic"/>
              </a:rPr>
              <a:t>possible </a:t>
            </a:r>
            <a:r>
              <a:rPr sz="1400" spc="-5" dirty="0">
                <a:latin typeface="Century Gothic"/>
                <a:cs typeface="Century Gothic"/>
              </a:rPr>
              <a:t>est atteint à la fin de la </a:t>
            </a:r>
            <a:r>
              <a:rPr sz="1400" spc="-10" dirty="0">
                <a:latin typeface="Century Gothic"/>
                <a:cs typeface="Century Gothic"/>
              </a:rPr>
              <a:t>phase </a:t>
            </a:r>
            <a:r>
              <a:rPr sz="1400" spc="-5" dirty="0">
                <a:latin typeface="Century Gothic"/>
                <a:cs typeface="Century Gothic"/>
              </a:rPr>
              <a:t>de croissance  rapide.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64029" y="4953000"/>
            <a:ext cx="7200265" cy="1062355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1905" rIns="0" bIns="0" rtlCol="0">
            <a:spAutoFit/>
          </a:bodyPr>
          <a:lstStyle/>
          <a:p>
            <a:pPr marL="90805" marR="210820">
              <a:lnSpc>
                <a:spcPct val="150000"/>
              </a:lnSpc>
              <a:spcBef>
                <a:spcPts val="15"/>
              </a:spcBef>
            </a:pPr>
            <a:r>
              <a:rPr sz="1400" spc="-5" dirty="0">
                <a:latin typeface="Century Gothic"/>
                <a:cs typeface="Century Gothic"/>
              </a:rPr>
              <a:t>C'est aussi lors de cette </a:t>
            </a:r>
            <a:r>
              <a:rPr sz="1400" spc="-10" dirty="0">
                <a:latin typeface="Century Gothic"/>
                <a:cs typeface="Century Gothic"/>
              </a:rPr>
              <a:t>phase </a:t>
            </a:r>
            <a:r>
              <a:rPr sz="1400" spc="-5" dirty="0">
                <a:latin typeface="Century Gothic"/>
                <a:cs typeface="Century Gothic"/>
              </a:rPr>
              <a:t>que l'on doit repiquer les cellules (les transférer)  dans un nouveau milieu de culture puisque les nutriments du milieu initial sont en  </a:t>
            </a:r>
            <a:r>
              <a:rPr sz="1400" dirty="0">
                <a:latin typeface="Century Gothic"/>
                <a:cs typeface="Century Gothic"/>
              </a:rPr>
              <a:t>train </a:t>
            </a:r>
            <a:r>
              <a:rPr sz="1400" spc="-5" dirty="0">
                <a:latin typeface="Century Gothic"/>
                <a:cs typeface="Century Gothic"/>
              </a:rPr>
              <a:t>de s'épuiser, </a:t>
            </a:r>
            <a:r>
              <a:rPr sz="1400" dirty="0">
                <a:latin typeface="Century Gothic"/>
                <a:cs typeface="Century Gothic"/>
              </a:rPr>
              <a:t>ce </a:t>
            </a:r>
            <a:r>
              <a:rPr sz="1400" spc="-5" dirty="0">
                <a:latin typeface="Century Gothic"/>
                <a:cs typeface="Century Gothic"/>
              </a:rPr>
              <a:t>qui déclenchera la phase </a:t>
            </a:r>
            <a:r>
              <a:rPr sz="1400" dirty="0">
                <a:latin typeface="Century Gothic"/>
                <a:cs typeface="Century Gothic"/>
              </a:rPr>
              <a:t>de</a:t>
            </a:r>
            <a:r>
              <a:rPr sz="1400" spc="-15" dirty="0">
                <a:latin typeface="Century Gothic"/>
                <a:cs typeface="Century Gothic"/>
              </a:rPr>
              <a:t> </a:t>
            </a:r>
            <a:r>
              <a:rPr sz="1400" dirty="0">
                <a:latin typeface="Century Gothic"/>
                <a:cs typeface="Century Gothic"/>
              </a:rPr>
              <a:t>déclin.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54885" y="3432809"/>
            <a:ext cx="7209790" cy="1062355"/>
          </a:xfrm>
          <a:prstGeom prst="rect">
            <a:avLst/>
          </a:prstGeom>
          <a:solidFill>
            <a:srgbClr val="FFFFCC"/>
          </a:solidFill>
        </p:spPr>
        <p:txBody>
          <a:bodyPr vert="horz" wrap="square" lIns="0" tIns="1270" rIns="0" bIns="0" rtlCol="0">
            <a:spAutoFit/>
          </a:bodyPr>
          <a:lstStyle/>
          <a:p>
            <a:pPr marL="90805" marR="298450">
              <a:lnSpc>
                <a:spcPct val="150000"/>
              </a:lnSpc>
              <a:spcBef>
                <a:spcPts val="10"/>
              </a:spcBef>
            </a:pPr>
            <a:r>
              <a:rPr sz="1400" spc="-5" dirty="0">
                <a:latin typeface="Century Gothic"/>
                <a:cs typeface="Century Gothic"/>
              </a:rPr>
              <a:t>Lorsque la </a:t>
            </a:r>
            <a:r>
              <a:rPr sz="1400" b="1" spc="-5" dirty="0">
                <a:latin typeface="Century Gothic"/>
                <a:cs typeface="Century Gothic"/>
              </a:rPr>
              <a:t>phase stationnaire </a:t>
            </a:r>
            <a:r>
              <a:rPr sz="1400" spc="-5" dirty="0">
                <a:latin typeface="Century Gothic"/>
                <a:cs typeface="Century Gothic"/>
              </a:rPr>
              <a:t>est atteinte, </a:t>
            </a:r>
            <a:r>
              <a:rPr sz="1400" dirty="0">
                <a:latin typeface="Century Gothic"/>
                <a:cs typeface="Century Gothic"/>
              </a:rPr>
              <a:t>il </a:t>
            </a:r>
            <a:r>
              <a:rPr sz="1400" spc="-5" dirty="0">
                <a:latin typeface="Century Gothic"/>
                <a:cs typeface="Century Gothic"/>
              </a:rPr>
              <a:t>peut être </a:t>
            </a:r>
            <a:r>
              <a:rPr sz="1400" dirty="0">
                <a:latin typeface="Century Gothic"/>
                <a:cs typeface="Century Gothic"/>
              </a:rPr>
              <a:t>utile </a:t>
            </a:r>
            <a:r>
              <a:rPr sz="1400" spc="-5" dirty="0">
                <a:latin typeface="Century Gothic"/>
                <a:cs typeface="Century Gothic"/>
              </a:rPr>
              <a:t>d'arrêter la culture et  de la conserver à des </a:t>
            </a:r>
            <a:r>
              <a:rPr sz="1400" dirty="0">
                <a:latin typeface="Century Gothic"/>
                <a:cs typeface="Century Gothic"/>
              </a:rPr>
              <a:t>fins </a:t>
            </a:r>
            <a:r>
              <a:rPr sz="1400" spc="-10" dirty="0">
                <a:latin typeface="Century Gothic"/>
                <a:cs typeface="Century Gothic"/>
              </a:rPr>
              <a:t>d'analyse </a:t>
            </a:r>
            <a:r>
              <a:rPr sz="1400" spc="-5" dirty="0">
                <a:latin typeface="Century Gothic"/>
                <a:cs typeface="Century Gothic"/>
              </a:rPr>
              <a:t>ou d'utilisation</a:t>
            </a:r>
            <a:r>
              <a:rPr sz="1400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ultérieure.</a:t>
            </a:r>
            <a:endParaRPr sz="1400">
              <a:latin typeface="Century Gothic"/>
              <a:cs typeface="Century Gothic"/>
            </a:endParaRPr>
          </a:p>
          <a:p>
            <a:pPr marL="90805">
              <a:lnSpc>
                <a:spcPct val="100000"/>
              </a:lnSpc>
              <a:spcBef>
                <a:spcPts val="845"/>
              </a:spcBef>
            </a:pPr>
            <a:r>
              <a:rPr sz="1400" spc="-5" dirty="0">
                <a:latin typeface="Century Gothic"/>
                <a:cs typeface="Century Gothic"/>
              </a:rPr>
              <a:t>On peut congeler les cultures afin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de les</a:t>
            </a:r>
            <a:r>
              <a:rPr sz="1400" u="sng" spc="-1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conserver</a:t>
            </a:r>
            <a:r>
              <a:rPr sz="1400" spc="-5" dirty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4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1048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Les</a:t>
            </a:r>
            <a:r>
              <a:rPr sz="1800" i="1" spc="-5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2890" y="1927860"/>
            <a:ext cx="2797810" cy="339090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Cellules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normales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2890" y="5380482"/>
            <a:ext cx="3068955" cy="338455"/>
          </a:xfrm>
          <a:prstGeom prst="rect">
            <a:avLst/>
          </a:prstGeom>
          <a:solidFill>
            <a:srgbClr val="3B8B92"/>
          </a:solidFill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Mise en culture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8986" y="3049523"/>
            <a:ext cx="2853055" cy="339090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Obtention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2890" y="5951220"/>
            <a:ext cx="3068955" cy="338455"/>
          </a:xfrm>
          <a:prstGeom prst="rect">
            <a:avLst/>
          </a:prstGeom>
          <a:solidFill>
            <a:srgbClr val="3B8B92"/>
          </a:solidFill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Repiquage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ou «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passage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»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6363" y="3771900"/>
            <a:ext cx="266699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6363" y="4091940"/>
            <a:ext cx="266699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939288" y="4411979"/>
            <a:ext cx="266700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10661" y="4336541"/>
            <a:ext cx="1075943" cy="399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39288" y="4732020"/>
            <a:ext cx="266700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010661" y="4656582"/>
            <a:ext cx="1239012" cy="399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96544" y="3620563"/>
            <a:ext cx="5061585" cy="1319530"/>
          </a:xfrm>
          <a:prstGeom prst="rect">
            <a:avLst/>
          </a:prstGeom>
        </p:spPr>
        <p:txBody>
          <a:bodyPr vert="horz" wrap="square" lIns="0" tIns="1263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400" spc="-5" dirty="0">
                <a:latin typeface="Tahoma"/>
                <a:cs typeface="Tahoma"/>
              </a:rPr>
              <a:t>À partir d’un </a:t>
            </a:r>
            <a:r>
              <a:rPr sz="1400" spc="-10" dirty="0">
                <a:latin typeface="Tahoma"/>
                <a:cs typeface="Tahoma"/>
              </a:rPr>
              <a:t>prélèvement </a:t>
            </a:r>
            <a:r>
              <a:rPr sz="1400" spc="-5" dirty="0">
                <a:latin typeface="Tahoma"/>
                <a:cs typeface="Tahoma"/>
              </a:rPr>
              <a:t>tissulaire : </a:t>
            </a:r>
            <a:r>
              <a:rPr sz="1450" i="1" spc="-35" dirty="0">
                <a:latin typeface="Tahoma"/>
                <a:cs typeface="Tahoma"/>
              </a:rPr>
              <a:t>avec </a:t>
            </a:r>
            <a:r>
              <a:rPr sz="1450" i="1" spc="-30" dirty="0">
                <a:latin typeface="Tahoma"/>
                <a:cs typeface="Tahoma"/>
              </a:rPr>
              <a:t>ou sans</a:t>
            </a:r>
            <a:r>
              <a:rPr sz="1450" i="1" spc="105" dirty="0">
                <a:latin typeface="Tahoma"/>
                <a:cs typeface="Tahoma"/>
              </a:rPr>
              <a:t> </a:t>
            </a:r>
            <a:r>
              <a:rPr sz="1450" i="1" spc="-25" dirty="0">
                <a:latin typeface="Tahoma"/>
                <a:cs typeface="Tahoma"/>
              </a:rPr>
              <a:t>dissociation</a:t>
            </a:r>
            <a:endParaRPr sz="14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sz="1400" spc="-5" dirty="0">
                <a:latin typeface="Tahoma"/>
                <a:cs typeface="Tahoma"/>
              </a:rPr>
              <a:t>Dissociation des liaisons fortes entre</a:t>
            </a:r>
            <a:r>
              <a:rPr sz="1400" spc="25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cellules</a:t>
            </a:r>
            <a:endParaRPr sz="1400">
              <a:latin typeface="Tahoma"/>
              <a:cs typeface="Tahoma"/>
            </a:endParaRPr>
          </a:p>
          <a:p>
            <a:pPr marL="2325370" marR="5080">
              <a:lnSpc>
                <a:spcPct val="150000"/>
              </a:lnSpc>
            </a:pPr>
            <a:r>
              <a:rPr sz="1400" spc="-5" dirty="0">
                <a:latin typeface="Tahoma"/>
                <a:cs typeface="Tahoma"/>
              </a:rPr>
              <a:t>Mécanique : </a:t>
            </a:r>
            <a:r>
              <a:rPr sz="1400" spc="-10" dirty="0">
                <a:latin typeface="Tahoma"/>
                <a:cs typeface="Tahoma"/>
              </a:rPr>
              <a:t>broyage, </a:t>
            </a:r>
            <a:r>
              <a:rPr sz="1400" spc="-5" dirty="0">
                <a:latin typeface="Tahoma"/>
                <a:cs typeface="Tahoma"/>
              </a:rPr>
              <a:t>vortexage …  Enzymatique essentiellement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26363" y="2610866"/>
            <a:ext cx="266699" cy="1981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96544" y="2579877"/>
            <a:ext cx="242570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ahoma"/>
                <a:cs typeface="Tahoma"/>
              </a:rPr>
              <a:t>À nombre de </a:t>
            </a:r>
            <a:r>
              <a:rPr sz="1400" spc="-10" dirty="0">
                <a:latin typeface="Tahoma"/>
                <a:cs typeface="Tahoma"/>
              </a:rPr>
              <a:t>repiquages</a:t>
            </a:r>
            <a:r>
              <a:rPr sz="140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limité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81044" y="5407659"/>
            <a:ext cx="1600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culture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primaire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84346" y="5978397"/>
            <a:ext cx="18935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/>
                <a:cs typeface="Arial"/>
              </a:rPr>
              <a:t>culture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secondaire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631430" y="1927860"/>
            <a:ext cx="1278635" cy="9593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2890" y="1927860"/>
            <a:ext cx="8647430" cy="339090"/>
          </a:xfrm>
          <a:custGeom>
            <a:avLst/>
            <a:gdLst/>
            <a:ahLst/>
            <a:cxnLst/>
            <a:rect l="l" t="t" r="r" b="b"/>
            <a:pathLst>
              <a:path w="8647430" h="339089">
                <a:moveTo>
                  <a:pt x="0" y="339089"/>
                </a:moveTo>
                <a:lnTo>
                  <a:pt x="8647176" y="339089"/>
                </a:lnTo>
                <a:lnTo>
                  <a:pt x="8647176" y="0"/>
                </a:lnTo>
                <a:lnTo>
                  <a:pt x="0" y="0"/>
                </a:lnTo>
                <a:lnTo>
                  <a:pt x="0" y="33908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2890" y="1377950"/>
            <a:ext cx="8647430" cy="847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Les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5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Cellules transformées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(ou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éventuellement</a:t>
            </a:r>
            <a:r>
              <a:rPr sz="16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embryonnaires)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5394" y="6237732"/>
            <a:ext cx="3068955" cy="338455"/>
          </a:xfrm>
          <a:prstGeom prst="rect">
            <a:avLst/>
          </a:prstGeom>
          <a:solidFill>
            <a:srgbClr val="3B8B92"/>
          </a:solidFill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Cellules tumorales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68986" y="3049523"/>
            <a:ext cx="8641080" cy="339090"/>
          </a:xfrm>
          <a:custGeom>
            <a:avLst/>
            <a:gdLst/>
            <a:ahLst/>
            <a:cxnLst/>
            <a:rect l="l" t="t" r="r" b="b"/>
            <a:pathLst>
              <a:path w="8641080" h="339089">
                <a:moveTo>
                  <a:pt x="0" y="339089"/>
                </a:moveTo>
                <a:lnTo>
                  <a:pt x="8641080" y="339089"/>
                </a:lnTo>
                <a:lnTo>
                  <a:pt x="8641080" y="0"/>
                </a:lnTo>
                <a:lnTo>
                  <a:pt x="0" y="0"/>
                </a:lnTo>
                <a:lnTo>
                  <a:pt x="0" y="339089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68986" y="3076955"/>
            <a:ext cx="86410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les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plus utilisées en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culture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cellulaire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et virologie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médicale cellules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VERO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9016" y="5327903"/>
            <a:ext cx="3068320" cy="338455"/>
          </a:xfrm>
          <a:prstGeom prst="rect">
            <a:avLst/>
          </a:prstGeom>
          <a:solidFill>
            <a:srgbClr val="3B8B92"/>
          </a:solidFill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Cellules embryonnaires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26363" y="3771900"/>
            <a:ext cx="266699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96544" y="3740911"/>
            <a:ext cx="291211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ahoma"/>
                <a:cs typeface="Tahoma"/>
              </a:rPr>
              <a:t>cellules </a:t>
            </a:r>
            <a:r>
              <a:rPr sz="1400" spc="-10" dirty="0">
                <a:latin typeface="Tahoma"/>
                <a:cs typeface="Tahoma"/>
              </a:rPr>
              <a:t>rénales </a:t>
            </a:r>
            <a:r>
              <a:rPr sz="1400" spc="-5" dirty="0">
                <a:latin typeface="Tahoma"/>
                <a:cs typeface="Tahoma"/>
              </a:rPr>
              <a:t>de singe </a:t>
            </a:r>
            <a:r>
              <a:rPr sz="1400" spc="-10" dirty="0">
                <a:latin typeface="Tahoma"/>
                <a:cs typeface="Tahoma"/>
              </a:rPr>
              <a:t>vert</a:t>
            </a:r>
            <a:r>
              <a:rPr sz="1400" spc="7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africain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6363" y="2610866"/>
            <a:ext cx="266699" cy="1981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33119" y="2579877"/>
            <a:ext cx="46634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ahoma"/>
                <a:cs typeface="Tahoma"/>
              </a:rPr>
              <a:t>À nombre de passages illimité donnant une lignée</a:t>
            </a:r>
            <a:r>
              <a:rPr sz="1400" spc="130" dirty="0">
                <a:latin typeface="Tahoma"/>
                <a:cs typeface="Tahoma"/>
              </a:rPr>
              <a:t> </a:t>
            </a:r>
            <a:r>
              <a:rPr sz="1400" spc="-5" dirty="0">
                <a:latin typeface="Tahoma"/>
                <a:cs typeface="Tahoma"/>
              </a:rPr>
              <a:t>continue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73829" y="6041847"/>
            <a:ext cx="2583180" cy="66548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400" spc="-5" dirty="0">
                <a:latin typeface="Arial"/>
                <a:cs typeface="Arial"/>
              </a:rPr>
              <a:t>HeLa (tumeur </a:t>
            </a:r>
            <a:r>
              <a:rPr sz="1400" dirty="0">
                <a:latin typeface="Arial"/>
                <a:cs typeface="Arial"/>
              </a:rPr>
              <a:t>utérine)</a:t>
            </a:r>
            <a:r>
              <a:rPr sz="1400" spc="-6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Arial"/>
                <a:cs typeface="Arial"/>
              </a:rPr>
              <a:t>KB (carcinome oral humain)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&gt;&gt;&gt;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764026" y="5216397"/>
            <a:ext cx="266700" cy="198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64026" y="5536946"/>
            <a:ext cx="266700" cy="1981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934205" y="5078068"/>
            <a:ext cx="3295015" cy="666750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400" spc="-10" dirty="0">
                <a:latin typeface="Tahoma"/>
                <a:cs typeface="Tahoma"/>
              </a:rPr>
              <a:t>MRC-5 </a:t>
            </a:r>
            <a:r>
              <a:rPr sz="1400" dirty="0">
                <a:latin typeface="Tahoma"/>
                <a:cs typeface="Tahoma"/>
              </a:rPr>
              <a:t>(poumon de </a:t>
            </a:r>
            <a:r>
              <a:rPr sz="1400" spc="-5" dirty="0">
                <a:latin typeface="Tahoma"/>
                <a:cs typeface="Tahoma"/>
              </a:rPr>
              <a:t>foetus humain)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;&gt;&gt;&gt;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Tahoma"/>
                <a:cs typeface="Tahoma"/>
              </a:rPr>
              <a:t>3T3 (embryon de souris)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8986" y="4283964"/>
            <a:ext cx="1864995" cy="338455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4000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1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Autres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cellules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367016" y="4283964"/>
            <a:ext cx="1427226" cy="12268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367016" y="5764528"/>
            <a:ext cx="1427226" cy="9738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645145" y="2751582"/>
            <a:ext cx="1280922" cy="9608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645145" y="1565910"/>
            <a:ext cx="1278636" cy="9593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725161"/>
            <a:ext cx="4987290" cy="738505"/>
          </a:xfrm>
          <a:custGeom>
            <a:avLst/>
            <a:gdLst/>
            <a:ahLst/>
            <a:cxnLst/>
            <a:rect l="l" t="t" r="r" b="b"/>
            <a:pathLst>
              <a:path w="4987290" h="738504">
                <a:moveTo>
                  <a:pt x="0" y="738378"/>
                </a:moveTo>
                <a:lnTo>
                  <a:pt x="4987290" y="738378"/>
                </a:lnTo>
                <a:lnTo>
                  <a:pt x="4987290" y="0"/>
                </a:lnTo>
                <a:lnTo>
                  <a:pt x="0" y="0"/>
                </a:lnTo>
                <a:lnTo>
                  <a:pt x="0" y="738378"/>
                </a:lnTo>
                <a:close/>
              </a:path>
            </a:pathLst>
          </a:custGeom>
          <a:solidFill>
            <a:srgbClr val="CEC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780026"/>
            <a:ext cx="2214372" cy="399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865" y="4714189"/>
            <a:ext cx="4744720" cy="66548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1400" spc="-5" dirty="0">
                <a:latin typeface="Arial"/>
                <a:cs typeface="Arial"/>
              </a:rPr>
              <a:t>Immortalisation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cellulaire: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Arial"/>
                <a:cs typeface="Arial"/>
              </a:rPr>
              <a:t>Acquisition de la capacité à se multiplier indéfiniment in</a:t>
            </a:r>
            <a:r>
              <a:rPr sz="1400" spc="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vitro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5804915"/>
            <a:ext cx="4996180" cy="739140"/>
          </a:xfrm>
          <a:custGeom>
            <a:avLst/>
            <a:gdLst/>
            <a:ahLst/>
            <a:cxnLst/>
            <a:rect l="l" t="t" r="r" b="b"/>
            <a:pathLst>
              <a:path w="4996180" h="739140">
                <a:moveTo>
                  <a:pt x="0" y="739140"/>
                </a:moveTo>
                <a:lnTo>
                  <a:pt x="4995672" y="739140"/>
                </a:lnTo>
                <a:lnTo>
                  <a:pt x="4995672" y="0"/>
                </a:lnTo>
                <a:lnTo>
                  <a:pt x="0" y="0"/>
                </a:lnTo>
                <a:lnTo>
                  <a:pt x="0" y="73914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5794451"/>
            <a:ext cx="420306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400" b="1" spc="-10" dirty="0">
                <a:latin typeface="Arial"/>
                <a:cs typeface="Arial"/>
              </a:rPr>
              <a:t>Transformation </a:t>
            </a:r>
            <a:r>
              <a:rPr sz="1400" b="1" spc="-5" dirty="0">
                <a:latin typeface="Arial"/>
                <a:cs typeface="Arial"/>
              </a:rPr>
              <a:t>cellulaire: </a:t>
            </a:r>
            <a:r>
              <a:rPr sz="1400" spc="-5" dirty="0">
                <a:latin typeface="Arial"/>
                <a:cs typeface="Arial"/>
              </a:rPr>
              <a:t>acquisition de caractères  propres à la cellule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maligne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075682" y="5380481"/>
            <a:ext cx="4068445" cy="1477645"/>
          </a:xfrm>
          <a:custGeom>
            <a:avLst/>
            <a:gdLst/>
            <a:ahLst/>
            <a:cxnLst/>
            <a:rect l="l" t="t" r="r" b="b"/>
            <a:pathLst>
              <a:path w="4068445" h="1477645">
                <a:moveTo>
                  <a:pt x="0" y="1477518"/>
                </a:moveTo>
                <a:lnTo>
                  <a:pt x="4068317" y="1477518"/>
                </a:lnTo>
                <a:lnTo>
                  <a:pt x="4068317" y="0"/>
                </a:lnTo>
                <a:lnTo>
                  <a:pt x="0" y="0"/>
                </a:lnTo>
                <a:lnTo>
                  <a:pt x="0" y="1477518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55184" y="5376163"/>
            <a:ext cx="3726179" cy="139700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819"/>
              </a:spcBef>
              <a:buFont typeface="Wingdings"/>
              <a:buChar char=""/>
              <a:tabLst>
                <a:tab pos="297815" algn="l"/>
                <a:tab pos="298450" algn="l"/>
              </a:tabLst>
            </a:pPr>
            <a:r>
              <a:rPr sz="1200" spc="-5" dirty="0">
                <a:latin typeface="Arial"/>
                <a:cs typeface="Arial"/>
              </a:rPr>
              <a:t>Autonomie de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croissance</a:t>
            </a:r>
            <a:endParaRPr sz="12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720"/>
              </a:spcBef>
              <a:buFont typeface="Wingdings"/>
              <a:buChar char=""/>
              <a:tabLst>
                <a:tab pos="297815" algn="l"/>
                <a:tab pos="298450" algn="l"/>
              </a:tabLst>
            </a:pPr>
            <a:r>
              <a:rPr sz="1200" spc="-5" dirty="0">
                <a:latin typeface="Arial"/>
                <a:cs typeface="Arial"/>
              </a:rPr>
              <a:t>Perte de l’inhibition de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contact</a:t>
            </a:r>
            <a:endParaRPr sz="12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720"/>
              </a:spcBef>
              <a:buFont typeface="Wingdings"/>
              <a:buChar char=""/>
              <a:tabLst>
                <a:tab pos="297815" algn="l"/>
                <a:tab pos="298450" algn="l"/>
              </a:tabLst>
            </a:pPr>
            <a:r>
              <a:rPr sz="1200" dirty="0">
                <a:latin typeface="Arial"/>
                <a:cs typeface="Arial"/>
              </a:rPr>
              <a:t>Immortalité</a:t>
            </a:r>
            <a:endParaRPr sz="12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720"/>
              </a:spcBef>
              <a:buFont typeface="Wingdings"/>
              <a:buChar char=""/>
              <a:tabLst>
                <a:tab pos="297815" algn="l"/>
                <a:tab pos="298450" algn="l"/>
              </a:tabLst>
            </a:pPr>
            <a:r>
              <a:rPr sz="1200" spc="-5" dirty="0">
                <a:latin typeface="Arial"/>
                <a:cs typeface="Arial"/>
              </a:rPr>
              <a:t>Indépendance vis-à-vis des </a:t>
            </a:r>
            <a:r>
              <a:rPr sz="1200" dirty="0">
                <a:latin typeface="Arial"/>
                <a:cs typeface="Arial"/>
              </a:rPr>
              <a:t>facteurs </a:t>
            </a:r>
            <a:r>
              <a:rPr sz="1200" spc="-5" dirty="0">
                <a:latin typeface="Arial"/>
                <a:cs typeface="Arial"/>
              </a:rPr>
              <a:t>de</a:t>
            </a:r>
            <a:r>
              <a:rPr sz="120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croissance</a:t>
            </a:r>
            <a:endParaRPr sz="120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720"/>
              </a:spcBef>
              <a:buFont typeface="Wingdings"/>
              <a:buChar char=""/>
              <a:tabLst>
                <a:tab pos="297815" algn="l"/>
                <a:tab pos="298450" algn="l"/>
              </a:tabLst>
            </a:pPr>
            <a:r>
              <a:rPr sz="1200" spc="-5" dirty="0">
                <a:latin typeface="Arial"/>
                <a:cs typeface="Arial"/>
              </a:rPr>
              <a:t>Tumorigénicité chez la souris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NUDE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784597" y="1602486"/>
            <a:ext cx="4359402" cy="30700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1858517"/>
            <a:ext cx="4987290" cy="307340"/>
          </a:xfrm>
          <a:custGeom>
            <a:avLst/>
            <a:gdLst/>
            <a:ahLst/>
            <a:cxnLst/>
            <a:rect l="l" t="t" r="r" b="b"/>
            <a:pathLst>
              <a:path w="4987290" h="307339">
                <a:moveTo>
                  <a:pt x="0" y="307086"/>
                </a:moveTo>
                <a:lnTo>
                  <a:pt x="4987290" y="307086"/>
                </a:lnTo>
                <a:lnTo>
                  <a:pt x="4987290" y="0"/>
                </a:lnTo>
                <a:lnTo>
                  <a:pt x="0" y="0"/>
                </a:lnTo>
                <a:lnTo>
                  <a:pt x="0" y="307086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8993" y="1377950"/>
            <a:ext cx="4817110" cy="747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1305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Croissance des cellules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en culture in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vitro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FFFFFF"/>
                </a:solidFill>
                <a:latin typeface="Arial"/>
                <a:cs typeface="Arial"/>
              </a:rPr>
              <a:t>Cycle de croissance d'une lignée cellulaire en culture in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vitro)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2669285"/>
            <a:ext cx="4987290" cy="1200150"/>
          </a:xfrm>
          <a:custGeom>
            <a:avLst/>
            <a:gdLst/>
            <a:ahLst/>
            <a:cxnLst/>
            <a:rect l="l" t="t" r="r" b="b"/>
            <a:pathLst>
              <a:path w="4987290" h="1200150">
                <a:moveTo>
                  <a:pt x="0" y="1200150"/>
                </a:moveTo>
                <a:lnTo>
                  <a:pt x="4987290" y="1200150"/>
                </a:lnTo>
                <a:lnTo>
                  <a:pt x="4987290" y="0"/>
                </a:lnTo>
                <a:lnTo>
                  <a:pt x="0" y="0"/>
                </a:lnTo>
                <a:lnTo>
                  <a:pt x="0" y="1200150"/>
                </a:lnTo>
                <a:close/>
              </a:path>
            </a:pathLst>
          </a:custGeom>
          <a:solidFill>
            <a:srgbClr val="B9DD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2790444"/>
            <a:ext cx="1281684" cy="344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1561" y="2824734"/>
            <a:ext cx="481266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5" dirty="0">
                <a:latin typeface="Arial"/>
                <a:cs typeface="Arial"/>
              </a:rPr>
              <a:t>La sénescence (du latin senex, "vieil homme" ou "grand âge« </a:t>
            </a:r>
            <a:r>
              <a:rPr sz="1200" i="1" dirty="0">
                <a:latin typeface="Arial"/>
                <a:cs typeface="Arial"/>
              </a:rPr>
              <a:t>) </a:t>
            </a:r>
            <a:r>
              <a:rPr sz="1200" i="1" spc="-5" dirty="0">
                <a:latin typeface="Arial"/>
                <a:cs typeface="Arial"/>
              </a:rPr>
              <a:t>est</a:t>
            </a:r>
            <a:r>
              <a:rPr sz="1200" i="1" spc="50" dirty="0">
                <a:latin typeface="Arial"/>
                <a:cs typeface="Arial"/>
              </a:rPr>
              <a:t> </a:t>
            </a:r>
            <a:r>
              <a:rPr sz="1200" i="1" spc="-5" dirty="0">
                <a:latin typeface="Arial"/>
                <a:cs typeface="Arial"/>
              </a:rPr>
              <a:t>le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200000"/>
              </a:lnSpc>
            </a:pPr>
            <a:r>
              <a:rPr sz="1200" i="1" spc="-5" dirty="0">
                <a:latin typeface="Arial"/>
                <a:cs typeface="Arial"/>
              </a:rPr>
              <a:t>processus de vieillissement biologique </a:t>
            </a:r>
            <a:r>
              <a:rPr sz="1200" i="1" dirty="0">
                <a:latin typeface="Arial"/>
                <a:cs typeface="Arial"/>
              </a:rPr>
              <a:t>: </a:t>
            </a:r>
            <a:r>
              <a:rPr sz="1200" i="1" spc="-5" dirty="0">
                <a:latin typeface="Arial"/>
                <a:cs typeface="Arial"/>
              </a:rPr>
              <a:t>c’est la suite des changements  irréversibles dans un organisme qui aboutissent à la</a:t>
            </a:r>
            <a:r>
              <a:rPr sz="1200" i="1" spc="-30" dirty="0">
                <a:latin typeface="Arial"/>
                <a:cs typeface="Arial"/>
              </a:rPr>
              <a:t> </a:t>
            </a:r>
            <a:r>
              <a:rPr sz="1200" i="1" spc="-5" dirty="0">
                <a:latin typeface="Arial"/>
                <a:cs typeface="Arial"/>
              </a:rPr>
              <a:t>mort.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67868" y="2740914"/>
            <a:ext cx="8442325" cy="871219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25400" rIns="0" bIns="0" rtlCol="0">
            <a:spAutoFit/>
          </a:bodyPr>
          <a:lstStyle/>
          <a:p>
            <a:pPr marL="90805" marR="261620">
              <a:lnSpc>
                <a:spcPts val="3240"/>
              </a:lnSpc>
              <a:spcBef>
                <a:spcPts val="200"/>
              </a:spcBef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soit </a:t>
            </a:r>
            <a:r>
              <a:rPr sz="18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cs typeface="Century Gothic"/>
              </a:rPr>
              <a:t>rester en </a:t>
            </a:r>
            <a:r>
              <a:rPr sz="18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cs typeface="Century Gothic"/>
              </a:rPr>
              <a:t>suspension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comme les lymphocytes,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ou d'autres cellules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si le 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milieu est carencé en Ca</a:t>
            </a:r>
            <a:r>
              <a:rPr sz="1800" baseline="25462" dirty="0">
                <a:solidFill>
                  <a:srgbClr val="FFFFFF"/>
                </a:solidFill>
                <a:latin typeface="Century Gothic"/>
                <a:cs typeface="Century Gothic"/>
              </a:rPr>
              <a:t>2+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par</a:t>
            </a:r>
            <a:r>
              <a:rPr sz="1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l'EDTA.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7725" y="1377950"/>
            <a:ext cx="3218815" cy="9378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Comportement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des cellules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in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vitro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50">
              <a:latin typeface="Times New Roman"/>
              <a:cs typeface="Times New Roman"/>
            </a:endParaRPr>
          </a:p>
          <a:p>
            <a:pPr marL="97155" algn="ctr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Les cellules cultivées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peuvent: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7868" y="3925061"/>
            <a:ext cx="8442325" cy="455295"/>
          </a:xfrm>
          <a:prstGeom prst="rect">
            <a:avLst/>
          </a:prstGeom>
          <a:solidFill>
            <a:srgbClr val="3B8B92"/>
          </a:solidFill>
        </p:spPr>
        <p:txBody>
          <a:bodyPr vert="horz" wrap="square" lIns="0" tIns="12573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990"/>
              </a:spcBef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soit </a:t>
            </a:r>
            <a:r>
              <a:rPr sz="18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cs typeface="Century Gothic"/>
              </a:rPr>
              <a:t>former </a:t>
            </a:r>
            <a:r>
              <a:rPr sz="18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cs typeface="Century Gothic"/>
              </a:rPr>
              <a:t>une </a:t>
            </a:r>
            <a:r>
              <a:rPr sz="18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  <a:cs typeface="Century Gothic"/>
              </a:rPr>
              <a:t>monocouche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, les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cellules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adhérant sur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un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support</a:t>
            </a:r>
            <a:r>
              <a:rPr sz="1800" spc="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: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5762" y="4675682"/>
            <a:ext cx="7720330" cy="185420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  <a:buFont typeface="Arial"/>
              <a:buChar char="•"/>
              <a:tabLst>
                <a:tab pos="196850" algn="l"/>
              </a:tabLst>
            </a:pPr>
            <a:r>
              <a:rPr sz="1600" spc="-5" dirty="0">
                <a:latin typeface="Century Gothic"/>
                <a:cs typeface="Century Gothic"/>
              </a:rPr>
              <a:t>verre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196850" algn="l"/>
              </a:tabLst>
            </a:pPr>
            <a:r>
              <a:rPr sz="1600" spc="-5" dirty="0">
                <a:latin typeface="Century Gothic"/>
                <a:cs typeface="Century Gothic"/>
              </a:rPr>
              <a:t>plastique</a:t>
            </a:r>
            <a:endParaRPr sz="1600">
              <a:latin typeface="Century Gothic"/>
              <a:cs typeface="Century Gothic"/>
            </a:endParaRPr>
          </a:p>
          <a:p>
            <a:pPr marL="12700" marR="5080">
              <a:lnSpc>
                <a:spcPct val="150000"/>
              </a:lnSpc>
              <a:buFont typeface="Arial"/>
              <a:buChar char="•"/>
              <a:tabLst>
                <a:tab pos="196850" algn="l"/>
              </a:tabLst>
            </a:pPr>
            <a:r>
              <a:rPr sz="1600" dirty="0">
                <a:latin typeface="Century Gothic"/>
                <a:cs typeface="Century Gothic"/>
              </a:rPr>
              <a:t>couche </a:t>
            </a:r>
            <a:r>
              <a:rPr sz="1600" spc="-5" dirty="0">
                <a:latin typeface="Century Gothic"/>
                <a:cs typeface="Century Gothic"/>
              </a:rPr>
              <a:t>de matrice rappelant le milieu extracellulaire, </a:t>
            </a:r>
            <a:r>
              <a:rPr sz="1600" dirty="0">
                <a:latin typeface="Century Gothic"/>
                <a:cs typeface="Century Gothic"/>
              </a:rPr>
              <a:t>autrement </a:t>
            </a:r>
            <a:r>
              <a:rPr sz="1600" spc="-5" dirty="0">
                <a:latin typeface="Century Gothic"/>
                <a:cs typeface="Century Gothic"/>
              </a:rPr>
              <a:t>dit mimant  les conditions naturelles </a:t>
            </a:r>
            <a:r>
              <a:rPr sz="1600" dirty="0">
                <a:latin typeface="Century Gothic"/>
                <a:cs typeface="Century Gothic"/>
              </a:rPr>
              <a:t>et </a:t>
            </a:r>
            <a:r>
              <a:rPr sz="1600" spc="-5" dirty="0">
                <a:latin typeface="Century Gothic"/>
                <a:cs typeface="Century Gothic"/>
              </a:rPr>
              <a:t>permettant ainsi aux </a:t>
            </a:r>
            <a:r>
              <a:rPr sz="1600" dirty="0">
                <a:latin typeface="Century Gothic"/>
                <a:cs typeface="Century Gothic"/>
              </a:rPr>
              <a:t>cellules </a:t>
            </a:r>
            <a:r>
              <a:rPr sz="1600" spc="-5" dirty="0">
                <a:latin typeface="Century Gothic"/>
                <a:cs typeface="Century Gothic"/>
              </a:rPr>
              <a:t>de </a:t>
            </a:r>
            <a:r>
              <a:rPr sz="1600" dirty="0">
                <a:latin typeface="Century Gothic"/>
                <a:cs typeface="Century Gothic"/>
              </a:rPr>
              <a:t>conserver </a:t>
            </a:r>
            <a:r>
              <a:rPr sz="1600" spc="-5" dirty="0">
                <a:latin typeface="Century Gothic"/>
                <a:cs typeface="Century Gothic"/>
              </a:rPr>
              <a:t>leur  différenciation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452359" y="4379976"/>
            <a:ext cx="1456944" cy="10927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445502" y="1642872"/>
            <a:ext cx="1463802" cy="10980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2547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Les cellules HeLa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en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culture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83964" y="2132838"/>
            <a:ext cx="3456432" cy="24483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67711" y="3861053"/>
            <a:ext cx="3168395" cy="23446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55664" y="1694688"/>
            <a:ext cx="2454910" cy="33845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1275" rIns="0" bIns="0" rtlCol="0">
            <a:spAutoFit/>
          </a:bodyPr>
          <a:lstStyle/>
          <a:p>
            <a:pPr marL="102870">
              <a:lnSpc>
                <a:spcPct val="100000"/>
              </a:lnSpc>
              <a:spcBef>
                <a:spcPts val="325"/>
              </a:spcBef>
            </a:pPr>
            <a:r>
              <a:rPr sz="1600" spc="-5" dirty="0">
                <a:latin typeface="Century Gothic"/>
                <a:cs typeface="Century Gothic"/>
              </a:rPr>
              <a:t>Contraste</a:t>
            </a:r>
            <a:r>
              <a:rPr sz="1600" spc="-40" dirty="0">
                <a:latin typeface="Century Gothic"/>
                <a:cs typeface="Century Gothic"/>
              </a:rPr>
              <a:t> </a:t>
            </a:r>
            <a:r>
              <a:rPr sz="1600" spc="-5" dirty="0">
                <a:latin typeface="Century Gothic"/>
                <a:cs typeface="Century Gothic"/>
              </a:rPr>
              <a:t>interférentiel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7442" y="6380988"/>
            <a:ext cx="2503170" cy="339090"/>
          </a:xfrm>
          <a:custGeom>
            <a:avLst/>
            <a:gdLst/>
            <a:ahLst/>
            <a:cxnLst/>
            <a:rect l="l" t="t" r="r" b="b"/>
            <a:pathLst>
              <a:path w="2503170" h="339090">
                <a:moveTo>
                  <a:pt x="0" y="339090"/>
                </a:moveTo>
                <a:lnTo>
                  <a:pt x="2503170" y="339090"/>
                </a:lnTo>
                <a:lnTo>
                  <a:pt x="2503170" y="0"/>
                </a:lnTo>
                <a:lnTo>
                  <a:pt x="0" y="0"/>
                </a:lnTo>
                <a:lnTo>
                  <a:pt x="0" y="33909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63727" y="6410452"/>
            <a:ext cx="19907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Century Gothic"/>
                <a:cs typeface="Century Gothic"/>
              </a:rPr>
              <a:t>Contraste de</a:t>
            </a:r>
            <a:r>
              <a:rPr sz="1600" spc="-70" dirty="0">
                <a:latin typeface="Century Gothic"/>
                <a:cs typeface="Century Gothic"/>
              </a:rPr>
              <a:t> </a:t>
            </a:r>
            <a:r>
              <a:rPr sz="1600" spc="-5" dirty="0">
                <a:latin typeface="Century Gothic"/>
                <a:cs typeface="Century Gothic"/>
              </a:rPr>
              <a:t>phase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45716" y="5691581"/>
            <a:ext cx="865505" cy="194310"/>
          </a:xfrm>
          <a:custGeom>
            <a:avLst/>
            <a:gdLst/>
            <a:ahLst/>
            <a:cxnLst/>
            <a:rect l="l" t="t" r="r" b="b"/>
            <a:pathLst>
              <a:path w="865505" h="194310">
                <a:moveTo>
                  <a:pt x="827674" y="158492"/>
                </a:moveTo>
                <a:lnTo>
                  <a:pt x="764032" y="182003"/>
                </a:lnTo>
                <a:lnTo>
                  <a:pt x="762381" y="185724"/>
                </a:lnTo>
                <a:lnTo>
                  <a:pt x="763524" y="189077"/>
                </a:lnTo>
                <a:lnTo>
                  <a:pt x="764794" y="192430"/>
                </a:lnTo>
                <a:lnTo>
                  <a:pt x="768477" y="194157"/>
                </a:lnTo>
                <a:lnTo>
                  <a:pt x="853794" y="162648"/>
                </a:lnTo>
                <a:lnTo>
                  <a:pt x="851281" y="162648"/>
                </a:lnTo>
                <a:lnTo>
                  <a:pt x="827674" y="158492"/>
                </a:lnTo>
                <a:close/>
              </a:path>
              <a:path w="865505" h="194310">
                <a:moveTo>
                  <a:pt x="839753" y="154034"/>
                </a:moveTo>
                <a:lnTo>
                  <a:pt x="827674" y="158492"/>
                </a:lnTo>
                <a:lnTo>
                  <a:pt x="851281" y="162648"/>
                </a:lnTo>
                <a:lnTo>
                  <a:pt x="851538" y="161213"/>
                </a:lnTo>
                <a:lnTo>
                  <a:pt x="848233" y="161213"/>
                </a:lnTo>
                <a:lnTo>
                  <a:pt x="839753" y="154034"/>
                </a:lnTo>
                <a:close/>
              </a:path>
              <a:path w="865505" h="194310">
                <a:moveTo>
                  <a:pt x="786510" y="92024"/>
                </a:moveTo>
                <a:lnTo>
                  <a:pt x="782447" y="92367"/>
                </a:lnTo>
                <a:lnTo>
                  <a:pt x="780160" y="95097"/>
                </a:lnTo>
                <a:lnTo>
                  <a:pt x="777747" y="97828"/>
                </a:lnTo>
                <a:lnTo>
                  <a:pt x="778129" y="101917"/>
                </a:lnTo>
                <a:lnTo>
                  <a:pt x="780922" y="104228"/>
                </a:lnTo>
                <a:lnTo>
                  <a:pt x="829956" y="145740"/>
                </a:lnTo>
                <a:lnTo>
                  <a:pt x="853566" y="149898"/>
                </a:lnTo>
                <a:lnTo>
                  <a:pt x="851281" y="162648"/>
                </a:lnTo>
                <a:lnTo>
                  <a:pt x="853794" y="162648"/>
                </a:lnTo>
                <a:lnTo>
                  <a:pt x="864997" y="158508"/>
                </a:lnTo>
                <a:lnTo>
                  <a:pt x="789178" y="94335"/>
                </a:lnTo>
                <a:lnTo>
                  <a:pt x="786510" y="92024"/>
                </a:lnTo>
                <a:close/>
              </a:path>
              <a:path w="865505" h="194310">
                <a:moveTo>
                  <a:pt x="850138" y="150202"/>
                </a:moveTo>
                <a:lnTo>
                  <a:pt x="839753" y="154034"/>
                </a:lnTo>
                <a:lnTo>
                  <a:pt x="848233" y="161213"/>
                </a:lnTo>
                <a:lnTo>
                  <a:pt x="850138" y="150202"/>
                </a:lnTo>
                <a:close/>
              </a:path>
              <a:path w="865505" h="194310">
                <a:moveTo>
                  <a:pt x="853512" y="150202"/>
                </a:moveTo>
                <a:lnTo>
                  <a:pt x="850138" y="150202"/>
                </a:lnTo>
                <a:lnTo>
                  <a:pt x="848233" y="161213"/>
                </a:lnTo>
                <a:lnTo>
                  <a:pt x="851538" y="161213"/>
                </a:lnTo>
                <a:lnTo>
                  <a:pt x="853512" y="150202"/>
                </a:lnTo>
                <a:close/>
              </a:path>
              <a:path w="865505" h="194310">
                <a:moveTo>
                  <a:pt x="2286" y="0"/>
                </a:moveTo>
                <a:lnTo>
                  <a:pt x="0" y="12763"/>
                </a:lnTo>
                <a:lnTo>
                  <a:pt x="827674" y="158492"/>
                </a:lnTo>
                <a:lnTo>
                  <a:pt x="839753" y="154034"/>
                </a:lnTo>
                <a:lnTo>
                  <a:pt x="829956" y="145740"/>
                </a:lnTo>
                <a:lnTo>
                  <a:pt x="2286" y="0"/>
                </a:lnTo>
                <a:close/>
              </a:path>
              <a:path w="865505" h="194310">
                <a:moveTo>
                  <a:pt x="829956" y="145740"/>
                </a:moveTo>
                <a:lnTo>
                  <a:pt x="839753" y="154034"/>
                </a:lnTo>
                <a:lnTo>
                  <a:pt x="850138" y="150202"/>
                </a:lnTo>
                <a:lnTo>
                  <a:pt x="853512" y="150202"/>
                </a:lnTo>
                <a:lnTo>
                  <a:pt x="853566" y="149898"/>
                </a:lnTo>
                <a:lnTo>
                  <a:pt x="829956" y="1457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80" y="5210936"/>
            <a:ext cx="1548130" cy="523875"/>
          </a:xfrm>
          <a:prstGeom prst="rect">
            <a:avLst/>
          </a:prstGeom>
          <a:solidFill>
            <a:srgbClr val="252573"/>
          </a:solidFill>
          <a:ln w="12954">
            <a:solidFill>
              <a:srgbClr val="FF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805" marR="85090">
              <a:lnSpc>
                <a:spcPct val="100000"/>
              </a:lnSpc>
              <a:spcBef>
                <a:spcPts val="330"/>
              </a:spcBef>
              <a:tabLst>
                <a:tab pos="974090" algn="l"/>
              </a:tabLst>
            </a:pP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Cellules 	</a:t>
            </a:r>
            <a:r>
              <a:rPr sz="14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après la</a:t>
            </a:r>
            <a:r>
              <a:rPr sz="1400" spc="-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entury Gothic"/>
                <a:cs typeface="Century Gothic"/>
              </a:rPr>
              <a:t>division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842261" y="4033011"/>
            <a:ext cx="1878330" cy="718185"/>
          </a:xfrm>
          <a:custGeom>
            <a:avLst/>
            <a:gdLst/>
            <a:ahLst/>
            <a:cxnLst/>
            <a:rect l="l" t="t" r="r" b="b"/>
            <a:pathLst>
              <a:path w="1878329" h="718185">
                <a:moveTo>
                  <a:pt x="1804449" y="688198"/>
                </a:moveTo>
                <a:lnTo>
                  <a:pt x="1793366" y="717804"/>
                </a:lnTo>
                <a:lnTo>
                  <a:pt x="1878076" y="708913"/>
                </a:lnTo>
                <a:lnTo>
                  <a:pt x="1862945" y="692657"/>
                </a:lnTo>
                <a:lnTo>
                  <a:pt x="1816353" y="692657"/>
                </a:lnTo>
                <a:lnTo>
                  <a:pt x="1804449" y="688198"/>
                </a:lnTo>
                <a:close/>
              </a:path>
              <a:path w="1878329" h="718185">
                <a:moveTo>
                  <a:pt x="1808972" y="676114"/>
                </a:moveTo>
                <a:lnTo>
                  <a:pt x="1804449" y="688198"/>
                </a:lnTo>
                <a:lnTo>
                  <a:pt x="1816353" y="692657"/>
                </a:lnTo>
                <a:lnTo>
                  <a:pt x="1820926" y="680593"/>
                </a:lnTo>
                <a:lnTo>
                  <a:pt x="1808972" y="676114"/>
                </a:lnTo>
                <a:close/>
              </a:path>
              <a:path w="1878329" h="718185">
                <a:moveTo>
                  <a:pt x="1820037" y="646557"/>
                </a:moveTo>
                <a:lnTo>
                  <a:pt x="1808972" y="676114"/>
                </a:lnTo>
                <a:lnTo>
                  <a:pt x="1820926" y="680593"/>
                </a:lnTo>
                <a:lnTo>
                  <a:pt x="1816353" y="692657"/>
                </a:lnTo>
                <a:lnTo>
                  <a:pt x="1862945" y="692657"/>
                </a:lnTo>
                <a:lnTo>
                  <a:pt x="1820037" y="646557"/>
                </a:lnTo>
                <a:close/>
              </a:path>
              <a:path w="1878329" h="718185">
                <a:moveTo>
                  <a:pt x="4571" y="0"/>
                </a:moveTo>
                <a:lnTo>
                  <a:pt x="0" y="12192"/>
                </a:lnTo>
                <a:lnTo>
                  <a:pt x="1804449" y="688198"/>
                </a:lnTo>
                <a:lnTo>
                  <a:pt x="1808972" y="676114"/>
                </a:lnTo>
                <a:lnTo>
                  <a:pt x="457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148" y="3552063"/>
            <a:ext cx="1797050" cy="411010"/>
          </a:xfrm>
          <a:prstGeom prst="rect">
            <a:avLst/>
          </a:prstGeom>
          <a:solidFill>
            <a:srgbClr val="252573"/>
          </a:solidFill>
          <a:ln w="12953">
            <a:solidFill>
              <a:srgbClr val="FF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 marR="98425">
              <a:lnSpc>
                <a:spcPct val="100000"/>
              </a:lnSpc>
              <a:spcBef>
                <a:spcPts val="325"/>
              </a:spcBef>
            </a:pPr>
            <a:r>
              <a:rPr sz="1200" spc="-5" dirty="0">
                <a:solidFill>
                  <a:srgbClr val="FFFFFF"/>
                </a:solidFill>
                <a:latin typeface="Century Gothic"/>
                <a:cs typeface="Century Gothic"/>
              </a:rPr>
              <a:t>Cellules en  division  (métaphase)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18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1333"/>
            <a:ext cx="8964295" cy="2062480"/>
          </a:xfrm>
          <a:custGeom>
            <a:avLst/>
            <a:gdLst/>
            <a:ahLst/>
            <a:cxnLst/>
            <a:rect l="l" t="t" r="r" b="b"/>
            <a:pathLst>
              <a:path w="8964295" h="2062479">
                <a:moveTo>
                  <a:pt x="0" y="2061972"/>
                </a:moveTo>
                <a:lnTo>
                  <a:pt x="8964168" y="2061972"/>
                </a:lnTo>
                <a:lnTo>
                  <a:pt x="8964168" y="0"/>
                </a:lnTo>
                <a:lnTo>
                  <a:pt x="0" y="0"/>
                </a:lnTo>
                <a:lnTo>
                  <a:pt x="0" y="20619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149341" y="3658615"/>
            <a:ext cx="14668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Généralités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08626" y="3601211"/>
            <a:ext cx="1755648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75704" y="3006851"/>
            <a:ext cx="613409" cy="678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26122" y="3031235"/>
            <a:ext cx="512445" cy="577215"/>
          </a:xfrm>
          <a:custGeom>
            <a:avLst/>
            <a:gdLst/>
            <a:ahLst/>
            <a:cxnLst/>
            <a:rect l="l" t="t" r="r" b="b"/>
            <a:pathLst>
              <a:path w="512445" h="577214">
                <a:moveTo>
                  <a:pt x="511936" y="457200"/>
                </a:moveTo>
                <a:lnTo>
                  <a:pt x="25019" y="457200"/>
                </a:lnTo>
                <a:lnTo>
                  <a:pt x="0" y="576833"/>
                </a:lnTo>
                <a:lnTo>
                  <a:pt x="487552" y="576833"/>
                </a:lnTo>
                <a:lnTo>
                  <a:pt x="511936" y="457200"/>
                </a:lnTo>
                <a:close/>
              </a:path>
              <a:path w="512445" h="577214">
                <a:moveTo>
                  <a:pt x="403852" y="149351"/>
                </a:moveTo>
                <a:lnTo>
                  <a:pt x="263778" y="149351"/>
                </a:lnTo>
                <a:lnTo>
                  <a:pt x="200025" y="457200"/>
                </a:lnTo>
                <a:lnTo>
                  <a:pt x="340486" y="457200"/>
                </a:lnTo>
                <a:lnTo>
                  <a:pt x="403852" y="149351"/>
                </a:lnTo>
                <a:close/>
              </a:path>
              <a:path w="512445" h="577214">
                <a:moveTo>
                  <a:pt x="434594" y="0"/>
                </a:moveTo>
                <a:lnTo>
                  <a:pt x="323215" y="0"/>
                </a:lnTo>
                <a:lnTo>
                  <a:pt x="71374" y="80899"/>
                </a:lnTo>
                <a:lnTo>
                  <a:pt x="45211" y="210692"/>
                </a:lnTo>
                <a:lnTo>
                  <a:pt x="263778" y="149351"/>
                </a:lnTo>
                <a:lnTo>
                  <a:pt x="403852" y="149351"/>
                </a:lnTo>
                <a:lnTo>
                  <a:pt x="434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26122" y="3031235"/>
            <a:ext cx="512445" cy="577215"/>
          </a:xfrm>
          <a:custGeom>
            <a:avLst/>
            <a:gdLst/>
            <a:ahLst/>
            <a:cxnLst/>
            <a:rect l="l" t="t" r="r" b="b"/>
            <a:pathLst>
              <a:path w="512445" h="577214">
                <a:moveTo>
                  <a:pt x="323215" y="0"/>
                </a:moveTo>
                <a:lnTo>
                  <a:pt x="434594" y="0"/>
                </a:lnTo>
                <a:lnTo>
                  <a:pt x="340486" y="457200"/>
                </a:lnTo>
                <a:lnTo>
                  <a:pt x="511936" y="457200"/>
                </a:lnTo>
                <a:lnTo>
                  <a:pt x="487552" y="576833"/>
                </a:lnTo>
                <a:lnTo>
                  <a:pt x="0" y="576833"/>
                </a:lnTo>
                <a:lnTo>
                  <a:pt x="25019" y="457200"/>
                </a:lnTo>
                <a:lnTo>
                  <a:pt x="200025" y="457200"/>
                </a:lnTo>
                <a:lnTo>
                  <a:pt x="263778" y="149351"/>
                </a:lnTo>
                <a:lnTo>
                  <a:pt x="45211" y="210692"/>
                </a:lnTo>
                <a:lnTo>
                  <a:pt x="71374" y="80899"/>
                </a:lnTo>
                <a:lnTo>
                  <a:pt x="323215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95115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36645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5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2291388"/>
            <a:ext cx="2568157" cy="20619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6401" y="5438140"/>
            <a:ext cx="8144636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9826" y="5849620"/>
            <a:ext cx="8221599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45864" y="6261100"/>
            <a:ext cx="976693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 txBox="1"/>
          <p:nvPr/>
        </p:nvSpPr>
        <p:spPr>
          <a:xfrm>
            <a:off x="6761020" y="9738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3168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L'évolution des cellules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en</a:t>
            </a:r>
            <a:r>
              <a:rPr sz="1800" i="1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culture: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1459" y="2420873"/>
            <a:ext cx="8641080" cy="1200150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116839" rIns="0" bIns="0" rtlCol="0">
            <a:spAutoFit/>
          </a:bodyPr>
          <a:lstStyle/>
          <a:p>
            <a:pPr marL="1046480">
              <a:lnSpc>
                <a:spcPct val="100000"/>
              </a:lnSpc>
              <a:spcBef>
                <a:spcPts val="919"/>
              </a:spcBef>
            </a:pPr>
            <a:r>
              <a:rPr sz="1600" dirty="0">
                <a:latin typeface="Century Gothic"/>
                <a:cs typeface="Century Gothic"/>
              </a:rPr>
              <a:t>Les cellules </a:t>
            </a:r>
            <a:r>
              <a:rPr sz="1600" spc="-5" dirty="0">
                <a:latin typeface="Century Gothic"/>
                <a:cs typeface="Century Gothic"/>
              </a:rPr>
              <a:t>in-vitro présentent </a:t>
            </a:r>
            <a:r>
              <a:rPr sz="1600" dirty="0">
                <a:latin typeface="Century Gothic"/>
                <a:cs typeface="Century Gothic"/>
              </a:rPr>
              <a:t>2 </a:t>
            </a:r>
            <a:r>
              <a:rPr sz="1600" spc="-5" dirty="0">
                <a:latin typeface="Century Gothic"/>
                <a:cs typeface="Century Gothic"/>
              </a:rPr>
              <a:t>propriétés fondamentales qui</a:t>
            </a:r>
            <a:r>
              <a:rPr sz="1600" spc="-35" dirty="0">
                <a:latin typeface="Century Gothic"/>
                <a:cs typeface="Century Gothic"/>
              </a:rPr>
              <a:t> </a:t>
            </a:r>
            <a:r>
              <a:rPr sz="1600" spc="-5" dirty="0">
                <a:latin typeface="Century Gothic"/>
                <a:cs typeface="Century Gothic"/>
              </a:rPr>
              <a:t>sont: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0341" y="3957116"/>
            <a:ext cx="82702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81910" marR="5080" indent="-2569845">
              <a:lnSpc>
                <a:spcPct val="150000"/>
              </a:lnSpc>
              <a:spcBef>
                <a:spcPts val="100"/>
              </a:spcBef>
            </a:pPr>
            <a:r>
              <a:rPr sz="1600" dirty="0">
                <a:latin typeface="Century Gothic"/>
                <a:cs typeface="Century Gothic"/>
              </a:rPr>
              <a:t>Ces </a:t>
            </a:r>
            <a:r>
              <a:rPr sz="1600" spc="-5" dirty="0">
                <a:latin typeface="Century Gothic"/>
                <a:cs typeface="Century Gothic"/>
              </a:rPr>
              <a:t>propriétés </a:t>
            </a:r>
            <a:r>
              <a:rPr sz="1600" dirty="0">
                <a:latin typeface="Century Gothic"/>
                <a:cs typeface="Century Gothic"/>
              </a:rPr>
              <a:t>ont tendance à évoluer </a:t>
            </a:r>
            <a:r>
              <a:rPr sz="1600" spc="-5" dirty="0">
                <a:latin typeface="Century Gothic"/>
                <a:cs typeface="Century Gothic"/>
              </a:rPr>
              <a:t>de </a:t>
            </a:r>
            <a:r>
              <a:rPr sz="1600" dirty="0">
                <a:latin typeface="Century Gothic"/>
                <a:cs typeface="Century Gothic"/>
              </a:rPr>
              <a:t>manière </a:t>
            </a:r>
            <a:r>
              <a:rPr sz="1600" spc="-5" dirty="0">
                <a:latin typeface="Century Gothic"/>
                <a:cs typeface="Century Gothic"/>
              </a:rPr>
              <a:t>très différentes quelle que soit la  </a:t>
            </a:r>
            <a:r>
              <a:rPr sz="1600" dirty="0">
                <a:latin typeface="Century Gothic"/>
                <a:cs typeface="Century Gothic"/>
              </a:rPr>
              <a:t>méthode </a:t>
            </a:r>
            <a:r>
              <a:rPr sz="1600" spc="-5" dirty="0">
                <a:latin typeface="Century Gothic"/>
                <a:cs typeface="Century Gothic"/>
              </a:rPr>
              <a:t>de culture</a:t>
            </a:r>
            <a:r>
              <a:rPr sz="1600" spc="-3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employée.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75232" y="3028188"/>
            <a:ext cx="2632075" cy="339090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19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30"/>
              </a:spcBef>
            </a:pPr>
            <a:r>
              <a:rPr sz="1600" spc="-5" dirty="0">
                <a:latin typeface="Century Gothic"/>
                <a:cs typeface="Century Gothic"/>
              </a:rPr>
              <a:t>la </a:t>
            </a:r>
            <a:r>
              <a:rPr sz="1600" b="1" spc="-5" dirty="0">
                <a:latin typeface="Century Gothic"/>
                <a:cs typeface="Century Gothic"/>
              </a:rPr>
              <a:t>capacité</a:t>
            </a:r>
            <a:r>
              <a:rPr sz="1600" b="1" dirty="0">
                <a:latin typeface="Century Gothic"/>
                <a:cs typeface="Century Gothic"/>
              </a:rPr>
              <a:t> </a:t>
            </a:r>
            <a:r>
              <a:rPr sz="1600" b="1" spc="-5" dirty="0">
                <a:latin typeface="Century Gothic"/>
                <a:cs typeface="Century Gothic"/>
              </a:rPr>
              <a:t>proliférative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83708" y="3028188"/>
            <a:ext cx="2912110" cy="339090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1600" dirty="0">
                <a:latin typeface="Century Gothic"/>
                <a:cs typeface="Century Gothic"/>
              </a:rPr>
              <a:t>et </a:t>
            </a:r>
            <a:r>
              <a:rPr sz="1600" spc="-5" dirty="0">
                <a:latin typeface="Century Gothic"/>
                <a:cs typeface="Century Gothic"/>
              </a:rPr>
              <a:t>leur </a:t>
            </a:r>
            <a:r>
              <a:rPr sz="1600" b="1" dirty="0">
                <a:latin typeface="Century Gothic"/>
                <a:cs typeface="Century Gothic"/>
              </a:rPr>
              <a:t>fonction</a:t>
            </a:r>
            <a:r>
              <a:rPr sz="1600" b="1" spc="-50" dirty="0">
                <a:latin typeface="Century Gothic"/>
                <a:cs typeface="Century Gothic"/>
              </a:rPr>
              <a:t> </a:t>
            </a:r>
            <a:r>
              <a:rPr sz="1600" b="1" spc="-5" dirty="0">
                <a:latin typeface="Century Gothic"/>
                <a:cs typeface="Century Gothic"/>
              </a:rPr>
              <a:t>différentiée</a:t>
            </a:r>
            <a:r>
              <a:rPr sz="1600" spc="-5" dirty="0">
                <a:latin typeface="Century Gothic"/>
                <a:cs typeface="Century Gothic"/>
              </a:rPr>
              <a:t>.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21864" y="4890515"/>
            <a:ext cx="3520440" cy="19674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6173" y="5084826"/>
            <a:ext cx="2933700" cy="157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648193" y="281177"/>
            <a:ext cx="1495805" cy="18394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42504" y="475487"/>
            <a:ext cx="1260348" cy="12527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725" y="5073700"/>
            <a:ext cx="848233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600" spc="-5" dirty="0">
                <a:latin typeface="Corbel"/>
                <a:cs typeface="Corbel"/>
              </a:rPr>
              <a:t>Notons que certains types </a:t>
            </a:r>
            <a:r>
              <a:rPr sz="1600" dirty="0">
                <a:latin typeface="Corbel"/>
                <a:cs typeface="Corbel"/>
              </a:rPr>
              <a:t>cellulaires </a:t>
            </a:r>
            <a:r>
              <a:rPr sz="1600" spc="-5" dirty="0">
                <a:latin typeface="Corbel"/>
                <a:cs typeface="Corbel"/>
              </a:rPr>
              <a:t>révèlent </a:t>
            </a:r>
            <a:r>
              <a:rPr sz="1600" dirty="0">
                <a:latin typeface="Corbel"/>
                <a:cs typeface="Corbel"/>
              </a:rPr>
              <a:t>leur </a:t>
            </a:r>
            <a:r>
              <a:rPr sz="1600" spc="-5" dirty="0">
                <a:latin typeface="Corbel"/>
                <a:cs typeface="Corbel"/>
              </a:rPr>
              <a:t>fonction </a:t>
            </a:r>
            <a:r>
              <a:rPr sz="1600" dirty="0">
                <a:latin typeface="Corbel"/>
                <a:cs typeface="Corbel"/>
              </a:rPr>
              <a:t>spécifique </a:t>
            </a:r>
            <a:r>
              <a:rPr sz="1600" spc="-5" dirty="0">
                <a:latin typeface="Corbel"/>
                <a:cs typeface="Corbel"/>
              </a:rPr>
              <a:t>que lorsqu'ils sont cultivés </a:t>
            </a:r>
            <a:r>
              <a:rPr sz="1600" dirty="0">
                <a:latin typeface="Corbel"/>
                <a:cs typeface="Corbel"/>
              </a:rPr>
              <a:t>en  vie ralentie.</a:t>
            </a:r>
            <a:endParaRPr sz="1600">
              <a:latin typeface="Corbel"/>
              <a:cs typeface="Corbel"/>
            </a:endParaRPr>
          </a:p>
          <a:p>
            <a:pPr marL="12700" marR="5080">
              <a:lnSpc>
                <a:spcPct val="150000"/>
              </a:lnSpc>
            </a:pPr>
            <a:r>
              <a:rPr sz="1600" spc="-25" dirty="0">
                <a:latin typeface="Corbel"/>
                <a:cs typeface="Corbel"/>
              </a:rPr>
              <a:t>Pour </a:t>
            </a:r>
            <a:r>
              <a:rPr sz="1600" spc="-5" dirty="0">
                <a:latin typeface="Corbel"/>
                <a:cs typeface="Corbel"/>
              </a:rPr>
              <a:t>cela, on </a:t>
            </a:r>
            <a:r>
              <a:rPr sz="1600" dirty="0">
                <a:latin typeface="Corbel"/>
                <a:cs typeface="Corbel"/>
              </a:rPr>
              <a:t>procède à </a:t>
            </a:r>
            <a:r>
              <a:rPr sz="1600" spc="-5" dirty="0">
                <a:latin typeface="Corbel"/>
                <a:cs typeface="Corbel"/>
              </a:rPr>
              <a:t>un </a:t>
            </a:r>
            <a:r>
              <a:rPr sz="1600" b="1" spc="-5" dirty="0">
                <a:latin typeface="Corbel"/>
                <a:cs typeface="Corbel"/>
              </a:rPr>
              <a:t>appauvrissement </a:t>
            </a:r>
            <a:r>
              <a:rPr sz="1600" b="1" dirty="0">
                <a:latin typeface="Corbel"/>
                <a:cs typeface="Corbel"/>
              </a:rPr>
              <a:t>progressif </a:t>
            </a:r>
            <a:r>
              <a:rPr sz="1600" spc="-5" dirty="0">
                <a:latin typeface="Corbel"/>
                <a:cs typeface="Corbel"/>
              </a:rPr>
              <a:t>du </a:t>
            </a:r>
            <a:r>
              <a:rPr sz="1600" dirty="0">
                <a:latin typeface="Corbel"/>
                <a:cs typeface="Corbel"/>
              </a:rPr>
              <a:t>milieu </a:t>
            </a:r>
            <a:r>
              <a:rPr sz="1600" spc="-5" dirty="0">
                <a:latin typeface="Corbel"/>
                <a:cs typeface="Corbel"/>
              </a:rPr>
              <a:t>ou on </a:t>
            </a:r>
            <a:r>
              <a:rPr sz="1600" dirty="0">
                <a:latin typeface="Corbel"/>
                <a:cs typeface="Corbel"/>
              </a:rPr>
              <a:t>utilise une </a:t>
            </a:r>
            <a:r>
              <a:rPr sz="1600" spc="-5" dirty="0">
                <a:latin typeface="Corbel"/>
                <a:cs typeface="Corbel"/>
              </a:rPr>
              <a:t>substance  </a:t>
            </a:r>
            <a:r>
              <a:rPr sz="1600" dirty="0">
                <a:latin typeface="Corbel"/>
                <a:cs typeface="Corbel"/>
              </a:rPr>
              <a:t>inhibitrice </a:t>
            </a:r>
            <a:r>
              <a:rPr sz="1600" spc="-5" dirty="0">
                <a:latin typeface="Corbel"/>
                <a:cs typeface="Corbel"/>
              </a:rPr>
              <a:t>de </a:t>
            </a:r>
            <a:r>
              <a:rPr sz="1600" dirty="0">
                <a:latin typeface="Corbel"/>
                <a:cs typeface="Corbel"/>
              </a:rPr>
              <a:t>la division</a:t>
            </a:r>
            <a:r>
              <a:rPr sz="1600" spc="55" dirty="0">
                <a:latin typeface="Corbel"/>
                <a:cs typeface="Corbel"/>
              </a:rPr>
              <a:t> </a:t>
            </a:r>
            <a:r>
              <a:rPr sz="1600" spc="-5" dirty="0">
                <a:latin typeface="Corbel"/>
                <a:cs typeface="Corbel"/>
              </a:rPr>
              <a:t>cellulaire.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114031" y="1740407"/>
            <a:ext cx="2029968" cy="37193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8342" y="1934717"/>
            <a:ext cx="1835657" cy="31325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3502" y="1377950"/>
            <a:ext cx="8731250" cy="308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L'évolution des cellules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en</a:t>
            </a:r>
            <a:r>
              <a:rPr sz="1800" i="1" spc="3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culture: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50000"/>
              </a:lnSpc>
              <a:spcBef>
                <a:spcPts val="1100"/>
              </a:spcBef>
            </a:pPr>
            <a:r>
              <a:rPr sz="1600" dirty="0">
                <a:latin typeface="Corbel"/>
                <a:cs typeface="Corbel"/>
              </a:rPr>
              <a:t>Les cellules </a:t>
            </a:r>
            <a:r>
              <a:rPr sz="1600" spc="-5" dirty="0">
                <a:latin typeface="Corbel"/>
                <a:cs typeface="Corbel"/>
              </a:rPr>
              <a:t>conservent </a:t>
            </a:r>
            <a:r>
              <a:rPr sz="1600" dirty="0">
                <a:latin typeface="Corbel"/>
                <a:cs typeface="Corbel"/>
              </a:rPr>
              <a:t>la plupart </a:t>
            </a:r>
            <a:r>
              <a:rPr sz="1600" spc="-5" dirty="0">
                <a:latin typeface="Corbel"/>
                <a:cs typeface="Corbel"/>
              </a:rPr>
              <a:t>du temps </a:t>
            </a:r>
            <a:r>
              <a:rPr sz="1600" dirty="0">
                <a:latin typeface="Corbel"/>
                <a:cs typeface="Corbel"/>
              </a:rPr>
              <a:t>leur potentiel de division, </a:t>
            </a:r>
            <a:r>
              <a:rPr sz="1600" spc="-5" dirty="0">
                <a:latin typeface="Corbel"/>
                <a:cs typeface="Corbel"/>
              </a:rPr>
              <a:t>pouvant être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 stimulé </a:t>
            </a:r>
            <a:r>
              <a:rPr sz="1600" dirty="0">
                <a:latin typeface="Corbel"/>
                <a:cs typeface="Corbel"/>
              </a:rPr>
              <a:t>au début </a:t>
            </a:r>
            <a:r>
              <a:rPr sz="1600" spc="-5" dirty="0">
                <a:latin typeface="Corbel"/>
                <a:cs typeface="Corbel"/>
              </a:rPr>
              <a:t>de  </a:t>
            </a:r>
            <a:r>
              <a:rPr sz="1600" dirty="0">
                <a:latin typeface="Corbel"/>
                <a:cs typeface="Corbel"/>
              </a:rPr>
              <a:t>la </a:t>
            </a:r>
            <a:r>
              <a:rPr sz="1600" spc="-5" dirty="0">
                <a:latin typeface="Corbel"/>
                <a:cs typeface="Corbel"/>
              </a:rPr>
              <a:t>culture </a:t>
            </a:r>
            <a:r>
              <a:rPr sz="1600" dirty="0">
                <a:latin typeface="Corbel"/>
                <a:cs typeface="Corbel"/>
              </a:rPr>
              <a:t>par </a:t>
            </a:r>
            <a:r>
              <a:rPr sz="1600" spc="-5" dirty="0">
                <a:latin typeface="Corbel"/>
                <a:cs typeface="Corbel"/>
              </a:rPr>
              <a:t>des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facteurs 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de</a:t>
            </a:r>
            <a:r>
              <a:rPr sz="1600" u="sng" spc="4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 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Corbel"/>
                <a:cs typeface="Corbel"/>
              </a:rPr>
              <a:t>croissances</a:t>
            </a:r>
            <a:r>
              <a:rPr sz="1600" spc="-5" dirty="0">
                <a:latin typeface="Corbel"/>
                <a:cs typeface="Corbel"/>
              </a:rPr>
              <a:t>.</a:t>
            </a:r>
            <a:endParaRPr sz="16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600" dirty="0">
                <a:latin typeface="Corbel"/>
                <a:cs typeface="Corbel"/>
              </a:rPr>
              <a:t>Même si au </a:t>
            </a:r>
            <a:r>
              <a:rPr sz="1600" spc="-5" dirty="0">
                <a:latin typeface="Corbel"/>
                <a:cs typeface="Corbel"/>
              </a:rPr>
              <a:t>cours du temps, on </a:t>
            </a:r>
            <a:r>
              <a:rPr sz="1600" dirty="0">
                <a:latin typeface="Corbel"/>
                <a:cs typeface="Corbel"/>
              </a:rPr>
              <a:t>peut </a:t>
            </a:r>
            <a:r>
              <a:rPr sz="1600" spc="-5" dirty="0">
                <a:latin typeface="Corbel"/>
                <a:cs typeface="Corbel"/>
              </a:rPr>
              <a:t>noter un </a:t>
            </a:r>
            <a:r>
              <a:rPr sz="1600" dirty="0">
                <a:latin typeface="Corbel"/>
                <a:cs typeface="Corbel"/>
              </a:rPr>
              <a:t>ralentissement </a:t>
            </a:r>
            <a:r>
              <a:rPr sz="1600" spc="-5" dirty="0">
                <a:latin typeface="Corbel"/>
                <a:cs typeface="Corbel"/>
              </a:rPr>
              <a:t>de</a:t>
            </a:r>
            <a:r>
              <a:rPr sz="1600" spc="85" dirty="0">
                <a:latin typeface="Corbel"/>
                <a:cs typeface="Corbel"/>
              </a:rPr>
              <a:t> </a:t>
            </a:r>
            <a:r>
              <a:rPr sz="1600" spc="-5" dirty="0">
                <a:latin typeface="Corbel"/>
                <a:cs typeface="Corbel"/>
              </a:rPr>
              <a:t>celui-ci.</a:t>
            </a:r>
            <a:endParaRPr sz="1600">
              <a:latin typeface="Corbel"/>
              <a:cs typeface="Corbel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Times New Roman"/>
              <a:cs typeface="Times New Roman"/>
            </a:endParaRPr>
          </a:p>
          <a:p>
            <a:pPr marL="26670" marR="1766570">
              <a:lnSpc>
                <a:spcPct val="150000"/>
              </a:lnSpc>
            </a:pPr>
            <a:r>
              <a:rPr sz="1600" dirty="0">
                <a:latin typeface="Corbel"/>
                <a:cs typeface="Corbel"/>
              </a:rPr>
              <a:t>A l'inverse, les cellules en </a:t>
            </a:r>
            <a:r>
              <a:rPr sz="1600" spc="-5" dirty="0">
                <a:latin typeface="Corbel"/>
                <a:cs typeface="Corbel"/>
              </a:rPr>
              <a:t>culture </a:t>
            </a:r>
            <a:r>
              <a:rPr sz="1600" dirty="0">
                <a:latin typeface="Corbel"/>
                <a:cs typeface="Corbel"/>
              </a:rPr>
              <a:t>voient </a:t>
            </a:r>
            <a:r>
              <a:rPr sz="1600" spc="-5" dirty="0">
                <a:latin typeface="Corbel"/>
                <a:cs typeface="Corbel"/>
              </a:rPr>
              <a:t>souvent </a:t>
            </a:r>
            <a:r>
              <a:rPr sz="1600" dirty="0">
                <a:latin typeface="Corbel"/>
                <a:cs typeface="Corbel"/>
              </a:rPr>
              <a:t>leur </a:t>
            </a:r>
            <a:r>
              <a:rPr sz="16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orbel"/>
                <a:cs typeface="Corbel"/>
              </a:rPr>
              <a:t>fonction différentiée </a:t>
            </a:r>
            <a:r>
              <a:rPr sz="1600" u="sng" spc="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orbel"/>
                <a:cs typeface="Corbel"/>
              </a:rPr>
              <a:t>se </a:t>
            </a:r>
            <a:r>
              <a:rPr sz="1600" spc="330" dirty="0">
                <a:solidFill>
                  <a:srgbClr val="6F2F9F"/>
                </a:solidFill>
                <a:latin typeface="Corbel"/>
                <a:cs typeface="Corbel"/>
              </a:rPr>
              <a:t> </a:t>
            </a:r>
            <a:r>
              <a:rPr sz="1600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Corbel"/>
                <a:cs typeface="Corbel"/>
              </a:rPr>
              <a:t>modifier </a:t>
            </a:r>
            <a:r>
              <a:rPr sz="1600" dirty="0">
                <a:latin typeface="Corbel"/>
                <a:cs typeface="Corbel"/>
              </a:rPr>
              <a:t>et même disparaître.</a:t>
            </a:r>
            <a:endParaRPr sz="1600">
              <a:latin typeface="Corbel"/>
              <a:cs typeface="Corbel"/>
            </a:endParaRPr>
          </a:p>
          <a:p>
            <a:pPr marL="26670">
              <a:lnSpc>
                <a:spcPct val="100000"/>
              </a:lnSpc>
              <a:spcBef>
                <a:spcPts val="960"/>
              </a:spcBef>
            </a:pPr>
            <a:r>
              <a:rPr sz="1600" spc="-5" dirty="0">
                <a:latin typeface="Corbel"/>
                <a:cs typeface="Corbel"/>
              </a:rPr>
              <a:t>Ce </a:t>
            </a:r>
            <a:r>
              <a:rPr sz="1600" dirty="0">
                <a:latin typeface="Corbel"/>
                <a:cs typeface="Corbel"/>
              </a:rPr>
              <a:t>phénomène </a:t>
            </a:r>
            <a:r>
              <a:rPr sz="1600" spc="-5" dirty="0">
                <a:latin typeface="Corbel"/>
                <a:cs typeface="Corbel"/>
              </a:rPr>
              <a:t>de </a:t>
            </a:r>
            <a:r>
              <a:rPr sz="1600" b="1" dirty="0">
                <a:solidFill>
                  <a:srgbClr val="6F2F9F"/>
                </a:solidFill>
                <a:latin typeface="Corbel"/>
                <a:cs typeface="Corbel"/>
              </a:rPr>
              <a:t>dédifférentiation </a:t>
            </a:r>
            <a:r>
              <a:rPr sz="1600" dirty="0">
                <a:latin typeface="Corbel"/>
                <a:cs typeface="Corbel"/>
              </a:rPr>
              <a:t>peut être visible</a:t>
            </a:r>
            <a:r>
              <a:rPr sz="1600" spc="40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morphologiquement.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11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1333"/>
            <a:ext cx="8964295" cy="2062480"/>
          </a:xfrm>
          <a:custGeom>
            <a:avLst/>
            <a:gdLst/>
            <a:ahLst/>
            <a:cxnLst/>
            <a:rect l="l" t="t" r="r" b="b"/>
            <a:pathLst>
              <a:path w="8964295" h="2062479">
                <a:moveTo>
                  <a:pt x="0" y="2061972"/>
                </a:moveTo>
                <a:lnTo>
                  <a:pt x="8964168" y="2061972"/>
                </a:lnTo>
                <a:lnTo>
                  <a:pt x="8964168" y="0"/>
                </a:lnTo>
                <a:lnTo>
                  <a:pt x="0" y="0"/>
                </a:lnTo>
                <a:lnTo>
                  <a:pt x="0" y="20619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92873" y="2877311"/>
            <a:ext cx="679703" cy="9083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77517" y="5916930"/>
            <a:ext cx="12191" cy="17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043801" y="2901314"/>
            <a:ext cx="578485" cy="807720"/>
          </a:xfrm>
          <a:custGeom>
            <a:avLst/>
            <a:gdLst/>
            <a:ahLst/>
            <a:cxnLst/>
            <a:rect l="l" t="t" r="r" b="b"/>
            <a:pathLst>
              <a:path w="578484" h="807720">
                <a:moveTo>
                  <a:pt x="445262" y="576961"/>
                </a:moveTo>
                <a:lnTo>
                  <a:pt x="303529" y="576961"/>
                </a:lnTo>
                <a:lnTo>
                  <a:pt x="255904" y="807339"/>
                </a:lnTo>
                <a:lnTo>
                  <a:pt x="397637" y="807339"/>
                </a:lnTo>
                <a:lnTo>
                  <a:pt x="445262" y="576961"/>
                </a:lnTo>
                <a:close/>
              </a:path>
              <a:path w="578484" h="807720">
                <a:moveTo>
                  <a:pt x="462533" y="0"/>
                </a:moveTo>
                <a:lnTo>
                  <a:pt x="313690" y="0"/>
                </a:lnTo>
                <a:lnTo>
                  <a:pt x="20827" y="476250"/>
                </a:lnTo>
                <a:lnTo>
                  <a:pt x="0" y="576961"/>
                </a:lnTo>
                <a:lnTo>
                  <a:pt x="552957" y="576961"/>
                </a:lnTo>
                <a:lnTo>
                  <a:pt x="577234" y="460756"/>
                </a:lnTo>
                <a:lnTo>
                  <a:pt x="182118" y="460756"/>
                </a:lnTo>
                <a:lnTo>
                  <a:pt x="181482" y="459613"/>
                </a:lnTo>
                <a:lnTo>
                  <a:pt x="462533" y="0"/>
                </a:lnTo>
                <a:close/>
              </a:path>
              <a:path w="578484" h="807720">
                <a:moveTo>
                  <a:pt x="577976" y="457200"/>
                </a:moveTo>
                <a:lnTo>
                  <a:pt x="255397" y="457200"/>
                </a:lnTo>
                <a:lnTo>
                  <a:pt x="248666" y="457326"/>
                </a:lnTo>
                <a:lnTo>
                  <a:pt x="241426" y="457581"/>
                </a:lnTo>
                <a:lnTo>
                  <a:pt x="234060" y="457708"/>
                </a:lnTo>
                <a:lnTo>
                  <a:pt x="192024" y="459994"/>
                </a:lnTo>
                <a:lnTo>
                  <a:pt x="186563" y="460375"/>
                </a:lnTo>
                <a:lnTo>
                  <a:pt x="182118" y="460756"/>
                </a:lnTo>
                <a:lnTo>
                  <a:pt x="577234" y="460756"/>
                </a:lnTo>
                <a:lnTo>
                  <a:pt x="577976" y="457200"/>
                </a:lnTo>
                <a:close/>
              </a:path>
              <a:path w="578484" h="807720">
                <a:moveTo>
                  <a:pt x="500633" y="309625"/>
                </a:moveTo>
                <a:lnTo>
                  <a:pt x="358901" y="309625"/>
                </a:lnTo>
                <a:lnTo>
                  <a:pt x="328041" y="457200"/>
                </a:lnTo>
                <a:lnTo>
                  <a:pt x="469646" y="457200"/>
                </a:lnTo>
                <a:lnTo>
                  <a:pt x="500633" y="309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43801" y="2901314"/>
            <a:ext cx="578485" cy="807720"/>
          </a:xfrm>
          <a:custGeom>
            <a:avLst/>
            <a:gdLst/>
            <a:ahLst/>
            <a:cxnLst/>
            <a:rect l="l" t="t" r="r" b="b"/>
            <a:pathLst>
              <a:path w="578484" h="807720">
                <a:moveTo>
                  <a:pt x="313690" y="0"/>
                </a:moveTo>
                <a:lnTo>
                  <a:pt x="462533" y="0"/>
                </a:lnTo>
                <a:lnTo>
                  <a:pt x="181482" y="459613"/>
                </a:lnTo>
                <a:lnTo>
                  <a:pt x="182118" y="460756"/>
                </a:lnTo>
                <a:lnTo>
                  <a:pt x="219328" y="458470"/>
                </a:lnTo>
                <a:lnTo>
                  <a:pt x="226695" y="458088"/>
                </a:lnTo>
                <a:lnTo>
                  <a:pt x="234060" y="457708"/>
                </a:lnTo>
                <a:lnTo>
                  <a:pt x="241426" y="457581"/>
                </a:lnTo>
                <a:lnTo>
                  <a:pt x="248666" y="457326"/>
                </a:lnTo>
                <a:lnTo>
                  <a:pt x="255397" y="457200"/>
                </a:lnTo>
                <a:lnTo>
                  <a:pt x="261366" y="457200"/>
                </a:lnTo>
                <a:lnTo>
                  <a:pt x="328041" y="457200"/>
                </a:lnTo>
                <a:lnTo>
                  <a:pt x="358901" y="309625"/>
                </a:lnTo>
                <a:lnTo>
                  <a:pt x="500633" y="309625"/>
                </a:lnTo>
                <a:lnTo>
                  <a:pt x="469646" y="457200"/>
                </a:lnTo>
                <a:lnTo>
                  <a:pt x="577976" y="457200"/>
                </a:lnTo>
                <a:lnTo>
                  <a:pt x="552957" y="576961"/>
                </a:lnTo>
                <a:lnTo>
                  <a:pt x="445262" y="576961"/>
                </a:lnTo>
                <a:lnTo>
                  <a:pt x="397637" y="807339"/>
                </a:lnTo>
                <a:lnTo>
                  <a:pt x="255904" y="807339"/>
                </a:lnTo>
                <a:lnTo>
                  <a:pt x="303529" y="576961"/>
                </a:lnTo>
                <a:lnTo>
                  <a:pt x="0" y="576961"/>
                </a:lnTo>
                <a:lnTo>
                  <a:pt x="20827" y="476250"/>
                </a:lnTo>
                <a:lnTo>
                  <a:pt x="313690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2291333"/>
            <a:ext cx="6083808" cy="2060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79954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721482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6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91817" y="5911596"/>
            <a:ext cx="21335" cy="19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914144" y="6035040"/>
            <a:ext cx="226313" cy="1341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18666" y="5633465"/>
            <a:ext cx="5334" cy="19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201155" y="3735832"/>
            <a:ext cx="246761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sélection </a:t>
            </a:r>
            <a:r>
              <a:rPr sz="2000" b="1" i="1" spc="15" dirty="0">
                <a:solidFill>
                  <a:srgbClr val="808080"/>
                </a:solidFill>
                <a:latin typeface="Arial"/>
                <a:cs typeface="Arial"/>
              </a:rPr>
              <a:t>de</a:t>
            </a:r>
            <a:r>
              <a:rPr sz="2000" b="1" i="1" spc="12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cellule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060185" y="3678173"/>
            <a:ext cx="2758440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76755" y="5242559"/>
            <a:ext cx="986028" cy="9509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27454" y="5249417"/>
            <a:ext cx="115824" cy="1356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794510" y="5790438"/>
            <a:ext cx="34289" cy="746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84375" y="5264658"/>
            <a:ext cx="966977" cy="9166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81555" y="5743194"/>
            <a:ext cx="227075" cy="2598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75460" y="5301234"/>
            <a:ext cx="627126" cy="627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79270" y="5569458"/>
            <a:ext cx="169163" cy="185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46376" y="5517641"/>
            <a:ext cx="115824" cy="1325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30195" y="5622036"/>
            <a:ext cx="44958" cy="403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700022" y="5930646"/>
            <a:ext cx="128015" cy="609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85010" y="5957316"/>
            <a:ext cx="16763" cy="11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865376" y="5775197"/>
            <a:ext cx="202692" cy="2049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67738" y="5971032"/>
            <a:ext cx="1270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381" y="-1523"/>
                </a:moveTo>
                <a:lnTo>
                  <a:pt x="381" y="1524"/>
                </a:lnTo>
              </a:path>
            </a:pathLst>
          </a:custGeom>
          <a:ln w="3175">
            <a:solidFill>
              <a:srgbClr val="6A711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29967" y="5336286"/>
            <a:ext cx="250697" cy="147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11501" y="5388102"/>
            <a:ext cx="56134" cy="21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026920" y="5372861"/>
            <a:ext cx="174498" cy="1158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075688" y="5390388"/>
            <a:ext cx="101345" cy="109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959864" y="5918453"/>
            <a:ext cx="140207" cy="754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78151" y="5833871"/>
            <a:ext cx="32766" cy="17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67483" y="5887211"/>
            <a:ext cx="138683" cy="990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63139" y="5315711"/>
            <a:ext cx="120395" cy="594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266950" y="5474970"/>
            <a:ext cx="145541" cy="571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055114" y="6074664"/>
            <a:ext cx="86106" cy="937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910333" y="5937503"/>
            <a:ext cx="92963" cy="2407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849373" y="5767578"/>
            <a:ext cx="143256" cy="4297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396489" y="5497067"/>
            <a:ext cx="13716" cy="144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702307" y="5448300"/>
            <a:ext cx="549401" cy="2903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623060" y="5580888"/>
            <a:ext cx="151637" cy="95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724405" y="5244084"/>
            <a:ext cx="83057" cy="173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721357" y="5257038"/>
            <a:ext cx="195834" cy="213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46732" y="5452109"/>
            <a:ext cx="48006" cy="228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079625" y="5460491"/>
            <a:ext cx="1270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381" y="-1523"/>
                </a:moveTo>
                <a:lnTo>
                  <a:pt x="381" y="1524"/>
                </a:lnTo>
              </a:path>
            </a:pathLst>
          </a:custGeom>
          <a:ln w="3175">
            <a:solidFill>
              <a:srgbClr val="9BA1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057654" y="5447538"/>
            <a:ext cx="1270" cy="0"/>
          </a:xfrm>
          <a:custGeom>
            <a:avLst/>
            <a:gdLst/>
            <a:ahLst/>
            <a:cxnLst/>
            <a:rect l="l" t="t" r="r" b="b"/>
            <a:pathLst>
              <a:path w="1269">
                <a:moveTo>
                  <a:pt x="381" y="-1524"/>
                </a:moveTo>
                <a:lnTo>
                  <a:pt x="381" y="1524"/>
                </a:lnTo>
              </a:path>
            </a:pathLst>
          </a:custGeom>
          <a:ln w="3175">
            <a:solidFill>
              <a:srgbClr val="9AA0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472946" y="5238750"/>
            <a:ext cx="994410" cy="9593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972817" y="5656326"/>
            <a:ext cx="159257" cy="148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843277" y="5400294"/>
            <a:ext cx="81533" cy="457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744091" y="5269103"/>
            <a:ext cx="2540" cy="1270"/>
          </a:xfrm>
          <a:custGeom>
            <a:avLst/>
            <a:gdLst/>
            <a:ahLst/>
            <a:cxnLst/>
            <a:rect l="l" t="t" r="r" b="b"/>
            <a:pathLst>
              <a:path w="2539" h="1270">
                <a:moveTo>
                  <a:pt x="2412" y="0"/>
                </a:moveTo>
                <a:lnTo>
                  <a:pt x="0" y="0"/>
                </a:lnTo>
                <a:lnTo>
                  <a:pt x="1904" y="889"/>
                </a:lnTo>
                <a:lnTo>
                  <a:pt x="2412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742185" y="5267197"/>
            <a:ext cx="5715" cy="2540"/>
          </a:xfrm>
          <a:custGeom>
            <a:avLst/>
            <a:gdLst/>
            <a:ahLst/>
            <a:cxnLst/>
            <a:rect l="l" t="t" r="r" b="b"/>
            <a:pathLst>
              <a:path w="5714" h="2539">
                <a:moveTo>
                  <a:pt x="5333" y="0"/>
                </a:moveTo>
                <a:lnTo>
                  <a:pt x="126" y="0"/>
                </a:lnTo>
                <a:lnTo>
                  <a:pt x="0" y="1650"/>
                </a:lnTo>
                <a:lnTo>
                  <a:pt x="634" y="2031"/>
                </a:lnTo>
                <a:lnTo>
                  <a:pt x="1905" y="1904"/>
                </a:lnTo>
                <a:lnTo>
                  <a:pt x="4318" y="1904"/>
                </a:lnTo>
                <a:lnTo>
                  <a:pt x="5333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39645" y="5256276"/>
            <a:ext cx="10795" cy="11430"/>
          </a:xfrm>
          <a:custGeom>
            <a:avLst/>
            <a:gdLst/>
            <a:ahLst/>
            <a:cxnLst/>
            <a:rect l="l" t="t" r="r" b="b"/>
            <a:pathLst>
              <a:path w="10794" h="11429">
                <a:moveTo>
                  <a:pt x="10160" y="0"/>
                </a:moveTo>
                <a:lnTo>
                  <a:pt x="7112" y="254"/>
                </a:lnTo>
                <a:lnTo>
                  <a:pt x="4699" y="635"/>
                </a:lnTo>
                <a:lnTo>
                  <a:pt x="7493" y="2921"/>
                </a:lnTo>
                <a:lnTo>
                  <a:pt x="2540" y="6604"/>
                </a:lnTo>
                <a:lnTo>
                  <a:pt x="254" y="9652"/>
                </a:lnTo>
                <a:lnTo>
                  <a:pt x="0" y="11303"/>
                </a:lnTo>
                <a:lnTo>
                  <a:pt x="2667" y="10921"/>
                </a:lnTo>
                <a:lnTo>
                  <a:pt x="7874" y="10921"/>
                </a:lnTo>
                <a:lnTo>
                  <a:pt x="8128" y="10287"/>
                </a:lnTo>
                <a:lnTo>
                  <a:pt x="10668" y="9271"/>
                </a:lnTo>
                <a:lnTo>
                  <a:pt x="8890" y="7365"/>
                </a:lnTo>
                <a:lnTo>
                  <a:pt x="8381" y="6096"/>
                </a:lnTo>
                <a:lnTo>
                  <a:pt x="8636" y="4064"/>
                </a:lnTo>
                <a:lnTo>
                  <a:pt x="10160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747901" y="5311647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667" y="0"/>
                </a:moveTo>
                <a:lnTo>
                  <a:pt x="507" y="0"/>
                </a:lnTo>
                <a:lnTo>
                  <a:pt x="0" y="1650"/>
                </a:lnTo>
                <a:lnTo>
                  <a:pt x="1016" y="1777"/>
                </a:lnTo>
                <a:lnTo>
                  <a:pt x="1905" y="253"/>
                </a:lnTo>
                <a:lnTo>
                  <a:pt x="2667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745488" y="5309615"/>
            <a:ext cx="8890" cy="2540"/>
          </a:xfrm>
          <a:custGeom>
            <a:avLst/>
            <a:gdLst/>
            <a:ahLst/>
            <a:cxnLst/>
            <a:rect l="l" t="t" r="r" b="b"/>
            <a:pathLst>
              <a:path w="8889" h="2539">
                <a:moveTo>
                  <a:pt x="8000" y="0"/>
                </a:moveTo>
                <a:lnTo>
                  <a:pt x="0" y="0"/>
                </a:lnTo>
                <a:lnTo>
                  <a:pt x="635" y="2159"/>
                </a:lnTo>
                <a:lnTo>
                  <a:pt x="2920" y="2032"/>
                </a:lnTo>
                <a:lnTo>
                  <a:pt x="5080" y="2032"/>
                </a:lnTo>
                <a:lnTo>
                  <a:pt x="6223" y="1778"/>
                </a:lnTo>
                <a:lnTo>
                  <a:pt x="8381" y="762"/>
                </a:lnTo>
                <a:lnTo>
                  <a:pt x="8000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742439" y="5302250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20">
                <a:moveTo>
                  <a:pt x="5461" y="0"/>
                </a:moveTo>
                <a:lnTo>
                  <a:pt x="635" y="0"/>
                </a:lnTo>
                <a:lnTo>
                  <a:pt x="1270" y="381"/>
                </a:lnTo>
                <a:lnTo>
                  <a:pt x="0" y="2540"/>
                </a:lnTo>
                <a:lnTo>
                  <a:pt x="2540" y="2921"/>
                </a:lnTo>
                <a:lnTo>
                  <a:pt x="1397" y="5080"/>
                </a:lnTo>
                <a:lnTo>
                  <a:pt x="1778" y="6477"/>
                </a:lnTo>
                <a:lnTo>
                  <a:pt x="1397" y="7493"/>
                </a:lnTo>
                <a:lnTo>
                  <a:pt x="3048" y="7365"/>
                </a:lnTo>
                <a:lnTo>
                  <a:pt x="11049" y="7365"/>
                </a:lnTo>
                <a:lnTo>
                  <a:pt x="9271" y="3809"/>
                </a:lnTo>
                <a:lnTo>
                  <a:pt x="9271" y="3428"/>
                </a:lnTo>
                <a:lnTo>
                  <a:pt x="8762" y="3428"/>
                </a:lnTo>
                <a:lnTo>
                  <a:pt x="4445" y="1524"/>
                </a:lnTo>
                <a:lnTo>
                  <a:pt x="5461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751202" y="5302758"/>
            <a:ext cx="4445" cy="3175"/>
          </a:xfrm>
          <a:custGeom>
            <a:avLst/>
            <a:gdLst/>
            <a:ahLst/>
            <a:cxnLst/>
            <a:rect l="l" t="t" r="r" b="b"/>
            <a:pathLst>
              <a:path w="4444" h="3175">
                <a:moveTo>
                  <a:pt x="635" y="0"/>
                </a:moveTo>
                <a:lnTo>
                  <a:pt x="0" y="2920"/>
                </a:lnTo>
                <a:lnTo>
                  <a:pt x="508" y="2920"/>
                </a:lnTo>
                <a:lnTo>
                  <a:pt x="508" y="888"/>
                </a:lnTo>
                <a:lnTo>
                  <a:pt x="4064" y="888"/>
                </a:lnTo>
                <a:lnTo>
                  <a:pt x="1905" y="126"/>
                </a:lnTo>
                <a:lnTo>
                  <a:pt x="635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751710" y="5303646"/>
            <a:ext cx="5715" cy="1270"/>
          </a:xfrm>
          <a:custGeom>
            <a:avLst/>
            <a:gdLst/>
            <a:ahLst/>
            <a:cxnLst/>
            <a:rect l="l" t="t" r="r" b="b"/>
            <a:pathLst>
              <a:path w="5714" h="1270">
                <a:moveTo>
                  <a:pt x="3556" y="0"/>
                </a:moveTo>
                <a:lnTo>
                  <a:pt x="0" y="0"/>
                </a:lnTo>
                <a:lnTo>
                  <a:pt x="5461" y="761"/>
                </a:lnTo>
                <a:lnTo>
                  <a:pt x="355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740407" y="5288279"/>
            <a:ext cx="10795" cy="14604"/>
          </a:xfrm>
          <a:custGeom>
            <a:avLst/>
            <a:gdLst/>
            <a:ahLst/>
            <a:cxnLst/>
            <a:rect l="l" t="t" r="r" b="b"/>
            <a:pathLst>
              <a:path w="10794" h="14604">
                <a:moveTo>
                  <a:pt x="1778" y="0"/>
                </a:moveTo>
                <a:lnTo>
                  <a:pt x="1524" y="2286"/>
                </a:lnTo>
                <a:lnTo>
                  <a:pt x="0" y="6858"/>
                </a:lnTo>
                <a:lnTo>
                  <a:pt x="2412" y="8509"/>
                </a:lnTo>
                <a:lnTo>
                  <a:pt x="2667" y="9144"/>
                </a:lnTo>
                <a:lnTo>
                  <a:pt x="1905" y="10160"/>
                </a:lnTo>
                <a:lnTo>
                  <a:pt x="2412" y="10922"/>
                </a:lnTo>
                <a:lnTo>
                  <a:pt x="3048" y="10922"/>
                </a:lnTo>
                <a:lnTo>
                  <a:pt x="2667" y="11557"/>
                </a:lnTo>
                <a:lnTo>
                  <a:pt x="1650" y="12065"/>
                </a:lnTo>
                <a:lnTo>
                  <a:pt x="1778" y="13462"/>
                </a:lnTo>
                <a:lnTo>
                  <a:pt x="2031" y="14478"/>
                </a:lnTo>
                <a:lnTo>
                  <a:pt x="2667" y="13970"/>
                </a:lnTo>
                <a:lnTo>
                  <a:pt x="7493" y="13970"/>
                </a:lnTo>
                <a:lnTo>
                  <a:pt x="10794" y="8890"/>
                </a:lnTo>
                <a:lnTo>
                  <a:pt x="8636" y="5334"/>
                </a:lnTo>
                <a:lnTo>
                  <a:pt x="9271" y="3556"/>
                </a:lnTo>
                <a:lnTo>
                  <a:pt x="5587" y="3556"/>
                </a:lnTo>
                <a:lnTo>
                  <a:pt x="4699" y="381"/>
                </a:lnTo>
                <a:lnTo>
                  <a:pt x="177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745995" y="5289677"/>
            <a:ext cx="5080" cy="2540"/>
          </a:xfrm>
          <a:custGeom>
            <a:avLst/>
            <a:gdLst/>
            <a:ahLst/>
            <a:cxnLst/>
            <a:rect l="l" t="t" r="r" b="b"/>
            <a:pathLst>
              <a:path w="5080" h="2539">
                <a:moveTo>
                  <a:pt x="4572" y="0"/>
                </a:moveTo>
                <a:lnTo>
                  <a:pt x="0" y="2159"/>
                </a:lnTo>
                <a:lnTo>
                  <a:pt x="3683" y="2159"/>
                </a:lnTo>
                <a:lnTo>
                  <a:pt x="4572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161413" y="5399913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3048" y="0"/>
                </a:moveTo>
                <a:lnTo>
                  <a:pt x="0" y="0"/>
                </a:lnTo>
                <a:lnTo>
                  <a:pt x="3301" y="3428"/>
                </a:lnTo>
                <a:lnTo>
                  <a:pt x="304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158745" y="5394071"/>
            <a:ext cx="13970" cy="6985"/>
          </a:xfrm>
          <a:custGeom>
            <a:avLst/>
            <a:gdLst/>
            <a:ahLst/>
            <a:cxnLst/>
            <a:rect l="l" t="t" r="r" b="b"/>
            <a:pathLst>
              <a:path w="13969" h="6985">
                <a:moveTo>
                  <a:pt x="1778" y="0"/>
                </a:moveTo>
                <a:lnTo>
                  <a:pt x="3937" y="4317"/>
                </a:lnTo>
                <a:lnTo>
                  <a:pt x="1651" y="4317"/>
                </a:lnTo>
                <a:lnTo>
                  <a:pt x="0" y="6857"/>
                </a:lnTo>
                <a:lnTo>
                  <a:pt x="2667" y="5841"/>
                </a:lnTo>
                <a:lnTo>
                  <a:pt x="5715" y="5841"/>
                </a:lnTo>
                <a:lnTo>
                  <a:pt x="5461" y="2158"/>
                </a:lnTo>
                <a:lnTo>
                  <a:pt x="12065" y="2158"/>
                </a:lnTo>
                <a:lnTo>
                  <a:pt x="12065" y="1650"/>
                </a:lnTo>
                <a:lnTo>
                  <a:pt x="13462" y="1523"/>
                </a:lnTo>
                <a:lnTo>
                  <a:pt x="4572" y="1396"/>
                </a:lnTo>
                <a:lnTo>
                  <a:pt x="177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64207" y="5396229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6604" y="0"/>
                </a:moveTo>
                <a:lnTo>
                  <a:pt x="0" y="0"/>
                </a:lnTo>
                <a:lnTo>
                  <a:pt x="3937" y="2921"/>
                </a:lnTo>
                <a:lnTo>
                  <a:pt x="3556" y="127"/>
                </a:lnTo>
                <a:lnTo>
                  <a:pt x="6731" y="127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167763" y="5396357"/>
            <a:ext cx="3810" cy="2540"/>
          </a:xfrm>
          <a:custGeom>
            <a:avLst/>
            <a:gdLst/>
            <a:ahLst/>
            <a:cxnLst/>
            <a:rect l="l" t="t" r="r" b="b"/>
            <a:pathLst>
              <a:path w="3810" h="2539">
                <a:moveTo>
                  <a:pt x="3175" y="0"/>
                </a:moveTo>
                <a:lnTo>
                  <a:pt x="0" y="0"/>
                </a:lnTo>
                <a:lnTo>
                  <a:pt x="3301" y="2413"/>
                </a:lnTo>
                <a:lnTo>
                  <a:pt x="3175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173097" y="5393690"/>
            <a:ext cx="3810" cy="2540"/>
          </a:xfrm>
          <a:custGeom>
            <a:avLst/>
            <a:gdLst/>
            <a:ahLst/>
            <a:cxnLst/>
            <a:rect l="l" t="t" r="r" b="b"/>
            <a:pathLst>
              <a:path w="3810" h="2539">
                <a:moveTo>
                  <a:pt x="3175" y="0"/>
                </a:moveTo>
                <a:lnTo>
                  <a:pt x="0" y="0"/>
                </a:lnTo>
                <a:lnTo>
                  <a:pt x="1777" y="1651"/>
                </a:lnTo>
                <a:lnTo>
                  <a:pt x="2285" y="2032"/>
                </a:lnTo>
                <a:lnTo>
                  <a:pt x="3428" y="1143"/>
                </a:lnTo>
                <a:lnTo>
                  <a:pt x="3175" y="508"/>
                </a:lnTo>
                <a:lnTo>
                  <a:pt x="3175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163317" y="5392165"/>
            <a:ext cx="13335" cy="3810"/>
          </a:xfrm>
          <a:custGeom>
            <a:avLst/>
            <a:gdLst/>
            <a:ahLst/>
            <a:cxnLst/>
            <a:rect l="l" t="t" r="r" b="b"/>
            <a:pathLst>
              <a:path w="13335" h="3810">
                <a:moveTo>
                  <a:pt x="381" y="0"/>
                </a:moveTo>
                <a:lnTo>
                  <a:pt x="0" y="3302"/>
                </a:lnTo>
                <a:lnTo>
                  <a:pt x="8889" y="3302"/>
                </a:lnTo>
                <a:lnTo>
                  <a:pt x="9779" y="1524"/>
                </a:lnTo>
                <a:lnTo>
                  <a:pt x="12954" y="1524"/>
                </a:lnTo>
                <a:lnTo>
                  <a:pt x="12826" y="508"/>
                </a:lnTo>
                <a:lnTo>
                  <a:pt x="3937" y="508"/>
                </a:lnTo>
                <a:lnTo>
                  <a:pt x="381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76145" y="5392420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2793" y="0"/>
                </a:moveTo>
                <a:lnTo>
                  <a:pt x="0" y="0"/>
                </a:lnTo>
                <a:lnTo>
                  <a:pt x="2793" y="1015"/>
                </a:lnTo>
                <a:lnTo>
                  <a:pt x="2793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165476" y="5380101"/>
            <a:ext cx="24130" cy="12700"/>
          </a:xfrm>
          <a:custGeom>
            <a:avLst/>
            <a:gdLst/>
            <a:ahLst/>
            <a:cxnLst/>
            <a:rect l="l" t="t" r="r" b="b"/>
            <a:pathLst>
              <a:path w="24130" h="12700">
                <a:moveTo>
                  <a:pt x="8636" y="0"/>
                </a:moveTo>
                <a:lnTo>
                  <a:pt x="6731" y="1778"/>
                </a:lnTo>
                <a:lnTo>
                  <a:pt x="4572" y="3556"/>
                </a:lnTo>
                <a:lnTo>
                  <a:pt x="3937" y="6096"/>
                </a:lnTo>
                <a:lnTo>
                  <a:pt x="1778" y="7874"/>
                </a:lnTo>
                <a:lnTo>
                  <a:pt x="0" y="9017"/>
                </a:lnTo>
                <a:lnTo>
                  <a:pt x="1778" y="12573"/>
                </a:lnTo>
                <a:lnTo>
                  <a:pt x="10668" y="12573"/>
                </a:lnTo>
                <a:lnTo>
                  <a:pt x="10668" y="12318"/>
                </a:lnTo>
                <a:lnTo>
                  <a:pt x="13462" y="12318"/>
                </a:lnTo>
                <a:lnTo>
                  <a:pt x="13462" y="10668"/>
                </a:lnTo>
                <a:lnTo>
                  <a:pt x="16764" y="10668"/>
                </a:lnTo>
                <a:lnTo>
                  <a:pt x="16891" y="9779"/>
                </a:lnTo>
                <a:lnTo>
                  <a:pt x="20955" y="9779"/>
                </a:lnTo>
                <a:lnTo>
                  <a:pt x="18923" y="1778"/>
                </a:lnTo>
                <a:lnTo>
                  <a:pt x="24130" y="1778"/>
                </a:lnTo>
                <a:lnTo>
                  <a:pt x="23875" y="1396"/>
                </a:lnTo>
                <a:lnTo>
                  <a:pt x="23875" y="762"/>
                </a:lnTo>
                <a:lnTo>
                  <a:pt x="24130" y="381"/>
                </a:lnTo>
                <a:lnTo>
                  <a:pt x="11556" y="381"/>
                </a:lnTo>
                <a:lnTo>
                  <a:pt x="863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78939" y="5390769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3302" y="0"/>
                </a:moveTo>
                <a:lnTo>
                  <a:pt x="0" y="0"/>
                </a:lnTo>
                <a:lnTo>
                  <a:pt x="1016" y="126"/>
                </a:lnTo>
                <a:lnTo>
                  <a:pt x="2286" y="634"/>
                </a:lnTo>
                <a:lnTo>
                  <a:pt x="3302" y="126"/>
                </a:lnTo>
                <a:lnTo>
                  <a:pt x="3302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82367" y="5389879"/>
            <a:ext cx="4445" cy="635"/>
          </a:xfrm>
          <a:custGeom>
            <a:avLst/>
            <a:gdLst/>
            <a:ahLst/>
            <a:cxnLst/>
            <a:rect l="l" t="t" r="r" b="b"/>
            <a:pathLst>
              <a:path w="4444" h="635">
                <a:moveTo>
                  <a:pt x="4063" y="0"/>
                </a:moveTo>
                <a:lnTo>
                  <a:pt x="0" y="0"/>
                </a:lnTo>
                <a:lnTo>
                  <a:pt x="4190" y="635"/>
                </a:lnTo>
                <a:lnTo>
                  <a:pt x="4063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184400" y="5381878"/>
            <a:ext cx="6350" cy="1905"/>
          </a:xfrm>
          <a:custGeom>
            <a:avLst/>
            <a:gdLst/>
            <a:ahLst/>
            <a:cxnLst/>
            <a:rect l="l" t="t" r="r" b="b"/>
            <a:pathLst>
              <a:path w="6350" h="1904">
                <a:moveTo>
                  <a:pt x="5206" y="0"/>
                </a:moveTo>
                <a:lnTo>
                  <a:pt x="0" y="0"/>
                </a:lnTo>
                <a:lnTo>
                  <a:pt x="4699" y="1524"/>
                </a:lnTo>
                <a:lnTo>
                  <a:pt x="6350" y="1143"/>
                </a:lnTo>
                <a:lnTo>
                  <a:pt x="520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177033" y="5371338"/>
            <a:ext cx="13970" cy="9525"/>
          </a:xfrm>
          <a:custGeom>
            <a:avLst/>
            <a:gdLst/>
            <a:ahLst/>
            <a:cxnLst/>
            <a:rect l="l" t="t" r="r" b="b"/>
            <a:pathLst>
              <a:path w="13969" h="9525">
                <a:moveTo>
                  <a:pt x="11557" y="0"/>
                </a:moveTo>
                <a:lnTo>
                  <a:pt x="8382" y="1650"/>
                </a:lnTo>
                <a:lnTo>
                  <a:pt x="8509" y="3556"/>
                </a:lnTo>
                <a:lnTo>
                  <a:pt x="7112" y="4445"/>
                </a:lnTo>
                <a:lnTo>
                  <a:pt x="4826" y="4445"/>
                </a:lnTo>
                <a:lnTo>
                  <a:pt x="3048" y="5206"/>
                </a:lnTo>
                <a:lnTo>
                  <a:pt x="889" y="6603"/>
                </a:lnTo>
                <a:lnTo>
                  <a:pt x="0" y="9143"/>
                </a:lnTo>
                <a:lnTo>
                  <a:pt x="12573" y="9143"/>
                </a:lnTo>
                <a:lnTo>
                  <a:pt x="13462" y="8255"/>
                </a:lnTo>
                <a:lnTo>
                  <a:pt x="13589" y="7239"/>
                </a:lnTo>
                <a:lnTo>
                  <a:pt x="13081" y="5842"/>
                </a:lnTo>
                <a:lnTo>
                  <a:pt x="11176" y="5587"/>
                </a:lnTo>
                <a:lnTo>
                  <a:pt x="10160" y="3809"/>
                </a:lnTo>
                <a:lnTo>
                  <a:pt x="12192" y="2412"/>
                </a:lnTo>
                <a:lnTo>
                  <a:pt x="11557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313939" y="5489828"/>
            <a:ext cx="4445" cy="3175"/>
          </a:xfrm>
          <a:custGeom>
            <a:avLst/>
            <a:gdLst/>
            <a:ahLst/>
            <a:cxnLst/>
            <a:rect l="l" t="t" r="r" b="b"/>
            <a:pathLst>
              <a:path w="4444" h="3175">
                <a:moveTo>
                  <a:pt x="4318" y="0"/>
                </a:moveTo>
                <a:lnTo>
                  <a:pt x="0" y="0"/>
                </a:lnTo>
                <a:lnTo>
                  <a:pt x="2921" y="2667"/>
                </a:lnTo>
                <a:lnTo>
                  <a:pt x="431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273807" y="5484876"/>
            <a:ext cx="49530" cy="7620"/>
          </a:xfrm>
          <a:custGeom>
            <a:avLst/>
            <a:gdLst/>
            <a:ahLst/>
            <a:cxnLst/>
            <a:rect l="l" t="t" r="r" b="b"/>
            <a:pathLst>
              <a:path w="49530" h="7620">
                <a:moveTo>
                  <a:pt x="3556" y="0"/>
                </a:moveTo>
                <a:lnTo>
                  <a:pt x="1143" y="1396"/>
                </a:lnTo>
                <a:lnTo>
                  <a:pt x="127" y="3175"/>
                </a:lnTo>
                <a:lnTo>
                  <a:pt x="0" y="3683"/>
                </a:lnTo>
                <a:lnTo>
                  <a:pt x="635" y="5207"/>
                </a:lnTo>
                <a:lnTo>
                  <a:pt x="3302" y="5207"/>
                </a:lnTo>
                <a:lnTo>
                  <a:pt x="4953" y="5461"/>
                </a:lnTo>
                <a:lnTo>
                  <a:pt x="7112" y="5968"/>
                </a:lnTo>
                <a:lnTo>
                  <a:pt x="9779" y="5968"/>
                </a:lnTo>
                <a:lnTo>
                  <a:pt x="13843" y="7493"/>
                </a:lnTo>
                <a:lnTo>
                  <a:pt x="16764" y="5334"/>
                </a:lnTo>
                <a:lnTo>
                  <a:pt x="39243" y="5334"/>
                </a:lnTo>
                <a:lnTo>
                  <a:pt x="40131" y="4953"/>
                </a:lnTo>
                <a:lnTo>
                  <a:pt x="44450" y="4953"/>
                </a:lnTo>
                <a:lnTo>
                  <a:pt x="44831" y="4190"/>
                </a:lnTo>
                <a:lnTo>
                  <a:pt x="48894" y="3429"/>
                </a:lnTo>
                <a:lnTo>
                  <a:pt x="49022" y="2921"/>
                </a:lnTo>
                <a:lnTo>
                  <a:pt x="46990" y="2921"/>
                </a:lnTo>
                <a:lnTo>
                  <a:pt x="45593" y="1396"/>
                </a:lnTo>
                <a:lnTo>
                  <a:pt x="6985" y="1396"/>
                </a:lnTo>
                <a:lnTo>
                  <a:pt x="355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301620" y="5490845"/>
            <a:ext cx="9525" cy="635"/>
          </a:xfrm>
          <a:custGeom>
            <a:avLst/>
            <a:gdLst/>
            <a:ahLst/>
            <a:cxnLst/>
            <a:rect l="l" t="t" r="r" b="b"/>
            <a:pathLst>
              <a:path w="9525" h="635">
                <a:moveTo>
                  <a:pt x="9271" y="0"/>
                </a:moveTo>
                <a:lnTo>
                  <a:pt x="0" y="0"/>
                </a:lnTo>
                <a:lnTo>
                  <a:pt x="3937" y="253"/>
                </a:lnTo>
                <a:lnTo>
                  <a:pt x="8890" y="126"/>
                </a:lnTo>
                <a:lnTo>
                  <a:pt x="9271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290572" y="5490209"/>
            <a:ext cx="22860" cy="1270"/>
          </a:xfrm>
          <a:custGeom>
            <a:avLst/>
            <a:gdLst/>
            <a:ahLst/>
            <a:cxnLst/>
            <a:rect l="l" t="t" r="r" b="b"/>
            <a:pathLst>
              <a:path w="22860" h="1270">
                <a:moveTo>
                  <a:pt x="22478" y="0"/>
                </a:moveTo>
                <a:lnTo>
                  <a:pt x="0" y="0"/>
                </a:lnTo>
                <a:lnTo>
                  <a:pt x="4444" y="888"/>
                </a:lnTo>
                <a:lnTo>
                  <a:pt x="11048" y="634"/>
                </a:lnTo>
                <a:lnTo>
                  <a:pt x="20319" y="634"/>
                </a:lnTo>
                <a:lnTo>
                  <a:pt x="2247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330957" y="5487796"/>
            <a:ext cx="26034" cy="1905"/>
          </a:xfrm>
          <a:custGeom>
            <a:avLst/>
            <a:gdLst/>
            <a:ahLst/>
            <a:cxnLst/>
            <a:rect l="l" t="t" r="r" b="b"/>
            <a:pathLst>
              <a:path w="26035" h="1904">
                <a:moveTo>
                  <a:pt x="25654" y="0"/>
                </a:moveTo>
                <a:lnTo>
                  <a:pt x="0" y="0"/>
                </a:lnTo>
                <a:lnTo>
                  <a:pt x="3302" y="380"/>
                </a:lnTo>
                <a:lnTo>
                  <a:pt x="11175" y="380"/>
                </a:lnTo>
                <a:lnTo>
                  <a:pt x="18161" y="1523"/>
                </a:lnTo>
                <a:lnTo>
                  <a:pt x="25654" y="253"/>
                </a:lnTo>
                <a:lnTo>
                  <a:pt x="25654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379472" y="5486019"/>
            <a:ext cx="10160" cy="2540"/>
          </a:xfrm>
          <a:custGeom>
            <a:avLst/>
            <a:gdLst/>
            <a:ahLst/>
            <a:cxnLst/>
            <a:rect l="l" t="t" r="r" b="b"/>
            <a:pathLst>
              <a:path w="10160" h="2539">
                <a:moveTo>
                  <a:pt x="9651" y="0"/>
                </a:moveTo>
                <a:lnTo>
                  <a:pt x="0" y="0"/>
                </a:lnTo>
                <a:lnTo>
                  <a:pt x="4952" y="2539"/>
                </a:lnTo>
                <a:lnTo>
                  <a:pt x="9397" y="1142"/>
                </a:lnTo>
                <a:lnTo>
                  <a:pt x="9651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324607" y="5486400"/>
            <a:ext cx="36195" cy="1905"/>
          </a:xfrm>
          <a:custGeom>
            <a:avLst/>
            <a:gdLst/>
            <a:ahLst/>
            <a:cxnLst/>
            <a:rect l="l" t="t" r="r" b="b"/>
            <a:pathLst>
              <a:path w="36194" h="1904">
                <a:moveTo>
                  <a:pt x="36194" y="0"/>
                </a:moveTo>
                <a:lnTo>
                  <a:pt x="889" y="0"/>
                </a:lnTo>
                <a:lnTo>
                  <a:pt x="0" y="1905"/>
                </a:lnTo>
                <a:lnTo>
                  <a:pt x="6350" y="1396"/>
                </a:lnTo>
                <a:lnTo>
                  <a:pt x="32004" y="1396"/>
                </a:lnTo>
                <a:lnTo>
                  <a:pt x="32131" y="634"/>
                </a:lnTo>
                <a:lnTo>
                  <a:pt x="35687" y="634"/>
                </a:lnTo>
                <a:lnTo>
                  <a:pt x="35814" y="127"/>
                </a:lnTo>
                <a:lnTo>
                  <a:pt x="36194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361057" y="5486272"/>
            <a:ext cx="6985" cy="1905"/>
          </a:xfrm>
          <a:custGeom>
            <a:avLst/>
            <a:gdLst/>
            <a:ahLst/>
            <a:cxnLst/>
            <a:rect l="l" t="t" r="r" b="b"/>
            <a:pathLst>
              <a:path w="6985" h="1904">
                <a:moveTo>
                  <a:pt x="6476" y="0"/>
                </a:moveTo>
                <a:lnTo>
                  <a:pt x="0" y="0"/>
                </a:lnTo>
                <a:lnTo>
                  <a:pt x="4699" y="1650"/>
                </a:lnTo>
                <a:lnTo>
                  <a:pt x="647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367660" y="5486146"/>
            <a:ext cx="5080" cy="1905"/>
          </a:xfrm>
          <a:custGeom>
            <a:avLst/>
            <a:gdLst/>
            <a:ahLst/>
            <a:cxnLst/>
            <a:rect l="l" t="t" r="r" b="b"/>
            <a:pathLst>
              <a:path w="5080" h="1904">
                <a:moveTo>
                  <a:pt x="4571" y="0"/>
                </a:moveTo>
                <a:lnTo>
                  <a:pt x="0" y="0"/>
                </a:lnTo>
                <a:lnTo>
                  <a:pt x="2793" y="1650"/>
                </a:lnTo>
                <a:lnTo>
                  <a:pt x="4571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320798" y="5486400"/>
            <a:ext cx="2540" cy="1905"/>
          </a:xfrm>
          <a:custGeom>
            <a:avLst/>
            <a:gdLst/>
            <a:ahLst/>
            <a:cxnLst/>
            <a:rect l="l" t="t" r="r" b="b"/>
            <a:pathLst>
              <a:path w="2539" h="1904">
                <a:moveTo>
                  <a:pt x="2412" y="0"/>
                </a:moveTo>
                <a:lnTo>
                  <a:pt x="0" y="1396"/>
                </a:lnTo>
                <a:lnTo>
                  <a:pt x="2031" y="1396"/>
                </a:lnTo>
                <a:lnTo>
                  <a:pt x="2412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356739" y="5487034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3556" y="0"/>
                </a:moveTo>
                <a:lnTo>
                  <a:pt x="0" y="0"/>
                </a:lnTo>
                <a:lnTo>
                  <a:pt x="3556" y="126"/>
                </a:lnTo>
                <a:lnTo>
                  <a:pt x="355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372232" y="5486146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5">
                <a:moveTo>
                  <a:pt x="6858" y="0"/>
                </a:moveTo>
                <a:lnTo>
                  <a:pt x="0" y="0"/>
                </a:lnTo>
                <a:lnTo>
                  <a:pt x="2286" y="507"/>
                </a:lnTo>
                <a:lnTo>
                  <a:pt x="685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319908" y="5484367"/>
            <a:ext cx="69850" cy="2540"/>
          </a:xfrm>
          <a:custGeom>
            <a:avLst/>
            <a:gdLst/>
            <a:ahLst/>
            <a:cxnLst/>
            <a:rect l="l" t="t" r="r" b="b"/>
            <a:pathLst>
              <a:path w="69850" h="2539">
                <a:moveTo>
                  <a:pt x="69596" y="0"/>
                </a:moveTo>
                <a:lnTo>
                  <a:pt x="0" y="0"/>
                </a:lnTo>
                <a:lnTo>
                  <a:pt x="3937" y="126"/>
                </a:lnTo>
                <a:lnTo>
                  <a:pt x="3683" y="2158"/>
                </a:lnTo>
                <a:lnTo>
                  <a:pt x="5588" y="2031"/>
                </a:lnTo>
                <a:lnTo>
                  <a:pt x="40893" y="2031"/>
                </a:lnTo>
                <a:lnTo>
                  <a:pt x="41148" y="1904"/>
                </a:lnTo>
                <a:lnTo>
                  <a:pt x="47625" y="1904"/>
                </a:lnTo>
                <a:lnTo>
                  <a:pt x="47752" y="1777"/>
                </a:lnTo>
                <a:lnTo>
                  <a:pt x="59182" y="1777"/>
                </a:lnTo>
                <a:lnTo>
                  <a:pt x="59563" y="1650"/>
                </a:lnTo>
                <a:lnTo>
                  <a:pt x="69215" y="1650"/>
                </a:lnTo>
                <a:lnTo>
                  <a:pt x="69596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280792" y="5483605"/>
            <a:ext cx="39370" cy="3175"/>
          </a:xfrm>
          <a:custGeom>
            <a:avLst/>
            <a:gdLst/>
            <a:ahLst/>
            <a:cxnLst/>
            <a:rect l="l" t="t" r="r" b="b"/>
            <a:pathLst>
              <a:path w="39369" h="3175">
                <a:moveTo>
                  <a:pt x="4318" y="0"/>
                </a:moveTo>
                <a:lnTo>
                  <a:pt x="3175" y="1143"/>
                </a:lnTo>
                <a:lnTo>
                  <a:pt x="0" y="2667"/>
                </a:lnTo>
                <a:lnTo>
                  <a:pt x="38607" y="2667"/>
                </a:lnTo>
                <a:lnTo>
                  <a:pt x="38607" y="2413"/>
                </a:lnTo>
                <a:lnTo>
                  <a:pt x="38988" y="1270"/>
                </a:lnTo>
                <a:lnTo>
                  <a:pt x="7112" y="1270"/>
                </a:lnTo>
                <a:lnTo>
                  <a:pt x="431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287904" y="5483923"/>
            <a:ext cx="102235" cy="0"/>
          </a:xfrm>
          <a:custGeom>
            <a:avLst/>
            <a:gdLst/>
            <a:ahLst/>
            <a:cxnLst/>
            <a:rect l="l" t="t" r="r" b="b"/>
            <a:pathLst>
              <a:path w="102235">
                <a:moveTo>
                  <a:pt x="0" y="0"/>
                </a:moveTo>
                <a:lnTo>
                  <a:pt x="101726" y="0"/>
                </a:lnTo>
              </a:path>
            </a:pathLst>
          </a:custGeom>
          <a:ln w="3175">
            <a:solidFill>
              <a:srgbClr val="CEE2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297938" y="5481383"/>
            <a:ext cx="91440" cy="0"/>
          </a:xfrm>
          <a:custGeom>
            <a:avLst/>
            <a:gdLst/>
            <a:ahLst/>
            <a:cxnLst/>
            <a:rect l="l" t="t" r="r" b="b"/>
            <a:pathLst>
              <a:path w="91439">
                <a:moveTo>
                  <a:pt x="0" y="0"/>
                </a:moveTo>
                <a:lnTo>
                  <a:pt x="91312" y="0"/>
                </a:lnTo>
              </a:path>
            </a:pathLst>
          </a:custGeom>
          <a:ln w="4953">
            <a:solidFill>
              <a:srgbClr val="CEE2B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364994" y="5479669"/>
            <a:ext cx="5080" cy="1905"/>
          </a:xfrm>
          <a:custGeom>
            <a:avLst/>
            <a:gdLst/>
            <a:ahLst/>
            <a:cxnLst/>
            <a:rect l="l" t="t" r="r" b="b"/>
            <a:pathLst>
              <a:path w="5080" h="1904">
                <a:moveTo>
                  <a:pt x="254" y="0"/>
                </a:moveTo>
                <a:lnTo>
                  <a:pt x="0" y="1523"/>
                </a:lnTo>
                <a:lnTo>
                  <a:pt x="4953" y="1523"/>
                </a:lnTo>
                <a:lnTo>
                  <a:pt x="3301" y="1396"/>
                </a:lnTo>
                <a:lnTo>
                  <a:pt x="254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369947" y="5479669"/>
            <a:ext cx="19050" cy="1905"/>
          </a:xfrm>
          <a:custGeom>
            <a:avLst/>
            <a:gdLst/>
            <a:ahLst/>
            <a:cxnLst/>
            <a:rect l="l" t="t" r="r" b="b"/>
            <a:pathLst>
              <a:path w="19050" h="1904">
                <a:moveTo>
                  <a:pt x="888" y="0"/>
                </a:moveTo>
                <a:lnTo>
                  <a:pt x="0" y="1523"/>
                </a:lnTo>
                <a:lnTo>
                  <a:pt x="18414" y="1523"/>
                </a:lnTo>
                <a:lnTo>
                  <a:pt x="18795" y="634"/>
                </a:lnTo>
                <a:lnTo>
                  <a:pt x="2793" y="634"/>
                </a:lnTo>
                <a:lnTo>
                  <a:pt x="88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358135" y="5479922"/>
            <a:ext cx="6350" cy="1270"/>
          </a:xfrm>
          <a:custGeom>
            <a:avLst/>
            <a:gdLst/>
            <a:ahLst/>
            <a:cxnLst/>
            <a:rect l="l" t="t" r="r" b="b"/>
            <a:pathLst>
              <a:path w="6350" h="1270">
                <a:moveTo>
                  <a:pt x="1777" y="0"/>
                </a:moveTo>
                <a:lnTo>
                  <a:pt x="0" y="1142"/>
                </a:lnTo>
                <a:lnTo>
                  <a:pt x="6222" y="1142"/>
                </a:lnTo>
                <a:lnTo>
                  <a:pt x="3428" y="253"/>
                </a:lnTo>
                <a:lnTo>
                  <a:pt x="1777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337180" y="5478145"/>
            <a:ext cx="20955" cy="2540"/>
          </a:xfrm>
          <a:custGeom>
            <a:avLst/>
            <a:gdLst/>
            <a:ahLst/>
            <a:cxnLst/>
            <a:rect l="l" t="t" r="r" b="b"/>
            <a:pathLst>
              <a:path w="20955" h="2539">
                <a:moveTo>
                  <a:pt x="888" y="0"/>
                </a:moveTo>
                <a:lnTo>
                  <a:pt x="0" y="2539"/>
                </a:lnTo>
                <a:lnTo>
                  <a:pt x="20700" y="2539"/>
                </a:lnTo>
                <a:lnTo>
                  <a:pt x="19812" y="1523"/>
                </a:lnTo>
                <a:lnTo>
                  <a:pt x="4699" y="1523"/>
                </a:lnTo>
                <a:lnTo>
                  <a:pt x="88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372741" y="5478017"/>
            <a:ext cx="14604" cy="2540"/>
          </a:xfrm>
          <a:custGeom>
            <a:avLst/>
            <a:gdLst/>
            <a:ahLst/>
            <a:cxnLst/>
            <a:rect l="l" t="t" r="r" b="b"/>
            <a:pathLst>
              <a:path w="14605" h="2539">
                <a:moveTo>
                  <a:pt x="2793" y="0"/>
                </a:moveTo>
                <a:lnTo>
                  <a:pt x="2031" y="1777"/>
                </a:lnTo>
                <a:lnTo>
                  <a:pt x="0" y="2285"/>
                </a:lnTo>
                <a:lnTo>
                  <a:pt x="14350" y="2285"/>
                </a:lnTo>
                <a:lnTo>
                  <a:pt x="12064" y="2158"/>
                </a:lnTo>
                <a:lnTo>
                  <a:pt x="9143" y="2031"/>
                </a:lnTo>
                <a:lnTo>
                  <a:pt x="8762" y="1904"/>
                </a:lnTo>
                <a:lnTo>
                  <a:pt x="4952" y="1904"/>
                </a:lnTo>
                <a:lnTo>
                  <a:pt x="3556" y="126"/>
                </a:lnTo>
                <a:lnTo>
                  <a:pt x="2793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377694" y="5479288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2667" y="0"/>
                </a:moveTo>
                <a:lnTo>
                  <a:pt x="0" y="634"/>
                </a:lnTo>
                <a:lnTo>
                  <a:pt x="3810" y="634"/>
                </a:lnTo>
                <a:lnTo>
                  <a:pt x="2667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347086" y="5478907"/>
            <a:ext cx="10160" cy="1270"/>
          </a:xfrm>
          <a:custGeom>
            <a:avLst/>
            <a:gdLst/>
            <a:ahLst/>
            <a:cxnLst/>
            <a:rect l="l" t="t" r="r" b="b"/>
            <a:pathLst>
              <a:path w="10160" h="1270">
                <a:moveTo>
                  <a:pt x="4063" y="0"/>
                </a:moveTo>
                <a:lnTo>
                  <a:pt x="0" y="762"/>
                </a:lnTo>
                <a:lnTo>
                  <a:pt x="9906" y="762"/>
                </a:lnTo>
                <a:lnTo>
                  <a:pt x="4063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833372" y="5493258"/>
            <a:ext cx="100583" cy="81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639061" y="5793282"/>
            <a:ext cx="8255" cy="7620"/>
          </a:xfrm>
          <a:custGeom>
            <a:avLst/>
            <a:gdLst/>
            <a:ahLst/>
            <a:cxnLst/>
            <a:rect l="l" t="t" r="r" b="b"/>
            <a:pathLst>
              <a:path w="8255" h="7620">
                <a:moveTo>
                  <a:pt x="2920" y="0"/>
                </a:moveTo>
                <a:lnTo>
                  <a:pt x="635" y="660"/>
                </a:lnTo>
                <a:lnTo>
                  <a:pt x="126" y="2667"/>
                </a:lnTo>
                <a:lnTo>
                  <a:pt x="0" y="5359"/>
                </a:lnTo>
                <a:lnTo>
                  <a:pt x="762" y="7061"/>
                </a:lnTo>
                <a:lnTo>
                  <a:pt x="3682" y="6794"/>
                </a:lnTo>
                <a:lnTo>
                  <a:pt x="4063" y="6197"/>
                </a:lnTo>
                <a:lnTo>
                  <a:pt x="2793" y="3479"/>
                </a:lnTo>
                <a:lnTo>
                  <a:pt x="6223" y="3479"/>
                </a:lnTo>
                <a:lnTo>
                  <a:pt x="6350" y="2667"/>
                </a:lnTo>
                <a:lnTo>
                  <a:pt x="7746" y="2463"/>
                </a:lnTo>
                <a:lnTo>
                  <a:pt x="2920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641855" y="5796762"/>
            <a:ext cx="3810" cy="635"/>
          </a:xfrm>
          <a:custGeom>
            <a:avLst/>
            <a:gdLst/>
            <a:ahLst/>
            <a:cxnLst/>
            <a:rect l="l" t="t" r="r" b="b"/>
            <a:pathLst>
              <a:path w="3810" h="635">
                <a:moveTo>
                  <a:pt x="3429" y="0"/>
                </a:moveTo>
                <a:lnTo>
                  <a:pt x="0" y="0"/>
                </a:lnTo>
                <a:lnTo>
                  <a:pt x="3429" y="444"/>
                </a:lnTo>
                <a:lnTo>
                  <a:pt x="3429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646808" y="5795708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254" y="0"/>
                </a:moveTo>
                <a:lnTo>
                  <a:pt x="0" y="38"/>
                </a:lnTo>
                <a:lnTo>
                  <a:pt x="254" y="139"/>
                </a:lnTo>
                <a:lnTo>
                  <a:pt x="254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647063" y="5791847"/>
            <a:ext cx="4445" cy="4445"/>
          </a:xfrm>
          <a:custGeom>
            <a:avLst/>
            <a:gdLst/>
            <a:ahLst/>
            <a:cxnLst/>
            <a:rect l="l" t="t" r="r" b="b"/>
            <a:pathLst>
              <a:path w="4444" h="4445">
                <a:moveTo>
                  <a:pt x="1143" y="0"/>
                </a:moveTo>
                <a:lnTo>
                  <a:pt x="0" y="3860"/>
                </a:lnTo>
                <a:lnTo>
                  <a:pt x="635" y="3759"/>
                </a:lnTo>
                <a:lnTo>
                  <a:pt x="1650" y="1028"/>
                </a:lnTo>
                <a:lnTo>
                  <a:pt x="4191" y="1028"/>
                </a:lnTo>
                <a:lnTo>
                  <a:pt x="4191" y="736"/>
                </a:lnTo>
                <a:lnTo>
                  <a:pt x="2031" y="736"/>
                </a:lnTo>
                <a:lnTo>
                  <a:pt x="1143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648714" y="5792876"/>
            <a:ext cx="2540" cy="635"/>
          </a:xfrm>
          <a:custGeom>
            <a:avLst/>
            <a:gdLst/>
            <a:ahLst/>
            <a:cxnLst/>
            <a:rect l="l" t="t" r="r" b="b"/>
            <a:pathLst>
              <a:path w="2539" h="635">
                <a:moveTo>
                  <a:pt x="2540" y="0"/>
                </a:moveTo>
                <a:lnTo>
                  <a:pt x="0" y="0"/>
                </a:lnTo>
                <a:lnTo>
                  <a:pt x="2540" y="317"/>
                </a:lnTo>
                <a:lnTo>
                  <a:pt x="2540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649095" y="5788824"/>
            <a:ext cx="2540" cy="3810"/>
          </a:xfrm>
          <a:custGeom>
            <a:avLst/>
            <a:gdLst/>
            <a:ahLst/>
            <a:cxnLst/>
            <a:rect l="l" t="t" r="r" b="b"/>
            <a:pathLst>
              <a:path w="2539" h="3810">
                <a:moveTo>
                  <a:pt x="381" y="0"/>
                </a:moveTo>
                <a:lnTo>
                  <a:pt x="1016" y="2946"/>
                </a:lnTo>
                <a:lnTo>
                  <a:pt x="0" y="3759"/>
                </a:lnTo>
                <a:lnTo>
                  <a:pt x="2159" y="3759"/>
                </a:lnTo>
                <a:lnTo>
                  <a:pt x="2286" y="876"/>
                </a:lnTo>
                <a:lnTo>
                  <a:pt x="381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651380" y="5787390"/>
            <a:ext cx="4445" cy="5080"/>
          </a:xfrm>
          <a:custGeom>
            <a:avLst/>
            <a:gdLst/>
            <a:ahLst/>
            <a:cxnLst/>
            <a:rect l="l" t="t" r="r" b="b"/>
            <a:pathLst>
              <a:path w="4444" h="5079">
                <a:moveTo>
                  <a:pt x="1777" y="0"/>
                </a:moveTo>
                <a:lnTo>
                  <a:pt x="2539" y="2006"/>
                </a:lnTo>
                <a:lnTo>
                  <a:pt x="635" y="2082"/>
                </a:lnTo>
                <a:lnTo>
                  <a:pt x="0" y="2311"/>
                </a:lnTo>
                <a:lnTo>
                  <a:pt x="4444" y="4470"/>
                </a:lnTo>
                <a:lnTo>
                  <a:pt x="4318" y="939"/>
                </a:lnTo>
                <a:lnTo>
                  <a:pt x="1777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419350" y="5888456"/>
            <a:ext cx="27940" cy="19685"/>
          </a:xfrm>
          <a:custGeom>
            <a:avLst/>
            <a:gdLst/>
            <a:ahLst/>
            <a:cxnLst/>
            <a:rect l="l" t="t" r="r" b="b"/>
            <a:pathLst>
              <a:path w="27939" h="19685">
                <a:moveTo>
                  <a:pt x="14605" y="0"/>
                </a:moveTo>
                <a:lnTo>
                  <a:pt x="13207" y="152"/>
                </a:lnTo>
                <a:lnTo>
                  <a:pt x="10032" y="2362"/>
                </a:lnTo>
                <a:lnTo>
                  <a:pt x="7619" y="3352"/>
                </a:lnTo>
                <a:lnTo>
                  <a:pt x="7493" y="4330"/>
                </a:lnTo>
                <a:lnTo>
                  <a:pt x="8636" y="6095"/>
                </a:lnTo>
                <a:lnTo>
                  <a:pt x="7493" y="7264"/>
                </a:lnTo>
                <a:lnTo>
                  <a:pt x="4572" y="9512"/>
                </a:lnTo>
                <a:lnTo>
                  <a:pt x="4191" y="15354"/>
                </a:lnTo>
                <a:lnTo>
                  <a:pt x="126" y="16459"/>
                </a:lnTo>
                <a:lnTo>
                  <a:pt x="0" y="17106"/>
                </a:lnTo>
                <a:lnTo>
                  <a:pt x="2031" y="19329"/>
                </a:lnTo>
                <a:lnTo>
                  <a:pt x="4825" y="15100"/>
                </a:lnTo>
                <a:lnTo>
                  <a:pt x="9270" y="15100"/>
                </a:lnTo>
                <a:lnTo>
                  <a:pt x="10287" y="13512"/>
                </a:lnTo>
                <a:lnTo>
                  <a:pt x="11556" y="11379"/>
                </a:lnTo>
                <a:lnTo>
                  <a:pt x="14477" y="11379"/>
                </a:lnTo>
                <a:lnTo>
                  <a:pt x="15112" y="10858"/>
                </a:lnTo>
                <a:lnTo>
                  <a:pt x="15112" y="8254"/>
                </a:lnTo>
                <a:lnTo>
                  <a:pt x="17780" y="8254"/>
                </a:lnTo>
                <a:lnTo>
                  <a:pt x="19431" y="5841"/>
                </a:lnTo>
                <a:lnTo>
                  <a:pt x="22098" y="4559"/>
                </a:lnTo>
                <a:lnTo>
                  <a:pt x="24511" y="3886"/>
                </a:lnTo>
                <a:lnTo>
                  <a:pt x="25781" y="1752"/>
                </a:lnTo>
                <a:lnTo>
                  <a:pt x="27939" y="482"/>
                </a:lnTo>
                <a:lnTo>
                  <a:pt x="15875" y="482"/>
                </a:lnTo>
                <a:lnTo>
                  <a:pt x="14605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424176" y="5903556"/>
            <a:ext cx="4445" cy="3175"/>
          </a:xfrm>
          <a:custGeom>
            <a:avLst/>
            <a:gdLst/>
            <a:ahLst/>
            <a:cxnLst/>
            <a:rect l="l" t="t" r="r" b="b"/>
            <a:pathLst>
              <a:path w="4444" h="3175">
                <a:moveTo>
                  <a:pt x="4444" y="0"/>
                </a:moveTo>
                <a:lnTo>
                  <a:pt x="0" y="0"/>
                </a:lnTo>
                <a:lnTo>
                  <a:pt x="1650" y="2832"/>
                </a:lnTo>
                <a:lnTo>
                  <a:pt x="3810" y="1155"/>
                </a:lnTo>
                <a:lnTo>
                  <a:pt x="4444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430907" y="5899835"/>
            <a:ext cx="3175" cy="635"/>
          </a:xfrm>
          <a:custGeom>
            <a:avLst/>
            <a:gdLst/>
            <a:ahLst/>
            <a:cxnLst/>
            <a:rect l="l" t="t" r="r" b="b"/>
            <a:pathLst>
              <a:path w="3175" h="635">
                <a:moveTo>
                  <a:pt x="2920" y="0"/>
                </a:moveTo>
                <a:lnTo>
                  <a:pt x="0" y="0"/>
                </a:lnTo>
                <a:lnTo>
                  <a:pt x="2159" y="609"/>
                </a:lnTo>
                <a:lnTo>
                  <a:pt x="2920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434463" y="5896711"/>
            <a:ext cx="3175" cy="635"/>
          </a:xfrm>
          <a:custGeom>
            <a:avLst/>
            <a:gdLst/>
            <a:ahLst/>
            <a:cxnLst/>
            <a:rect l="l" t="t" r="r" b="b"/>
            <a:pathLst>
              <a:path w="3175" h="635">
                <a:moveTo>
                  <a:pt x="2667" y="0"/>
                </a:moveTo>
                <a:lnTo>
                  <a:pt x="0" y="0"/>
                </a:lnTo>
                <a:lnTo>
                  <a:pt x="2286" y="596"/>
                </a:lnTo>
                <a:lnTo>
                  <a:pt x="2667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435225" y="5884164"/>
            <a:ext cx="13335" cy="5080"/>
          </a:xfrm>
          <a:custGeom>
            <a:avLst/>
            <a:gdLst/>
            <a:ahLst/>
            <a:cxnLst/>
            <a:rect l="l" t="t" r="r" b="b"/>
            <a:pathLst>
              <a:path w="13335" h="5079">
                <a:moveTo>
                  <a:pt x="12826" y="3810"/>
                </a:moveTo>
                <a:lnTo>
                  <a:pt x="254" y="3810"/>
                </a:lnTo>
                <a:lnTo>
                  <a:pt x="0" y="4775"/>
                </a:lnTo>
                <a:lnTo>
                  <a:pt x="12064" y="4775"/>
                </a:lnTo>
                <a:lnTo>
                  <a:pt x="13081" y="4165"/>
                </a:lnTo>
                <a:lnTo>
                  <a:pt x="12826" y="3810"/>
                </a:lnTo>
                <a:close/>
              </a:path>
              <a:path w="13335" h="5079">
                <a:moveTo>
                  <a:pt x="2759" y="3200"/>
                </a:moveTo>
                <a:lnTo>
                  <a:pt x="507" y="3200"/>
                </a:lnTo>
                <a:lnTo>
                  <a:pt x="2667" y="3810"/>
                </a:lnTo>
                <a:lnTo>
                  <a:pt x="2759" y="3200"/>
                </a:lnTo>
                <a:close/>
              </a:path>
              <a:path w="13335" h="5079">
                <a:moveTo>
                  <a:pt x="11683" y="2133"/>
                </a:moveTo>
                <a:lnTo>
                  <a:pt x="2920" y="2133"/>
                </a:lnTo>
                <a:lnTo>
                  <a:pt x="2759" y="3200"/>
                </a:lnTo>
                <a:lnTo>
                  <a:pt x="12445" y="3200"/>
                </a:lnTo>
                <a:lnTo>
                  <a:pt x="11683" y="2133"/>
                </a:lnTo>
                <a:close/>
              </a:path>
              <a:path w="13335" h="5079">
                <a:moveTo>
                  <a:pt x="5069" y="1549"/>
                </a:moveTo>
                <a:lnTo>
                  <a:pt x="2920" y="1549"/>
                </a:lnTo>
                <a:lnTo>
                  <a:pt x="4825" y="2133"/>
                </a:lnTo>
                <a:lnTo>
                  <a:pt x="5069" y="1549"/>
                </a:lnTo>
                <a:close/>
              </a:path>
              <a:path w="13335" h="5079">
                <a:moveTo>
                  <a:pt x="7874" y="1524"/>
                </a:moveTo>
                <a:lnTo>
                  <a:pt x="5080" y="1524"/>
                </a:lnTo>
                <a:lnTo>
                  <a:pt x="11302" y="1549"/>
                </a:lnTo>
                <a:lnTo>
                  <a:pt x="7874" y="1524"/>
                </a:lnTo>
                <a:close/>
              </a:path>
              <a:path w="13335" h="5079">
                <a:moveTo>
                  <a:pt x="8629" y="228"/>
                </a:moveTo>
                <a:lnTo>
                  <a:pt x="5461" y="228"/>
                </a:lnTo>
                <a:lnTo>
                  <a:pt x="7874" y="1524"/>
                </a:lnTo>
                <a:lnTo>
                  <a:pt x="8629" y="228"/>
                </a:lnTo>
                <a:close/>
              </a:path>
              <a:path w="13335" h="5079">
                <a:moveTo>
                  <a:pt x="8762" y="0"/>
                </a:moveTo>
                <a:lnTo>
                  <a:pt x="8629" y="228"/>
                </a:lnTo>
                <a:lnTo>
                  <a:pt x="10287" y="228"/>
                </a:lnTo>
                <a:lnTo>
                  <a:pt x="8762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476755" y="5912358"/>
            <a:ext cx="10160" cy="9525"/>
          </a:xfrm>
          <a:custGeom>
            <a:avLst/>
            <a:gdLst/>
            <a:ahLst/>
            <a:cxnLst/>
            <a:rect l="l" t="t" r="r" b="b"/>
            <a:pathLst>
              <a:path w="10159" h="9525">
                <a:moveTo>
                  <a:pt x="6984" y="0"/>
                </a:moveTo>
                <a:lnTo>
                  <a:pt x="2285" y="3746"/>
                </a:lnTo>
                <a:lnTo>
                  <a:pt x="634" y="6883"/>
                </a:lnTo>
                <a:lnTo>
                  <a:pt x="0" y="9143"/>
                </a:lnTo>
                <a:lnTo>
                  <a:pt x="3175" y="7543"/>
                </a:lnTo>
                <a:lnTo>
                  <a:pt x="4699" y="7543"/>
                </a:lnTo>
                <a:lnTo>
                  <a:pt x="5587" y="6197"/>
                </a:lnTo>
                <a:lnTo>
                  <a:pt x="9906" y="6197"/>
                </a:lnTo>
                <a:lnTo>
                  <a:pt x="9778" y="3721"/>
                </a:lnTo>
                <a:lnTo>
                  <a:pt x="6350" y="2603"/>
                </a:lnTo>
                <a:lnTo>
                  <a:pt x="7874" y="126"/>
                </a:lnTo>
                <a:lnTo>
                  <a:pt x="6984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482344" y="5918555"/>
            <a:ext cx="4445" cy="3175"/>
          </a:xfrm>
          <a:custGeom>
            <a:avLst/>
            <a:gdLst/>
            <a:ahLst/>
            <a:cxnLst/>
            <a:rect l="l" t="t" r="r" b="b"/>
            <a:pathLst>
              <a:path w="4444" h="3175">
                <a:moveTo>
                  <a:pt x="4318" y="0"/>
                </a:moveTo>
                <a:lnTo>
                  <a:pt x="0" y="0"/>
                </a:lnTo>
                <a:lnTo>
                  <a:pt x="4190" y="2895"/>
                </a:lnTo>
                <a:lnTo>
                  <a:pt x="431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479930" y="5919901"/>
            <a:ext cx="1905" cy="635"/>
          </a:xfrm>
          <a:custGeom>
            <a:avLst/>
            <a:gdLst/>
            <a:ahLst/>
            <a:cxnLst/>
            <a:rect l="l" t="t" r="r" b="b"/>
            <a:pathLst>
              <a:path w="1905" h="635">
                <a:moveTo>
                  <a:pt x="1524" y="0"/>
                </a:moveTo>
                <a:lnTo>
                  <a:pt x="0" y="0"/>
                </a:lnTo>
                <a:lnTo>
                  <a:pt x="1143" y="495"/>
                </a:lnTo>
                <a:lnTo>
                  <a:pt x="1524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711070" y="5979833"/>
            <a:ext cx="12065" cy="6985"/>
          </a:xfrm>
          <a:custGeom>
            <a:avLst/>
            <a:gdLst/>
            <a:ahLst/>
            <a:cxnLst/>
            <a:rect l="l" t="t" r="r" b="b"/>
            <a:pathLst>
              <a:path w="12064" h="6985">
                <a:moveTo>
                  <a:pt x="3175" y="0"/>
                </a:moveTo>
                <a:lnTo>
                  <a:pt x="0" y="0"/>
                </a:lnTo>
                <a:lnTo>
                  <a:pt x="127" y="1943"/>
                </a:lnTo>
                <a:lnTo>
                  <a:pt x="1397" y="2095"/>
                </a:lnTo>
                <a:lnTo>
                  <a:pt x="7620" y="6438"/>
                </a:lnTo>
                <a:lnTo>
                  <a:pt x="7874" y="6146"/>
                </a:lnTo>
                <a:lnTo>
                  <a:pt x="8762" y="4965"/>
                </a:lnTo>
                <a:lnTo>
                  <a:pt x="11556" y="4965"/>
                </a:lnTo>
                <a:lnTo>
                  <a:pt x="11684" y="4063"/>
                </a:lnTo>
                <a:lnTo>
                  <a:pt x="11303" y="2463"/>
                </a:lnTo>
                <a:lnTo>
                  <a:pt x="6731" y="2463"/>
                </a:lnTo>
                <a:lnTo>
                  <a:pt x="4318" y="1498"/>
                </a:lnTo>
                <a:lnTo>
                  <a:pt x="3175" y="393"/>
                </a:lnTo>
                <a:lnTo>
                  <a:pt x="3175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719833" y="5984798"/>
            <a:ext cx="3175" cy="1270"/>
          </a:xfrm>
          <a:custGeom>
            <a:avLst/>
            <a:gdLst/>
            <a:ahLst/>
            <a:cxnLst/>
            <a:rect l="l" t="t" r="r" b="b"/>
            <a:pathLst>
              <a:path w="3175" h="1270">
                <a:moveTo>
                  <a:pt x="2793" y="0"/>
                </a:moveTo>
                <a:lnTo>
                  <a:pt x="0" y="0"/>
                </a:lnTo>
                <a:lnTo>
                  <a:pt x="762" y="761"/>
                </a:lnTo>
                <a:lnTo>
                  <a:pt x="2667" y="1003"/>
                </a:lnTo>
                <a:lnTo>
                  <a:pt x="2793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717801" y="5980201"/>
            <a:ext cx="5080" cy="2540"/>
          </a:xfrm>
          <a:custGeom>
            <a:avLst/>
            <a:gdLst/>
            <a:ahLst/>
            <a:cxnLst/>
            <a:rect l="l" t="t" r="r" b="b"/>
            <a:pathLst>
              <a:path w="5080" h="2539">
                <a:moveTo>
                  <a:pt x="1270" y="0"/>
                </a:moveTo>
                <a:lnTo>
                  <a:pt x="0" y="2095"/>
                </a:lnTo>
                <a:lnTo>
                  <a:pt x="4572" y="2095"/>
                </a:lnTo>
                <a:lnTo>
                  <a:pt x="4699" y="1574"/>
                </a:lnTo>
                <a:lnTo>
                  <a:pt x="5080" y="241"/>
                </a:lnTo>
                <a:lnTo>
                  <a:pt x="3175" y="241"/>
                </a:lnTo>
                <a:lnTo>
                  <a:pt x="1270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720976" y="5980010"/>
            <a:ext cx="1905" cy="635"/>
          </a:xfrm>
          <a:custGeom>
            <a:avLst/>
            <a:gdLst/>
            <a:ahLst/>
            <a:cxnLst/>
            <a:rect l="l" t="t" r="r" b="b"/>
            <a:pathLst>
              <a:path w="1905" h="635">
                <a:moveTo>
                  <a:pt x="1650" y="0"/>
                </a:moveTo>
                <a:lnTo>
                  <a:pt x="0" y="431"/>
                </a:lnTo>
                <a:lnTo>
                  <a:pt x="1905" y="431"/>
                </a:lnTo>
                <a:lnTo>
                  <a:pt x="1778" y="190"/>
                </a:lnTo>
                <a:lnTo>
                  <a:pt x="1650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706117" y="5971032"/>
            <a:ext cx="13970" cy="9525"/>
          </a:xfrm>
          <a:custGeom>
            <a:avLst/>
            <a:gdLst/>
            <a:ahLst/>
            <a:cxnLst/>
            <a:rect l="l" t="t" r="r" b="b"/>
            <a:pathLst>
              <a:path w="13969" h="9525">
                <a:moveTo>
                  <a:pt x="12064" y="190"/>
                </a:moveTo>
                <a:lnTo>
                  <a:pt x="381" y="190"/>
                </a:lnTo>
                <a:lnTo>
                  <a:pt x="0" y="2781"/>
                </a:lnTo>
                <a:lnTo>
                  <a:pt x="0" y="3581"/>
                </a:lnTo>
                <a:lnTo>
                  <a:pt x="1777" y="9347"/>
                </a:lnTo>
                <a:lnTo>
                  <a:pt x="4952" y="8801"/>
                </a:lnTo>
                <a:lnTo>
                  <a:pt x="8127" y="8801"/>
                </a:lnTo>
                <a:lnTo>
                  <a:pt x="8000" y="7569"/>
                </a:lnTo>
                <a:lnTo>
                  <a:pt x="7238" y="6172"/>
                </a:lnTo>
                <a:lnTo>
                  <a:pt x="9398" y="4508"/>
                </a:lnTo>
                <a:lnTo>
                  <a:pt x="10921" y="2781"/>
                </a:lnTo>
                <a:lnTo>
                  <a:pt x="13969" y="2781"/>
                </a:lnTo>
                <a:lnTo>
                  <a:pt x="12064" y="190"/>
                </a:lnTo>
                <a:close/>
              </a:path>
              <a:path w="13969" h="9525">
                <a:moveTo>
                  <a:pt x="11811" y="0"/>
                </a:moveTo>
                <a:lnTo>
                  <a:pt x="5714" y="190"/>
                </a:lnTo>
                <a:lnTo>
                  <a:pt x="11937" y="139"/>
                </a:lnTo>
                <a:lnTo>
                  <a:pt x="11811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717039" y="5973813"/>
            <a:ext cx="3810" cy="1270"/>
          </a:xfrm>
          <a:custGeom>
            <a:avLst/>
            <a:gdLst/>
            <a:ahLst/>
            <a:cxnLst/>
            <a:rect l="l" t="t" r="r" b="b"/>
            <a:pathLst>
              <a:path w="3810" h="1270">
                <a:moveTo>
                  <a:pt x="3048" y="0"/>
                </a:moveTo>
                <a:lnTo>
                  <a:pt x="0" y="0"/>
                </a:lnTo>
                <a:lnTo>
                  <a:pt x="3683" y="800"/>
                </a:lnTo>
                <a:lnTo>
                  <a:pt x="3048" y="0"/>
                </a:lnTo>
                <a:close/>
              </a:path>
            </a:pathLst>
          </a:custGeom>
          <a:solidFill>
            <a:srgbClr val="CEE2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726692" y="5981509"/>
            <a:ext cx="19685" cy="7620"/>
          </a:xfrm>
          <a:custGeom>
            <a:avLst/>
            <a:gdLst/>
            <a:ahLst/>
            <a:cxnLst/>
            <a:rect l="l" t="t" r="r" b="b"/>
            <a:pathLst>
              <a:path w="19685" h="7620">
                <a:moveTo>
                  <a:pt x="762" y="0"/>
                </a:moveTo>
                <a:lnTo>
                  <a:pt x="0" y="3860"/>
                </a:lnTo>
                <a:lnTo>
                  <a:pt x="507" y="4927"/>
                </a:lnTo>
                <a:lnTo>
                  <a:pt x="3682" y="5981"/>
                </a:lnTo>
                <a:lnTo>
                  <a:pt x="9397" y="7048"/>
                </a:lnTo>
                <a:lnTo>
                  <a:pt x="14096" y="3365"/>
                </a:lnTo>
                <a:lnTo>
                  <a:pt x="19176" y="3365"/>
                </a:lnTo>
                <a:lnTo>
                  <a:pt x="19431" y="3022"/>
                </a:lnTo>
                <a:lnTo>
                  <a:pt x="6350" y="3022"/>
                </a:lnTo>
                <a:lnTo>
                  <a:pt x="762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740789" y="5984875"/>
            <a:ext cx="5080" cy="635"/>
          </a:xfrm>
          <a:custGeom>
            <a:avLst/>
            <a:gdLst/>
            <a:ahLst/>
            <a:cxnLst/>
            <a:rect l="l" t="t" r="r" b="b"/>
            <a:pathLst>
              <a:path w="5080" h="635">
                <a:moveTo>
                  <a:pt x="5080" y="0"/>
                </a:moveTo>
                <a:lnTo>
                  <a:pt x="0" y="0"/>
                </a:lnTo>
                <a:lnTo>
                  <a:pt x="4953" y="292"/>
                </a:lnTo>
                <a:lnTo>
                  <a:pt x="5080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732914" y="5977039"/>
            <a:ext cx="23495" cy="7620"/>
          </a:xfrm>
          <a:custGeom>
            <a:avLst/>
            <a:gdLst/>
            <a:ahLst/>
            <a:cxnLst/>
            <a:rect l="l" t="t" r="r" b="b"/>
            <a:pathLst>
              <a:path w="23494" h="7620">
                <a:moveTo>
                  <a:pt x="3302" y="0"/>
                </a:moveTo>
                <a:lnTo>
                  <a:pt x="1905" y="1447"/>
                </a:lnTo>
                <a:lnTo>
                  <a:pt x="0" y="2870"/>
                </a:lnTo>
                <a:lnTo>
                  <a:pt x="127" y="7493"/>
                </a:lnTo>
                <a:lnTo>
                  <a:pt x="13208" y="7493"/>
                </a:lnTo>
                <a:lnTo>
                  <a:pt x="13716" y="6578"/>
                </a:lnTo>
                <a:lnTo>
                  <a:pt x="16256" y="4279"/>
                </a:lnTo>
                <a:lnTo>
                  <a:pt x="18668" y="3263"/>
                </a:lnTo>
                <a:lnTo>
                  <a:pt x="20701" y="2222"/>
                </a:lnTo>
                <a:lnTo>
                  <a:pt x="23241" y="2222"/>
                </a:lnTo>
                <a:lnTo>
                  <a:pt x="23241" y="1016"/>
                </a:lnTo>
                <a:lnTo>
                  <a:pt x="6223" y="1016"/>
                </a:lnTo>
                <a:lnTo>
                  <a:pt x="3302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753616" y="5979261"/>
            <a:ext cx="2540" cy="1905"/>
          </a:xfrm>
          <a:custGeom>
            <a:avLst/>
            <a:gdLst/>
            <a:ahLst/>
            <a:cxnLst/>
            <a:rect l="l" t="t" r="r" b="b"/>
            <a:pathLst>
              <a:path w="2539" h="1904">
                <a:moveTo>
                  <a:pt x="2539" y="0"/>
                </a:moveTo>
                <a:lnTo>
                  <a:pt x="0" y="0"/>
                </a:lnTo>
                <a:lnTo>
                  <a:pt x="2539" y="1295"/>
                </a:lnTo>
                <a:lnTo>
                  <a:pt x="2539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739138" y="5976518"/>
            <a:ext cx="17145" cy="1905"/>
          </a:xfrm>
          <a:custGeom>
            <a:avLst/>
            <a:gdLst/>
            <a:ahLst/>
            <a:cxnLst/>
            <a:rect l="l" t="t" r="r" b="b"/>
            <a:pathLst>
              <a:path w="17144" h="1904">
                <a:moveTo>
                  <a:pt x="762" y="0"/>
                </a:moveTo>
                <a:lnTo>
                  <a:pt x="126" y="558"/>
                </a:lnTo>
                <a:lnTo>
                  <a:pt x="0" y="1536"/>
                </a:lnTo>
                <a:lnTo>
                  <a:pt x="17018" y="1536"/>
                </a:lnTo>
                <a:lnTo>
                  <a:pt x="17144" y="533"/>
                </a:lnTo>
                <a:lnTo>
                  <a:pt x="2286" y="520"/>
                </a:lnTo>
                <a:lnTo>
                  <a:pt x="1650" y="431"/>
                </a:lnTo>
                <a:lnTo>
                  <a:pt x="762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756282" y="5976950"/>
            <a:ext cx="4445" cy="635"/>
          </a:xfrm>
          <a:custGeom>
            <a:avLst/>
            <a:gdLst/>
            <a:ahLst/>
            <a:cxnLst/>
            <a:rect l="l" t="t" r="r" b="b"/>
            <a:pathLst>
              <a:path w="4444" h="635">
                <a:moveTo>
                  <a:pt x="3937" y="0"/>
                </a:moveTo>
                <a:lnTo>
                  <a:pt x="0" y="0"/>
                </a:lnTo>
                <a:lnTo>
                  <a:pt x="3556" y="457"/>
                </a:lnTo>
                <a:lnTo>
                  <a:pt x="3556" y="127"/>
                </a:lnTo>
                <a:lnTo>
                  <a:pt x="3937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741551" y="5974448"/>
            <a:ext cx="22860" cy="3175"/>
          </a:xfrm>
          <a:custGeom>
            <a:avLst/>
            <a:gdLst/>
            <a:ahLst/>
            <a:cxnLst/>
            <a:rect l="l" t="t" r="r" b="b"/>
            <a:pathLst>
              <a:path w="22860" h="3175">
                <a:moveTo>
                  <a:pt x="5587" y="0"/>
                </a:moveTo>
                <a:lnTo>
                  <a:pt x="3682" y="1752"/>
                </a:lnTo>
                <a:lnTo>
                  <a:pt x="0" y="2603"/>
                </a:lnTo>
                <a:lnTo>
                  <a:pt x="14731" y="2603"/>
                </a:lnTo>
                <a:lnTo>
                  <a:pt x="18668" y="2501"/>
                </a:lnTo>
                <a:lnTo>
                  <a:pt x="21462" y="1384"/>
                </a:lnTo>
                <a:lnTo>
                  <a:pt x="22732" y="342"/>
                </a:lnTo>
                <a:lnTo>
                  <a:pt x="8128" y="330"/>
                </a:lnTo>
                <a:lnTo>
                  <a:pt x="5587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752219" y="5962015"/>
            <a:ext cx="33020" cy="13335"/>
          </a:xfrm>
          <a:custGeom>
            <a:avLst/>
            <a:gdLst/>
            <a:ahLst/>
            <a:cxnLst/>
            <a:rect l="l" t="t" r="r" b="b"/>
            <a:pathLst>
              <a:path w="33019" h="13335">
                <a:moveTo>
                  <a:pt x="21336" y="0"/>
                </a:moveTo>
                <a:lnTo>
                  <a:pt x="21336" y="2628"/>
                </a:lnTo>
                <a:lnTo>
                  <a:pt x="19176" y="3683"/>
                </a:lnTo>
                <a:lnTo>
                  <a:pt x="17144" y="4089"/>
                </a:lnTo>
                <a:lnTo>
                  <a:pt x="15493" y="4521"/>
                </a:lnTo>
                <a:lnTo>
                  <a:pt x="11811" y="8343"/>
                </a:lnTo>
                <a:lnTo>
                  <a:pt x="5714" y="9867"/>
                </a:lnTo>
                <a:lnTo>
                  <a:pt x="126" y="12128"/>
                </a:lnTo>
                <a:lnTo>
                  <a:pt x="0" y="12776"/>
                </a:lnTo>
                <a:lnTo>
                  <a:pt x="12064" y="12763"/>
                </a:lnTo>
                <a:lnTo>
                  <a:pt x="16256" y="9563"/>
                </a:lnTo>
                <a:lnTo>
                  <a:pt x="25273" y="8077"/>
                </a:lnTo>
                <a:lnTo>
                  <a:pt x="30733" y="3175"/>
                </a:lnTo>
                <a:lnTo>
                  <a:pt x="33019" y="3175"/>
                </a:lnTo>
                <a:lnTo>
                  <a:pt x="32512" y="736"/>
                </a:lnTo>
                <a:lnTo>
                  <a:pt x="24511" y="736"/>
                </a:lnTo>
                <a:lnTo>
                  <a:pt x="21336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782952" y="5965190"/>
            <a:ext cx="2540" cy="1905"/>
          </a:xfrm>
          <a:custGeom>
            <a:avLst/>
            <a:gdLst/>
            <a:ahLst/>
            <a:cxnLst/>
            <a:rect l="l" t="t" r="r" b="b"/>
            <a:pathLst>
              <a:path w="2539" h="1904">
                <a:moveTo>
                  <a:pt x="2286" y="0"/>
                </a:moveTo>
                <a:lnTo>
                  <a:pt x="0" y="0"/>
                </a:lnTo>
                <a:lnTo>
                  <a:pt x="2540" y="1308"/>
                </a:lnTo>
                <a:lnTo>
                  <a:pt x="2286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776729" y="5944361"/>
            <a:ext cx="34290" cy="18415"/>
          </a:xfrm>
          <a:custGeom>
            <a:avLst/>
            <a:gdLst/>
            <a:ahLst/>
            <a:cxnLst/>
            <a:rect l="l" t="t" r="r" b="b"/>
            <a:pathLst>
              <a:path w="34289" h="18414">
                <a:moveTo>
                  <a:pt x="27305" y="9220"/>
                </a:moveTo>
                <a:lnTo>
                  <a:pt x="10921" y="9220"/>
                </a:lnTo>
                <a:lnTo>
                  <a:pt x="8255" y="12522"/>
                </a:lnTo>
                <a:lnTo>
                  <a:pt x="4571" y="13690"/>
                </a:lnTo>
                <a:lnTo>
                  <a:pt x="3047" y="15151"/>
                </a:lnTo>
                <a:lnTo>
                  <a:pt x="762" y="15189"/>
                </a:lnTo>
                <a:lnTo>
                  <a:pt x="0" y="18389"/>
                </a:lnTo>
                <a:lnTo>
                  <a:pt x="8000" y="18389"/>
                </a:lnTo>
                <a:lnTo>
                  <a:pt x="7746" y="17068"/>
                </a:lnTo>
                <a:lnTo>
                  <a:pt x="12826" y="17068"/>
                </a:lnTo>
                <a:lnTo>
                  <a:pt x="14731" y="15989"/>
                </a:lnTo>
                <a:lnTo>
                  <a:pt x="14858" y="14693"/>
                </a:lnTo>
                <a:lnTo>
                  <a:pt x="16256" y="14528"/>
                </a:lnTo>
                <a:lnTo>
                  <a:pt x="17780" y="14528"/>
                </a:lnTo>
                <a:lnTo>
                  <a:pt x="21081" y="11861"/>
                </a:lnTo>
                <a:lnTo>
                  <a:pt x="27305" y="9220"/>
                </a:lnTo>
                <a:close/>
              </a:path>
              <a:path w="34289" h="18414">
                <a:moveTo>
                  <a:pt x="16547" y="8635"/>
                </a:moveTo>
                <a:lnTo>
                  <a:pt x="11430" y="8635"/>
                </a:lnTo>
                <a:lnTo>
                  <a:pt x="15875" y="9220"/>
                </a:lnTo>
                <a:lnTo>
                  <a:pt x="16547" y="8635"/>
                </a:lnTo>
                <a:close/>
              </a:path>
              <a:path w="34289" h="18414">
                <a:moveTo>
                  <a:pt x="31495" y="0"/>
                </a:moveTo>
                <a:lnTo>
                  <a:pt x="29209" y="38"/>
                </a:lnTo>
                <a:lnTo>
                  <a:pt x="28956" y="1650"/>
                </a:lnTo>
                <a:lnTo>
                  <a:pt x="27177" y="2743"/>
                </a:lnTo>
                <a:lnTo>
                  <a:pt x="24764" y="4394"/>
                </a:lnTo>
                <a:lnTo>
                  <a:pt x="21336" y="5295"/>
                </a:lnTo>
                <a:lnTo>
                  <a:pt x="19176" y="6350"/>
                </a:lnTo>
                <a:lnTo>
                  <a:pt x="16547" y="8635"/>
                </a:lnTo>
                <a:lnTo>
                  <a:pt x="28447" y="8635"/>
                </a:lnTo>
                <a:lnTo>
                  <a:pt x="31876" y="6972"/>
                </a:lnTo>
                <a:lnTo>
                  <a:pt x="33781" y="5245"/>
                </a:lnTo>
                <a:lnTo>
                  <a:pt x="31495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784476" y="5961430"/>
            <a:ext cx="5080" cy="635"/>
          </a:xfrm>
          <a:custGeom>
            <a:avLst/>
            <a:gdLst/>
            <a:ahLst/>
            <a:cxnLst/>
            <a:rect l="l" t="t" r="r" b="b"/>
            <a:pathLst>
              <a:path w="5080" h="635">
                <a:moveTo>
                  <a:pt x="5080" y="0"/>
                </a:moveTo>
                <a:lnTo>
                  <a:pt x="0" y="0"/>
                </a:lnTo>
                <a:lnTo>
                  <a:pt x="4191" y="533"/>
                </a:lnTo>
                <a:lnTo>
                  <a:pt x="5080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792985" y="5958890"/>
            <a:ext cx="1905" cy="635"/>
          </a:xfrm>
          <a:custGeom>
            <a:avLst/>
            <a:gdLst/>
            <a:ahLst/>
            <a:cxnLst/>
            <a:rect l="l" t="t" r="r" b="b"/>
            <a:pathLst>
              <a:path w="1905" h="635">
                <a:moveTo>
                  <a:pt x="1524" y="0"/>
                </a:moveTo>
                <a:lnTo>
                  <a:pt x="0" y="0"/>
                </a:lnTo>
                <a:lnTo>
                  <a:pt x="888" y="457"/>
                </a:lnTo>
                <a:lnTo>
                  <a:pt x="1524" y="0"/>
                </a:lnTo>
                <a:close/>
              </a:path>
            </a:pathLst>
          </a:custGeom>
          <a:solidFill>
            <a:srgbClr val="C3DB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387345" y="5479541"/>
            <a:ext cx="17780" cy="10160"/>
          </a:xfrm>
          <a:custGeom>
            <a:avLst/>
            <a:gdLst/>
            <a:ahLst/>
            <a:cxnLst/>
            <a:rect l="l" t="t" r="r" b="b"/>
            <a:pathLst>
              <a:path w="17780" h="10160">
                <a:moveTo>
                  <a:pt x="3810" y="0"/>
                </a:moveTo>
                <a:lnTo>
                  <a:pt x="1397" y="381"/>
                </a:lnTo>
                <a:lnTo>
                  <a:pt x="0" y="3175"/>
                </a:lnTo>
                <a:lnTo>
                  <a:pt x="2286" y="4064"/>
                </a:lnTo>
                <a:lnTo>
                  <a:pt x="1524" y="7366"/>
                </a:lnTo>
                <a:lnTo>
                  <a:pt x="6731" y="8001"/>
                </a:lnTo>
                <a:lnTo>
                  <a:pt x="11176" y="9906"/>
                </a:lnTo>
                <a:lnTo>
                  <a:pt x="16637" y="6985"/>
                </a:lnTo>
                <a:lnTo>
                  <a:pt x="17526" y="5334"/>
                </a:lnTo>
                <a:lnTo>
                  <a:pt x="15240" y="5080"/>
                </a:lnTo>
                <a:lnTo>
                  <a:pt x="14986" y="4064"/>
                </a:lnTo>
                <a:lnTo>
                  <a:pt x="12954" y="2159"/>
                </a:lnTo>
                <a:lnTo>
                  <a:pt x="10922" y="1524"/>
                </a:lnTo>
                <a:lnTo>
                  <a:pt x="8381" y="635"/>
                </a:lnTo>
                <a:lnTo>
                  <a:pt x="3810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745742" y="5311647"/>
            <a:ext cx="16510" cy="27305"/>
          </a:xfrm>
          <a:custGeom>
            <a:avLst/>
            <a:gdLst/>
            <a:ahLst/>
            <a:cxnLst/>
            <a:rect l="l" t="t" r="r" b="b"/>
            <a:pathLst>
              <a:path w="16510" h="27304">
                <a:moveTo>
                  <a:pt x="2412" y="0"/>
                </a:moveTo>
                <a:lnTo>
                  <a:pt x="0" y="0"/>
                </a:lnTo>
                <a:lnTo>
                  <a:pt x="888" y="3428"/>
                </a:lnTo>
                <a:lnTo>
                  <a:pt x="2285" y="5968"/>
                </a:lnTo>
                <a:lnTo>
                  <a:pt x="3937" y="8762"/>
                </a:lnTo>
                <a:lnTo>
                  <a:pt x="4952" y="11175"/>
                </a:lnTo>
                <a:lnTo>
                  <a:pt x="4190" y="12064"/>
                </a:lnTo>
                <a:lnTo>
                  <a:pt x="3937" y="13715"/>
                </a:lnTo>
                <a:lnTo>
                  <a:pt x="6603" y="14350"/>
                </a:lnTo>
                <a:lnTo>
                  <a:pt x="9651" y="14731"/>
                </a:lnTo>
                <a:lnTo>
                  <a:pt x="6731" y="18668"/>
                </a:lnTo>
                <a:lnTo>
                  <a:pt x="10032" y="19176"/>
                </a:lnTo>
                <a:lnTo>
                  <a:pt x="12572" y="20065"/>
                </a:lnTo>
                <a:lnTo>
                  <a:pt x="11683" y="22351"/>
                </a:lnTo>
                <a:lnTo>
                  <a:pt x="12700" y="24764"/>
                </a:lnTo>
                <a:lnTo>
                  <a:pt x="14477" y="26923"/>
                </a:lnTo>
                <a:lnTo>
                  <a:pt x="16001" y="25526"/>
                </a:lnTo>
                <a:lnTo>
                  <a:pt x="15239" y="23113"/>
                </a:lnTo>
                <a:lnTo>
                  <a:pt x="15747" y="22097"/>
                </a:lnTo>
                <a:lnTo>
                  <a:pt x="14985" y="20065"/>
                </a:lnTo>
                <a:lnTo>
                  <a:pt x="15747" y="17144"/>
                </a:lnTo>
                <a:lnTo>
                  <a:pt x="13207" y="15874"/>
                </a:lnTo>
                <a:lnTo>
                  <a:pt x="13462" y="13588"/>
                </a:lnTo>
                <a:lnTo>
                  <a:pt x="12700" y="9270"/>
                </a:lnTo>
                <a:lnTo>
                  <a:pt x="11175" y="7746"/>
                </a:lnTo>
                <a:lnTo>
                  <a:pt x="9906" y="4952"/>
                </a:lnTo>
                <a:lnTo>
                  <a:pt x="10159" y="2666"/>
                </a:lnTo>
                <a:lnTo>
                  <a:pt x="9397" y="1777"/>
                </a:lnTo>
                <a:lnTo>
                  <a:pt x="2793" y="1777"/>
                </a:lnTo>
                <a:lnTo>
                  <a:pt x="1777" y="1650"/>
                </a:lnTo>
                <a:lnTo>
                  <a:pt x="2412" y="0"/>
                </a:lnTo>
                <a:close/>
              </a:path>
            </a:pathLst>
          </a:custGeom>
          <a:solidFill>
            <a:srgbClr val="CCDE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748535" y="5310378"/>
            <a:ext cx="6985" cy="3175"/>
          </a:xfrm>
          <a:custGeom>
            <a:avLst/>
            <a:gdLst/>
            <a:ahLst/>
            <a:cxnLst/>
            <a:rect l="l" t="t" r="r" b="b"/>
            <a:pathLst>
              <a:path w="6985" h="3175">
                <a:moveTo>
                  <a:pt x="5206" y="0"/>
                </a:moveTo>
                <a:lnTo>
                  <a:pt x="3047" y="1016"/>
                </a:lnTo>
                <a:lnTo>
                  <a:pt x="888" y="1397"/>
                </a:lnTo>
                <a:lnTo>
                  <a:pt x="0" y="3048"/>
                </a:lnTo>
                <a:lnTo>
                  <a:pt x="6603" y="3048"/>
                </a:lnTo>
                <a:lnTo>
                  <a:pt x="5968" y="2032"/>
                </a:lnTo>
                <a:lnTo>
                  <a:pt x="5206" y="0"/>
                </a:lnTo>
                <a:close/>
              </a:path>
            </a:pathLst>
          </a:custGeom>
          <a:solidFill>
            <a:srgbClr val="CCDE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322829" y="5486146"/>
            <a:ext cx="3175" cy="1905"/>
          </a:xfrm>
          <a:custGeom>
            <a:avLst/>
            <a:gdLst/>
            <a:ahLst/>
            <a:cxnLst/>
            <a:rect l="l" t="t" r="r" b="b"/>
            <a:pathLst>
              <a:path w="3175" h="1904">
                <a:moveTo>
                  <a:pt x="2793" y="0"/>
                </a:moveTo>
                <a:lnTo>
                  <a:pt x="507" y="0"/>
                </a:lnTo>
                <a:lnTo>
                  <a:pt x="0" y="1777"/>
                </a:lnTo>
                <a:lnTo>
                  <a:pt x="1905" y="1650"/>
                </a:lnTo>
                <a:lnTo>
                  <a:pt x="2793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319527" y="5484114"/>
            <a:ext cx="4445" cy="3810"/>
          </a:xfrm>
          <a:custGeom>
            <a:avLst/>
            <a:gdLst/>
            <a:ahLst/>
            <a:cxnLst/>
            <a:rect l="l" t="t" r="r" b="b"/>
            <a:pathLst>
              <a:path w="4444" h="3810">
                <a:moveTo>
                  <a:pt x="508" y="0"/>
                </a:moveTo>
                <a:lnTo>
                  <a:pt x="0" y="1778"/>
                </a:lnTo>
                <a:lnTo>
                  <a:pt x="1397" y="3302"/>
                </a:lnTo>
                <a:lnTo>
                  <a:pt x="3810" y="2032"/>
                </a:lnTo>
                <a:lnTo>
                  <a:pt x="4191" y="2032"/>
                </a:lnTo>
                <a:lnTo>
                  <a:pt x="4445" y="127"/>
                </a:lnTo>
                <a:lnTo>
                  <a:pt x="508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323719" y="5486019"/>
            <a:ext cx="1905" cy="635"/>
          </a:xfrm>
          <a:custGeom>
            <a:avLst/>
            <a:gdLst/>
            <a:ahLst/>
            <a:cxnLst/>
            <a:rect l="l" t="t" r="r" b="b"/>
            <a:pathLst>
              <a:path w="1905" h="635">
                <a:moveTo>
                  <a:pt x="1905" y="0"/>
                </a:moveTo>
                <a:lnTo>
                  <a:pt x="0" y="126"/>
                </a:lnTo>
                <a:lnTo>
                  <a:pt x="1905" y="126"/>
                </a:lnTo>
                <a:lnTo>
                  <a:pt x="1905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483613" y="5909309"/>
            <a:ext cx="13335" cy="8890"/>
          </a:xfrm>
          <a:custGeom>
            <a:avLst/>
            <a:gdLst/>
            <a:ahLst/>
            <a:cxnLst/>
            <a:rect l="l" t="t" r="r" b="b"/>
            <a:pathLst>
              <a:path w="13334" h="8889">
                <a:moveTo>
                  <a:pt x="8255" y="0"/>
                </a:moveTo>
                <a:lnTo>
                  <a:pt x="5080" y="253"/>
                </a:lnTo>
                <a:lnTo>
                  <a:pt x="1524" y="3200"/>
                </a:lnTo>
                <a:lnTo>
                  <a:pt x="0" y="5740"/>
                </a:lnTo>
                <a:lnTo>
                  <a:pt x="3302" y="6896"/>
                </a:lnTo>
                <a:lnTo>
                  <a:pt x="3429" y="8293"/>
                </a:lnTo>
                <a:lnTo>
                  <a:pt x="6604" y="8381"/>
                </a:lnTo>
                <a:lnTo>
                  <a:pt x="8255" y="7581"/>
                </a:lnTo>
                <a:lnTo>
                  <a:pt x="11938" y="5333"/>
                </a:lnTo>
                <a:lnTo>
                  <a:pt x="12954" y="2374"/>
                </a:lnTo>
                <a:lnTo>
                  <a:pt x="12192" y="558"/>
                </a:lnTo>
                <a:lnTo>
                  <a:pt x="8255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712976" y="5973317"/>
            <a:ext cx="10160" cy="9525"/>
          </a:xfrm>
          <a:custGeom>
            <a:avLst/>
            <a:gdLst/>
            <a:ahLst/>
            <a:cxnLst/>
            <a:rect l="l" t="t" r="r" b="b"/>
            <a:pathLst>
              <a:path w="10160" h="9525">
                <a:moveTo>
                  <a:pt x="3810" y="0"/>
                </a:moveTo>
                <a:lnTo>
                  <a:pt x="2286" y="1866"/>
                </a:lnTo>
                <a:lnTo>
                  <a:pt x="0" y="3657"/>
                </a:lnTo>
                <a:lnTo>
                  <a:pt x="762" y="5156"/>
                </a:lnTo>
                <a:lnTo>
                  <a:pt x="888" y="6921"/>
                </a:lnTo>
                <a:lnTo>
                  <a:pt x="2159" y="8115"/>
                </a:lnTo>
                <a:lnTo>
                  <a:pt x="4699" y="9143"/>
                </a:lnTo>
                <a:lnTo>
                  <a:pt x="5968" y="6896"/>
                </a:lnTo>
                <a:lnTo>
                  <a:pt x="8890" y="6896"/>
                </a:lnTo>
                <a:lnTo>
                  <a:pt x="9651" y="6680"/>
                </a:lnTo>
                <a:lnTo>
                  <a:pt x="9906" y="4965"/>
                </a:lnTo>
                <a:lnTo>
                  <a:pt x="7747" y="850"/>
                </a:lnTo>
                <a:lnTo>
                  <a:pt x="3810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718945" y="5980214"/>
            <a:ext cx="3175" cy="635"/>
          </a:xfrm>
          <a:custGeom>
            <a:avLst/>
            <a:gdLst/>
            <a:ahLst/>
            <a:cxnLst/>
            <a:rect l="l" t="t" r="r" b="b"/>
            <a:pathLst>
              <a:path w="3175" h="635">
                <a:moveTo>
                  <a:pt x="2921" y="0"/>
                </a:moveTo>
                <a:lnTo>
                  <a:pt x="0" y="0"/>
                </a:lnTo>
                <a:lnTo>
                  <a:pt x="2031" y="254"/>
                </a:lnTo>
                <a:lnTo>
                  <a:pt x="2921" y="0"/>
                </a:lnTo>
                <a:close/>
              </a:path>
            </a:pathLst>
          </a:custGeom>
          <a:solidFill>
            <a:srgbClr val="EBF6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736598" y="525627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3428" y="0"/>
                </a:moveTo>
                <a:lnTo>
                  <a:pt x="762" y="2032"/>
                </a:lnTo>
                <a:lnTo>
                  <a:pt x="0" y="8001"/>
                </a:lnTo>
                <a:lnTo>
                  <a:pt x="2031" y="10668"/>
                </a:lnTo>
                <a:lnTo>
                  <a:pt x="8000" y="11430"/>
                </a:lnTo>
                <a:lnTo>
                  <a:pt x="10668" y="9271"/>
                </a:lnTo>
                <a:lnTo>
                  <a:pt x="11429" y="3429"/>
                </a:lnTo>
                <a:lnTo>
                  <a:pt x="9397" y="762"/>
                </a:lnTo>
                <a:lnTo>
                  <a:pt x="34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754885" y="5682996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2031" y="0"/>
                </a:moveTo>
                <a:lnTo>
                  <a:pt x="507" y="1244"/>
                </a:lnTo>
                <a:lnTo>
                  <a:pt x="0" y="4787"/>
                </a:lnTo>
                <a:lnTo>
                  <a:pt x="1269" y="6400"/>
                </a:lnTo>
                <a:lnTo>
                  <a:pt x="4825" y="6857"/>
                </a:lnTo>
                <a:lnTo>
                  <a:pt x="6350" y="5600"/>
                </a:lnTo>
                <a:lnTo>
                  <a:pt x="6857" y="2057"/>
                </a:lnTo>
                <a:lnTo>
                  <a:pt x="5587" y="457"/>
                </a:lnTo>
                <a:lnTo>
                  <a:pt x="20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485900" y="5917691"/>
            <a:ext cx="8890" cy="7620"/>
          </a:xfrm>
          <a:custGeom>
            <a:avLst/>
            <a:gdLst/>
            <a:ahLst/>
            <a:cxnLst/>
            <a:rect l="l" t="t" r="r" b="b"/>
            <a:pathLst>
              <a:path w="8890" h="7620">
                <a:moveTo>
                  <a:pt x="2540" y="0"/>
                </a:moveTo>
                <a:lnTo>
                  <a:pt x="508" y="1384"/>
                </a:lnTo>
                <a:lnTo>
                  <a:pt x="0" y="5321"/>
                </a:lnTo>
                <a:lnTo>
                  <a:pt x="1524" y="7112"/>
                </a:lnTo>
                <a:lnTo>
                  <a:pt x="5841" y="7620"/>
                </a:lnTo>
                <a:lnTo>
                  <a:pt x="7874" y="6223"/>
                </a:lnTo>
                <a:lnTo>
                  <a:pt x="8381" y="2298"/>
                </a:lnTo>
                <a:lnTo>
                  <a:pt x="6858" y="495"/>
                </a:lnTo>
                <a:lnTo>
                  <a:pt x="25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708404" y="5971794"/>
            <a:ext cx="8890" cy="7620"/>
          </a:xfrm>
          <a:custGeom>
            <a:avLst/>
            <a:gdLst/>
            <a:ahLst/>
            <a:cxnLst/>
            <a:rect l="l" t="t" r="r" b="b"/>
            <a:pathLst>
              <a:path w="8889" h="7620">
                <a:moveTo>
                  <a:pt x="2539" y="0"/>
                </a:moveTo>
                <a:lnTo>
                  <a:pt x="507" y="1384"/>
                </a:lnTo>
                <a:lnTo>
                  <a:pt x="0" y="5321"/>
                </a:lnTo>
                <a:lnTo>
                  <a:pt x="1523" y="7111"/>
                </a:lnTo>
                <a:lnTo>
                  <a:pt x="5841" y="7619"/>
                </a:lnTo>
                <a:lnTo>
                  <a:pt x="7873" y="6235"/>
                </a:lnTo>
                <a:lnTo>
                  <a:pt x="8381" y="2298"/>
                </a:lnTo>
                <a:lnTo>
                  <a:pt x="6857" y="495"/>
                </a:lnTo>
                <a:lnTo>
                  <a:pt x="2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064257" y="6163817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2031" y="0"/>
                </a:moveTo>
                <a:lnTo>
                  <a:pt x="508" y="1244"/>
                </a:lnTo>
                <a:lnTo>
                  <a:pt x="0" y="4787"/>
                </a:lnTo>
                <a:lnTo>
                  <a:pt x="1269" y="6400"/>
                </a:lnTo>
                <a:lnTo>
                  <a:pt x="4825" y="6857"/>
                </a:lnTo>
                <a:lnTo>
                  <a:pt x="6350" y="5600"/>
                </a:lnTo>
                <a:lnTo>
                  <a:pt x="6858" y="2057"/>
                </a:lnTo>
                <a:lnTo>
                  <a:pt x="5587" y="457"/>
                </a:lnTo>
                <a:lnTo>
                  <a:pt x="20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444495" y="5884164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30" h="11429">
                <a:moveTo>
                  <a:pt x="3429" y="0"/>
                </a:moveTo>
                <a:lnTo>
                  <a:pt x="762" y="2082"/>
                </a:lnTo>
                <a:lnTo>
                  <a:pt x="0" y="7988"/>
                </a:lnTo>
                <a:lnTo>
                  <a:pt x="2031" y="10680"/>
                </a:lnTo>
                <a:lnTo>
                  <a:pt x="8001" y="11430"/>
                </a:lnTo>
                <a:lnTo>
                  <a:pt x="10668" y="9347"/>
                </a:lnTo>
                <a:lnTo>
                  <a:pt x="11430" y="3441"/>
                </a:lnTo>
                <a:lnTo>
                  <a:pt x="9398" y="749"/>
                </a:lnTo>
                <a:lnTo>
                  <a:pt x="34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399538" y="5488685"/>
            <a:ext cx="8890" cy="7620"/>
          </a:xfrm>
          <a:custGeom>
            <a:avLst/>
            <a:gdLst/>
            <a:ahLst/>
            <a:cxnLst/>
            <a:rect l="l" t="t" r="r" b="b"/>
            <a:pathLst>
              <a:path w="8889" h="7620">
                <a:moveTo>
                  <a:pt x="2539" y="0"/>
                </a:moveTo>
                <a:lnTo>
                  <a:pt x="507" y="1396"/>
                </a:lnTo>
                <a:lnTo>
                  <a:pt x="0" y="5333"/>
                </a:lnTo>
                <a:lnTo>
                  <a:pt x="1524" y="7111"/>
                </a:lnTo>
                <a:lnTo>
                  <a:pt x="5842" y="7619"/>
                </a:lnTo>
                <a:lnTo>
                  <a:pt x="7874" y="6222"/>
                </a:lnTo>
                <a:lnTo>
                  <a:pt x="8381" y="2285"/>
                </a:lnTo>
                <a:lnTo>
                  <a:pt x="6857" y="507"/>
                </a:lnTo>
                <a:lnTo>
                  <a:pt x="2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362200" y="5325617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2793" y="0"/>
                </a:moveTo>
                <a:lnTo>
                  <a:pt x="635" y="1650"/>
                </a:lnTo>
                <a:lnTo>
                  <a:pt x="0" y="6349"/>
                </a:lnTo>
                <a:lnTo>
                  <a:pt x="1650" y="8508"/>
                </a:lnTo>
                <a:lnTo>
                  <a:pt x="6350" y="9143"/>
                </a:lnTo>
                <a:lnTo>
                  <a:pt x="8508" y="7492"/>
                </a:lnTo>
                <a:lnTo>
                  <a:pt x="9143" y="2793"/>
                </a:lnTo>
                <a:lnTo>
                  <a:pt x="7493" y="634"/>
                </a:lnTo>
                <a:lnTo>
                  <a:pt x="27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345435" y="5620511"/>
            <a:ext cx="48768" cy="373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741170" y="5377434"/>
            <a:ext cx="528828" cy="7978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987295" y="5487923"/>
            <a:ext cx="161544" cy="320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523238" y="5596128"/>
            <a:ext cx="121157" cy="632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218182" y="5629655"/>
            <a:ext cx="245363" cy="3459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483613" y="5631179"/>
            <a:ext cx="274319" cy="332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616707" y="5231891"/>
            <a:ext cx="999744" cy="9578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283964" y="5230367"/>
            <a:ext cx="999743" cy="957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Flèche droite 155"/>
          <p:cNvSpPr/>
          <p:nvPr/>
        </p:nvSpPr>
        <p:spPr>
          <a:xfrm>
            <a:off x="0" y="533400"/>
            <a:ext cx="685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7461" y="1377950"/>
            <a:ext cx="1865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Sélection de</a:t>
            </a:r>
            <a:r>
              <a:rPr sz="1800" i="1" spc="-5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2420873"/>
            <a:ext cx="7379969" cy="4305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55664" y="967739"/>
            <a:ext cx="2688335" cy="17556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90004" y="4725161"/>
            <a:ext cx="2253996" cy="694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37"/>
          <p:cNvSpPr txBox="1"/>
          <p:nvPr/>
        </p:nvSpPr>
        <p:spPr>
          <a:xfrm>
            <a:off x="6719238" y="712821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7461" y="1377950"/>
            <a:ext cx="3009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Le graph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2D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des cellules de</a:t>
            </a:r>
            <a:r>
              <a:rPr sz="1800" i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sang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7833" y="5681471"/>
            <a:ext cx="7592568" cy="9349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7353" y="5743194"/>
            <a:ext cx="7668768" cy="896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71550" y="5733288"/>
            <a:ext cx="7489190" cy="831850"/>
          </a:xfrm>
          <a:prstGeom prst="rect">
            <a:avLst/>
          </a:prstGeom>
          <a:solidFill>
            <a:srgbClr val="D1D1EF"/>
          </a:solidFill>
        </p:spPr>
        <p:txBody>
          <a:bodyPr vert="horz" wrap="square" lIns="0" tIns="27940" rIns="0" bIns="0" rtlCol="0">
            <a:spAutoFit/>
          </a:bodyPr>
          <a:lstStyle/>
          <a:p>
            <a:pPr marL="91440" marR="123825">
              <a:lnSpc>
                <a:spcPts val="2880"/>
              </a:lnSpc>
              <a:spcBef>
                <a:spcPts val="220"/>
              </a:spcBef>
            </a:pPr>
            <a:r>
              <a:rPr sz="1600" spc="-15" dirty="0">
                <a:latin typeface="Arial"/>
                <a:cs typeface="Arial"/>
              </a:rPr>
              <a:t>L’analyse </a:t>
            </a:r>
            <a:r>
              <a:rPr sz="1600" spc="-5" dirty="0">
                <a:latin typeface="Arial"/>
                <a:cs typeface="Arial"/>
              </a:rPr>
              <a:t>multiparamétrique constitue le </a:t>
            </a:r>
            <a:r>
              <a:rPr sz="1600" spc="-10" dirty="0">
                <a:latin typeface="Arial"/>
                <a:cs typeface="Arial"/>
              </a:rPr>
              <a:t>point </a:t>
            </a:r>
            <a:r>
              <a:rPr sz="1600" dirty="0">
                <a:latin typeface="Arial"/>
                <a:cs typeface="Arial"/>
              </a:rPr>
              <a:t>fort </a:t>
            </a:r>
            <a:r>
              <a:rPr sz="1600" spc="-5" dirty="0">
                <a:latin typeface="Arial"/>
                <a:cs typeface="Arial"/>
              </a:rPr>
              <a:t>de la cytométrie </a:t>
            </a:r>
            <a:r>
              <a:rPr sz="1600" dirty="0">
                <a:latin typeface="Arial"/>
                <a:cs typeface="Arial"/>
              </a:rPr>
              <a:t>en flux, ce </a:t>
            </a:r>
            <a:r>
              <a:rPr sz="1600" spc="-5" dirty="0">
                <a:latin typeface="Arial"/>
                <a:cs typeface="Arial"/>
              </a:rPr>
              <a:t>qui  nous permet par </a:t>
            </a:r>
            <a:r>
              <a:rPr sz="1600" dirty="0">
                <a:latin typeface="Arial"/>
                <a:cs typeface="Arial"/>
              </a:rPr>
              <a:t>exemple de séparer les </a:t>
            </a:r>
            <a:r>
              <a:rPr sz="1600" spc="-5" dirty="0">
                <a:latin typeface="Arial"/>
                <a:cs typeface="Arial"/>
              </a:rPr>
              <a:t>cellules pour </a:t>
            </a:r>
            <a:r>
              <a:rPr sz="1600" dirty="0">
                <a:latin typeface="Arial"/>
                <a:cs typeface="Arial"/>
              </a:rPr>
              <a:t>les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cultivées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11729" y="1844802"/>
            <a:ext cx="5711952" cy="37071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71600" y="6858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La </a:t>
            </a:r>
            <a:r>
              <a:rPr lang="fr-FR" sz="3600" b="1" dirty="0" err="1" smtClean="0">
                <a:solidFill>
                  <a:srgbClr val="FF0000"/>
                </a:solidFill>
              </a:rPr>
              <a:t>cytométrie</a:t>
            </a:r>
            <a:r>
              <a:rPr lang="fr-FR" sz="3600" b="1" dirty="0" smtClean="0">
                <a:solidFill>
                  <a:srgbClr val="FF0000"/>
                </a:solidFill>
              </a:rPr>
              <a:t> en flux ou le tri cellulaire 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57200" y="1600201"/>
            <a:ext cx="838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C’est une technique qui permet de </a:t>
            </a:r>
            <a:r>
              <a:rPr lang="fr-FR" sz="2400" dirty="0" smtClean="0">
                <a:solidFill>
                  <a:srgbClr val="FF0000"/>
                </a:solidFill>
              </a:rPr>
              <a:t>mesurer sur une </a:t>
            </a:r>
            <a:r>
              <a:rPr lang="fr-FR" sz="2400" dirty="0" smtClean="0"/>
              <a:t>suspension de particules (Cellules, bactéries et parasites billes…) les caractéristiques individuelles de chaque particules telles que </a:t>
            </a:r>
            <a:r>
              <a:rPr lang="fr-FR" sz="2400" dirty="0" smtClean="0">
                <a:solidFill>
                  <a:srgbClr val="FF0000"/>
                </a:solidFill>
              </a:rPr>
              <a:t>la taille, la forme et la complexité et n’importe quel composant ou fonction </a:t>
            </a:r>
            <a:r>
              <a:rPr lang="fr-FR" sz="2400" dirty="0" smtClean="0"/>
              <a:t>qui puisse être détecté par un composé fluorescent.</a:t>
            </a:r>
          </a:p>
          <a:p>
            <a:r>
              <a:rPr lang="fr-FR" sz="2400" dirty="0" smtClean="0"/>
              <a:t>Etape de tri cellulaire :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*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FF0000"/>
                </a:solidFill>
              </a:rPr>
              <a:t>Passage devant un ou plusieurs fuseaux  laser 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* Détecteur captent les signaux.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828800" y="4663877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* Soit une fluorescence émise par </a:t>
            </a:r>
            <a:r>
              <a:rPr lang="fr-FR" sz="2400" b="1" dirty="0" smtClean="0">
                <a:solidFill>
                  <a:srgbClr val="FF0000"/>
                </a:solidFill>
              </a:rPr>
              <a:t>la cellule elle-même.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* Soit une fluorescence émise par </a:t>
            </a:r>
            <a:r>
              <a:rPr lang="fr-FR" sz="2400" b="1" dirty="0" smtClean="0">
                <a:solidFill>
                  <a:srgbClr val="FF0000"/>
                </a:solidFill>
              </a:rPr>
              <a:t>un anticorps couplé </a:t>
            </a:r>
            <a:r>
              <a:rPr lang="fr-FR" sz="2400" b="1" dirty="0" smtClean="0"/>
              <a:t>à un fluorochrome et qui se lie spécifiquement à la cellule.</a:t>
            </a:r>
          </a:p>
        </p:txBody>
      </p:sp>
      <p:sp>
        <p:nvSpPr>
          <p:cNvPr id="5" name="object 8"/>
          <p:cNvSpPr/>
          <p:nvPr/>
        </p:nvSpPr>
        <p:spPr>
          <a:xfrm>
            <a:off x="112776" y="5638800"/>
            <a:ext cx="1752600" cy="1066801"/>
          </a:xfrm>
          <a:prstGeom prst="rect">
            <a:avLst/>
          </a:prstGeom>
          <a:blipFill>
            <a:blip r:embed="rId2" cstate="print"/>
            <a:srcRect/>
            <a:stretch>
              <a:fillRect l="-234785" t="-108786" r="-86302" b="-194784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"/>
          <p:cNvSpPr/>
          <p:nvPr/>
        </p:nvSpPr>
        <p:spPr>
          <a:xfrm>
            <a:off x="7239000" y="4338065"/>
            <a:ext cx="1776984" cy="1312927"/>
          </a:xfrm>
          <a:prstGeom prst="rect">
            <a:avLst/>
          </a:prstGeom>
          <a:blipFill>
            <a:blip r:embed="rId2" cstate="print"/>
            <a:srcRect/>
            <a:stretch>
              <a:fillRect l="-181479" r="-77221" b="-227916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197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38905" y="754380"/>
            <a:ext cx="2266950" cy="59146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005073" y="3587496"/>
            <a:ext cx="25400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latin typeface="Arial"/>
                <a:cs typeface="Arial"/>
              </a:rPr>
              <a:t>-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94070" y="3701288"/>
            <a:ext cx="38163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latin typeface="Arial"/>
                <a:cs typeface="Arial"/>
              </a:rPr>
              <a:t>+</a:t>
            </a:r>
            <a:endParaRPr sz="4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90894" y="6344411"/>
            <a:ext cx="1727835" cy="338455"/>
          </a:xfrm>
          <a:prstGeom prst="rect">
            <a:avLst/>
          </a:prstGeom>
          <a:solidFill>
            <a:srgbClr val="9ED2D6"/>
          </a:solidFill>
        </p:spPr>
        <p:txBody>
          <a:bodyPr vert="horz" wrap="square" lIns="0" tIns="4000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315"/>
              </a:spcBef>
            </a:pPr>
            <a:r>
              <a:rPr sz="1600" spc="-20" dirty="0">
                <a:solidFill>
                  <a:srgbClr val="0D0D0D"/>
                </a:solidFill>
                <a:latin typeface="Arial"/>
                <a:cs typeface="Arial"/>
              </a:rPr>
              <a:t>Tube </a:t>
            </a:r>
            <a:r>
              <a:rPr sz="1600" spc="-5" dirty="0">
                <a:solidFill>
                  <a:srgbClr val="0D0D0D"/>
                </a:solidFill>
                <a:latin typeface="Arial"/>
                <a:cs typeface="Arial"/>
              </a:rPr>
              <a:t>de collecte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55725" y="1217675"/>
            <a:ext cx="2874264" cy="701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0580" y="1192530"/>
            <a:ext cx="2874264" cy="701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71550" y="1333500"/>
            <a:ext cx="2592705" cy="419100"/>
          </a:xfrm>
          <a:prstGeom prst="rect">
            <a:avLst/>
          </a:prstGeom>
          <a:solidFill>
            <a:srgbClr val="CCEBFF"/>
          </a:solidFill>
        </p:spPr>
        <p:txBody>
          <a:bodyPr vert="horz" wrap="square" lIns="0" tIns="38735" rIns="0" bIns="0" rtlCol="0">
            <a:spAutoFit/>
          </a:bodyPr>
          <a:lstStyle/>
          <a:p>
            <a:pPr marL="474345">
              <a:lnSpc>
                <a:spcPct val="100000"/>
              </a:lnSpc>
              <a:spcBef>
                <a:spcPts val="305"/>
              </a:spcBef>
            </a:pPr>
            <a:r>
              <a:rPr sz="2000" spc="-5" dirty="0">
                <a:latin typeface="Arial"/>
                <a:cs typeface="Arial"/>
              </a:rPr>
              <a:t>Laser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74535" y="4030217"/>
            <a:ext cx="2390140" cy="369570"/>
          </a:xfrm>
          <a:prstGeom prst="rect">
            <a:avLst/>
          </a:prstGeom>
          <a:solidFill>
            <a:srgbClr val="DAECEE"/>
          </a:solidFill>
        </p:spPr>
        <p:txBody>
          <a:bodyPr vert="horz" wrap="square" lIns="0" tIns="40005" rIns="0" bIns="0" rtlCol="0">
            <a:spAutoFit/>
          </a:bodyPr>
          <a:lstStyle/>
          <a:p>
            <a:pPr marL="133350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solidFill>
                  <a:srgbClr val="00AF50"/>
                </a:solidFill>
                <a:latin typeface="Arial"/>
                <a:cs typeface="Arial"/>
              </a:rPr>
              <a:t>Plaques de</a:t>
            </a:r>
            <a:r>
              <a:rPr sz="1800" spc="-6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AF50"/>
                </a:solidFill>
                <a:latin typeface="Arial"/>
                <a:cs typeface="Arial"/>
              </a:rPr>
              <a:t>déflexion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348228" y="2060448"/>
            <a:ext cx="1152525" cy="505459"/>
          </a:xfrm>
          <a:custGeom>
            <a:avLst/>
            <a:gdLst/>
            <a:ahLst/>
            <a:cxnLst/>
            <a:rect l="l" t="t" r="r" b="b"/>
            <a:pathLst>
              <a:path w="1152525" h="505460">
                <a:moveTo>
                  <a:pt x="1152144" y="0"/>
                </a:moveTo>
                <a:lnTo>
                  <a:pt x="0" y="505205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998" y="2688081"/>
            <a:ext cx="29102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Arial"/>
                <a:cs typeface="Arial"/>
              </a:rPr>
              <a:t>Veine </a:t>
            </a:r>
            <a:r>
              <a:rPr sz="1800" spc="-5" dirty="0">
                <a:latin typeface="Arial"/>
                <a:cs typeface="Arial"/>
              </a:rPr>
              <a:t>liquide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d’entraînement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00321" y="6197344"/>
            <a:ext cx="993648" cy="6606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75176" y="6172198"/>
            <a:ext cx="993648" cy="6789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39946" y="6305638"/>
            <a:ext cx="864235" cy="481330"/>
          </a:xfrm>
          <a:custGeom>
            <a:avLst/>
            <a:gdLst/>
            <a:ahLst/>
            <a:cxnLst/>
            <a:rect l="l" t="t" r="r" b="b"/>
            <a:pathLst>
              <a:path w="864235" h="481329">
                <a:moveTo>
                  <a:pt x="0" y="0"/>
                </a:moveTo>
                <a:lnTo>
                  <a:pt x="0" y="412051"/>
                </a:lnTo>
                <a:lnTo>
                  <a:pt x="6960" y="424397"/>
                </a:lnTo>
                <a:lnTo>
                  <a:pt x="58984" y="446717"/>
                </a:lnTo>
                <a:lnTo>
                  <a:pt x="101608" y="456303"/>
                </a:lnTo>
                <a:lnTo>
                  <a:pt x="153680" y="464581"/>
                </a:lnTo>
                <a:lnTo>
                  <a:pt x="213980" y="471356"/>
                </a:lnTo>
                <a:lnTo>
                  <a:pt x="281289" y="476436"/>
                </a:lnTo>
                <a:lnTo>
                  <a:pt x="354387" y="479626"/>
                </a:lnTo>
                <a:lnTo>
                  <a:pt x="432053" y="480733"/>
                </a:lnTo>
                <a:lnTo>
                  <a:pt x="509720" y="479626"/>
                </a:lnTo>
                <a:lnTo>
                  <a:pt x="582818" y="476436"/>
                </a:lnTo>
                <a:lnTo>
                  <a:pt x="650127" y="471356"/>
                </a:lnTo>
                <a:lnTo>
                  <a:pt x="710427" y="464581"/>
                </a:lnTo>
                <a:lnTo>
                  <a:pt x="762499" y="456303"/>
                </a:lnTo>
                <a:lnTo>
                  <a:pt x="805123" y="446717"/>
                </a:lnTo>
                <a:lnTo>
                  <a:pt x="857147" y="424397"/>
                </a:lnTo>
                <a:lnTo>
                  <a:pt x="864107" y="412051"/>
                </a:lnTo>
                <a:lnTo>
                  <a:pt x="864107" y="68681"/>
                </a:lnTo>
                <a:lnTo>
                  <a:pt x="432053" y="68681"/>
                </a:lnTo>
                <a:lnTo>
                  <a:pt x="354387" y="67575"/>
                </a:lnTo>
                <a:lnTo>
                  <a:pt x="281289" y="64385"/>
                </a:lnTo>
                <a:lnTo>
                  <a:pt x="213980" y="59305"/>
                </a:lnTo>
                <a:lnTo>
                  <a:pt x="153680" y="52529"/>
                </a:lnTo>
                <a:lnTo>
                  <a:pt x="101608" y="44251"/>
                </a:lnTo>
                <a:lnTo>
                  <a:pt x="58984" y="34666"/>
                </a:lnTo>
                <a:lnTo>
                  <a:pt x="6960" y="12346"/>
                </a:lnTo>
                <a:lnTo>
                  <a:pt x="0" y="0"/>
                </a:lnTo>
                <a:close/>
              </a:path>
              <a:path w="864235" h="481329">
                <a:moveTo>
                  <a:pt x="864107" y="0"/>
                </a:moveTo>
                <a:lnTo>
                  <a:pt x="805123" y="34666"/>
                </a:lnTo>
                <a:lnTo>
                  <a:pt x="762499" y="44251"/>
                </a:lnTo>
                <a:lnTo>
                  <a:pt x="710427" y="52529"/>
                </a:lnTo>
                <a:lnTo>
                  <a:pt x="650127" y="59305"/>
                </a:lnTo>
                <a:lnTo>
                  <a:pt x="582818" y="64385"/>
                </a:lnTo>
                <a:lnTo>
                  <a:pt x="509720" y="67575"/>
                </a:lnTo>
                <a:lnTo>
                  <a:pt x="432053" y="68681"/>
                </a:lnTo>
                <a:lnTo>
                  <a:pt x="864107" y="68681"/>
                </a:lnTo>
                <a:lnTo>
                  <a:pt x="864107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39946" y="6236970"/>
            <a:ext cx="864235" cy="137795"/>
          </a:xfrm>
          <a:custGeom>
            <a:avLst/>
            <a:gdLst/>
            <a:ahLst/>
            <a:cxnLst/>
            <a:rect l="l" t="t" r="r" b="b"/>
            <a:pathLst>
              <a:path w="864235" h="137795">
                <a:moveTo>
                  <a:pt x="432053" y="0"/>
                </a:moveTo>
                <a:lnTo>
                  <a:pt x="354387" y="1106"/>
                </a:lnTo>
                <a:lnTo>
                  <a:pt x="281289" y="4296"/>
                </a:lnTo>
                <a:lnTo>
                  <a:pt x="213980" y="9375"/>
                </a:lnTo>
                <a:lnTo>
                  <a:pt x="153680" y="16150"/>
                </a:lnTo>
                <a:lnTo>
                  <a:pt x="101608" y="24427"/>
                </a:lnTo>
                <a:lnTo>
                  <a:pt x="58984" y="34011"/>
                </a:lnTo>
                <a:lnTo>
                  <a:pt x="6960" y="56326"/>
                </a:lnTo>
                <a:lnTo>
                  <a:pt x="0" y="68668"/>
                </a:lnTo>
                <a:lnTo>
                  <a:pt x="6960" y="81015"/>
                </a:lnTo>
                <a:lnTo>
                  <a:pt x="58984" y="103335"/>
                </a:lnTo>
                <a:lnTo>
                  <a:pt x="101608" y="112920"/>
                </a:lnTo>
                <a:lnTo>
                  <a:pt x="153680" y="121198"/>
                </a:lnTo>
                <a:lnTo>
                  <a:pt x="213980" y="127974"/>
                </a:lnTo>
                <a:lnTo>
                  <a:pt x="281289" y="133053"/>
                </a:lnTo>
                <a:lnTo>
                  <a:pt x="354387" y="136244"/>
                </a:lnTo>
                <a:lnTo>
                  <a:pt x="432053" y="137350"/>
                </a:lnTo>
                <a:lnTo>
                  <a:pt x="509720" y="136244"/>
                </a:lnTo>
                <a:lnTo>
                  <a:pt x="582818" y="133053"/>
                </a:lnTo>
                <a:lnTo>
                  <a:pt x="650127" y="127974"/>
                </a:lnTo>
                <a:lnTo>
                  <a:pt x="710427" y="121198"/>
                </a:lnTo>
                <a:lnTo>
                  <a:pt x="762499" y="112920"/>
                </a:lnTo>
                <a:lnTo>
                  <a:pt x="805123" y="103335"/>
                </a:lnTo>
                <a:lnTo>
                  <a:pt x="857147" y="81015"/>
                </a:lnTo>
                <a:lnTo>
                  <a:pt x="864107" y="68668"/>
                </a:lnTo>
                <a:lnTo>
                  <a:pt x="857147" y="56326"/>
                </a:lnTo>
                <a:lnTo>
                  <a:pt x="805123" y="34011"/>
                </a:lnTo>
                <a:lnTo>
                  <a:pt x="762499" y="24427"/>
                </a:lnTo>
                <a:lnTo>
                  <a:pt x="710427" y="16150"/>
                </a:lnTo>
                <a:lnTo>
                  <a:pt x="650127" y="9375"/>
                </a:lnTo>
                <a:lnTo>
                  <a:pt x="582818" y="4296"/>
                </a:lnTo>
                <a:lnTo>
                  <a:pt x="509720" y="1106"/>
                </a:lnTo>
                <a:lnTo>
                  <a:pt x="432053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43939" y="6313170"/>
            <a:ext cx="2218690" cy="369570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40640" rIns="0" bIns="0" rtlCol="0">
            <a:spAutoFit/>
          </a:bodyPr>
          <a:lstStyle/>
          <a:p>
            <a:pPr marL="168275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Non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sélectionnées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64123" y="167639"/>
            <a:ext cx="950976" cy="6271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86984" y="176784"/>
            <a:ext cx="905256" cy="5814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28589" y="318008"/>
            <a:ext cx="622935" cy="299085"/>
          </a:xfrm>
          <a:custGeom>
            <a:avLst/>
            <a:gdLst/>
            <a:ahLst/>
            <a:cxnLst/>
            <a:rect l="l" t="t" r="r" b="b"/>
            <a:pathLst>
              <a:path w="622935" h="299084">
                <a:moveTo>
                  <a:pt x="148209" y="45720"/>
                </a:moveTo>
                <a:lnTo>
                  <a:pt x="93725" y="45720"/>
                </a:lnTo>
                <a:lnTo>
                  <a:pt x="41275" y="298704"/>
                </a:lnTo>
                <a:lnTo>
                  <a:pt x="95758" y="298704"/>
                </a:lnTo>
                <a:lnTo>
                  <a:pt x="148209" y="45720"/>
                </a:lnTo>
                <a:close/>
              </a:path>
              <a:path w="622935" h="299084">
                <a:moveTo>
                  <a:pt x="376047" y="0"/>
                </a:moveTo>
                <a:lnTo>
                  <a:pt x="295275" y="0"/>
                </a:lnTo>
                <a:lnTo>
                  <a:pt x="233425" y="298704"/>
                </a:lnTo>
                <a:lnTo>
                  <a:pt x="287909" y="298704"/>
                </a:lnTo>
                <a:lnTo>
                  <a:pt x="311785" y="183007"/>
                </a:lnTo>
                <a:lnTo>
                  <a:pt x="405540" y="183007"/>
                </a:lnTo>
                <a:lnTo>
                  <a:pt x="401700" y="175895"/>
                </a:lnTo>
                <a:lnTo>
                  <a:pt x="401700" y="175006"/>
                </a:lnTo>
                <a:lnTo>
                  <a:pt x="413103" y="172079"/>
                </a:lnTo>
                <a:lnTo>
                  <a:pt x="423672" y="168640"/>
                </a:lnTo>
                <a:lnTo>
                  <a:pt x="457580" y="150082"/>
                </a:lnTo>
                <a:lnTo>
                  <a:pt x="470585" y="137287"/>
                </a:lnTo>
                <a:lnTo>
                  <a:pt x="321310" y="137287"/>
                </a:lnTo>
                <a:lnTo>
                  <a:pt x="340360" y="45720"/>
                </a:lnTo>
                <a:lnTo>
                  <a:pt x="484474" y="45720"/>
                </a:lnTo>
                <a:lnTo>
                  <a:pt x="483012" y="42187"/>
                </a:lnTo>
                <a:lnTo>
                  <a:pt x="447597" y="10654"/>
                </a:lnTo>
                <a:lnTo>
                  <a:pt x="409448" y="1270"/>
                </a:lnTo>
                <a:lnTo>
                  <a:pt x="385409" y="73"/>
                </a:lnTo>
                <a:lnTo>
                  <a:pt x="376047" y="0"/>
                </a:lnTo>
                <a:close/>
              </a:path>
              <a:path w="622935" h="299084">
                <a:moveTo>
                  <a:pt x="405540" y="183007"/>
                </a:moveTo>
                <a:lnTo>
                  <a:pt x="347852" y="183007"/>
                </a:lnTo>
                <a:lnTo>
                  <a:pt x="407797" y="298704"/>
                </a:lnTo>
                <a:lnTo>
                  <a:pt x="467995" y="298704"/>
                </a:lnTo>
                <a:lnTo>
                  <a:pt x="405540" y="183007"/>
                </a:lnTo>
                <a:close/>
              </a:path>
              <a:path w="622935" h="299084">
                <a:moveTo>
                  <a:pt x="484474" y="45720"/>
                </a:moveTo>
                <a:lnTo>
                  <a:pt x="388493" y="45720"/>
                </a:lnTo>
                <a:lnTo>
                  <a:pt x="395605" y="46101"/>
                </a:lnTo>
                <a:lnTo>
                  <a:pt x="401320" y="46609"/>
                </a:lnTo>
                <a:lnTo>
                  <a:pt x="431164" y="61214"/>
                </a:lnTo>
                <a:lnTo>
                  <a:pt x="434466" y="66548"/>
                </a:lnTo>
                <a:lnTo>
                  <a:pt x="436118" y="72771"/>
                </a:lnTo>
                <a:lnTo>
                  <a:pt x="436118" y="79883"/>
                </a:lnTo>
                <a:lnTo>
                  <a:pt x="417131" y="119836"/>
                </a:lnTo>
                <a:lnTo>
                  <a:pt x="377063" y="135636"/>
                </a:lnTo>
                <a:lnTo>
                  <a:pt x="342264" y="137287"/>
                </a:lnTo>
                <a:lnTo>
                  <a:pt x="470585" y="137287"/>
                </a:lnTo>
                <a:lnTo>
                  <a:pt x="487941" y="101552"/>
                </a:lnTo>
                <a:lnTo>
                  <a:pt x="490727" y="75692"/>
                </a:lnTo>
                <a:lnTo>
                  <a:pt x="489870" y="63714"/>
                </a:lnTo>
                <a:lnTo>
                  <a:pt x="487299" y="52546"/>
                </a:lnTo>
                <a:lnTo>
                  <a:pt x="484474" y="45720"/>
                </a:lnTo>
                <a:close/>
              </a:path>
              <a:path w="622935" h="299084">
                <a:moveTo>
                  <a:pt x="251333" y="0"/>
                </a:moveTo>
                <a:lnTo>
                  <a:pt x="9144" y="0"/>
                </a:lnTo>
                <a:lnTo>
                  <a:pt x="0" y="45720"/>
                </a:lnTo>
                <a:lnTo>
                  <a:pt x="241935" y="45720"/>
                </a:lnTo>
                <a:lnTo>
                  <a:pt x="251333" y="0"/>
                </a:lnTo>
                <a:close/>
              </a:path>
              <a:path w="622935" h="299084">
                <a:moveTo>
                  <a:pt x="622426" y="0"/>
                </a:moveTo>
                <a:lnTo>
                  <a:pt x="568071" y="0"/>
                </a:lnTo>
                <a:lnTo>
                  <a:pt x="506222" y="298704"/>
                </a:lnTo>
                <a:lnTo>
                  <a:pt x="560705" y="298704"/>
                </a:lnTo>
                <a:lnTo>
                  <a:pt x="6224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44946" y="358775"/>
            <a:ext cx="124713" cy="1014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234810" y="318008"/>
            <a:ext cx="116205" cy="299085"/>
          </a:xfrm>
          <a:custGeom>
            <a:avLst/>
            <a:gdLst/>
            <a:ahLst/>
            <a:cxnLst/>
            <a:rect l="l" t="t" r="r" b="b"/>
            <a:pathLst>
              <a:path w="116204" h="299084">
                <a:moveTo>
                  <a:pt x="61849" y="0"/>
                </a:moveTo>
                <a:lnTo>
                  <a:pt x="116204" y="0"/>
                </a:lnTo>
                <a:lnTo>
                  <a:pt x="54483" y="298704"/>
                </a:lnTo>
                <a:lnTo>
                  <a:pt x="0" y="298704"/>
                </a:lnTo>
                <a:lnTo>
                  <a:pt x="61849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62015" y="318008"/>
            <a:ext cx="257810" cy="299085"/>
          </a:xfrm>
          <a:custGeom>
            <a:avLst/>
            <a:gdLst/>
            <a:ahLst/>
            <a:cxnLst/>
            <a:rect l="l" t="t" r="r" b="b"/>
            <a:pathLst>
              <a:path w="257810" h="299084">
                <a:moveTo>
                  <a:pt x="61849" y="0"/>
                </a:moveTo>
                <a:lnTo>
                  <a:pt x="142621" y="0"/>
                </a:lnTo>
                <a:lnTo>
                  <a:pt x="151983" y="73"/>
                </a:lnTo>
                <a:lnTo>
                  <a:pt x="193421" y="3683"/>
                </a:lnTo>
                <a:lnTo>
                  <a:pt x="235749" y="24040"/>
                </a:lnTo>
                <a:lnTo>
                  <a:pt x="256444" y="63714"/>
                </a:lnTo>
                <a:lnTo>
                  <a:pt x="257301" y="75692"/>
                </a:lnTo>
                <a:lnTo>
                  <a:pt x="256992" y="84597"/>
                </a:lnTo>
                <a:lnTo>
                  <a:pt x="245887" y="124650"/>
                </a:lnTo>
                <a:lnTo>
                  <a:pt x="216864" y="155392"/>
                </a:lnTo>
                <a:lnTo>
                  <a:pt x="179677" y="172079"/>
                </a:lnTo>
                <a:lnTo>
                  <a:pt x="168275" y="175006"/>
                </a:lnTo>
                <a:lnTo>
                  <a:pt x="168275" y="175895"/>
                </a:lnTo>
                <a:lnTo>
                  <a:pt x="234569" y="298704"/>
                </a:lnTo>
                <a:lnTo>
                  <a:pt x="174371" y="298704"/>
                </a:lnTo>
                <a:lnTo>
                  <a:pt x="114426" y="183007"/>
                </a:lnTo>
                <a:lnTo>
                  <a:pt x="78359" y="183007"/>
                </a:lnTo>
                <a:lnTo>
                  <a:pt x="54483" y="298704"/>
                </a:lnTo>
                <a:lnTo>
                  <a:pt x="0" y="298704"/>
                </a:lnTo>
                <a:lnTo>
                  <a:pt x="61849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728589" y="318008"/>
            <a:ext cx="251460" cy="299085"/>
          </a:xfrm>
          <a:custGeom>
            <a:avLst/>
            <a:gdLst/>
            <a:ahLst/>
            <a:cxnLst/>
            <a:rect l="l" t="t" r="r" b="b"/>
            <a:pathLst>
              <a:path w="251460" h="299084">
                <a:moveTo>
                  <a:pt x="9144" y="0"/>
                </a:moveTo>
                <a:lnTo>
                  <a:pt x="251333" y="0"/>
                </a:lnTo>
                <a:lnTo>
                  <a:pt x="241935" y="45720"/>
                </a:lnTo>
                <a:lnTo>
                  <a:pt x="148209" y="45720"/>
                </a:lnTo>
                <a:lnTo>
                  <a:pt x="95758" y="298704"/>
                </a:lnTo>
                <a:lnTo>
                  <a:pt x="41275" y="298704"/>
                </a:lnTo>
                <a:lnTo>
                  <a:pt x="93725" y="45720"/>
                </a:lnTo>
                <a:lnTo>
                  <a:pt x="0" y="45720"/>
                </a:lnTo>
                <a:lnTo>
                  <a:pt x="9144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81928" y="161544"/>
            <a:ext cx="2807207" cy="638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304788" y="170687"/>
            <a:ext cx="2761488" cy="592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440932" y="307466"/>
            <a:ext cx="2488565" cy="3197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48453" y="850772"/>
            <a:ext cx="3996054" cy="0"/>
          </a:xfrm>
          <a:custGeom>
            <a:avLst/>
            <a:gdLst/>
            <a:ahLst/>
            <a:cxnLst/>
            <a:rect l="l" t="t" r="r" b="b"/>
            <a:pathLst>
              <a:path w="3996054">
                <a:moveTo>
                  <a:pt x="0" y="0"/>
                </a:moveTo>
                <a:lnTo>
                  <a:pt x="399592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76288" y="980710"/>
            <a:ext cx="1650469" cy="28802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42438" y="2970274"/>
            <a:ext cx="3126486" cy="38877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340" y="129794"/>
            <a:ext cx="1695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760424"/>
                </a:solidFill>
                <a:latin typeface="Calibri"/>
                <a:cs typeface="Calibri"/>
              </a:rPr>
              <a:t>Conservation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5284" y="586358"/>
            <a:ext cx="5976620" cy="0"/>
          </a:xfrm>
          <a:custGeom>
            <a:avLst/>
            <a:gdLst/>
            <a:ahLst/>
            <a:cxnLst/>
            <a:rect l="l" t="t" r="r" b="b"/>
            <a:pathLst>
              <a:path w="5976620">
                <a:moveTo>
                  <a:pt x="0" y="0"/>
                </a:moveTo>
                <a:lnTo>
                  <a:pt x="5976620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48583" y="6589012"/>
            <a:ext cx="916686" cy="2689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50107" y="6268211"/>
            <a:ext cx="912875" cy="4076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65348" y="6274308"/>
            <a:ext cx="882396" cy="377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256407" y="6365252"/>
            <a:ext cx="700531" cy="195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10584" y="6589012"/>
            <a:ext cx="1780793" cy="2689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12870" y="6271259"/>
            <a:ext cx="1776983" cy="4587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28109" y="6277355"/>
            <a:ext cx="1746504" cy="428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18788" y="6368351"/>
            <a:ext cx="1565275" cy="2469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79285" y="3230879"/>
            <a:ext cx="2664714" cy="2978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67600" y="5605271"/>
            <a:ext cx="1194053" cy="1015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0565" y="689660"/>
            <a:ext cx="7889875" cy="1488440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sz="1600" spc="-5" dirty="0">
                <a:latin typeface="Century Gothic"/>
                <a:cs typeface="Century Gothic"/>
              </a:rPr>
              <a:t>On </a:t>
            </a:r>
            <a:r>
              <a:rPr sz="1600" dirty="0">
                <a:latin typeface="Century Gothic"/>
                <a:cs typeface="Century Gothic"/>
              </a:rPr>
              <a:t>congèle, en </a:t>
            </a:r>
            <a:r>
              <a:rPr sz="1600" spc="-5" dirty="0">
                <a:latin typeface="Century Gothic"/>
                <a:cs typeface="Century Gothic"/>
              </a:rPr>
              <a:t>présence de </a:t>
            </a:r>
            <a:r>
              <a:rPr sz="1600" dirty="0">
                <a:latin typeface="Century Gothic"/>
                <a:cs typeface="Century Gothic"/>
              </a:rPr>
              <a:t>cryoprotecteur </a:t>
            </a:r>
            <a:r>
              <a:rPr sz="1600" spc="-5" dirty="0">
                <a:latin typeface="Century Gothic"/>
                <a:cs typeface="Century Gothic"/>
              </a:rPr>
              <a:t>(</a:t>
            </a:r>
            <a:r>
              <a:rPr sz="1600" b="1" spc="-5" dirty="0">
                <a:latin typeface="Century Gothic"/>
                <a:cs typeface="Century Gothic"/>
              </a:rPr>
              <a:t>diméthylsulfoxyde </a:t>
            </a:r>
            <a:r>
              <a:rPr sz="1600" b="1" dirty="0">
                <a:latin typeface="Century Gothic"/>
                <a:cs typeface="Century Gothic"/>
              </a:rPr>
              <a:t>=</a:t>
            </a:r>
            <a:r>
              <a:rPr sz="1600" b="1" spc="-55" dirty="0">
                <a:latin typeface="Century Gothic"/>
                <a:cs typeface="Century Gothic"/>
              </a:rPr>
              <a:t> </a:t>
            </a:r>
            <a:r>
              <a:rPr sz="1600" b="1" spc="-5" dirty="0">
                <a:latin typeface="Century Gothic"/>
                <a:cs typeface="Century Gothic"/>
              </a:rPr>
              <a:t>DMSO</a:t>
            </a:r>
            <a:r>
              <a:rPr sz="1600" spc="-5" dirty="0">
                <a:latin typeface="Century Gothic"/>
                <a:cs typeface="Century Gothic"/>
              </a:rPr>
              <a:t>).</a:t>
            </a:r>
            <a:endParaRPr sz="1600">
              <a:latin typeface="Century Gothic"/>
              <a:cs typeface="Century Gothic"/>
            </a:endParaRPr>
          </a:p>
          <a:p>
            <a:pPr marL="12700" marR="5080">
              <a:lnSpc>
                <a:spcPct val="150000"/>
              </a:lnSpc>
            </a:pPr>
            <a:r>
              <a:rPr sz="1600" dirty="0">
                <a:latin typeface="Century Gothic"/>
                <a:cs typeface="Century Gothic"/>
              </a:rPr>
              <a:t>une </a:t>
            </a:r>
            <a:r>
              <a:rPr sz="1600" spc="-5" dirty="0">
                <a:latin typeface="Century Gothic"/>
                <a:cs typeface="Century Gothic"/>
              </a:rPr>
              <a:t>suspension de </a:t>
            </a:r>
            <a:r>
              <a:rPr sz="1600" b="1" dirty="0">
                <a:latin typeface="Century Gothic"/>
                <a:cs typeface="Century Gothic"/>
              </a:rPr>
              <a:t>4 millions </a:t>
            </a:r>
            <a:r>
              <a:rPr sz="1600" b="1" spc="-5" dirty="0">
                <a:latin typeface="Century Gothic"/>
                <a:cs typeface="Century Gothic"/>
              </a:rPr>
              <a:t>de cellules par </a:t>
            </a:r>
            <a:r>
              <a:rPr sz="1600" b="1" dirty="0">
                <a:latin typeface="Century Gothic"/>
                <a:cs typeface="Century Gothic"/>
              </a:rPr>
              <a:t>mL </a:t>
            </a:r>
            <a:r>
              <a:rPr sz="1600" dirty="0">
                <a:latin typeface="Century Gothic"/>
                <a:cs typeface="Century Gothic"/>
              </a:rPr>
              <a:t>en </a:t>
            </a:r>
            <a:r>
              <a:rPr sz="1600" b="1" spc="-5" dirty="0">
                <a:latin typeface="Century Gothic"/>
                <a:cs typeface="Century Gothic"/>
              </a:rPr>
              <a:t>phase exponentielle </a:t>
            </a:r>
            <a:r>
              <a:rPr sz="1600" dirty="0">
                <a:latin typeface="Century Gothic"/>
                <a:cs typeface="Century Gothic"/>
              </a:rPr>
              <a:t>à - 40°C  </a:t>
            </a:r>
            <a:r>
              <a:rPr sz="1600" spc="-5" dirty="0">
                <a:latin typeface="Century Gothic"/>
                <a:cs typeface="Century Gothic"/>
              </a:rPr>
              <a:t>lentement </a:t>
            </a:r>
            <a:r>
              <a:rPr sz="1600" dirty="0">
                <a:latin typeface="Century Gothic"/>
                <a:cs typeface="Century Gothic"/>
              </a:rPr>
              <a:t>(1-4°C </a:t>
            </a:r>
            <a:r>
              <a:rPr sz="1600" spc="-5" dirty="0">
                <a:latin typeface="Century Gothic"/>
                <a:cs typeface="Century Gothic"/>
              </a:rPr>
              <a:t>par </a:t>
            </a:r>
            <a:r>
              <a:rPr sz="1600" dirty="0">
                <a:latin typeface="Century Gothic"/>
                <a:cs typeface="Century Gothic"/>
              </a:rPr>
              <a:t>min) </a:t>
            </a:r>
            <a:r>
              <a:rPr sz="1600" spc="-5" dirty="0">
                <a:latin typeface="Century Gothic"/>
                <a:cs typeface="Century Gothic"/>
              </a:rPr>
              <a:t>puis dans le diazote liquide</a:t>
            </a:r>
            <a:r>
              <a:rPr sz="1600" spc="-50" dirty="0">
                <a:latin typeface="Century Gothic"/>
                <a:cs typeface="Century Gothic"/>
              </a:rPr>
              <a:t> </a:t>
            </a:r>
            <a:r>
              <a:rPr sz="1600" spc="-5" dirty="0">
                <a:latin typeface="Century Gothic"/>
                <a:cs typeface="Century Gothic"/>
              </a:rPr>
              <a:t>(-196°C).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600" spc="-5" dirty="0">
                <a:latin typeface="Century Gothic"/>
                <a:cs typeface="Century Gothic"/>
              </a:rPr>
              <a:t>La décongélation </a:t>
            </a:r>
            <a:r>
              <a:rPr sz="1600" dirty="0">
                <a:latin typeface="Century Gothic"/>
                <a:cs typeface="Century Gothic"/>
              </a:rPr>
              <a:t>est </a:t>
            </a:r>
            <a:r>
              <a:rPr sz="1600" spc="-5" dirty="0">
                <a:latin typeface="Century Gothic"/>
                <a:cs typeface="Century Gothic"/>
              </a:rPr>
              <a:t>rapide </a:t>
            </a:r>
            <a:r>
              <a:rPr sz="1600" dirty="0">
                <a:latin typeface="Century Gothic"/>
                <a:cs typeface="Century Gothic"/>
              </a:rPr>
              <a:t>à</a:t>
            </a:r>
            <a:r>
              <a:rPr sz="1600" spc="-65" dirty="0">
                <a:latin typeface="Century Gothic"/>
                <a:cs typeface="Century Gothic"/>
              </a:rPr>
              <a:t> </a:t>
            </a:r>
            <a:r>
              <a:rPr sz="1600" spc="-5" dirty="0">
                <a:latin typeface="Century Gothic"/>
                <a:cs typeface="Century Gothic"/>
              </a:rPr>
              <a:t>37°C.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286" y="3245357"/>
            <a:ext cx="2228850" cy="2977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2786" y="5620511"/>
            <a:ext cx="1194053" cy="10165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33644" y="5565646"/>
            <a:ext cx="1210055" cy="1210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54575" y="3007232"/>
            <a:ext cx="2345690" cy="1313815"/>
          </a:xfrm>
          <a:custGeom>
            <a:avLst/>
            <a:gdLst/>
            <a:ahLst/>
            <a:cxnLst/>
            <a:rect l="l" t="t" r="r" b="b"/>
            <a:pathLst>
              <a:path w="2345690" h="1313814">
                <a:moveTo>
                  <a:pt x="1137920" y="789431"/>
                </a:moveTo>
                <a:lnTo>
                  <a:pt x="620522" y="789431"/>
                </a:lnTo>
                <a:lnTo>
                  <a:pt x="0" y="1313306"/>
                </a:lnTo>
                <a:lnTo>
                  <a:pt x="1137920" y="789431"/>
                </a:lnTo>
                <a:close/>
              </a:path>
              <a:path w="2345690" h="1313814">
                <a:moveTo>
                  <a:pt x="2213609" y="0"/>
                </a:moveTo>
                <a:lnTo>
                  <a:pt x="407162" y="0"/>
                </a:lnTo>
                <a:lnTo>
                  <a:pt x="365583" y="6709"/>
                </a:lnTo>
                <a:lnTo>
                  <a:pt x="329466" y="25391"/>
                </a:lnTo>
                <a:lnTo>
                  <a:pt x="300981" y="53876"/>
                </a:lnTo>
                <a:lnTo>
                  <a:pt x="282299" y="89993"/>
                </a:lnTo>
                <a:lnTo>
                  <a:pt x="275589" y="131571"/>
                </a:lnTo>
                <a:lnTo>
                  <a:pt x="275589" y="657859"/>
                </a:lnTo>
                <a:lnTo>
                  <a:pt x="282299" y="699438"/>
                </a:lnTo>
                <a:lnTo>
                  <a:pt x="300981" y="735555"/>
                </a:lnTo>
                <a:lnTo>
                  <a:pt x="329466" y="764040"/>
                </a:lnTo>
                <a:lnTo>
                  <a:pt x="365583" y="782722"/>
                </a:lnTo>
                <a:lnTo>
                  <a:pt x="407162" y="789431"/>
                </a:lnTo>
                <a:lnTo>
                  <a:pt x="2213609" y="789431"/>
                </a:lnTo>
                <a:lnTo>
                  <a:pt x="2255188" y="782722"/>
                </a:lnTo>
                <a:lnTo>
                  <a:pt x="2291305" y="764040"/>
                </a:lnTo>
                <a:lnTo>
                  <a:pt x="2319790" y="735555"/>
                </a:lnTo>
                <a:lnTo>
                  <a:pt x="2338472" y="699438"/>
                </a:lnTo>
                <a:lnTo>
                  <a:pt x="2345181" y="657859"/>
                </a:lnTo>
                <a:lnTo>
                  <a:pt x="2345181" y="131571"/>
                </a:lnTo>
                <a:lnTo>
                  <a:pt x="2338472" y="89993"/>
                </a:lnTo>
                <a:lnTo>
                  <a:pt x="2319790" y="53876"/>
                </a:lnTo>
                <a:lnTo>
                  <a:pt x="2291305" y="25391"/>
                </a:lnTo>
                <a:lnTo>
                  <a:pt x="2255188" y="6709"/>
                </a:lnTo>
                <a:lnTo>
                  <a:pt x="22136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854575" y="3007232"/>
            <a:ext cx="2345690" cy="1313815"/>
          </a:xfrm>
          <a:custGeom>
            <a:avLst/>
            <a:gdLst/>
            <a:ahLst/>
            <a:cxnLst/>
            <a:rect l="l" t="t" r="r" b="b"/>
            <a:pathLst>
              <a:path w="2345690" h="1313814">
                <a:moveTo>
                  <a:pt x="275589" y="131571"/>
                </a:moveTo>
                <a:lnTo>
                  <a:pt x="282299" y="89993"/>
                </a:lnTo>
                <a:lnTo>
                  <a:pt x="300981" y="53876"/>
                </a:lnTo>
                <a:lnTo>
                  <a:pt x="329466" y="25391"/>
                </a:lnTo>
                <a:lnTo>
                  <a:pt x="365583" y="6709"/>
                </a:lnTo>
                <a:lnTo>
                  <a:pt x="407162" y="0"/>
                </a:lnTo>
                <a:lnTo>
                  <a:pt x="620522" y="0"/>
                </a:lnTo>
                <a:lnTo>
                  <a:pt x="1137920" y="0"/>
                </a:lnTo>
                <a:lnTo>
                  <a:pt x="2213609" y="0"/>
                </a:lnTo>
                <a:lnTo>
                  <a:pt x="2255188" y="6709"/>
                </a:lnTo>
                <a:lnTo>
                  <a:pt x="2291305" y="25391"/>
                </a:lnTo>
                <a:lnTo>
                  <a:pt x="2319790" y="53876"/>
                </a:lnTo>
                <a:lnTo>
                  <a:pt x="2338472" y="89993"/>
                </a:lnTo>
                <a:lnTo>
                  <a:pt x="2345181" y="131571"/>
                </a:lnTo>
                <a:lnTo>
                  <a:pt x="2345181" y="460501"/>
                </a:lnTo>
                <a:lnTo>
                  <a:pt x="2345181" y="657859"/>
                </a:lnTo>
                <a:lnTo>
                  <a:pt x="2338472" y="699438"/>
                </a:lnTo>
                <a:lnTo>
                  <a:pt x="2319790" y="735555"/>
                </a:lnTo>
                <a:lnTo>
                  <a:pt x="2291305" y="764040"/>
                </a:lnTo>
                <a:lnTo>
                  <a:pt x="2255188" y="782722"/>
                </a:lnTo>
                <a:lnTo>
                  <a:pt x="2213609" y="789431"/>
                </a:lnTo>
                <a:lnTo>
                  <a:pt x="1137920" y="789431"/>
                </a:lnTo>
                <a:lnTo>
                  <a:pt x="0" y="1313306"/>
                </a:lnTo>
                <a:lnTo>
                  <a:pt x="620522" y="789431"/>
                </a:lnTo>
                <a:lnTo>
                  <a:pt x="407162" y="789431"/>
                </a:lnTo>
                <a:lnTo>
                  <a:pt x="365583" y="782722"/>
                </a:lnTo>
                <a:lnTo>
                  <a:pt x="329466" y="764040"/>
                </a:lnTo>
                <a:lnTo>
                  <a:pt x="300981" y="735555"/>
                </a:lnTo>
                <a:lnTo>
                  <a:pt x="282299" y="699438"/>
                </a:lnTo>
                <a:lnTo>
                  <a:pt x="275589" y="657859"/>
                </a:lnTo>
                <a:lnTo>
                  <a:pt x="275589" y="460501"/>
                </a:lnTo>
                <a:lnTo>
                  <a:pt x="275589" y="131571"/>
                </a:lnTo>
                <a:close/>
              </a:path>
            </a:pathLst>
          </a:custGeom>
          <a:ln w="25146">
            <a:solidFill>
              <a:srgbClr val="88A3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209285" y="2995676"/>
            <a:ext cx="1910714" cy="745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50000"/>
              </a:lnSpc>
              <a:spcBef>
                <a:spcPts val="100"/>
              </a:spcBef>
            </a:pPr>
            <a:r>
              <a:rPr sz="1050" spc="-10" dirty="0">
                <a:solidFill>
                  <a:srgbClr val="6F2F9F"/>
                </a:solidFill>
                <a:latin typeface="Century Gothic"/>
                <a:cs typeface="Century Gothic"/>
              </a:rPr>
              <a:t>Wéé </a:t>
            </a:r>
            <a:r>
              <a:rPr sz="1050" spc="-5" dirty="0">
                <a:solidFill>
                  <a:srgbClr val="6F2F9F"/>
                </a:solidFill>
                <a:latin typeface="Century Gothic"/>
                <a:cs typeface="Century Gothic"/>
              </a:rPr>
              <a:t>Chérif je crois que </a:t>
            </a:r>
            <a:r>
              <a:rPr sz="1050" dirty="0">
                <a:solidFill>
                  <a:srgbClr val="6F2F9F"/>
                </a:solidFill>
                <a:latin typeface="Century Gothic"/>
                <a:cs typeface="Century Gothic"/>
              </a:rPr>
              <a:t>cette  fois ci </a:t>
            </a:r>
            <a:r>
              <a:rPr sz="1050" spc="-5" dirty="0">
                <a:solidFill>
                  <a:srgbClr val="6F2F9F"/>
                </a:solidFill>
                <a:latin typeface="Century Gothic"/>
                <a:cs typeface="Century Gothic"/>
              </a:rPr>
              <a:t>le </a:t>
            </a:r>
            <a:r>
              <a:rPr sz="1050" dirty="0">
                <a:solidFill>
                  <a:srgbClr val="6F2F9F"/>
                </a:solidFill>
                <a:latin typeface="Century Gothic"/>
                <a:cs typeface="Century Gothic"/>
              </a:rPr>
              <a:t>Pr </a:t>
            </a:r>
            <a:r>
              <a:rPr sz="1050" spc="-5" dirty="0">
                <a:solidFill>
                  <a:srgbClr val="6F2F9F"/>
                </a:solidFill>
                <a:latin typeface="Century Gothic"/>
                <a:cs typeface="Century Gothic"/>
              </a:rPr>
              <a:t>Vainchenker </a:t>
            </a:r>
            <a:r>
              <a:rPr sz="1050" dirty="0">
                <a:solidFill>
                  <a:srgbClr val="6F2F9F"/>
                </a:solidFill>
                <a:latin typeface="Century Gothic"/>
                <a:cs typeface="Century Gothic"/>
              </a:rPr>
              <a:t>va  </a:t>
            </a:r>
            <a:r>
              <a:rPr sz="1050" spc="-5" dirty="0">
                <a:solidFill>
                  <a:srgbClr val="6F2F9F"/>
                </a:solidFill>
                <a:latin typeface="Century Gothic"/>
                <a:cs typeface="Century Gothic"/>
              </a:rPr>
              <a:t>s’arracher </a:t>
            </a:r>
            <a:r>
              <a:rPr sz="1050" dirty="0">
                <a:solidFill>
                  <a:srgbClr val="6F2F9F"/>
                </a:solidFill>
                <a:latin typeface="Century Gothic"/>
                <a:cs typeface="Century Gothic"/>
              </a:rPr>
              <a:t>les</a:t>
            </a:r>
            <a:r>
              <a:rPr sz="1050" spc="-40" dirty="0">
                <a:solidFill>
                  <a:srgbClr val="6F2F9F"/>
                </a:solidFill>
                <a:latin typeface="Century Gothic"/>
                <a:cs typeface="Century Gothic"/>
              </a:rPr>
              <a:t> </a:t>
            </a:r>
            <a:r>
              <a:rPr sz="1050" dirty="0">
                <a:solidFill>
                  <a:srgbClr val="6F2F9F"/>
                </a:solidFill>
                <a:latin typeface="Century Gothic"/>
                <a:cs typeface="Century Gothic"/>
              </a:rPr>
              <a:t>cheveux</a:t>
            </a:r>
            <a:endParaRPr sz="105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979903" y="2831892"/>
            <a:ext cx="2186940" cy="1395730"/>
          </a:xfrm>
          <a:custGeom>
            <a:avLst/>
            <a:gdLst/>
            <a:ahLst/>
            <a:cxnLst/>
            <a:rect l="l" t="t" r="r" b="b"/>
            <a:pathLst>
              <a:path w="2186940" h="1395729">
                <a:moveTo>
                  <a:pt x="1753075" y="1073103"/>
                </a:moveTo>
                <a:lnTo>
                  <a:pt x="1343305" y="1073103"/>
                </a:lnTo>
                <a:lnTo>
                  <a:pt x="1863497" y="1395429"/>
                </a:lnTo>
                <a:lnTo>
                  <a:pt x="1753075" y="1073103"/>
                </a:lnTo>
                <a:close/>
              </a:path>
              <a:path w="2186940" h="1395729">
                <a:moveTo>
                  <a:pt x="1078053" y="0"/>
                </a:moveTo>
                <a:lnTo>
                  <a:pt x="1019870" y="1216"/>
                </a:lnTo>
                <a:lnTo>
                  <a:pt x="961391" y="4006"/>
                </a:lnTo>
                <a:lnTo>
                  <a:pt x="902715" y="8401"/>
                </a:lnTo>
                <a:lnTo>
                  <a:pt x="843941" y="14431"/>
                </a:lnTo>
                <a:lnTo>
                  <a:pt x="779540" y="22961"/>
                </a:lnTo>
                <a:lnTo>
                  <a:pt x="717061" y="33267"/>
                </a:lnTo>
                <a:lnTo>
                  <a:pt x="656590" y="45281"/>
                </a:lnTo>
                <a:lnTo>
                  <a:pt x="598213" y="58932"/>
                </a:lnTo>
                <a:lnTo>
                  <a:pt x="542013" y="74155"/>
                </a:lnTo>
                <a:lnTo>
                  <a:pt x="488077" y="90879"/>
                </a:lnTo>
                <a:lnTo>
                  <a:pt x="436490" y="109037"/>
                </a:lnTo>
                <a:lnTo>
                  <a:pt x="387336" y="128560"/>
                </a:lnTo>
                <a:lnTo>
                  <a:pt x="340701" y="149380"/>
                </a:lnTo>
                <a:lnTo>
                  <a:pt x="296671" y="171429"/>
                </a:lnTo>
                <a:lnTo>
                  <a:pt x="255330" y="194638"/>
                </a:lnTo>
                <a:lnTo>
                  <a:pt x="216763" y="218938"/>
                </a:lnTo>
                <a:lnTo>
                  <a:pt x="181055" y="244262"/>
                </a:lnTo>
                <a:lnTo>
                  <a:pt x="148293" y="270541"/>
                </a:lnTo>
                <a:lnTo>
                  <a:pt x="118561" y="297707"/>
                </a:lnTo>
                <a:lnTo>
                  <a:pt x="91943" y="325691"/>
                </a:lnTo>
                <a:lnTo>
                  <a:pt x="48394" y="383841"/>
                </a:lnTo>
                <a:lnTo>
                  <a:pt x="18328" y="444444"/>
                </a:lnTo>
                <a:lnTo>
                  <a:pt x="2426" y="506952"/>
                </a:lnTo>
                <a:lnTo>
                  <a:pt x="0" y="538750"/>
                </a:lnTo>
                <a:lnTo>
                  <a:pt x="1369" y="570820"/>
                </a:lnTo>
                <a:lnTo>
                  <a:pt x="15839" y="635499"/>
                </a:lnTo>
                <a:lnTo>
                  <a:pt x="44386" y="696833"/>
                </a:lnTo>
                <a:lnTo>
                  <a:pt x="83549" y="752210"/>
                </a:lnTo>
                <a:lnTo>
                  <a:pt x="133522" y="804257"/>
                </a:lnTo>
                <a:lnTo>
                  <a:pt x="193502" y="852726"/>
                </a:lnTo>
                <a:lnTo>
                  <a:pt x="226995" y="875542"/>
                </a:lnTo>
                <a:lnTo>
                  <a:pt x="262689" y="897371"/>
                </a:lnTo>
                <a:lnTo>
                  <a:pt x="300485" y="918182"/>
                </a:lnTo>
                <a:lnTo>
                  <a:pt x="340281" y="937944"/>
                </a:lnTo>
                <a:lnTo>
                  <a:pt x="381978" y="956627"/>
                </a:lnTo>
                <a:lnTo>
                  <a:pt x="425476" y="974199"/>
                </a:lnTo>
                <a:lnTo>
                  <a:pt x="470674" y="990630"/>
                </a:lnTo>
                <a:lnTo>
                  <a:pt x="517472" y="1005888"/>
                </a:lnTo>
                <a:lnTo>
                  <a:pt x="565770" y="1019944"/>
                </a:lnTo>
                <a:lnTo>
                  <a:pt x="615467" y="1032765"/>
                </a:lnTo>
                <a:lnTo>
                  <a:pt x="666464" y="1044322"/>
                </a:lnTo>
                <a:lnTo>
                  <a:pt x="718661" y="1054583"/>
                </a:lnTo>
                <a:lnTo>
                  <a:pt x="771956" y="1063517"/>
                </a:lnTo>
                <a:lnTo>
                  <a:pt x="826250" y="1071094"/>
                </a:lnTo>
                <a:lnTo>
                  <a:pt x="881442" y="1077282"/>
                </a:lnTo>
                <a:lnTo>
                  <a:pt x="937433" y="1082051"/>
                </a:lnTo>
                <a:lnTo>
                  <a:pt x="994122" y="1085370"/>
                </a:lnTo>
                <a:lnTo>
                  <a:pt x="1051409" y="1087208"/>
                </a:lnTo>
                <a:lnTo>
                  <a:pt x="1109194" y="1087534"/>
                </a:lnTo>
                <a:lnTo>
                  <a:pt x="1167376" y="1086318"/>
                </a:lnTo>
                <a:lnTo>
                  <a:pt x="1225856" y="1083528"/>
                </a:lnTo>
                <a:lnTo>
                  <a:pt x="1284532" y="1079133"/>
                </a:lnTo>
                <a:lnTo>
                  <a:pt x="1343305" y="1073103"/>
                </a:lnTo>
                <a:lnTo>
                  <a:pt x="1753075" y="1073103"/>
                </a:lnTo>
                <a:lnTo>
                  <a:pt x="1723924" y="988013"/>
                </a:lnTo>
                <a:lnTo>
                  <a:pt x="1782835" y="965838"/>
                </a:lnTo>
                <a:lnTo>
                  <a:pt x="1838099" y="941973"/>
                </a:lnTo>
                <a:lnTo>
                  <a:pt x="1889632" y="916528"/>
                </a:lnTo>
                <a:lnTo>
                  <a:pt x="1937352" y="889611"/>
                </a:lnTo>
                <a:lnTo>
                  <a:pt x="1981174" y="861333"/>
                </a:lnTo>
                <a:lnTo>
                  <a:pt x="2021015" y="831803"/>
                </a:lnTo>
                <a:lnTo>
                  <a:pt x="2056791" y="801129"/>
                </a:lnTo>
                <a:lnTo>
                  <a:pt x="2088419" y="769422"/>
                </a:lnTo>
                <a:lnTo>
                  <a:pt x="2115815" y="736791"/>
                </a:lnTo>
                <a:lnTo>
                  <a:pt x="2138895" y="703345"/>
                </a:lnTo>
                <a:lnTo>
                  <a:pt x="2157575" y="669193"/>
                </a:lnTo>
                <a:lnTo>
                  <a:pt x="2181405" y="599210"/>
                </a:lnTo>
                <a:lnTo>
                  <a:pt x="2186634" y="527717"/>
                </a:lnTo>
                <a:lnTo>
                  <a:pt x="2182064" y="491678"/>
                </a:lnTo>
                <a:lnTo>
                  <a:pt x="2158137" y="419561"/>
                </a:lnTo>
                <a:lnTo>
                  <a:pt x="2124680" y="362611"/>
                </a:lnTo>
                <a:lnTo>
                  <a:pt x="2080012" y="308869"/>
                </a:lnTo>
                <a:lnTo>
                  <a:pt x="2024936" y="258580"/>
                </a:lnTo>
                <a:lnTo>
                  <a:pt x="1993744" y="234808"/>
                </a:lnTo>
                <a:lnTo>
                  <a:pt x="1960252" y="211992"/>
                </a:lnTo>
                <a:lnTo>
                  <a:pt x="1924557" y="190163"/>
                </a:lnTo>
                <a:lnTo>
                  <a:pt x="1886762" y="169352"/>
                </a:lnTo>
                <a:lnTo>
                  <a:pt x="1846965" y="149590"/>
                </a:lnTo>
                <a:lnTo>
                  <a:pt x="1805268" y="130907"/>
                </a:lnTo>
                <a:lnTo>
                  <a:pt x="1761771" y="113335"/>
                </a:lnTo>
                <a:lnTo>
                  <a:pt x="1716573" y="96904"/>
                </a:lnTo>
                <a:lnTo>
                  <a:pt x="1669775" y="81646"/>
                </a:lnTo>
                <a:lnTo>
                  <a:pt x="1621477" y="67590"/>
                </a:lnTo>
                <a:lnTo>
                  <a:pt x="1571779" y="54769"/>
                </a:lnTo>
                <a:lnTo>
                  <a:pt x="1520782" y="43212"/>
                </a:lnTo>
                <a:lnTo>
                  <a:pt x="1468586" y="32951"/>
                </a:lnTo>
                <a:lnTo>
                  <a:pt x="1415291" y="24017"/>
                </a:lnTo>
                <a:lnTo>
                  <a:pt x="1360997" y="16440"/>
                </a:lnTo>
                <a:lnTo>
                  <a:pt x="1305804" y="10252"/>
                </a:lnTo>
                <a:lnTo>
                  <a:pt x="1249813" y="5483"/>
                </a:lnTo>
                <a:lnTo>
                  <a:pt x="1193124" y="2164"/>
                </a:lnTo>
                <a:lnTo>
                  <a:pt x="1135837" y="326"/>
                </a:lnTo>
                <a:lnTo>
                  <a:pt x="10780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979903" y="2831892"/>
            <a:ext cx="2186940" cy="1395730"/>
          </a:xfrm>
          <a:custGeom>
            <a:avLst/>
            <a:gdLst/>
            <a:ahLst/>
            <a:cxnLst/>
            <a:rect l="l" t="t" r="r" b="b"/>
            <a:pathLst>
              <a:path w="2186940" h="1395729">
                <a:moveTo>
                  <a:pt x="1863497" y="1395429"/>
                </a:moveTo>
                <a:lnTo>
                  <a:pt x="1343305" y="1073103"/>
                </a:lnTo>
                <a:lnTo>
                  <a:pt x="1284532" y="1079133"/>
                </a:lnTo>
                <a:lnTo>
                  <a:pt x="1225856" y="1083528"/>
                </a:lnTo>
                <a:lnTo>
                  <a:pt x="1167376" y="1086318"/>
                </a:lnTo>
                <a:lnTo>
                  <a:pt x="1109194" y="1087534"/>
                </a:lnTo>
                <a:lnTo>
                  <a:pt x="1051409" y="1087208"/>
                </a:lnTo>
                <a:lnTo>
                  <a:pt x="994122" y="1085370"/>
                </a:lnTo>
                <a:lnTo>
                  <a:pt x="937433" y="1082051"/>
                </a:lnTo>
                <a:lnTo>
                  <a:pt x="881442" y="1077282"/>
                </a:lnTo>
                <a:lnTo>
                  <a:pt x="826250" y="1071094"/>
                </a:lnTo>
                <a:lnTo>
                  <a:pt x="771956" y="1063517"/>
                </a:lnTo>
                <a:lnTo>
                  <a:pt x="718661" y="1054583"/>
                </a:lnTo>
                <a:lnTo>
                  <a:pt x="666464" y="1044322"/>
                </a:lnTo>
                <a:lnTo>
                  <a:pt x="615467" y="1032765"/>
                </a:lnTo>
                <a:lnTo>
                  <a:pt x="565770" y="1019944"/>
                </a:lnTo>
                <a:lnTo>
                  <a:pt x="517472" y="1005888"/>
                </a:lnTo>
                <a:lnTo>
                  <a:pt x="470674" y="990630"/>
                </a:lnTo>
                <a:lnTo>
                  <a:pt x="425476" y="974199"/>
                </a:lnTo>
                <a:lnTo>
                  <a:pt x="381978" y="956627"/>
                </a:lnTo>
                <a:lnTo>
                  <a:pt x="340281" y="937944"/>
                </a:lnTo>
                <a:lnTo>
                  <a:pt x="300485" y="918182"/>
                </a:lnTo>
                <a:lnTo>
                  <a:pt x="262689" y="897371"/>
                </a:lnTo>
                <a:lnTo>
                  <a:pt x="226995" y="875542"/>
                </a:lnTo>
                <a:lnTo>
                  <a:pt x="193502" y="852726"/>
                </a:lnTo>
                <a:lnTo>
                  <a:pt x="162311" y="828954"/>
                </a:lnTo>
                <a:lnTo>
                  <a:pt x="107234" y="778665"/>
                </a:lnTo>
                <a:lnTo>
                  <a:pt x="62566" y="724923"/>
                </a:lnTo>
                <a:lnTo>
                  <a:pt x="29109" y="667973"/>
                </a:lnTo>
                <a:lnTo>
                  <a:pt x="6621" y="603092"/>
                </a:lnTo>
                <a:lnTo>
                  <a:pt x="0" y="538750"/>
                </a:lnTo>
                <a:lnTo>
                  <a:pt x="2426" y="506952"/>
                </a:lnTo>
                <a:lnTo>
                  <a:pt x="18328" y="444444"/>
                </a:lnTo>
                <a:lnTo>
                  <a:pt x="48394" y="383841"/>
                </a:lnTo>
                <a:lnTo>
                  <a:pt x="91943" y="325691"/>
                </a:lnTo>
                <a:lnTo>
                  <a:pt x="118561" y="297707"/>
                </a:lnTo>
                <a:lnTo>
                  <a:pt x="148293" y="270541"/>
                </a:lnTo>
                <a:lnTo>
                  <a:pt x="181055" y="244262"/>
                </a:lnTo>
                <a:lnTo>
                  <a:pt x="216763" y="218938"/>
                </a:lnTo>
                <a:lnTo>
                  <a:pt x="255330" y="194638"/>
                </a:lnTo>
                <a:lnTo>
                  <a:pt x="296671" y="171429"/>
                </a:lnTo>
                <a:lnTo>
                  <a:pt x="340701" y="149380"/>
                </a:lnTo>
                <a:lnTo>
                  <a:pt x="387336" y="128560"/>
                </a:lnTo>
                <a:lnTo>
                  <a:pt x="436490" y="109037"/>
                </a:lnTo>
                <a:lnTo>
                  <a:pt x="488077" y="90879"/>
                </a:lnTo>
                <a:lnTo>
                  <a:pt x="542013" y="74155"/>
                </a:lnTo>
                <a:lnTo>
                  <a:pt x="598213" y="58932"/>
                </a:lnTo>
                <a:lnTo>
                  <a:pt x="656590" y="45281"/>
                </a:lnTo>
                <a:lnTo>
                  <a:pt x="717061" y="33267"/>
                </a:lnTo>
                <a:lnTo>
                  <a:pt x="779540" y="22961"/>
                </a:lnTo>
                <a:lnTo>
                  <a:pt x="843941" y="14431"/>
                </a:lnTo>
                <a:lnTo>
                  <a:pt x="902715" y="8401"/>
                </a:lnTo>
                <a:lnTo>
                  <a:pt x="961391" y="4006"/>
                </a:lnTo>
                <a:lnTo>
                  <a:pt x="1019870" y="1216"/>
                </a:lnTo>
                <a:lnTo>
                  <a:pt x="1078053" y="0"/>
                </a:lnTo>
                <a:lnTo>
                  <a:pt x="1135837" y="326"/>
                </a:lnTo>
                <a:lnTo>
                  <a:pt x="1193124" y="2164"/>
                </a:lnTo>
                <a:lnTo>
                  <a:pt x="1249813" y="5483"/>
                </a:lnTo>
                <a:lnTo>
                  <a:pt x="1305804" y="10252"/>
                </a:lnTo>
                <a:lnTo>
                  <a:pt x="1360997" y="16440"/>
                </a:lnTo>
                <a:lnTo>
                  <a:pt x="1415291" y="24017"/>
                </a:lnTo>
                <a:lnTo>
                  <a:pt x="1468586" y="32951"/>
                </a:lnTo>
                <a:lnTo>
                  <a:pt x="1520782" y="43212"/>
                </a:lnTo>
                <a:lnTo>
                  <a:pt x="1571779" y="54769"/>
                </a:lnTo>
                <a:lnTo>
                  <a:pt x="1621477" y="67590"/>
                </a:lnTo>
                <a:lnTo>
                  <a:pt x="1669775" y="81646"/>
                </a:lnTo>
                <a:lnTo>
                  <a:pt x="1716573" y="96904"/>
                </a:lnTo>
                <a:lnTo>
                  <a:pt x="1761771" y="113335"/>
                </a:lnTo>
                <a:lnTo>
                  <a:pt x="1805268" y="130907"/>
                </a:lnTo>
                <a:lnTo>
                  <a:pt x="1846965" y="149590"/>
                </a:lnTo>
                <a:lnTo>
                  <a:pt x="1886762" y="169352"/>
                </a:lnTo>
                <a:lnTo>
                  <a:pt x="1924557" y="190163"/>
                </a:lnTo>
                <a:lnTo>
                  <a:pt x="1960252" y="211992"/>
                </a:lnTo>
                <a:lnTo>
                  <a:pt x="1993744" y="234808"/>
                </a:lnTo>
                <a:lnTo>
                  <a:pt x="2024936" y="258580"/>
                </a:lnTo>
                <a:lnTo>
                  <a:pt x="2080012" y="308869"/>
                </a:lnTo>
                <a:lnTo>
                  <a:pt x="2124680" y="362611"/>
                </a:lnTo>
                <a:lnTo>
                  <a:pt x="2158137" y="419561"/>
                </a:lnTo>
                <a:lnTo>
                  <a:pt x="2172593" y="455590"/>
                </a:lnTo>
                <a:lnTo>
                  <a:pt x="2186634" y="527717"/>
                </a:lnTo>
                <a:lnTo>
                  <a:pt x="2186386" y="563598"/>
                </a:lnTo>
                <a:lnTo>
                  <a:pt x="2171773" y="634445"/>
                </a:lnTo>
                <a:lnTo>
                  <a:pt x="2138895" y="703345"/>
                </a:lnTo>
                <a:lnTo>
                  <a:pt x="2115815" y="736791"/>
                </a:lnTo>
                <a:lnTo>
                  <a:pt x="2088419" y="769422"/>
                </a:lnTo>
                <a:lnTo>
                  <a:pt x="2056791" y="801129"/>
                </a:lnTo>
                <a:lnTo>
                  <a:pt x="2021015" y="831803"/>
                </a:lnTo>
                <a:lnTo>
                  <a:pt x="1981174" y="861333"/>
                </a:lnTo>
                <a:lnTo>
                  <a:pt x="1937352" y="889611"/>
                </a:lnTo>
                <a:lnTo>
                  <a:pt x="1889632" y="916528"/>
                </a:lnTo>
                <a:lnTo>
                  <a:pt x="1838099" y="941973"/>
                </a:lnTo>
                <a:lnTo>
                  <a:pt x="1782835" y="965838"/>
                </a:lnTo>
                <a:lnTo>
                  <a:pt x="1723924" y="988013"/>
                </a:lnTo>
                <a:lnTo>
                  <a:pt x="1863497" y="1395429"/>
                </a:lnTo>
                <a:close/>
              </a:path>
            </a:pathLst>
          </a:custGeom>
          <a:ln w="25146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295144" y="2940812"/>
            <a:ext cx="1555115" cy="863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100" spc="-5" dirty="0">
                <a:solidFill>
                  <a:srgbClr val="C00000"/>
                </a:solidFill>
                <a:latin typeface="Century Gothic"/>
                <a:cs typeface="Century Gothic"/>
              </a:rPr>
              <a:t>Dit </a:t>
            </a:r>
            <a:r>
              <a:rPr sz="1100" spc="-10" dirty="0">
                <a:solidFill>
                  <a:srgbClr val="C00000"/>
                </a:solidFill>
                <a:latin typeface="Century Gothic"/>
                <a:cs typeface="Century Gothic"/>
              </a:rPr>
              <a:t>joseph </a:t>
            </a:r>
            <a:r>
              <a:rPr sz="1100" spc="-5" dirty="0">
                <a:solidFill>
                  <a:srgbClr val="C00000"/>
                </a:solidFill>
                <a:latin typeface="Century Gothic"/>
                <a:cs typeface="Century Gothic"/>
              </a:rPr>
              <a:t>ce n’est </a:t>
            </a:r>
            <a:r>
              <a:rPr sz="1100" spc="-10" dirty="0">
                <a:solidFill>
                  <a:srgbClr val="C00000"/>
                </a:solidFill>
                <a:latin typeface="Century Gothic"/>
                <a:cs typeface="Century Gothic"/>
              </a:rPr>
              <a:t>pas  </a:t>
            </a:r>
            <a:r>
              <a:rPr sz="1100" spc="-5" dirty="0">
                <a:solidFill>
                  <a:srgbClr val="C00000"/>
                </a:solidFill>
                <a:latin typeface="Century Gothic"/>
                <a:cs typeface="Century Gothic"/>
              </a:rPr>
              <a:t>les cellule à William  par hasard ?? </a:t>
            </a:r>
            <a:r>
              <a:rPr sz="1100" spc="-10" dirty="0">
                <a:solidFill>
                  <a:srgbClr val="C00000"/>
                </a:solidFill>
                <a:latin typeface="Century Gothic"/>
                <a:cs typeface="Century Gothic"/>
              </a:rPr>
              <a:t>T’a  </a:t>
            </a:r>
            <a:r>
              <a:rPr sz="1100" dirty="0">
                <a:solidFill>
                  <a:srgbClr val="C00000"/>
                </a:solidFill>
                <a:latin typeface="Century Gothic"/>
                <a:cs typeface="Century Gothic"/>
              </a:rPr>
              <a:t>oublier </a:t>
            </a:r>
            <a:r>
              <a:rPr sz="1100" spc="-5" dirty="0">
                <a:solidFill>
                  <a:srgbClr val="C00000"/>
                </a:solidFill>
                <a:latin typeface="Century Gothic"/>
                <a:cs typeface="Century Gothic"/>
              </a:rPr>
              <a:t>de mettre  l’azote là</a:t>
            </a:r>
            <a:r>
              <a:rPr sz="1100" spc="-15" dirty="0">
                <a:solidFill>
                  <a:srgbClr val="C00000"/>
                </a:solidFill>
                <a:latin typeface="Century Gothic"/>
                <a:cs typeface="Century Gothic"/>
              </a:rPr>
              <a:t> </a:t>
            </a:r>
            <a:r>
              <a:rPr sz="1100" spc="-10" dirty="0">
                <a:solidFill>
                  <a:srgbClr val="C00000"/>
                </a:solidFill>
                <a:latin typeface="Century Gothic"/>
                <a:cs typeface="Century Gothic"/>
              </a:rPr>
              <a:t>!!</a:t>
            </a:r>
            <a:endParaRPr sz="11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779390" y="4734755"/>
            <a:ext cx="1660525" cy="340995"/>
          </a:xfrm>
          <a:custGeom>
            <a:avLst/>
            <a:gdLst/>
            <a:ahLst/>
            <a:cxnLst/>
            <a:rect l="l" t="t" r="r" b="b"/>
            <a:pathLst>
              <a:path w="1660525" h="340995">
                <a:moveTo>
                  <a:pt x="0" y="37269"/>
                </a:moveTo>
                <a:lnTo>
                  <a:pt x="643255" y="146108"/>
                </a:lnTo>
                <a:lnTo>
                  <a:pt x="638283" y="175406"/>
                </a:lnTo>
                <a:lnTo>
                  <a:pt x="648192" y="204035"/>
                </a:lnTo>
                <a:lnTo>
                  <a:pt x="709406" y="257049"/>
                </a:lnTo>
                <a:lnTo>
                  <a:pt x="759089" y="280313"/>
                </a:lnTo>
                <a:lnTo>
                  <a:pt x="820410" y="300669"/>
                </a:lnTo>
                <a:lnTo>
                  <a:pt x="892556" y="317558"/>
                </a:lnTo>
                <a:lnTo>
                  <a:pt x="945828" y="326542"/>
                </a:lnTo>
                <a:lnTo>
                  <a:pt x="1000682" y="333280"/>
                </a:lnTo>
                <a:lnTo>
                  <a:pt x="1056595" y="337817"/>
                </a:lnTo>
                <a:lnTo>
                  <a:pt x="1113041" y="340200"/>
                </a:lnTo>
                <a:lnTo>
                  <a:pt x="1169496" y="340476"/>
                </a:lnTo>
                <a:lnTo>
                  <a:pt x="1225435" y="338692"/>
                </a:lnTo>
                <a:lnTo>
                  <a:pt x="1280334" y="334893"/>
                </a:lnTo>
                <a:lnTo>
                  <a:pt x="1333668" y="329128"/>
                </a:lnTo>
                <a:lnTo>
                  <a:pt x="1384913" y="321442"/>
                </a:lnTo>
                <a:lnTo>
                  <a:pt x="1433544" y="311882"/>
                </a:lnTo>
                <a:lnTo>
                  <a:pt x="1479036" y="300494"/>
                </a:lnTo>
                <a:lnTo>
                  <a:pt x="1520866" y="287327"/>
                </a:lnTo>
                <a:lnTo>
                  <a:pt x="1558507" y="272425"/>
                </a:lnTo>
                <a:lnTo>
                  <a:pt x="1624600" y="233130"/>
                </a:lnTo>
                <a:lnTo>
                  <a:pt x="1658631" y="185770"/>
                </a:lnTo>
                <a:lnTo>
                  <a:pt x="1660072" y="161833"/>
                </a:lnTo>
                <a:lnTo>
                  <a:pt x="1651512" y="138202"/>
                </a:lnTo>
                <a:lnTo>
                  <a:pt x="1633235" y="115236"/>
                </a:lnTo>
                <a:lnTo>
                  <a:pt x="1605530" y="93292"/>
                </a:lnTo>
                <a:lnTo>
                  <a:pt x="1590024" y="84640"/>
                </a:lnTo>
                <a:lnTo>
                  <a:pt x="707263" y="84640"/>
                </a:lnTo>
                <a:lnTo>
                  <a:pt x="0" y="37269"/>
                </a:lnTo>
                <a:close/>
              </a:path>
              <a:path w="1660525" h="340995">
                <a:moveTo>
                  <a:pt x="1129203" y="0"/>
                </a:moveTo>
                <a:lnTo>
                  <a:pt x="1073264" y="1784"/>
                </a:lnTo>
                <a:lnTo>
                  <a:pt x="1018365" y="5582"/>
                </a:lnTo>
                <a:lnTo>
                  <a:pt x="965031" y="11348"/>
                </a:lnTo>
                <a:lnTo>
                  <a:pt x="913786" y="19034"/>
                </a:lnTo>
                <a:lnTo>
                  <a:pt x="865155" y="28594"/>
                </a:lnTo>
                <a:lnTo>
                  <a:pt x="819663" y="39981"/>
                </a:lnTo>
                <a:lnTo>
                  <a:pt x="777833" y="53149"/>
                </a:lnTo>
                <a:lnTo>
                  <a:pt x="740192" y="68051"/>
                </a:lnTo>
                <a:lnTo>
                  <a:pt x="707263" y="84640"/>
                </a:lnTo>
                <a:lnTo>
                  <a:pt x="1590024" y="84640"/>
                </a:lnTo>
                <a:lnTo>
                  <a:pt x="1522978" y="53909"/>
                </a:lnTo>
                <a:lnTo>
                  <a:pt x="1468703" y="37185"/>
                </a:lnTo>
                <a:lnTo>
                  <a:pt x="1406144" y="22918"/>
                </a:lnTo>
                <a:lnTo>
                  <a:pt x="1352871" y="13933"/>
                </a:lnTo>
                <a:lnTo>
                  <a:pt x="1298017" y="7196"/>
                </a:lnTo>
                <a:lnTo>
                  <a:pt x="1242104" y="2659"/>
                </a:lnTo>
                <a:lnTo>
                  <a:pt x="1185658" y="276"/>
                </a:lnTo>
                <a:lnTo>
                  <a:pt x="11292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79390" y="4734755"/>
            <a:ext cx="1660525" cy="340995"/>
          </a:xfrm>
          <a:custGeom>
            <a:avLst/>
            <a:gdLst/>
            <a:ahLst/>
            <a:cxnLst/>
            <a:rect l="l" t="t" r="r" b="b"/>
            <a:pathLst>
              <a:path w="1660525" h="340995">
                <a:moveTo>
                  <a:pt x="0" y="37269"/>
                </a:moveTo>
                <a:lnTo>
                  <a:pt x="707263" y="84640"/>
                </a:lnTo>
                <a:lnTo>
                  <a:pt x="740192" y="68051"/>
                </a:lnTo>
                <a:lnTo>
                  <a:pt x="777833" y="53149"/>
                </a:lnTo>
                <a:lnTo>
                  <a:pt x="819663" y="39981"/>
                </a:lnTo>
                <a:lnTo>
                  <a:pt x="865155" y="28594"/>
                </a:lnTo>
                <a:lnTo>
                  <a:pt x="913786" y="19034"/>
                </a:lnTo>
                <a:lnTo>
                  <a:pt x="965031" y="11348"/>
                </a:lnTo>
                <a:lnTo>
                  <a:pt x="1018365" y="5582"/>
                </a:lnTo>
                <a:lnTo>
                  <a:pt x="1073264" y="1784"/>
                </a:lnTo>
                <a:lnTo>
                  <a:pt x="1129203" y="0"/>
                </a:lnTo>
                <a:lnTo>
                  <a:pt x="1185658" y="276"/>
                </a:lnTo>
                <a:lnTo>
                  <a:pt x="1242104" y="2659"/>
                </a:lnTo>
                <a:lnTo>
                  <a:pt x="1298017" y="7196"/>
                </a:lnTo>
                <a:lnTo>
                  <a:pt x="1352871" y="13933"/>
                </a:lnTo>
                <a:lnTo>
                  <a:pt x="1406144" y="22918"/>
                </a:lnTo>
                <a:lnTo>
                  <a:pt x="1468703" y="37185"/>
                </a:lnTo>
                <a:lnTo>
                  <a:pt x="1522978" y="53909"/>
                </a:lnTo>
                <a:lnTo>
                  <a:pt x="1568682" y="72731"/>
                </a:lnTo>
                <a:lnTo>
                  <a:pt x="1605530" y="93292"/>
                </a:lnTo>
                <a:lnTo>
                  <a:pt x="1651512" y="138202"/>
                </a:lnTo>
                <a:lnTo>
                  <a:pt x="1660072" y="161833"/>
                </a:lnTo>
                <a:lnTo>
                  <a:pt x="1658631" y="185770"/>
                </a:lnTo>
                <a:lnTo>
                  <a:pt x="1624600" y="233130"/>
                </a:lnTo>
                <a:lnTo>
                  <a:pt x="1591437" y="255836"/>
                </a:lnTo>
                <a:lnTo>
                  <a:pt x="1520866" y="287327"/>
                </a:lnTo>
                <a:lnTo>
                  <a:pt x="1479036" y="300494"/>
                </a:lnTo>
                <a:lnTo>
                  <a:pt x="1433544" y="311882"/>
                </a:lnTo>
                <a:lnTo>
                  <a:pt x="1384913" y="321442"/>
                </a:lnTo>
                <a:lnTo>
                  <a:pt x="1333668" y="329128"/>
                </a:lnTo>
                <a:lnTo>
                  <a:pt x="1280334" y="334893"/>
                </a:lnTo>
                <a:lnTo>
                  <a:pt x="1225435" y="338692"/>
                </a:lnTo>
                <a:lnTo>
                  <a:pt x="1169496" y="340476"/>
                </a:lnTo>
                <a:lnTo>
                  <a:pt x="1113041" y="340200"/>
                </a:lnTo>
                <a:lnTo>
                  <a:pt x="1056595" y="337817"/>
                </a:lnTo>
                <a:lnTo>
                  <a:pt x="1000682" y="333280"/>
                </a:lnTo>
                <a:lnTo>
                  <a:pt x="945828" y="326542"/>
                </a:lnTo>
                <a:lnTo>
                  <a:pt x="892556" y="317558"/>
                </a:lnTo>
                <a:lnTo>
                  <a:pt x="820410" y="300669"/>
                </a:lnTo>
                <a:lnTo>
                  <a:pt x="759089" y="280313"/>
                </a:lnTo>
                <a:lnTo>
                  <a:pt x="709406" y="257049"/>
                </a:lnTo>
                <a:lnTo>
                  <a:pt x="672169" y="231436"/>
                </a:lnTo>
                <a:lnTo>
                  <a:pt x="638283" y="175406"/>
                </a:lnTo>
                <a:lnTo>
                  <a:pt x="643255" y="146108"/>
                </a:lnTo>
                <a:lnTo>
                  <a:pt x="0" y="37269"/>
                </a:lnTo>
                <a:close/>
              </a:path>
            </a:pathLst>
          </a:custGeom>
          <a:ln w="25146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658103" y="4797805"/>
            <a:ext cx="543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C00000"/>
                </a:solidFill>
                <a:latin typeface="Century Gothic"/>
                <a:cs typeface="Century Gothic"/>
              </a:rPr>
              <a:t>Oups</a:t>
            </a:r>
            <a:r>
              <a:rPr sz="1200" spc="-75" dirty="0">
                <a:solidFill>
                  <a:srgbClr val="C00000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C00000"/>
                </a:solidFill>
                <a:latin typeface="Century Gothic"/>
                <a:cs typeface="Century Gothic"/>
              </a:rPr>
              <a:t>!!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917942" y="1421891"/>
            <a:ext cx="1219200" cy="1773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927340" y="2971800"/>
            <a:ext cx="1153795" cy="18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dirty="0">
                <a:solidFill>
                  <a:srgbClr val="FFFFFF"/>
                </a:solidFill>
                <a:latin typeface="Century Gothic"/>
                <a:cs typeface="Century Gothic"/>
              </a:rPr>
              <a:t>le Pr</a:t>
            </a:r>
            <a:r>
              <a:rPr sz="1050" spc="-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Century Gothic"/>
                <a:cs typeface="Century Gothic"/>
              </a:rPr>
              <a:t>Vainchenker</a:t>
            </a:r>
            <a:endParaRPr sz="1050">
              <a:latin typeface="Century Gothic"/>
              <a:cs typeface="Century Gothic"/>
            </a:endParaRPr>
          </a:p>
        </p:txBody>
      </p:sp>
      <p:sp>
        <p:nvSpPr>
          <p:cNvPr id="30" name="object 37"/>
          <p:cNvSpPr txBox="1"/>
          <p:nvPr/>
        </p:nvSpPr>
        <p:spPr>
          <a:xfrm>
            <a:off x="6636789" y="263252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23368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Conservation des</a:t>
            </a:r>
            <a:r>
              <a:rPr sz="1800" i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90727" y="2708910"/>
            <a:ext cx="8442325" cy="1708785"/>
          </a:xfrm>
          <a:prstGeom prst="rect">
            <a:avLst/>
          </a:prstGeom>
          <a:solidFill>
            <a:srgbClr val="DAECEE"/>
          </a:solidFill>
        </p:spPr>
        <p:txBody>
          <a:bodyPr vert="horz" wrap="square" lIns="0" tIns="107950" rIns="0" bIns="0" rtlCol="0">
            <a:spAutoFit/>
          </a:bodyPr>
          <a:lstStyle/>
          <a:p>
            <a:pPr marL="201930" indent="-111125">
              <a:lnSpc>
                <a:spcPct val="100000"/>
              </a:lnSpc>
              <a:spcBef>
                <a:spcPts val="850"/>
              </a:spcBef>
              <a:buFont typeface="Arial"/>
              <a:buChar char="•"/>
              <a:tabLst>
                <a:tab pos="202565" algn="l"/>
              </a:tabLst>
            </a:pPr>
            <a:r>
              <a:rPr sz="1400" spc="-5" dirty="0">
                <a:latin typeface="Century Gothic"/>
                <a:cs typeface="Century Gothic"/>
              </a:rPr>
              <a:t>On utilise le </a:t>
            </a:r>
            <a:r>
              <a:rPr sz="1400" spc="-10" dirty="0">
                <a:latin typeface="Century Gothic"/>
                <a:cs typeface="Century Gothic"/>
              </a:rPr>
              <a:t>DMSO </a:t>
            </a:r>
            <a:r>
              <a:rPr sz="1400" spc="-5" dirty="0">
                <a:latin typeface="Century Gothic"/>
                <a:cs typeface="Century Gothic"/>
              </a:rPr>
              <a:t>pour les</a:t>
            </a:r>
            <a:r>
              <a:rPr sz="1400" spc="-20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congeler.</a:t>
            </a:r>
            <a:endParaRPr sz="1400">
              <a:latin typeface="Century Gothic"/>
              <a:cs typeface="Century Gothic"/>
            </a:endParaRPr>
          </a:p>
          <a:p>
            <a:pPr marL="201930" indent="-111125">
              <a:lnSpc>
                <a:spcPct val="100000"/>
              </a:lnSpc>
              <a:spcBef>
                <a:spcPts val="840"/>
              </a:spcBef>
              <a:buFont typeface="Arial"/>
              <a:buChar char="•"/>
              <a:tabLst>
                <a:tab pos="202565" algn="l"/>
              </a:tabLst>
            </a:pPr>
            <a:r>
              <a:rPr sz="1400" spc="-5" dirty="0">
                <a:latin typeface="Century Gothic"/>
                <a:cs typeface="Century Gothic"/>
              </a:rPr>
              <a:t>Ce produit protège les membranes </a:t>
            </a:r>
            <a:r>
              <a:rPr sz="1400" spc="-10" dirty="0">
                <a:latin typeface="Century Gothic"/>
                <a:cs typeface="Century Gothic"/>
              </a:rPr>
              <a:t>lysosomiales </a:t>
            </a:r>
            <a:r>
              <a:rPr sz="1400" spc="-5" dirty="0">
                <a:latin typeface="Century Gothic"/>
                <a:cs typeface="Century Gothic"/>
              </a:rPr>
              <a:t>et empêche le relargage des</a:t>
            </a:r>
            <a:r>
              <a:rPr sz="1400" spc="65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protéines.</a:t>
            </a:r>
            <a:endParaRPr sz="1400">
              <a:latin typeface="Century Gothic"/>
              <a:cs typeface="Century Gothic"/>
            </a:endParaRPr>
          </a:p>
          <a:p>
            <a:pPr marL="201930" indent="-111125">
              <a:lnSpc>
                <a:spcPct val="100000"/>
              </a:lnSpc>
              <a:spcBef>
                <a:spcPts val="840"/>
              </a:spcBef>
              <a:buFont typeface="Arial"/>
              <a:buChar char="•"/>
              <a:tabLst>
                <a:tab pos="202565" algn="l"/>
              </a:tabLst>
            </a:pPr>
            <a:r>
              <a:rPr sz="1400" spc="-5" dirty="0">
                <a:latin typeface="Century Gothic"/>
                <a:cs typeface="Century Gothic"/>
              </a:rPr>
              <a:t>On congèle une suspension de 3 à 4. </a:t>
            </a:r>
            <a:r>
              <a:rPr sz="1400" dirty="0">
                <a:latin typeface="Century Gothic"/>
                <a:cs typeface="Century Gothic"/>
              </a:rPr>
              <a:t>10</a:t>
            </a:r>
            <a:r>
              <a:rPr sz="1350" baseline="24691" dirty="0">
                <a:latin typeface="Century Gothic"/>
                <a:cs typeface="Century Gothic"/>
              </a:rPr>
              <a:t>6 </a:t>
            </a:r>
            <a:r>
              <a:rPr sz="1400" spc="-5" dirty="0">
                <a:latin typeface="Century Gothic"/>
                <a:cs typeface="Century Gothic"/>
              </a:rPr>
              <a:t>cellules par mL de milieu en </a:t>
            </a:r>
            <a:r>
              <a:rPr sz="1400" spc="-10" dirty="0">
                <a:latin typeface="Century Gothic"/>
                <a:cs typeface="Century Gothic"/>
              </a:rPr>
              <a:t>phase </a:t>
            </a:r>
            <a:r>
              <a:rPr sz="1400" spc="-5" dirty="0">
                <a:latin typeface="Century Gothic"/>
                <a:cs typeface="Century Gothic"/>
              </a:rPr>
              <a:t>exponentielle, à</a:t>
            </a:r>
            <a:r>
              <a:rPr sz="1400" spc="-40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-</a:t>
            </a:r>
            <a:endParaRPr sz="1400">
              <a:latin typeface="Century Gothic"/>
              <a:cs typeface="Century Gothic"/>
            </a:endParaRPr>
          </a:p>
          <a:p>
            <a:pPr marL="9080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Century Gothic"/>
                <a:cs typeface="Century Gothic"/>
              </a:rPr>
              <a:t>40°C lentement </a:t>
            </a:r>
            <a:r>
              <a:rPr sz="1400" dirty="0">
                <a:latin typeface="Century Gothic"/>
                <a:cs typeface="Century Gothic"/>
              </a:rPr>
              <a:t>(1 ou </a:t>
            </a:r>
            <a:r>
              <a:rPr sz="1400" spc="-5" dirty="0">
                <a:latin typeface="Century Gothic"/>
                <a:cs typeface="Century Gothic"/>
              </a:rPr>
              <a:t>4°C par </a:t>
            </a:r>
            <a:r>
              <a:rPr sz="1400" dirty="0">
                <a:latin typeface="Century Gothic"/>
                <a:cs typeface="Century Gothic"/>
              </a:rPr>
              <a:t>min) </a:t>
            </a:r>
            <a:r>
              <a:rPr sz="1400" spc="-5" dirty="0">
                <a:latin typeface="Century Gothic"/>
                <a:cs typeface="Century Gothic"/>
              </a:rPr>
              <a:t>puis dans le diazote</a:t>
            </a:r>
            <a:r>
              <a:rPr sz="1400" spc="-65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liquide.</a:t>
            </a:r>
            <a:endParaRPr sz="1400">
              <a:latin typeface="Century Gothic"/>
              <a:cs typeface="Century Gothic"/>
            </a:endParaRPr>
          </a:p>
          <a:p>
            <a:pPr marL="201930" indent="-111125">
              <a:lnSpc>
                <a:spcPct val="100000"/>
              </a:lnSpc>
              <a:spcBef>
                <a:spcPts val="840"/>
              </a:spcBef>
              <a:buFont typeface="Arial"/>
              <a:buChar char="•"/>
              <a:tabLst>
                <a:tab pos="202565" algn="l"/>
              </a:tabLst>
            </a:pPr>
            <a:r>
              <a:rPr sz="1400" spc="-5" dirty="0">
                <a:latin typeface="Century Gothic"/>
                <a:cs typeface="Century Gothic"/>
              </a:rPr>
              <a:t>La décongélation est </a:t>
            </a:r>
            <a:r>
              <a:rPr sz="1400" dirty="0">
                <a:latin typeface="Century Gothic"/>
                <a:cs typeface="Century Gothic"/>
              </a:rPr>
              <a:t>rapide </a:t>
            </a:r>
            <a:r>
              <a:rPr sz="1400" spc="-5" dirty="0">
                <a:latin typeface="Century Gothic"/>
                <a:cs typeface="Century Gothic"/>
              </a:rPr>
              <a:t>à </a:t>
            </a:r>
            <a:r>
              <a:rPr sz="1400" spc="-10" dirty="0">
                <a:latin typeface="Century Gothic"/>
                <a:cs typeface="Century Gothic"/>
              </a:rPr>
              <a:t>37°C </a:t>
            </a:r>
            <a:r>
              <a:rPr sz="1400" spc="-5" dirty="0">
                <a:latin typeface="Century Gothic"/>
                <a:cs typeface="Century Gothic"/>
              </a:rPr>
              <a:t>suivie d'un </a:t>
            </a:r>
            <a:r>
              <a:rPr sz="1400" spc="-10" dirty="0">
                <a:latin typeface="Century Gothic"/>
                <a:cs typeface="Century Gothic"/>
              </a:rPr>
              <a:t>lavage </a:t>
            </a:r>
            <a:r>
              <a:rPr sz="1400" spc="-5" dirty="0">
                <a:latin typeface="Century Gothic"/>
                <a:cs typeface="Century Gothic"/>
              </a:rPr>
              <a:t>et d'un contrôle de</a:t>
            </a:r>
            <a:r>
              <a:rPr sz="1400" spc="55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viabilité.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3033" y="5175502"/>
            <a:ext cx="2322576" cy="157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79291" y="5175502"/>
            <a:ext cx="2310384" cy="1572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93358" y="5170168"/>
            <a:ext cx="2327910" cy="15773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629143" y="211836"/>
            <a:ext cx="1514855" cy="18409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3454" y="406145"/>
            <a:ext cx="1069086" cy="1254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7"/>
          <p:cNvSpPr txBox="1"/>
          <p:nvPr/>
        </p:nvSpPr>
        <p:spPr>
          <a:xfrm>
            <a:off x="6568565" y="1791876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1333"/>
            <a:ext cx="8964295" cy="2062480"/>
          </a:xfrm>
          <a:custGeom>
            <a:avLst/>
            <a:gdLst/>
            <a:ahLst/>
            <a:cxnLst/>
            <a:rect l="l" t="t" r="r" b="b"/>
            <a:pathLst>
              <a:path w="8964295" h="2062479">
                <a:moveTo>
                  <a:pt x="0" y="2061972"/>
                </a:moveTo>
                <a:lnTo>
                  <a:pt x="8964168" y="2061972"/>
                </a:lnTo>
                <a:lnTo>
                  <a:pt x="8964168" y="0"/>
                </a:lnTo>
                <a:lnTo>
                  <a:pt x="0" y="0"/>
                </a:lnTo>
                <a:lnTo>
                  <a:pt x="0" y="20619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291333"/>
            <a:ext cx="6089904" cy="20619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75347" y="2877311"/>
            <a:ext cx="713994" cy="9243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026275" y="2901314"/>
            <a:ext cx="612775" cy="822960"/>
          </a:xfrm>
          <a:custGeom>
            <a:avLst/>
            <a:gdLst/>
            <a:ahLst/>
            <a:cxnLst/>
            <a:rect l="l" t="t" r="r" b="b"/>
            <a:pathLst>
              <a:path w="612775" h="822960">
                <a:moveTo>
                  <a:pt x="24383" y="657860"/>
                </a:moveTo>
                <a:lnTo>
                  <a:pt x="0" y="775081"/>
                </a:lnTo>
                <a:lnTo>
                  <a:pt x="21171" y="785538"/>
                </a:lnTo>
                <a:lnTo>
                  <a:pt x="43545" y="794829"/>
                </a:lnTo>
                <a:lnTo>
                  <a:pt x="91948" y="810006"/>
                </a:lnTo>
                <a:lnTo>
                  <a:pt x="146208" y="819546"/>
                </a:lnTo>
                <a:lnTo>
                  <a:pt x="207136" y="822706"/>
                </a:lnTo>
                <a:lnTo>
                  <a:pt x="247141" y="821132"/>
                </a:lnTo>
                <a:lnTo>
                  <a:pt x="318579" y="808507"/>
                </a:lnTo>
                <a:lnTo>
                  <a:pt x="378779" y="783764"/>
                </a:lnTo>
                <a:lnTo>
                  <a:pt x="428361" y="750427"/>
                </a:lnTo>
                <a:lnTo>
                  <a:pt x="467387" y="709352"/>
                </a:lnTo>
                <a:lnTo>
                  <a:pt x="472480" y="701929"/>
                </a:lnTo>
                <a:lnTo>
                  <a:pt x="200025" y="701929"/>
                </a:lnTo>
                <a:lnTo>
                  <a:pt x="188878" y="701738"/>
                </a:lnTo>
                <a:lnTo>
                  <a:pt x="142317" y="697287"/>
                </a:lnTo>
                <a:lnTo>
                  <a:pt x="95684" y="687768"/>
                </a:lnTo>
                <a:lnTo>
                  <a:pt x="52101" y="672576"/>
                </a:lnTo>
                <a:lnTo>
                  <a:pt x="33051" y="663051"/>
                </a:lnTo>
                <a:lnTo>
                  <a:pt x="24383" y="657860"/>
                </a:lnTo>
                <a:close/>
              </a:path>
              <a:path w="612775" h="822960">
                <a:moveTo>
                  <a:pt x="502347" y="424561"/>
                </a:moveTo>
                <a:lnTo>
                  <a:pt x="221996" y="424561"/>
                </a:lnTo>
                <a:lnTo>
                  <a:pt x="259751" y="426329"/>
                </a:lnTo>
                <a:lnTo>
                  <a:pt x="292481" y="431609"/>
                </a:lnTo>
                <a:lnTo>
                  <a:pt x="343153" y="452755"/>
                </a:lnTo>
                <a:lnTo>
                  <a:pt x="373729" y="488759"/>
                </a:lnTo>
                <a:lnTo>
                  <a:pt x="383921" y="540004"/>
                </a:lnTo>
                <a:lnTo>
                  <a:pt x="383276" y="555337"/>
                </a:lnTo>
                <a:lnTo>
                  <a:pt x="373506" y="600075"/>
                </a:lnTo>
                <a:lnTo>
                  <a:pt x="351272" y="640151"/>
                </a:lnTo>
                <a:lnTo>
                  <a:pt x="315340" y="672290"/>
                </a:lnTo>
                <a:lnTo>
                  <a:pt x="265408" y="694213"/>
                </a:lnTo>
                <a:lnTo>
                  <a:pt x="223549" y="701071"/>
                </a:lnTo>
                <a:lnTo>
                  <a:pt x="200025" y="701929"/>
                </a:lnTo>
                <a:lnTo>
                  <a:pt x="472480" y="701929"/>
                </a:lnTo>
                <a:lnTo>
                  <a:pt x="496240" y="662160"/>
                </a:lnTo>
                <a:lnTo>
                  <a:pt x="515098" y="609772"/>
                </a:lnTo>
                <a:lnTo>
                  <a:pt x="524484" y="555619"/>
                </a:lnTo>
                <a:lnTo>
                  <a:pt x="525652" y="528065"/>
                </a:lnTo>
                <a:lnTo>
                  <a:pt x="524462" y="501588"/>
                </a:lnTo>
                <a:lnTo>
                  <a:pt x="520890" y="476837"/>
                </a:lnTo>
                <a:lnTo>
                  <a:pt x="514937" y="453824"/>
                </a:lnTo>
                <a:lnTo>
                  <a:pt x="506602" y="432562"/>
                </a:lnTo>
                <a:lnTo>
                  <a:pt x="502347" y="424561"/>
                </a:lnTo>
                <a:close/>
              </a:path>
              <a:path w="612775" h="822960">
                <a:moveTo>
                  <a:pt x="612521" y="0"/>
                </a:moveTo>
                <a:lnTo>
                  <a:pt x="208915" y="0"/>
                </a:lnTo>
                <a:lnTo>
                  <a:pt x="85725" y="435863"/>
                </a:lnTo>
                <a:lnTo>
                  <a:pt x="102157" y="433558"/>
                </a:lnTo>
                <a:lnTo>
                  <a:pt x="118697" y="431419"/>
                </a:lnTo>
                <a:lnTo>
                  <a:pt x="169200" y="426323"/>
                </a:lnTo>
                <a:lnTo>
                  <a:pt x="221996" y="424561"/>
                </a:lnTo>
                <a:lnTo>
                  <a:pt x="502347" y="424561"/>
                </a:lnTo>
                <a:lnTo>
                  <a:pt x="496220" y="413039"/>
                </a:lnTo>
                <a:lnTo>
                  <a:pt x="470312" y="379233"/>
                </a:lnTo>
                <a:lnTo>
                  <a:pt x="437711" y="352421"/>
                </a:lnTo>
                <a:lnTo>
                  <a:pt x="399369" y="332315"/>
                </a:lnTo>
                <a:lnTo>
                  <a:pt x="355623" y="318904"/>
                </a:lnTo>
                <a:lnTo>
                  <a:pt x="311527" y="312547"/>
                </a:lnTo>
                <a:lnTo>
                  <a:pt x="256540" y="312547"/>
                </a:lnTo>
                <a:lnTo>
                  <a:pt x="307721" y="128650"/>
                </a:lnTo>
                <a:lnTo>
                  <a:pt x="585851" y="128650"/>
                </a:lnTo>
                <a:lnTo>
                  <a:pt x="612521" y="0"/>
                </a:lnTo>
                <a:close/>
              </a:path>
              <a:path w="612775" h="822960">
                <a:moveTo>
                  <a:pt x="283972" y="311404"/>
                </a:moveTo>
                <a:lnTo>
                  <a:pt x="279653" y="311404"/>
                </a:lnTo>
                <a:lnTo>
                  <a:pt x="270509" y="311658"/>
                </a:lnTo>
                <a:lnTo>
                  <a:pt x="261366" y="312165"/>
                </a:lnTo>
                <a:lnTo>
                  <a:pt x="256540" y="312547"/>
                </a:lnTo>
                <a:lnTo>
                  <a:pt x="311527" y="312547"/>
                </a:lnTo>
                <a:lnTo>
                  <a:pt x="308570" y="312237"/>
                </a:lnTo>
                <a:lnTo>
                  <a:pt x="283972" y="3114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26275" y="2901314"/>
            <a:ext cx="612775" cy="822960"/>
          </a:xfrm>
          <a:custGeom>
            <a:avLst/>
            <a:gdLst/>
            <a:ahLst/>
            <a:cxnLst/>
            <a:rect l="l" t="t" r="r" b="b"/>
            <a:pathLst>
              <a:path w="612775" h="822960">
                <a:moveTo>
                  <a:pt x="208915" y="0"/>
                </a:moveTo>
                <a:lnTo>
                  <a:pt x="612521" y="0"/>
                </a:lnTo>
                <a:lnTo>
                  <a:pt x="585851" y="128650"/>
                </a:lnTo>
                <a:lnTo>
                  <a:pt x="307721" y="128650"/>
                </a:lnTo>
                <a:lnTo>
                  <a:pt x="256540" y="312547"/>
                </a:lnTo>
                <a:lnTo>
                  <a:pt x="261366" y="312165"/>
                </a:lnTo>
                <a:lnTo>
                  <a:pt x="266065" y="311912"/>
                </a:lnTo>
                <a:lnTo>
                  <a:pt x="270509" y="311658"/>
                </a:lnTo>
                <a:lnTo>
                  <a:pt x="275081" y="311531"/>
                </a:lnTo>
                <a:lnTo>
                  <a:pt x="279653" y="311404"/>
                </a:lnTo>
                <a:lnTo>
                  <a:pt x="283972" y="311404"/>
                </a:lnTo>
                <a:lnTo>
                  <a:pt x="332454" y="314737"/>
                </a:lnTo>
                <a:lnTo>
                  <a:pt x="378078" y="324738"/>
                </a:lnTo>
                <a:lnTo>
                  <a:pt x="419242" y="341534"/>
                </a:lnTo>
                <a:lnTo>
                  <a:pt x="454786" y="364998"/>
                </a:lnTo>
                <a:lnTo>
                  <a:pt x="484123" y="395255"/>
                </a:lnTo>
                <a:lnTo>
                  <a:pt x="506602" y="432562"/>
                </a:lnTo>
                <a:lnTo>
                  <a:pt x="520890" y="476837"/>
                </a:lnTo>
                <a:lnTo>
                  <a:pt x="525652" y="528065"/>
                </a:lnTo>
                <a:lnTo>
                  <a:pt x="524484" y="555619"/>
                </a:lnTo>
                <a:lnTo>
                  <a:pt x="515098" y="609772"/>
                </a:lnTo>
                <a:lnTo>
                  <a:pt x="496240" y="662160"/>
                </a:lnTo>
                <a:lnTo>
                  <a:pt x="467387" y="709352"/>
                </a:lnTo>
                <a:lnTo>
                  <a:pt x="428361" y="750427"/>
                </a:lnTo>
                <a:lnTo>
                  <a:pt x="378779" y="783764"/>
                </a:lnTo>
                <a:lnTo>
                  <a:pt x="318579" y="808507"/>
                </a:lnTo>
                <a:lnTo>
                  <a:pt x="247141" y="821132"/>
                </a:lnTo>
                <a:lnTo>
                  <a:pt x="207136" y="822706"/>
                </a:lnTo>
                <a:lnTo>
                  <a:pt x="175851" y="821918"/>
                </a:lnTo>
                <a:lnTo>
                  <a:pt x="118233" y="815580"/>
                </a:lnTo>
                <a:lnTo>
                  <a:pt x="67133" y="802977"/>
                </a:lnTo>
                <a:lnTo>
                  <a:pt x="21171" y="785538"/>
                </a:lnTo>
                <a:lnTo>
                  <a:pt x="0" y="775081"/>
                </a:lnTo>
                <a:lnTo>
                  <a:pt x="24383" y="657860"/>
                </a:lnTo>
                <a:lnTo>
                  <a:pt x="33051" y="663051"/>
                </a:lnTo>
                <a:lnTo>
                  <a:pt x="42290" y="667956"/>
                </a:lnTo>
                <a:lnTo>
                  <a:pt x="84407" y="684530"/>
                </a:lnTo>
                <a:lnTo>
                  <a:pt x="130540" y="695372"/>
                </a:lnTo>
                <a:lnTo>
                  <a:pt x="177530" y="701166"/>
                </a:lnTo>
                <a:lnTo>
                  <a:pt x="200025" y="701929"/>
                </a:lnTo>
                <a:lnTo>
                  <a:pt x="223549" y="701071"/>
                </a:lnTo>
                <a:lnTo>
                  <a:pt x="265408" y="694213"/>
                </a:lnTo>
                <a:lnTo>
                  <a:pt x="315340" y="672290"/>
                </a:lnTo>
                <a:lnTo>
                  <a:pt x="351272" y="640151"/>
                </a:lnTo>
                <a:lnTo>
                  <a:pt x="373506" y="600075"/>
                </a:lnTo>
                <a:lnTo>
                  <a:pt x="383276" y="555337"/>
                </a:lnTo>
                <a:lnTo>
                  <a:pt x="383921" y="540004"/>
                </a:lnTo>
                <a:lnTo>
                  <a:pt x="381373" y="512476"/>
                </a:lnTo>
                <a:lnTo>
                  <a:pt x="360989" y="468852"/>
                </a:lnTo>
                <a:lnTo>
                  <a:pt x="320294" y="440420"/>
                </a:lnTo>
                <a:lnTo>
                  <a:pt x="259715" y="426323"/>
                </a:lnTo>
                <a:lnTo>
                  <a:pt x="221996" y="424561"/>
                </a:lnTo>
                <a:lnTo>
                  <a:pt x="204045" y="424753"/>
                </a:lnTo>
                <a:lnTo>
                  <a:pt x="152146" y="427736"/>
                </a:lnTo>
                <a:lnTo>
                  <a:pt x="102157" y="433558"/>
                </a:lnTo>
                <a:lnTo>
                  <a:pt x="85725" y="435863"/>
                </a:lnTo>
                <a:lnTo>
                  <a:pt x="208915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79954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21482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6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971794" y="3665982"/>
            <a:ext cx="2835402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983223" y="3970782"/>
            <a:ext cx="839724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112509" y="3723639"/>
            <a:ext cx="24657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495" marR="5080" indent="-11430">
              <a:lnSpc>
                <a:spcPct val="100000"/>
              </a:lnSpc>
              <a:spcBef>
                <a:spcPts val="95"/>
              </a:spcBef>
            </a:pP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Culture </a:t>
            </a:r>
            <a:r>
              <a:rPr sz="2000" b="1" i="1" spc="20" dirty="0">
                <a:solidFill>
                  <a:srgbClr val="808080"/>
                </a:solidFill>
                <a:latin typeface="Arial"/>
                <a:cs typeface="Arial"/>
              </a:rPr>
              <a:t>et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entretien  </a:t>
            </a:r>
            <a:r>
              <a:rPr sz="2000" b="1" i="1" spc="25" dirty="0">
                <a:solidFill>
                  <a:srgbClr val="808080"/>
                </a:solidFill>
                <a:latin typeface="Arial"/>
                <a:cs typeface="Arial"/>
              </a:rPr>
              <a:t>des</a:t>
            </a:r>
            <a:r>
              <a:rPr sz="2000" b="1" i="1" spc="10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cellules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516623" y="3970782"/>
            <a:ext cx="1286255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16127" y="1701164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674114"/>
            <a:ext cx="2481834" cy="6073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078991"/>
            <a:ext cx="2479548" cy="8275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088136"/>
            <a:ext cx="2455164" cy="7787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2581" y="1235583"/>
            <a:ext cx="2195389" cy="484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65604" y="1674114"/>
            <a:ext cx="472440" cy="473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69414" y="1214627"/>
            <a:ext cx="466344" cy="576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93798" y="1224533"/>
            <a:ext cx="417575" cy="5273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41117" y="1371600"/>
            <a:ext cx="123189" cy="233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08342" y="1078230"/>
            <a:ext cx="1835657" cy="2464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5354" y="2375916"/>
            <a:ext cx="6617208" cy="510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8102" y="2449067"/>
            <a:ext cx="6408547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8102" y="3683508"/>
            <a:ext cx="3136646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32734" y="3683508"/>
            <a:ext cx="129539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397503" y="3683508"/>
            <a:ext cx="4652390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8102" y="4094988"/>
            <a:ext cx="4733671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45126" y="4094988"/>
            <a:ext cx="669416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18911" y="4094988"/>
            <a:ext cx="3314826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8102" y="4506721"/>
            <a:ext cx="8449691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8102" y="4918202"/>
            <a:ext cx="7033641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92440" y="5682234"/>
            <a:ext cx="890777" cy="9425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976616" y="6390892"/>
            <a:ext cx="448055" cy="4671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383523" y="5860541"/>
            <a:ext cx="760474" cy="753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37447" y="6377938"/>
            <a:ext cx="473964" cy="4800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380476" y="6406134"/>
            <a:ext cx="237744" cy="251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827264" y="6172200"/>
            <a:ext cx="455675" cy="400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973568" y="6031229"/>
            <a:ext cx="237744" cy="251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6408" y="6395465"/>
            <a:ext cx="237744" cy="251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47877" y="6262114"/>
            <a:ext cx="473202" cy="5013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015746" y="5853684"/>
            <a:ext cx="1245869" cy="100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 dirty="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38" name="object 37"/>
          <p:cNvSpPr txBox="1"/>
          <p:nvPr/>
        </p:nvSpPr>
        <p:spPr>
          <a:xfrm>
            <a:off x="6761020" y="9738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7725" y="1377950"/>
            <a:ext cx="8006080" cy="2402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Culture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 primaire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354965" marR="5080">
              <a:lnSpc>
                <a:spcPct val="150000"/>
              </a:lnSpc>
              <a:spcBef>
                <a:spcPts val="1525"/>
              </a:spcBef>
            </a:pPr>
            <a:r>
              <a:rPr sz="1800" b="1" dirty="0">
                <a:latin typeface="Century Gothic"/>
                <a:cs typeface="Century Gothic"/>
              </a:rPr>
              <a:t>La </a:t>
            </a:r>
            <a:r>
              <a:rPr sz="1800" b="1" spc="-5" dirty="0">
                <a:latin typeface="Century Gothic"/>
                <a:cs typeface="Century Gothic"/>
              </a:rPr>
              <a:t>notion de culture primaire est </a:t>
            </a:r>
            <a:r>
              <a:rPr sz="1800" b="1" dirty="0">
                <a:latin typeface="Century Gothic"/>
                <a:cs typeface="Century Gothic"/>
              </a:rPr>
              <a:t>simple: </a:t>
            </a:r>
            <a:r>
              <a:rPr sz="1800" spc="-5" dirty="0">
                <a:latin typeface="Century Gothic"/>
                <a:cs typeface="Century Gothic"/>
              </a:rPr>
              <a:t>il s'agit d'aller </a:t>
            </a:r>
            <a:r>
              <a:rPr sz="1800" dirty="0">
                <a:latin typeface="Century Gothic"/>
                <a:cs typeface="Century Gothic"/>
              </a:rPr>
              <a:t>chercher une  cellule </a:t>
            </a:r>
            <a:r>
              <a:rPr sz="1800" spc="-5" dirty="0">
                <a:latin typeface="Century Gothic"/>
                <a:cs typeface="Century Gothic"/>
              </a:rPr>
              <a:t>dans </a:t>
            </a:r>
            <a:r>
              <a:rPr sz="1800" dirty="0">
                <a:latin typeface="Century Gothic"/>
                <a:cs typeface="Century Gothic"/>
              </a:rPr>
              <a:t>un </a:t>
            </a:r>
            <a:r>
              <a:rPr sz="1800" spc="-5" dirty="0">
                <a:latin typeface="Century Gothic"/>
                <a:cs typeface="Century Gothic"/>
              </a:rPr>
              <a:t>organisme pluricellulaire </a:t>
            </a:r>
            <a:r>
              <a:rPr sz="1800" dirty="0">
                <a:latin typeface="Century Gothic"/>
                <a:cs typeface="Century Gothic"/>
              </a:rPr>
              <a:t>et </a:t>
            </a:r>
            <a:r>
              <a:rPr sz="1800" spc="-5" dirty="0">
                <a:latin typeface="Century Gothic"/>
                <a:cs typeface="Century Gothic"/>
              </a:rPr>
              <a:t>de la </a:t>
            </a:r>
            <a:r>
              <a:rPr sz="1800" dirty="0">
                <a:latin typeface="Century Gothic"/>
                <a:cs typeface="Century Gothic"/>
              </a:rPr>
              <a:t>faire </a:t>
            </a:r>
            <a:r>
              <a:rPr sz="1800" spc="-5" dirty="0">
                <a:latin typeface="Century Gothic"/>
                <a:cs typeface="Century Gothic"/>
              </a:rPr>
              <a:t>pousser in</a:t>
            </a:r>
            <a:r>
              <a:rPr sz="1800" spc="5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vitro.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2121535">
              <a:lnSpc>
                <a:spcPct val="100000"/>
              </a:lnSpc>
              <a:spcBef>
                <a:spcPts val="1789"/>
              </a:spcBef>
            </a:pPr>
            <a:r>
              <a:rPr sz="1800" spc="-5" dirty="0">
                <a:latin typeface="Century Gothic"/>
                <a:cs typeface="Century Gothic"/>
              </a:rPr>
              <a:t>En pratique, </a:t>
            </a:r>
            <a:r>
              <a:rPr sz="1800" dirty="0">
                <a:latin typeface="Century Gothic"/>
                <a:cs typeface="Century Gothic"/>
              </a:rPr>
              <a:t>c'est un </a:t>
            </a:r>
            <a:r>
              <a:rPr sz="1800" spc="-5" dirty="0">
                <a:latin typeface="Century Gothic"/>
                <a:cs typeface="Century Gothic"/>
              </a:rPr>
              <a:t>peu plus</a:t>
            </a:r>
            <a:r>
              <a:rPr sz="1800" spc="1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compliqué.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20011" y="4076629"/>
            <a:ext cx="5588920" cy="2090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7"/>
          <p:cNvSpPr txBox="1"/>
          <p:nvPr/>
        </p:nvSpPr>
        <p:spPr>
          <a:xfrm>
            <a:off x="6629400" y="1172848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9886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30" dirty="0">
                <a:solidFill>
                  <a:srgbClr val="006FC0"/>
                </a:solidFill>
                <a:latin typeface="Calibri"/>
                <a:cs typeface="Calibri"/>
              </a:rPr>
              <a:t>L’entretien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87673" y="6504431"/>
            <a:ext cx="150749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ahoma"/>
                <a:cs typeface="Tahoma"/>
              </a:rPr>
              <a:t>Microscope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inversé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24428" y="4103368"/>
            <a:ext cx="2045970" cy="2636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18737" y="4297644"/>
            <a:ext cx="1459128" cy="20498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4271771"/>
            <a:ext cx="2796540" cy="22989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7347" y="4466040"/>
            <a:ext cx="2282050" cy="17122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1074" y="6350508"/>
            <a:ext cx="162433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ahoma"/>
                <a:cs typeface="Tahoma"/>
              </a:rPr>
              <a:t>Action de la</a:t>
            </a:r>
            <a:r>
              <a:rPr sz="1400" spc="-3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trypsine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988558" y="4258055"/>
            <a:ext cx="2929890" cy="2267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82867" y="4452394"/>
            <a:ext cx="2340497" cy="1680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350" y="6376670"/>
            <a:ext cx="197866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surveillée au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microscope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1650492"/>
            <a:ext cx="2786634" cy="22821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2681" y="1844768"/>
            <a:ext cx="2264527" cy="16954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21507" y="1654301"/>
            <a:ext cx="2853690" cy="2282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15817" y="1848587"/>
            <a:ext cx="2256408" cy="16954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06846" y="1650492"/>
            <a:ext cx="2853690" cy="22821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201155" y="1844777"/>
            <a:ext cx="2259969" cy="16954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27507" y="3716273"/>
            <a:ext cx="22250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Élimination du milieu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ancien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04133" y="3685539"/>
            <a:ext cx="243332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Rinçage en tampon sans</a:t>
            </a:r>
            <a:r>
              <a:rPr sz="1400" spc="-70" dirty="0">
                <a:latin typeface="Arial"/>
                <a:cs typeface="Arial"/>
              </a:rPr>
              <a:t> </a:t>
            </a:r>
            <a:r>
              <a:rPr sz="1400" spc="5" dirty="0">
                <a:latin typeface="Arial"/>
                <a:cs typeface="Arial"/>
              </a:rPr>
              <a:t>Ca</a:t>
            </a:r>
            <a:r>
              <a:rPr sz="1350" spc="7" baseline="24691" dirty="0">
                <a:latin typeface="Arial"/>
                <a:cs typeface="Arial"/>
              </a:rPr>
              <a:t>2</a:t>
            </a:r>
            <a:r>
              <a:rPr sz="1400" spc="5" dirty="0">
                <a:latin typeface="Arial"/>
                <a:cs typeface="Arial"/>
              </a:rPr>
              <a:t>+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54800" y="3680459"/>
            <a:ext cx="13487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"/>
                <a:cs typeface="Arial"/>
              </a:rPr>
              <a:t>Ajout de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trypsine</a:t>
            </a:r>
            <a:endParaRPr sz="14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7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9886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30" dirty="0">
                <a:solidFill>
                  <a:srgbClr val="006FC0"/>
                </a:solidFill>
                <a:latin typeface="Calibri"/>
                <a:cs typeface="Calibri"/>
              </a:rPr>
              <a:t>L’entretien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8778" y="1938527"/>
            <a:ext cx="3826764" cy="3012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3087" y="2132809"/>
            <a:ext cx="3233360" cy="24261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15213" y="4792471"/>
            <a:ext cx="3124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1200" dirty="0">
                <a:latin typeface="Century Gothic"/>
                <a:cs typeface="Century Gothic"/>
              </a:rPr>
              <a:t>Inaction </a:t>
            </a:r>
            <a:r>
              <a:rPr sz="1200" spc="-5" dirty="0">
                <a:latin typeface="Century Gothic"/>
                <a:cs typeface="Century Gothic"/>
              </a:rPr>
              <a:t>de l’activité enzymatique de </a:t>
            </a:r>
            <a:r>
              <a:rPr sz="1200" dirty="0">
                <a:latin typeface="Century Gothic"/>
                <a:cs typeface="Century Gothic"/>
              </a:rPr>
              <a:t>ta  trypsine </a:t>
            </a:r>
            <a:r>
              <a:rPr sz="1200" spc="-5" dirty="0">
                <a:latin typeface="Century Gothic"/>
                <a:cs typeface="Century Gothic"/>
              </a:rPr>
              <a:t>par </a:t>
            </a:r>
            <a:r>
              <a:rPr sz="1200" dirty="0">
                <a:latin typeface="Century Gothic"/>
                <a:cs typeface="Century Gothic"/>
              </a:rPr>
              <a:t>ajout </a:t>
            </a:r>
            <a:r>
              <a:rPr sz="1200" spc="-5" dirty="0">
                <a:latin typeface="Century Gothic"/>
                <a:cs typeface="Century Gothic"/>
              </a:rPr>
              <a:t>de milieu</a:t>
            </a:r>
            <a:r>
              <a:rPr sz="1200" spc="-4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complémenté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1503" y="2136648"/>
            <a:ext cx="5274310" cy="1021080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1270" rIns="0" bIns="0" rtlCol="0">
            <a:spAutoFit/>
          </a:bodyPr>
          <a:lstStyle/>
          <a:p>
            <a:pPr marL="91440" marR="144145">
              <a:lnSpc>
                <a:spcPct val="150000"/>
              </a:lnSpc>
              <a:spcBef>
                <a:spcPts val="10"/>
              </a:spcBef>
            </a:pPr>
            <a:r>
              <a:rPr sz="1400" spc="-5" dirty="0">
                <a:latin typeface="Century Gothic"/>
                <a:cs typeface="Century Gothic"/>
              </a:rPr>
              <a:t>Prélèvement d’une fraction de la suspension pour  dénombrement </a:t>
            </a:r>
            <a:r>
              <a:rPr sz="1400" spc="-10" dirty="0">
                <a:latin typeface="Century Gothic"/>
                <a:cs typeface="Century Gothic"/>
              </a:rPr>
              <a:t>après </a:t>
            </a:r>
            <a:r>
              <a:rPr sz="1400" spc="-5" dirty="0">
                <a:latin typeface="Century Gothic"/>
                <a:cs typeface="Century Gothic"/>
              </a:rPr>
              <a:t>une série d’aspirations refoulements  prolongée pour </a:t>
            </a:r>
            <a:r>
              <a:rPr sz="1400" spc="-10" dirty="0">
                <a:latin typeface="Century Gothic"/>
                <a:cs typeface="Century Gothic"/>
              </a:rPr>
              <a:t>détacher </a:t>
            </a:r>
            <a:r>
              <a:rPr sz="1400" spc="-5" dirty="0">
                <a:latin typeface="Century Gothic"/>
                <a:cs typeface="Century Gothic"/>
              </a:rPr>
              <a:t>les</a:t>
            </a:r>
            <a:r>
              <a:rPr sz="1400" spc="5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cellules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860254" y="5654040"/>
            <a:ext cx="1891664" cy="959485"/>
          </a:xfrm>
          <a:custGeom>
            <a:avLst/>
            <a:gdLst/>
            <a:ahLst/>
            <a:cxnLst/>
            <a:rect l="l" t="t" r="r" b="b"/>
            <a:pathLst>
              <a:path w="1891665" h="959484">
                <a:moveTo>
                  <a:pt x="1308004" y="0"/>
                </a:moveTo>
                <a:lnTo>
                  <a:pt x="1295939" y="4025"/>
                </a:lnTo>
                <a:lnTo>
                  <a:pt x="1276878" y="10627"/>
                </a:lnTo>
                <a:lnTo>
                  <a:pt x="1249522" y="19592"/>
                </a:lnTo>
                <a:lnTo>
                  <a:pt x="1172853" y="43768"/>
                </a:lnTo>
                <a:lnTo>
                  <a:pt x="16839" y="390885"/>
                </a:lnTo>
                <a:lnTo>
                  <a:pt x="10318" y="393014"/>
                </a:lnTo>
                <a:lnTo>
                  <a:pt x="2611" y="397390"/>
                </a:lnTo>
                <a:lnTo>
                  <a:pt x="0" y="403847"/>
                </a:lnTo>
                <a:lnTo>
                  <a:pt x="1531" y="411437"/>
                </a:lnTo>
                <a:lnTo>
                  <a:pt x="6254" y="419214"/>
                </a:lnTo>
                <a:lnTo>
                  <a:pt x="535082" y="955332"/>
                </a:lnTo>
                <a:lnTo>
                  <a:pt x="541178" y="959358"/>
                </a:lnTo>
                <a:lnTo>
                  <a:pt x="545115" y="957338"/>
                </a:lnTo>
                <a:lnTo>
                  <a:pt x="1885219" y="475653"/>
                </a:lnTo>
                <a:lnTo>
                  <a:pt x="1891315" y="473633"/>
                </a:lnTo>
                <a:lnTo>
                  <a:pt x="1885219" y="467588"/>
                </a:lnTo>
                <a:lnTo>
                  <a:pt x="1866597" y="450605"/>
                </a:lnTo>
                <a:lnTo>
                  <a:pt x="1836327" y="424897"/>
                </a:lnTo>
                <a:lnTo>
                  <a:pt x="1796475" y="392041"/>
                </a:lnTo>
                <a:lnTo>
                  <a:pt x="1325127" y="17428"/>
                </a:lnTo>
                <a:lnTo>
                  <a:pt x="1316132" y="10071"/>
                </a:lnTo>
                <a:lnTo>
                  <a:pt x="1308004" y="0"/>
                </a:lnTo>
                <a:close/>
              </a:path>
            </a:pathLst>
          </a:custGeom>
          <a:solidFill>
            <a:srgbClr val="EDF8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41997" y="6105144"/>
            <a:ext cx="1915795" cy="718185"/>
          </a:xfrm>
          <a:custGeom>
            <a:avLst/>
            <a:gdLst/>
            <a:ahLst/>
            <a:cxnLst/>
            <a:rect l="l" t="t" r="r" b="b"/>
            <a:pathLst>
              <a:path w="1915795" h="718184">
                <a:moveTo>
                  <a:pt x="0" y="0"/>
                </a:moveTo>
                <a:lnTo>
                  <a:pt x="0" y="120980"/>
                </a:lnTo>
                <a:lnTo>
                  <a:pt x="2031" y="120980"/>
                </a:lnTo>
                <a:lnTo>
                  <a:pt x="8127" y="129044"/>
                </a:lnTo>
                <a:lnTo>
                  <a:pt x="56895" y="182072"/>
                </a:lnTo>
                <a:lnTo>
                  <a:pt x="538409" y="696682"/>
                </a:lnTo>
                <a:lnTo>
                  <a:pt x="559180" y="717803"/>
                </a:lnTo>
                <a:lnTo>
                  <a:pt x="563245" y="715787"/>
                </a:lnTo>
                <a:lnTo>
                  <a:pt x="961987" y="562546"/>
                </a:lnTo>
                <a:lnTo>
                  <a:pt x="555117" y="562546"/>
                </a:lnTo>
                <a:lnTo>
                  <a:pt x="26675" y="27562"/>
                </a:lnTo>
                <a:lnTo>
                  <a:pt x="9122" y="9529"/>
                </a:lnTo>
                <a:lnTo>
                  <a:pt x="0" y="0"/>
                </a:lnTo>
                <a:close/>
              </a:path>
              <a:path w="1915795" h="718184">
                <a:moveTo>
                  <a:pt x="1915668" y="74599"/>
                </a:moveTo>
                <a:lnTo>
                  <a:pt x="1913635" y="74599"/>
                </a:lnTo>
                <a:lnTo>
                  <a:pt x="555117" y="562546"/>
                </a:lnTo>
                <a:lnTo>
                  <a:pt x="961987" y="562546"/>
                </a:lnTo>
                <a:lnTo>
                  <a:pt x="1911603" y="197599"/>
                </a:lnTo>
                <a:lnTo>
                  <a:pt x="1915668" y="193560"/>
                </a:lnTo>
                <a:lnTo>
                  <a:pt x="1915668" y="74599"/>
                </a:lnTo>
                <a:close/>
              </a:path>
            </a:pathLst>
          </a:custGeom>
          <a:solidFill>
            <a:srgbClr val="92D5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841997" y="6105144"/>
            <a:ext cx="555625" cy="714375"/>
          </a:xfrm>
          <a:custGeom>
            <a:avLst/>
            <a:gdLst/>
            <a:ahLst/>
            <a:cxnLst/>
            <a:rect l="l" t="t" r="r" b="b"/>
            <a:pathLst>
              <a:path w="555625" h="714375">
                <a:moveTo>
                  <a:pt x="0" y="0"/>
                </a:moveTo>
                <a:lnTo>
                  <a:pt x="0" y="121018"/>
                </a:lnTo>
                <a:lnTo>
                  <a:pt x="2031" y="121018"/>
                </a:lnTo>
                <a:lnTo>
                  <a:pt x="8127" y="129082"/>
                </a:lnTo>
                <a:lnTo>
                  <a:pt x="14994" y="136714"/>
                </a:lnTo>
                <a:lnTo>
                  <a:pt x="56930" y="182125"/>
                </a:lnTo>
                <a:lnTo>
                  <a:pt x="538785" y="696898"/>
                </a:lnTo>
                <a:lnTo>
                  <a:pt x="553466" y="711975"/>
                </a:lnTo>
                <a:lnTo>
                  <a:pt x="553466" y="713992"/>
                </a:lnTo>
                <a:lnTo>
                  <a:pt x="555498" y="713992"/>
                </a:lnTo>
                <a:lnTo>
                  <a:pt x="555498" y="562724"/>
                </a:lnTo>
                <a:lnTo>
                  <a:pt x="26692" y="27572"/>
                </a:lnTo>
                <a:lnTo>
                  <a:pt x="9126" y="9533"/>
                </a:lnTo>
                <a:lnTo>
                  <a:pt x="0" y="0"/>
                </a:lnTo>
                <a:close/>
              </a:path>
            </a:pathLst>
          </a:custGeom>
          <a:solidFill>
            <a:srgbClr val="D9F0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00088" y="5650229"/>
            <a:ext cx="1994153" cy="12115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94176" y="5955791"/>
            <a:ext cx="1728029" cy="7482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874264" y="6366002"/>
            <a:ext cx="482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Falcon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918965" y="3455653"/>
            <a:ext cx="2358522" cy="16291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412991" y="3455739"/>
            <a:ext cx="2469990" cy="16327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139941" y="6354064"/>
            <a:ext cx="7092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Plaque</a:t>
            </a:r>
            <a:r>
              <a:rPr sz="1200" spc="-8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de  culture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43939" y="5948934"/>
            <a:ext cx="7272655" cy="612775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8255" rIns="0" bIns="0" rtlCol="0">
            <a:spAutoFit/>
          </a:bodyPr>
          <a:lstStyle/>
          <a:p>
            <a:pPr marL="2504440" marR="257810" indent="-2239010">
              <a:lnSpc>
                <a:spcPct val="150000"/>
              </a:lnSpc>
              <a:spcBef>
                <a:spcPts val="65"/>
              </a:spcBef>
            </a:pPr>
            <a:r>
              <a:rPr sz="1200" spc="-5" dirty="0">
                <a:latin typeface="Arial"/>
                <a:cs typeface="Arial"/>
              </a:rPr>
              <a:t>Calcul du volume de suspension cellulaire (cellules viables) à introduire dans le milieu neuf pour une  nouvelle incubation de 2 à 3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jours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43939" y="3192065"/>
            <a:ext cx="2804715" cy="2103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36107" y="3188187"/>
            <a:ext cx="2648638" cy="21038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62558" y="5516879"/>
            <a:ext cx="7102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5" dirty="0">
                <a:latin typeface="Arial"/>
                <a:cs typeface="Arial"/>
              </a:rPr>
              <a:t>Par exemple, Bleu de Funk (ou </a:t>
            </a:r>
            <a:r>
              <a:rPr sz="1200" i="1" spc="-15" dirty="0">
                <a:latin typeface="Arial"/>
                <a:cs typeface="Arial"/>
              </a:rPr>
              <a:t>Trypan) </a:t>
            </a:r>
            <a:r>
              <a:rPr sz="1200" i="1" spc="-5" dirty="0">
                <a:latin typeface="Arial"/>
                <a:cs typeface="Arial"/>
              </a:rPr>
              <a:t>exclus des cellules vivantes et pénétrant dans les cellules</a:t>
            </a:r>
            <a:r>
              <a:rPr sz="1200" i="1" spc="180" dirty="0">
                <a:latin typeface="Arial"/>
                <a:cs typeface="Arial"/>
              </a:rPr>
              <a:t> </a:t>
            </a:r>
            <a:r>
              <a:rPr sz="1200" i="1" spc="-5" dirty="0">
                <a:latin typeface="Arial"/>
                <a:cs typeface="Arial"/>
              </a:rPr>
              <a:t>mortes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7725" y="1377950"/>
            <a:ext cx="8133080" cy="158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6228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Control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et Dénombrement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en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présence </a:t>
            </a:r>
            <a:r>
              <a:rPr sz="1800" i="1" spc="-30" dirty="0">
                <a:solidFill>
                  <a:srgbClr val="006FC0"/>
                </a:solidFill>
                <a:latin typeface="Calibri"/>
                <a:cs typeface="Calibri"/>
              </a:rPr>
              <a:t>d’un 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colorant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pour estimation de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la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viabilité  cellulaire</a:t>
            </a:r>
            <a:r>
              <a:rPr sz="1800" i="1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167005" marR="5080">
              <a:lnSpc>
                <a:spcPct val="150000"/>
              </a:lnSpc>
              <a:spcBef>
                <a:spcPts val="400"/>
              </a:spcBef>
              <a:buChar char="&gt;"/>
              <a:tabLst>
                <a:tab pos="320040" algn="l"/>
              </a:tabLst>
            </a:pPr>
            <a:r>
              <a:rPr sz="1400" spc="-5" dirty="0">
                <a:latin typeface="Arial"/>
                <a:cs typeface="Arial"/>
              </a:rPr>
              <a:t>soit grâce à des colorants vitaux tels que le rouge neutre incorporé dans les lysosomes des cellules  vivantes</a:t>
            </a:r>
            <a:endParaRPr sz="1400">
              <a:latin typeface="Arial"/>
              <a:cs typeface="Arial"/>
            </a:endParaRPr>
          </a:p>
          <a:p>
            <a:pPr marL="319405" indent="-152400">
              <a:lnSpc>
                <a:spcPct val="100000"/>
              </a:lnSpc>
              <a:spcBef>
                <a:spcPts val="840"/>
              </a:spcBef>
              <a:buChar char="&gt;"/>
              <a:tabLst>
                <a:tab pos="320040" algn="l"/>
              </a:tabLst>
            </a:pPr>
            <a:r>
              <a:rPr sz="1400" spc="-5" dirty="0">
                <a:latin typeface="Arial"/>
                <a:cs typeface="Arial"/>
              </a:rPr>
              <a:t>soit grâce à des colorants d'exclusion tels que le bleu </a:t>
            </a:r>
            <a:r>
              <a:rPr sz="1400" spc="-15" dirty="0">
                <a:latin typeface="Arial"/>
                <a:cs typeface="Arial"/>
              </a:rPr>
              <a:t>Trypan </a:t>
            </a:r>
            <a:r>
              <a:rPr sz="1400" spc="-5" dirty="0">
                <a:latin typeface="Arial"/>
                <a:cs typeface="Arial"/>
              </a:rPr>
              <a:t>pénétrant dans les cellules mortes</a:t>
            </a:r>
            <a:r>
              <a:rPr sz="140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1209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Le</a:t>
            </a:r>
            <a:r>
              <a:rPr sz="1800" i="1" spc="-3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15" dirty="0">
                <a:solidFill>
                  <a:srgbClr val="006FC0"/>
                </a:solidFill>
                <a:latin typeface="Calibri"/>
                <a:cs typeface="Calibri"/>
              </a:rPr>
              <a:t>comptage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21354" y="2874645"/>
            <a:ext cx="2574925" cy="955040"/>
          </a:xfrm>
          <a:custGeom>
            <a:avLst/>
            <a:gdLst/>
            <a:ahLst/>
            <a:cxnLst/>
            <a:rect l="l" t="t" r="r" b="b"/>
            <a:pathLst>
              <a:path w="2574925" h="955039">
                <a:moveTo>
                  <a:pt x="2574797" y="925829"/>
                </a:moveTo>
                <a:lnTo>
                  <a:pt x="2572244" y="936462"/>
                </a:lnTo>
                <a:lnTo>
                  <a:pt x="2565511" y="945737"/>
                </a:lnTo>
                <a:lnTo>
                  <a:pt x="2555992" y="952297"/>
                </a:lnTo>
                <a:lnTo>
                  <a:pt x="2545080" y="954785"/>
                </a:lnTo>
                <a:lnTo>
                  <a:pt x="1090886" y="954785"/>
                </a:lnTo>
                <a:lnTo>
                  <a:pt x="344138" y="954785"/>
                </a:lnTo>
                <a:lnTo>
                  <a:pt x="69020" y="954785"/>
                </a:lnTo>
                <a:lnTo>
                  <a:pt x="29718" y="954785"/>
                </a:lnTo>
                <a:lnTo>
                  <a:pt x="17787" y="952297"/>
                </a:lnTo>
                <a:lnTo>
                  <a:pt x="8381" y="945737"/>
                </a:lnTo>
                <a:lnTo>
                  <a:pt x="2214" y="936462"/>
                </a:lnTo>
                <a:lnTo>
                  <a:pt x="0" y="925829"/>
                </a:lnTo>
                <a:lnTo>
                  <a:pt x="0" y="407324"/>
                </a:lnTo>
                <a:lnTo>
                  <a:pt x="0" y="141065"/>
                </a:lnTo>
                <a:lnTo>
                  <a:pt x="0" y="42969"/>
                </a:lnTo>
                <a:lnTo>
                  <a:pt x="0" y="28955"/>
                </a:lnTo>
                <a:lnTo>
                  <a:pt x="2214" y="18323"/>
                </a:lnTo>
                <a:lnTo>
                  <a:pt x="8381" y="9048"/>
                </a:lnTo>
                <a:lnTo>
                  <a:pt x="17787" y="2488"/>
                </a:lnTo>
                <a:lnTo>
                  <a:pt x="29718" y="0"/>
                </a:lnTo>
                <a:lnTo>
                  <a:pt x="1483911" y="0"/>
                </a:lnTo>
                <a:lnTo>
                  <a:pt x="2230659" y="0"/>
                </a:lnTo>
                <a:lnTo>
                  <a:pt x="2505777" y="0"/>
                </a:lnTo>
                <a:lnTo>
                  <a:pt x="2545080" y="0"/>
                </a:lnTo>
                <a:lnTo>
                  <a:pt x="2555992" y="2488"/>
                </a:lnTo>
                <a:lnTo>
                  <a:pt x="2565511" y="9048"/>
                </a:lnTo>
                <a:lnTo>
                  <a:pt x="2572244" y="18323"/>
                </a:lnTo>
                <a:lnTo>
                  <a:pt x="2574797" y="28955"/>
                </a:lnTo>
                <a:lnTo>
                  <a:pt x="2574797" y="925829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76494" y="2874264"/>
            <a:ext cx="302260" cy="90170"/>
          </a:xfrm>
          <a:custGeom>
            <a:avLst/>
            <a:gdLst/>
            <a:ahLst/>
            <a:cxnLst/>
            <a:rect l="l" t="t" r="r" b="b"/>
            <a:pathLst>
              <a:path w="302260" h="90169">
                <a:moveTo>
                  <a:pt x="294385" y="0"/>
                </a:moveTo>
                <a:lnTo>
                  <a:pt x="19811" y="0"/>
                </a:lnTo>
                <a:lnTo>
                  <a:pt x="14948" y="22548"/>
                </a:lnTo>
                <a:lnTo>
                  <a:pt x="10810" y="45799"/>
                </a:lnTo>
                <a:lnTo>
                  <a:pt x="6221" y="68597"/>
                </a:lnTo>
                <a:lnTo>
                  <a:pt x="0" y="89788"/>
                </a:lnTo>
                <a:lnTo>
                  <a:pt x="36016" y="88411"/>
                </a:lnTo>
                <a:lnTo>
                  <a:pt x="72961" y="82486"/>
                </a:lnTo>
                <a:lnTo>
                  <a:pt x="109906" y="74751"/>
                </a:lnTo>
                <a:lnTo>
                  <a:pt x="145922" y="67945"/>
                </a:lnTo>
                <a:lnTo>
                  <a:pt x="164099" y="66587"/>
                </a:lnTo>
                <a:lnTo>
                  <a:pt x="181800" y="66135"/>
                </a:lnTo>
                <a:lnTo>
                  <a:pt x="243876" y="66135"/>
                </a:lnTo>
                <a:lnTo>
                  <a:pt x="253049" y="61795"/>
                </a:lnTo>
                <a:lnTo>
                  <a:pt x="270208" y="45481"/>
                </a:lnTo>
                <a:lnTo>
                  <a:pt x="286438" y="24620"/>
                </a:lnTo>
                <a:lnTo>
                  <a:pt x="301751" y="2412"/>
                </a:lnTo>
                <a:lnTo>
                  <a:pt x="299338" y="2412"/>
                </a:lnTo>
                <a:lnTo>
                  <a:pt x="294385" y="0"/>
                </a:lnTo>
                <a:close/>
              </a:path>
              <a:path w="302260" h="90169">
                <a:moveTo>
                  <a:pt x="243876" y="66135"/>
                </a:moveTo>
                <a:lnTo>
                  <a:pt x="181800" y="66135"/>
                </a:lnTo>
                <a:lnTo>
                  <a:pt x="199501" y="66587"/>
                </a:lnTo>
                <a:lnTo>
                  <a:pt x="217677" y="67945"/>
                </a:lnTo>
                <a:lnTo>
                  <a:pt x="222630" y="67945"/>
                </a:lnTo>
                <a:lnTo>
                  <a:pt x="227583" y="72771"/>
                </a:lnTo>
                <a:lnTo>
                  <a:pt x="234950" y="70358"/>
                </a:lnTo>
                <a:lnTo>
                  <a:pt x="243876" y="661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20973" y="2874264"/>
            <a:ext cx="2574925" cy="955040"/>
          </a:xfrm>
          <a:custGeom>
            <a:avLst/>
            <a:gdLst/>
            <a:ahLst/>
            <a:cxnLst/>
            <a:rect l="l" t="t" r="r" b="b"/>
            <a:pathLst>
              <a:path w="2574925" h="955039">
                <a:moveTo>
                  <a:pt x="2545079" y="0"/>
                </a:moveTo>
                <a:lnTo>
                  <a:pt x="29718" y="0"/>
                </a:lnTo>
                <a:lnTo>
                  <a:pt x="17787" y="2488"/>
                </a:lnTo>
                <a:lnTo>
                  <a:pt x="8381" y="9048"/>
                </a:lnTo>
                <a:lnTo>
                  <a:pt x="2214" y="18323"/>
                </a:lnTo>
                <a:lnTo>
                  <a:pt x="0" y="28956"/>
                </a:lnTo>
                <a:lnTo>
                  <a:pt x="0" y="925830"/>
                </a:lnTo>
                <a:lnTo>
                  <a:pt x="2214" y="936462"/>
                </a:lnTo>
                <a:lnTo>
                  <a:pt x="8381" y="945737"/>
                </a:lnTo>
                <a:lnTo>
                  <a:pt x="17787" y="952297"/>
                </a:lnTo>
                <a:lnTo>
                  <a:pt x="29718" y="954786"/>
                </a:lnTo>
                <a:lnTo>
                  <a:pt x="2545079" y="954786"/>
                </a:lnTo>
                <a:lnTo>
                  <a:pt x="2555992" y="952297"/>
                </a:lnTo>
                <a:lnTo>
                  <a:pt x="2565511" y="945737"/>
                </a:lnTo>
                <a:lnTo>
                  <a:pt x="2572244" y="936462"/>
                </a:lnTo>
                <a:lnTo>
                  <a:pt x="2574798" y="925830"/>
                </a:lnTo>
                <a:lnTo>
                  <a:pt x="2574798" y="28956"/>
                </a:lnTo>
                <a:lnTo>
                  <a:pt x="2572244" y="18323"/>
                </a:lnTo>
                <a:lnTo>
                  <a:pt x="2565511" y="9048"/>
                </a:lnTo>
                <a:lnTo>
                  <a:pt x="2555992" y="2488"/>
                </a:lnTo>
                <a:lnTo>
                  <a:pt x="2545079" y="0"/>
                </a:lnTo>
                <a:close/>
              </a:path>
            </a:pathLst>
          </a:custGeom>
          <a:solidFill>
            <a:srgbClr val="DCEF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68340" y="3111245"/>
            <a:ext cx="0" cy="712470"/>
          </a:xfrm>
          <a:custGeom>
            <a:avLst/>
            <a:gdLst/>
            <a:ahLst/>
            <a:cxnLst/>
            <a:rect l="l" t="t" r="r" b="b"/>
            <a:pathLst>
              <a:path h="712470">
                <a:moveTo>
                  <a:pt x="0" y="0"/>
                </a:moveTo>
                <a:lnTo>
                  <a:pt x="0" y="712469"/>
                </a:lnTo>
              </a:path>
            </a:pathLst>
          </a:custGeom>
          <a:ln w="548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76494" y="2874264"/>
            <a:ext cx="302260" cy="90170"/>
          </a:xfrm>
          <a:custGeom>
            <a:avLst/>
            <a:gdLst/>
            <a:ahLst/>
            <a:cxnLst/>
            <a:rect l="l" t="t" r="r" b="b"/>
            <a:pathLst>
              <a:path w="302260" h="90169">
                <a:moveTo>
                  <a:pt x="294385" y="0"/>
                </a:moveTo>
                <a:lnTo>
                  <a:pt x="19811" y="0"/>
                </a:lnTo>
                <a:lnTo>
                  <a:pt x="14948" y="22548"/>
                </a:lnTo>
                <a:lnTo>
                  <a:pt x="10810" y="45799"/>
                </a:lnTo>
                <a:lnTo>
                  <a:pt x="6221" y="68597"/>
                </a:lnTo>
                <a:lnTo>
                  <a:pt x="0" y="89788"/>
                </a:lnTo>
                <a:lnTo>
                  <a:pt x="36016" y="88411"/>
                </a:lnTo>
                <a:lnTo>
                  <a:pt x="72961" y="82486"/>
                </a:lnTo>
                <a:lnTo>
                  <a:pt x="109906" y="74751"/>
                </a:lnTo>
                <a:lnTo>
                  <a:pt x="145922" y="67945"/>
                </a:lnTo>
                <a:lnTo>
                  <a:pt x="164099" y="66587"/>
                </a:lnTo>
                <a:lnTo>
                  <a:pt x="181800" y="66135"/>
                </a:lnTo>
                <a:lnTo>
                  <a:pt x="243876" y="66135"/>
                </a:lnTo>
                <a:lnTo>
                  <a:pt x="253049" y="61795"/>
                </a:lnTo>
                <a:lnTo>
                  <a:pt x="270208" y="45481"/>
                </a:lnTo>
                <a:lnTo>
                  <a:pt x="286438" y="24620"/>
                </a:lnTo>
                <a:lnTo>
                  <a:pt x="301751" y="2412"/>
                </a:lnTo>
                <a:lnTo>
                  <a:pt x="299338" y="2412"/>
                </a:lnTo>
                <a:lnTo>
                  <a:pt x="294385" y="0"/>
                </a:lnTo>
                <a:close/>
              </a:path>
              <a:path w="302260" h="90169">
                <a:moveTo>
                  <a:pt x="243876" y="66135"/>
                </a:moveTo>
                <a:lnTo>
                  <a:pt x="181800" y="66135"/>
                </a:lnTo>
                <a:lnTo>
                  <a:pt x="199501" y="66587"/>
                </a:lnTo>
                <a:lnTo>
                  <a:pt x="217677" y="67945"/>
                </a:lnTo>
                <a:lnTo>
                  <a:pt x="222630" y="67945"/>
                </a:lnTo>
                <a:lnTo>
                  <a:pt x="227583" y="72771"/>
                </a:lnTo>
                <a:lnTo>
                  <a:pt x="234950" y="70358"/>
                </a:lnTo>
                <a:lnTo>
                  <a:pt x="243876" y="661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48405" y="2901695"/>
            <a:ext cx="2517775" cy="910590"/>
          </a:xfrm>
          <a:custGeom>
            <a:avLst/>
            <a:gdLst/>
            <a:ahLst/>
            <a:cxnLst/>
            <a:rect l="l" t="t" r="r" b="b"/>
            <a:pathLst>
              <a:path w="2517775" h="910589">
                <a:moveTo>
                  <a:pt x="2517647" y="0"/>
                </a:moveTo>
                <a:lnTo>
                  <a:pt x="4953" y="0"/>
                </a:lnTo>
                <a:lnTo>
                  <a:pt x="0" y="7238"/>
                </a:lnTo>
                <a:lnTo>
                  <a:pt x="0" y="891285"/>
                </a:lnTo>
                <a:lnTo>
                  <a:pt x="1363" y="901428"/>
                </a:lnTo>
                <a:lnTo>
                  <a:pt x="5286" y="907272"/>
                </a:lnTo>
                <a:lnTo>
                  <a:pt x="11519" y="909949"/>
                </a:lnTo>
                <a:lnTo>
                  <a:pt x="19811" y="910589"/>
                </a:lnTo>
                <a:lnTo>
                  <a:pt x="2512695" y="910589"/>
                </a:lnTo>
                <a:lnTo>
                  <a:pt x="2517647" y="905763"/>
                </a:lnTo>
                <a:lnTo>
                  <a:pt x="2517647" y="0"/>
                </a:lnTo>
                <a:close/>
              </a:path>
            </a:pathLst>
          </a:custGeom>
          <a:solidFill>
            <a:srgbClr val="ACDE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50692" y="2901695"/>
            <a:ext cx="2515870" cy="163830"/>
          </a:xfrm>
          <a:custGeom>
            <a:avLst/>
            <a:gdLst/>
            <a:ahLst/>
            <a:cxnLst/>
            <a:rect l="l" t="t" r="r" b="b"/>
            <a:pathLst>
              <a:path w="2515870" h="163830">
                <a:moveTo>
                  <a:pt x="2515361" y="0"/>
                </a:moveTo>
                <a:lnTo>
                  <a:pt x="4953" y="0"/>
                </a:lnTo>
                <a:lnTo>
                  <a:pt x="0" y="4825"/>
                </a:lnTo>
                <a:lnTo>
                  <a:pt x="0" y="9651"/>
                </a:lnTo>
                <a:lnTo>
                  <a:pt x="76961" y="67437"/>
                </a:lnTo>
                <a:lnTo>
                  <a:pt x="917829" y="163829"/>
                </a:lnTo>
                <a:lnTo>
                  <a:pt x="1691767" y="139700"/>
                </a:lnTo>
                <a:lnTo>
                  <a:pt x="2515361" y="77088"/>
                </a:lnTo>
                <a:lnTo>
                  <a:pt x="2515361" y="0"/>
                </a:lnTo>
                <a:close/>
              </a:path>
            </a:pathLst>
          </a:custGeom>
          <a:solidFill>
            <a:srgbClr val="00B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16401" y="2869692"/>
            <a:ext cx="2584703" cy="964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248405" y="2901695"/>
            <a:ext cx="2517775" cy="20320"/>
          </a:xfrm>
          <a:custGeom>
            <a:avLst/>
            <a:gdLst/>
            <a:ahLst/>
            <a:cxnLst/>
            <a:rect l="l" t="t" r="r" b="b"/>
            <a:pathLst>
              <a:path w="2517775" h="20319">
                <a:moveTo>
                  <a:pt x="-3048" y="9905"/>
                </a:moveTo>
                <a:lnTo>
                  <a:pt x="2520696" y="9905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265932" y="2923794"/>
            <a:ext cx="24765" cy="17145"/>
          </a:xfrm>
          <a:custGeom>
            <a:avLst/>
            <a:gdLst/>
            <a:ahLst/>
            <a:cxnLst/>
            <a:rect l="l" t="t" r="r" b="b"/>
            <a:pathLst>
              <a:path w="24764" h="17144">
                <a:moveTo>
                  <a:pt x="0" y="0"/>
                </a:moveTo>
                <a:lnTo>
                  <a:pt x="24383" y="16763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78148" y="4367403"/>
            <a:ext cx="1057275" cy="212725"/>
          </a:xfrm>
          <a:custGeom>
            <a:avLst/>
            <a:gdLst/>
            <a:ahLst/>
            <a:cxnLst/>
            <a:rect l="l" t="t" r="r" b="b"/>
            <a:pathLst>
              <a:path w="1057275" h="212725">
                <a:moveTo>
                  <a:pt x="1051560" y="3429"/>
                </a:moveTo>
                <a:lnTo>
                  <a:pt x="1056893" y="0"/>
                </a:lnTo>
                <a:lnTo>
                  <a:pt x="1047876" y="0"/>
                </a:lnTo>
                <a:lnTo>
                  <a:pt x="303275" y="0"/>
                </a:lnTo>
                <a:lnTo>
                  <a:pt x="290702" y="6731"/>
                </a:lnTo>
                <a:lnTo>
                  <a:pt x="126825" y="104308"/>
                </a:lnTo>
                <a:lnTo>
                  <a:pt x="42672" y="154416"/>
                </a:lnTo>
                <a:lnTo>
                  <a:pt x="11668" y="172876"/>
                </a:lnTo>
                <a:lnTo>
                  <a:pt x="7238" y="175514"/>
                </a:lnTo>
                <a:lnTo>
                  <a:pt x="0" y="178816"/>
                </a:lnTo>
                <a:lnTo>
                  <a:pt x="3555" y="180594"/>
                </a:lnTo>
                <a:lnTo>
                  <a:pt x="3555" y="205867"/>
                </a:lnTo>
                <a:lnTo>
                  <a:pt x="3555" y="212598"/>
                </a:lnTo>
                <a:lnTo>
                  <a:pt x="10795" y="212598"/>
                </a:lnTo>
                <a:lnTo>
                  <a:pt x="800353" y="212598"/>
                </a:lnTo>
                <a:lnTo>
                  <a:pt x="807465" y="205867"/>
                </a:lnTo>
                <a:lnTo>
                  <a:pt x="949610" y="105352"/>
                </a:lnTo>
                <a:lnTo>
                  <a:pt x="1022603" y="53736"/>
                </a:lnTo>
                <a:lnTo>
                  <a:pt x="1049496" y="34720"/>
                </a:lnTo>
                <a:lnTo>
                  <a:pt x="1053338" y="32004"/>
                </a:lnTo>
                <a:lnTo>
                  <a:pt x="1053338" y="15484"/>
                </a:lnTo>
                <a:lnTo>
                  <a:pt x="1053338" y="7000"/>
                </a:lnTo>
                <a:lnTo>
                  <a:pt x="1053338" y="3875"/>
                </a:lnTo>
                <a:lnTo>
                  <a:pt x="1053338" y="3429"/>
                </a:lnTo>
                <a:lnTo>
                  <a:pt x="1051560" y="3429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78148" y="4367403"/>
            <a:ext cx="1057275" cy="212725"/>
          </a:xfrm>
          <a:custGeom>
            <a:avLst/>
            <a:gdLst/>
            <a:ahLst/>
            <a:cxnLst/>
            <a:rect l="l" t="t" r="r" b="b"/>
            <a:pathLst>
              <a:path w="1057275" h="212725">
                <a:moveTo>
                  <a:pt x="1051560" y="3429"/>
                </a:moveTo>
                <a:lnTo>
                  <a:pt x="1056893" y="0"/>
                </a:lnTo>
                <a:lnTo>
                  <a:pt x="1047876" y="0"/>
                </a:lnTo>
                <a:lnTo>
                  <a:pt x="303275" y="0"/>
                </a:lnTo>
                <a:lnTo>
                  <a:pt x="290702" y="6731"/>
                </a:lnTo>
                <a:lnTo>
                  <a:pt x="126825" y="104308"/>
                </a:lnTo>
                <a:lnTo>
                  <a:pt x="42672" y="154416"/>
                </a:lnTo>
                <a:lnTo>
                  <a:pt x="11668" y="172876"/>
                </a:lnTo>
                <a:lnTo>
                  <a:pt x="7238" y="175514"/>
                </a:lnTo>
                <a:lnTo>
                  <a:pt x="0" y="178816"/>
                </a:lnTo>
                <a:lnTo>
                  <a:pt x="3555" y="180594"/>
                </a:lnTo>
                <a:lnTo>
                  <a:pt x="3555" y="205867"/>
                </a:lnTo>
                <a:lnTo>
                  <a:pt x="3555" y="212598"/>
                </a:lnTo>
                <a:lnTo>
                  <a:pt x="10795" y="212598"/>
                </a:lnTo>
                <a:lnTo>
                  <a:pt x="800353" y="212598"/>
                </a:lnTo>
                <a:lnTo>
                  <a:pt x="807465" y="205867"/>
                </a:lnTo>
                <a:lnTo>
                  <a:pt x="949610" y="105352"/>
                </a:lnTo>
                <a:lnTo>
                  <a:pt x="1022603" y="53736"/>
                </a:lnTo>
                <a:lnTo>
                  <a:pt x="1049496" y="34720"/>
                </a:lnTo>
                <a:lnTo>
                  <a:pt x="1053338" y="32004"/>
                </a:lnTo>
                <a:lnTo>
                  <a:pt x="1053338" y="15484"/>
                </a:lnTo>
                <a:lnTo>
                  <a:pt x="1053338" y="7000"/>
                </a:lnTo>
                <a:lnTo>
                  <a:pt x="1053338" y="3875"/>
                </a:lnTo>
                <a:lnTo>
                  <a:pt x="1053338" y="3429"/>
                </a:lnTo>
                <a:lnTo>
                  <a:pt x="1051560" y="3429"/>
                </a:lnTo>
                <a:close/>
              </a:path>
            </a:pathLst>
          </a:custGeom>
          <a:ln w="129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481578" y="4399026"/>
            <a:ext cx="1047750" cy="180975"/>
          </a:xfrm>
          <a:custGeom>
            <a:avLst/>
            <a:gdLst/>
            <a:ahLst/>
            <a:cxnLst/>
            <a:rect l="l" t="t" r="r" b="b"/>
            <a:pathLst>
              <a:path w="1047750" h="180975">
                <a:moveTo>
                  <a:pt x="1047750" y="0"/>
                </a:moveTo>
                <a:lnTo>
                  <a:pt x="254508" y="0"/>
                </a:lnTo>
                <a:lnTo>
                  <a:pt x="0" y="149606"/>
                </a:lnTo>
                <a:lnTo>
                  <a:pt x="0" y="180594"/>
                </a:lnTo>
                <a:lnTo>
                  <a:pt x="795020" y="180594"/>
                </a:lnTo>
                <a:lnTo>
                  <a:pt x="1047750" y="0"/>
                </a:lnTo>
                <a:close/>
              </a:path>
            </a:pathLst>
          </a:custGeom>
          <a:solidFill>
            <a:srgbClr val="ACDE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36085" y="4383023"/>
            <a:ext cx="791845" cy="0"/>
          </a:xfrm>
          <a:custGeom>
            <a:avLst/>
            <a:gdLst/>
            <a:ahLst/>
            <a:cxnLst/>
            <a:rect l="l" t="t" r="r" b="b"/>
            <a:pathLst>
              <a:path w="791845">
                <a:moveTo>
                  <a:pt x="0" y="0"/>
                </a:moveTo>
                <a:lnTo>
                  <a:pt x="791717" y="0"/>
                </a:lnTo>
              </a:path>
            </a:pathLst>
          </a:custGeom>
          <a:ln w="32003">
            <a:solidFill>
              <a:srgbClr val="DCEFF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76244" y="4367021"/>
            <a:ext cx="1051560" cy="181610"/>
          </a:xfrm>
          <a:custGeom>
            <a:avLst/>
            <a:gdLst/>
            <a:ahLst/>
            <a:cxnLst/>
            <a:rect l="l" t="t" r="r" b="b"/>
            <a:pathLst>
              <a:path w="1051560" h="181610">
                <a:moveTo>
                  <a:pt x="1051559" y="0"/>
                </a:moveTo>
                <a:lnTo>
                  <a:pt x="303275" y="0"/>
                </a:lnTo>
                <a:lnTo>
                  <a:pt x="0" y="181355"/>
                </a:lnTo>
                <a:lnTo>
                  <a:pt x="800607" y="181355"/>
                </a:lnTo>
                <a:lnTo>
                  <a:pt x="800607" y="179831"/>
                </a:lnTo>
                <a:lnTo>
                  <a:pt x="1049781" y="5587"/>
                </a:lnTo>
                <a:lnTo>
                  <a:pt x="1051559" y="0"/>
                </a:lnTo>
                <a:close/>
              </a:path>
            </a:pathLst>
          </a:custGeom>
          <a:solidFill>
            <a:srgbClr val="DCEF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01390" y="4373879"/>
            <a:ext cx="565150" cy="163830"/>
          </a:xfrm>
          <a:custGeom>
            <a:avLst/>
            <a:gdLst/>
            <a:ahLst/>
            <a:cxnLst/>
            <a:rect l="l" t="t" r="r" b="b"/>
            <a:pathLst>
              <a:path w="565150" h="163829">
                <a:moveTo>
                  <a:pt x="564642" y="0"/>
                </a:moveTo>
                <a:lnTo>
                  <a:pt x="279654" y="0"/>
                </a:lnTo>
                <a:lnTo>
                  <a:pt x="0" y="163830"/>
                </a:lnTo>
                <a:lnTo>
                  <a:pt x="39411" y="143067"/>
                </a:lnTo>
                <a:lnTo>
                  <a:pt x="129746" y="96504"/>
                </a:lnTo>
                <a:lnTo>
                  <a:pt x="229153" y="47726"/>
                </a:lnTo>
                <a:lnTo>
                  <a:pt x="295783" y="20320"/>
                </a:lnTo>
                <a:lnTo>
                  <a:pt x="358205" y="11412"/>
                </a:lnTo>
                <a:lnTo>
                  <a:pt x="448357" y="5064"/>
                </a:lnTo>
                <a:lnTo>
                  <a:pt x="529437" y="1264"/>
                </a:lnTo>
                <a:lnTo>
                  <a:pt x="564642" y="0"/>
                </a:lnTo>
                <a:close/>
              </a:path>
            </a:pathLst>
          </a:custGeom>
          <a:solidFill>
            <a:srgbClr val="EBF7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76344" y="4370832"/>
            <a:ext cx="253365" cy="208915"/>
          </a:xfrm>
          <a:custGeom>
            <a:avLst/>
            <a:gdLst/>
            <a:ahLst/>
            <a:cxnLst/>
            <a:rect l="l" t="t" r="r" b="b"/>
            <a:pathLst>
              <a:path w="253364" h="208914">
                <a:moveTo>
                  <a:pt x="252983" y="0"/>
                </a:moveTo>
                <a:lnTo>
                  <a:pt x="0" y="177800"/>
                </a:lnTo>
                <a:lnTo>
                  <a:pt x="0" y="208788"/>
                </a:lnTo>
                <a:lnTo>
                  <a:pt x="252983" y="28575"/>
                </a:lnTo>
                <a:lnTo>
                  <a:pt x="252983" y="0"/>
                </a:lnTo>
                <a:close/>
              </a:path>
            </a:pathLst>
          </a:custGeom>
          <a:solidFill>
            <a:srgbClr val="6DC8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59302" y="4414265"/>
            <a:ext cx="205739" cy="124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38421" y="4419600"/>
            <a:ext cx="186055" cy="100965"/>
          </a:xfrm>
          <a:custGeom>
            <a:avLst/>
            <a:gdLst/>
            <a:ahLst/>
            <a:cxnLst/>
            <a:rect l="l" t="t" r="r" b="b"/>
            <a:pathLst>
              <a:path w="186054" h="100964">
                <a:moveTo>
                  <a:pt x="103492" y="59777"/>
                </a:moveTo>
                <a:lnTo>
                  <a:pt x="62007" y="59777"/>
                </a:lnTo>
                <a:lnTo>
                  <a:pt x="69723" y="60325"/>
                </a:lnTo>
                <a:lnTo>
                  <a:pt x="62924" y="71794"/>
                </a:lnTo>
                <a:lnTo>
                  <a:pt x="54101" y="81692"/>
                </a:lnTo>
                <a:lnTo>
                  <a:pt x="44612" y="90971"/>
                </a:lnTo>
                <a:lnTo>
                  <a:pt x="35813" y="100583"/>
                </a:lnTo>
                <a:lnTo>
                  <a:pt x="74342" y="76384"/>
                </a:lnTo>
                <a:lnTo>
                  <a:pt x="103492" y="59777"/>
                </a:lnTo>
                <a:close/>
              </a:path>
              <a:path w="186054" h="100964">
                <a:moveTo>
                  <a:pt x="137693" y="38607"/>
                </a:moveTo>
                <a:lnTo>
                  <a:pt x="42925" y="38607"/>
                </a:lnTo>
                <a:lnTo>
                  <a:pt x="52202" y="43293"/>
                </a:lnTo>
                <a:lnTo>
                  <a:pt x="52752" y="51133"/>
                </a:lnTo>
                <a:lnTo>
                  <a:pt x="47944" y="60235"/>
                </a:lnTo>
                <a:lnTo>
                  <a:pt x="41148" y="68706"/>
                </a:lnTo>
                <a:lnTo>
                  <a:pt x="47863" y="65539"/>
                </a:lnTo>
                <a:lnTo>
                  <a:pt x="54768" y="62039"/>
                </a:lnTo>
                <a:lnTo>
                  <a:pt x="62007" y="59777"/>
                </a:lnTo>
                <a:lnTo>
                  <a:pt x="103492" y="59777"/>
                </a:lnTo>
                <a:lnTo>
                  <a:pt x="113537" y="54054"/>
                </a:lnTo>
                <a:lnTo>
                  <a:pt x="137693" y="38607"/>
                </a:lnTo>
                <a:close/>
              </a:path>
              <a:path w="186054" h="100964">
                <a:moveTo>
                  <a:pt x="59054" y="6731"/>
                </a:moveTo>
                <a:lnTo>
                  <a:pt x="44791" y="16236"/>
                </a:lnTo>
                <a:lnTo>
                  <a:pt x="30860" y="26384"/>
                </a:lnTo>
                <a:lnTo>
                  <a:pt x="16263" y="35913"/>
                </a:lnTo>
                <a:lnTo>
                  <a:pt x="0" y="43561"/>
                </a:lnTo>
                <a:lnTo>
                  <a:pt x="42925" y="38607"/>
                </a:lnTo>
                <a:lnTo>
                  <a:pt x="137693" y="38607"/>
                </a:lnTo>
                <a:lnTo>
                  <a:pt x="139474" y="37468"/>
                </a:lnTo>
                <a:lnTo>
                  <a:pt x="100470" y="37468"/>
                </a:lnTo>
                <a:lnTo>
                  <a:pt x="90664" y="26797"/>
                </a:lnTo>
                <a:lnTo>
                  <a:pt x="42925" y="26797"/>
                </a:lnTo>
                <a:lnTo>
                  <a:pt x="46178" y="21518"/>
                </a:lnTo>
                <a:lnTo>
                  <a:pt x="50276" y="16097"/>
                </a:lnTo>
                <a:lnTo>
                  <a:pt x="54731" y="11009"/>
                </a:lnTo>
                <a:lnTo>
                  <a:pt x="59054" y="6731"/>
                </a:lnTo>
                <a:close/>
              </a:path>
              <a:path w="186054" h="100964">
                <a:moveTo>
                  <a:pt x="185927" y="0"/>
                </a:moveTo>
                <a:lnTo>
                  <a:pt x="165014" y="13315"/>
                </a:lnTo>
                <a:lnTo>
                  <a:pt x="131397" y="29940"/>
                </a:lnTo>
                <a:lnTo>
                  <a:pt x="100470" y="37468"/>
                </a:lnTo>
                <a:lnTo>
                  <a:pt x="139474" y="37468"/>
                </a:lnTo>
                <a:lnTo>
                  <a:pt x="151399" y="29843"/>
                </a:lnTo>
                <a:lnTo>
                  <a:pt x="185927" y="0"/>
                </a:lnTo>
                <a:close/>
              </a:path>
              <a:path w="186054" h="100964">
                <a:moveTo>
                  <a:pt x="91186" y="6731"/>
                </a:moveTo>
                <a:lnTo>
                  <a:pt x="79359" y="11491"/>
                </a:lnTo>
                <a:lnTo>
                  <a:pt x="67722" y="17383"/>
                </a:lnTo>
                <a:lnTo>
                  <a:pt x="55752" y="22965"/>
                </a:lnTo>
                <a:lnTo>
                  <a:pt x="42925" y="26797"/>
                </a:lnTo>
                <a:lnTo>
                  <a:pt x="90664" y="26797"/>
                </a:lnTo>
                <a:lnTo>
                  <a:pt x="89147" y="25145"/>
                </a:lnTo>
                <a:lnTo>
                  <a:pt x="82295" y="25145"/>
                </a:lnTo>
                <a:lnTo>
                  <a:pt x="78676" y="23494"/>
                </a:lnTo>
                <a:lnTo>
                  <a:pt x="69723" y="23494"/>
                </a:lnTo>
                <a:lnTo>
                  <a:pt x="75076" y="18732"/>
                </a:lnTo>
                <a:lnTo>
                  <a:pt x="80454" y="14446"/>
                </a:lnTo>
                <a:lnTo>
                  <a:pt x="85832" y="10493"/>
                </a:lnTo>
                <a:lnTo>
                  <a:pt x="91186" y="6731"/>
                </a:lnTo>
                <a:close/>
              </a:path>
              <a:path w="186054" h="100964">
                <a:moveTo>
                  <a:pt x="87629" y="23494"/>
                </a:moveTo>
                <a:lnTo>
                  <a:pt x="82295" y="25145"/>
                </a:lnTo>
                <a:lnTo>
                  <a:pt x="89147" y="25145"/>
                </a:lnTo>
                <a:lnTo>
                  <a:pt x="87629" y="23494"/>
                </a:lnTo>
                <a:close/>
              </a:path>
              <a:path w="186054" h="100964">
                <a:moveTo>
                  <a:pt x="75056" y="21843"/>
                </a:moveTo>
                <a:lnTo>
                  <a:pt x="69723" y="23494"/>
                </a:lnTo>
                <a:lnTo>
                  <a:pt x="78676" y="23494"/>
                </a:lnTo>
                <a:lnTo>
                  <a:pt x="75056" y="21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81678" y="4517135"/>
            <a:ext cx="45085" cy="52069"/>
          </a:xfrm>
          <a:custGeom>
            <a:avLst/>
            <a:gdLst/>
            <a:ahLst/>
            <a:cxnLst/>
            <a:rect l="l" t="t" r="r" b="b"/>
            <a:pathLst>
              <a:path w="45085" h="52070">
                <a:moveTo>
                  <a:pt x="44958" y="0"/>
                </a:moveTo>
                <a:lnTo>
                  <a:pt x="35778" y="5847"/>
                </a:lnTo>
                <a:lnTo>
                  <a:pt x="17350" y="20065"/>
                </a:lnTo>
                <a:lnTo>
                  <a:pt x="7238" y="26796"/>
                </a:lnTo>
                <a:lnTo>
                  <a:pt x="0" y="35051"/>
                </a:lnTo>
                <a:lnTo>
                  <a:pt x="1777" y="40131"/>
                </a:lnTo>
                <a:lnTo>
                  <a:pt x="1777" y="51815"/>
                </a:lnTo>
                <a:lnTo>
                  <a:pt x="10209" y="43336"/>
                </a:lnTo>
                <a:lnTo>
                  <a:pt x="19319" y="35321"/>
                </a:lnTo>
                <a:lnTo>
                  <a:pt x="29120" y="27616"/>
                </a:lnTo>
                <a:lnTo>
                  <a:pt x="39624" y="20065"/>
                </a:lnTo>
                <a:lnTo>
                  <a:pt x="35403" y="15484"/>
                </a:lnTo>
                <a:lnTo>
                  <a:pt x="36909" y="9985"/>
                </a:lnTo>
                <a:lnTo>
                  <a:pt x="41106" y="4510"/>
                </a:lnTo>
                <a:lnTo>
                  <a:pt x="44958" y="0"/>
                </a:lnTo>
                <a:close/>
              </a:path>
            </a:pathLst>
          </a:custGeom>
          <a:solidFill>
            <a:srgbClr val="009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486911" y="4552950"/>
            <a:ext cx="20320" cy="10795"/>
          </a:xfrm>
          <a:custGeom>
            <a:avLst/>
            <a:gdLst/>
            <a:ahLst/>
            <a:cxnLst/>
            <a:rect l="l" t="t" r="r" b="b"/>
            <a:pathLst>
              <a:path w="20320" h="10795">
                <a:moveTo>
                  <a:pt x="19812" y="0"/>
                </a:moveTo>
                <a:lnTo>
                  <a:pt x="0" y="0"/>
                </a:lnTo>
                <a:lnTo>
                  <a:pt x="0" y="10668"/>
                </a:lnTo>
                <a:lnTo>
                  <a:pt x="5461" y="4572"/>
                </a:lnTo>
                <a:lnTo>
                  <a:pt x="12573" y="3048"/>
                </a:lnTo>
                <a:lnTo>
                  <a:pt x="19812" y="0"/>
                </a:lnTo>
                <a:close/>
              </a:path>
            </a:pathLst>
          </a:custGeom>
          <a:solidFill>
            <a:srgbClr val="009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81578" y="4399026"/>
            <a:ext cx="298450" cy="180975"/>
          </a:xfrm>
          <a:custGeom>
            <a:avLst/>
            <a:gdLst/>
            <a:ahLst/>
            <a:cxnLst/>
            <a:rect l="l" t="t" r="r" b="b"/>
            <a:pathLst>
              <a:path w="298450" h="180975">
                <a:moveTo>
                  <a:pt x="0" y="180594"/>
                </a:moveTo>
                <a:lnTo>
                  <a:pt x="297942" y="0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788664" y="4399026"/>
            <a:ext cx="692150" cy="1905"/>
          </a:xfrm>
          <a:custGeom>
            <a:avLst/>
            <a:gdLst/>
            <a:ahLst/>
            <a:cxnLst/>
            <a:rect l="l" t="t" r="r" b="b"/>
            <a:pathLst>
              <a:path w="692150" h="1904">
                <a:moveTo>
                  <a:pt x="691896" y="0"/>
                </a:moveTo>
                <a:lnTo>
                  <a:pt x="0" y="1524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76344" y="4548378"/>
            <a:ext cx="1905" cy="29209"/>
          </a:xfrm>
          <a:custGeom>
            <a:avLst/>
            <a:gdLst/>
            <a:ahLst/>
            <a:cxnLst/>
            <a:rect l="l" t="t" r="r" b="b"/>
            <a:pathLst>
              <a:path w="1904" h="29210">
                <a:moveTo>
                  <a:pt x="0" y="0"/>
                </a:moveTo>
                <a:lnTo>
                  <a:pt x="1523" y="2895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473958" y="4367021"/>
            <a:ext cx="1061085" cy="181610"/>
          </a:xfrm>
          <a:custGeom>
            <a:avLst/>
            <a:gdLst/>
            <a:ahLst/>
            <a:cxnLst/>
            <a:rect l="l" t="t" r="r" b="b"/>
            <a:pathLst>
              <a:path w="1061085" h="181610">
                <a:moveTo>
                  <a:pt x="793241" y="181355"/>
                </a:moveTo>
                <a:lnTo>
                  <a:pt x="793241" y="181355"/>
                </a:lnTo>
                <a:lnTo>
                  <a:pt x="0" y="181355"/>
                </a:lnTo>
                <a:lnTo>
                  <a:pt x="10794" y="174625"/>
                </a:lnTo>
                <a:lnTo>
                  <a:pt x="174746" y="77561"/>
                </a:lnTo>
                <a:lnTo>
                  <a:pt x="258937" y="27717"/>
                </a:lnTo>
                <a:lnTo>
                  <a:pt x="289954" y="9354"/>
                </a:lnTo>
                <a:lnTo>
                  <a:pt x="294386" y="6730"/>
                </a:lnTo>
                <a:lnTo>
                  <a:pt x="306958" y="0"/>
                </a:lnTo>
                <a:lnTo>
                  <a:pt x="317626" y="0"/>
                </a:lnTo>
                <a:lnTo>
                  <a:pt x="330257" y="0"/>
                </a:lnTo>
                <a:lnTo>
                  <a:pt x="1060703" y="0"/>
                </a:lnTo>
                <a:lnTo>
                  <a:pt x="1055369" y="3301"/>
                </a:lnTo>
                <a:lnTo>
                  <a:pt x="912123" y="102348"/>
                </a:lnTo>
                <a:lnTo>
                  <a:pt x="838565" y="153209"/>
                </a:lnTo>
                <a:lnTo>
                  <a:pt x="811464" y="171948"/>
                </a:lnTo>
                <a:lnTo>
                  <a:pt x="807592" y="174625"/>
                </a:lnTo>
                <a:lnTo>
                  <a:pt x="800480" y="181355"/>
                </a:lnTo>
                <a:lnTo>
                  <a:pt x="793241" y="181355"/>
                </a:lnTo>
                <a:close/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481578" y="4370832"/>
            <a:ext cx="1049655" cy="208915"/>
          </a:xfrm>
          <a:custGeom>
            <a:avLst/>
            <a:gdLst/>
            <a:ahLst/>
            <a:cxnLst/>
            <a:rect l="l" t="t" r="r" b="b"/>
            <a:pathLst>
              <a:path w="1049654" h="208914">
                <a:moveTo>
                  <a:pt x="0" y="176784"/>
                </a:moveTo>
                <a:lnTo>
                  <a:pt x="0" y="176784"/>
                </a:lnTo>
                <a:lnTo>
                  <a:pt x="0" y="202057"/>
                </a:lnTo>
                <a:lnTo>
                  <a:pt x="0" y="208788"/>
                </a:lnTo>
                <a:lnTo>
                  <a:pt x="7112" y="208788"/>
                </a:lnTo>
                <a:lnTo>
                  <a:pt x="796417" y="208788"/>
                </a:lnTo>
                <a:lnTo>
                  <a:pt x="803529" y="202057"/>
                </a:lnTo>
                <a:lnTo>
                  <a:pt x="945600" y="101762"/>
                </a:lnTo>
                <a:lnTo>
                  <a:pt x="1018555" y="50260"/>
                </a:lnTo>
                <a:lnTo>
                  <a:pt x="1045434" y="31285"/>
                </a:lnTo>
                <a:lnTo>
                  <a:pt x="1049274" y="28575"/>
                </a:lnTo>
                <a:lnTo>
                  <a:pt x="1049274" y="12055"/>
                </a:lnTo>
                <a:lnTo>
                  <a:pt x="1049274" y="3571"/>
                </a:lnTo>
                <a:lnTo>
                  <a:pt x="1049274" y="446"/>
                </a:lnTo>
                <a:lnTo>
                  <a:pt x="104927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04182" y="4399026"/>
            <a:ext cx="14604" cy="1905"/>
          </a:xfrm>
          <a:custGeom>
            <a:avLst/>
            <a:gdLst/>
            <a:ahLst/>
            <a:cxnLst/>
            <a:rect l="l" t="t" r="r" b="b"/>
            <a:pathLst>
              <a:path w="14604" h="1904">
                <a:moveTo>
                  <a:pt x="0" y="0"/>
                </a:moveTo>
                <a:lnTo>
                  <a:pt x="14477" y="1524"/>
                </a:lnTo>
              </a:path>
            </a:pathLst>
          </a:custGeom>
          <a:ln w="6096">
            <a:solidFill>
              <a:srgbClr val="DCEFF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71669" y="4379595"/>
            <a:ext cx="897255" cy="213360"/>
          </a:xfrm>
          <a:custGeom>
            <a:avLst/>
            <a:gdLst/>
            <a:ahLst/>
            <a:cxnLst/>
            <a:rect l="l" t="t" r="r" b="b"/>
            <a:pathLst>
              <a:path w="897254" h="213360">
                <a:moveTo>
                  <a:pt x="895095" y="181228"/>
                </a:moveTo>
                <a:lnTo>
                  <a:pt x="896873" y="179450"/>
                </a:lnTo>
                <a:lnTo>
                  <a:pt x="893317" y="176148"/>
                </a:lnTo>
                <a:lnTo>
                  <a:pt x="872773" y="150874"/>
                </a:lnTo>
                <a:lnTo>
                  <a:pt x="827166" y="94630"/>
                </a:lnTo>
                <a:lnTo>
                  <a:pt x="780536" y="36792"/>
                </a:lnTo>
                <a:lnTo>
                  <a:pt x="756919" y="6730"/>
                </a:lnTo>
                <a:lnTo>
                  <a:pt x="751760" y="2839"/>
                </a:lnTo>
                <a:lnTo>
                  <a:pt x="746410" y="841"/>
                </a:lnTo>
                <a:lnTo>
                  <a:pt x="740060" y="105"/>
                </a:lnTo>
                <a:lnTo>
                  <a:pt x="731901" y="0"/>
                </a:lnTo>
                <a:lnTo>
                  <a:pt x="718232" y="0"/>
                </a:lnTo>
                <a:lnTo>
                  <a:pt x="686688" y="0"/>
                </a:lnTo>
                <a:lnTo>
                  <a:pt x="147065" y="0"/>
                </a:lnTo>
                <a:lnTo>
                  <a:pt x="141731" y="6730"/>
                </a:lnTo>
                <a:lnTo>
                  <a:pt x="117365" y="36792"/>
                </a:lnTo>
                <a:lnTo>
                  <a:pt x="70818" y="94630"/>
                </a:lnTo>
                <a:lnTo>
                  <a:pt x="25628" y="150874"/>
                </a:lnTo>
                <a:lnTo>
                  <a:pt x="5333" y="176148"/>
                </a:lnTo>
                <a:lnTo>
                  <a:pt x="0" y="179450"/>
                </a:lnTo>
                <a:lnTo>
                  <a:pt x="1777" y="181228"/>
                </a:lnTo>
                <a:lnTo>
                  <a:pt x="0" y="181228"/>
                </a:lnTo>
                <a:lnTo>
                  <a:pt x="0" y="195913"/>
                </a:lnTo>
                <a:lnTo>
                  <a:pt x="0" y="203453"/>
                </a:lnTo>
                <a:lnTo>
                  <a:pt x="0" y="206232"/>
                </a:lnTo>
                <a:lnTo>
                  <a:pt x="0" y="206628"/>
                </a:lnTo>
                <a:lnTo>
                  <a:pt x="1777" y="213359"/>
                </a:lnTo>
                <a:lnTo>
                  <a:pt x="7111" y="213359"/>
                </a:lnTo>
                <a:lnTo>
                  <a:pt x="896873" y="213359"/>
                </a:lnTo>
                <a:lnTo>
                  <a:pt x="896873" y="206628"/>
                </a:lnTo>
                <a:lnTo>
                  <a:pt x="896873" y="191944"/>
                </a:lnTo>
                <a:lnTo>
                  <a:pt x="896873" y="184403"/>
                </a:lnTo>
                <a:lnTo>
                  <a:pt x="896873" y="181625"/>
                </a:lnTo>
                <a:lnTo>
                  <a:pt x="896873" y="181228"/>
                </a:lnTo>
                <a:lnTo>
                  <a:pt x="895095" y="181228"/>
                </a:lnTo>
                <a:close/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971669" y="4379595"/>
            <a:ext cx="897255" cy="213360"/>
          </a:xfrm>
          <a:custGeom>
            <a:avLst/>
            <a:gdLst/>
            <a:ahLst/>
            <a:cxnLst/>
            <a:rect l="l" t="t" r="r" b="b"/>
            <a:pathLst>
              <a:path w="897254" h="213360">
                <a:moveTo>
                  <a:pt x="895095" y="181228"/>
                </a:moveTo>
                <a:lnTo>
                  <a:pt x="896873" y="179450"/>
                </a:lnTo>
                <a:lnTo>
                  <a:pt x="893317" y="176148"/>
                </a:lnTo>
                <a:lnTo>
                  <a:pt x="872773" y="150874"/>
                </a:lnTo>
                <a:lnTo>
                  <a:pt x="827166" y="94630"/>
                </a:lnTo>
                <a:lnTo>
                  <a:pt x="780536" y="36792"/>
                </a:lnTo>
                <a:lnTo>
                  <a:pt x="756919" y="6730"/>
                </a:lnTo>
                <a:lnTo>
                  <a:pt x="751760" y="2839"/>
                </a:lnTo>
                <a:lnTo>
                  <a:pt x="746410" y="841"/>
                </a:lnTo>
                <a:lnTo>
                  <a:pt x="740060" y="105"/>
                </a:lnTo>
                <a:lnTo>
                  <a:pt x="731901" y="0"/>
                </a:lnTo>
                <a:lnTo>
                  <a:pt x="718232" y="0"/>
                </a:lnTo>
                <a:lnTo>
                  <a:pt x="686688" y="0"/>
                </a:lnTo>
                <a:lnTo>
                  <a:pt x="147065" y="0"/>
                </a:lnTo>
                <a:lnTo>
                  <a:pt x="141731" y="6730"/>
                </a:lnTo>
                <a:lnTo>
                  <a:pt x="117365" y="36792"/>
                </a:lnTo>
                <a:lnTo>
                  <a:pt x="70818" y="94630"/>
                </a:lnTo>
                <a:lnTo>
                  <a:pt x="25628" y="150874"/>
                </a:lnTo>
                <a:lnTo>
                  <a:pt x="5333" y="176148"/>
                </a:lnTo>
                <a:lnTo>
                  <a:pt x="0" y="179450"/>
                </a:lnTo>
                <a:lnTo>
                  <a:pt x="1777" y="181228"/>
                </a:lnTo>
                <a:lnTo>
                  <a:pt x="0" y="181228"/>
                </a:lnTo>
                <a:lnTo>
                  <a:pt x="0" y="195913"/>
                </a:lnTo>
                <a:lnTo>
                  <a:pt x="0" y="203453"/>
                </a:lnTo>
                <a:lnTo>
                  <a:pt x="0" y="206232"/>
                </a:lnTo>
                <a:lnTo>
                  <a:pt x="0" y="206628"/>
                </a:lnTo>
                <a:lnTo>
                  <a:pt x="1777" y="213359"/>
                </a:lnTo>
                <a:lnTo>
                  <a:pt x="7111" y="213359"/>
                </a:lnTo>
                <a:lnTo>
                  <a:pt x="896873" y="213359"/>
                </a:lnTo>
                <a:lnTo>
                  <a:pt x="896873" y="206628"/>
                </a:lnTo>
                <a:lnTo>
                  <a:pt x="896873" y="191944"/>
                </a:lnTo>
                <a:lnTo>
                  <a:pt x="896873" y="184403"/>
                </a:lnTo>
                <a:lnTo>
                  <a:pt x="896873" y="181625"/>
                </a:lnTo>
                <a:lnTo>
                  <a:pt x="896873" y="181228"/>
                </a:lnTo>
                <a:lnTo>
                  <a:pt x="895095" y="181228"/>
                </a:lnTo>
                <a:close/>
              </a:path>
            </a:pathLst>
          </a:custGeom>
          <a:ln w="129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971288" y="4411979"/>
            <a:ext cx="448945" cy="180975"/>
          </a:xfrm>
          <a:custGeom>
            <a:avLst/>
            <a:gdLst/>
            <a:ahLst/>
            <a:cxnLst/>
            <a:rect l="l" t="t" r="r" b="b"/>
            <a:pathLst>
              <a:path w="448945" h="180975">
                <a:moveTo>
                  <a:pt x="448817" y="0"/>
                </a:moveTo>
                <a:lnTo>
                  <a:pt x="121920" y="0"/>
                </a:lnTo>
                <a:lnTo>
                  <a:pt x="0" y="149606"/>
                </a:lnTo>
                <a:lnTo>
                  <a:pt x="0" y="180594"/>
                </a:lnTo>
                <a:lnTo>
                  <a:pt x="448817" y="180594"/>
                </a:lnTo>
                <a:lnTo>
                  <a:pt x="448817" y="0"/>
                </a:lnTo>
                <a:close/>
              </a:path>
            </a:pathLst>
          </a:custGeom>
          <a:solidFill>
            <a:srgbClr val="ACDE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090921" y="4395596"/>
            <a:ext cx="329565" cy="0"/>
          </a:xfrm>
          <a:custGeom>
            <a:avLst/>
            <a:gdLst/>
            <a:ahLst/>
            <a:cxnLst/>
            <a:rect l="l" t="t" r="r" b="b"/>
            <a:pathLst>
              <a:path w="329564">
                <a:moveTo>
                  <a:pt x="0" y="0"/>
                </a:moveTo>
                <a:lnTo>
                  <a:pt x="329183" y="0"/>
                </a:lnTo>
              </a:path>
            </a:pathLst>
          </a:custGeom>
          <a:ln w="32766">
            <a:solidFill>
              <a:srgbClr val="DCEFF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971288" y="4379214"/>
            <a:ext cx="448945" cy="182245"/>
          </a:xfrm>
          <a:custGeom>
            <a:avLst/>
            <a:gdLst/>
            <a:ahLst/>
            <a:cxnLst/>
            <a:rect l="l" t="t" r="r" b="b"/>
            <a:pathLst>
              <a:path w="448945" h="182245">
                <a:moveTo>
                  <a:pt x="448817" y="0"/>
                </a:moveTo>
                <a:lnTo>
                  <a:pt x="150749" y="0"/>
                </a:lnTo>
                <a:lnTo>
                  <a:pt x="0" y="182118"/>
                </a:lnTo>
                <a:lnTo>
                  <a:pt x="448817" y="182118"/>
                </a:lnTo>
                <a:lnTo>
                  <a:pt x="448817" y="0"/>
                </a:lnTo>
                <a:close/>
              </a:path>
            </a:pathLst>
          </a:custGeom>
          <a:solidFill>
            <a:srgbClr val="DCEF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020055" y="4386834"/>
            <a:ext cx="400050" cy="129539"/>
          </a:xfrm>
          <a:custGeom>
            <a:avLst/>
            <a:gdLst/>
            <a:ahLst/>
            <a:cxnLst/>
            <a:rect l="l" t="t" r="r" b="b"/>
            <a:pathLst>
              <a:path w="400050" h="129539">
                <a:moveTo>
                  <a:pt x="400050" y="0"/>
                </a:moveTo>
                <a:lnTo>
                  <a:pt x="104013" y="0"/>
                </a:lnTo>
                <a:lnTo>
                  <a:pt x="0" y="129540"/>
                </a:lnTo>
                <a:lnTo>
                  <a:pt x="28844" y="96595"/>
                </a:lnTo>
                <a:lnTo>
                  <a:pt x="61404" y="62865"/>
                </a:lnTo>
                <a:lnTo>
                  <a:pt x="93297" y="35135"/>
                </a:lnTo>
                <a:lnTo>
                  <a:pt x="143239" y="16269"/>
                </a:lnTo>
                <a:lnTo>
                  <a:pt x="229806" y="9890"/>
                </a:lnTo>
                <a:lnTo>
                  <a:pt x="400050" y="3302"/>
                </a:lnTo>
                <a:lnTo>
                  <a:pt x="400050" y="0"/>
                </a:lnTo>
                <a:close/>
              </a:path>
            </a:pathLst>
          </a:custGeom>
          <a:solidFill>
            <a:srgbClr val="EBF7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991100" y="4416552"/>
            <a:ext cx="204215" cy="133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420105" y="4411979"/>
            <a:ext cx="448309" cy="180975"/>
          </a:xfrm>
          <a:custGeom>
            <a:avLst/>
            <a:gdLst/>
            <a:ahLst/>
            <a:cxnLst/>
            <a:rect l="l" t="t" r="r" b="b"/>
            <a:pathLst>
              <a:path w="448310" h="180975">
                <a:moveTo>
                  <a:pt x="326390" y="0"/>
                </a:moveTo>
                <a:lnTo>
                  <a:pt x="0" y="0"/>
                </a:lnTo>
                <a:lnTo>
                  <a:pt x="0" y="180594"/>
                </a:lnTo>
                <a:lnTo>
                  <a:pt x="448056" y="180594"/>
                </a:lnTo>
                <a:lnTo>
                  <a:pt x="448056" y="149606"/>
                </a:lnTo>
                <a:lnTo>
                  <a:pt x="326390" y="0"/>
                </a:lnTo>
                <a:close/>
              </a:path>
            </a:pathLst>
          </a:custGeom>
          <a:solidFill>
            <a:srgbClr val="ACDE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20105" y="4395596"/>
            <a:ext cx="328930" cy="0"/>
          </a:xfrm>
          <a:custGeom>
            <a:avLst/>
            <a:gdLst/>
            <a:ahLst/>
            <a:cxnLst/>
            <a:rect l="l" t="t" r="r" b="b"/>
            <a:pathLst>
              <a:path w="328929">
                <a:moveTo>
                  <a:pt x="0" y="0"/>
                </a:moveTo>
                <a:lnTo>
                  <a:pt x="328422" y="0"/>
                </a:lnTo>
              </a:path>
            </a:pathLst>
          </a:custGeom>
          <a:ln w="32766">
            <a:solidFill>
              <a:srgbClr val="DCEFF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420105" y="4379214"/>
            <a:ext cx="448309" cy="182245"/>
          </a:xfrm>
          <a:custGeom>
            <a:avLst/>
            <a:gdLst/>
            <a:ahLst/>
            <a:cxnLst/>
            <a:rect l="l" t="t" r="r" b="b"/>
            <a:pathLst>
              <a:path w="448310" h="182245">
                <a:moveTo>
                  <a:pt x="297561" y="0"/>
                </a:moveTo>
                <a:lnTo>
                  <a:pt x="0" y="0"/>
                </a:lnTo>
                <a:lnTo>
                  <a:pt x="0" y="182118"/>
                </a:lnTo>
                <a:lnTo>
                  <a:pt x="448056" y="182118"/>
                </a:lnTo>
                <a:lnTo>
                  <a:pt x="297561" y="0"/>
                </a:lnTo>
                <a:close/>
              </a:path>
            </a:pathLst>
          </a:custGeom>
          <a:solidFill>
            <a:srgbClr val="DCEF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819394" y="4516373"/>
            <a:ext cx="29209" cy="33655"/>
          </a:xfrm>
          <a:custGeom>
            <a:avLst/>
            <a:gdLst/>
            <a:ahLst/>
            <a:cxnLst/>
            <a:rect l="l" t="t" r="r" b="b"/>
            <a:pathLst>
              <a:path w="29210" h="33654">
                <a:moveTo>
                  <a:pt x="0" y="0"/>
                </a:moveTo>
                <a:lnTo>
                  <a:pt x="28955" y="33527"/>
                </a:lnTo>
                <a:lnTo>
                  <a:pt x="20574" y="23669"/>
                </a:lnTo>
                <a:lnTo>
                  <a:pt x="11382" y="13007"/>
                </a:lnTo>
                <a:lnTo>
                  <a:pt x="0" y="0"/>
                </a:lnTo>
                <a:close/>
              </a:path>
            </a:pathLst>
          </a:custGeom>
          <a:solidFill>
            <a:srgbClr val="EBF7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43015" y="4565141"/>
            <a:ext cx="20320" cy="11430"/>
          </a:xfrm>
          <a:custGeom>
            <a:avLst/>
            <a:gdLst/>
            <a:ahLst/>
            <a:cxnLst/>
            <a:rect l="l" t="t" r="r" b="b"/>
            <a:pathLst>
              <a:path w="20320" h="11429">
                <a:moveTo>
                  <a:pt x="19812" y="0"/>
                </a:moveTo>
                <a:lnTo>
                  <a:pt x="0" y="0"/>
                </a:lnTo>
                <a:lnTo>
                  <a:pt x="7238" y="3301"/>
                </a:lnTo>
                <a:lnTo>
                  <a:pt x="14350" y="4952"/>
                </a:lnTo>
                <a:lnTo>
                  <a:pt x="19812" y="11429"/>
                </a:lnTo>
                <a:lnTo>
                  <a:pt x="19812" y="0"/>
                </a:lnTo>
                <a:close/>
              </a:path>
            </a:pathLst>
          </a:custGeom>
          <a:solidFill>
            <a:srgbClr val="009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510784" y="4467605"/>
            <a:ext cx="311150" cy="74930"/>
          </a:xfrm>
          <a:custGeom>
            <a:avLst/>
            <a:gdLst/>
            <a:ahLst/>
            <a:cxnLst/>
            <a:rect l="l" t="t" r="r" b="b"/>
            <a:pathLst>
              <a:path w="311150" h="74929">
                <a:moveTo>
                  <a:pt x="274792" y="71539"/>
                </a:moveTo>
                <a:lnTo>
                  <a:pt x="39495" y="71539"/>
                </a:lnTo>
                <a:lnTo>
                  <a:pt x="91383" y="71642"/>
                </a:lnTo>
                <a:lnTo>
                  <a:pt x="209945" y="74238"/>
                </a:lnTo>
                <a:lnTo>
                  <a:pt x="265421" y="74785"/>
                </a:lnTo>
                <a:lnTo>
                  <a:pt x="310895" y="73533"/>
                </a:lnTo>
                <a:lnTo>
                  <a:pt x="281158" y="72578"/>
                </a:lnTo>
                <a:lnTo>
                  <a:pt x="274792" y="71539"/>
                </a:lnTo>
                <a:close/>
              </a:path>
              <a:path w="311150" h="74929">
                <a:moveTo>
                  <a:pt x="98805" y="3302"/>
                </a:moveTo>
                <a:lnTo>
                  <a:pt x="138429" y="20066"/>
                </a:lnTo>
                <a:lnTo>
                  <a:pt x="143156" y="28182"/>
                </a:lnTo>
                <a:lnTo>
                  <a:pt x="138620" y="34893"/>
                </a:lnTo>
                <a:lnTo>
                  <a:pt x="129035" y="40032"/>
                </a:lnTo>
                <a:lnTo>
                  <a:pt x="118617" y="43434"/>
                </a:lnTo>
                <a:lnTo>
                  <a:pt x="126906" y="44001"/>
                </a:lnTo>
                <a:lnTo>
                  <a:pt x="135016" y="44259"/>
                </a:lnTo>
                <a:lnTo>
                  <a:pt x="142103" y="45755"/>
                </a:lnTo>
                <a:lnTo>
                  <a:pt x="147319" y="50038"/>
                </a:lnTo>
                <a:lnTo>
                  <a:pt x="120515" y="56995"/>
                </a:lnTo>
                <a:lnTo>
                  <a:pt x="74326" y="63023"/>
                </a:lnTo>
                <a:lnTo>
                  <a:pt x="27805" y="68433"/>
                </a:lnTo>
                <a:lnTo>
                  <a:pt x="0" y="73533"/>
                </a:lnTo>
                <a:lnTo>
                  <a:pt x="39495" y="71539"/>
                </a:lnTo>
                <a:lnTo>
                  <a:pt x="274792" y="71539"/>
                </a:lnTo>
                <a:lnTo>
                  <a:pt x="233203" y="64754"/>
                </a:lnTo>
                <a:lnTo>
                  <a:pt x="192627" y="50038"/>
                </a:lnTo>
                <a:lnTo>
                  <a:pt x="185038" y="28448"/>
                </a:lnTo>
                <a:lnTo>
                  <a:pt x="177926" y="26670"/>
                </a:lnTo>
                <a:lnTo>
                  <a:pt x="174370" y="21717"/>
                </a:lnTo>
                <a:lnTo>
                  <a:pt x="170687" y="20066"/>
                </a:lnTo>
                <a:lnTo>
                  <a:pt x="176700" y="18807"/>
                </a:lnTo>
                <a:lnTo>
                  <a:pt x="197738" y="14986"/>
                </a:lnTo>
                <a:lnTo>
                  <a:pt x="184233" y="13515"/>
                </a:lnTo>
                <a:lnTo>
                  <a:pt x="170751" y="13128"/>
                </a:lnTo>
                <a:lnTo>
                  <a:pt x="157269" y="12432"/>
                </a:lnTo>
                <a:lnTo>
                  <a:pt x="143763" y="10033"/>
                </a:lnTo>
                <a:lnTo>
                  <a:pt x="149746" y="6554"/>
                </a:lnTo>
                <a:lnTo>
                  <a:pt x="155204" y="4232"/>
                </a:lnTo>
                <a:lnTo>
                  <a:pt x="116331" y="4232"/>
                </a:lnTo>
                <a:lnTo>
                  <a:pt x="98805" y="3302"/>
                </a:lnTo>
                <a:close/>
              </a:path>
              <a:path w="311150" h="74929">
                <a:moveTo>
                  <a:pt x="168910" y="0"/>
                </a:moveTo>
                <a:lnTo>
                  <a:pt x="151383" y="998"/>
                </a:lnTo>
                <a:lnTo>
                  <a:pt x="133857" y="2936"/>
                </a:lnTo>
                <a:lnTo>
                  <a:pt x="116331" y="4232"/>
                </a:lnTo>
                <a:lnTo>
                  <a:pt x="155204" y="4232"/>
                </a:lnTo>
                <a:lnTo>
                  <a:pt x="156384" y="3730"/>
                </a:lnTo>
                <a:lnTo>
                  <a:pt x="162998" y="1549"/>
                </a:lnTo>
                <a:lnTo>
                  <a:pt x="1689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721096" y="4392929"/>
            <a:ext cx="136525" cy="162560"/>
          </a:xfrm>
          <a:custGeom>
            <a:avLst/>
            <a:gdLst/>
            <a:ahLst/>
            <a:cxnLst/>
            <a:rect l="l" t="t" r="r" b="b"/>
            <a:pathLst>
              <a:path w="136525" h="162560">
                <a:moveTo>
                  <a:pt x="0" y="0"/>
                </a:moveTo>
                <a:lnTo>
                  <a:pt x="0" y="20701"/>
                </a:lnTo>
                <a:lnTo>
                  <a:pt x="121919" y="162306"/>
                </a:lnTo>
                <a:lnTo>
                  <a:pt x="136398" y="162306"/>
                </a:lnTo>
                <a:lnTo>
                  <a:pt x="0" y="0"/>
                </a:lnTo>
                <a:close/>
              </a:path>
            </a:pathLst>
          </a:custGeom>
          <a:solidFill>
            <a:srgbClr val="80C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43905" y="4395978"/>
            <a:ext cx="365125" cy="0"/>
          </a:xfrm>
          <a:custGeom>
            <a:avLst/>
            <a:gdLst/>
            <a:ahLst/>
            <a:cxnLst/>
            <a:rect l="l" t="t" r="r" b="b"/>
            <a:pathLst>
              <a:path w="365125">
                <a:moveTo>
                  <a:pt x="0" y="0"/>
                </a:moveTo>
                <a:lnTo>
                  <a:pt x="364998" y="0"/>
                </a:lnTo>
              </a:path>
            </a:pathLst>
          </a:custGeom>
          <a:ln w="15240">
            <a:solidFill>
              <a:srgbClr val="83C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989576" y="4576948"/>
            <a:ext cx="584835" cy="0"/>
          </a:xfrm>
          <a:custGeom>
            <a:avLst/>
            <a:gdLst/>
            <a:ahLst/>
            <a:cxnLst/>
            <a:rect l="l" t="t" r="r" b="b"/>
            <a:pathLst>
              <a:path w="584835">
                <a:moveTo>
                  <a:pt x="0" y="0"/>
                </a:moveTo>
                <a:lnTo>
                  <a:pt x="584453" y="0"/>
                </a:lnTo>
              </a:path>
            </a:pathLst>
          </a:custGeom>
          <a:ln w="17518">
            <a:solidFill>
              <a:srgbClr val="76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971288" y="4411979"/>
            <a:ext cx="151130" cy="180975"/>
          </a:xfrm>
          <a:custGeom>
            <a:avLst/>
            <a:gdLst/>
            <a:ahLst/>
            <a:cxnLst/>
            <a:rect l="l" t="t" r="r" b="b"/>
            <a:pathLst>
              <a:path w="151129" h="180975">
                <a:moveTo>
                  <a:pt x="0" y="180594"/>
                </a:moveTo>
                <a:lnTo>
                  <a:pt x="150875" y="0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715761" y="4411979"/>
            <a:ext cx="151130" cy="180975"/>
          </a:xfrm>
          <a:custGeom>
            <a:avLst/>
            <a:gdLst/>
            <a:ahLst/>
            <a:cxnLst/>
            <a:rect l="l" t="t" r="r" b="b"/>
            <a:pathLst>
              <a:path w="151129" h="180975">
                <a:moveTo>
                  <a:pt x="150875" y="180594"/>
                </a:moveTo>
                <a:lnTo>
                  <a:pt x="0" y="0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132832" y="4411979"/>
            <a:ext cx="287655" cy="1270"/>
          </a:xfrm>
          <a:custGeom>
            <a:avLst/>
            <a:gdLst/>
            <a:ahLst/>
            <a:cxnLst/>
            <a:rect l="l" t="t" r="r" b="b"/>
            <a:pathLst>
              <a:path w="287654" h="1270">
                <a:moveTo>
                  <a:pt x="287273" y="0"/>
                </a:moveTo>
                <a:lnTo>
                  <a:pt x="0" y="762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967478" y="4379214"/>
            <a:ext cx="452755" cy="182245"/>
          </a:xfrm>
          <a:custGeom>
            <a:avLst/>
            <a:gdLst/>
            <a:ahLst/>
            <a:cxnLst/>
            <a:rect l="l" t="t" r="r" b="b"/>
            <a:pathLst>
              <a:path w="452754" h="182245">
                <a:moveTo>
                  <a:pt x="452627" y="0"/>
                </a:moveTo>
                <a:lnTo>
                  <a:pt x="452627" y="0"/>
                </a:lnTo>
                <a:lnTo>
                  <a:pt x="150875" y="0"/>
                </a:lnTo>
                <a:lnTo>
                  <a:pt x="145542" y="6731"/>
                </a:lnTo>
                <a:lnTo>
                  <a:pt x="121156" y="36619"/>
                </a:lnTo>
                <a:lnTo>
                  <a:pt x="74564" y="94202"/>
                </a:lnTo>
                <a:lnTo>
                  <a:pt x="29331" y="150213"/>
                </a:lnTo>
                <a:lnTo>
                  <a:pt x="9017" y="175387"/>
                </a:lnTo>
                <a:lnTo>
                  <a:pt x="0" y="182118"/>
                </a:lnTo>
                <a:lnTo>
                  <a:pt x="9017" y="182118"/>
                </a:lnTo>
                <a:lnTo>
                  <a:pt x="19241" y="182118"/>
                </a:lnTo>
                <a:lnTo>
                  <a:pt x="382760" y="182118"/>
                </a:lnTo>
                <a:lnTo>
                  <a:pt x="452627" y="182118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971288" y="4559808"/>
            <a:ext cx="448945" cy="33020"/>
          </a:xfrm>
          <a:custGeom>
            <a:avLst/>
            <a:gdLst/>
            <a:ahLst/>
            <a:cxnLst/>
            <a:rect l="l" t="t" r="r" b="b"/>
            <a:pathLst>
              <a:path w="448945" h="33020">
                <a:moveTo>
                  <a:pt x="0" y="0"/>
                </a:moveTo>
                <a:lnTo>
                  <a:pt x="0" y="14978"/>
                </a:lnTo>
                <a:lnTo>
                  <a:pt x="0" y="22669"/>
                </a:lnTo>
                <a:lnTo>
                  <a:pt x="0" y="25503"/>
                </a:lnTo>
                <a:lnTo>
                  <a:pt x="0" y="25908"/>
                </a:lnTo>
                <a:lnTo>
                  <a:pt x="1777" y="32766"/>
                </a:lnTo>
                <a:lnTo>
                  <a:pt x="7238" y="32766"/>
                </a:lnTo>
                <a:lnTo>
                  <a:pt x="378936" y="32766"/>
                </a:lnTo>
                <a:lnTo>
                  <a:pt x="448817" y="3276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420105" y="4411979"/>
            <a:ext cx="288925" cy="1270"/>
          </a:xfrm>
          <a:custGeom>
            <a:avLst/>
            <a:gdLst/>
            <a:ahLst/>
            <a:cxnLst/>
            <a:rect l="l" t="t" r="r" b="b"/>
            <a:pathLst>
              <a:path w="288925" h="1270">
                <a:moveTo>
                  <a:pt x="0" y="0"/>
                </a:moveTo>
                <a:lnTo>
                  <a:pt x="288798" y="762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420105" y="4379214"/>
            <a:ext cx="452120" cy="182245"/>
          </a:xfrm>
          <a:custGeom>
            <a:avLst/>
            <a:gdLst/>
            <a:ahLst/>
            <a:cxnLst/>
            <a:rect l="l" t="t" r="r" b="b"/>
            <a:pathLst>
              <a:path w="452120" h="182245">
                <a:moveTo>
                  <a:pt x="0" y="0"/>
                </a:moveTo>
                <a:lnTo>
                  <a:pt x="0" y="0"/>
                </a:lnTo>
                <a:lnTo>
                  <a:pt x="283337" y="0"/>
                </a:lnTo>
                <a:lnTo>
                  <a:pt x="291550" y="105"/>
                </a:lnTo>
                <a:lnTo>
                  <a:pt x="297894" y="841"/>
                </a:lnTo>
                <a:lnTo>
                  <a:pt x="303214" y="2839"/>
                </a:lnTo>
                <a:lnTo>
                  <a:pt x="308356" y="6731"/>
                </a:lnTo>
                <a:lnTo>
                  <a:pt x="331972" y="36619"/>
                </a:lnTo>
                <a:lnTo>
                  <a:pt x="378602" y="94202"/>
                </a:lnTo>
                <a:lnTo>
                  <a:pt x="424209" y="150213"/>
                </a:lnTo>
                <a:lnTo>
                  <a:pt x="444754" y="175387"/>
                </a:lnTo>
                <a:lnTo>
                  <a:pt x="451866" y="182118"/>
                </a:lnTo>
                <a:lnTo>
                  <a:pt x="442849" y="182118"/>
                </a:lnTo>
                <a:lnTo>
                  <a:pt x="432637" y="182118"/>
                </a:lnTo>
                <a:lnTo>
                  <a:pt x="69741" y="182118"/>
                </a:lnTo>
                <a:lnTo>
                  <a:pt x="0" y="182118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420105" y="4559808"/>
            <a:ext cx="448309" cy="33020"/>
          </a:xfrm>
          <a:custGeom>
            <a:avLst/>
            <a:gdLst/>
            <a:ahLst/>
            <a:cxnLst/>
            <a:rect l="l" t="t" r="r" b="b"/>
            <a:pathLst>
              <a:path w="448310" h="33020">
                <a:moveTo>
                  <a:pt x="448056" y="0"/>
                </a:moveTo>
                <a:lnTo>
                  <a:pt x="448056" y="0"/>
                </a:lnTo>
                <a:lnTo>
                  <a:pt x="448056" y="25908"/>
                </a:lnTo>
                <a:lnTo>
                  <a:pt x="448056" y="32766"/>
                </a:lnTo>
                <a:lnTo>
                  <a:pt x="440944" y="32766"/>
                </a:lnTo>
                <a:lnTo>
                  <a:pt x="69755" y="32766"/>
                </a:lnTo>
                <a:lnTo>
                  <a:pt x="0" y="32766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715761" y="4386834"/>
            <a:ext cx="1270" cy="20320"/>
          </a:xfrm>
          <a:custGeom>
            <a:avLst/>
            <a:gdLst/>
            <a:ahLst/>
            <a:cxnLst/>
            <a:rect l="l" t="t" r="r" b="b"/>
            <a:pathLst>
              <a:path w="1270" h="20320">
                <a:moveTo>
                  <a:pt x="0" y="19812"/>
                </a:moveTo>
                <a:lnTo>
                  <a:pt x="762" y="0"/>
                </a:lnTo>
              </a:path>
            </a:pathLst>
          </a:custGeom>
          <a:ln w="609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125211" y="4386834"/>
            <a:ext cx="1905" cy="20320"/>
          </a:xfrm>
          <a:custGeom>
            <a:avLst/>
            <a:gdLst/>
            <a:ahLst/>
            <a:cxnLst/>
            <a:rect l="l" t="t" r="r" b="b"/>
            <a:pathLst>
              <a:path w="1904" h="20320">
                <a:moveTo>
                  <a:pt x="0" y="19812"/>
                </a:moveTo>
                <a:lnTo>
                  <a:pt x="1524" y="0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251192" y="2609088"/>
            <a:ext cx="1435100" cy="1472565"/>
          </a:xfrm>
          <a:custGeom>
            <a:avLst/>
            <a:gdLst/>
            <a:ahLst/>
            <a:cxnLst/>
            <a:rect l="l" t="t" r="r" b="b"/>
            <a:pathLst>
              <a:path w="1435100" h="1472564">
                <a:moveTo>
                  <a:pt x="1397888" y="0"/>
                </a:moveTo>
                <a:lnTo>
                  <a:pt x="41148" y="0"/>
                </a:lnTo>
                <a:lnTo>
                  <a:pt x="26038" y="2970"/>
                </a:lnTo>
                <a:lnTo>
                  <a:pt x="12858" y="11096"/>
                </a:lnTo>
                <a:lnTo>
                  <a:pt x="3536" y="23199"/>
                </a:lnTo>
                <a:lnTo>
                  <a:pt x="0" y="38100"/>
                </a:lnTo>
                <a:lnTo>
                  <a:pt x="0" y="1434084"/>
                </a:lnTo>
                <a:lnTo>
                  <a:pt x="3536" y="1448984"/>
                </a:lnTo>
                <a:lnTo>
                  <a:pt x="12858" y="1461087"/>
                </a:lnTo>
                <a:lnTo>
                  <a:pt x="26038" y="1469213"/>
                </a:lnTo>
                <a:lnTo>
                  <a:pt x="41148" y="1472184"/>
                </a:lnTo>
                <a:lnTo>
                  <a:pt x="1397888" y="1472184"/>
                </a:lnTo>
                <a:lnTo>
                  <a:pt x="1412343" y="1469213"/>
                </a:lnTo>
                <a:lnTo>
                  <a:pt x="1424082" y="1461087"/>
                </a:lnTo>
                <a:lnTo>
                  <a:pt x="1431964" y="1448984"/>
                </a:lnTo>
                <a:lnTo>
                  <a:pt x="1434846" y="1434084"/>
                </a:lnTo>
                <a:lnTo>
                  <a:pt x="1434846" y="38100"/>
                </a:lnTo>
                <a:lnTo>
                  <a:pt x="1431964" y="23199"/>
                </a:lnTo>
                <a:lnTo>
                  <a:pt x="1424082" y="11096"/>
                </a:lnTo>
                <a:lnTo>
                  <a:pt x="1412343" y="2970"/>
                </a:lnTo>
                <a:lnTo>
                  <a:pt x="1397888" y="0"/>
                </a:lnTo>
                <a:close/>
              </a:path>
            </a:pathLst>
          </a:custGeom>
          <a:solidFill>
            <a:srgbClr val="DCEF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296911" y="2647188"/>
            <a:ext cx="1274445" cy="1302385"/>
          </a:xfrm>
          <a:custGeom>
            <a:avLst/>
            <a:gdLst/>
            <a:ahLst/>
            <a:cxnLst/>
            <a:rect l="l" t="t" r="r" b="b"/>
            <a:pathLst>
              <a:path w="1274445" h="1302385">
                <a:moveTo>
                  <a:pt x="1274064" y="0"/>
                </a:moveTo>
                <a:lnTo>
                  <a:pt x="131572" y="0"/>
                </a:lnTo>
                <a:lnTo>
                  <a:pt x="72866" y="1579"/>
                </a:lnTo>
                <a:lnTo>
                  <a:pt x="31876" y="9493"/>
                </a:lnTo>
                <a:lnTo>
                  <a:pt x="7842" y="28503"/>
                </a:lnTo>
                <a:lnTo>
                  <a:pt x="0" y="63373"/>
                </a:lnTo>
                <a:lnTo>
                  <a:pt x="0" y="1302258"/>
                </a:lnTo>
                <a:lnTo>
                  <a:pt x="3325" y="1279202"/>
                </a:lnTo>
                <a:lnTo>
                  <a:pt x="9111" y="1251177"/>
                </a:lnTo>
                <a:lnTo>
                  <a:pt x="27557" y="1181959"/>
                </a:lnTo>
                <a:lnTo>
                  <a:pt x="39963" y="1141636"/>
                </a:lnTo>
                <a:lnTo>
                  <a:pt x="54323" y="1098084"/>
                </a:lnTo>
                <a:lnTo>
                  <a:pt x="70509" y="1051738"/>
                </a:lnTo>
                <a:lnTo>
                  <a:pt x="88395" y="1003033"/>
                </a:lnTo>
                <a:lnTo>
                  <a:pt x="107854" y="952404"/>
                </a:lnTo>
                <a:lnTo>
                  <a:pt x="128760" y="900287"/>
                </a:lnTo>
                <a:lnTo>
                  <a:pt x="150985" y="847116"/>
                </a:lnTo>
                <a:lnTo>
                  <a:pt x="174403" y="793326"/>
                </a:lnTo>
                <a:lnTo>
                  <a:pt x="198888" y="739353"/>
                </a:lnTo>
                <a:lnTo>
                  <a:pt x="224312" y="685632"/>
                </a:lnTo>
                <a:lnTo>
                  <a:pt x="250548" y="632597"/>
                </a:lnTo>
                <a:lnTo>
                  <a:pt x="277471" y="580684"/>
                </a:lnTo>
                <a:lnTo>
                  <a:pt x="304952" y="530328"/>
                </a:lnTo>
                <a:lnTo>
                  <a:pt x="332867" y="481964"/>
                </a:lnTo>
                <a:lnTo>
                  <a:pt x="358417" y="443954"/>
                </a:lnTo>
                <a:lnTo>
                  <a:pt x="388789" y="407191"/>
                </a:lnTo>
                <a:lnTo>
                  <a:pt x="423504" y="371719"/>
                </a:lnTo>
                <a:lnTo>
                  <a:pt x="462086" y="337580"/>
                </a:lnTo>
                <a:lnTo>
                  <a:pt x="504058" y="304816"/>
                </a:lnTo>
                <a:lnTo>
                  <a:pt x="548943" y="273472"/>
                </a:lnTo>
                <a:lnTo>
                  <a:pt x="596264" y="243590"/>
                </a:lnTo>
                <a:lnTo>
                  <a:pt x="645545" y="215213"/>
                </a:lnTo>
                <a:lnTo>
                  <a:pt x="696307" y="188384"/>
                </a:lnTo>
                <a:lnTo>
                  <a:pt x="748074" y="163145"/>
                </a:lnTo>
                <a:lnTo>
                  <a:pt x="800369" y="139541"/>
                </a:lnTo>
                <a:lnTo>
                  <a:pt x="852716" y="117613"/>
                </a:lnTo>
                <a:lnTo>
                  <a:pt x="904637" y="97405"/>
                </a:lnTo>
                <a:lnTo>
                  <a:pt x="955655" y="78959"/>
                </a:lnTo>
                <a:lnTo>
                  <a:pt x="1005293" y="62319"/>
                </a:lnTo>
                <a:lnTo>
                  <a:pt x="1053075" y="47527"/>
                </a:lnTo>
                <a:lnTo>
                  <a:pt x="1098523" y="34627"/>
                </a:lnTo>
                <a:lnTo>
                  <a:pt x="1141160" y="23661"/>
                </a:lnTo>
                <a:lnTo>
                  <a:pt x="1180510" y="14672"/>
                </a:lnTo>
                <a:lnTo>
                  <a:pt x="1247438" y="2799"/>
                </a:lnTo>
                <a:lnTo>
                  <a:pt x="1274064" y="0"/>
                </a:lnTo>
                <a:close/>
              </a:path>
            </a:pathLst>
          </a:custGeom>
          <a:solidFill>
            <a:srgbClr val="ECF7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407497" y="2727070"/>
            <a:ext cx="399415" cy="431165"/>
          </a:xfrm>
          <a:custGeom>
            <a:avLst/>
            <a:gdLst/>
            <a:ahLst/>
            <a:cxnLst/>
            <a:rect l="l" t="t" r="r" b="b"/>
            <a:pathLst>
              <a:path w="399415" h="431164">
                <a:moveTo>
                  <a:pt x="234346" y="0"/>
                </a:moveTo>
                <a:lnTo>
                  <a:pt x="143668" y="16890"/>
                </a:lnTo>
                <a:lnTo>
                  <a:pt x="94773" y="30591"/>
                </a:lnTo>
                <a:lnTo>
                  <a:pt x="48926" y="50673"/>
                </a:lnTo>
                <a:lnTo>
                  <a:pt x="13382" y="106076"/>
                </a:lnTo>
                <a:lnTo>
                  <a:pt x="11261" y="139112"/>
                </a:lnTo>
                <a:lnTo>
                  <a:pt x="11842" y="177291"/>
                </a:lnTo>
                <a:lnTo>
                  <a:pt x="9343" y="212763"/>
                </a:lnTo>
                <a:lnTo>
                  <a:pt x="4213" y="259856"/>
                </a:lnTo>
                <a:lnTo>
                  <a:pt x="0" y="311880"/>
                </a:lnTo>
                <a:lnTo>
                  <a:pt x="252" y="362147"/>
                </a:lnTo>
                <a:lnTo>
                  <a:pt x="8520" y="403969"/>
                </a:lnTo>
                <a:lnTo>
                  <a:pt x="28352" y="430656"/>
                </a:lnTo>
                <a:lnTo>
                  <a:pt x="49395" y="400059"/>
                </a:lnTo>
                <a:lnTo>
                  <a:pt x="60769" y="366283"/>
                </a:lnTo>
                <a:lnTo>
                  <a:pt x="68286" y="330912"/>
                </a:lnTo>
                <a:lnTo>
                  <a:pt x="77755" y="295528"/>
                </a:lnTo>
                <a:lnTo>
                  <a:pt x="92973" y="262411"/>
                </a:lnTo>
                <a:lnTo>
                  <a:pt x="112823" y="236426"/>
                </a:lnTo>
                <a:lnTo>
                  <a:pt x="135745" y="213608"/>
                </a:lnTo>
                <a:lnTo>
                  <a:pt x="160178" y="189991"/>
                </a:lnTo>
                <a:lnTo>
                  <a:pt x="184544" y="159869"/>
                </a:lnTo>
                <a:lnTo>
                  <a:pt x="237849" y="109196"/>
                </a:lnTo>
                <a:lnTo>
                  <a:pt x="271430" y="88645"/>
                </a:lnTo>
                <a:lnTo>
                  <a:pt x="368800" y="55356"/>
                </a:lnTo>
                <a:lnTo>
                  <a:pt x="399192" y="42163"/>
                </a:lnTo>
                <a:lnTo>
                  <a:pt x="373721" y="13870"/>
                </a:lnTo>
                <a:lnTo>
                  <a:pt x="364567" y="12078"/>
                </a:lnTo>
                <a:lnTo>
                  <a:pt x="265730" y="12078"/>
                </a:lnTo>
                <a:lnTo>
                  <a:pt x="234346" y="0"/>
                </a:lnTo>
                <a:close/>
              </a:path>
              <a:path w="399415" h="431164">
                <a:moveTo>
                  <a:pt x="339959" y="7260"/>
                </a:moveTo>
                <a:lnTo>
                  <a:pt x="302449" y="10580"/>
                </a:lnTo>
                <a:lnTo>
                  <a:pt x="265730" y="12078"/>
                </a:lnTo>
                <a:lnTo>
                  <a:pt x="364567" y="12078"/>
                </a:lnTo>
                <a:lnTo>
                  <a:pt x="339959" y="7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560143" y="2875788"/>
            <a:ext cx="96337" cy="1206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655052" y="2849879"/>
            <a:ext cx="1014730" cy="1205230"/>
          </a:xfrm>
          <a:custGeom>
            <a:avLst/>
            <a:gdLst/>
            <a:ahLst/>
            <a:cxnLst/>
            <a:rect l="l" t="t" r="r" b="b"/>
            <a:pathLst>
              <a:path w="1014729" h="1205229">
                <a:moveTo>
                  <a:pt x="57456" y="1204341"/>
                </a:moveTo>
                <a:lnTo>
                  <a:pt x="0" y="1204341"/>
                </a:lnTo>
                <a:lnTo>
                  <a:pt x="41567" y="1204612"/>
                </a:lnTo>
                <a:lnTo>
                  <a:pt x="57456" y="1204341"/>
                </a:lnTo>
                <a:close/>
              </a:path>
              <a:path w="1014729" h="1205229">
                <a:moveTo>
                  <a:pt x="1014222" y="0"/>
                </a:moveTo>
                <a:lnTo>
                  <a:pt x="1009308" y="63149"/>
                </a:lnTo>
                <a:lnTo>
                  <a:pt x="1000004" y="134896"/>
                </a:lnTo>
                <a:lnTo>
                  <a:pt x="993339" y="177877"/>
                </a:lnTo>
                <a:lnTo>
                  <a:pt x="985240" y="224803"/>
                </a:lnTo>
                <a:lnTo>
                  <a:pt x="975641" y="275079"/>
                </a:lnTo>
                <a:lnTo>
                  <a:pt x="964472" y="328110"/>
                </a:lnTo>
                <a:lnTo>
                  <a:pt x="951666" y="383300"/>
                </a:lnTo>
                <a:lnTo>
                  <a:pt x="937153" y="440054"/>
                </a:lnTo>
                <a:lnTo>
                  <a:pt x="920867" y="497778"/>
                </a:lnTo>
                <a:lnTo>
                  <a:pt x="902738" y="555874"/>
                </a:lnTo>
                <a:lnTo>
                  <a:pt x="882699" y="613749"/>
                </a:lnTo>
                <a:lnTo>
                  <a:pt x="860681" y="670808"/>
                </a:lnTo>
                <a:lnTo>
                  <a:pt x="836617" y="726454"/>
                </a:lnTo>
                <a:lnTo>
                  <a:pt x="810437" y="780092"/>
                </a:lnTo>
                <a:lnTo>
                  <a:pt x="782073" y="831128"/>
                </a:lnTo>
                <a:lnTo>
                  <a:pt x="751458" y="878967"/>
                </a:lnTo>
                <a:lnTo>
                  <a:pt x="716988" y="925253"/>
                </a:lnTo>
                <a:lnTo>
                  <a:pt x="680784" y="967061"/>
                </a:lnTo>
                <a:lnTo>
                  <a:pt x="643010" y="1004607"/>
                </a:lnTo>
                <a:lnTo>
                  <a:pt x="603833" y="1038108"/>
                </a:lnTo>
                <a:lnTo>
                  <a:pt x="563415" y="1067784"/>
                </a:lnTo>
                <a:lnTo>
                  <a:pt x="521922" y="1093851"/>
                </a:lnTo>
                <a:lnTo>
                  <a:pt x="479519" y="1116526"/>
                </a:lnTo>
                <a:lnTo>
                  <a:pt x="436368" y="1136027"/>
                </a:lnTo>
                <a:lnTo>
                  <a:pt x="392636" y="1152572"/>
                </a:lnTo>
                <a:lnTo>
                  <a:pt x="348486" y="1166378"/>
                </a:lnTo>
                <a:lnTo>
                  <a:pt x="304083" y="1177664"/>
                </a:lnTo>
                <a:lnTo>
                  <a:pt x="259592" y="1186645"/>
                </a:lnTo>
                <a:lnTo>
                  <a:pt x="215177" y="1193541"/>
                </a:lnTo>
                <a:lnTo>
                  <a:pt x="171002" y="1198567"/>
                </a:lnTo>
                <a:lnTo>
                  <a:pt x="127233" y="1201943"/>
                </a:lnTo>
                <a:lnTo>
                  <a:pt x="84033" y="1203886"/>
                </a:lnTo>
                <a:lnTo>
                  <a:pt x="57456" y="1204341"/>
                </a:lnTo>
                <a:lnTo>
                  <a:pt x="948563" y="1204341"/>
                </a:lnTo>
                <a:lnTo>
                  <a:pt x="979610" y="1201497"/>
                </a:lnTo>
                <a:lnTo>
                  <a:pt x="999871" y="1191117"/>
                </a:lnTo>
                <a:lnTo>
                  <a:pt x="1010892" y="1170426"/>
                </a:lnTo>
                <a:lnTo>
                  <a:pt x="1014222" y="1136650"/>
                </a:lnTo>
                <a:lnTo>
                  <a:pt x="1014222" y="0"/>
                </a:lnTo>
                <a:close/>
              </a:path>
            </a:pathLst>
          </a:custGeom>
          <a:solidFill>
            <a:srgbClr val="C8E9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095005" y="3281171"/>
            <a:ext cx="575310" cy="776605"/>
          </a:xfrm>
          <a:custGeom>
            <a:avLst/>
            <a:gdLst/>
            <a:ahLst/>
            <a:cxnLst/>
            <a:rect l="l" t="t" r="r" b="b"/>
            <a:pathLst>
              <a:path w="575309" h="776604">
                <a:moveTo>
                  <a:pt x="94621" y="773302"/>
                </a:moveTo>
                <a:lnTo>
                  <a:pt x="28041" y="773302"/>
                </a:lnTo>
                <a:lnTo>
                  <a:pt x="5489" y="774466"/>
                </a:lnTo>
                <a:lnTo>
                  <a:pt x="0" y="775618"/>
                </a:lnTo>
                <a:lnTo>
                  <a:pt x="9291" y="776390"/>
                </a:lnTo>
                <a:lnTo>
                  <a:pt x="31080" y="776416"/>
                </a:lnTo>
                <a:lnTo>
                  <a:pt x="63083" y="775330"/>
                </a:lnTo>
                <a:lnTo>
                  <a:pt x="94621" y="773302"/>
                </a:lnTo>
                <a:close/>
              </a:path>
              <a:path w="575309" h="776604">
                <a:moveTo>
                  <a:pt x="574395" y="72781"/>
                </a:moveTo>
                <a:lnTo>
                  <a:pt x="571966" y="119094"/>
                </a:lnTo>
                <a:lnTo>
                  <a:pt x="567932" y="167921"/>
                </a:lnTo>
                <a:lnTo>
                  <a:pt x="562237" y="219694"/>
                </a:lnTo>
                <a:lnTo>
                  <a:pt x="554850" y="273440"/>
                </a:lnTo>
                <a:lnTo>
                  <a:pt x="545742" y="328189"/>
                </a:lnTo>
                <a:lnTo>
                  <a:pt x="534882" y="382968"/>
                </a:lnTo>
                <a:lnTo>
                  <a:pt x="522241" y="436807"/>
                </a:lnTo>
                <a:lnTo>
                  <a:pt x="507788" y="488734"/>
                </a:lnTo>
                <a:lnTo>
                  <a:pt x="491494" y="537777"/>
                </a:lnTo>
                <a:lnTo>
                  <a:pt x="473329" y="582965"/>
                </a:lnTo>
                <a:lnTo>
                  <a:pt x="453262" y="623327"/>
                </a:lnTo>
                <a:lnTo>
                  <a:pt x="431264" y="657891"/>
                </a:lnTo>
                <a:lnTo>
                  <a:pt x="381355" y="705738"/>
                </a:lnTo>
                <a:lnTo>
                  <a:pt x="341770" y="724889"/>
                </a:lnTo>
                <a:lnTo>
                  <a:pt x="296420" y="740359"/>
                </a:lnTo>
                <a:lnTo>
                  <a:pt x="247587" y="752514"/>
                </a:lnTo>
                <a:lnTo>
                  <a:pt x="197553" y="761722"/>
                </a:lnTo>
                <a:lnTo>
                  <a:pt x="148603" y="768349"/>
                </a:lnTo>
                <a:lnTo>
                  <a:pt x="103019" y="772763"/>
                </a:lnTo>
                <a:lnTo>
                  <a:pt x="94621" y="773302"/>
                </a:lnTo>
                <a:lnTo>
                  <a:pt x="508736" y="773302"/>
                </a:lnTo>
                <a:lnTo>
                  <a:pt x="539784" y="770461"/>
                </a:lnTo>
                <a:lnTo>
                  <a:pt x="560044" y="760094"/>
                </a:lnTo>
                <a:lnTo>
                  <a:pt x="571065" y="739441"/>
                </a:lnTo>
                <a:lnTo>
                  <a:pt x="574395" y="705738"/>
                </a:lnTo>
                <a:lnTo>
                  <a:pt x="574395" y="72781"/>
                </a:lnTo>
                <a:close/>
              </a:path>
              <a:path w="575309" h="776604">
                <a:moveTo>
                  <a:pt x="574395" y="0"/>
                </a:moveTo>
                <a:lnTo>
                  <a:pt x="574395" y="72781"/>
                </a:lnTo>
                <a:lnTo>
                  <a:pt x="575167" y="34162"/>
                </a:lnTo>
                <a:lnTo>
                  <a:pt x="574395" y="0"/>
                </a:lnTo>
                <a:close/>
              </a:path>
            </a:pathLst>
          </a:custGeom>
          <a:solidFill>
            <a:srgbClr val="9DD7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255764" y="2667761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255764" y="2713482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3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255764" y="2764535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55764" y="2811779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255764" y="2858261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255764" y="3053333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255764" y="3099054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255764" y="3144773"/>
            <a:ext cx="1430655" cy="2540"/>
          </a:xfrm>
          <a:custGeom>
            <a:avLst/>
            <a:gdLst/>
            <a:ahLst/>
            <a:cxnLst/>
            <a:rect l="l" t="t" r="r" b="b"/>
            <a:pathLst>
              <a:path w="1430654" h="2539">
                <a:moveTo>
                  <a:pt x="0" y="0"/>
                </a:moveTo>
                <a:lnTo>
                  <a:pt x="1430274" y="2286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255764" y="3195827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255764" y="3243833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5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255764" y="3436620"/>
            <a:ext cx="1430655" cy="2540"/>
          </a:xfrm>
          <a:custGeom>
            <a:avLst/>
            <a:gdLst/>
            <a:ahLst/>
            <a:cxnLst/>
            <a:rect l="l" t="t" r="r" b="b"/>
            <a:pathLst>
              <a:path w="1430654" h="2539">
                <a:moveTo>
                  <a:pt x="0" y="0"/>
                </a:moveTo>
                <a:lnTo>
                  <a:pt x="1430274" y="2285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255764" y="3484626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255764" y="3530346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255764" y="3581400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255764" y="3627120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3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255764" y="3817620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3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255764" y="3868673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255764" y="3915917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3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255764" y="3961638"/>
            <a:ext cx="1430655" cy="2540"/>
          </a:xfrm>
          <a:custGeom>
            <a:avLst/>
            <a:gdLst/>
            <a:ahLst/>
            <a:cxnLst/>
            <a:rect l="l" t="t" r="r" b="b"/>
            <a:pathLst>
              <a:path w="1430654" h="2539">
                <a:moveTo>
                  <a:pt x="0" y="0"/>
                </a:moveTo>
                <a:lnTo>
                  <a:pt x="1430274" y="2286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255764" y="4012691"/>
            <a:ext cx="1430655" cy="1905"/>
          </a:xfrm>
          <a:custGeom>
            <a:avLst/>
            <a:gdLst/>
            <a:ahLst/>
            <a:cxnLst/>
            <a:rect l="l" t="t" r="r" b="b"/>
            <a:pathLst>
              <a:path w="1430654" h="1904">
                <a:moveTo>
                  <a:pt x="0" y="0"/>
                </a:moveTo>
                <a:lnTo>
                  <a:pt x="1430274" y="1523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44890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595359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551164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504681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455914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271509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225790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176259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132064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085581" y="2609088"/>
            <a:ext cx="2540" cy="1472565"/>
          </a:xfrm>
          <a:custGeom>
            <a:avLst/>
            <a:gdLst/>
            <a:ahLst/>
            <a:cxnLst/>
            <a:rect l="l" t="t" r="r" b="b"/>
            <a:pathLst>
              <a:path w="2540" h="1472564">
                <a:moveTo>
                  <a:pt x="0" y="0"/>
                </a:moveTo>
                <a:lnTo>
                  <a:pt x="2286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896606" y="2609088"/>
            <a:ext cx="2540" cy="1472565"/>
          </a:xfrm>
          <a:custGeom>
            <a:avLst/>
            <a:gdLst/>
            <a:ahLst/>
            <a:cxnLst/>
            <a:rect l="l" t="t" r="r" b="b"/>
            <a:pathLst>
              <a:path w="2540" h="1472564">
                <a:moveTo>
                  <a:pt x="0" y="0"/>
                </a:moveTo>
                <a:lnTo>
                  <a:pt x="2286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7852409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7806690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757159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712964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527035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7477506" y="2609088"/>
            <a:ext cx="2540" cy="1472565"/>
          </a:xfrm>
          <a:custGeom>
            <a:avLst/>
            <a:gdLst/>
            <a:ahLst/>
            <a:cxnLst/>
            <a:rect l="l" t="t" r="r" b="b"/>
            <a:pathLst>
              <a:path w="2540" h="1472564">
                <a:moveTo>
                  <a:pt x="0" y="0"/>
                </a:moveTo>
                <a:lnTo>
                  <a:pt x="2286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7431785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7387590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7338059" y="2609088"/>
            <a:ext cx="1905" cy="1472565"/>
          </a:xfrm>
          <a:custGeom>
            <a:avLst/>
            <a:gdLst/>
            <a:ahLst/>
            <a:cxnLst/>
            <a:rect l="l" t="t" r="r" b="b"/>
            <a:pathLst>
              <a:path w="1904" h="1472564">
                <a:moveTo>
                  <a:pt x="0" y="0"/>
                </a:moveTo>
                <a:lnTo>
                  <a:pt x="1524" y="1472184"/>
                </a:lnTo>
              </a:path>
            </a:pathLst>
          </a:custGeom>
          <a:ln w="7620">
            <a:solidFill>
              <a:srgbClr val="0081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251572" y="2609469"/>
            <a:ext cx="1435100" cy="1472565"/>
          </a:xfrm>
          <a:custGeom>
            <a:avLst/>
            <a:gdLst/>
            <a:ahLst/>
            <a:cxnLst/>
            <a:rect l="l" t="t" r="r" b="b"/>
            <a:pathLst>
              <a:path w="1435100" h="1472564">
                <a:moveTo>
                  <a:pt x="0" y="38100"/>
                </a:moveTo>
                <a:lnTo>
                  <a:pt x="3536" y="23199"/>
                </a:lnTo>
                <a:lnTo>
                  <a:pt x="12858" y="11096"/>
                </a:lnTo>
                <a:lnTo>
                  <a:pt x="26038" y="2970"/>
                </a:lnTo>
                <a:lnTo>
                  <a:pt x="41148" y="0"/>
                </a:lnTo>
                <a:lnTo>
                  <a:pt x="825513" y="0"/>
                </a:lnTo>
                <a:lnTo>
                  <a:pt x="1228296" y="0"/>
                </a:lnTo>
                <a:lnTo>
                  <a:pt x="1376689" y="0"/>
                </a:lnTo>
                <a:lnTo>
                  <a:pt x="1397888" y="0"/>
                </a:lnTo>
                <a:lnTo>
                  <a:pt x="1412343" y="2970"/>
                </a:lnTo>
                <a:lnTo>
                  <a:pt x="1424082" y="11096"/>
                </a:lnTo>
                <a:lnTo>
                  <a:pt x="1431964" y="23199"/>
                </a:lnTo>
                <a:lnTo>
                  <a:pt x="1434846" y="38100"/>
                </a:lnTo>
                <a:lnTo>
                  <a:pt x="1434846" y="845153"/>
                </a:lnTo>
                <a:lnTo>
                  <a:pt x="1434846" y="1259585"/>
                </a:lnTo>
                <a:lnTo>
                  <a:pt x="1434846" y="1412271"/>
                </a:lnTo>
                <a:lnTo>
                  <a:pt x="1434846" y="1434083"/>
                </a:lnTo>
                <a:lnTo>
                  <a:pt x="1431964" y="1448984"/>
                </a:lnTo>
                <a:lnTo>
                  <a:pt x="1424082" y="1461087"/>
                </a:lnTo>
                <a:lnTo>
                  <a:pt x="1412343" y="1469213"/>
                </a:lnTo>
                <a:lnTo>
                  <a:pt x="1397888" y="1472183"/>
                </a:lnTo>
                <a:lnTo>
                  <a:pt x="613523" y="1472183"/>
                </a:lnTo>
                <a:lnTo>
                  <a:pt x="210740" y="1472183"/>
                </a:lnTo>
                <a:lnTo>
                  <a:pt x="62347" y="1472183"/>
                </a:lnTo>
                <a:lnTo>
                  <a:pt x="41148" y="1472183"/>
                </a:lnTo>
                <a:lnTo>
                  <a:pt x="26038" y="1469213"/>
                </a:lnTo>
                <a:lnTo>
                  <a:pt x="12858" y="1461087"/>
                </a:lnTo>
                <a:lnTo>
                  <a:pt x="3536" y="1448984"/>
                </a:lnTo>
                <a:lnTo>
                  <a:pt x="0" y="1434083"/>
                </a:lnTo>
                <a:lnTo>
                  <a:pt x="0" y="38100"/>
                </a:lnTo>
                <a:close/>
              </a:path>
            </a:pathLst>
          </a:custGeom>
          <a:ln w="114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 txBox="1"/>
          <p:nvPr/>
        </p:nvSpPr>
        <p:spPr>
          <a:xfrm>
            <a:off x="3387090" y="5190235"/>
            <a:ext cx="88455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006FC0"/>
                </a:solidFill>
                <a:latin typeface="Arial"/>
                <a:cs typeface="Arial"/>
              </a:rPr>
              <a:t>M</a:t>
            </a:r>
            <a:r>
              <a:rPr sz="1600" spc="-5" dirty="0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600" dirty="0">
                <a:solidFill>
                  <a:srgbClr val="006FC0"/>
                </a:solidFill>
                <a:latin typeface="Arial"/>
                <a:cs typeface="Arial"/>
              </a:rPr>
              <a:t>lassez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218693" y="4690871"/>
            <a:ext cx="1965960" cy="368935"/>
          </a:xfrm>
          <a:prstGeom prst="rect">
            <a:avLst/>
          </a:prstGeom>
          <a:solidFill>
            <a:srgbClr val="00AF50"/>
          </a:solidFill>
        </p:spPr>
        <p:txBody>
          <a:bodyPr vert="horz" wrap="square" lIns="0" tIns="4064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Volume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=</a:t>
            </a:r>
            <a:r>
              <a:rPr sz="1800" spc="-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1mm</a:t>
            </a:r>
            <a:r>
              <a:rPr sz="1800" spc="-7" baseline="25462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1800" baseline="25462">
              <a:latin typeface="Century Gothic"/>
              <a:cs typeface="Century Gothic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243077" y="5829300"/>
            <a:ext cx="6489700" cy="368935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406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0"/>
              </a:spcBef>
            </a:pP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Concentration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(c./ml)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=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(Nb cell./chambre)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x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Fd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x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1000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218693" y="1910333"/>
            <a:ext cx="1847850" cy="2467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912864" y="4379214"/>
            <a:ext cx="2123694" cy="190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 txBox="1"/>
          <p:nvPr/>
        </p:nvSpPr>
        <p:spPr>
          <a:xfrm>
            <a:off x="7614157" y="179133"/>
            <a:ext cx="1078865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45"/>
              </a:lnSpc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6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4" name="object 114"/>
          <p:cNvSpPr/>
          <p:nvPr/>
        </p:nvSpPr>
        <p:spPr>
          <a:xfrm>
            <a:off x="5800344" y="0"/>
            <a:ext cx="3343655" cy="2118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 txBox="1"/>
          <p:nvPr/>
        </p:nvSpPr>
        <p:spPr>
          <a:xfrm>
            <a:off x="221995" y="6282639"/>
            <a:ext cx="581342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200"/>
              </a:lnSpc>
              <a:spcBef>
                <a:spcPts val="100"/>
              </a:spcBef>
            </a:pPr>
            <a:r>
              <a:rPr sz="1100" spc="-5" dirty="0">
                <a:solidFill>
                  <a:srgbClr val="006FC0"/>
                </a:solidFill>
                <a:latin typeface="Verdana"/>
                <a:cs typeface="Verdana"/>
              </a:rPr>
              <a:t>Par exemple, si 30 cellules sont observables sur 10 rectangles, on obtient un total  de 300 000 cellules par</a:t>
            </a:r>
            <a:r>
              <a:rPr sz="1100" spc="15" dirty="0">
                <a:solidFill>
                  <a:srgbClr val="006FC0"/>
                </a:solidFill>
                <a:latin typeface="Verdana"/>
                <a:cs typeface="Verdana"/>
              </a:rPr>
              <a:t> </a:t>
            </a:r>
            <a:r>
              <a:rPr sz="1100" spc="-5" dirty="0">
                <a:solidFill>
                  <a:srgbClr val="006FC0"/>
                </a:solidFill>
                <a:latin typeface="Verdana"/>
                <a:cs typeface="Verdana"/>
              </a:rPr>
              <a:t>ml</a:t>
            </a:r>
            <a:endParaRPr sz="11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1333"/>
            <a:ext cx="8964295" cy="2062480"/>
          </a:xfrm>
          <a:custGeom>
            <a:avLst/>
            <a:gdLst/>
            <a:ahLst/>
            <a:cxnLst/>
            <a:rect l="l" t="t" r="r" b="b"/>
            <a:pathLst>
              <a:path w="8964295" h="2062479">
                <a:moveTo>
                  <a:pt x="0" y="2061972"/>
                </a:moveTo>
                <a:lnTo>
                  <a:pt x="8964168" y="2061972"/>
                </a:lnTo>
                <a:lnTo>
                  <a:pt x="8964168" y="0"/>
                </a:lnTo>
                <a:lnTo>
                  <a:pt x="0" y="0"/>
                </a:lnTo>
                <a:lnTo>
                  <a:pt x="0" y="20619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2277617"/>
            <a:ext cx="6083808" cy="20756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79954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721482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6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08953" y="3659123"/>
            <a:ext cx="2692146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100826" y="3716527"/>
            <a:ext cx="24714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49225">
              <a:lnSpc>
                <a:spcPct val="100000"/>
              </a:lnSpc>
              <a:spcBef>
                <a:spcPts val="95"/>
              </a:spcBef>
            </a:pPr>
            <a:r>
              <a:rPr sz="2000" b="1" i="1" spc="30" dirty="0">
                <a:solidFill>
                  <a:srgbClr val="808080"/>
                </a:solidFill>
                <a:latin typeface="Arial"/>
                <a:cs typeface="Arial"/>
              </a:rPr>
              <a:t>Notion </a:t>
            </a:r>
            <a:r>
              <a:rPr sz="2000" b="1" i="1" spc="15" dirty="0">
                <a:solidFill>
                  <a:srgbClr val="808080"/>
                </a:solidFill>
                <a:latin typeface="Arial"/>
                <a:cs typeface="Arial"/>
              </a:rPr>
              <a:t>de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Lignées  cellulaires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959602" y="3963923"/>
            <a:ext cx="1615440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5"/>
          <p:cNvSpPr/>
          <p:nvPr/>
        </p:nvSpPr>
        <p:spPr>
          <a:xfrm>
            <a:off x="7031735" y="2642616"/>
            <a:ext cx="684276" cy="927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7"/>
          <p:cNvSpPr/>
          <p:nvPr/>
        </p:nvSpPr>
        <p:spPr>
          <a:xfrm>
            <a:off x="7221601" y="3101975"/>
            <a:ext cx="251460" cy="275590"/>
          </a:xfrm>
          <a:custGeom>
            <a:avLst/>
            <a:gdLst/>
            <a:ahLst/>
            <a:cxnLst/>
            <a:rect l="l" t="t" r="r" b="b"/>
            <a:pathLst>
              <a:path w="251459" h="275589">
                <a:moveTo>
                  <a:pt x="152400" y="0"/>
                </a:moveTo>
                <a:lnTo>
                  <a:pt x="105983" y="6482"/>
                </a:lnTo>
                <a:lnTo>
                  <a:pt x="65531" y="25653"/>
                </a:lnTo>
                <a:lnTo>
                  <a:pt x="33466" y="55897"/>
                </a:lnTo>
                <a:lnTo>
                  <a:pt x="11302" y="95885"/>
                </a:lnTo>
                <a:lnTo>
                  <a:pt x="694" y="144533"/>
                </a:lnTo>
                <a:lnTo>
                  <a:pt x="0" y="162560"/>
                </a:lnTo>
                <a:lnTo>
                  <a:pt x="478" y="175819"/>
                </a:lnTo>
                <a:lnTo>
                  <a:pt x="11934" y="221218"/>
                </a:lnTo>
                <a:lnTo>
                  <a:pt x="35849" y="253222"/>
                </a:lnTo>
                <a:lnTo>
                  <a:pt x="70580" y="271464"/>
                </a:lnTo>
                <a:lnTo>
                  <a:pt x="101726" y="275589"/>
                </a:lnTo>
                <a:lnTo>
                  <a:pt x="120396" y="274611"/>
                </a:lnTo>
                <a:lnTo>
                  <a:pt x="168401" y="259841"/>
                </a:lnTo>
                <a:lnTo>
                  <a:pt x="205049" y="231141"/>
                </a:lnTo>
                <a:lnTo>
                  <a:pt x="230981" y="193135"/>
                </a:lnTo>
                <a:lnTo>
                  <a:pt x="246169" y="148296"/>
                </a:lnTo>
                <a:lnTo>
                  <a:pt x="251205" y="102362"/>
                </a:lnTo>
                <a:lnTo>
                  <a:pt x="250731" y="89479"/>
                </a:lnTo>
                <a:lnTo>
                  <a:pt x="239643" y="46993"/>
                </a:lnTo>
                <a:lnTo>
                  <a:pt x="208883" y="13557"/>
                </a:lnTo>
                <a:lnTo>
                  <a:pt x="162877" y="379"/>
                </a:lnTo>
                <a:lnTo>
                  <a:pt x="152400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8"/>
          <p:cNvSpPr/>
          <p:nvPr/>
        </p:nvSpPr>
        <p:spPr>
          <a:xfrm>
            <a:off x="7082281" y="2666745"/>
            <a:ext cx="582930" cy="826135"/>
          </a:xfrm>
          <a:custGeom>
            <a:avLst/>
            <a:gdLst/>
            <a:ahLst/>
            <a:cxnLst/>
            <a:rect l="l" t="t" r="r" b="b"/>
            <a:pathLst>
              <a:path w="582929" h="826135">
                <a:moveTo>
                  <a:pt x="407162" y="0"/>
                </a:moveTo>
                <a:lnTo>
                  <a:pt x="462629" y="3143"/>
                </a:lnTo>
                <a:lnTo>
                  <a:pt x="511048" y="12573"/>
                </a:lnTo>
                <a:lnTo>
                  <a:pt x="551449" y="25241"/>
                </a:lnTo>
                <a:lnTo>
                  <a:pt x="582802" y="38100"/>
                </a:lnTo>
                <a:lnTo>
                  <a:pt x="558926" y="149478"/>
                </a:lnTo>
                <a:lnTo>
                  <a:pt x="542018" y="142619"/>
                </a:lnTo>
                <a:lnTo>
                  <a:pt x="525192" y="136318"/>
                </a:lnTo>
                <a:lnTo>
                  <a:pt x="474624" y="121088"/>
                </a:lnTo>
                <a:lnTo>
                  <a:pt x="417957" y="115569"/>
                </a:lnTo>
                <a:lnTo>
                  <a:pt x="394791" y="116877"/>
                </a:lnTo>
                <a:lnTo>
                  <a:pt x="350698" y="127303"/>
                </a:lnTo>
                <a:lnTo>
                  <a:pt x="309743" y="147756"/>
                </a:lnTo>
                <a:lnTo>
                  <a:pt x="272543" y="176331"/>
                </a:lnTo>
                <a:lnTo>
                  <a:pt x="239250" y="212504"/>
                </a:lnTo>
                <a:lnTo>
                  <a:pt x="210052" y="255037"/>
                </a:lnTo>
                <a:lnTo>
                  <a:pt x="185048" y="303448"/>
                </a:lnTo>
                <a:lnTo>
                  <a:pt x="164526" y="355594"/>
                </a:lnTo>
                <a:lnTo>
                  <a:pt x="155956" y="382904"/>
                </a:lnTo>
                <a:lnTo>
                  <a:pt x="158369" y="384048"/>
                </a:lnTo>
                <a:lnTo>
                  <a:pt x="175109" y="369645"/>
                </a:lnTo>
                <a:lnTo>
                  <a:pt x="193135" y="356742"/>
                </a:lnTo>
                <a:lnTo>
                  <a:pt x="233045" y="335533"/>
                </a:lnTo>
                <a:lnTo>
                  <a:pt x="277939" y="321929"/>
                </a:lnTo>
                <a:lnTo>
                  <a:pt x="327406" y="317373"/>
                </a:lnTo>
                <a:lnTo>
                  <a:pt x="382627" y="323855"/>
                </a:lnTo>
                <a:lnTo>
                  <a:pt x="435689" y="343900"/>
                </a:lnTo>
                <a:lnTo>
                  <a:pt x="480609" y="378967"/>
                </a:lnTo>
                <a:lnTo>
                  <a:pt x="504283" y="410781"/>
                </a:lnTo>
                <a:lnTo>
                  <a:pt x="522023" y="449570"/>
                </a:lnTo>
                <a:lnTo>
                  <a:pt x="531115" y="496000"/>
                </a:lnTo>
                <a:lnTo>
                  <a:pt x="532257" y="522096"/>
                </a:lnTo>
                <a:lnTo>
                  <a:pt x="531733" y="539748"/>
                </a:lnTo>
                <a:lnTo>
                  <a:pt x="523875" y="593343"/>
                </a:lnTo>
                <a:lnTo>
                  <a:pt x="506801" y="646118"/>
                </a:lnTo>
                <a:lnTo>
                  <a:pt x="480726" y="696039"/>
                </a:lnTo>
                <a:lnTo>
                  <a:pt x="445627" y="740910"/>
                </a:lnTo>
                <a:lnTo>
                  <a:pt x="417052" y="766627"/>
                </a:lnTo>
                <a:lnTo>
                  <a:pt x="384305" y="788584"/>
                </a:lnTo>
                <a:lnTo>
                  <a:pt x="347436" y="805971"/>
                </a:lnTo>
                <a:lnTo>
                  <a:pt x="306355" y="818520"/>
                </a:lnTo>
                <a:lnTo>
                  <a:pt x="261397" y="824946"/>
                </a:lnTo>
                <a:lnTo>
                  <a:pt x="237490" y="825753"/>
                </a:lnTo>
                <a:lnTo>
                  <a:pt x="212105" y="824751"/>
                </a:lnTo>
                <a:lnTo>
                  <a:pt x="164480" y="816699"/>
                </a:lnTo>
                <a:lnTo>
                  <a:pt x="121239" y="800598"/>
                </a:lnTo>
                <a:lnTo>
                  <a:pt x="83571" y="776352"/>
                </a:lnTo>
                <a:lnTo>
                  <a:pt x="51905" y="743870"/>
                </a:lnTo>
                <a:lnTo>
                  <a:pt x="27191" y="703103"/>
                </a:lnTo>
                <a:lnTo>
                  <a:pt x="9858" y="653952"/>
                </a:lnTo>
                <a:lnTo>
                  <a:pt x="1095" y="596370"/>
                </a:lnTo>
                <a:lnTo>
                  <a:pt x="0" y="564388"/>
                </a:lnTo>
                <a:lnTo>
                  <a:pt x="783" y="530455"/>
                </a:lnTo>
                <a:lnTo>
                  <a:pt x="7018" y="462446"/>
                </a:lnTo>
                <a:lnTo>
                  <a:pt x="19448" y="394628"/>
                </a:lnTo>
                <a:lnTo>
                  <a:pt x="37788" y="329287"/>
                </a:lnTo>
                <a:lnTo>
                  <a:pt x="61860" y="266946"/>
                </a:lnTo>
                <a:lnTo>
                  <a:pt x="91475" y="208462"/>
                </a:lnTo>
                <a:lnTo>
                  <a:pt x="126499" y="154382"/>
                </a:lnTo>
                <a:lnTo>
                  <a:pt x="166695" y="107086"/>
                </a:lnTo>
                <a:lnTo>
                  <a:pt x="211911" y="67081"/>
                </a:lnTo>
                <a:lnTo>
                  <a:pt x="261909" y="35510"/>
                </a:lnTo>
                <a:lnTo>
                  <a:pt x="316650" y="12965"/>
                </a:lnTo>
                <a:lnTo>
                  <a:pt x="375896" y="1448"/>
                </a:lnTo>
                <a:lnTo>
                  <a:pt x="407162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8986" y="2141220"/>
            <a:ext cx="8785225" cy="706120"/>
          </a:xfrm>
          <a:custGeom>
            <a:avLst/>
            <a:gdLst/>
            <a:ahLst/>
            <a:cxnLst/>
            <a:rect l="l" t="t" r="r" b="b"/>
            <a:pathLst>
              <a:path w="8785225" h="706119">
                <a:moveTo>
                  <a:pt x="0" y="705612"/>
                </a:moveTo>
                <a:lnTo>
                  <a:pt x="8785098" y="705612"/>
                </a:lnTo>
                <a:lnTo>
                  <a:pt x="8785098" y="0"/>
                </a:lnTo>
                <a:lnTo>
                  <a:pt x="0" y="0"/>
                </a:lnTo>
                <a:lnTo>
                  <a:pt x="0" y="705612"/>
                </a:lnTo>
                <a:close/>
              </a:path>
            </a:pathLst>
          </a:custGeom>
          <a:solidFill>
            <a:srgbClr val="DAEC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725" y="1377950"/>
            <a:ext cx="8357234" cy="141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Culture de lignées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</a:pPr>
            <a:r>
              <a:rPr sz="1400" spc="-5" dirty="0">
                <a:latin typeface="Corbel"/>
                <a:cs typeface="Corbel"/>
              </a:rPr>
              <a:t>Les lignées </a:t>
            </a:r>
            <a:r>
              <a:rPr sz="1400" spc="-10" dirty="0">
                <a:latin typeface="Corbel"/>
                <a:cs typeface="Corbel"/>
              </a:rPr>
              <a:t>cellulaires </a:t>
            </a:r>
            <a:r>
              <a:rPr sz="1400" spc="-5" dirty="0">
                <a:latin typeface="Corbel"/>
                <a:cs typeface="Corbel"/>
              </a:rPr>
              <a:t>sont des </a:t>
            </a:r>
            <a:r>
              <a:rPr sz="1400" spc="-10" dirty="0">
                <a:latin typeface="Corbel"/>
                <a:cs typeface="Corbel"/>
              </a:rPr>
              <a:t>cellules </a:t>
            </a:r>
            <a:r>
              <a:rPr sz="1400" b="1" spc="-5" dirty="0">
                <a:latin typeface="Corbel"/>
                <a:cs typeface="Corbel"/>
              </a:rPr>
              <a:t>"immortelles", </a:t>
            </a:r>
            <a:r>
              <a:rPr sz="1400" spc="-5" dirty="0">
                <a:latin typeface="Corbel"/>
                <a:cs typeface="Corbel"/>
              </a:rPr>
              <a:t>c'est-à-dire que l'on peut maintenir en culture indéfiniment.  Ce sont des </a:t>
            </a:r>
            <a:r>
              <a:rPr sz="1400" spc="-10" dirty="0">
                <a:latin typeface="Corbel"/>
                <a:cs typeface="Corbel"/>
              </a:rPr>
              <a:t>cellules </a:t>
            </a:r>
            <a:r>
              <a:rPr sz="1400" spc="-5" dirty="0">
                <a:latin typeface="Corbel"/>
                <a:cs typeface="Corbel"/>
              </a:rPr>
              <a:t>qui ont été rendues immortelles car</a:t>
            </a:r>
            <a:r>
              <a:rPr sz="1400" spc="90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: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4508" y="5589270"/>
            <a:ext cx="8655685" cy="1061720"/>
          </a:xfrm>
          <a:prstGeom prst="rect">
            <a:avLst/>
          </a:prstGeom>
          <a:solidFill>
            <a:srgbClr val="DAECEE"/>
          </a:solidFill>
        </p:spPr>
        <p:txBody>
          <a:bodyPr vert="horz" wrap="square" lIns="0" tIns="1270" rIns="0" bIns="0" rtlCol="0">
            <a:spAutoFit/>
          </a:bodyPr>
          <a:lstStyle/>
          <a:p>
            <a:pPr marL="90805" marR="138430">
              <a:lnSpc>
                <a:spcPct val="150000"/>
              </a:lnSpc>
              <a:spcBef>
                <a:spcPts val="10"/>
              </a:spcBef>
            </a:pPr>
            <a:r>
              <a:rPr sz="1400" spc="-5" dirty="0">
                <a:latin typeface="Corbel"/>
                <a:cs typeface="Corbel"/>
              </a:rPr>
              <a:t>Leur culture est </a:t>
            </a:r>
            <a:r>
              <a:rPr sz="1400" spc="-10" dirty="0">
                <a:latin typeface="Corbel"/>
                <a:cs typeface="Corbel"/>
              </a:rPr>
              <a:t>considérée comme </a:t>
            </a:r>
            <a:r>
              <a:rPr sz="1400" spc="-5" dirty="0">
                <a:latin typeface="Corbel"/>
                <a:cs typeface="Corbel"/>
              </a:rPr>
              <a:t>facile, car elles échappent à tout </a:t>
            </a:r>
            <a:r>
              <a:rPr sz="1400" b="1" spc="-5" dirty="0">
                <a:solidFill>
                  <a:srgbClr val="C00000"/>
                </a:solidFill>
                <a:latin typeface="Corbel"/>
                <a:cs typeface="Corbel"/>
              </a:rPr>
              <a:t>phénomène de sénescence</a:t>
            </a:r>
            <a:r>
              <a:rPr sz="1400" spc="-5" dirty="0">
                <a:latin typeface="Corbel"/>
                <a:cs typeface="Corbel"/>
              </a:rPr>
              <a:t>, et échappent plus  ou moins à</a:t>
            </a:r>
            <a:r>
              <a:rPr sz="1400" dirty="0">
                <a:latin typeface="Corbel"/>
                <a:cs typeface="Corbe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Corbel"/>
                <a:cs typeface="Corbel"/>
              </a:rPr>
              <a:t>l'apoptose</a:t>
            </a:r>
            <a:r>
              <a:rPr sz="1400" spc="-5" dirty="0">
                <a:latin typeface="Corbel"/>
                <a:cs typeface="Corbel"/>
              </a:rPr>
              <a:t>.</a:t>
            </a:r>
            <a:endParaRPr sz="1400">
              <a:latin typeface="Corbel"/>
              <a:cs typeface="Corbel"/>
            </a:endParaRPr>
          </a:p>
          <a:p>
            <a:pPr marL="90805">
              <a:lnSpc>
                <a:spcPct val="100000"/>
              </a:lnSpc>
              <a:spcBef>
                <a:spcPts val="845"/>
              </a:spcBef>
            </a:pPr>
            <a:r>
              <a:rPr sz="1400" i="1" spc="-5" dirty="0">
                <a:latin typeface="Corbel"/>
                <a:cs typeface="Corbel"/>
              </a:rPr>
              <a:t>Elles </a:t>
            </a:r>
            <a:r>
              <a:rPr sz="1400" i="1" spc="-10" dirty="0">
                <a:latin typeface="Corbel"/>
                <a:cs typeface="Corbel"/>
              </a:rPr>
              <a:t>s'adaptent </a:t>
            </a:r>
            <a:r>
              <a:rPr sz="1400" i="1" spc="-5" dirty="0">
                <a:latin typeface="Corbel"/>
                <a:cs typeface="Corbel"/>
              </a:rPr>
              <a:t>donc </a:t>
            </a:r>
            <a:r>
              <a:rPr sz="1400" i="1" spc="-10" dirty="0">
                <a:latin typeface="Corbel"/>
                <a:cs typeface="Corbel"/>
              </a:rPr>
              <a:t>facilement </a:t>
            </a:r>
            <a:r>
              <a:rPr sz="1400" i="1" spc="-5" dirty="0">
                <a:latin typeface="Corbel"/>
                <a:cs typeface="Corbel"/>
              </a:rPr>
              <a:t>aux conditions de culture</a:t>
            </a:r>
            <a:r>
              <a:rPr sz="1400" i="1" spc="45" dirty="0">
                <a:latin typeface="Corbel"/>
                <a:cs typeface="Corbel"/>
              </a:rPr>
              <a:t> </a:t>
            </a:r>
            <a:r>
              <a:rPr sz="1400" i="1" spc="-10" dirty="0">
                <a:latin typeface="Corbel"/>
                <a:cs typeface="Corbel"/>
              </a:rPr>
              <a:t>artificielles.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0613" y="3188207"/>
            <a:ext cx="8641080" cy="1708785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07950" rIns="0" bIns="0" rtlCol="0">
            <a:spAutoFit/>
          </a:bodyPr>
          <a:lstStyle/>
          <a:p>
            <a:pPr marL="377190" indent="-285750">
              <a:lnSpc>
                <a:spcPct val="100000"/>
              </a:lnSpc>
              <a:spcBef>
                <a:spcPts val="850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400" spc="-5" dirty="0">
                <a:latin typeface="Corbel"/>
                <a:cs typeface="Corbel"/>
              </a:rPr>
              <a:t>elles sont </a:t>
            </a:r>
            <a:r>
              <a:rPr sz="1400" spc="-10" dirty="0">
                <a:latin typeface="Corbel"/>
                <a:cs typeface="Corbel"/>
              </a:rPr>
              <a:t>cancéreuses</a:t>
            </a:r>
            <a:r>
              <a:rPr sz="1400" spc="10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;</a:t>
            </a:r>
            <a:endParaRPr sz="1400">
              <a:latin typeface="Corbel"/>
              <a:cs typeface="Corbel"/>
            </a:endParaRPr>
          </a:p>
          <a:p>
            <a:pPr marL="377190" indent="-285750">
              <a:lnSpc>
                <a:spcPct val="100000"/>
              </a:lnSpc>
              <a:spcBef>
                <a:spcPts val="840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400" spc="-5" dirty="0">
                <a:latin typeface="Corbel"/>
                <a:cs typeface="Corbel"/>
              </a:rPr>
              <a:t>elles sont </a:t>
            </a:r>
            <a:r>
              <a:rPr sz="1400" spc="-10" dirty="0">
                <a:latin typeface="Corbel"/>
                <a:cs typeface="Corbel"/>
              </a:rPr>
              <a:t>contaminées </a:t>
            </a:r>
            <a:r>
              <a:rPr sz="1400" spc="-5" dirty="0">
                <a:latin typeface="Corbel"/>
                <a:cs typeface="Corbel"/>
              </a:rPr>
              <a:t>par un virus qui les rend immortelles </a:t>
            </a:r>
            <a:r>
              <a:rPr sz="1400" spc="-10" dirty="0">
                <a:latin typeface="Corbel"/>
                <a:cs typeface="Corbel"/>
              </a:rPr>
              <a:t>(comme </a:t>
            </a:r>
            <a:r>
              <a:rPr sz="1400" spc="-5" dirty="0">
                <a:latin typeface="Corbel"/>
                <a:cs typeface="Corbel"/>
              </a:rPr>
              <a:t>un virus du groupe </a:t>
            </a:r>
            <a:r>
              <a:rPr sz="1400" spc="-10" dirty="0">
                <a:latin typeface="Corbel"/>
                <a:cs typeface="Corbel"/>
              </a:rPr>
              <a:t>Herpès </a:t>
            </a:r>
            <a:r>
              <a:rPr sz="1400" spc="-5" dirty="0">
                <a:latin typeface="Corbel"/>
                <a:cs typeface="Corbel"/>
              </a:rPr>
              <a:t>ou le</a:t>
            </a:r>
            <a:r>
              <a:rPr sz="1400" spc="215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SV40);</a:t>
            </a:r>
            <a:endParaRPr sz="1400">
              <a:latin typeface="Corbel"/>
              <a:cs typeface="Corbel"/>
            </a:endParaRPr>
          </a:p>
          <a:p>
            <a:pPr marL="377190" indent="-285750">
              <a:lnSpc>
                <a:spcPct val="100000"/>
              </a:lnSpc>
              <a:spcBef>
                <a:spcPts val="840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400" spc="-5" dirty="0">
                <a:latin typeface="Corbel"/>
                <a:cs typeface="Corbel"/>
              </a:rPr>
              <a:t>elles ont été modifiées par génie génétique pour être immortelles</a:t>
            </a:r>
            <a:r>
              <a:rPr sz="1400" spc="100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;</a:t>
            </a:r>
            <a:endParaRPr sz="1400">
              <a:latin typeface="Corbel"/>
              <a:cs typeface="Corbel"/>
            </a:endParaRPr>
          </a:p>
          <a:p>
            <a:pPr marL="377190" indent="-285750">
              <a:lnSpc>
                <a:spcPct val="100000"/>
              </a:lnSpc>
              <a:spcBef>
                <a:spcPts val="840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400" spc="-5" dirty="0">
                <a:latin typeface="Corbel"/>
                <a:cs typeface="Corbel"/>
              </a:rPr>
              <a:t>le plus </a:t>
            </a:r>
            <a:r>
              <a:rPr sz="1400" spc="-10" dirty="0">
                <a:latin typeface="Corbel"/>
                <a:cs typeface="Corbel"/>
              </a:rPr>
              <a:t>simple </a:t>
            </a:r>
            <a:r>
              <a:rPr sz="1400" spc="-5" dirty="0">
                <a:latin typeface="Corbel"/>
                <a:cs typeface="Corbel"/>
              </a:rPr>
              <a:t>étant de leur injecter le gène codant pour la protéine rendant immortel </a:t>
            </a:r>
            <a:r>
              <a:rPr sz="1400" spc="-10" dirty="0">
                <a:latin typeface="Corbel"/>
                <a:cs typeface="Corbel"/>
              </a:rPr>
              <a:t>(comme </a:t>
            </a:r>
            <a:r>
              <a:rPr sz="1400" spc="-5" dirty="0">
                <a:latin typeface="Corbel"/>
                <a:cs typeface="Corbel"/>
              </a:rPr>
              <a:t>le gène T du</a:t>
            </a:r>
            <a:r>
              <a:rPr sz="1400" spc="190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virus</a:t>
            </a:r>
            <a:endParaRPr sz="1400">
              <a:latin typeface="Corbel"/>
              <a:cs typeface="Corbel"/>
            </a:endParaRPr>
          </a:p>
          <a:p>
            <a:pPr marL="37719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Corbel"/>
                <a:cs typeface="Corbel"/>
              </a:rPr>
              <a:t>SV40).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2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200" y="1357883"/>
            <a:ext cx="163830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20" dirty="0">
                <a:solidFill>
                  <a:srgbClr val="760424"/>
                </a:solidFill>
                <a:latin typeface="Calibri"/>
                <a:cs typeface="Calibri"/>
              </a:rPr>
              <a:t>Transformation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404622"/>
            <a:ext cx="8958072" cy="646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68006" y="507491"/>
            <a:ext cx="1397635" cy="441959"/>
          </a:xfrm>
          <a:custGeom>
            <a:avLst/>
            <a:gdLst/>
            <a:ahLst/>
            <a:cxnLst/>
            <a:rect l="l" t="t" r="r" b="b"/>
            <a:pathLst>
              <a:path w="1397634" h="441959">
                <a:moveTo>
                  <a:pt x="0" y="441960"/>
                </a:moveTo>
                <a:lnTo>
                  <a:pt x="1397507" y="441960"/>
                </a:lnTo>
                <a:lnTo>
                  <a:pt x="1397507" y="0"/>
                </a:lnTo>
                <a:lnTo>
                  <a:pt x="0" y="0"/>
                </a:lnTo>
                <a:lnTo>
                  <a:pt x="0" y="44196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668006" y="507491"/>
            <a:ext cx="1290320" cy="441959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6034" rIns="0" bIns="0" rtlCol="0">
            <a:spAutoFit/>
          </a:bodyPr>
          <a:lstStyle/>
          <a:p>
            <a:pPr marL="72390" marR="28575">
              <a:lnSpc>
                <a:spcPct val="100000"/>
              </a:lnSpc>
              <a:spcBef>
                <a:spcPts val="204"/>
              </a:spcBef>
            </a:pPr>
            <a:r>
              <a:rPr sz="1200" b="1" spc="-5" dirty="0">
                <a:solidFill>
                  <a:srgbClr val="FFC000"/>
                </a:solidFill>
                <a:latin typeface="Calibri"/>
                <a:cs typeface="Calibri"/>
              </a:rPr>
              <a:t>Cours </a:t>
            </a:r>
            <a:r>
              <a:rPr sz="1200" b="1" dirty="0">
                <a:solidFill>
                  <a:srgbClr val="FFC000"/>
                </a:solidFill>
                <a:latin typeface="Calibri"/>
                <a:cs typeface="Calibri"/>
              </a:rPr>
              <a:t>de</a:t>
            </a:r>
            <a:r>
              <a:rPr sz="1200" b="1" spc="-6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Cytologie  </a:t>
            </a:r>
            <a:r>
              <a:rPr sz="1200" b="1" spc="-5" dirty="0">
                <a:solidFill>
                  <a:srgbClr val="FFC000"/>
                </a:solidFill>
                <a:latin typeface="Calibri"/>
                <a:cs typeface="Calibri"/>
              </a:rPr>
              <a:t>Méthodes</a:t>
            </a:r>
            <a:r>
              <a:rPr sz="12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200" b="1" spc="-15" dirty="0">
                <a:solidFill>
                  <a:srgbClr val="FFC000"/>
                </a:solidFill>
                <a:latin typeface="Calibri"/>
                <a:cs typeface="Calibri"/>
              </a:rPr>
              <a:t>d’étude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6181" y="491490"/>
            <a:ext cx="4897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i="1" spc="-40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2400" b="0" i="1" spc="-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2400" b="0" i="1" spc="-30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2400" b="0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0" i="1" spc="-1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248661" y="2948939"/>
            <a:ext cx="3540252" cy="4366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313432" y="3013710"/>
            <a:ext cx="3411220" cy="307340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41275" rIns="0" bIns="0" rtlCol="0">
            <a:spAutoFit/>
          </a:bodyPr>
          <a:lstStyle/>
          <a:p>
            <a:pPr marL="118110">
              <a:lnSpc>
                <a:spcPct val="100000"/>
              </a:lnSpc>
              <a:spcBef>
                <a:spcPts val="325"/>
              </a:spcBef>
            </a:pP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VIRUS (par ex. : Epstein Barr ou</a:t>
            </a:r>
            <a:r>
              <a:rPr sz="140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Century Gothic"/>
                <a:cs typeface="Century Gothic"/>
              </a:rPr>
              <a:t>HHV5)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4068317"/>
            <a:ext cx="2369820" cy="589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51459" y="2686811"/>
            <a:ext cx="2041398" cy="1894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269735" y="4052315"/>
            <a:ext cx="2874264" cy="589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346697" y="2671572"/>
            <a:ext cx="2041398" cy="18935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05455" y="3559302"/>
            <a:ext cx="3623310" cy="4442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80310" y="3534155"/>
            <a:ext cx="3623310" cy="4442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45079" y="3598926"/>
            <a:ext cx="3493770" cy="314960"/>
          </a:xfrm>
          <a:custGeom>
            <a:avLst/>
            <a:gdLst/>
            <a:ahLst/>
            <a:cxnLst/>
            <a:rect l="l" t="t" r="r" b="b"/>
            <a:pathLst>
              <a:path w="3493770" h="314960">
                <a:moveTo>
                  <a:pt x="3074161" y="0"/>
                </a:moveTo>
                <a:lnTo>
                  <a:pt x="3074161" y="78612"/>
                </a:lnTo>
                <a:lnTo>
                  <a:pt x="0" y="78612"/>
                </a:lnTo>
                <a:lnTo>
                  <a:pt x="0" y="236093"/>
                </a:lnTo>
                <a:lnTo>
                  <a:pt x="3074161" y="236093"/>
                </a:lnTo>
                <a:lnTo>
                  <a:pt x="3074161" y="314706"/>
                </a:lnTo>
                <a:lnTo>
                  <a:pt x="3493770" y="157353"/>
                </a:lnTo>
                <a:lnTo>
                  <a:pt x="3074161" y="0"/>
                </a:lnTo>
                <a:close/>
              </a:path>
            </a:pathLst>
          </a:custGeom>
          <a:solidFill>
            <a:srgbClr val="3B8B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292857" y="4220717"/>
            <a:ext cx="3439160" cy="523875"/>
          </a:xfrm>
          <a:prstGeom prst="rect">
            <a:avLst/>
          </a:prstGeom>
          <a:solidFill>
            <a:srgbClr val="6F2F9F"/>
          </a:solidFill>
        </p:spPr>
        <p:txBody>
          <a:bodyPr vert="horz" wrap="square" lIns="0" tIns="41910" rIns="0" bIns="0" rtlCol="0">
            <a:spAutoFit/>
          </a:bodyPr>
          <a:lstStyle/>
          <a:p>
            <a:pPr marL="172720" marR="164465" indent="27940">
              <a:lnSpc>
                <a:spcPct val="100000"/>
              </a:lnSpc>
              <a:spcBef>
                <a:spcPts val="330"/>
              </a:spcBef>
            </a:pP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Plasmide exprimant </a:t>
            </a:r>
            <a:r>
              <a:rPr sz="1400" dirty="0">
                <a:solidFill>
                  <a:srgbClr val="FFFFFF"/>
                </a:solidFill>
                <a:latin typeface="Century Gothic"/>
                <a:cs typeface="Century Gothic"/>
              </a:rPr>
              <a:t>la </a:t>
            </a: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« </a:t>
            </a:r>
            <a:r>
              <a:rPr sz="1400" i="1" spc="-5" dirty="0">
                <a:solidFill>
                  <a:srgbClr val="FFFFFF"/>
                </a:solidFill>
                <a:latin typeface="Century Gothic"/>
                <a:cs typeface="Century Gothic"/>
              </a:rPr>
              <a:t>telomerase  reverse transcriptase protein </a:t>
            </a: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(TERT)</a:t>
            </a:r>
            <a:r>
              <a:rPr sz="140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»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267200" y="1485138"/>
            <a:ext cx="3112770" cy="1455420"/>
          </a:xfrm>
          <a:custGeom>
            <a:avLst/>
            <a:gdLst/>
            <a:ahLst/>
            <a:cxnLst/>
            <a:rect l="l" t="t" r="r" b="b"/>
            <a:pathLst>
              <a:path w="3112770" h="1455420">
                <a:moveTo>
                  <a:pt x="1296924" y="984503"/>
                </a:moveTo>
                <a:lnTo>
                  <a:pt x="518795" y="984503"/>
                </a:lnTo>
                <a:lnTo>
                  <a:pt x="312674" y="1455165"/>
                </a:lnTo>
                <a:lnTo>
                  <a:pt x="1296924" y="984503"/>
                </a:lnTo>
                <a:close/>
              </a:path>
              <a:path w="3112770" h="1455420">
                <a:moveTo>
                  <a:pt x="2948685" y="0"/>
                </a:moveTo>
                <a:lnTo>
                  <a:pt x="164084" y="0"/>
                </a:lnTo>
                <a:lnTo>
                  <a:pt x="120444" y="5857"/>
                </a:lnTo>
                <a:lnTo>
                  <a:pt x="81242" y="22389"/>
                </a:lnTo>
                <a:lnTo>
                  <a:pt x="48037" y="48037"/>
                </a:lnTo>
                <a:lnTo>
                  <a:pt x="22389" y="81242"/>
                </a:lnTo>
                <a:lnTo>
                  <a:pt x="5857" y="120444"/>
                </a:lnTo>
                <a:lnTo>
                  <a:pt x="0" y="164084"/>
                </a:lnTo>
                <a:lnTo>
                  <a:pt x="0" y="820420"/>
                </a:lnTo>
                <a:lnTo>
                  <a:pt x="5857" y="864059"/>
                </a:lnTo>
                <a:lnTo>
                  <a:pt x="22389" y="903261"/>
                </a:lnTo>
                <a:lnTo>
                  <a:pt x="48037" y="936466"/>
                </a:lnTo>
                <a:lnTo>
                  <a:pt x="81242" y="962114"/>
                </a:lnTo>
                <a:lnTo>
                  <a:pt x="120444" y="978646"/>
                </a:lnTo>
                <a:lnTo>
                  <a:pt x="164084" y="984503"/>
                </a:lnTo>
                <a:lnTo>
                  <a:pt x="2948685" y="984503"/>
                </a:lnTo>
                <a:lnTo>
                  <a:pt x="2992325" y="978646"/>
                </a:lnTo>
                <a:lnTo>
                  <a:pt x="3031527" y="962114"/>
                </a:lnTo>
                <a:lnTo>
                  <a:pt x="3064732" y="936466"/>
                </a:lnTo>
                <a:lnTo>
                  <a:pt x="3090380" y="903261"/>
                </a:lnTo>
                <a:lnTo>
                  <a:pt x="3106912" y="864059"/>
                </a:lnTo>
                <a:lnTo>
                  <a:pt x="3112770" y="820420"/>
                </a:lnTo>
                <a:lnTo>
                  <a:pt x="3112770" y="164084"/>
                </a:lnTo>
                <a:lnTo>
                  <a:pt x="3106912" y="120444"/>
                </a:lnTo>
                <a:lnTo>
                  <a:pt x="3090380" y="81242"/>
                </a:lnTo>
                <a:lnTo>
                  <a:pt x="3064732" y="48037"/>
                </a:lnTo>
                <a:lnTo>
                  <a:pt x="3031527" y="22389"/>
                </a:lnTo>
                <a:lnTo>
                  <a:pt x="2992325" y="5857"/>
                </a:lnTo>
                <a:lnTo>
                  <a:pt x="2948685" y="0"/>
                </a:lnTo>
                <a:close/>
              </a:path>
            </a:pathLst>
          </a:custGeom>
          <a:solidFill>
            <a:srgbClr val="DAEC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62584" y="1440535"/>
            <a:ext cx="6757034" cy="985519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35"/>
              </a:spcBef>
              <a:tabLst>
                <a:tab pos="4316730" algn="l"/>
              </a:tabLst>
            </a:pPr>
            <a:r>
              <a:rPr sz="1400" u="heavy" spc="-5" dirty="0">
                <a:uFill>
                  <a:solidFill>
                    <a:srgbClr val="C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400" u="heavy" spc="-5" dirty="0">
                <a:uFill>
                  <a:solidFill>
                    <a:srgbClr val="C00000"/>
                  </a:solidFill>
                </a:uFill>
                <a:latin typeface="Corbel"/>
                <a:cs typeface="Corbel"/>
              </a:rPr>
              <a:t>L’insertion génomique </a:t>
            </a:r>
            <a:r>
              <a:rPr sz="1400" spc="-5" dirty="0">
                <a:latin typeface="Corbel"/>
                <a:cs typeface="Corbel"/>
              </a:rPr>
              <a:t>du</a:t>
            </a:r>
            <a:r>
              <a:rPr sz="1400" spc="-75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virus</a:t>
            </a:r>
            <a:endParaRPr sz="1400">
              <a:latin typeface="Corbel"/>
              <a:cs typeface="Corbel"/>
            </a:endParaRPr>
          </a:p>
          <a:p>
            <a:pPr marL="4167504" algn="ctr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Corbel"/>
                <a:cs typeface="Corbel"/>
              </a:rPr>
              <a:t>provoque des </a:t>
            </a:r>
            <a:r>
              <a:rPr sz="1400" spc="-5" dirty="0">
                <a:latin typeface="Corbel"/>
                <a:cs typeface="Corbel"/>
              </a:rPr>
              <a:t>modifications </a:t>
            </a:r>
            <a:r>
              <a:rPr sz="1400" dirty="0">
                <a:latin typeface="Corbel"/>
                <a:cs typeface="Corbel"/>
              </a:rPr>
              <a:t>des</a:t>
            </a:r>
            <a:endParaRPr sz="1400">
              <a:latin typeface="Corbel"/>
              <a:cs typeface="Corbel"/>
            </a:endParaRPr>
          </a:p>
          <a:p>
            <a:pPr marL="4053840" algn="ctr">
              <a:lnSpc>
                <a:spcPct val="100000"/>
              </a:lnSpc>
              <a:spcBef>
                <a:spcPts val="845"/>
              </a:spcBef>
            </a:pPr>
            <a:r>
              <a:rPr sz="1400" spc="-5" dirty="0">
                <a:latin typeface="Corbel"/>
                <a:cs typeface="Corbel"/>
              </a:rPr>
              <a:t>contrôles </a:t>
            </a:r>
            <a:r>
              <a:rPr sz="1400" spc="-10" dirty="0">
                <a:latin typeface="Corbel"/>
                <a:cs typeface="Corbel"/>
              </a:rPr>
              <a:t>cellulaires </a:t>
            </a:r>
            <a:r>
              <a:rPr sz="1400" spc="-5" dirty="0">
                <a:latin typeface="Corbel"/>
                <a:cs typeface="Corbel"/>
              </a:rPr>
              <a:t>de la</a:t>
            </a:r>
            <a:r>
              <a:rPr sz="1400" spc="45" dirty="0">
                <a:latin typeface="Corbel"/>
                <a:cs typeface="Corbel"/>
              </a:rPr>
              <a:t> </a:t>
            </a:r>
            <a:r>
              <a:rPr sz="1400" spc="-10" dirty="0">
                <a:latin typeface="Corbel"/>
                <a:cs typeface="Corbel"/>
              </a:rPr>
              <a:t>croissance.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106417" y="4713351"/>
            <a:ext cx="3434715" cy="1970405"/>
          </a:xfrm>
          <a:custGeom>
            <a:avLst/>
            <a:gdLst/>
            <a:ahLst/>
            <a:cxnLst/>
            <a:rect l="l" t="t" r="r" b="b"/>
            <a:pathLst>
              <a:path w="3434715" h="1970404">
                <a:moveTo>
                  <a:pt x="3278632" y="1035939"/>
                </a:moveTo>
                <a:lnTo>
                  <a:pt x="155702" y="1035939"/>
                </a:lnTo>
                <a:lnTo>
                  <a:pt x="106493" y="1043876"/>
                </a:lnTo>
                <a:lnTo>
                  <a:pt x="63751" y="1065980"/>
                </a:lnTo>
                <a:lnTo>
                  <a:pt x="30045" y="1099685"/>
                </a:lnTo>
                <a:lnTo>
                  <a:pt x="7939" y="1142427"/>
                </a:lnTo>
                <a:lnTo>
                  <a:pt x="0" y="1191641"/>
                </a:lnTo>
                <a:lnTo>
                  <a:pt x="0" y="1814449"/>
                </a:lnTo>
                <a:lnTo>
                  <a:pt x="7939" y="1863662"/>
                </a:lnTo>
                <a:lnTo>
                  <a:pt x="30045" y="1906404"/>
                </a:lnTo>
                <a:lnTo>
                  <a:pt x="63751" y="1940109"/>
                </a:lnTo>
                <a:lnTo>
                  <a:pt x="106493" y="1962213"/>
                </a:lnTo>
                <a:lnTo>
                  <a:pt x="155702" y="1970151"/>
                </a:lnTo>
                <a:lnTo>
                  <a:pt x="3278632" y="1970151"/>
                </a:lnTo>
                <a:lnTo>
                  <a:pt x="3327840" y="1962213"/>
                </a:lnTo>
                <a:lnTo>
                  <a:pt x="3370582" y="1940109"/>
                </a:lnTo>
                <a:lnTo>
                  <a:pt x="3404288" y="1906404"/>
                </a:lnTo>
                <a:lnTo>
                  <a:pt x="3426394" y="1863662"/>
                </a:lnTo>
                <a:lnTo>
                  <a:pt x="3434334" y="1814449"/>
                </a:lnTo>
                <a:lnTo>
                  <a:pt x="3434334" y="1191641"/>
                </a:lnTo>
                <a:lnTo>
                  <a:pt x="3426394" y="1142427"/>
                </a:lnTo>
                <a:lnTo>
                  <a:pt x="3404288" y="1099685"/>
                </a:lnTo>
                <a:lnTo>
                  <a:pt x="3370582" y="1065980"/>
                </a:lnTo>
                <a:lnTo>
                  <a:pt x="3327840" y="1043876"/>
                </a:lnTo>
                <a:lnTo>
                  <a:pt x="3278632" y="1035939"/>
                </a:lnTo>
                <a:close/>
              </a:path>
              <a:path w="3434715" h="1970404">
                <a:moveTo>
                  <a:pt x="638937" y="0"/>
                </a:moveTo>
                <a:lnTo>
                  <a:pt x="572389" y="1035939"/>
                </a:lnTo>
                <a:lnTo>
                  <a:pt x="1430909" y="1035939"/>
                </a:lnTo>
                <a:lnTo>
                  <a:pt x="638937" y="0"/>
                </a:lnTo>
                <a:close/>
              </a:path>
            </a:pathLst>
          </a:custGeom>
          <a:solidFill>
            <a:srgbClr val="D1D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322571" y="5679897"/>
            <a:ext cx="3003550" cy="9855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9695">
              <a:lnSpc>
                <a:spcPct val="150000"/>
              </a:lnSpc>
              <a:spcBef>
                <a:spcPts val="100"/>
              </a:spcBef>
            </a:pPr>
            <a:r>
              <a:rPr sz="1400" spc="-5" dirty="0">
                <a:latin typeface="Corbel"/>
                <a:cs typeface="Corbel"/>
              </a:rPr>
              <a:t>L’expression de la </a:t>
            </a:r>
            <a:r>
              <a:rPr sz="1400" spc="-10" dirty="0">
                <a:latin typeface="Corbel"/>
                <a:cs typeface="Corbel"/>
              </a:rPr>
              <a:t>télomérase </a:t>
            </a:r>
            <a:r>
              <a:rPr sz="1400" spc="-5" dirty="0">
                <a:latin typeface="Corbel"/>
                <a:cs typeface="Corbel"/>
              </a:rPr>
              <a:t>permet  la reconstitution des télomères,</a:t>
            </a:r>
            <a:r>
              <a:rPr sz="1400" spc="90" dirty="0">
                <a:latin typeface="Corbel"/>
                <a:cs typeface="Corbel"/>
              </a:rPr>
              <a:t> </a:t>
            </a:r>
            <a:r>
              <a:rPr sz="1400" spc="-5" dirty="0">
                <a:latin typeface="Corbel"/>
                <a:cs typeface="Corbel"/>
              </a:rPr>
              <a:t>assurant</a:t>
            </a:r>
            <a:endParaRPr sz="1400">
              <a:latin typeface="Corbel"/>
              <a:cs typeface="Corbel"/>
            </a:endParaRPr>
          </a:p>
          <a:p>
            <a:pPr marL="79629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latin typeface="Corbel"/>
                <a:cs typeface="Corbel"/>
              </a:rPr>
              <a:t>l’immortalisation.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980176" y="5224271"/>
            <a:ext cx="2760726" cy="3863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981700" y="4845558"/>
            <a:ext cx="2758440" cy="5425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99226" y="4852415"/>
            <a:ext cx="2723387" cy="508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101715" y="4955413"/>
            <a:ext cx="2517902" cy="3020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8422" y="5219700"/>
            <a:ext cx="2237231" cy="382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29945" y="4844796"/>
            <a:ext cx="2234184" cy="4693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47472" y="4851653"/>
            <a:ext cx="2199131" cy="4351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50278" y="4954523"/>
            <a:ext cx="1993582" cy="2291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77950"/>
            <a:ext cx="34023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Production </a:t>
            </a:r>
            <a:r>
              <a:rPr sz="1800" i="1" spc="-20" dirty="0">
                <a:solidFill>
                  <a:srgbClr val="006FC0"/>
                </a:solidFill>
                <a:latin typeface="Calibri"/>
                <a:cs typeface="Calibri"/>
              </a:rPr>
              <a:t>d’anticorps</a:t>
            </a:r>
            <a:r>
              <a:rPr sz="1800" i="1" spc="-7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monoclonaux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1930" y="176898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1" y="1794509"/>
            <a:ext cx="5157216" cy="50634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789555"/>
            <a:ext cx="5163185" cy="5068570"/>
          </a:xfrm>
          <a:custGeom>
            <a:avLst/>
            <a:gdLst/>
            <a:ahLst/>
            <a:cxnLst/>
            <a:rect l="l" t="t" r="r" b="b"/>
            <a:pathLst>
              <a:path w="5163185" h="5068570">
                <a:moveTo>
                  <a:pt x="5162931" y="5068442"/>
                </a:moveTo>
                <a:lnTo>
                  <a:pt x="5162931" y="0"/>
                </a:lnTo>
                <a:lnTo>
                  <a:pt x="0" y="0"/>
                </a:lnTo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26964" y="2141981"/>
            <a:ext cx="3294126" cy="3333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348478" y="6506716"/>
            <a:ext cx="1072896" cy="351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350002" y="6020561"/>
            <a:ext cx="1069848" cy="595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71338" y="6029705"/>
            <a:ext cx="1027176" cy="553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01766" y="6160084"/>
            <a:ext cx="766445" cy="292735"/>
          </a:xfrm>
          <a:custGeom>
            <a:avLst/>
            <a:gdLst/>
            <a:ahLst/>
            <a:cxnLst/>
            <a:rect l="l" t="t" r="r" b="b"/>
            <a:pathLst>
              <a:path w="766445" h="292735">
                <a:moveTo>
                  <a:pt x="681355" y="0"/>
                </a:moveTo>
                <a:lnTo>
                  <a:pt x="634492" y="0"/>
                </a:lnTo>
                <a:lnTo>
                  <a:pt x="591566" y="206248"/>
                </a:lnTo>
                <a:lnTo>
                  <a:pt x="590288" y="212253"/>
                </a:lnTo>
                <a:lnTo>
                  <a:pt x="589534" y="216992"/>
                </a:lnTo>
                <a:lnTo>
                  <a:pt x="588772" y="224269"/>
                </a:lnTo>
                <a:lnTo>
                  <a:pt x="588571" y="227062"/>
                </a:lnTo>
                <a:lnTo>
                  <a:pt x="588518" y="239699"/>
                </a:lnTo>
                <a:lnTo>
                  <a:pt x="590056" y="247700"/>
                </a:lnTo>
                <a:lnTo>
                  <a:pt x="611505" y="279895"/>
                </a:lnTo>
                <a:lnTo>
                  <a:pt x="653923" y="292125"/>
                </a:lnTo>
                <a:lnTo>
                  <a:pt x="663571" y="291765"/>
                </a:lnTo>
                <a:lnTo>
                  <a:pt x="704675" y="279579"/>
                </a:lnTo>
                <a:lnTo>
                  <a:pt x="734736" y="254046"/>
                </a:lnTo>
                <a:lnTo>
                  <a:pt x="735039" y="253644"/>
                </a:lnTo>
                <a:lnTo>
                  <a:pt x="651129" y="253644"/>
                </a:lnTo>
                <a:lnTo>
                  <a:pt x="645287" y="251231"/>
                </a:lnTo>
                <a:lnTo>
                  <a:pt x="641350" y="246405"/>
                </a:lnTo>
                <a:lnTo>
                  <a:pt x="637540" y="241579"/>
                </a:lnTo>
                <a:lnTo>
                  <a:pt x="635508" y="235140"/>
                </a:lnTo>
                <a:lnTo>
                  <a:pt x="635635" y="223405"/>
                </a:lnTo>
                <a:lnTo>
                  <a:pt x="635888" y="221221"/>
                </a:lnTo>
                <a:lnTo>
                  <a:pt x="636016" y="219036"/>
                </a:lnTo>
                <a:lnTo>
                  <a:pt x="644017" y="178879"/>
                </a:lnTo>
                <a:lnTo>
                  <a:pt x="664337" y="140411"/>
                </a:lnTo>
                <a:lnTo>
                  <a:pt x="688086" y="128714"/>
                </a:lnTo>
                <a:lnTo>
                  <a:pt x="761092" y="128714"/>
                </a:lnTo>
                <a:lnTo>
                  <a:pt x="758063" y="120510"/>
                </a:lnTo>
                <a:lnTo>
                  <a:pt x="753745" y="113334"/>
                </a:lnTo>
                <a:lnTo>
                  <a:pt x="752741" y="112255"/>
                </a:lnTo>
                <a:lnTo>
                  <a:pt x="656336" y="112255"/>
                </a:lnTo>
                <a:lnTo>
                  <a:pt x="658219" y="105387"/>
                </a:lnTo>
                <a:lnTo>
                  <a:pt x="660066" y="98272"/>
                </a:lnTo>
                <a:lnTo>
                  <a:pt x="661900" y="90868"/>
                </a:lnTo>
                <a:lnTo>
                  <a:pt x="663702" y="83299"/>
                </a:lnTo>
                <a:lnTo>
                  <a:pt x="681355" y="0"/>
                </a:lnTo>
                <a:close/>
              </a:path>
              <a:path w="766445" h="292735">
                <a:moveTo>
                  <a:pt x="761092" y="128714"/>
                </a:moveTo>
                <a:lnTo>
                  <a:pt x="697230" y="128714"/>
                </a:lnTo>
                <a:lnTo>
                  <a:pt x="701294" y="129603"/>
                </a:lnTo>
                <a:lnTo>
                  <a:pt x="704596" y="131381"/>
                </a:lnTo>
                <a:lnTo>
                  <a:pt x="708025" y="133172"/>
                </a:lnTo>
                <a:lnTo>
                  <a:pt x="710692" y="135623"/>
                </a:lnTo>
                <a:lnTo>
                  <a:pt x="712724" y="138722"/>
                </a:lnTo>
                <a:lnTo>
                  <a:pt x="714883" y="141833"/>
                </a:lnTo>
                <a:lnTo>
                  <a:pt x="716407" y="145402"/>
                </a:lnTo>
                <a:lnTo>
                  <a:pt x="717363" y="149694"/>
                </a:lnTo>
                <a:lnTo>
                  <a:pt x="718312" y="153466"/>
                </a:lnTo>
                <a:lnTo>
                  <a:pt x="718820" y="157734"/>
                </a:lnTo>
                <a:lnTo>
                  <a:pt x="718820" y="168440"/>
                </a:lnTo>
                <a:lnTo>
                  <a:pt x="709422" y="209384"/>
                </a:lnTo>
                <a:lnTo>
                  <a:pt x="686943" y="242976"/>
                </a:lnTo>
                <a:lnTo>
                  <a:pt x="665226" y="253644"/>
                </a:lnTo>
                <a:lnTo>
                  <a:pt x="735039" y="253644"/>
                </a:lnTo>
                <a:lnTo>
                  <a:pt x="754380" y="219735"/>
                </a:lnTo>
                <a:lnTo>
                  <a:pt x="764403" y="181566"/>
                </a:lnTo>
                <a:lnTo>
                  <a:pt x="765982" y="162255"/>
                </a:lnTo>
                <a:lnTo>
                  <a:pt x="765856" y="153466"/>
                </a:lnTo>
                <a:lnTo>
                  <a:pt x="765756" y="150782"/>
                </a:lnTo>
                <a:lnTo>
                  <a:pt x="764841" y="143033"/>
                </a:lnTo>
                <a:lnTo>
                  <a:pt x="763331" y="135809"/>
                </a:lnTo>
                <a:lnTo>
                  <a:pt x="761238" y="129108"/>
                </a:lnTo>
                <a:lnTo>
                  <a:pt x="761092" y="128714"/>
                </a:lnTo>
                <a:close/>
              </a:path>
              <a:path w="766445" h="292735">
                <a:moveTo>
                  <a:pt x="714121" y="90233"/>
                </a:moveTo>
                <a:lnTo>
                  <a:pt x="700405" y="90233"/>
                </a:lnTo>
                <a:lnTo>
                  <a:pt x="695198" y="90868"/>
                </a:lnTo>
                <a:lnTo>
                  <a:pt x="659511" y="109474"/>
                </a:lnTo>
                <a:lnTo>
                  <a:pt x="657098" y="112255"/>
                </a:lnTo>
                <a:lnTo>
                  <a:pt x="752741" y="112255"/>
                </a:lnTo>
                <a:lnTo>
                  <a:pt x="714121" y="90233"/>
                </a:lnTo>
                <a:close/>
              </a:path>
              <a:path w="766445" h="292735">
                <a:moveTo>
                  <a:pt x="117348" y="21818"/>
                </a:moveTo>
                <a:lnTo>
                  <a:pt x="54863" y="21818"/>
                </a:lnTo>
                <a:lnTo>
                  <a:pt x="0" y="287159"/>
                </a:lnTo>
                <a:lnTo>
                  <a:pt x="48387" y="287159"/>
                </a:lnTo>
                <a:lnTo>
                  <a:pt x="75184" y="154889"/>
                </a:lnTo>
                <a:lnTo>
                  <a:pt x="78684" y="135443"/>
                </a:lnTo>
                <a:lnTo>
                  <a:pt x="81579" y="117259"/>
                </a:lnTo>
                <a:lnTo>
                  <a:pt x="83827" y="100639"/>
                </a:lnTo>
                <a:lnTo>
                  <a:pt x="85471" y="85280"/>
                </a:lnTo>
                <a:lnTo>
                  <a:pt x="127562" y="85280"/>
                </a:lnTo>
                <a:lnTo>
                  <a:pt x="117348" y="21818"/>
                </a:lnTo>
                <a:close/>
              </a:path>
              <a:path w="766445" h="292735">
                <a:moveTo>
                  <a:pt x="127562" y="85280"/>
                </a:moveTo>
                <a:lnTo>
                  <a:pt x="86995" y="85280"/>
                </a:lnTo>
                <a:lnTo>
                  <a:pt x="89045" y="102336"/>
                </a:lnTo>
                <a:lnTo>
                  <a:pt x="90630" y="114776"/>
                </a:lnTo>
                <a:lnTo>
                  <a:pt x="92620" y="129339"/>
                </a:lnTo>
                <a:lnTo>
                  <a:pt x="115950" y="287159"/>
                </a:lnTo>
                <a:lnTo>
                  <a:pt x="148336" y="287159"/>
                </a:lnTo>
                <a:lnTo>
                  <a:pt x="183261" y="226872"/>
                </a:lnTo>
                <a:lnTo>
                  <a:pt x="189601" y="215569"/>
                </a:lnTo>
                <a:lnTo>
                  <a:pt x="144525" y="215569"/>
                </a:lnTo>
                <a:lnTo>
                  <a:pt x="140573" y="180656"/>
                </a:lnTo>
                <a:lnTo>
                  <a:pt x="136715" y="149086"/>
                </a:lnTo>
                <a:lnTo>
                  <a:pt x="132953" y="120863"/>
                </a:lnTo>
                <a:lnTo>
                  <a:pt x="129286" y="95986"/>
                </a:lnTo>
                <a:lnTo>
                  <a:pt x="127562" y="85280"/>
                </a:lnTo>
                <a:close/>
              </a:path>
              <a:path w="766445" h="292735">
                <a:moveTo>
                  <a:pt x="304728" y="85280"/>
                </a:moveTo>
                <a:lnTo>
                  <a:pt x="260985" y="85280"/>
                </a:lnTo>
                <a:lnTo>
                  <a:pt x="255720" y="106349"/>
                </a:lnTo>
                <a:lnTo>
                  <a:pt x="250967" y="125933"/>
                </a:lnTo>
                <a:lnTo>
                  <a:pt x="246715" y="144030"/>
                </a:lnTo>
                <a:lnTo>
                  <a:pt x="242950" y="160642"/>
                </a:lnTo>
                <a:lnTo>
                  <a:pt x="214503" y="287159"/>
                </a:lnTo>
                <a:lnTo>
                  <a:pt x="262890" y="287159"/>
                </a:lnTo>
                <a:lnTo>
                  <a:pt x="304728" y="85280"/>
                </a:lnTo>
                <a:close/>
              </a:path>
              <a:path w="766445" h="292735">
                <a:moveTo>
                  <a:pt x="493141" y="21818"/>
                </a:moveTo>
                <a:lnTo>
                  <a:pt x="447929" y="21818"/>
                </a:lnTo>
                <a:lnTo>
                  <a:pt x="299974" y="287159"/>
                </a:lnTo>
                <a:lnTo>
                  <a:pt x="353949" y="287159"/>
                </a:lnTo>
                <a:lnTo>
                  <a:pt x="390652" y="219532"/>
                </a:lnTo>
                <a:lnTo>
                  <a:pt x="533359" y="219532"/>
                </a:lnTo>
                <a:lnTo>
                  <a:pt x="525089" y="178879"/>
                </a:lnTo>
                <a:lnTo>
                  <a:pt x="412877" y="178879"/>
                </a:lnTo>
                <a:lnTo>
                  <a:pt x="429768" y="147942"/>
                </a:lnTo>
                <a:lnTo>
                  <a:pt x="437816" y="132883"/>
                </a:lnTo>
                <a:lnTo>
                  <a:pt x="445769" y="117259"/>
                </a:lnTo>
                <a:lnTo>
                  <a:pt x="453056" y="102245"/>
                </a:lnTo>
                <a:lnTo>
                  <a:pt x="460248" y="86664"/>
                </a:lnTo>
                <a:lnTo>
                  <a:pt x="506331" y="86664"/>
                </a:lnTo>
                <a:lnTo>
                  <a:pt x="493141" y="21818"/>
                </a:lnTo>
                <a:close/>
              </a:path>
              <a:path w="766445" h="292735">
                <a:moveTo>
                  <a:pt x="533359" y="219532"/>
                </a:moveTo>
                <a:lnTo>
                  <a:pt x="484886" y="219532"/>
                </a:lnTo>
                <a:lnTo>
                  <a:pt x="497586" y="287159"/>
                </a:lnTo>
                <a:lnTo>
                  <a:pt x="547116" y="287159"/>
                </a:lnTo>
                <a:lnTo>
                  <a:pt x="533359" y="219532"/>
                </a:lnTo>
                <a:close/>
              </a:path>
              <a:path w="766445" h="292735">
                <a:moveTo>
                  <a:pt x="317881" y="21818"/>
                </a:moveTo>
                <a:lnTo>
                  <a:pt x="252222" y="21818"/>
                </a:lnTo>
                <a:lnTo>
                  <a:pt x="206375" y="102336"/>
                </a:lnTo>
                <a:lnTo>
                  <a:pt x="185138" y="140496"/>
                </a:lnTo>
                <a:lnTo>
                  <a:pt x="167925" y="172088"/>
                </a:lnTo>
                <a:lnTo>
                  <a:pt x="154761" y="197112"/>
                </a:lnTo>
                <a:lnTo>
                  <a:pt x="145669" y="215569"/>
                </a:lnTo>
                <a:lnTo>
                  <a:pt x="189601" y="215569"/>
                </a:lnTo>
                <a:lnTo>
                  <a:pt x="209185" y="180656"/>
                </a:lnTo>
                <a:lnTo>
                  <a:pt x="230489" y="141698"/>
                </a:lnTo>
                <a:lnTo>
                  <a:pt x="247215" y="109895"/>
                </a:lnTo>
                <a:lnTo>
                  <a:pt x="259334" y="85280"/>
                </a:lnTo>
                <a:lnTo>
                  <a:pt x="304728" y="85280"/>
                </a:lnTo>
                <a:lnTo>
                  <a:pt x="317881" y="21818"/>
                </a:lnTo>
                <a:close/>
              </a:path>
              <a:path w="766445" h="292735">
                <a:moveTo>
                  <a:pt x="506331" y="86664"/>
                </a:moveTo>
                <a:lnTo>
                  <a:pt x="461391" y="86664"/>
                </a:lnTo>
                <a:lnTo>
                  <a:pt x="463664" y="102336"/>
                </a:lnTo>
                <a:lnTo>
                  <a:pt x="466109" y="117651"/>
                </a:lnTo>
                <a:lnTo>
                  <a:pt x="468838" y="133484"/>
                </a:lnTo>
                <a:lnTo>
                  <a:pt x="471932" y="150329"/>
                </a:lnTo>
                <a:lnTo>
                  <a:pt x="477266" y="178879"/>
                </a:lnTo>
                <a:lnTo>
                  <a:pt x="525089" y="178879"/>
                </a:lnTo>
                <a:lnTo>
                  <a:pt x="506331" y="8666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32321" y="6283845"/>
            <a:ext cx="93217" cy="134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09690" y="6241796"/>
            <a:ext cx="74294" cy="1021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01740" y="6181902"/>
            <a:ext cx="247650" cy="265430"/>
          </a:xfrm>
          <a:custGeom>
            <a:avLst/>
            <a:gdLst/>
            <a:ahLst/>
            <a:cxnLst/>
            <a:rect l="l" t="t" r="r" b="b"/>
            <a:pathLst>
              <a:path w="247650" h="265429">
                <a:moveTo>
                  <a:pt x="147955" y="0"/>
                </a:moveTo>
                <a:lnTo>
                  <a:pt x="193167" y="0"/>
                </a:lnTo>
                <a:lnTo>
                  <a:pt x="247142" y="265341"/>
                </a:lnTo>
                <a:lnTo>
                  <a:pt x="197612" y="265341"/>
                </a:lnTo>
                <a:lnTo>
                  <a:pt x="184912" y="197713"/>
                </a:lnTo>
                <a:lnTo>
                  <a:pt x="90678" y="197713"/>
                </a:lnTo>
                <a:lnTo>
                  <a:pt x="53975" y="265341"/>
                </a:lnTo>
                <a:lnTo>
                  <a:pt x="0" y="265341"/>
                </a:lnTo>
                <a:lnTo>
                  <a:pt x="147955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501766" y="6181902"/>
            <a:ext cx="318135" cy="265430"/>
          </a:xfrm>
          <a:custGeom>
            <a:avLst/>
            <a:gdLst/>
            <a:ahLst/>
            <a:cxnLst/>
            <a:rect l="l" t="t" r="r" b="b"/>
            <a:pathLst>
              <a:path w="318135" h="265429">
                <a:moveTo>
                  <a:pt x="54863" y="0"/>
                </a:moveTo>
                <a:lnTo>
                  <a:pt x="117348" y="0"/>
                </a:lnTo>
                <a:lnTo>
                  <a:pt x="129286" y="74167"/>
                </a:lnTo>
                <a:lnTo>
                  <a:pt x="132953" y="99044"/>
                </a:lnTo>
                <a:lnTo>
                  <a:pt x="136715" y="127268"/>
                </a:lnTo>
                <a:lnTo>
                  <a:pt x="140573" y="158837"/>
                </a:lnTo>
                <a:lnTo>
                  <a:pt x="144525" y="193751"/>
                </a:lnTo>
                <a:lnTo>
                  <a:pt x="145669" y="193751"/>
                </a:lnTo>
                <a:lnTo>
                  <a:pt x="167925" y="150269"/>
                </a:lnTo>
                <a:lnTo>
                  <a:pt x="206375" y="80517"/>
                </a:lnTo>
                <a:lnTo>
                  <a:pt x="252222" y="0"/>
                </a:lnTo>
                <a:lnTo>
                  <a:pt x="317881" y="0"/>
                </a:lnTo>
                <a:lnTo>
                  <a:pt x="262890" y="265341"/>
                </a:lnTo>
                <a:lnTo>
                  <a:pt x="214503" y="265341"/>
                </a:lnTo>
                <a:lnTo>
                  <a:pt x="242950" y="138823"/>
                </a:lnTo>
                <a:lnTo>
                  <a:pt x="255720" y="84531"/>
                </a:lnTo>
                <a:lnTo>
                  <a:pt x="260985" y="63461"/>
                </a:lnTo>
                <a:lnTo>
                  <a:pt x="259334" y="63461"/>
                </a:lnTo>
                <a:lnTo>
                  <a:pt x="230489" y="119880"/>
                </a:lnTo>
                <a:lnTo>
                  <a:pt x="209167" y="158872"/>
                </a:lnTo>
                <a:lnTo>
                  <a:pt x="183261" y="205054"/>
                </a:lnTo>
                <a:lnTo>
                  <a:pt x="148336" y="265341"/>
                </a:lnTo>
                <a:lnTo>
                  <a:pt x="115950" y="265341"/>
                </a:lnTo>
                <a:lnTo>
                  <a:pt x="94742" y="121958"/>
                </a:lnTo>
                <a:lnTo>
                  <a:pt x="88759" y="78270"/>
                </a:lnTo>
                <a:lnTo>
                  <a:pt x="86995" y="63461"/>
                </a:lnTo>
                <a:lnTo>
                  <a:pt x="85471" y="63461"/>
                </a:lnTo>
                <a:lnTo>
                  <a:pt x="78684" y="113625"/>
                </a:lnTo>
                <a:lnTo>
                  <a:pt x="48387" y="265341"/>
                </a:lnTo>
                <a:lnTo>
                  <a:pt x="0" y="265341"/>
                </a:lnTo>
                <a:lnTo>
                  <a:pt x="54863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90284" y="6160084"/>
            <a:ext cx="177800" cy="292735"/>
          </a:xfrm>
          <a:custGeom>
            <a:avLst/>
            <a:gdLst/>
            <a:ahLst/>
            <a:cxnLst/>
            <a:rect l="l" t="t" r="r" b="b"/>
            <a:pathLst>
              <a:path w="177800" h="292735">
                <a:moveTo>
                  <a:pt x="45974" y="0"/>
                </a:moveTo>
                <a:lnTo>
                  <a:pt x="92837" y="0"/>
                </a:lnTo>
                <a:lnTo>
                  <a:pt x="75184" y="83299"/>
                </a:lnTo>
                <a:lnTo>
                  <a:pt x="73372" y="90909"/>
                </a:lnTo>
                <a:lnTo>
                  <a:pt x="71548" y="98272"/>
                </a:lnTo>
                <a:lnTo>
                  <a:pt x="69701" y="105387"/>
                </a:lnTo>
                <a:lnTo>
                  <a:pt x="67817" y="112255"/>
                </a:lnTo>
                <a:lnTo>
                  <a:pt x="68579" y="112255"/>
                </a:lnTo>
                <a:lnTo>
                  <a:pt x="70992" y="109474"/>
                </a:lnTo>
                <a:lnTo>
                  <a:pt x="73913" y="106794"/>
                </a:lnTo>
                <a:lnTo>
                  <a:pt x="77215" y="104216"/>
                </a:lnTo>
                <a:lnTo>
                  <a:pt x="80517" y="101638"/>
                </a:lnTo>
                <a:lnTo>
                  <a:pt x="84200" y="99288"/>
                </a:lnTo>
                <a:lnTo>
                  <a:pt x="88264" y="97180"/>
                </a:lnTo>
                <a:lnTo>
                  <a:pt x="92328" y="95059"/>
                </a:lnTo>
                <a:lnTo>
                  <a:pt x="96900" y="93370"/>
                </a:lnTo>
                <a:lnTo>
                  <a:pt x="101726" y="92125"/>
                </a:lnTo>
                <a:lnTo>
                  <a:pt x="106679" y="90868"/>
                </a:lnTo>
                <a:lnTo>
                  <a:pt x="111887" y="90233"/>
                </a:lnTo>
                <a:lnTo>
                  <a:pt x="117475" y="90233"/>
                </a:lnTo>
                <a:lnTo>
                  <a:pt x="125602" y="90233"/>
                </a:lnTo>
                <a:lnTo>
                  <a:pt x="133350" y="91694"/>
                </a:lnTo>
                <a:lnTo>
                  <a:pt x="140715" y="94602"/>
                </a:lnTo>
                <a:lnTo>
                  <a:pt x="148081" y="97510"/>
                </a:lnTo>
                <a:lnTo>
                  <a:pt x="172719" y="129108"/>
                </a:lnTo>
                <a:lnTo>
                  <a:pt x="177545" y="159054"/>
                </a:lnTo>
                <a:lnTo>
                  <a:pt x="177357" y="166446"/>
                </a:lnTo>
                <a:lnTo>
                  <a:pt x="171005" y="204685"/>
                </a:lnTo>
                <a:lnTo>
                  <a:pt x="155307" y="241045"/>
                </a:lnTo>
                <a:lnTo>
                  <a:pt x="129412" y="270700"/>
                </a:lnTo>
                <a:lnTo>
                  <a:pt x="92872" y="288889"/>
                </a:lnTo>
                <a:lnTo>
                  <a:pt x="65404" y="292125"/>
                </a:lnTo>
                <a:lnTo>
                  <a:pt x="57902" y="291827"/>
                </a:lnTo>
                <a:lnTo>
                  <a:pt x="17399" y="274472"/>
                </a:lnTo>
                <a:lnTo>
                  <a:pt x="11811" y="269049"/>
                </a:lnTo>
                <a:lnTo>
                  <a:pt x="7492" y="262597"/>
                </a:lnTo>
                <a:lnTo>
                  <a:pt x="4444" y="255130"/>
                </a:lnTo>
                <a:lnTo>
                  <a:pt x="1524" y="247662"/>
                </a:lnTo>
                <a:lnTo>
                  <a:pt x="0" y="239699"/>
                </a:lnTo>
                <a:lnTo>
                  <a:pt x="0" y="231241"/>
                </a:lnTo>
                <a:lnTo>
                  <a:pt x="0" y="227799"/>
                </a:lnTo>
                <a:lnTo>
                  <a:pt x="3048" y="206248"/>
                </a:lnTo>
                <a:lnTo>
                  <a:pt x="45974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1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80692"/>
            <a:ext cx="9143999" cy="58773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04622"/>
            <a:ext cx="8958072" cy="646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6181" y="491490"/>
            <a:ext cx="4897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i="1" spc="-40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2400" b="0" i="1" spc="-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2400" b="0" i="1" spc="-30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2400" b="0" i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0" i="1" spc="-1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68006" y="507491"/>
            <a:ext cx="1397635" cy="441959"/>
          </a:xfrm>
          <a:custGeom>
            <a:avLst/>
            <a:gdLst/>
            <a:ahLst/>
            <a:cxnLst/>
            <a:rect l="l" t="t" r="r" b="b"/>
            <a:pathLst>
              <a:path w="1397634" h="441959">
                <a:moveTo>
                  <a:pt x="0" y="441960"/>
                </a:moveTo>
                <a:lnTo>
                  <a:pt x="1397507" y="441960"/>
                </a:lnTo>
                <a:lnTo>
                  <a:pt x="1397507" y="0"/>
                </a:lnTo>
                <a:lnTo>
                  <a:pt x="0" y="0"/>
                </a:lnTo>
                <a:lnTo>
                  <a:pt x="0" y="44196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68006" y="507491"/>
            <a:ext cx="1290320" cy="441959"/>
          </a:xfrm>
          <a:prstGeom prst="rect">
            <a:avLst/>
          </a:prstGeom>
          <a:solidFill>
            <a:srgbClr val="252525"/>
          </a:solidFill>
        </p:spPr>
        <p:txBody>
          <a:bodyPr vert="horz" wrap="square" lIns="0" tIns="26034" rIns="0" bIns="0" rtlCol="0">
            <a:spAutoFit/>
          </a:bodyPr>
          <a:lstStyle/>
          <a:p>
            <a:pPr marL="72390" marR="28575">
              <a:lnSpc>
                <a:spcPct val="100000"/>
              </a:lnSpc>
              <a:spcBef>
                <a:spcPts val="204"/>
              </a:spcBef>
            </a:pPr>
            <a:r>
              <a:rPr sz="1200" b="1" spc="-5" dirty="0">
                <a:solidFill>
                  <a:srgbClr val="FFC000"/>
                </a:solidFill>
                <a:latin typeface="Calibri"/>
                <a:cs typeface="Calibri"/>
              </a:rPr>
              <a:t>Cours </a:t>
            </a:r>
            <a:r>
              <a:rPr sz="1200" b="1" dirty="0">
                <a:solidFill>
                  <a:srgbClr val="FFC000"/>
                </a:solidFill>
                <a:latin typeface="Calibri"/>
                <a:cs typeface="Calibri"/>
              </a:rPr>
              <a:t>de</a:t>
            </a:r>
            <a:r>
              <a:rPr sz="1200" b="1" spc="-6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Cytologie  </a:t>
            </a:r>
            <a:r>
              <a:rPr sz="1200" b="1" spc="-5" dirty="0">
                <a:solidFill>
                  <a:srgbClr val="FFC000"/>
                </a:solidFill>
                <a:latin typeface="Calibri"/>
                <a:cs typeface="Calibri"/>
              </a:rPr>
              <a:t>Méthodes</a:t>
            </a:r>
            <a:r>
              <a:rPr sz="1200" b="1" spc="-3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200" b="1" spc="-15" dirty="0">
                <a:solidFill>
                  <a:srgbClr val="FFC000"/>
                </a:solidFill>
                <a:latin typeface="Calibri"/>
                <a:cs typeface="Calibri"/>
              </a:rPr>
              <a:t>d’étude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227569" y="5827776"/>
            <a:ext cx="1610105" cy="4610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86421" y="5811011"/>
            <a:ext cx="1677924" cy="562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73670" y="5854065"/>
            <a:ext cx="1517903" cy="368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73670" y="5854065"/>
            <a:ext cx="1518285" cy="368935"/>
          </a:xfrm>
          <a:custGeom>
            <a:avLst/>
            <a:gdLst/>
            <a:ahLst/>
            <a:cxnLst/>
            <a:rect l="l" t="t" r="r" b="b"/>
            <a:pathLst>
              <a:path w="1518284" h="368935">
                <a:moveTo>
                  <a:pt x="0" y="368808"/>
                </a:moveTo>
                <a:lnTo>
                  <a:pt x="1517903" y="368808"/>
                </a:lnTo>
                <a:lnTo>
                  <a:pt x="1517903" y="0"/>
                </a:lnTo>
                <a:lnTo>
                  <a:pt x="0" y="0"/>
                </a:lnTo>
                <a:lnTo>
                  <a:pt x="0" y="368808"/>
                </a:lnTo>
                <a:close/>
              </a:path>
            </a:pathLst>
          </a:custGeom>
          <a:ln w="9906">
            <a:solidFill>
              <a:srgbClr val="B6DC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352792" y="5874003"/>
            <a:ext cx="1346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Calibri"/>
                <a:cs typeface="Calibri"/>
              </a:rPr>
              <a:t>BIOSTAT®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ORB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081015" y="2317241"/>
            <a:ext cx="4062984" cy="38176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75326" y="2511551"/>
            <a:ext cx="3868674" cy="3230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266444" y="1378458"/>
            <a:ext cx="3835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DAECEE"/>
                </a:solidFill>
                <a:latin typeface="Arial"/>
                <a:cs typeface="Arial"/>
              </a:rPr>
              <a:t>La culture cellulaire en</a:t>
            </a:r>
            <a:r>
              <a:rPr sz="1800" b="1" spc="35" dirty="0">
                <a:solidFill>
                  <a:srgbClr val="DAECEE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DAECEE"/>
                </a:solidFill>
                <a:latin typeface="Arial"/>
                <a:cs typeface="Arial"/>
              </a:rPr>
              <a:t>Bioréacteur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57200" y="5829300"/>
            <a:ext cx="1610106" cy="461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6051" y="5813297"/>
            <a:ext cx="1673352" cy="5623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3301" y="5855589"/>
            <a:ext cx="1517904" cy="3695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03301" y="5855589"/>
            <a:ext cx="1518285" cy="369570"/>
          </a:xfrm>
          <a:prstGeom prst="rect">
            <a:avLst/>
          </a:prstGeom>
          <a:ln w="9905">
            <a:solidFill>
              <a:srgbClr val="B6DCDF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60"/>
              </a:spcBef>
            </a:pPr>
            <a:r>
              <a:rPr sz="1800" spc="-15" dirty="0">
                <a:latin typeface="Calibri"/>
                <a:cs typeface="Calibri"/>
              </a:rPr>
              <a:t>UniVessel®</a:t>
            </a:r>
            <a:r>
              <a:rPr sz="1800" spc="-5" dirty="0">
                <a:latin typeface="Calibri"/>
                <a:cs typeface="Calibri"/>
              </a:rPr>
              <a:t> SU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009138" y="2597657"/>
            <a:ext cx="2659380" cy="35684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03448" y="2791967"/>
            <a:ext cx="2072639" cy="29817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6586" y="2815589"/>
            <a:ext cx="2154936" cy="27637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16127" y="1701164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674114"/>
            <a:ext cx="2481834" cy="6073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078991"/>
            <a:ext cx="2479548" cy="8275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088136"/>
            <a:ext cx="2455164" cy="7787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2581" y="1235583"/>
            <a:ext cx="2195389" cy="484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65604" y="1674114"/>
            <a:ext cx="472440" cy="473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69414" y="1214627"/>
            <a:ext cx="466344" cy="576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93798" y="1224533"/>
            <a:ext cx="417575" cy="5273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41117" y="1371600"/>
            <a:ext cx="123189" cy="233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08342" y="1078230"/>
            <a:ext cx="1835657" cy="2464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6397" y="2260854"/>
            <a:ext cx="6617208" cy="510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79145" y="2333751"/>
            <a:ext cx="6408547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9145" y="3156966"/>
            <a:ext cx="3820414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93388" y="3156966"/>
            <a:ext cx="129539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58158" y="3156966"/>
            <a:ext cx="4698999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9145" y="3560064"/>
            <a:ext cx="1406652" cy="2834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92072" y="3568446"/>
            <a:ext cx="6516497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9145" y="3979926"/>
            <a:ext cx="1179639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79145" y="4802885"/>
            <a:ext cx="1601469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787905" y="4802885"/>
            <a:ext cx="3712718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9145" y="5214365"/>
            <a:ext cx="1483994" cy="275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72082" y="5214365"/>
            <a:ext cx="1266482" cy="275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48101" y="5214365"/>
            <a:ext cx="783767" cy="275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33902" y="5214365"/>
            <a:ext cx="94487" cy="275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9145" y="5626100"/>
            <a:ext cx="945260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32586" y="5626100"/>
            <a:ext cx="2527681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092440" y="5682234"/>
            <a:ext cx="890777" cy="9425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976616" y="6390892"/>
            <a:ext cx="448055" cy="4671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383523" y="5860541"/>
            <a:ext cx="760474" cy="753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537447" y="6377938"/>
            <a:ext cx="473964" cy="4800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380476" y="6406134"/>
            <a:ext cx="237744" cy="251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27264" y="6172200"/>
            <a:ext cx="455675" cy="400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973568" y="6031229"/>
            <a:ext cx="237744" cy="251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6408" y="6395465"/>
            <a:ext cx="237744" cy="251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47877" y="6262114"/>
            <a:ext cx="473202" cy="5013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15746" y="5853684"/>
            <a:ext cx="1245869" cy="100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5" name="object 37"/>
          <p:cNvSpPr txBox="1"/>
          <p:nvPr/>
        </p:nvSpPr>
        <p:spPr>
          <a:xfrm>
            <a:off x="6913420" y="1143000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611249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291333"/>
            <a:ext cx="8964295" cy="2062480"/>
          </a:xfrm>
          <a:custGeom>
            <a:avLst/>
            <a:gdLst/>
            <a:ahLst/>
            <a:cxnLst/>
            <a:rect l="l" t="t" r="r" b="b"/>
            <a:pathLst>
              <a:path w="8964295" h="2062479">
                <a:moveTo>
                  <a:pt x="0" y="2061972"/>
                </a:moveTo>
                <a:lnTo>
                  <a:pt x="8964168" y="2061972"/>
                </a:lnTo>
                <a:lnTo>
                  <a:pt x="8964168" y="0"/>
                </a:lnTo>
                <a:lnTo>
                  <a:pt x="0" y="0"/>
                </a:lnTo>
                <a:lnTo>
                  <a:pt x="0" y="20619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14209" y="2642616"/>
            <a:ext cx="703326" cy="9281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065009" y="2666745"/>
            <a:ext cx="601980" cy="826769"/>
          </a:xfrm>
          <a:custGeom>
            <a:avLst/>
            <a:gdLst/>
            <a:ahLst/>
            <a:cxnLst/>
            <a:rect l="l" t="t" r="r" b="b"/>
            <a:pathLst>
              <a:path w="601979" h="826770">
                <a:moveTo>
                  <a:pt x="367919" y="0"/>
                </a:moveTo>
                <a:lnTo>
                  <a:pt x="313055" y="4270"/>
                </a:lnTo>
                <a:lnTo>
                  <a:pt x="261620" y="17017"/>
                </a:lnTo>
                <a:lnTo>
                  <a:pt x="215042" y="37607"/>
                </a:lnTo>
                <a:lnTo>
                  <a:pt x="174751" y="65531"/>
                </a:lnTo>
                <a:lnTo>
                  <a:pt x="141462" y="100314"/>
                </a:lnTo>
                <a:lnTo>
                  <a:pt x="116078" y="141477"/>
                </a:lnTo>
                <a:lnTo>
                  <a:pt x="100012" y="188436"/>
                </a:lnTo>
                <a:lnTo>
                  <a:pt x="94615" y="240537"/>
                </a:lnTo>
                <a:lnTo>
                  <a:pt x="96067" y="265781"/>
                </a:lnTo>
                <a:lnTo>
                  <a:pt x="107688" y="310600"/>
                </a:lnTo>
                <a:lnTo>
                  <a:pt x="130522" y="347985"/>
                </a:lnTo>
                <a:lnTo>
                  <a:pt x="162093" y="378795"/>
                </a:lnTo>
                <a:lnTo>
                  <a:pt x="180975" y="391794"/>
                </a:lnTo>
                <a:lnTo>
                  <a:pt x="180975" y="394207"/>
                </a:lnTo>
                <a:lnTo>
                  <a:pt x="142271" y="409701"/>
                </a:lnTo>
                <a:lnTo>
                  <a:pt x="107188" y="430149"/>
                </a:lnTo>
                <a:lnTo>
                  <a:pt x="76231" y="454913"/>
                </a:lnTo>
                <a:lnTo>
                  <a:pt x="50038" y="483488"/>
                </a:lnTo>
                <a:lnTo>
                  <a:pt x="28892" y="515461"/>
                </a:lnTo>
                <a:lnTo>
                  <a:pt x="13081" y="550671"/>
                </a:lnTo>
                <a:lnTo>
                  <a:pt x="3254" y="588962"/>
                </a:lnTo>
                <a:lnTo>
                  <a:pt x="0" y="629919"/>
                </a:lnTo>
                <a:lnTo>
                  <a:pt x="857" y="650662"/>
                </a:lnTo>
                <a:lnTo>
                  <a:pt x="7715" y="689766"/>
                </a:lnTo>
                <a:lnTo>
                  <a:pt x="21502" y="725554"/>
                </a:lnTo>
                <a:lnTo>
                  <a:pt x="56007" y="770381"/>
                </a:lnTo>
                <a:lnTo>
                  <a:pt x="88407" y="793765"/>
                </a:lnTo>
                <a:lnTo>
                  <a:pt x="128524" y="811529"/>
                </a:lnTo>
                <a:lnTo>
                  <a:pt x="176657" y="822674"/>
                </a:lnTo>
                <a:lnTo>
                  <a:pt x="232791" y="826388"/>
                </a:lnTo>
                <a:lnTo>
                  <a:pt x="264410" y="825247"/>
                </a:lnTo>
                <a:lnTo>
                  <a:pt x="324695" y="816155"/>
                </a:lnTo>
                <a:lnTo>
                  <a:pt x="380507" y="798103"/>
                </a:lnTo>
                <a:lnTo>
                  <a:pt x="429466" y="771902"/>
                </a:lnTo>
                <a:lnTo>
                  <a:pt x="470971" y="737754"/>
                </a:lnTo>
                <a:lnTo>
                  <a:pt x="493351" y="710818"/>
                </a:lnTo>
                <a:lnTo>
                  <a:pt x="246507" y="710818"/>
                </a:lnTo>
                <a:lnTo>
                  <a:pt x="220908" y="709199"/>
                </a:lnTo>
                <a:lnTo>
                  <a:pt x="180713" y="696245"/>
                </a:lnTo>
                <a:lnTo>
                  <a:pt x="146859" y="654796"/>
                </a:lnTo>
                <a:lnTo>
                  <a:pt x="140462" y="616203"/>
                </a:lnTo>
                <a:lnTo>
                  <a:pt x="141224" y="600674"/>
                </a:lnTo>
                <a:lnTo>
                  <a:pt x="152654" y="557276"/>
                </a:lnTo>
                <a:lnTo>
                  <a:pt x="176353" y="519717"/>
                </a:lnTo>
                <a:lnTo>
                  <a:pt x="210232" y="489616"/>
                </a:lnTo>
                <a:lnTo>
                  <a:pt x="252370" y="468568"/>
                </a:lnTo>
                <a:lnTo>
                  <a:pt x="300609" y="457834"/>
                </a:lnTo>
                <a:lnTo>
                  <a:pt x="506548" y="457834"/>
                </a:lnTo>
                <a:lnTo>
                  <a:pt x="498445" y="448097"/>
                </a:lnTo>
                <a:lnTo>
                  <a:pt x="481599" y="432609"/>
                </a:lnTo>
                <a:lnTo>
                  <a:pt x="462682" y="419383"/>
                </a:lnTo>
                <a:lnTo>
                  <a:pt x="441706" y="408431"/>
                </a:lnTo>
                <a:lnTo>
                  <a:pt x="441706" y="406653"/>
                </a:lnTo>
                <a:lnTo>
                  <a:pt x="475900" y="389128"/>
                </a:lnTo>
                <a:lnTo>
                  <a:pt x="521096" y="357145"/>
                </a:lnTo>
                <a:lnTo>
                  <a:pt x="532580" y="346582"/>
                </a:lnTo>
                <a:lnTo>
                  <a:pt x="320929" y="346582"/>
                </a:lnTo>
                <a:lnTo>
                  <a:pt x="301547" y="339818"/>
                </a:lnTo>
                <a:lnTo>
                  <a:pt x="257810" y="310261"/>
                </a:lnTo>
                <a:lnTo>
                  <a:pt x="237093" y="263880"/>
                </a:lnTo>
                <a:lnTo>
                  <a:pt x="235712" y="244093"/>
                </a:lnTo>
                <a:lnTo>
                  <a:pt x="236374" y="228570"/>
                </a:lnTo>
                <a:lnTo>
                  <a:pt x="246125" y="187832"/>
                </a:lnTo>
                <a:lnTo>
                  <a:pt x="274193" y="147700"/>
                </a:lnTo>
                <a:lnTo>
                  <a:pt x="314579" y="123570"/>
                </a:lnTo>
                <a:lnTo>
                  <a:pt x="361950" y="115569"/>
                </a:lnTo>
                <a:lnTo>
                  <a:pt x="588310" y="115569"/>
                </a:lnTo>
                <a:lnTo>
                  <a:pt x="586359" y="110489"/>
                </a:lnTo>
                <a:lnTo>
                  <a:pt x="555122" y="64519"/>
                </a:lnTo>
                <a:lnTo>
                  <a:pt x="525410" y="39893"/>
                </a:lnTo>
                <a:lnTo>
                  <a:pt x="488747" y="20843"/>
                </a:lnTo>
                <a:lnTo>
                  <a:pt x="445339" y="7608"/>
                </a:lnTo>
                <a:lnTo>
                  <a:pt x="395376" y="853"/>
                </a:lnTo>
                <a:lnTo>
                  <a:pt x="367919" y="0"/>
                </a:lnTo>
                <a:close/>
              </a:path>
              <a:path w="601979" h="826770">
                <a:moveTo>
                  <a:pt x="506548" y="457834"/>
                </a:moveTo>
                <a:lnTo>
                  <a:pt x="300609" y="457834"/>
                </a:lnTo>
                <a:lnTo>
                  <a:pt x="321897" y="462597"/>
                </a:lnTo>
                <a:lnTo>
                  <a:pt x="340995" y="469645"/>
                </a:lnTo>
                <a:lnTo>
                  <a:pt x="384619" y="504674"/>
                </a:lnTo>
                <a:lnTo>
                  <a:pt x="398335" y="540678"/>
                </a:lnTo>
                <a:lnTo>
                  <a:pt x="400050" y="562609"/>
                </a:lnTo>
                <a:lnTo>
                  <a:pt x="399287" y="580255"/>
                </a:lnTo>
                <a:lnTo>
                  <a:pt x="387858" y="626617"/>
                </a:lnTo>
                <a:lnTo>
                  <a:pt x="364480" y="663122"/>
                </a:lnTo>
                <a:lnTo>
                  <a:pt x="331692" y="689482"/>
                </a:lnTo>
                <a:lnTo>
                  <a:pt x="291619" y="705461"/>
                </a:lnTo>
                <a:lnTo>
                  <a:pt x="246507" y="710818"/>
                </a:lnTo>
                <a:lnTo>
                  <a:pt x="493351" y="710818"/>
                </a:lnTo>
                <a:lnTo>
                  <a:pt x="516763" y="672211"/>
                </a:lnTo>
                <a:lnTo>
                  <a:pt x="534590" y="619490"/>
                </a:lnTo>
                <a:lnTo>
                  <a:pt x="540512" y="560196"/>
                </a:lnTo>
                <a:lnTo>
                  <a:pt x="538799" y="533147"/>
                </a:lnTo>
                <a:lnTo>
                  <a:pt x="533669" y="508396"/>
                </a:lnTo>
                <a:lnTo>
                  <a:pt x="525135" y="485955"/>
                </a:lnTo>
                <a:lnTo>
                  <a:pt x="513207" y="465836"/>
                </a:lnTo>
                <a:lnTo>
                  <a:pt x="506548" y="457834"/>
                </a:lnTo>
                <a:close/>
              </a:path>
              <a:path w="601979" h="826770">
                <a:moveTo>
                  <a:pt x="588310" y="115569"/>
                </a:moveTo>
                <a:lnTo>
                  <a:pt x="361950" y="115569"/>
                </a:lnTo>
                <a:lnTo>
                  <a:pt x="372427" y="115881"/>
                </a:lnTo>
                <a:lnTo>
                  <a:pt x="382524" y="116824"/>
                </a:lnTo>
                <a:lnTo>
                  <a:pt x="426094" y="131401"/>
                </a:lnTo>
                <a:lnTo>
                  <a:pt x="453898" y="163194"/>
                </a:lnTo>
                <a:lnTo>
                  <a:pt x="461391" y="201294"/>
                </a:lnTo>
                <a:lnTo>
                  <a:pt x="460728" y="215034"/>
                </a:lnTo>
                <a:lnTo>
                  <a:pt x="450976" y="253111"/>
                </a:lnTo>
                <a:lnTo>
                  <a:pt x="430760" y="285936"/>
                </a:lnTo>
                <a:lnTo>
                  <a:pt x="401764" y="312975"/>
                </a:lnTo>
                <a:lnTo>
                  <a:pt x="364434" y="333581"/>
                </a:lnTo>
                <a:lnTo>
                  <a:pt x="320929" y="346582"/>
                </a:lnTo>
                <a:lnTo>
                  <a:pt x="532580" y="346582"/>
                </a:lnTo>
                <a:lnTo>
                  <a:pt x="567507" y="304204"/>
                </a:lnTo>
                <a:lnTo>
                  <a:pt x="590296" y="257555"/>
                </a:lnTo>
                <a:lnTo>
                  <a:pt x="601136" y="205156"/>
                </a:lnTo>
                <a:lnTo>
                  <a:pt x="601853" y="186436"/>
                </a:lnTo>
                <a:lnTo>
                  <a:pt x="600878" y="166050"/>
                </a:lnTo>
                <a:lnTo>
                  <a:pt x="597963" y="146605"/>
                </a:lnTo>
                <a:lnTo>
                  <a:pt x="593119" y="128089"/>
                </a:lnTo>
                <a:lnTo>
                  <a:pt x="588310" y="1155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05471" y="3124580"/>
            <a:ext cx="259715" cy="253365"/>
          </a:xfrm>
          <a:custGeom>
            <a:avLst/>
            <a:gdLst/>
            <a:ahLst/>
            <a:cxnLst/>
            <a:rect l="l" t="t" r="r" b="b"/>
            <a:pathLst>
              <a:path w="259715" h="253364">
                <a:moveTo>
                  <a:pt x="160147" y="0"/>
                </a:moveTo>
                <a:lnTo>
                  <a:pt x="111908" y="10733"/>
                </a:lnTo>
                <a:lnTo>
                  <a:pt x="69770" y="31781"/>
                </a:lnTo>
                <a:lnTo>
                  <a:pt x="35891" y="61882"/>
                </a:lnTo>
                <a:lnTo>
                  <a:pt x="12192" y="99441"/>
                </a:lnTo>
                <a:lnTo>
                  <a:pt x="762" y="142839"/>
                </a:lnTo>
                <a:lnTo>
                  <a:pt x="0" y="158369"/>
                </a:lnTo>
                <a:lnTo>
                  <a:pt x="1597" y="178730"/>
                </a:lnTo>
                <a:lnTo>
                  <a:pt x="25653" y="227076"/>
                </a:lnTo>
                <a:lnTo>
                  <a:pt x="58515" y="246507"/>
                </a:lnTo>
                <a:lnTo>
                  <a:pt x="106045" y="252984"/>
                </a:lnTo>
                <a:lnTo>
                  <a:pt x="121542" y="252388"/>
                </a:lnTo>
                <a:lnTo>
                  <a:pt x="165226" y="243459"/>
                </a:lnTo>
                <a:lnTo>
                  <a:pt x="203017" y="224028"/>
                </a:lnTo>
                <a:lnTo>
                  <a:pt x="232933" y="194214"/>
                </a:lnTo>
                <a:lnTo>
                  <a:pt x="252729" y="154424"/>
                </a:lnTo>
                <a:lnTo>
                  <a:pt x="259587" y="104775"/>
                </a:lnTo>
                <a:lnTo>
                  <a:pt x="257873" y="82843"/>
                </a:lnTo>
                <a:lnTo>
                  <a:pt x="244157" y="46839"/>
                </a:lnTo>
                <a:lnTo>
                  <a:pt x="200533" y="11811"/>
                </a:lnTo>
                <a:lnTo>
                  <a:pt x="160147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95768" y="2777363"/>
            <a:ext cx="235584" cy="240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65009" y="2666745"/>
            <a:ext cx="601980" cy="826769"/>
          </a:xfrm>
          <a:custGeom>
            <a:avLst/>
            <a:gdLst/>
            <a:ahLst/>
            <a:cxnLst/>
            <a:rect l="l" t="t" r="r" b="b"/>
            <a:pathLst>
              <a:path w="601979" h="826770">
                <a:moveTo>
                  <a:pt x="367919" y="0"/>
                </a:moveTo>
                <a:lnTo>
                  <a:pt x="421179" y="3397"/>
                </a:lnTo>
                <a:lnTo>
                  <a:pt x="467868" y="13462"/>
                </a:lnTo>
                <a:lnTo>
                  <a:pt x="507936" y="29654"/>
                </a:lnTo>
                <a:lnTo>
                  <a:pt x="541147" y="51562"/>
                </a:lnTo>
                <a:lnTo>
                  <a:pt x="577740" y="93960"/>
                </a:lnTo>
                <a:lnTo>
                  <a:pt x="597963" y="146605"/>
                </a:lnTo>
                <a:lnTo>
                  <a:pt x="601853" y="186436"/>
                </a:lnTo>
                <a:lnTo>
                  <a:pt x="601136" y="205156"/>
                </a:lnTo>
                <a:lnTo>
                  <a:pt x="590296" y="257555"/>
                </a:lnTo>
                <a:lnTo>
                  <a:pt x="567507" y="304204"/>
                </a:lnTo>
                <a:lnTo>
                  <a:pt x="534289" y="345011"/>
                </a:lnTo>
                <a:lnTo>
                  <a:pt x="491783" y="379222"/>
                </a:lnTo>
                <a:lnTo>
                  <a:pt x="441706" y="406653"/>
                </a:lnTo>
                <a:lnTo>
                  <a:pt x="441706" y="408431"/>
                </a:lnTo>
                <a:lnTo>
                  <a:pt x="481599" y="432609"/>
                </a:lnTo>
                <a:lnTo>
                  <a:pt x="513207" y="465836"/>
                </a:lnTo>
                <a:lnTo>
                  <a:pt x="533669" y="508396"/>
                </a:lnTo>
                <a:lnTo>
                  <a:pt x="540512" y="560196"/>
                </a:lnTo>
                <a:lnTo>
                  <a:pt x="539033" y="590682"/>
                </a:lnTo>
                <a:lnTo>
                  <a:pt x="527171" y="646654"/>
                </a:lnTo>
                <a:lnTo>
                  <a:pt x="503737" y="695948"/>
                </a:lnTo>
                <a:lnTo>
                  <a:pt x="470971" y="737754"/>
                </a:lnTo>
                <a:lnTo>
                  <a:pt x="429466" y="771902"/>
                </a:lnTo>
                <a:lnTo>
                  <a:pt x="380507" y="798103"/>
                </a:lnTo>
                <a:lnTo>
                  <a:pt x="324695" y="816155"/>
                </a:lnTo>
                <a:lnTo>
                  <a:pt x="264410" y="825247"/>
                </a:lnTo>
                <a:lnTo>
                  <a:pt x="232791" y="826388"/>
                </a:lnTo>
                <a:lnTo>
                  <a:pt x="203711" y="825460"/>
                </a:lnTo>
                <a:lnTo>
                  <a:pt x="151602" y="818030"/>
                </a:lnTo>
                <a:lnTo>
                  <a:pt x="107495" y="803332"/>
                </a:lnTo>
                <a:lnTo>
                  <a:pt x="71248" y="782794"/>
                </a:lnTo>
                <a:lnTo>
                  <a:pt x="42648" y="756693"/>
                </a:lnTo>
                <a:lnTo>
                  <a:pt x="13716" y="708151"/>
                </a:lnTo>
                <a:lnTo>
                  <a:pt x="3429" y="670607"/>
                </a:lnTo>
                <a:lnTo>
                  <a:pt x="0" y="629919"/>
                </a:lnTo>
                <a:lnTo>
                  <a:pt x="811" y="609107"/>
                </a:lnTo>
                <a:lnTo>
                  <a:pt x="7340" y="569483"/>
                </a:lnTo>
                <a:lnTo>
                  <a:pt x="20320" y="532673"/>
                </a:lnTo>
                <a:lnTo>
                  <a:pt x="38798" y="499058"/>
                </a:lnTo>
                <a:lnTo>
                  <a:pt x="62539" y="468725"/>
                </a:lnTo>
                <a:lnTo>
                  <a:pt x="91114" y="442055"/>
                </a:lnTo>
                <a:lnTo>
                  <a:pt x="124289" y="419318"/>
                </a:lnTo>
                <a:lnTo>
                  <a:pt x="161159" y="401323"/>
                </a:lnTo>
                <a:lnTo>
                  <a:pt x="180975" y="394207"/>
                </a:lnTo>
                <a:lnTo>
                  <a:pt x="180975" y="391794"/>
                </a:lnTo>
                <a:lnTo>
                  <a:pt x="145272" y="364188"/>
                </a:lnTo>
                <a:lnTo>
                  <a:pt x="117856" y="330200"/>
                </a:lnTo>
                <a:lnTo>
                  <a:pt x="100425" y="289131"/>
                </a:lnTo>
                <a:lnTo>
                  <a:pt x="94615" y="240537"/>
                </a:lnTo>
                <a:lnTo>
                  <a:pt x="95968" y="213844"/>
                </a:lnTo>
                <a:lnTo>
                  <a:pt x="106723" y="164314"/>
                </a:lnTo>
                <a:lnTo>
                  <a:pt x="127799" y="120092"/>
                </a:lnTo>
                <a:lnTo>
                  <a:pt x="157100" y="82131"/>
                </a:lnTo>
                <a:lnTo>
                  <a:pt x="194111" y="50647"/>
                </a:lnTo>
                <a:lnTo>
                  <a:pt x="237545" y="26402"/>
                </a:lnTo>
                <a:lnTo>
                  <a:pt x="286908" y="9590"/>
                </a:lnTo>
                <a:lnTo>
                  <a:pt x="340058" y="1069"/>
                </a:lnTo>
                <a:lnTo>
                  <a:pt x="367919" y="0"/>
                </a:lnTo>
                <a:close/>
              </a:path>
            </a:pathLst>
          </a:custGeom>
          <a:ln w="9906">
            <a:solidFill>
              <a:srgbClr val="DAEC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2291333"/>
            <a:ext cx="6083808" cy="20596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79954" y="3299459"/>
            <a:ext cx="3976116" cy="92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21482" y="3322701"/>
            <a:ext cx="3888740" cy="0"/>
          </a:xfrm>
          <a:custGeom>
            <a:avLst/>
            <a:gdLst/>
            <a:ahLst/>
            <a:cxnLst/>
            <a:rect l="l" t="t" r="r" b="b"/>
            <a:pathLst>
              <a:path w="3888740">
                <a:moveTo>
                  <a:pt x="0" y="0"/>
                </a:moveTo>
                <a:lnTo>
                  <a:pt x="3888486" y="0"/>
                </a:lnTo>
              </a:path>
            </a:pathLst>
          </a:custGeom>
          <a:ln w="9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70497" y="3566159"/>
            <a:ext cx="1917953" cy="5349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15567" y="4940808"/>
            <a:ext cx="1152144" cy="1152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340101" y="4920234"/>
            <a:ext cx="1152144" cy="11521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51909" y="4940808"/>
            <a:ext cx="1152143" cy="1152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306058" y="3579455"/>
            <a:ext cx="2048510" cy="7950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450"/>
              </a:spcBef>
            </a:pPr>
            <a:r>
              <a:rPr sz="2000" b="1" i="1" spc="25" dirty="0">
                <a:solidFill>
                  <a:srgbClr val="808080"/>
                </a:solidFill>
                <a:latin typeface="Arial"/>
                <a:cs typeface="Arial"/>
              </a:rPr>
              <a:t>Cas</a:t>
            </a:r>
            <a:r>
              <a:rPr sz="2000" b="1" i="1" spc="90" dirty="0">
                <a:solidFill>
                  <a:srgbClr val="808080"/>
                </a:solidFill>
                <a:latin typeface="Arial"/>
                <a:cs typeface="Arial"/>
              </a:rPr>
              <a:t> </a:t>
            </a:r>
            <a:r>
              <a:rPr sz="2000" b="1" i="1" spc="35" dirty="0">
                <a:solidFill>
                  <a:srgbClr val="808080"/>
                </a:solidFill>
                <a:latin typeface="Arial"/>
                <a:cs typeface="Arial"/>
              </a:rPr>
              <a:t>pratique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2400" spc="-5" dirty="0">
                <a:solidFill>
                  <a:srgbClr val="760424"/>
                </a:solidFill>
                <a:latin typeface="Calibri"/>
                <a:cs typeface="Calibri"/>
              </a:rPr>
              <a:t>Cellules</a:t>
            </a:r>
            <a:r>
              <a:rPr sz="2400" spc="-80" dirty="0">
                <a:solidFill>
                  <a:srgbClr val="760424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760424"/>
                </a:solidFill>
                <a:latin typeface="Calibri"/>
                <a:cs typeface="Calibri"/>
              </a:rPr>
              <a:t>souches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1930" y="1635632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7442" y="1773173"/>
            <a:ext cx="8856726" cy="31081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6181" y="1284223"/>
            <a:ext cx="3205480" cy="9029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3340" algn="ctr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La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culture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des cellules</a:t>
            </a:r>
            <a:r>
              <a:rPr sz="1800" i="1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souches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Notre corps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contient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deux types de</a:t>
            </a:r>
            <a:r>
              <a:rPr sz="1400" spc="2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cellules: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181" y="2802127"/>
            <a:ext cx="8574405" cy="19456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Les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cellules spécialisées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remplissent des </a:t>
            </a:r>
            <a:r>
              <a:rPr sz="1400" b="1" spc="-5" dirty="0">
                <a:solidFill>
                  <a:srgbClr val="252525"/>
                </a:solidFill>
                <a:latin typeface="Corbel"/>
                <a:cs typeface="Corbel"/>
              </a:rPr>
              <a:t>rôles particuliers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dans notre</a:t>
            </a:r>
            <a:r>
              <a:rPr sz="1400" spc="6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organisme.</a:t>
            </a:r>
            <a:endParaRPr sz="1400">
              <a:latin typeface="Corbel"/>
              <a:cs typeface="Corbel"/>
            </a:endParaRPr>
          </a:p>
          <a:p>
            <a:pPr marL="12700" marR="5080">
              <a:lnSpc>
                <a:spcPct val="200000"/>
              </a:lnSpc>
            </a:pP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Lorsqu'on met un tel type de cellule en culture, on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obtient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des cellules qui ont exactement la </a:t>
            </a:r>
            <a:r>
              <a:rPr sz="14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même </a:t>
            </a:r>
            <a:r>
              <a:rPr sz="1400" u="sng" spc="-1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spécialisation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que 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la cellule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initiale.</a:t>
            </a:r>
            <a:endParaRPr sz="14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Ainsi, une cellule musculaire ne produira que des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cellules</a:t>
            </a:r>
            <a:r>
              <a:rPr sz="1400" spc="4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dirty="0">
                <a:solidFill>
                  <a:srgbClr val="252525"/>
                </a:solidFill>
                <a:latin typeface="Corbel"/>
                <a:cs typeface="Corbel"/>
              </a:rPr>
              <a:t>musculaires.</a:t>
            </a:r>
            <a:endParaRPr sz="14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47625">
              <a:lnSpc>
                <a:spcPct val="100000"/>
              </a:lnSpc>
            </a:pP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&gt;&gt; </a:t>
            </a:r>
            <a:r>
              <a:rPr sz="1400" spc="-20" dirty="0">
                <a:solidFill>
                  <a:srgbClr val="252525"/>
                </a:solidFill>
                <a:latin typeface="Corbel"/>
                <a:cs typeface="Corbel"/>
              </a:rPr>
              <a:t>Pour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contourner 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ce fait, on peut utiliser des cellules</a:t>
            </a:r>
            <a:r>
              <a:rPr sz="1400" spc="8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orbel"/>
                <a:cs typeface="Corbel"/>
              </a:rPr>
              <a:t>souches.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887211" y="3522724"/>
            <a:ext cx="3256788" cy="3317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27504" y="2306573"/>
            <a:ext cx="1982470" cy="30797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3429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70"/>
              </a:spcBef>
            </a:pPr>
            <a:r>
              <a:rPr sz="1400" b="1" spc="-5" dirty="0">
                <a:solidFill>
                  <a:srgbClr val="252525"/>
                </a:solidFill>
                <a:latin typeface="Corbel"/>
                <a:cs typeface="Corbel"/>
              </a:rPr>
              <a:t>les cellules</a:t>
            </a:r>
            <a:r>
              <a:rPr sz="1400" b="1" spc="-5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b="1" spc="-5" dirty="0">
                <a:solidFill>
                  <a:srgbClr val="252525"/>
                </a:solidFill>
                <a:latin typeface="Corbel"/>
                <a:cs typeface="Corbel"/>
              </a:rPr>
              <a:t>spécialisées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19700" y="2306573"/>
            <a:ext cx="1964689" cy="30797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3429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70"/>
              </a:spcBef>
            </a:pP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et </a:t>
            </a:r>
            <a:r>
              <a:rPr sz="1400" b="1" spc="-5" dirty="0">
                <a:solidFill>
                  <a:srgbClr val="252525"/>
                </a:solidFill>
                <a:latin typeface="Corbel"/>
                <a:cs typeface="Corbel"/>
              </a:rPr>
              <a:t>les cellules</a:t>
            </a:r>
            <a:r>
              <a:rPr sz="1400" b="1" spc="-5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400" b="1" spc="-5" dirty="0">
                <a:solidFill>
                  <a:srgbClr val="252525"/>
                </a:solidFill>
                <a:latin typeface="Corbel"/>
                <a:cs typeface="Corbel"/>
              </a:rPr>
              <a:t>souches</a:t>
            </a:r>
            <a:r>
              <a:rPr sz="1400" spc="-5" dirty="0">
                <a:solidFill>
                  <a:srgbClr val="252525"/>
                </a:solidFill>
                <a:latin typeface="Corbel"/>
                <a:cs typeface="Corbel"/>
              </a:rPr>
              <a:t>.</a:t>
            </a:r>
            <a:endParaRPr sz="1400">
              <a:latin typeface="Corbel"/>
              <a:cs typeface="Corbe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1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129027"/>
            <a:ext cx="6626352" cy="30472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1468" y="1215390"/>
            <a:ext cx="6323965" cy="3817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 souches embryonnaires </a:t>
            </a:r>
            <a:r>
              <a:rPr sz="1800" i="1" u="heavy" spc="-10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pouvant </a:t>
            </a:r>
            <a:r>
              <a:rPr sz="1800" i="1" u="heavy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se 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développer </a:t>
            </a:r>
            <a:r>
              <a:rPr sz="1800" i="1" u="heavy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en 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divers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 types de cellules</a:t>
            </a:r>
            <a:r>
              <a:rPr sz="1800" i="1" spc="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spécialisées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Les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souches sont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qui ne jouent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pas de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rôle</a:t>
            </a:r>
            <a:r>
              <a:rPr sz="1600" spc="95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particulier</a:t>
            </a:r>
            <a:endParaRPr sz="16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dans</a:t>
            </a:r>
            <a:r>
              <a:rPr sz="1600" spc="1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l'organisme.</a:t>
            </a:r>
            <a:endParaRPr sz="1600">
              <a:latin typeface="Corbel"/>
              <a:cs typeface="Corbel"/>
            </a:endParaRPr>
          </a:p>
          <a:p>
            <a:pPr marL="12700" marR="12700">
              <a:lnSpc>
                <a:spcPct val="200000"/>
              </a:lnSpc>
            </a:pP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Elles ont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la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capacité </a:t>
            </a:r>
            <a:r>
              <a:rPr sz="16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de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se </a:t>
            </a:r>
            <a:r>
              <a:rPr sz="16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diviser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quasi </a:t>
            </a:r>
            <a:r>
              <a:rPr sz="16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indéfiniment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et, dans des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conditions 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particulières, elles peuvent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se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transformer </a:t>
            </a:r>
            <a:r>
              <a:rPr sz="16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en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cellules</a:t>
            </a:r>
            <a:r>
              <a:rPr sz="1600" u="sng" spc="60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spécialisées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.</a:t>
            </a:r>
            <a:endParaRPr sz="1600">
              <a:latin typeface="Corbel"/>
              <a:cs typeface="Corbel"/>
            </a:endParaRPr>
          </a:p>
          <a:p>
            <a:pPr marL="12700" marR="34290">
              <a:lnSpc>
                <a:spcPct val="200000"/>
              </a:lnSpc>
            </a:pP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Grâce à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ces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deux particularités, les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souches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permettent de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produire 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tissus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et des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organes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de</a:t>
            </a:r>
            <a:r>
              <a:rPr sz="1600" spc="4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rechange.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5100" y="2095500"/>
            <a:ext cx="2628898" cy="14401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5516878"/>
            <a:ext cx="3899154" cy="13266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31891" y="5518402"/>
            <a:ext cx="3912107" cy="13251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9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59408"/>
            <a:ext cx="6037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24245" algn="l"/>
              </a:tabLst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 souches </a:t>
            </a:r>
            <a:r>
              <a:rPr sz="1800" i="1" u="heavy" spc="-10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et</a:t>
            </a:r>
            <a:r>
              <a:rPr sz="1800" i="1" u="heavy" spc="-20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régénération	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30167" y="2173223"/>
            <a:ext cx="1307591" cy="13365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86562" y="4504182"/>
            <a:ext cx="1608582" cy="1608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2336" y="6339078"/>
            <a:ext cx="249047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Image </a:t>
            </a:r>
            <a:r>
              <a:rPr sz="1050" dirty="0">
                <a:solidFill>
                  <a:srgbClr val="333333"/>
                </a:solidFill>
                <a:latin typeface="Arial"/>
                <a:cs typeface="Arial"/>
              </a:rPr>
              <a:t>of </a:t>
            </a: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neuron progenitor cells provided  </a:t>
            </a:r>
            <a:r>
              <a:rPr sz="1050" dirty="0">
                <a:solidFill>
                  <a:srgbClr val="333333"/>
                </a:solidFill>
                <a:latin typeface="Arial"/>
                <a:cs typeface="Arial"/>
              </a:rPr>
              <a:t>courtesy of </a:t>
            </a: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Dr. Hans Keirstead's</a:t>
            </a:r>
            <a:r>
              <a:rPr sz="1050" spc="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333333"/>
                </a:solidFill>
                <a:latin typeface="Arial"/>
                <a:cs typeface="Arial"/>
              </a:rPr>
              <a:t>lab.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10534" y="4504182"/>
            <a:ext cx="1606296" cy="16131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467353" y="6339078"/>
            <a:ext cx="218567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Image </a:t>
            </a:r>
            <a:r>
              <a:rPr sz="1050" dirty="0">
                <a:solidFill>
                  <a:srgbClr val="333333"/>
                </a:solidFill>
                <a:latin typeface="Arial"/>
                <a:cs typeface="Arial"/>
              </a:rPr>
              <a:t>of </a:t>
            </a: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pancreatic islet provided  </a:t>
            </a:r>
            <a:r>
              <a:rPr sz="1050" dirty="0">
                <a:solidFill>
                  <a:srgbClr val="333333"/>
                </a:solidFill>
                <a:latin typeface="Arial"/>
                <a:cs typeface="Arial"/>
              </a:rPr>
              <a:t>courtesy of </a:t>
            </a: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Dr. Marc Montminy's</a:t>
            </a:r>
            <a:r>
              <a:rPr sz="105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50" spc="-5" dirty="0">
                <a:solidFill>
                  <a:srgbClr val="333333"/>
                </a:solidFill>
                <a:latin typeface="Arial"/>
                <a:cs typeface="Arial"/>
              </a:rPr>
              <a:t>lab.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27826" y="4508753"/>
            <a:ext cx="2132837" cy="1608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35446" y="6339078"/>
            <a:ext cx="23571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50" i="1" spc="-5" dirty="0">
                <a:solidFill>
                  <a:srgbClr val="333333"/>
                </a:solidFill>
                <a:latin typeface="Arial"/>
                <a:cs typeface="Arial"/>
              </a:rPr>
              <a:t>Image of smooth muscle cells provided  courtesy of Dr. Deepak Srivastava's</a:t>
            </a:r>
            <a:r>
              <a:rPr sz="1050" i="1" spc="7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050" i="1" spc="-5" dirty="0">
                <a:solidFill>
                  <a:srgbClr val="333333"/>
                </a:solidFill>
                <a:latin typeface="Arial"/>
                <a:cs typeface="Arial"/>
              </a:rPr>
              <a:t>lab</a:t>
            </a:r>
            <a:endParaRPr sz="10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2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3642" y="2091689"/>
            <a:ext cx="5008626" cy="10774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3642" y="1359408"/>
            <a:ext cx="6964045" cy="16852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530" marR="508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 souches embryonnaires </a:t>
            </a:r>
            <a:r>
              <a:rPr sz="1800" i="1" u="heavy" spc="-10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pouvant </a:t>
            </a:r>
            <a:r>
              <a:rPr sz="1800" i="1" u="heavy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se 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développer </a:t>
            </a:r>
            <a:r>
              <a:rPr sz="1800" i="1" u="heavy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en 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divers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types de  cellules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spécialisées</a:t>
            </a:r>
            <a:endParaRPr sz="1800">
              <a:latin typeface="Calibri"/>
              <a:cs typeface="Calibri"/>
            </a:endParaRPr>
          </a:p>
          <a:p>
            <a:pPr marL="90805" marR="2098675">
              <a:lnSpc>
                <a:spcPct val="200000"/>
              </a:lnSpc>
              <a:spcBef>
                <a:spcPts val="1065"/>
              </a:spcBef>
            </a:pP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Chez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l'adulte,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on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retrouve quelques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souches dans 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le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sang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et dans la moelle</a:t>
            </a:r>
            <a:r>
              <a:rPr sz="1600" spc="4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osseuse.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24271" y="2079498"/>
            <a:ext cx="3919728" cy="34328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3642" y="4011167"/>
            <a:ext cx="5008626" cy="15003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83642" y="4207002"/>
            <a:ext cx="5008880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Les premières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d'un embryon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sont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également</a:t>
            </a:r>
            <a:r>
              <a:rPr sz="1600" spc="2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des</a:t>
            </a:r>
            <a:endParaRPr sz="1600">
              <a:latin typeface="Corbel"/>
              <a:cs typeface="Corbel"/>
            </a:endParaRPr>
          </a:p>
          <a:p>
            <a:pPr marL="90805" marR="459740">
              <a:lnSpc>
                <a:spcPct val="200000"/>
              </a:lnSpc>
            </a:pP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souches qui se spécialiseront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par la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suite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pour  donner les différentes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cellules spécialisées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du</a:t>
            </a:r>
            <a:r>
              <a:rPr sz="1600" spc="7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corps.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83642" y="6012941"/>
            <a:ext cx="8960485" cy="584835"/>
          </a:xfrm>
          <a:custGeom>
            <a:avLst/>
            <a:gdLst/>
            <a:ahLst/>
            <a:cxnLst/>
            <a:rect l="l" t="t" r="r" b="b"/>
            <a:pathLst>
              <a:path w="8960485" h="584834">
                <a:moveTo>
                  <a:pt x="0" y="584454"/>
                </a:moveTo>
                <a:lnTo>
                  <a:pt x="8960358" y="584454"/>
                </a:lnTo>
                <a:lnTo>
                  <a:pt x="8960358" y="0"/>
                </a:lnTo>
                <a:lnTo>
                  <a:pt x="0" y="0"/>
                </a:lnTo>
                <a:lnTo>
                  <a:pt x="0" y="584454"/>
                </a:lnTo>
                <a:close/>
              </a:path>
            </a:pathLst>
          </a:custGeom>
          <a:solidFill>
            <a:srgbClr val="DAEC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2768" y="6208776"/>
            <a:ext cx="87534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On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peut donc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obtenir </a:t>
            </a:r>
            <a:r>
              <a:rPr sz="16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des </a:t>
            </a:r>
            <a:r>
              <a:rPr sz="1600" u="sng" spc="-5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cellules souches </a:t>
            </a:r>
            <a:r>
              <a:rPr sz="1600" u="sng" dirty="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orbel"/>
                <a:cs typeface="Corbel"/>
              </a:rPr>
              <a:t>à partir d'un embryon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, d'un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cordon ombilical ou </a:t>
            </a:r>
            <a:r>
              <a:rPr sz="1600" dirty="0">
                <a:solidFill>
                  <a:srgbClr val="252525"/>
                </a:solidFill>
                <a:latin typeface="Corbel"/>
                <a:cs typeface="Corbel"/>
              </a:rPr>
              <a:t>d'un</a:t>
            </a:r>
            <a:r>
              <a:rPr sz="1600" spc="16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Corbel"/>
                <a:cs typeface="Corbel"/>
              </a:rPr>
              <a:t>placenta.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1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9441" y="2428494"/>
            <a:ext cx="811529" cy="2788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67917" y="2088642"/>
            <a:ext cx="631697" cy="5417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86989" y="2983992"/>
            <a:ext cx="1411986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78429" y="1614677"/>
            <a:ext cx="1229106" cy="12047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05755" y="3079242"/>
            <a:ext cx="1677924" cy="5471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82717" y="1646682"/>
            <a:ext cx="1523993" cy="1267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365747" y="5490971"/>
            <a:ext cx="2005583" cy="674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24421" y="3389376"/>
            <a:ext cx="1887362" cy="1935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67455" y="5589270"/>
            <a:ext cx="2197607" cy="495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49345" y="4522470"/>
            <a:ext cx="1894331" cy="14851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97804" y="4487817"/>
            <a:ext cx="429895" cy="297815"/>
          </a:xfrm>
          <a:custGeom>
            <a:avLst/>
            <a:gdLst/>
            <a:ahLst/>
            <a:cxnLst/>
            <a:rect l="l" t="t" r="r" b="b"/>
            <a:pathLst>
              <a:path w="429895" h="297814">
                <a:moveTo>
                  <a:pt x="334525" y="0"/>
                </a:moveTo>
                <a:lnTo>
                  <a:pt x="297297" y="7371"/>
                </a:lnTo>
                <a:lnTo>
                  <a:pt x="253977" y="23171"/>
                </a:lnTo>
                <a:lnTo>
                  <a:pt x="146011" y="70364"/>
                </a:lnTo>
                <a:lnTo>
                  <a:pt x="94647" y="91958"/>
                </a:lnTo>
                <a:lnTo>
                  <a:pt x="52371" y="112980"/>
                </a:lnTo>
                <a:lnTo>
                  <a:pt x="21176" y="136563"/>
                </a:lnTo>
                <a:lnTo>
                  <a:pt x="3054" y="165840"/>
                </a:lnTo>
                <a:lnTo>
                  <a:pt x="0" y="203943"/>
                </a:lnTo>
                <a:lnTo>
                  <a:pt x="9920" y="241386"/>
                </a:lnTo>
                <a:lnTo>
                  <a:pt x="30084" y="267730"/>
                </a:lnTo>
                <a:lnTo>
                  <a:pt x="61341" y="284684"/>
                </a:lnTo>
                <a:lnTo>
                  <a:pt x="104535" y="293953"/>
                </a:lnTo>
                <a:lnTo>
                  <a:pt x="160513" y="297247"/>
                </a:lnTo>
                <a:lnTo>
                  <a:pt x="230124" y="296272"/>
                </a:lnTo>
                <a:lnTo>
                  <a:pt x="290533" y="291106"/>
                </a:lnTo>
                <a:lnTo>
                  <a:pt x="340203" y="279588"/>
                </a:lnTo>
                <a:lnTo>
                  <a:pt x="379047" y="260996"/>
                </a:lnTo>
                <a:lnTo>
                  <a:pt x="406979" y="234609"/>
                </a:lnTo>
                <a:lnTo>
                  <a:pt x="423911" y="199704"/>
                </a:lnTo>
                <a:lnTo>
                  <a:pt x="429759" y="155560"/>
                </a:lnTo>
                <a:lnTo>
                  <a:pt x="424434" y="101454"/>
                </a:lnTo>
                <a:lnTo>
                  <a:pt x="410616" y="51784"/>
                </a:lnTo>
                <a:lnTo>
                  <a:pt x="391089" y="19874"/>
                </a:lnTo>
                <a:lnTo>
                  <a:pt x="365757" y="3390"/>
                </a:lnTo>
                <a:lnTo>
                  <a:pt x="334525" y="0"/>
                </a:lnTo>
                <a:close/>
              </a:path>
            </a:pathLst>
          </a:custGeom>
          <a:solidFill>
            <a:srgbClr val="AF4D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97932" y="4604765"/>
            <a:ext cx="414020" cy="180340"/>
          </a:xfrm>
          <a:custGeom>
            <a:avLst/>
            <a:gdLst/>
            <a:ahLst/>
            <a:cxnLst/>
            <a:rect l="l" t="t" r="r" b="b"/>
            <a:pathLst>
              <a:path w="414020" h="180339">
                <a:moveTo>
                  <a:pt x="45973" y="0"/>
                </a:moveTo>
                <a:lnTo>
                  <a:pt x="24092" y="16470"/>
                </a:lnTo>
                <a:lnTo>
                  <a:pt x="8651" y="35845"/>
                </a:lnTo>
                <a:lnTo>
                  <a:pt x="379" y="59078"/>
                </a:lnTo>
                <a:lnTo>
                  <a:pt x="0" y="87121"/>
                </a:lnTo>
                <a:lnTo>
                  <a:pt x="9963" y="124511"/>
                </a:lnTo>
                <a:lnTo>
                  <a:pt x="30136" y="150819"/>
                </a:lnTo>
                <a:lnTo>
                  <a:pt x="61372" y="167751"/>
                </a:lnTo>
                <a:lnTo>
                  <a:pt x="104525" y="177009"/>
                </a:lnTo>
                <a:lnTo>
                  <a:pt x="160449" y="180299"/>
                </a:lnTo>
                <a:lnTo>
                  <a:pt x="229996" y="179323"/>
                </a:lnTo>
                <a:lnTo>
                  <a:pt x="294719" y="173827"/>
                </a:lnTo>
                <a:lnTo>
                  <a:pt x="320733" y="167284"/>
                </a:lnTo>
                <a:lnTo>
                  <a:pt x="188213" y="167284"/>
                </a:lnTo>
                <a:lnTo>
                  <a:pt x="131313" y="163524"/>
                </a:lnTo>
                <a:lnTo>
                  <a:pt x="86915" y="153654"/>
                </a:lnTo>
                <a:lnTo>
                  <a:pt x="54445" y="136111"/>
                </a:lnTo>
                <a:lnTo>
                  <a:pt x="33327" y="109332"/>
                </a:lnTo>
                <a:lnTo>
                  <a:pt x="22987" y="71754"/>
                </a:lnTo>
                <a:lnTo>
                  <a:pt x="24792" y="54738"/>
                </a:lnTo>
                <a:lnTo>
                  <a:pt x="31622" y="33924"/>
                </a:lnTo>
                <a:lnTo>
                  <a:pt x="39881" y="14087"/>
                </a:lnTo>
                <a:lnTo>
                  <a:pt x="45973" y="0"/>
                </a:lnTo>
                <a:close/>
              </a:path>
              <a:path w="414020" h="180339">
                <a:moveTo>
                  <a:pt x="414019" y="107568"/>
                </a:moveTo>
                <a:lnTo>
                  <a:pt x="347583" y="143748"/>
                </a:lnTo>
                <a:lnTo>
                  <a:pt x="304809" y="159093"/>
                </a:lnTo>
                <a:lnTo>
                  <a:pt x="258190" y="166496"/>
                </a:lnTo>
                <a:lnTo>
                  <a:pt x="188213" y="167284"/>
                </a:lnTo>
                <a:lnTo>
                  <a:pt x="320733" y="167284"/>
                </a:lnTo>
                <a:lnTo>
                  <a:pt x="346963" y="160686"/>
                </a:lnTo>
                <a:lnTo>
                  <a:pt x="386730" y="138926"/>
                </a:lnTo>
                <a:lnTo>
                  <a:pt x="414019" y="107568"/>
                </a:lnTo>
                <a:close/>
              </a:path>
            </a:pathLst>
          </a:custGeom>
          <a:solidFill>
            <a:srgbClr val="9F3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99100" y="4635039"/>
            <a:ext cx="117855" cy="773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92852" y="4484370"/>
            <a:ext cx="439420" cy="304800"/>
          </a:xfrm>
          <a:custGeom>
            <a:avLst/>
            <a:gdLst/>
            <a:ahLst/>
            <a:cxnLst/>
            <a:rect l="l" t="t" r="r" b="b"/>
            <a:pathLst>
              <a:path w="439420" h="304800">
                <a:moveTo>
                  <a:pt x="7620" y="207517"/>
                </a:moveTo>
                <a:lnTo>
                  <a:pt x="5080" y="207517"/>
                </a:lnTo>
                <a:lnTo>
                  <a:pt x="2539" y="210057"/>
                </a:lnTo>
                <a:lnTo>
                  <a:pt x="17907" y="256158"/>
                </a:lnTo>
                <a:lnTo>
                  <a:pt x="55929" y="290323"/>
                </a:lnTo>
                <a:lnTo>
                  <a:pt x="96125" y="300460"/>
                </a:lnTo>
                <a:lnTo>
                  <a:pt x="147960" y="304321"/>
                </a:lnTo>
                <a:lnTo>
                  <a:pt x="178688" y="304799"/>
                </a:lnTo>
                <a:lnTo>
                  <a:pt x="234823" y="304799"/>
                </a:lnTo>
                <a:lnTo>
                  <a:pt x="281644" y="301365"/>
                </a:lnTo>
                <a:lnTo>
                  <a:pt x="307535" y="297052"/>
                </a:lnTo>
                <a:lnTo>
                  <a:pt x="178688" y="297052"/>
                </a:lnTo>
                <a:lnTo>
                  <a:pt x="139354" y="296416"/>
                </a:lnTo>
                <a:lnTo>
                  <a:pt x="77069" y="288426"/>
                </a:lnTo>
                <a:lnTo>
                  <a:pt x="36337" y="268287"/>
                </a:lnTo>
                <a:lnTo>
                  <a:pt x="13398" y="232473"/>
                </a:lnTo>
                <a:lnTo>
                  <a:pt x="10021" y="220471"/>
                </a:lnTo>
                <a:lnTo>
                  <a:pt x="7620" y="207517"/>
                </a:lnTo>
                <a:close/>
              </a:path>
              <a:path w="439420" h="304800">
                <a:moveTo>
                  <a:pt x="378397" y="7746"/>
                </a:moveTo>
                <a:lnTo>
                  <a:pt x="347090" y="7746"/>
                </a:lnTo>
                <a:lnTo>
                  <a:pt x="360366" y="9177"/>
                </a:lnTo>
                <a:lnTo>
                  <a:pt x="373189" y="13477"/>
                </a:lnTo>
                <a:lnTo>
                  <a:pt x="404602" y="43828"/>
                </a:lnTo>
                <a:lnTo>
                  <a:pt x="419945" y="81543"/>
                </a:lnTo>
                <a:lnTo>
                  <a:pt x="428077" y="120959"/>
                </a:lnTo>
                <a:lnTo>
                  <a:pt x="431292" y="158749"/>
                </a:lnTo>
                <a:lnTo>
                  <a:pt x="428015" y="192462"/>
                </a:lnTo>
                <a:lnTo>
                  <a:pt x="403270" y="243457"/>
                </a:lnTo>
                <a:lnTo>
                  <a:pt x="354998" y="276228"/>
                </a:lnTo>
                <a:lnTo>
                  <a:pt x="281247" y="293635"/>
                </a:lnTo>
                <a:lnTo>
                  <a:pt x="234823" y="297052"/>
                </a:lnTo>
                <a:lnTo>
                  <a:pt x="307535" y="297052"/>
                </a:lnTo>
                <a:lnTo>
                  <a:pt x="357141" y="283922"/>
                </a:lnTo>
                <a:lnTo>
                  <a:pt x="408747" y="249225"/>
                </a:lnTo>
                <a:lnTo>
                  <a:pt x="435556" y="194369"/>
                </a:lnTo>
                <a:lnTo>
                  <a:pt x="438912" y="158749"/>
                </a:lnTo>
                <a:lnTo>
                  <a:pt x="438437" y="146788"/>
                </a:lnTo>
                <a:lnTo>
                  <a:pt x="437006" y="133794"/>
                </a:lnTo>
                <a:lnTo>
                  <a:pt x="434625" y="119887"/>
                </a:lnTo>
                <a:lnTo>
                  <a:pt x="431292" y="105028"/>
                </a:lnTo>
                <a:lnTo>
                  <a:pt x="426509" y="78553"/>
                </a:lnTo>
                <a:lnTo>
                  <a:pt x="419798" y="56673"/>
                </a:lnTo>
                <a:lnTo>
                  <a:pt x="411182" y="39127"/>
                </a:lnTo>
                <a:lnTo>
                  <a:pt x="400685" y="25653"/>
                </a:lnTo>
                <a:lnTo>
                  <a:pt x="388685" y="14091"/>
                </a:lnTo>
                <a:lnTo>
                  <a:pt x="378397" y="7746"/>
                </a:lnTo>
                <a:close/>
              </a:path>
              <a:path w="439420" h="304800">
                <a:moveTo>
                  <a:pt x="347090" y="0"/>
                </a:moveTo>
                <a:lnTo>
                  <a:pt x="316876" y="3595"/>
                </a:lnTo>
                <a:lnTo>
                  <a:pt x="283471" y="13477"/>
                </a:lnTo>
                <a:lnTo>
                  <a:pt x="246971" y="28074"/>
                </a:lnTo>
                <a:lnTo>
                  <a:pt x="206756" y="46100"/>
                </a:lnTo>
                <a:lnTo>
                  <a:pt x="165673" y="64049"/>
                </a:lnTo>
                <a:lnTo>
                  <a:pt x="127269" y="80057"/>
                </a:lnTo>
                <a:lnTo>
                  <a:pt x="92223" y="95089"/>
                </a:lnTo>
                <a:lnTo>
                  <a:pt x="48375" y="118260"/>
                </a:lnTo>
                <a:lnTo>
                  <a:pt x="17907" y="146049"/>
                </a:lnTo>
                <a:lnTo>
                  <a:pt x="994" y="181322"/>
                </a:lnTo>
                <a:lnTo>
                  <a:pt x="0" y="204850"/>
                </a:lnTo>
                <a:lnTo>
                  <a:pt x="2539" y="210057"/>
                </a:lnTo>
                <a:lnTo>
                  <a:pt x="5080" y="207517"/>
                </a:lnTo>
                <a:lnTo>
                  <a:pt x="7620" y="207517"/>
                </a:lnTo>
                <a:lnTo>
                  <a:pt x="16246" y="160829"/>
                </a:lnTo>
                <a:lnTo>
                  <a:pt x="51958" y="124904"/>
                </a:lnTo>
                <a:lnTo>
                  <a:pt x="94361" y="102488"/>
                </a:lnTo>
                <a:lnTo>
                  <a:pt x="178764" y="67913"/>
                </a:lnTo>
                <a:lnTo>
                  <a:pt x="211836" y="53847"/>
                </a:lnTo>
                <a:lnTo>
                  <a:pt x="251614" y="35821"/>
                </a:lnTo>
                <a:lnTo>
                  <a:pt x="287083" y="21177"/>
                </a:lnTo>
                <a:lnTo>
                  <a:pt x="318742" y="11342"/>
                </a:lnTo>
                <a:lnTo>
                  <a:pt x="347090" y="7746"/>
                </a:lnTo>
                <a:lnTo>
                  <a:pt x="378397" y="7746"/>
                </a:lnTo>
                <a:lnTo>
                  <a:pt x="375745" y="6111"/>
                </a:lnTo>
                <a:lnTo>
                  <a:pt x="361876" y="1490"/>
                </a:lnTo>
                <a:lnTo>
                  <a:pt x="347090" y="0"/>
                </a:lnTo>
                <a:close/>
              </a:path>
            </a:pathLst>
          </a:custGeom>
          <a:solidFill>
            <a:srgbClr val="3434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471159" y="4499864"/>
            <a:ext cx="240791" cy="2283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96517" y="1479041"/>
            <a:ext cx="136525" cy="692785"/>
          </a:xfrm>
          <a:custGeom>
            <a:avLst/>
            <a:gdLst/>
            <a:ahLst/>
            <a:cxnLst/>
            <a:rect l="l" t="t" r="r" b="b"/>
            <a:pathLst>
              <a:path w="136525" h="692785">
                <a:moveTo>
                  <a:pt x="86245" y="0"/>
                </a:moveTo>
                <a:lnTo>
                  <a:pt x="76781" y="2149"/>
                </a:lnTo>
                <a:lnTo>
                  <a:pt x="55657" y="12715"/>
                </a:lnTo>
                <a:lnTo>
                  <a:pt x="33781" y="37879"/>
                </a:lnTo>
                <a:lnTo>
                  <a:pt x="22059" y="83820"/>
                </a:lnTo>
                <a:lnTo>
                  <a:pt x="30868" y="123235"/>
                </a:lnTo>
                <a:lnTo>
                  <a:pt x="51901" y="156448"/>
                </a:lnTo>
                <a:lnTo>
                  <a:pt x="72559" y="190779"/>
                </a:lnTo>
                <a:lnTo>
                  <a:pt x="80238" y="233553"/>
                </a:lnTo>
                <a:lnTo>
                  <a:pt x="71775" y="268428"/>
                </a:lnTo>
                <a:lnTo>
                  <a:pt x="54660" y="292433"/>
                </a:lnTo>
                <a:lnTo>
                  <a:pt x="36793" y="314938"/>
                </a:lnTo>
                <a:lnTo>
                  <a:pt x="26073" y="345313"/>
                </a:lnTo>
                <a:lnTo>
                  <a:pt x="25884" y="377059"/>
                </a:lnTo>
                <a:lnTo>
                  <a:pt x="32092" y="402971"/>
                </a:lnTo>
                <a:lnTo>
                  <a:pt x="41310" y="422501"/>
                </a:lnTo>
                <a:lnTo>
                  <a:pt x="50152" y="435102"/>
                </a:lnTo>
                <a:lnTo>
                  <a:pt x="44540" y="440678"/>
                </a:lnTo>
                <a:lnTo>
                  <a:pt x="39868" y="447897"/>
                </a:lnTo>
                <a:lnTo>
                  <a:pt x="36325" y="456211"/>
                </a:lnTo>
                <a:lnTo>
                  <a:pt x="34099" y="465074"/>
                </a:lnTo>
                <a:lnTo>
                  <a:pt x="20311" y="483568"/>
                </a:lnTo>
                <a:lnTo>
                  <a:pt x="9529" y="508254"/>
                </a:lnTo>
                <a:lnTo>
                  <a:pt x="2508" y="537797"/>
                </a:lnTo>
                <a:lnTo>
                  <a:pt x="0" y="570865"/>
                </a:lnTo>
                <a:lnTo>
                  <a:pt x="5296" y="618559"/>
                </a:lnTo>
                <a:lnTo>
                  <a:pt x="19807" y="657240"/>
                </a:lnTo>
                <a:lnTo>
                  <a:pt x="41464" y="683182"/>
                </a:lnTo>
                <a:lnTo>
                  <a:pt x="68198" y="692658"/>
                </a:lnTo>
                <a:lnTo>
                  <a:pt x="94933" y="683182"/>
                </a:lnTo>
                <a:lnTo>
                  <a:pt x="116590" y="657240"/>
                </a:lnTo>
                <a:lnTo>
                  <a:pt x="131101" y="618559"/>
                </a:lnTo>
                <a:lnTo>
                  <a:pt x="136397" y="570865"/>
                </a:lnTo>
                <a:lnTo>
                  <a:pt x="133858" y="537797"/>
                </a:lnTo>
                <a:lnTo>
                  <a:pt x="126617" y="508254"/>
                </a:lnTo>
                <a:lnTo>
                  <a:pt x="115239" y="483568"/>
                </a:lnTo>
                <a:lnTo>
                  <a:pt x="100291" y="465074"/>
                </a:lnTo>
                <a:lnTo>
                  <a:pt x="97376" y="452774"/>
                </a:lnTo>
                <a:lnTo>
                  <a:pt x="92016" y="442880"/>
                </a:lnTo>
                <a:lnTo>
                  <a:pt x="84777" y="435606"/>
                </a:lnTo>
                <a:lnTo>
                  <a:pt x="76225" y="431165"/>
                </a:lnTo>
                <a:lnTo>
                  <a:pt x="65661" y="416925"/>
                </a:lnTo>
                <a:lnTo>
                  <a:pt x="56416" y="398208"/>
                </a:lnTo>
                <a:lnTo>
                  <a:pt x="50557" y="375015"/>
                </a:lnTo>
                <a:lnTo>
                  <a:pt x="50152" y="347345"/>
                </a:lnTo>
                <a:lnTo>
                  <a:pt x="59956" y="317267"/>
                </a:lnTo>
                <a:lnTo>
                  <a:pt x="75969" y="295417"/>
                </a:lnTo>
                <a:lnTo>
                  <a:pt x="91609" y="272067"/>
                </a:lnTo>
                <a:lnTo>
                  <a:pt x="100291" y="237490"/>
                </a:lnTo>
                <a:lnTo>
                  <a:pt x="91078" y="194454"/>
                </a:lnTo>
                <a:lnTo>
                  <a:pt x="68700" y="159432"/>
                </a:lnTo>
                <a:lnTo>
                  <a:pt x="45570" y="125529"/>
                </a:lnTo>
                <a:lnTo>
                  <a:pt x="34099" y="85852"/>
                </a:lnTo>
                <a:lnTo>
                  <a:pt x="42247" y="43773"/>
                </a:lnTo>
                <a:lnTo>
                  <a:pt x="60172" y="17446"/>
                </a:lnTo>
                <a:lnTo>
                  <a:pt x="78097" y="3859"/>
                </a:lnTo>
                <a:lnTo>
                  <a:pt x="86245" y="0"/>
                </a:lnTo>
                <a:close/>
              </a:path>
            </a:pathLst>
          </a:custGeom>
          <a:solidFill>
            <a:srgbClr val="2CA8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96517" y="1479041"/>
            <a:ext cx="88265" cy="692785"/>
          </a:xfrm>
          <a:custGeom>
            <a:avLst/>
            <a:gdLst/>
            <a:ahLst/>
            <a:cxnLst/>
            <a:rect l="l" t="t" r="r" b="b"/>
            <a:pathLst>
              <a:path w="88265" h="692785">
                <a:moveTo>
                  <a:pt x="85915" y="0"/>
                </a:moveTo>
                <a:lnTo>
                  <a:pt x="76486" y="2149"/>
                </a:lnTo>
                <a:lnTo>
                  <a:pt x="55445" y="12715"/>
                </a:lnTo>
                <a:lnTo>
                  <a:pt x="33655" y="37879"/>
                </a:lnTo>
                <a:lnTo>
                  <a:pt x="21983" y="83820"/>
                </a:lnTo>
                <a:lnTo>
                  <a:pt x="30752" y="123235"/>
                </a:lnTo>
                <a:lnTo>
                  <a:pt x="51700" y="156448"/>
                </a:lnTo>
                <a:lnTo>
                  <a:pt x="72273" y="190779"/>
                </a:lnTo>
                <a:lnTo>
                  <a:pt x="79921" y="233553"/>
                </a:lnTo>
                <a:lnTo>
                  <a:pt x="71493" y="268428"/>
                </a:lnTo>
                <a:lnTo>
                  <a:pt x="54446" y="292433"/>
                </a:lnTo>
                <a:lnTo>
                  <a:pt x="36649" y="314938"/>
                </a:lnTo>
                <a:lnTo>
                  <a:pt x="25971" y="345313"/>
                </a:lnTo>
                <a:lnTo>
                  <a:pt x="25861" y="377376"/>
                </a:lnTo>
                <a:lnTo>
                  <a:pt x="31969" y="402971"/>
                </a:lnTo>
                <a:lnTo>
                  <a:pt x="41148" y="422501"/>
                </a:lnTo>
                <a:lnTo>
                  <a:pt x="49949" y="435102"/>
                </a:lnTo>
                <a:lnTo>
                  <a:pt x="44363" y="440678"/>
                </a:lnTo>
                <a:lnTo>
                  <a:pt x="39712" y="447897"/>
                </a:lnTo>
                <a:lnTo>
                  <a:pt x="36186" y="456211"/>
                </a:lnTo>
                <a:lnTo>
                  <a:pt x="33972" y="465074"/>
                </a:lnTo>
                <a:lnTo>
                  <a:pt x="20231" y="483568"/>
                </a:lnTo>
                <a:lnTo>
                  <a:pt x="9490" y="508254"/>
                </a:lnTo>
                <a:lnTo>
                  <a:pt x="2497" y="537797"/>
                </a:lnTo>
                <a:lnTo>
                  <a:pt x="0" y="570865"/>
                </a:lnTo>
                <a:lnTo>
                  <a:pt x="5276" y="618559"/>
                </a:lnTo>
                <a:lnTo>
                  <a:pt x="19731" y="657240"/>
                </a:lnTo>
                <a:lnTo>
                  <a:pt x="41303" y="683182"/>
                </a:lnTo>
                <a:lnTo>
                  <a:pt x="67932" y="692658"/>
                </a:lnTo>
                <a:lnTo>
                  <a:pt x="75933" y="692658"/>
                </a:lnTo>
                <a:lnTo>
                  <a:pt x="51080" y="680092"/>
                </a:lnTo>
                <a:lnTo>
                  <a:pt x="31470" y="653478"/>
                </a:lnTo>
                <a:lnTo>
                  <a:pt x="18604" y="616005"/>
                </a:lnTo>
                <a:lnTo>
                  <a:pt x="13982" y="570865"/>
                </a:lnTo>
                <a:lnTo>
                  <a:pt x="16512" y="537797"/>
                </a:lnTo>
                <a:lnTo>
                  <a:pt x="23726" y="508254"/>
                </a:lnTo>
                <a:lnTo>
                  <a:pt x="35060" y="483568"/>
                </a:lnTo>
                <a:lnTo>
                  <a:pt x="49949" y="465074"/>
                </a:lnTo>
                <a:lnTo>
                  <a:pt x="50951" y="456211"/>
                </a:lnTo>
                <a:lnTo>
                  <a:pt x="51701" y="448865"/>
                </a:lnTo>
                <a:lnTo>
                  <a:pt x="53606" y="442339"/>
                </a:lnTo>
                <a:lnTo>
                  <a:pt x="57950" y="437134"/>
                </a:lnTo>
                <a:lnTo>
                  <a:pt x="49144" y="424215"/>
                </a:lnTo>
                <a:lnTo>
                  <a:pt x="39965" y="403987"/>
                </a:lnTo>
                <a:lnTo>
                  <a:pt x="33784" y="377376"/>
                </a:lnTo>
                <a:lnTo>
                  <a:pt x="33972" y="345313"/>
                </a:lnTo>
                <a:lnTo>
                  <a:pt x="44648" y="315237"/>
                </a:lnTo>
                <a:lnTo>
                  <a:pt x="62442" y="293401"/>
                </a:lnTo>
                <a:lnTo>
                  <a:pt x="79488" y="270089"/>
                </a:lnTo>
                <a:lnTo>
                  <a:pt x="87922" y="235585"/>
                </a:lnTo>
                <a:lnTo>
                  <a:pt x="86326" y="211834"/>
                </a:lnTo>
                <a:lnTo>
                  <a:pt x="79675" y="191119"/>
                </a:lnTo>
                <a:lnTo>
                  <a:pt x="69653" y="172666"/>
                </a:lnTo>
                <a:lnTo>
                  <a:pt x="57950" y="155702"/>
                </a:lnTo>
                <a:lnTo>
                  <a:pt x="46521" y="140622"/>
                </a:lnTo>
                <a:lnTo>
                  <a:pt x="36968" y="124793"/>
                </a:lnTo>
                <a:lnTo>
                  <a:pt x="30412" y="107463"/>
                </a:lnTo>
                <a:lnTo>
                  <a:pt x="27978" y="87884"/>
                </a:lnTo>
                <a:lnTo>
                  <a:pt x="36184" y="46345"/>
                </a:lnTo>
                <a:lnTo>
                  <a:pt x="56194" y="19224"/>
                </a:lnTo>
                <a:lnTo>
                  <a:pt x="76580" y="4462"/>
                </a:lnTo>
                <a:lnTo>
                  <a:pt x="85915" y="0"/>
                </a:lnTo>
                <a:close/>
              </a:path>
            </a:pathLst>
          </a:custGeom>
          <a:solidFill>
            <a:srgbClr val="AADC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96899" y="1479422"/>
            <a:ext cx="136525" cy="692785"/>
          </a:xfrm>
          <a:custGeom>
            <a:avLst/>
            <a:gdLst/>
            <a:ahLst/>
            <a:cxnLst/>
            <a:rect l="l" t="t" r="r" b="b"/>
            <a:pathLst>
              <a:path w="136525" h="692785">
                <a:moveTo>
                  <a:pt x="100291" y="465074"/>
                </a:moveTo>
                <a:lnTo>
                  <a:pt x="97376" y="452774"/>
                </a:lnTo>
                <a:lnTo>
                  <a:pt x="92016" y="442880"/>
                </a:lnTo>
                <a:lnTo>
                  <a:pt x="84777" y="435606"/>
                </a:lnTo>
                <a:lnTo>
                  <a:pt x="76225" y="431164"/>
                </a:lnTo>
                <a:lnTo>
                  <a:pt x="65661" y="416925"/>
                </a:lnTo>
                <a:lnTo>
                  <a:pt x="56416" y="398208"/>
                </a:lnTo>
                <a:lnTo>
                  <a:pt x="50557" y="375015"/>
                </a:lnTo>
                <a:lnTo>
                  <a:pt x="50152" y="347344"/>
                </a:lnTo>
                <a:lnTo>
                  <a:pt x="59956" y="317267"/>
                </a:lnTo>
                <a:lnTo>
                  <a:pt x="75969" y="295417"/>
                </a:lnTo>
                <a:lnTo>
                  <a:pt x="91609" y="272067"/>
                </a:lnTo>
                <a:lnTo>
                  <a:pt x="100291" y="237489"/>
                </a:lnTo>
                <a:lnTo>
                  <a:pt x="91078" y="194454"/>
                </a:lnTo>
                <a:lnTo>
                  <a:pt x="68700" y="159432"/>
                </a:lnTo>
                <a:lnTo>
                  <a:pt x="45570" y="125529"/>
                </a:lnTo>
                <a:lnTo>
                  <a:pt x="34099" y="85851"/>
                </a:lnTo>
                <a:lnTo>
                  <a:pt x="42247" y="43773"/>
                </a:lnTo>
                <a:lnTo>
                  <a:pt x="60172" y="17446"/>
                </a:lnTo>
                <a:lnTo>
                  <a:pt x="78097" y="3859"/>
                </a:lnTo>
                <a:lnTo>
                  <a:pt x="86245" y="0"/>
                </a:lnTo>
                <a:lnTo>
                  <a:pt x="76781" y="2149"/>
                </a:lnTo>
                <a:lnTo>
                  <a:pt x="55657" y="12715"/>
                </a:lnTo>
                <a:lnTo>
                  <a:pt x="33781" y="37879"/>
                </a:lnTo>
                <a:lnTo>
                  <a:pt x="22059" y="83819"/>
                </a:lnTo>
                <a:lnTo>
                  <a:pt x="30868" y="123235"/>
                </a:lnTo>
                <a:lnTo>
                  <a:pt x="51901" y="156448"/>
                </a:lnTo>
                <a:lnTo>
                  <a:pt x="72559" y="190779"/>
                </a:lnTo>
                <a:lnTo>
                  <a:pt x="80238" y="233552"/>
                </a:lnTo>
                <a:lnTo>
                  <a:pt x="71775" y="268428"/>
                </a:lnTo>
                <a:lnTo>
                  <a:pt x="54660" y="292433"/>
                </a:lnTo>
                <a:lnTo>
                  <a:pt x="36793" y="314938"/>
                </a:lnTo>
                <a:lnTo>
                  <a:pt x="26073" y="345313"/>
                </a:lnTo>
                <a:lnTo>
                  <a:pt x="25884" y="377059"/>
                </a:lnTo>
                <a:lnTo>
                  <a:pt x="32092" y="402970"/>
                </a:lnTo>
                <a:lnTo>
                  <a:pt x="41310" y="422501"/>
                </a:lnTo>
                <a:lnTo>
                  <a:pt x="50152" y="435101"/>
                </a:lnTo>
                <a:lnTo>
                  <a:pt x="44540" y="440678"/>
                </a:lnTo>
                <a:lnTo>
                  <a:pt x="39868" y="447897"/>
                </a:lnTo>
                <a:lnTo>
                  <a:pt x="36325" y="456211"/>
                </a:lnTo>
                <a:lnTo>
                  <a:pt x="34099" y="465074"/>
                </a:lnTo>
                <a:lnTo>
                  <a:pt x="20311" y="483568"/>
                </a:lnTo>
                <a:lnTo>
                  <a:pt x="9529" y="508253"/>
                </a:lnTo>
                <a:lnTo>
                  <a:pt x="2508" y="537797"/>
                </a:lnTo>
                <a:lnTo>
                  <a:pt x="0" y="570864"/>
                </a:lnTo>
                <a:lnTo>
                  <a:pt x="5296" y="618559"/>
                </a:lnTo>
                <a:lnTo>
                  <a:pt x="19807" y="657240"/>
                </a:lnTo>
                <a:lnTo>
                  <a:pt x="41464" y="683182"/>
                </a:lnTo>
                <a:lnTo>
                  <a:pt x="68198" y="692657"/>
                </a:lnTo>
                <a:lnTo>
                  <a:pt x="94933" y="683182"/>
                </a:lnTo>
                <a:lnTo>
                  <a:pt x="116590" y="657240"/>
                </a:lnTo>
                <a:lnTo>
                  <a:pt x="131101" y="618559"/>
                </a:lnTo>
                <a:lnTo>
                  <a:pt x="136397" y="570864"/>
                </a:lnTo>
                <a:lnTo>
                  <a:pt x="133858" y="537797"/>
                </a:lnTo>
                <a:lnTo>
                  <a:pt x="126617" y="508253"/>
                </a:lnTo>
                <a:lnTo>
                  <a:pt x="115239" y="483568"/>
                </a:lnTo>
                <a:lnTo>
                  <a:pt x="100291" y="465074"/>
                </a:lnTo>
                <a:close/>
              </a:path>
            </a:pathLst>
          </a:custGeom>
          <a:ln w="11429">
            <a:solidFill>
              <a:srgbClr val="343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30808" y="1925573"/>
            <a:ext cx="52069" cy="36830"/>
          </a:xfrm>
          <a:custGeom>
            <a:avLst/>
            <a:gdLst/>
            <a:ahLst/>
            <a:cxnLst/>
            <a:rect l="l" t="t" r="r" b="b"/>
            <a:pathLst>
              <a:path w="52069" h="36830">
                <a:moveTo>
                  <a:pt x="13944" y="0"/>
                </a:moveTo>
                <a:lnTo>
                  <a:pt x="13944" y="4063"/>
                </a:lnTo>
                <a:lnTo>
                  <a:pt x="11963" y="10160"/>
                </a:lnTo>
                <a:lnTo>
                  <a:pt x="11963" y="14224"/>
                </a:lnTo>
                <a:lnTo>
                  <a:pt x="9969" y="18287"/>
                </a:lnTo>
                <a:lnTo>
                  <a:pt x="3987" y="22351"/>
                </a:lnTo>
                <a:lnTo>
                  <a:pt x="3987" y="26415"/>
                </a:lnTo>
                <a:lnTo>
                  <a:pt x="0" y="36575"/>
                </a:lnTo>
                <a:lnTo>
                  <a:pt x="9780" y="26924"/>
                </a:lnTo>
                <a:lnTo>
                  <a:pt x="22921" y="21844"/>
                </a:lnTo>
                <a:lnTo>
                  <a:pt x="37556" y="20574"/>
                </a:lnTo>
                <a:lnTo>
                  <a:pt x="48326" y="20574"/>
                </a:lnTo>
                <a:lnTo>
                  <a:pt x="43840" y="18287"/>
                </a:lnTo>
                <a:lnTo>
                  <a:pt x="27901" y="18287"/>
                </a:lnTo>
                <a:lnTo>
                  <a:pt x="17932" y="16255"/>
                </a:lnTo>
                <a:lnTo>
                  <a:pt x="17932" y="8127"/>
                </a:lnTo>
                <a:lnTo>
                  <a:pt x="13944" y="0"/>
                </a:lnTo>
                <a:close/>
              </a:path>
              <a:path w="52069" h="36830">
                <a:moveTo>
                  <a:pt x="48326" y="20574"/>
                </a:moveTo>
                <a:lnTo>
                  <a:pt x="37556" y="20574"/>
                </a:lnTo>
                <a:lnTo>
                  <a:pt x="51815" y="22351"/>
                </a:lnTo>
                <a:lnTo>
                  <a:pt x="48326" y="20574"/>
                </a:lnTo>
                <a:close/>
              </a:path>
            </a:pathLst>
          </a:custGeom>
          <a:solidFill>
            <a:srgbClr val="AADC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70901" y="1949957"/>
            <a:ext cx="54610" cy="213360"/>
          </a:xfrm>
          <a:custGeom>
            <a:avLst/>
            <a:gdLst/>
            <a:ahLst/>
            <a:cxnLst/>
            <a:rect l="l" t="t" r="r" b="b"/>
            <a:pathLst>
              <a:path w="54609" h="213360">
                <a:moveTo>
                  <a:pt x="20292" y="198437"/>
                </a:moveTo>
                <a:lnTo>
                  <a:pt x="8000" y="213359"/>
                </a:lnTo>
                <a:lnTo>
                  <a:pt x="15034" y="206200"/>
                </a:lnTo>
                <a:lnTo>
                  <a:pt x="20292" y="198437"/>
                </a:lnTo>
                <a:close/>
              </a:path>
              <a:path w="54609" h="213360">
                <a:moveTo>
                  <a:pt x="0" y="0"/>
                </a:moveTo>
                <a:lnTo>
                  <a:pt x="32" y="771"/>
                </a:lnTo>
                <a:lnTo>
                  <a:pt x="1752" y="3222"/>
                </a:lnTo>
                <a:lnTo>
                  <a:pt x="7597" y="7554"/>
                </a:lnTo>
                <a:lnTo>
                  <a:pt x="20002" y="13969"/>
                </a:lnTo>
                <a:lnTo>
                  <a:pt x="33316" y="28696"/>
                </a:lnTo>
                <a:lnTo>
                  <a:pt x="39504" y="51101"/>
                </a:lnTo>
                <a:lnTo>
                  <a:pt x="44005" y="95757"/>
                </a:lnTo>
                <a:lnTo>
                  <a:pt x="42601" y="147780"/>
                </a:lnTo>
                <a:lnTo>
                  <a:pt x="29756" y="184467"/>
                </a:lnTo>
                <a:lnTo>
                  <a:pt x="20292" y="198437"/>
                </a:lnTo>
                <a:lnTo>
                  <a:pt x="39367" y="175280"/>
                </a:lnTo>
                <a:lnTo>
                  <a:pt x="52969" y="130312"/>
                </a:lnTo>
                <a:lnTo>
                  <a:pt x="54088" y="85435"/>
                </a:lnTo>
                <a:lnTo>
                  <a:pt x="48006" y="47630"/>
                </a:lnTo>
                <a:lnTo>
                  <a:pt x="40004" y="23875"/>
                </a:lnTo>
                <a:lnTo>
                  <a:pt x="28691" y="10929"/>
                </a:lnTo>
                <a:lnTo>
                  <a:pt x="15501" y="3746"/>
                </a:lnTo>
                <a:lnTo>
                  <a:pt x="4563" y="658"/>
                </a:lnTo>
                <a:lnTo>
                  <a:pt x="0" y="0"/>
                </a:lnTo>
                <a:close/>
              </a:path>
            </a:pathLst>
          </a:custGeom>
          <a:solidFill>
            <a:srgbClr val="2487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65097" y="1916429"/>
            <a:ext cx="26034" cy="28575"/>
          </a:xfrm>
          <a:custGeom>
            <a:avLst/>
            <a:gdLst/>
            <a:ahLst/>
            <a:cxnLst/>
            <a:rect l="l" t="t" r="r" b="b"/>
            <a:pathLst>
              <a:path w="26034" h="28575">
                <a:moveTo>
                  <a:pt x="9969" y="0"/>
                </a:moveTo>
                <a:lnTo>
                  <a:pt x="5981" y="0"/>
                </a:lnTo>
                <a:lnTo>
                  <a:pt x="7975" y="6096"/>
                </a:lnTo>
                <a:lnTo>
                  <a:pt x="13944" y="8000"/>
                </a:lnTo>
                <a:lnTo>
                  <a:pt x="15938" y="14097"/>
                </a:lnTo>
                <a:lnTo>
                  <a:pt x="15938" y="20193"/>
                </a:lnTo>
                <a:lnTo>
                  <a:pt x="3987" y="22098"/>
                </a:lnTo>
                <a:lnTo>
                  <a:pt x="0" y="22098"/>
                </a:lnTo>
                <a:lnTo>
                  <a:pt x="4608" y="24193"/>
                </a:lnTo>
                <a:lnTo>
                  <a:pt x="11458" y="25146"/>
                </a:lnTo>
                <a:lnTo>
                  <a:pt x="19055" y="26098"/>
                </a:lnTo>
                <a:lnTo>
                  <a:pt x="25908" y="28194"/>
                </a:lnTo>
                <a:lnTo>
                  <a:pt x="23914" y="22098"/>
                </a:lnTo>
                <a:lnTo>
                  <a:pt x="21920" y="14097"/>
                </a:lnTo>
                <a:lnTo>
                  <a:pt x="17932" y="8000"/>
                </a:lnTo>
                <a:lnTo>
                  <a:pt x="13944" y="2032"/>
                </a:lnTo>
                <a:lnTo>
                  <a:pt x="9969" y="0"/>
                </a:lnTo>
                <a:close/>
              </a:path>
            </a:pathLst>
          </a:custGeom>
          <a:solidFill>
            <a:srgbClr val="2487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36830" y="1784604"/>
            <a:ext cx="22225" cy="113664"/>
          </a:xfrm>
          <a:custGeom>
            <a:avLst/>
            <a:gdLst/>
            <a:ahLst/>
            <a:cxnLst/>
            <a:rect l="l" t="t" r="r" b="b"/>
            <a:pathLst>
              <a:path w="22225" h="113664">
                <a:moveTo>
                  <a:pt x="10220" y="24956"/>
                </a:moveTo>
                <a:lnTo>
                  <a:pt x="0" y="46297"/>
                </a:lnTo>
                <a:lnTo>
                  <a:pt x="1743" y="82153"/>
                </a:lnTo>
                <a:lnTo>
                  <a:pt x="13202" y="105316"/>
                </a:lnTo>
                <a:lnTo>
                  <a:pt x="20177" y="113537"/>
                </a:lnTo>
                <a:lnTo>
                  <a:pt x="3676" y="71419"/>
                </a:lnTo>
                <a:lnTo>
                  <a:pt x="6229" y="35099"/>
                </a:lnTo>
                <a:lnTo>
                  <a:pt x="10220" y="24956"/>
                </a:lnTo>
                <a:close/>
              </a:path>
              <a:path w="22225" h="113664">
                <a:moveTo>
                  <a:pt x="22171" y="0"/>
                </a:moveTo>
                <a:lnTo>
                  <a:pt x="16255" y="9614"/>
                </a:lnTo>
                <a:lnTo>
                  <a:pt x="10220" y="24956"/>
                </a:lnTo>
                <a:lnTo>
                  <a:pt x="22171" y="0"/>
                </a:lnTo>
                <a:close/>
              </a:path>
            </a:pathLst>
          </a:custGeom>
          <a:solidFill>
            <a:srgbClr val="2487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81100" y="1682495"/>
            <a:ext cx="9525" cy="71755"/>
          </a:xfrm>
          <a:custGeom>
            <a:avLst/>
            <a:gdLst/>
            <a:ahLst/>
            <a:cxnLst/>
            <a:rect l="l" t="t" r="r" b="b"/>
            <a:pathLst>
              <a:path w="9525" h="71755">
                <a:moveTo>
                  <a:pt x="2516" y="64960"/>
                </a:moveTo>
                <a:lnTo>
                  <a:pt x="0" y="71627"/>
                </a:lnTo>
                <a:lnTo>
                  <a:pt x="2012" y="66865"/>
                </a:lnTo>
                <a:lnTo>
                  <a:pt x="2516" y="64960"/>
                </a:lnTo>
                <a:close/>
              </a:path>
              <a:path w="9525" h="71755">
                <a:moveTo>
                  <a:pt x="3962" y="0"/>
                </a:moveTo>
                <a:lnTo>
                  <a:pt x="7522" y="30479"/>
                </a:lnTo>
                <a:lnTo>
                  <a:pt x="5695" y="52958"/>
                </a:lnTo>
                <a:lnTo>
                  <a:pt x="2516" y="64960"/>
                </a:lnTo>
                <a:lnTo>
                  <a:pt x="8977" y="47845"/>
                </a:lnTo>
                <a:lnTo>
                  <a:pt x="9410" y="24622"/>
                </a:lnTo>
                <a:lnTo>
                  <a:pt x="6129" y="6994"/>
                </a:lnTo>
                <a:lnTo>
                  <a:pt x="3962" y="0"/>
                </a:lnTo>
                <a:close/>
              </a:path>
            </a:pathLst>
          </a:custGeom>
          <a:solidFill>
            <a:srgbClr val="2487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19060" y="1920239"/>
            <a:ext cx="31750" cy="64135"/>
          </a:xfrm>
          <a:custGeom>
            <a:avLst/>
            <a:gdLst/>
            <a:ahLst/>
            <a:cxnLst/>
            <a:rect l="l" t="t" r="r" b="b"/>
            <a:pathLst>
              <a:path w="31750" h="64135">
                <a:moveTo>
                  <a:pt x="27609" y="0"/>
                </a:moveTo>
                <a:lnTo>
                  <a:pt x="23672" y="5969"/>
                </a:lnTo>
                <a:lnTo>
                  <a:pt x="23672" y="18034"/>
                </a:lnTo>
                <a:lnTo>
                  <a:pt x="21704" y="21971"/>
                </a:lnTo>
                <a:lnTo>
                  <a:pt x="19723" y="24002"/>
                </a:lnTo>
                <a:lnTo>
                  <a:pt x="15786" y="27939"/>
                </a:lnTo>
                <a:lnTo>
                  <a:pt x="9710" y="35254"/>
                </a:lnTo>
                <a:lnTo>
                  <a:pt x="4192" y="44450"/>
                </a:lnTo>
                <a:lnTo>
                  <a:pt x="525" y="54407"/>
                </a:lnTo>
                <a:lnTo>
                  <a:pt x="0" y="64008"/>
                </a:lnTo>
                <a:lnTo>
                  <a:pt x="6289" y="52417"/>
                </a:lnTo>
                <a:lnTo>
                  <a:pt x="11837" y="40243"/>
                </a:lnTo>
                <a:lnTo>
                  <a:pt x="18864" y="29950"/>
                </a:lnTo>
                <a:lnTo>
                  <a:pt x="29238" y="24198"/>
                </a:lnTo>
                <a:lnTo>
                  <a:pt x="25672" y="21377"/>
                </a:lnTo>
                <a:lnTo>
                  <a:pt x="24407" y="14493"/>
                </a:lnTo>
                <a:lnTo>
                  <a:pt x="25731" y="6871"/>
                </a:lnTo>
                <a:lnTo>
                  <a:pt x="27609" y="0"/>
                </a:lnTo>
                <a:close/>
              </a:path>
              <a:path w="31750" h="64135">
                <a:moveTo>
                  <a:pt x="29590" y="24002"/>
                </a:moveTo>
                <a:lnTo>
                  <a:pt x="29238" y="24198"/>
                </a:lnTo>
                <a:lnTo>
                  <a:pt x="31559" y="26035"/>
                </a:lnTo>
                <a:lnTo>
                  <a:pt x="29590" y="240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150619" y="2143505"/>
            <a:ext cx="28575" cy="20320"/>
          </a:xfrm>
          <a:custGeom>
            <a:avLst/>
            <a:gdLst/>
            <a:ahLst/>
            <a:cxnLst/>
            <a:rect l="l" t="t" r="r" b="b"/>
            <a:pathLst>
              <a:path w="28575" h="20319">
                <a:moveTo>
                  <a:pt x="21882" y="0"/>
                </a:moveTo>
                <a:lnTo>
                  <a:pt x="6311" y="0"/>
                </a:lnTo>
                <a:lnTo>
                  <a:pt x="0" y="4445"/>
                </a:lnTo>
                <a:lnTo>
                  <a:pt x="0" y="15367"/>
                </a:lnTo>
                <a:lnTo>
                  <a:pt x="6311" y="19812"/>
                </a:lnTo>
                <a:lnTo>
                  <a:pt x="21882" y="19812"/>
                </a:lnTo>
                <a:lnTo>
                  <a:pt x="28193" y="15367"/>
                </a:lnTo>
                <a:lnTo>
                  <a:pt x="28193" y="4445"/>
                </a:lnTo>
                <a:lnTo>
                  <a:pt x="21882" y="0"/>
                </a:lnTo>
                <a:close/>
              </a:path>
            </a:pathLst>
          </a:custGeom>
          <a:solidFill>
            <a:srgbClr val="3EB8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134617" y="2127504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80">
                <a:moveTo>
                  <a:pt x="10579" y="0"/>
                </a:moveTo>
                <a:lnTo>
                  <a:pt x="0" y="0"/>
                </a:lnTo>
                <a:lnTo>
                  <a:pt x="2120" y="7747"/>
                </a:lnTo>
                <a:lnTo>
                  <a:pt x="2120" y="15621"/>
                </a:lnTo>
                <a:lnTo>
                  <a:pt x="6350" y="17525"/>
                </a:lnTo>
                <a:lnTo>
                  <a:pt x="14820" y="17525"/>
                </a:lnTo>
                <a:lnTo>
                  <a:pt x="19050" y="15621"/>
                </a:lnTo>
                <a:lnTo>
                  <a:pt x="19050" y="7747"/>
                </a:lnTo>
                <a:lnTo>
                  <a:pt x="10579" y="0"/>
                </a:lnTo>
                <a:close/>
              </a:path>
            </a:pathLst>
          </a:custGeom>
          <a:solidFill>
            <a:srgbClr val="3EB8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12063" y="3973067"/>
            <a:ext cx="609599" cy="228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56389" y="3720574"/>
            <a:ext cx="416559" cy="316865"/>
          </a:xfrm>
          <a:custGeom>
            <a:avLst/>
            <a:gdLst/>
            <a:ahLst/>
            <a:cxnLst/>
            <a:rect l="l" t="t" r="r" b="b"/>
            <a:pathLst>
              <a:path w="416559" h="316864">
                <a:moveTo>
                  <a:pt x="125800" y="0"/>
                </a:moveTo>
                <a:lnTo>
                  <a:pt x="83156" y="4969"/>
                </a:lnTo>
                <a:lnTo>
                  <a:pt x="34136" y="30874"/>
                </a:lnTo>
                <a:lnTo>
                  <a:pt x="6731" y="68184"/>
                </a:lnTo>
                <a:lnTo>
                  <a:pt x="0" y="113447"/>
                </a:lnTo>
                <a:lnTo>
                  <a:pt x="13002" y="163211"/>
                </a:lnTo>
                <a:lnTo>
                  <a:pt x="38123" y="202292"/>
                </a:lnTo>
                <a:lnTo>
                  <a:pt x="75276" y="237532"/>
                </a:lnTo>
                <a:lnTo>
                  <a:pt x="121251" y="267773"/>
                </a:lnTo>
                <a:lnTo>
                  <a:pt x="172839" y="291857"/>
                </a:lnTo>
                <a:lnTo>
                  <a:pt x="226831" y="308626"/>
                </a:lnTo>
                <a:lnTo>
                  <a:pt x="296860" y="316608"/>
                </a:lnTo>
                <a:lnTo>
                  <a:pt x="348566" y="305801"/>
                </a:lnTo>
                <a:lnTo>
                  <a:pt x="384924" y="281230"/>
                </a:lnTo>
                <a:lnTo>
                  <a:pt x="408911" y="247920"/>
                </a:lnTo>
                <a:lnTo>
                  <a:pt x="416386" y="217876"/>
                </a:lnTo>
                <a:lnTo>
                  <a:pt x="411632" y="185604"/>
                </a:lnTo>
                <a:lnTo>
                  <a:pt x="371849" y="119467"/>
                </a:lnTo>
                <a:lnTo>
                  <a:pt x="340029" y="88150"/>
                </a:lnTo>
                <a:lnTo>
                  <a:pt x="302395" y="59697"/>
                </a:lnTo>
                <a:lnTo>
                  <a:pt x="260551" y="35383"/>
                </a:lnTo>
                <a:lnTo>
                  <a:pt x="216101" y="16479"/>
                </a:lnTo>
                <a:lnTo>
                  <a:pt x="170650" y="4261"/>
                </a:lnTo>
                <a:lnTo>
                  <a:pt x="125800" y="0"/>
                </a:lnTo>
                <a:close/>
              </a:path>
            </a:pathLst>
          </a:custGeom>
          <a:solidFill>
            <a:srgbClr val="F57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54380" y="3726511"/>
            <a:ext cx="313690" cy="305435"/>
          </a:xfrm>
          <a:custGeom>
            <a:avLst/>
            <a:gdLst/>
            <a:ahLst/>
            <a:cxnLst/>
            <a:rect l="l" t="t" r="r" b="b"/>
            <a:pathLst>
              <a:path w="313690" h="305435">
                <a:moveTo>
                  <a:pt x="45234" y="0"/>
                </a:moveTo>
                <a:lnTo>
                  <a:pt x="0" y="2208"/>
                </a:lnTo>
                <a:lnTo>
                  <a:pt x="44816" y="2902"/>
                </a:lnTo>
                <a:lnTo>
                  <a:pt x="90885" y="12501"/>
                </a:lnTo>
                <a:lnTo>
                  <a:pt x="136453" y="29592"/>
                </a:lnTo>
                <a:lnTo>
                  <a:pt x="179765" y="52762"/>
                </a:lnTo>
                <a:lnTo>
                  <a:pt x="219068" y="80598"/>
                </a:lnTo>
                <a:lnTo>
                  <a:pt x="252607" y="111689"/>
                </a:lnTo>
                <a:lnTo>
                  <a:pt x="278628" y="144620"/>
                </a:lnTo>
                <a:lnTo>
                  <a:pt x="301100" y="210355"/>
                </a:lnTo>
                <a:lnTo>
                  <a:pt x="294043" y="240333"/>
                </a:lnTo>
                <a:lnTo>
                  <a:pt x="279760" y="262403"/>
                </a:lnTo>
                <a:lnTo>
                  <a:pt x="261251" y="281258"/>
                </a:lnTo>
                <a:lnTo>
                  <a:pt x="237418" y="295875"/>
                </a:lnTo>
                <a:lnTo>
                  <a:pt x="207162" y="305230"/>
                </a:lnTo>
                <a:lnTo>
                  <a:pt x="242771" y="297086"/>
                </a:lnTo>
                <a:lnTo>
                  <a:pt x="270233" y="282179"/>
                </a:lnTo>
                <a:lnTo>
                  <a:pt x="290804" y="262224"/>
                </a:lnTo>
                <a:lnTo>
                  <a:pt x="305739" y="238936"/>
                </a:lnTo>
                <a:lnTo>
                  <a:pt x="313281" y="207642"/>
                </a:lnTo>
                <a:lnTo>
                  <a:pt x="307140" y="173985"/>
                </a:lnTo>
                <a:lnTo>
                  <a:pt x="289271" y="139484"/>
                </a:lnTo>
                <a:lnTo>
                  <a:pt x="261629" y="105663"/>
                </a:lnTo>
                <a:lnTo>
                  <a:pt x="226169" y="74042"/>
                </a:lnTo>
                <a:lnTo>
                  <a:pt x="184845" y="46144"/>
                </a:lnTo>
                <a:lnTo>
                  <a:pt x="139611" y="23489"/>
                </a:lnTo>
                <a:lnTo>
                  <a:pt x="92422" y="7601"/>
                </a:lnTo>
                <a:lnTo>
                  <a:pt x="45234" y="0"/>
                </a:lnTo>
                <a:close/>
              </a:path>
            </a:pathLst>
          </a:custGeom>
          <a:solidFill>
            <a:srgbClr val="F44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66832" y="3742944"/>
            <a:ext cx="215265" cy="277495"/>
          </a:xfrm>
          <a:custGeom>
            <a:avLst/>
            <a:gdLst/>
            <a:ahLst/>
            <a:cxnLst/>
            <a:rect l="l" t="t" r="r" b="b"/>
            <a:pathLst>
              <a:path w="215265" h="277495">
                <a:moveTo>
                  <a:pt x="52304" y="0"/>
                </a:moveTo>
                <a:lnTo>
                  <a:pt x="19159" y="26560"/>
                </a:lnTo>
                <a:lnTo>
                  <a:pt x="2039" y="60372"/>
                </a:lnTo>
                <a:lnTo>
                  <a:pt x="0" y="99208"/>
                </a:lnTo>
                <a:lnTo>
                  <a:pt x="12096" y="140842"/>
                </a:lnTo>
                <a:lnTo>
                  <a:pt x="35749" y="178023"/>
                </a:lnTo>
                <a:lnTo>
                  <a:pt x="70661" y="211211"/>
                </a:lnTo>
                <a:lnTo>
                  <a:pt x="114018" y="239461"/>
                </a:lnTo>
                <a:lnTo>
                  <a:pt x="163003" y="261828"/>
                </a:lnTo>
                <a:lnTo>
                  <a:pt x="214801" y="277367"/>
                </a:lnTo>
                <a:lnTo>
                  <a:pt x="164571" y="260809"/>
                </a:lnTo>
                <a:lnTo>
                  <a:pt x="119324" y="236063"/>
                </a:lnTo>
                <a:lnTo>
                  <a:pt x="80430" y="205093"/>
                </a:lnTo>
                <a:lnTo>
                  <a:pt x="49256" y="169863"/>
                </a:lnTo>
                <a:lnTo>
                  <a:pt x="27171" y="132333"/>
                </a:lnTo>
                <a:lnTo>
                  <a:pt x="16019" y="94636"/>
                </a:lnTo>
                <a:lnTo>
                  <a:pt x="15863" y="58785"/>
                </a:lnTo>
                <a:lnTo>
                  <a:pt x="27644" y="26624"/>
                </a:lnTo>
                <a:lnTo>
                  <a:pt x="52304" y="0"/>
                </a:lnTo>
                <a:close/>
              </a:path>
            </a:pathLst>
          </a:custGeom>
          <a:solidFill>
            <a:srgbClr val="F8BA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43019" y="3776726"/>
            <a:ext cx="253993" cy="185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56389" y="3720574"/>
            <a:ext cx="416559" cy="316865"/>
          </a:xfrm>
          <a:custGeom>
            <a:avLst/>
            <a:gdLst/>
            <a:ahLst/>
            <a:cxnLst/>
            <a:rect l="l" t="t" r="r" b="b"/>
            <a:pathLst>
              <a:path w="416559" h="316864">
                <a:moveTo>
                  <a:pt x="83156" y="4969"/>
                </a:moveTo>
                <a:lnTo>
                  <a:pt x="34136" y="30874"/>
                </a:lnTo>
                <a:lnTo>
                  <a:pt x="6731" y="68184"/>
                </a:lnTo>
                <a:lnTo>
                  <a:pt x="0" y="113447"/>
                </a:lnTo>
                <a:lnTo>
                  <a:pt x="13002" y="163211"/>
                </a:lnTo>
                <a:lnTo>
                  <a:pt x="38123" y="202292"/>
                </a:lnTo>
                <a:lnTo>
                  <a:pt x="75276" y="237532"/>
                </a:lnTo>
                <a:lnTo>
                  <a:pt x="121251" y="267773"/>
                </a:lnTo>
                <a:lnTo>
                  <a:pt x="172839" y="291857"/>
                </a:lnTo>
                <a:lnTo>
                  <a:pt x="226831" y="308626"/>
                </a:lnTo>
                <a:lnTo>
                  <a:pt x="296860" y="316608"/>
                </a:lnTo>
                <a:lnTo>
                  <a:pt x="348566" y="305801"/>
                </a:lnTo>
                <a:lnTo>
                  <a:pt x="384924" y="281230"/>
                </a:lnTo>
                <a:lnTo>
                  <a:pt x="408911" y="247920"/>
                </a:lnTo>
                <a:lnTo>
                  <a:pt x="416386" y="217876"/>
                </a:lnTo>
                <a:lnTo>
                  <a:pt x="411632" y="185604"/>
                </a:lnTo>
                <a:lnTo>
                  <a:pt x="371849" y="119467"/>
                </a:lnTo>
                <a:lnTo>
                  <a:pt x="340029" y="88150"/>
                </a:lnTo>
                <a:lnTo>
                  <a:pt x="302395" y="59697"/>
                </a:lnTo>
                <a:lnTo>
                  <a:pt x="260551" y="35383"/>
                </a:lnTo>
                <a:lnTo>
                  <a:pt x="216101" y="16479"/>
                </a:lnTo>
                <a:lnTo>
                  <a:pt x="170650" y="4261"/>
                </a:lnTo>
                <a:lnTo>
                  <a:pt x="125800" y="0"/>
                </a:lnTo>
                <a:lnTo>
                  <a:pt x="83156" y="4969"/>
                </a:lnTo>
                <a:close/>
              </a:path>
            </a:pathLst>
          </a:custGeom>
          <a:ln w="7620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40588" y="3777234"/>
            <a:ext cx="244677" cy="181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77061" y="3934205"/>
            <a:ext cx="636269" cy="2606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48989" y="3543101"/>
            <a:ext cx="418465" cy="450850"/>
          </a:xfrm>
          <a:custGeom>
            <a:avLst/>
            <a:gdLst/>
            <a:ahLst/>
            <a:cxnLst/>
            <a:rect l="l" t="t" r="r" b="b"/>
            <a:pathLst>
              <a:path w="418465" h="450850">
                <a:moveTo>
                  <a:pt x="145731" y="0"/>
                </a:moveTo>
                <a:lnTo>
                  <a:pt x="73452" y="18925"/>
                </a:lnTo>
                <a:lnTo>
                  <a:pt x="41379" y="42106"/>
                </a:lnTo>
                <a:lnTo>
                  <a:pt x="5038" y="107924"/>
                </a:lnTo>
                <a:lnTo>
                  <a:pt x="0" y="147700"/>
                </a:lnTo>
                <a:lnTo>
                  <a:pt x="3201" y="190148"/>
                </a:lnTo>
                <a:lnTo>
                  <a:pt x="14256" y="233837"/>
                </a:lnTo>
                <a:lnTo>
                  <a:pt x="32780" y="277339"/>
                </a:lnTo>
                <a:lnTo>
                  <a:pt x="58386" y="319222"/>
                </a:lnTo>
                <a:lnTo>
                  <a:pt x="98681" y="366036"/>
                </a:lnTo>
                <a:lnTo>
                  <a:pt x="143363" y="402337"/>
                </a:lnTo>
                <a:lnTo>
                  <a:pt x="190063" y="428343"/>
                </a:lnTo>
                <a:lnTo>
                  <a:pt x="236412" y="444273"/>
                </a:lnTo>
                <a:lnTo>
                  <a:pt x="280041" y="450343"/>
                </a:lnTo>
                <a:lnTo>
                  <a:pt x="318580" y="446771"/>
                </a:lnTo>
                <a:lnTo>
                  <a:pt x="349661" y="433776"/>
                </a:lnTo>
                <a:lnTo>
                  <a:pt x="388751" y="399401"/>
                </a:lnTo>
                <a:lnTo>
                  <a:pt x="411208" y="358798"/>
                </a:lnTo>
                <a:lnTo>
                  <a:pt x="417973" y="313172"/>
                </a:lnTo>
                <a:lnTo>
                  <a:pt x="409986" y="263723"/>
                </a:lnTo>
                <a:lnTo>
                  <a:pt x="392063" y="221241"/>
                </a:lnTo>
                <a:lnTo>
                  <a:pt x="367092" y="183332"/>
                </a:lnTo>
                <a:lnTo>
                  <a:pt x="340549" y="151137"/>
                </a:lnTo>
                <a:lnTo>
                  <a:pt x="317911" y="125801"/>
                </a:lnTo>
                <a:lnTo>
                  <a:pt x="298303" y="99887"/>
                </a:lnTo>
                <a:lnTo>
                  <a:pt x="259707" y="48773"/>
                </a:lnTo>
                <a:lnTo>
                  <a:pt x="207819" y="13922"/>
                </a:lnTo>
                <a:lnTo>
                  <a:pt x="176620" y="3436"/>
                </a:lnTo>
                <a:lnTo>
                  <a:pt x="145731" y="0"/>
                </a:lnTo>
                <a:close/>
              </a:path>
            </a:pathLst>
          </a:custGeom>
          <a:solidFill>
            <a:srgbClr val="F57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92530" y="3558032"/>
            <a:ext cx="267335" cy="404495"/>
          </a:xfrm>
          <a:custGeom>
            <a:avLst/>
            <a:gdLst/>
            <a:ahLst/>
            <a:cxnLst/>
            <a:rect l="l" t="t" r="r" b="b"/>
            <a:pathLst>
              <a:path w="267334" h="404495">
                <a:moveTo>
                  <a:pt x="25076" y="0"/>
                </a:moveTo>
                <a:lnTo>
                  <a:pt x="0" y="507"/>
                </a:lnTo>
                <a:lnTo>
                  <a:pt x="21311" y="2778"/>
                </a:lnTo>
                <a:lnTo>
                  <a:pt x="41044" y="9239"/>
                </a:lnTo>
                <a:lnTo>
                  <a:pt x="82041" y="32638"/>
                </a:lnTo>
                <a:lnTo>
                  <a:pt x="120427" y="71119"/>
                </a:lnTo>
                <a:lnTo>
                  <a:pt x="138870" y="96039"/>
                </a:lnTo>
                <a:lnTo>
                  <a:pt x="157479" y="120268"/>
                </a:lnTo>
                <a:lnTo>
                  <a:pt x="204184" y="173656"/>
                </a:lnTo>
                <a:lnTo>
                  <a:pt x="227917" y="208476"/>
                </a:lnTo>
                <a:lnTo>
                  <a:pt x="244601" y="247141"/>
                </a:lnTo>
                <a:lnTo>
                  <a:pt x="254047" y="293004"/>
                </a:lnTo>
                <a:lnTo>
                  <a:pt x="252349" y="334200"/>
                </a:lnTo>
                <a:lnTo>
                  <a:pt x="235886" y="370728"/>
                </a:lnTo>
                <a:lnTo>
                  <a:pt x="201040" y="402589"/>
                </a:lnTo>
                <a:lnTo>
                  <a:pt x="199389" y="404367"/>
                </a:lnTo>
                <a:lnTo>
                  <a:pt x="202691" y="404367"/>
                </a:lnTo>
                <a:lnTo>
                  <a:pt x="239641" y="371951"/>
                </a:lnTo>
                <a:lnTo>
                  <a:pt x="260730" y="334200"/>
                </a:lnTo>
                <a:lnTo>
                  <a:pt x="267057" y="291782"/>
                </a:lnTo>
                <a:lnTo>
                  <a:pt x="259714" y="245363"/>
                </a:lnTo>
                <a:lnTo>
                  <a:pt x="243030" y="206698"/>
                </a:lnTo>
                <a:lnTo>
                  <a:pt x="219297" y="171878"/>
                </a:lnTo>
                <a:lnTo>
                  <a:pt x="193992" y="142083"/>
                </a:lnTo>
                <a:lnTo>
                  <a:pt x="172592" y="118490"/>
                </a:lnTo>
                <a:lnTo>
                  <a:pt x="153965" y="95261"/>
                </a:lnTo>
                <a:lnTo>
                  <a:pt x="116711" y="48089"/>
                </a:lnTo>
                <a:lnTo>
                  <a:pt x="72085" y="16367"/>
                </a:lnTo>
                <a:lnTo>
                  <a:pt x="48582" y="5683"/>
                </a:lnTo>
                <a:lnTo>
                  <a:pt x="25076" y="0"/>
                </a:lnTo>
                <a:close/>
              </a:path>
            </a:pathLst>
          </a:custGeom>
          <a:solidFill>
            <a:srgbClr val="F44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061315" y="3554729"/>
            <a:ext cx="290830" cy="428625"/>
          </a:xfrm>
          <a:custGeom>
            <a:avLst/>
            <a:gdLst/>
            <a:ahLst/>
            <a:cxnLst/>
            <a:rect l="l" t="t" r="r" b="b"/>
            <a:pathLst>
              <a:path w="290830" h="428625">
                <a:moveTo>
                  <a:pt x="122832" y="0"/>
                </a:moveTo>
                <a:lnTo>
                  <a:pt x="119479" y="0"/>
                </a:lnTo>
                <a:lnTo>
                  <a:pt x="106068" y="3556"/>
                </a:lnTo>
                <a:lnTo>
                  <a:pt x="63401" y="19899"/>
                </a:lnTo>
                <a:lnTo>
                  <a:pt x="31913" y="46198"/>
                </a:lnTo>
                <a:lnTo>
                  <a:pt x="11151" y="80500"/>
                </a:lnTo>
                <a:lnTo>
                  <a:pt x="664" y="120856"/>
                </a:lnTo>
                <a:lnTo>
                  <a:pt x="0" y="165313"/>
                </a:lnTo>
                <a:lnTo>
                  <a:pt x="8706" y="211921"/>
                </a:lnTo>
                <a:lnTo>
                  <a:pt x="26331" y="258728"/>
                </a:lnTo>
                <a:lnTo>
                  <a:pt x="52423" y="303784"/>
                </a:lnTo>
                <a:lnTo>
                  <a:pt x="89380" y="347297"/>
                </a:lnTo>
                <a:lnTo>
                  <a:pt x="130153" y="381381"/>
                </a:lnTo>
                <a:lnTo>
                  <a:pt x="172695" y="406130"/>
                </a:lnTo>
                <a:lnTo>
                  <a:pt x="214960" y="421640"/>
                </a:lnTo>
                <a:lnTo>
                  <a:pt x="254902" y="428005"/>
                </a:lnTo>
                <a:lnTo>
                  <a:pt x="290472" y="425323"/>
                </a:lnTo>
                <a:lnTo>
                  <a:pt x="248458" y="423178"/>
                </a:lnTo>
                <a:lnTo>
                  <a:pt x="202671" y="410024"/>
                </a:lnTo>
                <a:lnTo>
                  <a:pt x="155762" y="385610"/>
                </a:lnTo>
                <a:lnTo>
                  <a:pt x="110384" y="349687"/>
                </a:lnTo>
                <a:lnTo>
                  <a:pt x="69187" y="302006"/>
                </a:lnTo>
                <a:lnTo>
                  <a:pt x="43026" y="256947"/>
                </a:lnTo>
                <a:lnTo>
                  <a:pt x="25234" y="210115"/>
                </a:lnTo>
                <a:lnTo>
                  <a:pt x="16321" y="163441"/>
                </a:lnTo>
                <a:lnTo>
                  <a:pt x="16800" y="118856"/>
                </a:lnTo>
                <a:lnTo>
                  <a:pt x="27179" y="78288"/>
                </a:lnTo>
                <a:lnTo>
                  <a:pt x="47970" y="43670"/>
                </a:lnTo>
                <a:lnTo>
                  <a:pt x="79684" y="16930"/>
                </a:lnTo>
                <a:lnTo>
                  <a:pt x="122832" y="0"/>
                </a:lnTo>
                <a:close/>
              </a:path>
            </a:pathLst>
          </a:custGeom>
          <a:solidFill>
            <a:srgbClr val="F8BA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54430" y="3660013"/>
            <a:ext cx="222779" cy="232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049370" y="3543482"/>
            <a:ext cx="418465" cy="450850"/>
          </a:xfrm>
          <a:custGeom>
            <a:avLst/>
            <a:gdLst/>
            <a:ahLst/>
            <a:cxnLst/>
            <a:rect l="l" t="t" r="r" b="b"/>
            <a:pathLst>
              <a:path w="418465" h="450850">
                <a:moveTo>
                  <a:pt x="239171" y="30932"/>
                </a:moveTo>
                <a:lnTo>
                  <a:pt x="207819" y="13922"/>
                </a:lnTo>
                <a:lnTo>
                  <a:pt x="176620" y="3436"/>
                </a:lnTo>
                <a:lnTo>
                  <a:pt x="145731" y="0"/>
                </a:lnTo>
                <a:lnTo>
                  <a:pt x="115308" y="4135"/>
                </a:lnTo>
                <a:lnTo>
                  <a:pt x="73452" y="18925"/>
                </a:lnTo>
                <a:lnTo>
                  <a:pt x="41379" y="42106"/>
                </a:lnTo>
                <a:lnTo>
                  <a:pt x="5038" y="107924"/>
                </a:lnTo>
                <a:lnTo>
                  <a:pt x="0" y="147700"/>
                </a:lnTo>
                <a:lnTo>
                  <a:pt x="3201" y="190148"/>
                </a:lnTo>
                <a:lnTo>
                  <a:pt x="14256" y="233837"/>
                </a:lnTo>
                <a:lnTo>
                  <a:pt x="32780" y="277339"/>
                </a:lnTo>
                <a:lnTo>
                  <a:pt x="58386" y="319222"/>
                </a:lnTo>
                <a:lnTo>
                  <a:pt x="98681" y="366036"/>
                </a:lnTo>
                <a:lnTo>
                  <a:pt x="143363" y="402337"/>
                </a:lnTo>
                <a:lnTo>
                  <a:pt x="190063" y="428343"/>
                </a:lnTo>
                <a:lnTo>
                  <a:pt x="236412" y="444273"/>
                </a:lnTo>
                <a:lnTo>
                  <a:pt x="280041" y="450343"/>
                </a:lnTo>
                <a:lnTo>
                  <a:pt x="318580" y="446771"/>
                </a:lnTo>
                <a:lnTo>
                  <a:pt x="349661" y="433776"/>
                </a:lnTo>
                <a:lnTo>
                  <a:pt x="388751" y="399401"/>
                </a:lnTo>
                <a:lnTo>
                  <a:pt x="411208" y="358798"/>
                </a:lnTo>
                <a:lnTo>
                  <a:pt x="417973" y="313172"/>
                </a:lnTo>
                <a:lnTo>
                  <a:pt x="409986" y="263723"/>
                </a:lnTo>
                <a:lnTo>
                  <a:pt x="392063" y="221241"/>
                </a:lnTo>
                <a:lnTo>
                  <a:pt x="367092" y="183332"/>
                </a:lnTo>
                <a:lnTo>
                  <a:pt x="340549" y="151137"/>
                </a:lnTo>
                <a:lnTo>
                  <a:pt x="317911" y="125801"/>
                </a:lnTo>
                <a:lnTo>
                  <a:pt x="298303" y="99887"/>
                </a:lnTo>
                <a:lnTo>
                  <a:pt x="279160" y="72985"/>
                </a:lnTo>
                <a:lnTo>
                  <a:pt x="259707" y="48773"/>
                </a:lnTo>
                <a:lnTo>
                  <a:pt x="239171" y="30932"/>
                </a:lnTo>
                <a:close/>
              </a:path>
            </a:pathLst>
          </a:custGeom>
          <a:ln w="1600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158979" y="3659116"/>
            <a:ext cx="196618" cy="2344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28472" y="3742182"/>
            <a:ext cx="582168" cy="2506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72193" y="3399106"/>
            <a:ext cx="414655" cy="403225"/>
          </a:xfrm>
          <a:custGeom>
            <a:avLst/>
            <a:gdLst/>
            <a:ahLst/>
            <a:cxnLst/>
            <a:rect l="l" t="t" r="r" b="b"/>
            <a:pathLst>
              <a:path w="414655" h="403225">
                <a:moveTo>
                  <a:pt x="253705" y="0"/>
                </a:moveTo>
                <a:lnTo>
                  <a:pt x="213698" y="9094"/>
                </a:lnTo>
                <a:lnTo>
                  <a:pt x="167765" y="28990"/>
                </a:lnTo>
                <a:lnTo>
                  <a:pt x="110862" y="59865"/>
                </a:lnTo>
                <a:lnTo>
                  <a:pt x="73996" y="85158"/>
                </a:lnTo>
                <a:lnTo>
                  <a:pt x="42449" y="112285"/>
                </a:lnTo>
                <a:lnTo>
                  <a:pt x="18410" y="144412"/>
                </a:lnTo>
                <a:lnTo>
                  <a:pt x="4068" y="184706"/>
                </a:lnTo>
                <a:lnTo>
                  <a:pt x="0" y="222963"/>
                </a:lnTo>
                <a:lnTo>
                  <a:pt x="1563" y="261684"/>
                </a:lnTo>
                <a:lnTo>
                  <a:pt x="10637" y="299381"/>
                </a:lnTo>
                <a:lnTo>
                  <a:pt x="29100" y="334566"/>
                </a:lnTo>
                <a:lnTo>
                  <a:pt x="55810" y="363795"/>
                </a:lnTo>
                <a:lnTo>
                  <a:pt x="88289" y="384889"/>
                </a:lnTo>
                <a:lnTo>
                  <a:pt x="125136" y="397906"/>
                </a:lnTo>
                <a:lnTo>
                  <a:pt x="164949" y="402905"/>
                </a:lnTo>
                <a:lnTo>
                  <a:pt x="206328" y="399944"/>
                </a:lnTo>
                <a:lnTo>
                  <a:pt x="247871" y="389082"/>
                </a:lnTo>
                <a:lnTo>
                  <a:pt x="288177" y="370377"/>
                </a:lnTo>
                <a:lnTo>
                  <a:pt x="325847" y="343889"/>
                </a:lnTo>
                <a:lnTo>
                  <a:pt x="359477" y="309674"/>
                </a:lnTo>
                <a:lnTo>
                  <a:pt x="388589" y="265778"/>
                </a:lnTo>
                <a:lnTo>
                  <a:pt x="406515" y="220750"/>
                </a:lnTo>
                <a:lnTo>
                  <a:pt x="414273" y="176140"/>
                </a:lnTo>
                <a:lnTo>
                  <a:pt x="412879" y="133494"/>
                </a:lnTo>
                <a:lnTo>
                  <a:pt x="403351" y="94360"/>
                </a:lnTo>
                <a:lnTo>
                  <a:pt x="363956" y="32820"/>
                </a:lnTo>
                <a:lnTo>
                  <a:pt x="292832" y="1531"/>
                </a:lnTo>
                <a:lnTo>
                  <a:pt x="253705" y="0"/>
                </a:lnTo>
                <a:close/>
              </a:path>
            </a:pathLst>
          </a:custGeom>
          <a:solidFill>
            <a:srgbClr val="F5765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040130" y="3409386"/>
            <a:ext cx="240665" cy="382905"/>
          </a:xfrm>
          <a:custGeom>
            <a:avLst/>
            <a:gdLst/>
            <a:ahLst/>
            <a:cxnLst/>
            <a:rect l="l" t="t" r="r" b="b"/>
            <a:pathLst>
              <a:path w="240665" h="382904">
                <a:moveTo>
                  <a:pt x="110622" y="0"/>
                </a:moveTo>
                <a:lnTo>
                  <a:pt x="93306" y="55"/>
                </a:lnTo>
                <a:lnTo>
                  <a:pt x="106850" y="1000"/>
                </a:lnTo>
                <a:lnTo>
                  <a:pt x="120391" y="3611"/>
                </a:lnTo>
                <a:lnTo>
                  <a:pt x="179934" y="34275"/>
                </a:lnTo>
                <a:lnTo>
                  <a:pt x="203233" y="65971"/>
                </a:lnTo>
                <a:lnTo>
                  <a:pt x="218487" y="105317"/>
                </a:lnTo>
                <a:lnTo>
                  <a:pt x="224325" y="150045"/>
                </a:lnTo>
                <a:lnTo>
                  <a:pt x="219375" y="197882"/>
                </a:lnTo>
                <a:lnTo>
                  <a:pt x="202266" y="246559"/>
                </a:lnTo>
                <a:lnTo>
                  <a:pt x="171627" y="293806"/>
                </a:lnTo>
                <a:lnTo>
                  <a:pt x="134504" y="331523"/>
                </a:lnTo>
                <a:lnTo>
                  <a:pt x="92067" y="359036"/>
                </a:lnTo>
                <a:lnTo>
                  <a:pt x="46503" y="376191"/>
                </a:lnTo>
                <a:lnTo>
                  <a:pt x="0" y="382833"/>
                </a:lnTo>
                <a:lnTo>
                  <a:pt x="49806" y="378442"/>
                </a:lnTo>
                <a:lnTo>
                  <a:pt x="99769" y="362370"/>
                </a:lnTo>
                <a:lnTo>
                  <a:pt x="146920" y="334273"/>
                </a:lnTo>
                <a:lnTo>
                  <a:pt x="188290" y="293806"/>
                </a:lnTo>
                <a:lnTo>
                  <a:pt x="218830" y="246559"/>
                </a:lnTo>
                <a:lnTo>
                  <a:pt x="235724" y="197882"/>
                </a:lnTo>
                <a:lnTo>
                  <a:pt x="240432" y="150045"/>
                </a:lnTo>
                <a:lnTo>
                  <a:pt x="234416" y="105317"/>
                </a:lnTo>
                <a:lnTo>
                  <a:pt x="219136" y="65971"/>
                </a:lnTo>
                <a:lnTo>
                  <a:pt x="196051" y="34275"/>
                </a:lnTo>
                <a:lnTo>
                  <a:pt x="146501" y="6556"/>
                </a:lnTo>
                <a:lnTo>
                  <a:pt x="128093" y="2278"/>
                </a:lnTo>
                <a:lnTo>
                  <a:pt x="110622" y="0"/>
                </a:lnTo>
                <a:close/>
              </a:path>
            </a:pathLst>
          </a:custGeom>
          <a:solidFill>
            <a:srgbClr val="F44D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79981" y="3409950"/>
            <a:ext cx="253365" cy="381000"/>
          </a:xfrm>
          <a:custGeom>
            <a:avLst/>
            <a:gdLst/>
            <a:ahLst/>
            <a:cxnLst/>
            <a:rect l="l" t="t" r="r" b="b"/>
            <a:pathLst>
              <a:path w="253365" h="381000">
                <a:moveTo>
                  <a:pt x="253112" y="0"/>
                </a:moveTo>
                <a:lnTo>
                  <a:pt x="188947" y="14684"/>
                </a:lnTo>
                <a:lnTo>
                  <a:pt x="150930" y="33057"/>
                </a:lnTo>
                <a:lnTo>
                  <a:pt x="104789" y="58800"/>
                </a:lnTo>
                <a:lnTo>
                  <a:pt x="70179" y="81861"/>
                </a:lnTo>
                <a:lnTo>
                  <a:pt x="40416" y="107267"/>
                </a:lnTo>
                <a:lnTo>
                  <a:pt x="4789" y="174498"/>
                </a:lnTo>
                <a:lnTo>
                  <a:pt x="0" y="210994"/>
                </a:lnTo>
                <a:lnTo>
                  <a:pt x="1458" y="247681"/>
                </a:lnTo>
                <a:lnTo>
                  <a:pt x="28132" y="316864"/>
                </a:lnTo>
                <a:lnTo>
                  <a:pt x="57189" y="347942"/>
                </a:lnTo>
                <a:lnTo>
                  <a:pt x="93124" y="368982"/>
                </a:lnTo>
                <a:lnTo>
                  <a:pt x="134059" y="379997"/>
                </a:lnTo>
                <a:lnTo>
                  <a:pt x="178119" y="381000"/>
                </a:lnTo>
                <a:lnTo>
                  <a:pt x="138982" y="376997"/>
                </a:lnTo>
                <a:lnTo>
                  <a:pt x="102500" y="364982"/>
                </a:lnTo>
                <a:lnTo>
                  <a:pt x="70080" y="344941"/>
                </a:lnTo>
                <a:lnTo>
                  <a:pt x="43130" y="316864"/>
                </a:lnTo>
                <a:lnTo>
                  <a:pt x="25651" y="282368"/>
                </a:lnTo>
                <a:lnTo>
                  <a:pt x="15700" y="209994"/>
                </a:lnTo>
                <a:lnTo>
                  <a:pt x="19788" y="174498"/>
                </a:lnTo>
                <a:lnTo>
                  <a:pt x="33565" y="137364"/>
                </a:lnTo>
                <a:lnTo>
                  <a:pt x="86114" y="81861"/>
                </a:lnTo>
                <a:lnTo>
                  <a:pt x="121451" y="58800"/>
                </a:lnTo>
                <a:lnTo>
                  <a:pt x="161710" y="35307"/>
                </a:lnTo>
                <a:lnTo>
                  <a:pt x="196030" y="18018"/>
                </a:lnTo>
                <a:lnTo>
                  <a:pt x="225977" y="6419"/>
                </a:lnTo>
                <a:lnTo>
                  <a:pt x="253112" y="0"/>
                </a:lnTo>
                <a:close/>
              </a:path>
            </a:pathLst>
          </a:custGeom>
          <a:solidFill>
            <a:srgbClr val="F8BA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55065" y="3487673"/>
            <a:ext cx="239788" cy="215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72574" y="3399487"/>
            <a:ext cx="414655" cy="403225"/>
          </a:xfrm>
          <a:custGeom>
            <a:avLst/>
            <a:gdLst/>
            <a:ahLst/>
            <a:cxnLst/>
            <a:rect l="l" t="t" r="r" b="b"/>
            <a:pathLst>
              <a:path w="414655" h="403225">
                <a:moveTo>
                  <a:pt x="110862" y="59865"/>
                </a:moveTo>
                <a:lnTo>
                  <a:pt x="73996" y="85158"/>
                </a:lnTo>
                <a:lnTo>
                  <a:pt x="42449" y="112285"/>
                </a:lnTo>
                <a:lnTo>
                  <a:pt x="18410" y="144412"/>
                </a:lnTo>
                <a:lnTo>
                  <a:pt x="4068" y="184706"/>
                </a:lnTo>
                <a:lnTo>
                  <a:pt x="0" y="222963"/>
                </a:lnTo>
                <a:lnTo>
                  <a:pt x="1563" y="261684"/>
                </a:lnTo>
                <a:lnTo>
                  <a:pt x="10637" y="299381"/>
                </a:lnTo>
                <a:lnTo>
                  <a:pt x="29100" y="334566"/>
                </a:lnTo>
                <a:lnTo>
                  <a:pt x="55810" y="363795"/>
                </a:lnTo>
                <a:lnTo>
                  <a:pt x="88289" y="384889"/>
                </a:lnTo>
                <a:lnTo>
                  <a:pt x="125136" y="397906"/>
                </a:lnTo>
                <a:lnTo>
                  <a:pt x="164949" y="402905"/>
                </a:lnTo>
                <a:lnTo>
                  <a:pt x="206328" y="399944"/>
                </a:lnTo>
                <a:lnTo>
                  <a:pt x="247871" y="389082"/>
                </a:lnTo>
                <a:lnTo>
                  <a:pt x="288177" y="370377"/>
                </a:lnTo>
                <a:lnTo>
                  <a:pt x="325847" y="343889"/>
                </a:lnTo>
                <a:lnTo>
                  <a:pt x="359477" y="309674"/>
                </a:lnTo>
                <a:lnTo>
                  <a:pt x="388589" y="265778"/>
                </a:lnTo>
                <a:lnTo>
                  <a:pt x="406515" y="220750"/>
                </a:lnTo>
                <a:lnTo>
                  <a:pt x="414273" y="176140"/>
                </a:lnTo>
                <a:lnTo>
                  <a:pt x="412879" y="133494"/>
                </a:lnTo>
                <a:lnTo>
                  <a:pt x="403351" y="94360"/>
                </a:lnTo>
                <a:lnTo>
                  <a:pt x="363956" y="32820"/>
                </a:lnTo>
                <a:lnTo>
                  <a:pt x="292832" y="1531"/>
                </a:lnTo>
                <a:lnTo>
                  <a:pt x="253705" y="0"/>
                </a:lnTo>
                <a:lnTo>
                  <a:pt x="213698" y="9094"/>
                </a:lnTo>
                <a:lnTo>
                  <a:pt x="167765" y="28990"/>
                </a:lnTo>
                <a:lnTo>
                  <a:pt x="110862" y="59865"/>
                </a:lnTo>
                <a:close/>
              </a:path>
            </a:pathLst>
          </a:custGeom>
          <a:ln w="16002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54925" y="3487673"/>
            <a:ext cx="236898" cy="2134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87829" y="2113026"/>
            <a:ext cx="816102" cy="3497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58545" y="4654296"/>
            <a:ext cx="1298448" cy="4884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83583" y="4679282"/>
            <a:ext cx="1194829" cy="384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8451" y="5567934"/>
            <a:ext cx="442722" cy="10111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37946" y="5981306"/>
            <a:ext cx="119862" cy="1998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84588" y="5709284"/>
            <a:ext cx="17145" cy="279400"/>
          </a:xfrm>
          <a:custGeom>
            <a:avLst/>
            <a:gdLst/>
            <a:ahLst/>
            <a:cxnLst/>
            <a:rect l="l" t="t" r="r" b="b"/>
            <a:pathLst>
              <a:path w="17145" h="279400">
                <a:moveTo>
                  <a:pt x="4729" y="0"/>
                </a:moveTo>
                <a:lnTo>
                  <a:pt x="737" y="19221"/>
                </a:lnTo>
                <a:lnTo>
                  <a:pt x="0" y="37642"/>
                </a:lnTo>
                <a:lnTo>
                  <a:pt x="1626" y="56064"/>
                </a:lnTo>
                <a:lnTo>
                  <a:pt x="4729" y="75285"/>
                </a:lnTo>
                <a:lnTo>
                  <a:pt x="7040" y="99253"/>
                </a:lnTo>
                <a:lnTo>
                  <a:pt x="6018" y="122658"/>
                </a:lnTo>
                <a:lnTo>
                  <a:pt x="3957" y="145903"/>
                </a:lnTo>
                <a:lnTo>
                  <a:pt x="3154" y="169392"/>
                </a:lnTo>
                <a:lnTo>
                  <a:pt x="5225" y="186955"/>
                </a:lnTo>
                <a:lnTo>
                  <a:pt x="9072" y="204038"/>
                </a:lnTo>
                <a:lnTo>
                  <a:pt x="12919" y="221120"/>
                </a:lnTo>
                <a:lnTo>
                  <a:pt x="14990" y="238683"/>
                </a:lnTo>
                <a:lnTo>
                  <a:pt x="15866" y="248816"/>
                </a:lnTo>
                <a:lnTo>
                  <a:pt x="16668" y="260711"/>
                </a:lnTo>
                <a:lnTo>
                  <a:pt x="16435" y="271645"/>
                </a:lnTo>
                <a:lnTo>
                  <a:pt x="14203" y="278891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96524" y="6176390"/>
            <a:ext cx="10795" cy="276225"/>
          </a:xfrm>
          <a:custGeom>
            <a:avLst/>
            <a:gdLst/>
            <a:ahLst/>
            <a:cxnLst/>
            <a:rect l="l" t="t" r="r" b="b"/>
            <a:pathLst>
              <a:path w="10795" h="276225">
                <a:moveTo>
                  <a:pt x="3474" y="0"/>
                </a:moveTo>
                <a:lnTo>
                  <a:pt x="7867" y="15565"/>
                </a:lnTo>
                <a:lnTo>
                  <a:pt x="8749" y="33842"/>
                </a:lnTo>
                <a:lnTo>
                  <a:pt x="7390" y="52438"/>
                </a:lnTo>
                <a:lnTo>
                  <a:pt x="5061" y="68961"/>
                </a:lnTo>
                <a:lnTo>
                  <a:pt x="4479" y="89471"/>
                </a:lnTo>
                <a:lnTo>
                  <a:pt x="7554" y="109185"/>
                </a:lnTo>
                <a:lnTo>
                  <a:pt x="10776" y="128579"/>
                </a:lnTo>
                <a:lnTo>
                  <a:pt x="10637" y="148132"/>
                </a:lnTo>
                <a:lnTo>
                  <a:pt x="6894" y="166774"/>
                </a:lnTo>
                <a:lnTo>
                  <a:pt x="2775" y="184215"/>
                </a:lnTo>
                <a:lnTo>
                  <a:pt x="0" y="202134"/>
                </a:lnTo>
                <a:lnTo>
                  <a:pt x="286" y="222211"/>
                </a:lnTo>
                <a:lnTo>
                  <a:pt x="2450" y="235256"/>
                </a:lnTo>
                <a:lnTo>
                  <a:pt x="4466" y="249342"/>
                </a:lnTo>
                <a:lnTo>
                  <a:pt x="4988" y="263270"/>
                </a:lnTo>
                <a:lnTo>
                  <a:pt x="2674" y="275844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39698" y="5653659"/>
            <a:ext cx="297180" cy="57150"/>
          </a:xfrm>
          <a:custGeom>
            <a:avLst/>
            <a:gdLst/>
            <a:ahLst/>
            <a:cxnLst/>
            <a:rect l="l" t="t" r="r" b="b"/>
            <a:pathLst>
              <a:path w="297180" h="57150">
                <a:moveTo>
                  <a:pt x="0" y="0"/>
                </a:moveTo>
                <a:lnTo>
                  <a:pt x="10173" y="10076"/>
                </a:lnTo>
                <a:lnTo>
                  <a:pt x="20723" y="13435"/>
                </a:lnTo>
                <a:lnTo>
                  <a:pt x="32325" y="13914"/>
                </a:lnTo>
                <a:lnTo>
                  <a:pt x="45656" y="15354"/>
                </a:lnTo>
                <a:lnTo>
                  <a:pt x="56462" y="19992"/>
                </a:lnTo>
                <a:lnTo>
                  <a:pt x="66589" y="26228"/>
                </a:lnTo>
                <a:lnTo>
                  <a:pt x="76863" y="32145"/>
                </a:lnTo>
                <a:lnTo>
                  <a:pt x="88112" y="35826"/>
                </a:lnTo>
                <a:lnTo>
                  <a:pt x="105173" y="36520"/>
                </a:lnTo>
                <a:lnTo>
                  <a:pt x="123659" y="36891"/>
                </a:lnTo>
                <a:lnTo>
                  <a:pt x="139594" y="42061"/>
                </a:lnTo>
                <a:lnTo>
                  <a:pt x="148996" y="57149"/>
                </a:lnTo>
                <a:lnTo>
                  <a:pt x="152774" y="50190"/>
                </a:lnTo>
                <a:lnTo>
                  <a:pt x="158805" y="41795"/>
                </a:lnTo>
                <a:lnTo>
                  <a:pt x="166339" y="33400"/>
                </a:lnTo>
                <a:lnTo>
                  <a:pt x="174625" y="26441"/>
                </a:lnTo>
                <a:lnTo>
                  <a:pt x="184848" y="22575"/>
                </a:lnTo>
                <a:lnTo>
                  <a:pt x="195148" y="22390"/>
                </a:lnTo>
                <a:lnTo>
                  <a:pt x="205600" y="23805"/>
                </a:lnTo>
                <a:lnTo>
                  <a:pt x="216281" y="24739"/>
                </a:lnTo>
                <a:lnTo>
                  <a:pt x="227829" y="24126"/>
                </a:lnTo>
                <a:lnTo>
                  <a:pt x="239604" y="23033"/>
                </a:lnTo>
                <a:lnTo>
                  <a:pt x="251531" y="22580"/>
                </a:lnTo>
                <a:lnTo>
                  <a:pt x="263537" y="23888"/>
                </a:lnTo>
                <a:lnTo>
                  <a:pt x="273410" y="26004"/>
                </a:lnTo>
                <a:lnTo>
                  <a:pt x="280658" y="27401"/>
                </a:lnTo>
                <a:lnTo>
                  <a:pt x="287756" y="26401"/>
                </a:lnTo>
                <a:lnTo>
                  <a:pt x="297180" y="21323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80084" y="5639180"/>
            <a:ext cx="8890" cy="29845"/>
          </a:xfrm>
          <a:custGeom>
            <a:avLst/>
            <a:gdLst/>
            <a:ahLst/>
            <a:cxnLst/>
            <a:rect l="l" t="t" r="r" b="b"/>
            <a:pathLst>
              <a:path w="8890" h="29845">
                <a:moveTo>
                  <a:pt x="8382" y="29718"/>
                </a:moveTo>
                <a:lnTo>
                  <a:pt x="3857" y="23565"/>
                </a:lnTo>
                <a:lnTo>
                  <a:pt x="2476" y="15787"/>
                </a:lnTo>
                <a:lnTo>
                  <a:pt x="1952" y="7545"/>
                </a:lnTo>
                <a:lnTo>
                  <a:pt x="0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37234" y="5639180"/>
            <a:ext cx="19050" cy="51435"/>
          </a:xfrm>
          <a:custGeom>
            <a:avLst/>
            <a:gdLst/>
            <a:ahLst/>
            <a:cxnLst/>
            <a:rect l="l" t="t" r="r" b="b"/>
            <a:pathLst>
              <a:path w="19050" h="51435">
                <a:moveTo>
                  <a:pt x="19050" y="51054"/>
                </a:moveTo>
                <a:lnTo>
                  <a:pt x="11691" y="47278"/>
                </a:lnTo>
                <a:lnTo>
                  <a:pt x="7237" y="40630"/>
                </a:lnTo>
                <a:lnTo>
                  <a:pt x="5314" y="32387"/>
                </a:lnTo>
                <a:lnTo>
                  <a:pt x="5549" y="23825"/>
                </a:lnTo>
                <a:lnTo>
                  <a:pt x="6247" y="16632"/>
                </a:lnTo>
                <a:lnTo>
                  <a:pt x="6346" y="10955"/>
                </a:lnTo>
                <a:lnTo>
                  <a:pt x="4660" y="5756"/>
                </a:lnTo>
                <a:lnTo>
                  <a:pt x="0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42569" y="5641466"/>
            <a:ext cx="23495" cy="27940"/>
          </a:xfrm>
          <a:custGeom>
            <a:avLst/>
            <a:gdLst/>
            <a:ahLst/>
            <a:cxnLst/>
            <a:rect l="l" t="t" r="r" b="b"/>
            <a:pathLst>
              <a:path w="23495" h="27939">
                <a:moveTo>
                  <a:pt x="0" y="27432"/>
                </a:moveTo>
                <a:lnTo>
                  <a:pt x="5982" y="20104"/>
                </a:lnTo>
                <a:lnTo>
                  <a:pt x="14976" y="16206"/>
                </a:lnTo>
                <a:lnTo>
                  <a:pt x="22356" y="11063"/>
                </a:lnTo>
                <a:lnTo>
                  <a:pt x="23495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15721" y="5645277"/>
            <a:ext cx="7620" cy="33655"/>
          </a:xfrm>
          <a:custGeom>
            <a:avLst/>
            <a:gdLst/>
            <a:ahLst/>
            <a:cxnLst/>
            <a:rect l="l" t="t" r="r" b="b"/>
            <a:pathLst>
              <a:path w="7619" h="33654">
                <a:moveTo>
                  <a:pt x="4571" y="0"/>
                </a:moveTo>
                <a:lnTo>
                  <a:pt x="6643" y="8865"/>
                </a:lnTo>
                <a:lnTo>
                  <a:pt x="7429" y="18054"/>
                </a:lnTo>
                <a:lnTo>
                  <a:pt x="5643" y="26597"/>
                </a:lnTo>
                <a:lnTo>
                  <a:pt x="0" y="33528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24102" y="5642990"/>
            <a:ext cx="26034" cy="22860"/>
          </a:xfrm>
          <a:custGeom>
            <a:avLst/>
            <a:gdLst/>
            <a:ahLst/>
            <a:cxnLst/>
            <a:rect l="l" t="t" r="r" b="b"/>
            <a:pathLst>
              <a:path w="26034" h="22860">
                <a:moveTo>
                  <a:pt x="0" y="22860"/>
                </a:moveTo>
                <a:lnTo>
                  <a:pt x="5664" y="16700"/>
                </a:lnTo>
                <a:lnTo>
                  <a:pt x="10528" y="16700"/>
                </a:lnTo>
                <a:lnTo>
                  <a:pt x="16192" y="13182"/>
                </a:lnTo>
                <a:lnTo>
                  <a:pt x="22669" y="9677"/>
                </a:lnTo>
                <a:lnTo>
                  <a:pt x="21043" y="5270"/>
                </a:lnTo>
                <a:lnTo>
                  <a:pt x="25908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90397" y="5645277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0" y="29502"/>
                </a:moveTo>
                <a:lnTo>
                  <a:pt x="9564" y="27212"/>
                </a:lnTo>
                <a:lnTo>
                  <a:pt x="15735" y="19632"/>
                </a:lnTo>
                <a:lnTo>
                  <a:pt x="20134" y="9612"/>
                </a:lnTo>
                <a:lnTo>
                  <a:pt x="24384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71702" y="6451472"/>
            <a:ext cx="264160" cy="42545"/>
          </a:xfrm>
          <a:custGeom>
            <a:avLst/>
            <a:gdLst/>
            <a:ahLst/>
            <a:cxnLst/>
            <a:rect l="l" t="t" r="r" b="b"/>
            <a:pathLst>
              <a:path w="264159" h="42545">
                <a:moveTo>
                  <a:pt x="0" y="22529"/>
                </a:moveTo>
                <a:lnTo>
                  <a:pt x="12294" y="24246"/>
                </a:lnTo>
                <a:lnTo>
                  <a:pt x="24890" y="22634"/>
                </a:lnTo>
                <a:lnTo>
                  <a:pt x="37188" y="19236"/>
                </a:lnTo>
                <a:lnTo>
                  <a:pt x="48590" y="15595"/>
                </a:lnTo>
                <a:lnTo>
                  <a:pt x="58245" y="14281"/>
                </a:lnTo>
                <a:lnTo>
                  <a:pt x="67305" y="14836"/>
                </a:lnTo>
                <a:lnTo>
                  <a:pt x="76366" y="16206"/>
                </a:lnTo>
                <a:lnTo>
                  <a:pt x="86029" y="17335"/>
                </a:lnTo>
                <a:lnTo>
                  <a:pt x="97215" y="15234"/>
                </a:lnTo>
                <a:lnTo>
                  <a:pt x="107432" y="9639"/>
                </a:lnTo>
                <a:lnTo>
                  <a:pt x="117501" y="3558"/>
                </a:lnTo>
                <a:lnTo>
                  <a:pt x="128244" y="0"/>
                </a:lnTo>
                <a:lnTo>
                  <a:pt x="131291" y="7524"/>
                </a:lnTo>
                <a:lnTo>
                  <a:pt x="140090" y="11477"/>
                </a:lnTo>
                <a:lnTo>
                  <a:pt x="150533" y="13158"/>
                </a:lnTo>
                <a:lnTo>
                  <a:pt x="158508" y="13868"/>
                </a:lnTo>
                <a:lnTo>
                  <a:pt x="168228" y="14759"/>
                </a:lnTo>
                <a:lnTo>
                  <a:pt x="176530" y="16463"/>
                </a:lnTo>
                <a:lnTo>
                  <a:pt x="184383" y="19470"/>
                </a:lnTo>
                <a:lnTo>
                  <a:pt x="192760" y="24269"/>
                </a:lnTo>
                <a:lnTo>
                  <a:pt x="201261" y="27270"/>
                </a:lnTo>
                <a:lnTo>
                  <a:pt x="209986" y="28162"/>
                </a:lnTo>
                <a:lnTo>
                  <a:pt x="218862" y="28405"/>
                </a:lnTo>
                <a:lnTo>
                  <a:pt x="227812" y="29463"/>
                </a:lnTo>
                <a:lnTo>
                  <a:pt x="236321" y="32467"/>
                </a:lnTo>
                <a:lnTo>
                  <a:pt x="246327" y="37260"/>
                </a:lnTo>
                <a:lnTo>
                  <a:pt x="256035" y="41402"/>
                </a:lnTo>
                <a:lnTo>
                  <a:pt x="263652" y="42456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80466" y="6445758"/>
            <a:ext cx="265938" cy="68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101852" y="5753861"/>
            <a:ext cx="429768" cy="8214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66622" y="5818632"/>
            <a:ext cx="300228" cy="691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97051" y="5604509"/>
            <a:ext cx="398526" cy="8389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909066" y="5719571"/>
            <a:ext cx="164592" cy="1767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68883" y="5887592"/>
            <a:ext cx="20320" cy="354330"/>
          </a:xfrm>
          <a:custGeom>
            <a:avLst/>
            <a:gdLst/>
            <a:ahLst/>
            <a:cxnLst/>
            <a:rect l="l" t="t" r="r" b="b"/>
            <a:pathLst>
              <a:path w="20319" h="354329">
                <a:moveTo>
                  <a:pt x="19811" y="0"/>
                </a:moveTo>
                <a:lnTo>
                  <a:pt x="15376" y="26962"/>
                </a:lnTo>
                <a:lnTo>
                  <a:pt x="8715" y="68045"/>
                </a:lnTo>
                <a:lnTo>
                  <a:pt x="2649" y="115544"/>
                </a:lnTo>
                <a:lnTo>
                  <a:pt x="0" y="161759"/>
                </a:lnTo>
                <a:lnTo>
                  <a:pt x="2599" y="207854"/>
                </a:lnTo>
                <a:lnTo>
                  <a:pt x="8318" y="257721"/>
                </a:lnTo>
                <a:lnTo>
                  <a:pt x="14037" y="307749"/>
                </a:lnTo>
                <a:lnTo>
                  <a:pt x="16636" y="354329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61822" y="6236970"/>
            <a:ext cx="268986" cy="141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73633" y="5823584"/>
            <a:ext cx="46990" cy="12700"/>
          </a:xfrm>
          <a:custGeom>
            <a:avLst/>
            <a:gdLst/>
            <a:ahLst/>
            <a:cxnLst/>
            <a:rect l="l" t="t" r="r" b="b"/>
            <a:pathLst>
              <a:path w="46990" h="12700">
                <a:moveTo>
                  <a:pt x="0" y="0"/>
                </a:moveTo>
                <a:lnTo>
                  <a:pt x="1600" y="6095"/>
                </a:lnTo>
                <a:lnTo>
                  <a:pt x="8013" y="12191"/>
                </a:lnTo>
                <a:lnTo>
                  <a:pt x="13627" y="12191"/>
                </a:lnTo>
                <a:lnTo>
                  <a:pt x="19227" y="12191"/>
                </a:lnTo>
                <a:lnTo>
                  <a:pt x="22440" y="7835"/>
                </a:lnTo>
                <a:lnTo>
                  <a:pt x="27254" y="7835"/>
                </a:lnTo>
                <a:lnTo>
                  <a:pt x="32054" y="8712"/>
                </a:lnTo>
                <a:lnTo>
                  <a:pt x="32854" y="8712"/>
                </a:lnTo>
                <a:lnTo>
                  <a:pt x="37668" y="6972"/>
                </a:lnTo>
                <a:lnTo>
                  <a:pt x="40868" y="6095"/>
                </a:lnTo>
                <a:lnTo>
                  <a:pt x="43281" y="6095"/>
                </a:lnTo>
                <a:lnTo>
                  <a:pt x="46481" y="5219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904113" y="5829680"/>
            <a:ext cx="15240" cy="18415"/>
          </a:xfrm>
          <a:custGeom>
            <a:avLst/>
            <a:gdLst/>
            <a:ahLst/>
            <a:cxnLst/>
            <a:rect l="l" t="t" r="r" b="b"/>
            <a:pathLst>
              <a:path w="15240" h="18414">
                <a:moveTo>
                  <a:pt x="15240" y="0"/>
                </a:moveTo>
                <a:lnTo>
                  <a:pt x="11010" y="876"/>
                </a:lnTo>
                <a:lnTo>
                  <a:pt x="6769" y="1739"/>
                </a:lnTo>
                <a:lnTo>
                  <a:pt x="5080" y="6096"/>
                </a:lnTo>
                <a:lnTo>
                  <a:pt x="3390" y="10452"/>
                </a:lnTo>
                <a:lnTo>
                  <a:pt x="5930" y="14808"/>
                </a:lnTo>
                <a:lnTo>
                  <a:pt x="0" y="18288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75538" y="5669279"/>
            <a:ext cx="111252" cy="102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38986" y="5694045"/>
            <a:ext cx="14604" cy="38100"/>
          </a:xfrm>
          <a:custGeom>
            <a:avLst/>
            <a:gdLst/>
            <a:ahLst/>
            <a:cxnLst/>
            <a:rect l="l" t="t" r="r" b="b"/>
            <a:pathLst>
              <a:path w="14605" h="38100">
                <a:moveTo>
                  <a:pt x="0" y="38099"/>
                </a:moveTo>
                <a:lnTo>
                  <a:pt x="2400" y="35496"/>
                </a:lnTo>
                <a:lnTo>
                  <a:pt x="2400" y="31178"/>
                </a:lnTo>
                <a:lnTo>
                  <a:pt x="4813" y="28574"/>
                </a:lnTo>
                <a:lnTo>
                  <a:pt x="6413" y="25107"/>
                </a:lnTo>
                <a:lnTo>
                  <a:pt x="8826" y="25107"/>
                </a:lnTo>
                <a:lnTo>
                  <a:pt x="11226" y="22517"/>
                </a:lnTo>
                <a:lnTo>
                  <a:pt x="12632" y="16925"/>
                </a:lnTo>
                <a:lnTo>
                  <a:pt x="12233" y="10929"/>
                </a:lnTo>
                <a:lnTo>
                  <a:pt x="12134" y="5098"/>
                </a:lnTo>
                <a:lnTo>
                  <a:pt x="14439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050416" y="5705475"/>
            <a:ext cx="24765" cy="10160"/>
          </a:xfrm>
          <a:custGeom>
            <a:avLst/>
            <a:gdLst/>
            <a:ahLst/>
            <a:cxnLst/>
            <a:rect l="l" t="t" r="r" b="b"/>
            <a:pathLst>
              <a:path w="24765" h="10160">
                <a:moveTo>
                  <a:pt x="0" y="9906"/>
                </a:moveTo>
                <a:lnTo>
                  <a:pt x="3251" y="9080"/>
                </a:lnTo>
                <a:lnTo>
                  <a:pt x="7315" y="5778"/>
                </a:lnTo>
                <a:lnTo>
                  <a:pt x="10566" y="5778"/>
                </a:lnTo>
                <a:lnTo>
                  <a:pt x="13004" y="5778"/>
                </a:lnTo>
                <a:lnTo>
                  <a:pt x="14630" y="7429"/>
                </a:lnTo>
                <a:lnTo>
                  <a:pt x="17068" y="6603"/>
                </a:lnTo>
                <a:lnTo>
                  <a:pt x="21132" y="6603"/>
                </a:lnTo>
                <a:lnTo>
                  <a:pt x="22758" y="3302"/>
                </a:lnTo>
                <a:lnTo>
                  <a:pt x="24384" y="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065657" y="5713857"/>
            <a:ext cx="11430" cy="7620"/>
          </a:xfrm>
          <a:custGeom>
            <a:avLst/>
            <a:gdLst/>
            <a:ahLst/>
            <a:cxnLst/>
            <a:rect l="l" t="t" r="r" b="b"/>
            <a:pathLst>
              <a:path w="11430" h="7620">
                <a:moveTo>
                  <a:pt x="0" y="0"/>
                </a:moveTo>
                <a:lnTo>
                  <a:pt x="2641" y="3810"/>
                </a:lnTo>
                <a:lnTo>
                  <a:pt x="7912" y="3810"/>
                </a:lnTo>
                <a:lnTo>
                  <a:pt x="11430" y="7620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065657" y="5814440"/>
            <a:ext cx="36195" cy="28575"/>
          </a:xfrm>
          <a:custGeom>
            <a:avLst/>
            <a:gdLst/>
            <a:ahLst/>
            <a:cxnLst/>
            <a:rect l="l" t="t" r="r" b="b"/>
            <a:pathLst>
              <a:path w="36194" h="28575">
                <a:moveTo>
                  <a:pt x="0" y="0"/>
                </a:moveTo>
                <a:lnTo>
                  <a:pt x="5089" y="3031"/>
                </a:lnTo>
                <a:lnTo>
                  <a:pt x="10177" y="4408"/>
                </a:lnTo>
                <a:lnTo>
                  <a:pt x="14653" y="6445"/>
                </a:lnTo>
                <a:lnTo>
                  <a:pt x="17906" y="11455"/>
                </a:lnTo>
                <a:lnTo>
                  <a:pt x="20345" y="16738"/>
                </a:lnTo>
                <a:lnTo>
                  <a:pt x="20345" y="21145"/>
                </a:lnTo>
                <a:lnTo>
                  <a:pt x="25234" y="24663"/>
                </a:lnTo>
                <a:lnTo>
                  <a:pt x="28486" y="26428"/>
                </a:lnTo>
                <a:lnTo>
                  <a:pt x="32562" y="26428"/>
                </a:lnTo>
                <a:lnTo>
                  <a:pt x="35814" y="28194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080897" y="5819013"/>
            <a:ext cx="24130" cy="5715"/>
          </a:xfrm>
          <a:custGeom>
            <a:avLst/>
            <a:gdLst/>
            <a:ahLst/>
            <a:cxnLst/>
            <a:rect l="l" t="t" r="r" b="b"/>
            <a:pathLst>
              <a:path w="24130" h="5714">
                <a:moveTo>
                  <a:pt x="0" y="2667"/>
                </a:moveTo>
                <a:lnTo>
                  <a:pt x="3937" y="3556"/>
                </a:lnTo>
                <a:lnTo>
                  <a:pt x="7874" y="5334"/>
                </a:lnTo>
                <a:lnTo>
                  <a:pt x="12598" y="4445"/>
                </a:lnTo>
                <a:lnTo>
                  <a:pt x="16535" y="2667"/>
                </a:lnTo>
                <a:lnTo>
                  <a:pt x="18897" y="0"/>
                </a:lnTo>
                <a:lnTo>
                  <a:pt x="23621" y="1778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082421" y="5838063"/>
            <a:ext cx="6985" cy="14604"/>
          </a:xfrm>
          <a:custGeom>
            <a:avLst/>
            <a:gdLst/>
            <a:ahLst/>
            <a:cxnLst/>
            <a:rect l="l" t="t" r="r" b="b"/>
            <a:pathLst>
              <a:path w="6984" h="14604">
                <a:moveTo>
                  <a:pt x="6007" y="0"/>
                </a:moveTo>
                <a:lnTo>
                  <a:pt x="6857" y="5105"/>
                </a:lnTo>
                <a:lnTo>
                  <a:pt x="0" y="8521"/>
                </a:lnTo>
                <a:lnTo>
                  <a:pt x="850" y="14478"/>
                </a:lnTo>
              </a:path>
            </a:pathLst>
          </a:custGeom>
          <a:ln w="129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050029" y="2113026"/>
            <a:ext cx="816101" cy="3497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528054" y="2471927"/>
            <a:ext cx="671322" cy="7200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400294" y="4768596"/>
            <a:ext cx="786384" cy="536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943100" y="4986528"/>
            <a:ext cx="810768" cy="396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063495" y="3982211"/>
            <a:ext cx="765809" cy="585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 txBox="1"/>
          <p:nvPr/>
        </p:nvSpPr>
        <p:spPr>
          <a:xfrm>
            <a:off x="794512" y="2727197"/>
            <a:ext cx="830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6FC0"/>
                </a:solidFill>
                <a:latin typeface="Arial"/>
                <a:cs typeface="Arial"/>
              </a:rPr>
              <a:t>Œuf</a:t>
            </a:r>
            <a:r>
              <a:rPr sz="12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fertilisé</a:t>
            </a:r>
            <a:endParaRPr sz="120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995668" y="5470652"/>
            <a:ext cx="728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Blastocyte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384550" y="6003797"/>
            <a:ext cx="159448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65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Cellules souches</a:t>
            </a:r>
            <a:r>
              <a:rPr sz="12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non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différenciées en</a:t>
            </a:r>
            <a:r>
              <a:rPr sz="12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culture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02336" y="4175252"/>
            <a:ext cx="1299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Cellules</a:t>
            </a:r>
            <a:r>
              <a:rPr sz="1200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sanguines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803909" y="4556252"/>
            <a:ext cx="235839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74775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D</a:t>
            </a:r>
            <a:r>
              <a:rPr sz="1200" spc="-10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1200" spc="-25" dirty="0">
                <a:solidFill>
                  <a:srgbClr val="006FC0"/>
                </a:solidFill>
                <a:latin typeface="Arial"/>
                <a:cs typeface="Arial"/>
              </a:rPr>
              <a:t>f</a:t>
            </a:r>
            <a:r>
              <a:rPr sz="1200" dirty="0">
                <a:solidFill>
                  <a:srgbClr val="006FC0"/>
                </a:solidFill>
                <a:latin typeface="Arial"/>
                <a:cs typeface="Arial"/>
              </a:rPr>
              <a:t>fér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enc</a:t>
            </a:r>
            <a:r>
              <a:rPr sz="1200" spc="-10" dirty="0">
                <a:solidFill>
                  <a:srgbClr val="006FC0"/>
                </a:solidFill>
                <a:latin typeface="Arial"/>
                <a:cs typeface="Arial"/>
              </a:rPr>
              <a:t>i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ation  dirigée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Muscle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02336" y="6567678"/>
            <a:ext cx="13087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Cellules</a:t>
            </a:r>
            <a:r>
              <a:rPr sz="1200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nerveuses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974339" y="2955797"/>
            <a:ext cx="635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Embryon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984750" y="3946652"/>
            <a:ext cx="82041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Cellule  p</a:t>
            </a:r>
            <a:r>
              <a:rPr sz="1200" spc="-10" dirty="0">
                <a:solidFill>
                  <a:srgbClr val="006FC0"/>
                </a:solidFill>
                <a:latin typeface="Arial"/>
                <a:cs typeface="Arial"/>
              </a:rPr>
              <a:t>l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urip</a:t>
            </a:r>
            <a:r>
              <a:rPr sz="1200" spc="-10" dirty="0">
                <a:solidFill>
                  <a:srgbClr val="006FC0"/>
                </a:solidFill>
                <a:latin typeface="Arial"/>
                <a:cs typeface="Arial"/>
              </a:rPr>
              <a:t>o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te</a:t>
            </a:r>
            <a:r>
              <a:rPr sz="1200" spc="-15" dirty="0">
                <a:solidFill>
                  <a:srgbClr val="006FC0"/>
                </a:solidFill>
                <a:latin typeface="Arial"/>
                <a:cs typeface="Arial"/>
              </a:rPr>
              <a:t>n</a:t>
            </a:r>
            <a:r>
              <a:rPr sz="1200" dirty="0">
                <a:solidFill>
                  <a:srgbClr val="006FC0"/>
                </a:solidFill>
                <a:latin typeface="Arial"/>
                <a:cs typeface="Arial"/>
              </a:rPr>
              <a:t>te  </a:t>
            </a:r>
            <a:r>
              <a:rPr sz="1200" spc="-5" dirty="0">
                <a:solidFill>
                  <a:srgbClr val="006FC0"/>
                </a:solidFill>
                <a:latin typeface="Arial"/>
                <a:cs typeface="Arial"/>
              </a:rPr>
              <a:t>isolée</a:t>
            </a:r>
            <a:endParaRPr sz="1200">
              <a:latin typeface="Arial"/>
              <a:cs typeface="Arial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925314" y="1161034"/>
            <a:ext cx="41719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6FC0"/>
                </a:solidFill>
                <a:latin typeface="Tahoma"/>
                <a:cs typeface="Tahoma"/>
              </a:rPr>
              <a:t>Culture de cellules</a:t>
            </a:r>
            <a:r>
              <a:rPr sz="2400" b="1" spc="-9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ahoma"/>
                <a:cs typeface="Tahoma"/>
              </a:rPr>
              <a:t>souches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94" name="object 94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96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725" y="1359408"/>
            <a:ext cx="6037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24245" algn="l"/>
              </a:tabLst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Cellule</a:t>
            </a:r>
            <a:r>
              <a:rPr sz="1800" i="1" u="heavy" spc="-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s souches </a:t>
            </a:r>
            <a:r>
              <a:rPr sz="1800" i="1" u="heavy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&amp;</a:t>
            </a:r>
            <a:r>
              <a:rPr sz="1800" i="1" u="heavy" spc="-35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 </a:t>
            </a:r>
            <a:r>
              <a:rPr sz="1800" i="1" u="heavy" spc="-10" dirty="0">
                <a:solidFill>
                  <a:srgbClr val="006FC0"/>
                </a:solidFill>
                <a:uFill>
                  <a:solidFill>
                    <a:srgbClr val="C00000"/>
                  </a:solidFill>
                </a:uFill>
                <a:latin typeface="Calibri"/>
                <a:cs typeface="Calibri"/>
              </a:rPr>
              <a:t>cancer	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597152" y="1988818"/>
            <a:ext cx="7154418" cy="47525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942338"/>
            <a:ext cx="1899666" cy="1977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11729" y="2007107"/>
            <a:ext cx="1103630" cy="246379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31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Cellule</a:t>
            </a:r>
            <a:r>
              <a:rPr sz="1000" spc="-4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souche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63390" y="2007107"/>
            <a:ext cx="1439545" cy="246379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31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Cellule</a:t>
            </a:r>
            <a:r>
              <a:rPr sz="1000" spc="-3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progénitrice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43471" y="2007107"/>
            <a:ext cx="1359535" cy="246379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431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Cellule</a:t>
            </a:r>
            <a:r>
              <a:rPr sz="1000" spc="-4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différentiée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35952" y="4251197"/>
            <a:ext cx="1575435" cy="246379"/>
          </a:xfrm>
          <a:prstGeom prst="rect">
            <a:avLst/>
          </a:prstGeom>
          <a:solidFill>
            <a:srgbClr val="CECEEE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Cellule</a:t>
            </a:r>
            <a:r>
              <a:rPr sz="1000" spc="-3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de-différentiée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57821" y="4788408"/>
            <a:ext cx="1541780" cy="55435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43180" rIns="0" bIns="0" rtlCol="0">
            <a:spAutoFit/>
          </a:bodyPr>
          <a:lstStyle/>
          <a:p>
            <a:pPr marL="153670" marR="146050" indent="-635" algn="ctr">
              <a:lnSpc>
                <a:spcPct val="100000"/>
              </a:lnSpc>
              <a:spcBef>
                <a:spcPts val="340"/>
              </a:spcBef>
            </a:pPr>
            <a:r>
              <a:rPr sz="1000" spc="-5" dirty="0">
                <a:latin typeface="Century Gothic"/>
                <a:cs typeface="Century Gothic"/>
              </a:rPr>
              <a:t>Mutation </a:t>
            </a:r>
            <a:r>
              <a:rPr sz="1000" dirty="0">
                <a:latin typeface="Century Gothic"/>
                <a:cs typeface="Century Gothic"/>
              </a:rPr>
              <a:t>/ Gene  </a:t>
            </a:r>
            <a:r>
              <a:rPr sz="1000" spc="-5" dirty="0">
                <a:latin typeface="Century Gothic"/>
                <a:cs typeface="Century Gothic"/>
              </a:rPr>
              <a:t>au</a:t>
            </a:r>
            <a:r>
              <a:rPr sz="1000" spc="5" dirty="0">
                <a:latin typeface="Century Gothic"/>
                <a:cs typeface="Century Gothic"/>
              </a:rPr>
              <a:t>t</a:t>
            </a:r>
            <a:r>
              <a:rPr sz="1000" dirty="0">
                <a:latin typeface="Century Gothic"/>
                <a:cs typeface="Century Gothic"/>
              </a:rPr>
              <a:t>o</a:t>
            </a:r>
            <a:r>
              <a:rPr sz="1000" spc="-5" dirty="0">
                <a:latin typeface="Century Gothic"/>
                <a:cs typeface="Century Gothic"/>
              </a:rPr>
              <a:t>r</a:t>
            </a:r>
            <a:r>
              <a:rPr sz="1000" dirty="0">
                <a:latin typeface="Century Gothic"/>
                <a:cs typeface="Century Gothic"/>
              </a:rPr>
              <a:t>eno</a:t>
            </a:r>
            <a:r>
              <a:rPr sz="1000" spc="-10" dirty="0">
                <a:latin typeface="Century Gothic"/>
                <a:cs typeface="Century Gothic"/>
              </a:rPr>
              <a:t>u</a:t>
            </a:r>
            <a:r>
              <a:rPr sz="1000" spc="-5" dirty="0">
                <a:latin typeface="Century Gothic"/>
                <a:cs typeface="Century Gothic"/>
              </a:rPr>
              <a:t>vèleme</a:t>
            </a:r>
            <a:r>
              <a:rPr sz="1000" dirty="0">
                <a:latin typeface="Century Gothic"/>
                <a:cs typeface="Century Gothic"/>
              </a:rPr>
              <a:t>nt</a:t>
            </a:r>
            <a:endParaRPr sz="1000">
              <a:latin typeface="Century Gothic"/>
              <a:cs typeface="Century Gothic"/>
            </a:endParaRPr>
          </a:p>
          <a:p>
            <a:pPr marL="635" algn="ctr">
              <a:lnSpc>
                <a:spcPct val="100000"/>
              </a:lnSpc>
            </a:pPr>
            <a:r>
              <a:rPr sz="1000" dirty="0">
                <a:latin typeface="Century Gothic"/>
                <a:cs typeface="Century Gothic"/>
              </a:rPr>
              <a:t>« </a:t>
            </a:r>
            <a:r>
              <a:rPr sz="1000" spc="-5" dirty="0">
                <a:latin typeface="Century Gothic"/>
                <a:cs typeface="Century Gothic"/>
              </a:rPr>
              <a:t>Activé </a:t>
            </a:r>
            <a:r>
              <a:rPr sz="1000" dirty="0">
                <a:latin typeface="Century Gothic"/>
                <a:cs typeface="Century Gothic"/>
              </a:rPr>
              <a:t>»</a:t>
            </a:r>
            <a:r>
              <a:rPr sz="1000" spc="-4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ON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83964" y="6551674"/>
            <a:ext cx="1397000" cy="246379"/>
          </a:xfrm>
          <a:custGeom>
            <a:avLst/>
            <a:gdLst/>
            <a:ahLst/>
            <a:cxnLst/>
            <a:rect l="l" t="t" r="r" b="b"/>
            <a:pathLst>
              <a:path w="1397000" h="246379">
                <a:moveTo>
                  <a:pt x="0" y="246125"/>
                </a:moveTo>
                <a:lnTo>
                  <a:pt x="1396746" y="246125"/>
                </a:lnTo>
                <a:lnTo>
                  <a:pt x="1396746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68800" y="6583171"/>
            <a:ext cx="12280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FFFFF"/>
                </a:solidFill>
                <a:latin typeface="Century Gothic"/>
                <a:cs typeface="Century Gothic"/>
              </a:rPr>
              <a:t>Cellule</a:t>
            </a:r>
            <a:r>
              <a:rPr sz="10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cancéreuse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56353" y="5187696"/>
            <a:ext cx="1115060" cy="554355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43180" rIns="0" bIns="0" rtlCol="0">
            <a:spAutoFit/>
          </a:bodyPr>
          <a:lstStyle/>
          <a:p>
            <a:pPr marL="141605" marR="135255" indent="635" algn="ctr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Perte </a:t>
            </a:r>
            <a:r>
              <a:rPr sz="1000" spc="-5" dirty="0">
                <a:latin typeface="Century Gothic"/>
                <a:cs typeface="Century Gothic"/>
              </a:rPr>
              <a:t>de </a:t>
            </a:r>
            <a:r>
              <a:rPr sz="1000" dirty="0">
                <a:latin typeface="Century Gothic"/>
                <a:cs typeface="Century Gothic"/>
              </a:rPr>
              <a:t>la  </a:t>
            </a:r>
            <a:r>
              <a:rPr sz="1000" spc="-5" dirty="0">
                <a:latin typeface="Century Gothic"/>
                <a:cs typeface="Century Gothic"/>
              </a:rPr>
              <a:t>régulation</a:t>
            </a:r>
            <a:r>
              <a:rPr sz="1000" spc="-65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de  </a:t>
            </a:r>
            <a:r>
              <a:rPr sz="1000" dirty="0">
                <a:latin typeface="Century Gothic"/>
                <a:cs typeface="Century Gothic"/>
              </a:rPr>
              <a:t>la</a:t>
            </a:r>
            <a:r>
              <a:rPr sz="1000" spc="-20" dirty="0">
                <a:latin typeface="Century Gothic"/>
                <a:cs typeface="Century Gothic"/>
              </a:rPr>
              <a:t> </a:t>
            </a:r>
            <a:r>
              <a:rPr sz="1000" spc="-5" dirty="0">
                <a:latin typeface="Century Gothic"/>
                <a:cs typeface="Century Gothic"/>
              </a:rPr>
              <a:t>division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97152" y="5224271"/>
            <a:ext cx="1656714" cy="246379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31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Cellule </a:t>
            </a:r>
            <a:r>
              <a:rPr sz="1000" spc="-5" dirty="0">
                <a:latin typeface="Century Gothic"/>
                <a:cs typeface="Century Gothic"/>
              </a:rPr>
              <a:t>souche</a:t>
            </a:r>
            <a:r>
              <a:rPr sz="1000" spc="-6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normale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52800" y="4035552"/>
            <a:ext cx="1219200" cy="46228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43180" rIns="0" bIns="0" rtlCol="0">
            <a:spAutoFit/>
          </a:bodyPr>
          <a:lstStyle/>
          <a:p>
            <a:pPr marL="116205" marR="109220" indent="107950">
              <a:lnSpc>
                <a:spcPct val="100000"/>
              </a:lnSpc>
              <a:spcBef>
                <a:spcPts val="340"/>
              </a:spcBef>
            </a:pPr>
            <a:r>
              <a:rPr sz="800" spc="-5" dirty="0">
                <a:latin typeface="Century Gothic"/>
                <a:cs typeface="Century Gothic"/>
              </a:rPr>
              <a:t>Mutation/Gene  </a:t>
            </a:r>
            <a:r>
              <a:rPr sz="800" spc="-10" dirty="0">
                <a:latin typeface="Century Gothic"/>
                <a:cs typeface="Century Gothic"/>
              </a:rPr>
              <a:t>aut</a:t>
            </a:r>
            <a:r>
              <a:rPr sz="800" spc="-5" dirty="0">
                <a:latin typeface="Century Gothic"/>
                <a:cs typeface="Century Gothic"/>
              </a:rPr>
              <a:t>or</a:t>
            </a:r>
            <a:r>
              <a:rPr sz="800" spc="-10" dirty="0">
                <a:latin typeface="Century Gothic"/>
                <a:cs typeface="Century Gothic"/>
              </a:rPr>
              <a:t>e</a:t>
            </a:r>
            <a:r>
              <a:rPr sz="800" spc="-5" dirty="0">
                <a:latin typeface="Century Gothic"/>
                <a:cs typeface="Century Gothic"/>
              </a:rPr>
              <a:t>nou</a:t>
            </a:r>
            <a:r>
              <a:rPr sz="800" spc="5" dirty="0">
                <a:latin typeface="Century Gothic"/>
                <a:cs typeface="Century Gothic"/>
              </a:rPr>
              <a:t>v</a:t>
            </a:r>
            <a:r>
              <a:rPr sz="800" spc="-10" dirty="0">
                <a:latin typeface="Century Gothic"/>
                <a:cs typeface="Century Gothic"/>
              </a:rPr>
              <a:t>è</a:t>
            </a:r>
            <a:r>
              <a:rPr sz="800" dirty="0">
                <a:latin typeface="Century Gothic"/>
                <a:cs typeface="Century Gothic"/>
              </a:rPr>
              <a:t>l</a:t>
            </a:r>
            <a:r>
              <a:rPr sz="800" spc="-10" dirty="0">
                <a:latin typeface="Century Gothic"/>
                <a:cs typeface="Century Gothic"/>
              </a:rPr>
              <a:t>e</a:t>
            </a:r>
            <a:r>
              <a:rPr sz="800" dirty="0">
                <a:latin typeface="Century Gothic"/>
                <a:cs typeface="Century Gothic"/>
              </a:rPr>
              <a:t>m</a:t>
            </a:r>
            <a:r>
              <a:rPr sz="800" spc="-10" dirty="0">
                <a:latin typeface="Century Gothic"/>
                <a:cs typeface="Century Gothic"/>
              </a:rPr>
              <a:t>e</a:t>
            </a:r>
            <a:r>
              <a:rPr sz="800" spc="-5" dirty="0">
                <a:latin typeface="Century Gothic"/>
                <a:cs typeface="Century Gothic"/>
              </a:rPr>
              <a:t>nt</a:t>
            </a:r>
            <a:endParaRPr sz="800">
              <a:latin typeface="Century Gothic"/>
              <a:cs typeface="Century Gothic"/>
            </a:endParaRPr>
          </a:p>
          <a:p>
            <a:pPr marL="283210">
              <a:lnSpc>
                <a:spcPct val="100000"/>
              </a:lnSpc>
            </a:pPr>
            <a:r>
              <a:rPr sz="800" spc="-5" dirty="0">
                <a:latin typeface="Century Gothic"/>
                <a:cs typeface="Century Gothic"/>
              </a:rPr>
              <a:t>« Activé »</a:t>
            </a:r>
            <a:r>
              <a:rPr sz="800" spc="-15" dirty="0">
                <a:latin typeface="Century Gothic"/>
                <a:cs typeface="Century Gothic"/>
              </a:rPr>
              <a:t> </a:t>
            </a:r>
            <a:r>
              <a:rPr sz="800" spc="-5" dirty="0">
                <a:latin typeface="Century Gothic"/>
                <a:cs typeface="Century Gothic"/>
              </a:rPr>
              <a:t>ON</a:t>
            </a:r>
            <a:endParaRPr sz="80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55364" y="3313938"/>
            <a:ext cx="2016760" cy="246379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3180" rIns="0" bIns="0" rtlCol="0">
            <a:spAutoFit/>
          </a:bodyPr>
          <a:lstStyle/>
          <a:p>
            <a:pPr marL="129539">
              <a:lnSpc>
                <a:spcPct val="100000"/>
              </a:lnSpc>
              <a:spcBef>
                <a:spcPts val="340"/>
              </a:spcBef>
            </a:pPr>
            <a:r>
              <a:rPr sz="1000" dirty="0">
                <a:latin typeface="Century Gothic"/>
                <a:cs typeface="Century Gothic"/>
              </a:rPr>
              <a:t>Cellule </a:t>
            </a:r>
            <a:r>
              <a:rPr sz="1000" spc="-5" dirty="0">
                <a:latin typeface="Century Gothic"/>
                <a:cs typeface="Century Gothic"/>
              </a:rPr>
              <a:t>progénitrice</a:t>
            </a:r>
            <a:r>
              <a:rPr sz="1000" spc="-40" dirty="0">
                <a:latin typeface="Century Gothic"/>
                <a:cs typeface="Century Gothic"/>
              </a:rPr>
              <a:t> </a:t>
            </a:r>
            <a:r>
              <a:rPr sz="1000" dirty="0">
                <a:latin typeface="Century Gothic"/>
                <a:cs typeface="Century Gothic"/>
              </a:rPr>
              <a:t>normale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14188" y="4025646"/>
            <a:ext cx="1179830" cy="46228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43815" rIns="0" bIns="0" rtlCol="0">
            <a:spAutoFit/>
          </a:bodyPr>
          <a:lstStyle/>
          <a:p>
            <a:pPr marL="97155" marR="88900" indent="107950">
              <a:lnSpc>
                <a:spcPct val="100000"/>
              </a:lnSpc>
              <a:spcBef>
                <a:spcPts val="345"/>
              </a:spcBef>
            </a:pPr>
            <a:r>
              <a:rPr sz="800" spc="-5" dirty="0">
                <a:latin typeface="Century Gothic"/>
                <a:cs typeface="Century Gothic"/>
              </a:rPr>
              <a:t>Mutation/Gene  </a:t>
            </a:r>
            <a:r>
              <a:rPr sz="800" spc="-10" dirty="0">
                <a:latin typeface="Century Gothic"/>
                <a:cs typeface="Century Gothic"/>
              </a:rPr>
              <a:t>aut</a:t>
            </a:r>
            <a:r>
              <a:rPr sz="800" spc="-5" dirty="0">
                <a:latin typeface="Century Gothic"/>
                <a:cs typeface="Century Gothic"/>
              </a:rPr>
              <a:t>or</a:t>
            </a:r>
            <a:r>
              <a:rPr sz="800" spc="-10" dirty="0">
                <a:latin typeface="Century Gothic"/>
                <a:cs typeface="Century Gothic"/>
              </a:rPr>
              <a:t>e</a:t>
            </a:r>
            <a:r>
              <a:rPr sz="800" spc="-5" dirty="0">
                <a:latin typeface="Century Gothic"/>
                <a:cs typeface="Century Gothic"/>
              </a:rPr>
              <a:t>nou</a:t>
            </a:r>
            <a:r>
              <a:rPr sz="800" spc="5" dirty="0">
                <a:latin typeface="Century Gothic"/>
                <a:cs typeface="Century Gothic"/>
              </a:rPr>
              <a:t>v</a:t>
            </a:r>
            <a:r>
              <a:rPr sz="800" spc="-10" dirty="0">
                <a:latin typeface="Century Gothic"/>
                <a:cs typeface="Century Gothic"/>
              </a:rPr>
              <a:t>è</a:t>
            </a:r>
            <a:r>
              <a:rPr sz="800" dirty="0">
                <a:latin typeface="Century Gothic"/>
                <a:cs typeface="Century Gothic"/>
              </a:rPr>
              <a:t>l</a:t>
            </a:r>
            <a:r>
              <a:rPr sz="800" spc="-10" dirty="0">
                <a:latin typeface="Century Gothic"/>
                <a:cs typeface="Century Gothic"/>
              </a:rPr>
              <a:t>e</a:t>
            </a:r>
            <a:r>
              <a:rPr sz="800" dirty="0">
                <a:latin typeface="Century Gothic"/>
                <a:cs typeface="Century Gothic"/>
              </a:rPr>
              <a:t>m</a:t>
            </a:r>
            <a:r>
              <a:rPr sz="800" spc="-10" dirty="0">
                <a:latin typeface="Century Gothic"/>
                <a:cs typeface="Century Gothic"/>
              </a:rPr>
              <a:t>e</a:t>
            </a:r>
            <a:r>
              <a:rPr sz="800" spc="-5" dirty="0">
                <a:latin typeface="Century Gothic"/>
                <a:cs typeface="Century Gothic"/>
              </a:rPr>
              <a:t>nt</a:t>
            </a:r>
            <a:endParaRPr sz="800">
              <a:latin typeface="Century Gothic"/>
              <a:cs typeface="Century Gothic"/>
            </a:endParaRPr>
          </a:p>
          <a:p>
            <a:pPr marL="264160">
              <a:lnSpc>
                <a:spcPct val="100000"/>
              </a:lnSpc>
            </a:pPr>
            <a:r>
              <a:rPr sz="800" spc="-5" dirty="0">
                <a:latin typeface="Century Gothic"/>
                <a:cs typeface="Century Gothic"/>
              </a:rPr>
              <a:t>« Activé »</a:t>
            </a:r>
            <a:r>
              <a:rPr sz="800" spc="-15" dirty="0">
                <a:latin typeface="Century Gothic"/>
                <a:cs typeface="Century Gothic"/>
              </a:rPr>
              <a:t> </a:t>
            </a:r>
            <a:r>
              <a:rPr sz="800" spc="-5" dirty="0">
                <a:latin typeface="Century Gothic"/>
                <a:cs typeface="Century Gothic"/>
              </a:rPr>
              <a:t>ON</a:t>
            </a:r>
            <a:endParaRPr sz="8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33827" y="3272790"/>
            <a:ext cx="1058545" cy="246379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4254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5"/>
              </a:spcBef>
            </a:pPr>
            <a:r>
              <a:rPr sz="1000" dirty="0">
                <a:latin typeface="Century Gothic"/>
                <a:cs typeface="Century Gothic"/>
              </a:rPr>
              <a:t>Cellule</a:t>
            </a:r>
            <a:r>
              <a:rPr sz="1000" spc="-40" dirty="0">
                <a:latin typeface="Century Gothic"/>
                <a:cs typeface="Century Gothic"/>
              </a:rPr>
              <a:t> </a:t>
            </a:r>
            <a:r>
              <a:rPr sz="900" spc="-5" dirty="0">
                <a:latin typeface="Century Gothic"/>
                <a:cs typeface="Century Gothic"/>
              </a:rPr>
              <a:t>souche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20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0455" y="381148"/>
            <a:ext cx="3468124" cy="6087116"/>
          </a:xfrm>
          <a:prstGeom prst="rect">
            <a:avLst/>
          </a:prstGeom>
          <a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38123" y="6584442"/>
            <a:ext cx="1960880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spc="-10" dirty="0">
                <a:latin typeface="Arial"/>
                <a:cs typeface="Arial"/>
              </a:rPr>
              <a:t>ANATOMY ART </a:t>
            </a:r>
            <a:r>
              <a:rPr sz="800" b="1" spc="-5" dirty="0">
                <a:latin typeface="Arial"/>
                <a:cs typeface="Arial"/>
              </a:rPr>
              <a:t>( GUNTER </a:t>
            </a:r>
            <a:r>
              <a:rPr sz="800" b="1" spc="-10" dirty="0">
                <a:latin typeface="Arial"/>
                <a:cs typeface="Arial"/>
              </a:rPr>
              <a:t>von HAGEN</a:t>
            </a:r>
            <a:r>
              <a:rPr sz="800" b="1" spc="12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72584" y="843533"/>
            <a:ext cx="3524250" cy="5181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24527" y="868172"/>
            <a:ext cx="3420745" cy="414020"/>
          </a:xfrm>
          <a:custGeom>
            <a:avLst/>
            <a:gdLst/>
            <a:ahLst/>
            <a:cxnLst/>
            <a:rect l="l" t="t" r="r" b="b"/>
            <a:pathLst>
              <a:path w="3420745" h="414019">
                <a:moveTo>
                  <a:pt x="1020826" y="6857"/>
                </a:moveTo>
                <a:lnTo>
                  <a:pt x="935482" y="6857"/>
                </a:lnTo>
                <a:lnTo>
                  <a:pt x="779780" y="406653"/>
                </a:lnTo>
                <a:lnTo>
                  <a:pt x="865377" y="406653"/>
                </a:lnTo>
                <a:lnTo>
                  <a:pt x="898398" y="315849"/>
                </a:lnTo>
                <a:lnTo>
                  <a:pt x="1144599" y="315849"/>
                </a:lnTo>
                <a:lnTo>
                  <a:pt x="1117585" y="248412"/>
                </a:lnTo>
                <a:lnTo>
                  <a:pt x="923163" y="248412"/>
                </a:lnTo>
                <a:lnTo>
                  <a:pt x="977264" y="100075"/>
                </a:lnTo>
                <a:lnTo>
                  <a:pt x="1058166" y="100075"/>
                </a:lnTo>
                <a:lnTo>
                  <a:pt x="1020826" y="6857"/>
                </a:lnTo>
                <a:close/>
              </a:path>
              <a:path w="3420745" h="414019">
                <a:moveTo>
                  <a:pt x="1144599" y="315849"/>
                </a:moveTo>
                <a:lnTo>
                  <a:pt x="1058164" y="315849"/>
                </a:lnTo>
                <a:lnTo>
                  <a:pt x="1093089" y="406653"/>
                </a:lnTo>
                <a:lnTo>
                  <a:pt x="1180973" y="406653"/>
                </a:lnTo>
                <a:lnTo>
                  <a:pt x="1144599" y="315849"/>
                </a:lnTo>
                <a:close/>
              </a:path>
              <a:path w="3420745" h="414019">
                <a:moveTo>
                  <a:pt x="1058166" y="100075"/>
                </a:moveTo>
                <a:lnTo>
                  <a:pt x="977264" y="100075"/>
                </a:lnTo>
                <a:lnTo>
                  <a:pt x="1032256" y="248412"/>
                </a:lnTo>
                <a:lnTo>
                  <a:pt x="1117585" y="248412"/>
                </a:lnTo>
                <a:lnTo>
                  <a:pt x="1058166" y="100075"/>
                </a:lnTo>
                <a:close/>
              </a:path>
              <a:path w="3420745" h="414019">
                <a:moveTo>
                  <a:pt x="1647825" y="10160"/>
                </a:moveTo>
                <a:lnTo>
                  <a:pt x="1567052" y="10160"/>
                </a:lnTo>
                <a:lnTo>
                  <a:pt x="1567052" y="406653"/>
                </a:lnTo>
                <a:lnTo>
                  <a:pt x="1848484" y="406653"/>
                </a:lnTo>
                <a:lnTo>
                  <a:pt x="1848484" y="339343"/>
                </a:lnTo>
                <a:lnTo>
                  <a:pt x="1647825" y="339343"/>
                </a:lnTo>
                <a:lnTo>
                  <a:pt x="1647825" y="10160"/>
                </a:lnTo>
                <a:close/>
              </a:path>
              <a:path w="3420745" h="414019">
                <a:moveTo>
                  <a:pt x="1306449" y="10160"/>
                </a:moveTo>
                <a:lnTo>
                  <a:pt x="1225677" y="10160"/>
                </a:lnTo>
                <a:lnTo>
                  <a:pt x="1225677" y="406653"/>
                </a:lnTo>
                <a:lnTo>
                  <a:pt x="1507109" y="406653"/>
                </a:lnTo>
                <a:lnTo>
                  <a:pt x="1507109" y="339343"/>
                </a:lnTo>
                <a:lnTo>
                  <a:pt x="1306449" y="339343"/>
                </a:lnTo>
                <a:lnTo>
                  <a:pt x="1306449" y="10160"/>
                </a:lnTo>
                <a:close/>
              </a:path>
              <a:path w="3420745" h="414019">
                <a:moveTo>
                  <a:pt x="3412744" y="6857"/>
                </a:moveTo>
                <a:lnTo>
                  <a:pt x="3116326" y="6857"/>
                </a:lnTo>
                <a:lnTo>
                  <a:pt x="3116326" y="406653"/>
                </a:lnTo>
                <a:lnTo>
                  <a:pt x="3420364" y="406653"/>
                </a:lnTo>
                <a:lnTo>
                  <a:pt x="3420364" y="339343"/>
                </a:lnTo>
                <a:lnTo>
                  <a:pt x="3197098" y="339343"/>
                </a:lnTo>
                <a:lnTo>
                  <a:pt x="3197098" y="230504"/>
                </a:lnTo>
                <a:lnTo>
                  <a:pt x="3397757" y="230504"/>
                </a:lnTo>
                <a:lnTo>
                  <a:pt x="3397757" y="163067"/>
                </a:lnTo>
                <a:lnTo>
                  <a:pt x="3197098" y="163067"/>
                </a:lnTo>
                <a:lnTo>
                  <a:pt x="3197098" y="74422"/>
                </a:lnTo>
                <a:lnTo>
                  <a:pt x="3412744" y="74422"/>
                </a:lnTo>
                <a:lnTo>
                  <a:pt x="3412744" y="6857"/>
                </a:lnTo>
                <a:close/>
              </a:path>
              <a:path w="3420745" h="414019">
                <a:moveTo>
                  <a:pt x="2358263" y="6857"/>
                </a:moveTo>
                <a:lnTo>
                  <a:pt x="2279650" y="6857"/>
                </a:lnTo>
                <a:lnTo>
                  <a:pt x="2279650" y="406653"/>
                </a:lnTo>
                <a:lnTo>
                  <a:pt x="2354706" y="406653"/>
                </a:lnTo>
                <a:lnTo>
                  <a:pt x="2354706" y="145923"/>
                </a:lnTo>
                <a:lnTo>
                  <a:pt x="2443475" y="145923"/>
                </a:lnTo>
                <a:lnTo>
                  <a:pt x="2358263" y="6857"/>
                </a:lnTo>
                <a:close/>
              </a:path>
              <a:path w="3420745" h="414019">
                <a:moveTo>
                  <a:pt x="2443475" y="145923"/>
                </a:moveTo>
                <a:lnTo>
                  <a:pt x="2354706" y="145923"/>
                </a:lnTo>
                <a:lnTo>
                  <a:pt x="2515870" y="406653"/>
                </a:lnTo>
                <a:lnTo>
                  <a:pt x="2596896" y="406653"/>
                </a:lnTo>
                <a:lnTo>
                  <a:pt x="2596896" y="273812"/>
                </a:lnTo>
                <a:lnTo>
                  <a:pt x="2521839" y="273812"/>
                </a:lnTo>
                <a:lnTo>
                  <a:pt x="2443475" y="145923"/>
                </a:lnTo>
                <a:close/>
              </a:path>
              <a:path w="3420745" h="414019">
                <a:moveTo>
                  <a:pt x="2596896" y="6857"/>
                </a:moveTo>
                <a:lnTo>
                  <a:pt x="2521839" y="6857"/>
                </a:lnTo>
                <a:lnTo>
                  <a:pt x="2521839" y="273812"/>
                </a:lnTo>
                <a:lnTo>
                  <a:pt x="2596896" y="273812"/>
                </a:lnTo>
                <a:lnTo>
                  <a:pt x="2596896" y="6857"/>
                </a:lnTo>
                <a:close/>
              </a:path>
              <a:path w="3420745" h="414019">
                <a:moveTo>
                  <a:pt x="2202688" y="6857"/>
                </a:moveTo>
                <a:lnTo>
                  <a:pt x="1906270" y="6857"/>
                </a:lnTo>
                <a:lnTo>
                  <a:pt x="1906270" y="406653"/>
                </a:lnTo>
                <a:lnTo>
                  <a:pt x="2210307" y="406653"/>
                </a:lnTo>
                <a:lnTo>
                  <a:pt x="2210307" y="339343"/>
                </a:lnTo>
                <a:lnTo>
                  <a:pt x="1987042" y="339343"/>
                </a:lnTo>
                <a:lnTo>
                  <a:pt x="1987042" y="230504"/>
                </a:lnTo>
                <a:lnTo>
                  <a:pt x="2187702" y="230504"/>
                </a:lnTo>
                <a:lnTo>
                  <a:pt x="2187702" y="163067"/>
                </a:lnTo>
                <a:lnTo>
                  <a:pt x="1987042" y="163067"/>
                </a:lnTo>
                <a:lnTo>
                  <a:pt x="1987042" y="74422"/>
                </a:lnTo>
                <a:lnTo>
                  <a:pt x="2202688" y="74422"/>
                </a:lnTo>
                <a:lnTo>
                  <a:pt x="2202688" y="6857"/>
                </a:lnTo>
                <a:close/>
              </a:path>
              <a:path w="3420745" h="414019">
                <a:moveTo>
                  <a:pt x="498348" y="6857"/>
                </a:moveTo>
                <a:lnTo>
                  <a:pt x="417575" y="6857"/>
                </a:lnTo>
                <a:lnTo>
                  <a:pt x="417575" y="406653"/>
                </a:lnTo>
                <a:lnTo>
                  <a:pt x="498348" y="406653"/>
                </a:lnTo>
                <a:lnTo>
                  <a:pt x="498348" y="231775"/>
                </a:lnTo>
                <a:lnTo>
                  <a:pt x="737235" y="231775"/>
                </a:lnTo>
                <a:lnTo>
                  <a:pt x="737235" y="164211"/>
                </a:lnTo>
                <a:lnTo>
                  <a:pt x="498348" y="164211"/>
                </a:lnTo>
                <a:lnTo>
                  <a:pt x="498348" y="6857"/>
                </a:lnTo>
                <a:close/>
              </a:path>
              <a:path w="3420745" h="414019">
                <a:moveTo>
                  <a:pt x="737235" y="231775"/>
                </a:moveTo>
                <a:lnTo>
                  <a:pt x="656463" y="231775"/>
                </a:lnTo>
                <a:lnTo>
                  <a:pt x="656463" y="406653"/>
                </a:lnTo>
                <a:lnTo>
                  <a:pt x="737235" y="406653"/>
                </a:lnTo>
                <a:lnTo>
                  <a:pt x="737235" y="231775"/>
                </a:lnTo>
                <a:close/>
              </a:path>
              <a:path w="3420745" h="414019">
                <a:moveTo>
                  <a:pt x="737235" y="6857"/>
                </a:moveTo>
                <a:lnTo>
                  <a:pt x="656463" y="6857"/>
                </a:lnTo>
                <a:lnTo>
                  <a:pt x="656463" y="164211"/>
                </a:lnTo>
                <a:lnTo>
                  <a:pt x="737235" y="164211"/>
                </a:lnTo>
                <a:lnTo>
                  <a:pt x="737235" y="6857"/>
                </a:lnTo>
                <a:close/>
              </a:path>
              <a:path w="3420745" h="414019">
                <a:moveTo>
                  <a:pt x="2866644" y="0"/>
                </a:moveTo>
                <a:lnTo>
                  <a:pt x="2814050" y="4968"/>
                </a:lnTo>
                <a:lnTo>
                  <a:pt x="2770886" y="19938"/>
                </a:lnTo>
                <a:lnTo>
                  <a:pt x="2726499" y="51482"/>
                </a:lnTo>
                <a:lnTo>
                  <a:pt x="2694304" y="94361"/>
                </a:lnTo>
                <a:lnTo>
                  <a:pt x="2674588" y="146383"/>
                </a:lnTo>
                <a:lnTo>
                  <a:pt x="2668016" y="205358"/>
                </a:lnTo>
                <a:lnTo>
                  <a:pt x="2669490" y="233598"/>
                </a:lnTo>
                <a:lnTo>
                  <a:pt x="2681249" y="286887"/>
                </a:lnTo>
                <a:lnTo>
                  <a:pt x="2704679" y="334964"/>
                </a:lnTo>
                <a:lnTo>
                  <a:pt x="2739731" y="372544"/>
                </a:lnTo>
                <a:lnTo>
                  <a:pt x="2785951" y="398670"/>
                </a:lnTo>
                <a:lnTo>
                  <a:pt x="2840624" y="411866"/>
                </a:lnTo>
                <a:lnTo>
                  <a:pt x="2870962" y="413512"/>
                </a:lnTo>
                <a:lnTo>
                  <a:pt x="2895560" y="412345"/>
                </a:lnTo>
                <a:lnTo>
                  <a:pt x="2944328" y="403010"/>
                </a:lnTo>
                <a:lnTo>
                  <a:pt x="2991096" y="385129"/>
                </a:lnTo>
                <a:lnTo>
                  <a:pt x="3027862" y="363464"/>
                </a:lnTo>
                <a:lnTo>
                  <a:pt x="3042030" y="351536"/>
                </a:lnTo>
                <a:lnTo>
                  <a:pt x="3042030" y="344424"/>
                </a:lnTo>
                <a:lnTo>
                  <a:pt x="2865754" y="344424"/>
                </a:lnTo>
                <a:lnTo>
                  <a:pt x="2841367" y="342207"/>
                </a:lnTo>
                <a:lnTo>
                  <a:pt x="2799925" y="324439"/>
                </a:lnTo>
                <a:lnTo>
                  <a:pt x="2768988" y="288835"/>
                </a:lnTo>
                <a:lnTo>
                  <a:pt x="2753177" y="235444"/>
                </a:lnTo>
                <a:lnTo>
                  <a:pt x="2751201" y="202056"/>
                </a:lnTo>
                <a:lnTo>
                  <a:pt x="2753153" y="171124"/>
                </a:lnTo>
                <a:lnTo>
                  <a:pt x="2768774" y="121404"/>
                </a:lnTo>
                <a:lnTo>
                  <a:pt x="2799421" y="87874"/>
                </a:lnTo>
                <a:lnTo>
                  <a:pt x="2841521" y="71058"/>
                </a:lnTo>
                <a:lnTo>
                  <a:pt x="2866644" y="68961"/>
                </a:lnTo>
                <a:lnTo>
                  <a:pt x="3017601" y="68961"/>
                </a:lnTo>
                <a:lnTo>
                  <a:pt x="3017329" y="68421"/>
                </a:lnTo>
                <a:lnTo>
                  <a:pt x="2982976" y="31241"/>
                </a:lnTo>
                <a:lnTo>
                  <a:pt x="2932953" y="7810"/>
                </a:lnTo>
                <a:lnTo>
                  <a:pt x="2901840" y="1952"/>
                </a:lnTo>
                <a:lnTo>
                  <a:pt x="2866644" y="0"/>
                </a:lnTo>
                <a:close/>
              </a:path>
              <a:path w="3420745" h="414019">
                <a:moveTo>
                  <a:pt x="3042030" y="192277"/>
                </a:moveTo>
                <a:lnTo>
                  <a:pt x="2867914" y="192277"/>
                </a:lnTo>
                <a:lnTo>
                  <a:pt x="2867914" y="259714"/>
                </a:lnTo>
                <a:lnTo>
                  <a:pt x="2960370" y="259714"/>
                </a:lnTo>
                <a:lnTo>
                  <a:pt x="2960370" y="310388"/>
                </a:lnTo>
                <a:lnTo>
                  <a:pt x="2916681" y="334517"/>
                </a:lnTo>
                <a:lnTo>
                  <a:pt x="2878445" y="343804"/>
                </a:lnTo>
                <a:lnTo>
                  <a:pt x="2865754" y="344424"/>
                </a:lnTo>
                <a:lnTo>
                  <a:pt x="3042030" y="344424"/>
                </a:lnTo>
                <a:lnTo>
                  <a:pt x="3042030" y="192277"/>
                </a:lnTo>
                <a:close/>
              </a:path>
              <a:path w="3420745" h="414019">
                <a:moveTo>
                  <a:pt x="3017601" y="68961"/>
                </a:moveTo>
                <a:lnTo>
                  <a:pt x="2866644" y="68961"/>
                </a:lnTo>
                <a:lnTo>
                  <a:pt x="2883358" y="70032"/>
                </a:lnTo>
                <a:lnTo>
                  <a:pt x="2898632" y="73247"/>
                </a:lnTo>
                <a:lnTo>
                  <a:pt x="2935575" y="95369"/>
                </a:lnTo>
                <a:lnTo>
                  <a:pt x="2956559" y="132587"/>
                </a:lnTo>
                <a:lnTo>
                  <a:pt x="3036824" y="117601"/>
                </a:lnTo>
                <a:lnTo>
                  <a:pt x="3028946" y="91499"/>
                </a:lnTo>
                <a:lnTo>
                  <a:pt x="3017601" y="68961"/>
                </a:lnTo>
                <a:close/>
              </a:path>
              <a:path w="3420745" h="414019">
                <a:moveTo>
                  <a:pt x="187071" y="0"/>
                </a:moveTo>
                <a:lnTo>
                  <a:pt x="147109" y="3452"/>
                </a:lnTo>
                <a:lnTo>
                  <a:pt x="79378" y="31075"/>
                </a:lnTo>
                <a:lnTo>
                  <a:pt x="29039" y="85653"/>
                </a:lnTo>
                <a:lnTo>
                  <a:pt x="12922" y="121634"/>
                </a:lnTo>
                <a:lnTo>
                  <a:pt x="3234" y="163187"/>
                </a:lnTo>
                <a:lnTo>
                  <a:pt x="0" y="210312"/>
                </a:lnTo>
                <a:lnTo>
                  <a:pt x="3212" y="254980"/>
                </a:lnTo>
                <a:lnTo>
                  <a:pt x="12842" y="294671"/>
                </a:lnTo>
                <a:lnTo>
                  <a:pt x="28878" y="329362"/>
                </a:lnTo>
                <a:lnTo>
                  <a:pt x="78714" y="382865"/>
                </a:lnTo>
                <a:lnTo>
                  <a:pt x="144194" y="410106"/>
                </a:lnTo>
                <a:lnTo>
                  <a:pt x="182245" y="413512"/>
                </a:lnTo>
                <a:lnTo>
                  <a:pt x="213014" y="411515"/>
                </a:lnTo>
                <a:lnTo>
                  <a:pt x="266076" y="395616"/>
                </a:lnTo>
                <a:lnTo>
                  <a:pt x="307873" y="363757"/>
                </a:lnTo>
                <a:lnTo>
                  <a:pt x="322211" y="344424"/>
                </a:lnTo>
                <a:lnTo>
                  <a:pt x="181356" y="344424"/>
                </a:lnTo>
                <a:lnTo>
                  <a:pt x="160567" y="342421"/>
                </a:lnTo>
                <a:lnTo>
                  <a:pt x="125134" y="326368"/>
                </a:lnTo>
                <a:lnTo>
                  <a:pt x="98561" y="293479"/>
                </a:lnTo>
                <a:lnTo>
                  <a:pt x="84897" y="239516"/>
                </a:lnTo>
                <a:lnTo>
                  <a:pt x="83185" y="204342"/>
                </a:lnTo>
                <a:lnTo>
                  <a:pt x="84921" y="171027"/>
                </a:lnTo>
                <a:lnTo>
                  <a:pt x="98776" y="119350"/>
                </a:lnTo>
                <a:lnTo>
                  <a:pt x="125749" y="86963"/>
                </a:lnTo>
                <a:lnTo>
                  <a:pt x="161841" y="70961"/>
                </a:lnTo>
                <a:lnTo>
                  <a:pt x="183007" y="68961"/>
                </a:lnTo>
                <a:lnTo>
                  <a:pt x="326490" y="68961"/>
                </a:lnTo>
                <a:lnTo>
                  <a:pt x="319089" y="57602"/>
                </a:lnTo>
                <a:lnTo>
                  <a:pt x="306324" y="43433"/>
                </a:lnTo>
                <a:lnTo>
                  <a:pt x="281672" y="24431"/>
                </a:lnTo>
                <a:lnTo>
                  <a:pt x="253603" y="10858"/>
                </a:lnTo>
                <a:lnTo>
                  <a:pt x="222081" y="2714"/>
                </a:lnTo>
                <a:lnTo>
                  <a:pt x="187071" y="0"/>
                </a:lnTo>
                <a:close/>
              </a:path>
              <a:path w="3420745" h="414019">
                <a:moveTo>
                  <a:pt x="270001" y="259714"/>
                </a:moveTo>
                <a:lnTo>
                  <a:pt x="256651" y="297703"/>
                </a:lnTo>
                <a:lnTo>
                  <a:pt x="224611" y="332958"/>
                </a:lnTo>
                <a:lnTo>
                  <a:pt x="181356" y="344424"/>
                </a:lnTo>
                <a:lnTo>
                  <a:pt x="322211" y="344424"/>
                </a:lnTo>
                <a:lnTo>
                  <a:pt x="324342" y="341550"/>
                </a:lnTo>
                <a:lnTo>
                  <a:pt x="337833" y="315128"/>
                </a:lnTo>
                <a:lnTo>
                  <a:pt x="348361" y="284479"/>
                </a:lnTo>
                <a:lnTo>
                  <a:pt x="270001" y="259714"/>
                </a:lnTo>
                <a:close/>
              </a:path>
              <a:path w="3420745" h="414019">
                <a:moveTo>
                  <a:pt x="326490" y="68961"/>
                </a:moveTo>
                <a:lnTo>
                  <a:pt x="183007" y="68961"/>
                </a:lnTo>
                <a:lnTo>
                  <a:pt x="198506" y="70100"/>
                </a:lnTo>
                <a:lnTo>
                  <a:pt x="212804" y="73501"/>
                </a:lnTo>
                <a:lnTo>
                  <a:pt x="248029" y="96853"/>
                </a:lnTo>
                <a:lnTo>
                  <a:pt x="267335" y="136143"/>
                </a:lnTo>
                <a:lnTo>
                  <a:pt x="347218" y="116966"/>
                </a:lnTo>
                <a:lnTo>
                  <a:pt x="339524" y="94368"/>
                </a:lnTo>
                <a:lnTo>
                  <a:pt x="330152" y="74580"/>
                </a:lnTo>
                <a:lnTo>
                  <a:pt x="326490" y="68961"/>
                </a:lnTo>
                <a:close/>
              </a:path>
            </a:pathLst>
          </a:custGeom>
          <a:solidFill>
            <a:srgbClr val="EAF7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09159" y="852805"/>
            <a:ext cx="3451479" cy="444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97702" y="1637538"/>
            <a:ext cx="855726" cy="3055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7707" y="1659508"/>
            <a:ext cx="775970" cy="226060"/>
          </a:xfrm>
          <a:custGeom>
            <a:avLst/>
            <a:gdLst/>
            <a:ahLst/>
            <a:cxnLst/>
            <a:rect l="l" t="t" r="r" b="b"/>
            <a:pathLst>
              <a:path w="775970" h="226060">
                <a:moveTo>
                  <a:pt x="131571" y="3682"/>
                </a:moveTo>
                <a:lnTo>
                  <a:pt x="84962" y="3682"/>
                </a:lnTo>
                <a:lnTo>
                  <a:pt x="0" y="221868"/>
                </a:lnTo>
                <a:lnTo>
                  <a:pt x="46735" y="221868"/>
                </a:lnTo>
                <a:lnTo>
                  <a:pt x="64769" y="172338"/>
                </a:lnTo>
                <a:lnTo>
                  <a:pt x="199112" y="172338"/>
                </a:lnTo>
                <a:lnTo>
                  <a:pt x="184363" y="135508"/>
                </a:lnTo>
                <a:lnTo>
                  <a:pt x="78231" y="135508"/>
                </a:lnTo>
                <a:lnTo>
                  <a:pt x="107695" y="54610"/>
                </a:lnTo>
                <a:lnTo>
                  <a:pt x="151966" y="54610"/>
                </a:lnTo>
                <a:lnTo>
                  <a:pt x="131571" y="3682"/>
                </a:lnTo>
                <a:close/>
              </a:path>
              <a:path w="775970" h="226060">
                <a:moveTo>
                  <a:pt x="199112" y="172338"/>
                </a:moveTo>
                <a:lnTo>
                  <a:pt x="151891" y="172338"/>
                </a:lnTo>
                <a:lnTo>
                  <a:pt x="170941" y="221868"/>
                </a:lnTo>
                <a:lnTo>
                  <a:pt x="218947" y="221868"/>
                </a:lnTo>
                <a:lnTo>
                  <a:pt x="199112" y="172338"/>
                </a:lnTo>
                <a:close/>
              </a:path>
              <a:path w="775970" h="226060">
                <a:moveTo>
                  <a:pt x="151966" y="54610"/>
                </a:moveTo>
                <a:lnTo>
                  <a:pt x="107695" y="54610"/>
                </a:lnTo>
                <a:lnTo>
                  <a:pt x="137794" y="135508"/>
                </a:lnTo>
                <a:lnTo>
                  <a:pt x="184363" y="135508"/>
                </a:lnTo>
                <a:lnTo>
                  <a:pt x="151966" y="54610"/>
                </a:lnTo>
                <a:close/>
              </a:path>
              <a:path w="775970" h="226060">
                <a:moveTo>
                  <a:pt x="775842" y="3682"/>
                </a:moveTo>
                <a:lnTo>
                  <a:pt x="731773" y="3682"/>
                </a:lnTo>
                <a:lnTo>
                  <a:pt x="731773" y="221868"/>
                </a:lnTo>
                <a:lnTo>
                  <a:pt x="775842" y="221868"/>
                </a:lnTo>
                <a:lnTo>
                  <a:pt x="775842" y="3682"/>
                </a:lnTo>
                <a:close/>
              </a:path>
              <a:path w="775970" h="226060">
                <a:moveTo>
                  <a:pt x="555751" y="40639"/>
                </a:moveTo>
                <a:lnTo>
                  <a:pt x="511683" y="40639"/>
                </a:lnTo>
                <a:lnTo>
                  <a:pt x="511683" y="221868"/>
                </a:lnTo>
                <a:lnTo>
                  <a:pt x="555751" y="221868"/>
                </a:lnTo>
                <a:lnTo>
                  <a:pt x="555751" y="40639"/>
                </a:lnTo>
                <a:close/>
              </a:path>
              <a:path w="775970" h="226060">
                <a:moveTo>
                  <a:pt x="620394" y="3682"/>
                </a:moveTo>
                <a:lnTo>
                  <a:pt x="446913" y="3682"/>
                </a:lnTo>
                <a:lnTo>
                  <a:pt x="446913" y="40639"/>
                </a:lnTo>
                <a:lnTo>
                  <a:pt x="620394" y="40639"/>
                </a:lnTo>
                <a:lnTo>
                  <a:pt x="620394" y="3682"/>
                </a:lnTo>
                <a:close/>
              </a:path>
              <a:path w="775970" h="226060">
                <a:moveTo>
                  <a:pt x="336803" y="0"/>
                </a:moveTo>
                <a:lnTo>
                  <a:pt x="295354" y="7524"/>
                </a:lnTo>
                <a:lnTo>
                  <a:pt x="262763" y="30099"/>
                </a:lnTo>
                <a:lnTo>
                  <a:pt x="241680" y="66294"/>
                </a:lnTo>
                <a:lnTo>
                  <a:pt x="234695" y="114680"/>
                </a:lnTo>
                <a:lnTo>
                  <a:pt x="236436" y="139114"/>
                </a:lnTo>
                <a:lnTo>
                  <a:pt x="250394" y="179742"/>
                </a:lnTo>
                <a:lnTo>
                  <a:pt x="277592" y="208889"/>
                </a:lnTo>
                <a:lnTo>
                  <a:pt x="313267" y="223696"/>
                </a:lnTo>
                <a:lnTo>
                  <a:pt x="334009" y="225551"/>
                </a:lnTo>
                <a:lnTo>
                  <a:pt x="350847" y="224478"/>
                </a:lnTo>
                <a:lnTo>
                  <a:pt x="392048" y="208279"/>
                </a:lnTo>
                <a:lnTo>
                  <a:pt x="410432" y="187960"/>
                </a:lnTo>
                <a:lnTo>
                  <a:pt x="333628" y="187960"/>
                </a:lnTo>
                <a:lnTo>
                  <a:pt x="322272" y="186864"/>
                </a:lnTo>
                <a:lnTo>
                  <a:pt x="288393" y="160117"/>
                </a:lnTo>
                <a:lnTo>
                  <a:pt x="280034" y="111378"/>
                </a:lnTo>
                <a:lnTo>
                  <a:pt x="280985" y="93281"/>
                </a:lnTo>
                <a:lnTo>
                  <a:pt x="295147" y="54990"/>
                </a:lnTo>
                <a:lnTo>
                  <a:pt x="334517" y="37591"/>
                </a:lnTo>
                <a:lnTo>
                  <a:pt x="412822" y="37591"/>
                </a:lnTo>
                <a:lnTo>
                  <a:pt x="408783" y="31357"/>
                </a:lnTo>
                <a:lnTo>
                  <a:pt x="401827" y="23621"/>
                </a:lnTo>
                <a:lnTo>
                  <a:pt x="388346" y="13287"/>
                </a:lnTo>
                <a:lnTo>
                  <a:pt x="373030" y="5905"/>
                </a:lnTo>
                <a:lnTo>
                  <a:pt x="355857" y="1476"/>
                </a:lnTo>
                <a:lnTo>
                  <a:pt x="336803" y="0"/>
                </a:lnTo>
                <a:close/>
              </a:path>
              <a:path w="775970" h="226060">
                <a:moveTo>
                  <a:pt x="382015" y="141604"/>
                </a:moveTo>
                <a:lnTo>
                  <a:pt x="363854" y="176783"/>
                </a:lnTo>
                <a:lnTo>
                  <a:pt x="333628" y="187960"/>
                </a:lnTo>
                <a:lnTo>
                  <a:pt x="410432" y="187960"/>
                </a:lnTo>
                <a:lnTo>
                  <a:pt x="411654" y="186309"/>
                </a:lnTo>
                <a:lnTo>
                  <a:pt x="418998" y="171882"/>
                </a:lnTo>
                <a:lnTo>
                  <a:pt x="424688" y="155193"/>
                </a:lnTo>
                <a:lnTo>
                  <a:pt x="382015" y="141604"/>
                </a:lnTo>
                <a:close/>
              </a:path>
              <a:path w="775970" h="226060">
                <a:moveTo>
                  <a:pt x="412822" y="37591"/>
                </a:moveTo>
                <a:lnTo>
                  <a:pt x="334517" y="37591"/>
                </a:lnTo>
                <a:lnTo>
                  <a:pt x="342949" y="38211"/>
                </a:lnTo>
                <a:lnTo>
                  <a:pt x="350726" y="40068"/>
                </a:lnTo>
                <a:lnTo>
                  <a:pt x="380491" y="74167"/>
                </a:lnTo>
                <a:lnTo>
                  <a:pt x="424052" y="63753"/>
                </a:lnTo>
                <a:lnTo>
                  <a:pt x="419883" y="51446"/>
                </a:lnTo>
                <a:lnTo>
                  <a:pt x="414797" y="40639"/>
                </a:lnTo>
                <a:lnTo>
                  <a:pt x="412822" y="37591"/>
                </a:lnTo>
                <a:close/>
              </a:path>
            </a:pathLst>
          </a:custGeom>
          <a:solidFill>
            <a:srgbClr val="EAF7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21323" y="1644269"/>
            <a:ext cx="807847" cy="256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34736" y="2514980"/>
            <a:ext cx="3038475" cy="3578860"/>
          </a:xfrm>
          <a:prstGeom prst="rect">
            <a:avLst/>
          </a:prstGeom>
          <a:ln w="9905">
            <a:solidFill>
              <a:srgbClr val="000000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492125" marR="491490" indent="635" algn="ctr">
              <a:lnSpc>
                <a:spcPct val="150000"/>
              </a:lnSpc>
              <a:spcBef>
                <a:spcPts val="65"/>
              </a:spcBef>
            </a:pPr>
            <a:r>
              <a:rPr sz="2400" dirty="0">
                <a:solidFill>
                  <a:srgbClr val="FB0028"/>
                </a:solidFill>
                <a:latin typeface="Century Gothic"/>
                <a:cs typeface="Century Gothic"/>
              </a:rPr>
              <a:t>CONSTRUIRE RENOUVELLER REPAR</a:t>
            </a:r>
            <a:r>
              <a:rPr sz="2400" spc="-10" dirty="0">
                <a:solidFill>
                  <a:srgbClr val="FB0028"/>
                </a:solidFill>
                <a:latin typeface="Century Gothic"/>
                <a:cs typeface="Century Gothic"/>
              </a:rPr>
              <a:t>E</a:t>
            </a:r>
            <a:r>
              <a:rPr sz="2400" dirty="0">
                <a:solidFill>
                  <a:srgbClr val="FB0028"/>
                </a:solidFill>
                <a:latin typeface="Century Gothic"/>
                <a:cs typeface="Century Gothic"/>
              </a:rPr>
              <a:t>R REGENERER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425"/>
              </a:spcBef>
            </a:pPr>
            <a:r>
              <a:rPr sz="2400" dirty="0">
                <a:solidFill>
                  <a:srgbClr val="FB0028"/>
                </a:solidFill>
                <a:latin typeface="Century Gothic"/>
                <a:cs typeface="Century Gothic"/>
              </a:rPr>
              <a:t>REMPLACER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02277" y="381381"/>
            <a:ext cx="3869054" cy="1628775"/>
          </a:xfrm>
          <a:custGeom>
            <a:avLst/>
            <a:gdLst/>
            <a:ahLst/>
            <a:cxnLst/>
            <a:rect l="l" t="t" r="r" b="b"/>
            <a:pathLst>
              <a:path w="3869054" h="1628775">
                <a:moveTo>
                  <a:pt x="0" y="1628394"/>
                </a:moveTo>
                <a:lnTo>
                  <a:pt x="3868674" y="1628394"/>
                </a:lnTo>
                <a:lnTo>
                  <a:pt x="3868674" y="0"/>
                </a:lnTo>
                <a:lnTo>
                  <a:pt x="0" y="0"/>
                </a:lnTo>
                <a:lnTo>
                  <a:pt x="0" y="1628394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3" name="Étoile à 5 branches 12"/>
          <p:cNvSpPr/>
          <p:nvPr/>
        </p:nvSpPr>
        <p:spPr>
          <a:xfrm>
            <a:off x="2021585" y="3200400"/>
            <a:ext cx="641603" cy="762000"/>
          </a:xfrm>
          <a:prstGeom prst="star5">
            <a:avLst/>
          </a:prstGeom>
          <a:ln>
            <a:solidFill>
              <a:srgbClr val="D1B57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4156" y="5254752"/>
            <a:ext cx="1799844" cy="594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2711" y="2908807"/>
            <a:ext cx="5023739" cy="4414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02127" y="3336035"/>
            <a:ext cx="2600579" cy="441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97500" y="1263523"/>
            <a:ext cx="1496060" cy="1536700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sz="1800" spc="-5" dirty="0">
                <a:solidFill>
                  <a:srgbClr val="6F2F9F"/>
                </a:solidFill>
                <a:latin typeface="Century Gothic"/>
                <a:cs typeface="Century Gothic"/>
              </a:rPr>
              <a:t>PHYSIOLOGIE</a:t>
            </a:r>
            <a:endParaRPr sz="1800">
              <a:latin typeface="Century Gothic"/>
              <a:cs typeface="Century Gothic"/>
            </a:endParaRPr>
          </a:p>
          <a:p>
            <a:pPr marL="12700" marR="20955">
              <a:lnSpc>
                <a:spcPct val="1500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MORPHOGENÈSE  REN</a:t>
            </a:r>
            <a:r>
              <a:rPr sz="1200" dirty="0">
                <a:latin typeface="Arial"/>
                <a:cs typeface="Arial"/>
              </a:rPr>
              <a:t>OU</a:t>
            </a:r>
            <a:r>
              <a:rPr sz="1200" spc="-10" dirty="0">
                <a:latin typeface="Arial"/>
                <a:cs typeface="Arial"/>
              </a:rPr>
              <a:t>V</a:t>
            </a:r>
            <a:r>
              <a:rPr sz="1200" spc="-5" dirty="0">
                <a:latin typeface="Arial"/>
                <a:cs typeface="Arial"/>
              </a:rPr>
              <a:t>E</a:t>
            </a:r>
            <a:r>
              <a:rPr sz="1200" dirty="0">
                <a:latin typeface="Arial"/>
                <a:cs typeface="Arial"/>
              </a:rPr>
              <a:t>L</a:t>
            </a:r>
            <a:r>
              <a:rPr sz="1200" spc="-5" dirty="0">
                <a:latin typeface="Arial"/>
                <a:cs typeface="Arial"/>
              </a:rPr>
              <a:t>LE</a:t>
            </a:r>
            <a:r>
              <a:rPr sz="1200" dirty="0">
                <a:latin typeface="Arial"/>
                <a:cs typeface="Arial"/>
              </a:rPr>
              <a:t>ME</a:t>
            </a:r>
            <a:r>
              <a:rPr sz="1200" spc="-10" dirty="0">
                <a:latin typeface="Arial"/>
                <a:cs typeface="Arial"/>
              </a:rPr>
              <a:t>N</a:t>
            </a:r>
            <a:r>
              <a:rPr sz="1200" dirty="0">
                <a:latin typeface="Arial"/>
                <a:cs typeface="Arial"/>
              </a:rPr>
              <a:t>T  </a:t>
            </a:r>
            <a:r>
              <a:rPr sz="1200" spc="-5" dirty="0">
                <a:latin typeface="Arial"/>
                <a:cs typeface="Arial"/>
              </a:rPr>
              <a:t>RÉPARATION  RÉGÉNÉRATION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97500" y="3321176"/>
            <a:ext cx="2394585" cy="12617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5" dirty="0">
                <a:solidFill>
                  <a:srgbClr val="6F2F9F"/>
                </a:solidFill>
                <a:latin typeface="Century Gothic"/>
                <a:cs typeface="Century Gothic"/>
              </a:rPr>
              <a:t>PATHOLOGIE</a:t>
            </a:r>
            <a:endParaRPr sz="1800">
              <a:latin typeface="Century Gothic"/>
              <a:cs typeface="Century Gothic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sz="1200" spc="-5" dirty="0">
                <a:latin typeface="Arial"/>
                <a:cs typeface="Arial"/>
              </a:rPr>
              <a:t>TUMEURS BÉNIGNES  TUMEURS MALIGNES (CANCER)  </a:t>
            </a:r>
            <a:r>
              <a:rPr sz="1200" dirty="0">
                <a:latin typeface="Arial"/>
                <a:cs typeface="Arial"/>
              </a:rPr>
              <a:t>TOXICOLOGIE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7500" y="5378830"/>
            <a:ext cx="1760220" cy="126174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800" spc="-5" dirty="0">
                <a:solidFill>
                  <a:srgbClr val="6F2F9F"/>
                </a:solidFill>
                <a:latin typeface="Century Gothic"/>
                <a:cs typeface="Century Gothic"/>
              </a:rPr>
              <a:t>THÉRAPEUTIQUE</a:t>
            </a:r>
            <a:endParaRPr sz="1800">
              <a:latin typeface="Century Gothic"/>
              <a:cs typeface="Century Gothic"/>
            </a:endParaRPr>
          </a:p>
          <a:p>
            <a:pPr marL="12700" marR="5080">
              <a:lnSpc>
                <a:spcPct val="150000"/>
              </a:lnSpc>
              <a:spcBef>
                <a:spcPts val="5"/>
              </a:spcBef>
            </a:pPr>
            <a:r>
              <a:rPr sz="1200" spc="-5" dirty="0">
                <a:latin typeface="Arial"/>
                <a:cs typeface="Arial"/>
              </a:rPr>
              <a:t>PHARMACOLOGIE  THÉRAPIE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5" dirty="0">
                <a:latin typeface="Arial"/>
                <a:cs typeface="Arial"/>
              </a:rPr>
              <a:t>CELLULAIRE  THÉRAPIE </a:t>
            </a:r>
            <a:r>
              <a:rPr sz="1200" dirty="0">
                <a:latin typeface="Arial"/>
                <a:cs typeface="Arial"/>
              </a:rPr>
              <a:t>GÉNIQUE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59586" y="4220717"/>
            <a:ext cx="1015746" cy="10081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75332" y="4033265"/>
            <a:ext cx="1528571" cy="15361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344156" y="3225545"/>
            <a:ext cx="1799844" cy="5943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44156" y="1185672"/>
            <a:ext cx="1799844" cy="594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4" name="object 37"/>
          <p:cNvSpPr txBox="1"/>
          <p:nvPr/>
        </p:nvSpPr>
        <p:spPr>
          <a:xfrm>
            <a:off x="6510831" y="1052357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79144" y="1955545"/>
            <a:ext cx="2494153" cy="502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65397" y="1955545"/>
            <a:ext cx="428244" cy="502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79520" y="1955545"/>
            <a:ext cx="3532758" cy="502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79144" y="2443226"/>
            <a:ext cx="1716786" cy="5029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364994" y="3274314"/>
            <a:ext cx="3601085" cy="2879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B0028"/>
                </a:solidFill>
                <a:latin typeface="Century Gothic"/>
                <a:cs typeface="Century Gothic"/>
              </a:rPr>
              <a:t>BIOLOGIE</a:t>
            </a:r>
            <a:r>
              <a:rPr sz="2400" spc="-30" dirty="0">
                <a:solidFill>
                  <a:srgbClr val="FB0028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FB0028"/>
                </a:solidFill>
                <a:latin typeface="Century Gothic"/>
                <a:cs typeface="Century Gothic"/>
              </a:rPr>
              <a:t>CELLULAIRE</a:t>
            </a:r>
            <a:endParaRPr sz="2400">
              <a:latin typeface="Century Gothic"/>
              <a:cs typeface="Century Gothic"/>
            </a:endParaRPr>
          </a:p>
          <a:p>
            <a:pPr marL="12700" marR="5080">
              <a:lnSpc>
                <a:spcPct val="170000"/>
              </a:lnSpc>
            </a:pPr>
            <a:r>
              <a:rPr sz="2400" spc="-5" dirty="0">
                <a:solidFill>
                  <a:srgbClr val="FB0028"/>
                </a:solidFill>
                <a:latin typeface="Century Gothic"/>
                <a:cs typeface="Century Gothic"/>
              </a:rPr>
              <a:t>BIOLOGIE</a:t>
            </a:r>
            <a:r>
              <a:rPr sz="2400" spc="-100" dirty="0">
                <a:solidFill>
                  <a:srgbClr val="FB0028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FB0028"/>
                </a:solidFill>
                <a:latin typeface="Century Gothic"/>
                <a:cs typeface="Century Gothic"/>
              </a:rPr>
              <a:t>MOLECULAIRE  </a:t>
            </a:r>
            <a:r>
              <a:rPr sz="2400" spc="-5" dirty="0">
                <a:solidFill>
                  <a:srgbClr val="FB0028"/>
                </a:solidFill>
                <a:latin typeface="Century Gothic"/>
                <a:cs typeface="Century Gothic"/>
              </a:rPr>
              <a:t>TRANSPLANTATION  MODELISATION  </a:t>
            </a:r>
            <a:r>
              <a:rPr sz="2400" dirty="0">
                <a:solidFill>
                  <a:srgbClr val="FB0028"/>
                </a:solidFill>
                <a:latin typeface="Century Gothic"/>
                <a:cs typeface="Century Gothic"/>
              </a:rPr>
              <a:t>PHYSIOLOGIE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8767" y="2061210"/>
            <a:ext cx="995172" cy="995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8767" y="2061210"/>
            <a:ext cx="995680" cy="995680"/>
          </a:xfrm>
          <a:custGeom>
            <a:avLst/>
            <a:gdLst/>
            <a:ahLst/>
            <a:cxnLst/>
            <a:rect l="l" t="t" r="r" b="b"/>
            <a:pathLst>
              <a:path w="995680" h="995680">
                <a:moveTo>
                  <a:pt x="0" y="995172"/>
                </a:moveTo>
                <a:lnTo>
                  <a:pt x="995172" y="995172"/>
                </a:lnTo>
                <a:lnTo>
                  <a:pt x="995172" y="0"/>
                </a:lnTo>
                <a:lnTo>
                  <a:pt x="0" y="0"/>
                </a:lnTo>
                <a:lnTo>
                  <a:pt x="0" y="995172"/>
                </a:lnTo>
                <a:close/>
              </a:path>
            </a:pathLst>
          </a:custGeom>
          <a:ln w="6096">
            <a:solidFill>
              <a:srgbClr val="0054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767" y="4220717"/>
            <a:ext cx="995172" cy="9959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767" y="4220717"/>
            <a:ext cx="995680" cy="996315"/>
          </a:xfrm>
          <a:custGeom>
            <a:avLst/>
            <a:gdLst/>
            <a:ahLst/>
            <a:cxnLst/>
            <a:rect l="l" t="t" r="r" b="b"/>
            <a:pathLst>
              <a:path w="995680" h="996314">
                <a:moveTo>
                  <a:pt x="0" y="995934"/>
                </a:moveTo>
                <a:lnTo>
                  <a:pt x="995172" y="995934"/>
                </a:lnTo>
                <a:lnTo>
                  <a:pt x="995172" y="0"/>
                </a:lnTo>
                <a:lnTo>
                  <a:pt x="0" y="0"/>
                </a:lnTo>
                <a:lnTo>
                  <a:pt x="0" y="995934"/>
                </a:lnTo>
                <a:close/>
              </a:path>
            </a:pathLst>
          </a:custGeom>
          <a:ln w="6096">
            <a:solidFill>
              <a:srgbClr val="0054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767" y="3144773"/>
            <a:ext cx="995172" cy="9951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8767" y="3144773"/>
            <a:ext cx="995680" cy="995680"/>
          </a:xfrm>
          <a:custGeom>
            <a:avLst/>
            <a:gdLst/>
            <a:ahLst/>
            <a:cxnLst/>
            <a:rect l="l" t="t" r="r" b="b"/>
            <a:pathLst>
              <a:path w="995680" h="995679">
                <a:moveTo>
                  <a:pt x="0" y="995171"/>
                </a:moveTo>
                <a:lnTo>
                  <a:pt x="995172" y="995171"/>
                </a:lnTo>
                <a:lnTo>
                  <a:pt x="995172" y="0"/>
                </a:lnTo>
                <a:lnTo>
                  <a:pt x="0" y="0"/>
                </a:lnTo>
                <a:lnTo>
                  <a:pt x="0" y="995171"/>
                </a:lnTo>
                <a:close/>
              </a:path>
            </a:pathLst>
          </a:custGeom>
          <a:ln w="6096">
            <a:solidFill>
              <a:srgbClr val="0054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8767" y="5303520"/>
            <a:ext cx="995172" cy="9928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8767" y="5301234"/>
            <a:ext cx="995680" cy="995680"/>
          </a:xfrm>
          <a:custGeom>
            <a:avLst/>
            <a:gdLst/>
            <a:ahLst/>
            <a:cxnLst/>
            <a:rect l="l" t="t" r="r" b="b"/>
            <a:pathLst>
              <a:path w="995680" h="995679">
                <a:moveTo>
                  <a:pt x="0" y="995171"/>
                </a:moveTo>
                <a:lnTo>
                  <a:pt x="995172" y="995171"/>
                </a:lnTo>
                <a:lnTo>
                  <a:pt x="995172" y="0"/>
                </a:lnTo>
                <a:lnTo>
                  <a:pt x="0" y="0"/>
                </a:lnTo>
                <a:lnTo>
                  <a:pt x="0" y="995171"/>
                </a:lnTo>
                <a:close/>
              </a:path>
            </a:pathLst>
          </a:custGeom>
          <a:ln w="6096">
            <a:solidFill>
              <a:srgbClr val="0054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16127" y="1701164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674114"/>
            <a:ext cx="2481834" cy="6073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078991"/>
            <a:ext cx="2479548" cy="8275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1088136"/>
            <a:ext cx="2455164" cy="7787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2581" y="1235583"/>
            <a:ext cx="2195389" cy="484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165604" y="1674114"/>
            <a:ext cx="472440" cy="473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69414" y="1214627"/>
            <a:ext cx="466344" cy="576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93798" y="1224533"/>
            <a:ext cx="417575" cy="5273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41117" y="1371600"/>
            <a:ext cx="123189" cy="2331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08342" y="1078230"/>
            <a:ext cx="1835657" cy="2464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0405" y="2619755"/>
            <a:ext cx="6617208" cy="5105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2900" y="2693161"/>
            <a:ext cx="6408547" cy="275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2900" y="3516121"/>
            <a:ext cx="5415280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647690" y="3516121"/>
            <a:ext cx="546811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103365" y="3516121"/>
            <a:ext cx="2161413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2900" y="3927347"/>
            <a:ext cx="1936114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91004" y="3927347"/>
            <a:ext cx="1393697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542029" y="3927347"/>
            <a:ext cx="1410462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864353" y="3927347"/>
            <a:ext cx="989291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78753" y="3927347"/>
            <a:ext cx="1101217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795261" y="3927347"/>
            <a:ext cx="941552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632192" y="3927347"/>
            <a:ext cx="445312" cy="2753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42900" y="4339335"/>
            <a:ext cx="1984756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237485" y="4339335"/>
            <a:ext cx="541019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17545" y="4339335"/>
            <a:ext cx="6079998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42900" y="4750815"/>
            <a:ext cx="4667377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16932" y="4750815"/>
            <a:ext cx="137160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85511" y="4750815"/>
            <a:ext cx="558291" cy="27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092440" y="5682234"/>
            <a:ext cx="890777" cy="9425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976616" y="6390892"/>
            <a:ext cx="448055" cy="4671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383523" y="5860541"/>
            <a:ext cx="760474" cy="753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537447" y="6377938"/>
            <a:ext cx="473964" cy="4800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380476" y="6406134"/>
            <a:ext cx="237744" cy="251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827264" y="6172200"/>
            <a:ext cx="455675" cy="4008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973568" y="6031229"/>
            <a:ext cx="237744" cy="251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16408" y="6395465"/>
            <a:ext cx="237744" cy="251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7877" y="6262114"/>
            <a:ext cx="473202" cy="5013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015746" y="5853684"/>
            <a:ext cx="1245869" cy="100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6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1470" y="1230630"/>
            <a:ext cx="5186172" cy="345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8508" y="1257172"/>
            <a:ext cx="5132336" cy="292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0802" y="1649729"/>
            <a:ext cx="1584960" cy="2918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7497" y="1676273"/>
            <a:ext cx="1531467" cy="2387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7576" y="3240023"/>
            <a:ext cx="2602992" cy="2587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1886" y="3434334"/>
            <a:ext cx="2016252" cy="2001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39495" y="207263"/>
            <a:ext cx="2232660" cy="349885"/>
          </a:xfrm>
          <a:prstGeom prst="rect">
            <a:avLst/>
          </a:prstGeom>
          <a:solidFill>
            <a:srgbClr val="212168"/>
          </a:solidFill>
        </p:spPr>
        <p:txBody>
          <a:bodyPr vert="horz" wrap="square" lIns="0" tIns="39370" rIns="0" bIns="0" rtlCol="0">
            <a:spAutoFit/>
          </a:bodyPr>
          <a:lstStyle/>
          <a:p>
            <a:pPr marL="131445">
              <a:lnSpc>
                <a:spcPct val="100000"/>
              </a:lnSpc>
              <a:spcBef>
                <a:spcPts val="310"/>
              </a:spcBef>
            </a:pPr>
            <a:r>
              <a:rPr sz="1800" spc="-145" dirty="0">
                <a:solidFill>
                  <a:srgbClr val="FFFF00"/>
                </a:solidFill>
                <a:latin typeface="Trebuchet MS"/>
                <a:cs typeface="Trebuchet MS"/>
              </a:rPr>
              <a:t>CELLULES</a:t>
            </a:r>
            <a:r>
              <a:rPr sz="1800" spc="-105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1800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b="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3239770" indent="-285750">
              <a:lnSpc>
                <a:spcPct val="100000"/>
              </a:lnSpc>
              <a:spcBef>
                <a:spcPts val="1215"/>
              </a:spcBef>
              <a:buFont typeface="Wingdings"/>
              <a:buChar char=""/>
              <a:tabLst>
                <a:tab pos="3240405" algn="l"/>
                <a:tab pos="3241040" algn="l"/>
              </a:tabLst>
            </a:pPr>
            <a:r>
              <a:rPr spc="-5" dirty="0"/>
              <a:t>Embryon </a:t>
            </a:r>
            <a:r>
              <a:rPr dirty="0"/>
              <a:t>-</a:t>
            </a:r>
            <a:r>
              <a:rPr spc="-5" dirty="0"/>
              <a:t> </a:t>
            </a:r>
            <a:r>
              <a:rPr dirty="0"/>
              <a:t>fœtus</a:t>
            </a:r>
          </a:p>
          <a:p>
            <a:pPr marL="2954020" marR="96520">
              <a:lnSpc>
                <a:spcPct val="110000"/>
              </a:lnSpc>
              <a:spcBef>
                <a:spcPts val="800"/>
              </a:spcBef>
            </a:pP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Formation des organes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et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des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tissus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(200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types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cellulaires  différents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acquisition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de fonctions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spécialisées et organisées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- 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organogenèse)</a:t>
            </a:r>
            <a:endParaRPr sz="1600" dirty="0">
              <a:latin typeface="Arial"/>
              <a:cs typeface="Arial"/>
            </a:endParaRPr>
          </a:p>
          <a:p>
            <a:pPr marL="1573530"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 marL="3239770" indent="-285750">
              <a:lnSpc>
                <a:spcPct val="100000"/>
              </a:lnSpc>
              <a:spcBef>
                <a:spcPts val="1545"/>
              </a:spcBef>
              <a:buFont typeface="Wingdings"/>
              <a:buChar char=""/>
              <a:tabLst>
                <a:tab pos="3240405" algn="l"/>
                <a:tab pos="3241040" algn="l"/>
              </a:tabLst>
            </a:pPr>
            <a:r>
              <a:rPr spc="-5" dirty="0"/>
              <a:t>Adulte</a:t>
            </a:r>
          </a:p>
          <a:p>
            <a:pPr marL="2954020" marR="5080">
              <a:lnSpc>
                <a:spcPct val="110000"/>
              </a:lnSpc>
              <a:spcBef>
                <a:spcPts val="800"/>
              </a:spcBef>
            </a:pP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Le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renouvellement,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la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régénération,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la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réparation des </a:t>
            </a:r>
            <a:r>
              <a:rPr sz="1600" b="0" dirty="0">
                <a:solidFill>
                  <a:srgbClr val="000000"/>
                </a:solidFill>
                <a:latin typeface="Arial"/>
                <a:cs typeface="Arial"/>
              </a:rPr>
              <a:t>tissus,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afin  d’assurer la </a:t>
            </a:r>
            <a:r>
              <a:rPr sz="1600" b="0" spc="-5" dirty="0" err="1" smtClean="0">
                <a:solidFill>
                  <a:srgbClr val="000000"/>
                </a:solidFill>
                <a:latin typeface="Arial"/>
                <a:cs typeface="Arial"/>
              </a:rPr>
              <a:t>pérennité</a:t>
            </a:r>
            <a:r>
              <a:rPr lang="fr-FR" sz="1600" b="0" spc="-5" dirty="0">
                <a:solidFill>
                  <a:srgbClr val="000000"/>
                </a:solidFill>
              </a:rPr>
              <a:t> </a:t>
            </a:r>
            <a:r>
              <a:rPr sz="1600" b="0" spc="-5" dirty="0" smtClean="0">
                <a:solidFill>
                  <a:srgbClr val="000000"/>
                </a:solidFill>
                <a:latin typeface="Arial"/>
                <a:cs typeface="Arial"/>
              </a:rPr>
              <a:t>des </a:t>
            </a:r>
            <a:r>
              <a:rPr sz="1600" b="0" spc="-5" dirty="0">
                <a:solidFill>
                  <a:srgbClr val="000000"/>
                </a:solidFill>
                <a:latin typeface="Arial"/>
                <a:cs typeface="Arial"/>
              </a:rPr>
              <a:t>fonctions</a:t>
            </a:r>
            <a:r>
              <a:rPr sz="1600" b="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600" b="0" spc="-10" dirty="0">
                <a:solidFill>
                  <a:srgbClr val="000000"/>
                </a:solidFill>
                <a:latin typeface="Arial"/>
                <a:cs typeface="Arial"/>
              </a:rPr>
              <a:t>physiologiques</a:t>
            </a:r>
            <a:endParaRPr sz="1600" dirty="0">
              <a:latin typeface="Arial"/>
              <a:cs typeface="Arial"/>
            </a:endParaRPr>
          </a:p>
          <a:p>
            <a:pPr marL="1573530"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 marL="1573530"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3158490" indent="-342900">
              <a:lnSpc>
                <a:spcPct val="100000"/>
              </a:lnSpc>
              <a:buFont typeface="Wingdings"/>
              <a:buChar char=""/>
              <a:tabLst>
                <a:tab pos="3158490" algn="l"/>
                <a:tab pos="3159125" algn="l"/>
              </a:tabLst>
            </a:pPr>
            <a:r>
              <a:rPr sz="2000" spc="-5" dirty="0">
                <a:solidFill>
                  <a:srgbClr val="3B8B92"/>
                </a:solidFill>
                <a:latin typeface="Century Gothic"/>
                <a:cs typeface="Century Gothic"/>
              </a:rPr>
              <a:t>Embryonnaires</a:t>
            </a:r>
            <a:endParaRPr sz="2000" dirty="0">
              <a:latin typeface="Century Gothic"/>
              <a:cs typeface="Century Gothic"/>
            </a:endParaRPr>
          </a:p>
          <a:p>
            <a:pPr marL="2720975" indent="-342900">
              <a:lnSpc>
                <a:spcPct val="100000"/>
              </a:lnSpc>
              <a:spcBef>
                <a:spcPts val="1430"/>
              </a:spcBef>
              <a:buFont typeface="Wingdings"/>
              <a:buChar char=""/>
              <a:tabLst>
                <a:tab pos="2721610" algn="l"/>
                <a:tab pos="2722245" algn="l"/>
              </a:tabLst>
            </a:pPr>
            <a:r>
              <a:rPr sz="2000" spc="-5" dirty="0">
                <a:solidFill>
                  <a:srgbClr val="3B8B92"/>
                </a:solidFill>
                <a:latin typeface="Century Gothic"/>
                <a:cs typeface="Century Gothic"/>
              </a:rPr>
              <a:t>Germinales</a:t>
            </a:r>
            <a:endParaRPr sz="2000" dirty="0">
              <a:latin typeface="Century Gothic"/>
              <a:cs typeface="Century Gothic"/>
            </a:endParaRPr>
          </a:p>
          <a:p>
            <a:pPr marL="1929130" indent="-342900">
              <a:lnSpc>
                <a:spcPct val="100000"/>
              </a:lnSpc>
              <a:spcBef>
                <a:spcPts val="1430"/>
              </a:spcBef>
              <a:buFont typeface="Wingdings"/>
              <a:buChar char=""/>
              <a:tabLst>
                <a:tab pos="1929130" algn="l"/>
                <a:tab pos="1929764" algn="l"/>
              </a:tabLst>
            </a:pPr>
            <a:r>
              <a:rPr sz="2000" spc="-5" dirty="0">
                <a:solidFill>
                  <a:srgbClr val="3B8B92"/>
                </a:solidFill>
                <a:latin typeface="Century Gothic"/>
                <a:cs typeface="Century Gothic"/>
              </a:rPr>
              <a:t>Adultes</a:t>
            </a:r>
            <a:endParaRPr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27659"/>
            <a:ext cx="1335023" cy="1367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9070" y="521969"/>
            <a:ext cx="763524" cy="781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76577" y="0"/>
            <a:ext cx="1184148" cy="9845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70888" y="7620"/>
            <a:ext cx="597407" cy="5844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084568"/>
            <a:ext cx="1440942" cy="653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3077" y="4490465"/>
            <a:ext cx="1120902" cy="2170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2155698"/>
            <a:ext cx="1791462" cy="20078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2350007"/>
            <a:ext cx="1399032" cy="14211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62038" y="3454908"/>
            <a:ext cx="1031748" cy="8892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56347" y="3649217"/>
            <a:ext cx="445007" cy="3025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12152" y="3248405"/>
            <a:ext cx="1095755" cy="8938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06461" y="3442715"/>
            <a:ext cx="509016" cy="307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59168" y="3134105"/>
            <a:ext cx="1031748" cy="8892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253478" y="3328415"/>
            <a:ext cx="445007" cy="3025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95159" y="3316223"/>
            <a:ext cx="1031748" cy="8892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89469" y="3510534"/>
            <a:ext cx="445007" cy="3025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861809" y="2260092"/>
            <a:ext cx="1618488" cy="118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56118" y="2454401"/>
            <a:ext cx="1031748" cy="594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995159" y="1373124"/>
            <a:ext cx="1520952" cy="1254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89469" y="1567433"/>
            <a:ext cx="934212" cy="667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12364" y="5779768"/>
            <a:ext cx="1708404" cy="1072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106673" y="5974079"/>
            <a:ext cx="1121664" cy="4861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917698" y="4746497"/>
            <a:ext cx="1703070" cy="10736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12007" y="4940808"/>
            <a:ext cx="1116330" cy="486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21507" y="3666744"/>
            <a:ext cx="1708404" cy="1072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115817" y="3861053"/>
            <a:ext cx="1121663" cy="4861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340608" y="39623"/>
            <a:ext cx="5186172" cy="345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367404" y="66167"/>
            <a:ext cx="5132450" cy="2919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329940" y="458723"/>
            <a:ext cx="1770888" cy="2918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356483" y="485266"/>
            <a:ext cx="1717420" cy="238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43783" y="1506474"/>
            <a:ext cx="1786127" cy="1138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38094" y="1700783"/>
            <a:ext cx="1199387" cy="5516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18638" y="2493264"/>
            <a:ext cx="2611755" cy="254000"/>
          </a:xfrm>
          <a:custGeom>
            <a:avLst/>
            <a:gdLst/>
            <a:ahLst/>
            <a:cxnLst/>
            <a:rect l="l" t="t" r="r" b="b"/>
            <a:pathLst>
              <a:path w="2611754" h="254000">
                <a:moveTo>
                  <a:pt x="0" y="253746"/>
                </a:moveTo>
                <a:lnTo>
                  <a:pt x="2611374" y="253746"/>
                </a:lnTo>
                <a:lnTo>
                  <a:pt x="2611374" y="0"/>
                </a:lnTo>
                <a:lnTo>
                  <a:pt x="0" y="0"/>
                </a:lnTo>
                <a:lnTo>
                  <a:pt x="0" y="253746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065779" y="2517902"/>
            <a:ext cx="2117090" cy="18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5" dirty="0">
                <a:solidFill>
                  <a:srgbClr val="252525"/>
                </a:solidFill>
                <a:latin typeface="Corbel"/>
                <a:cs typeface="Corbel"/>
              </a:rPr>
              <a:t>Cellules souches embryonnaires</a:t>
            </a:r>
            <a:r>
              <a:rPr sz="1050" b="1" spc="30" dirty="0">
                <a:solidFill>
                  <a:srgbClr val="252525"/>
                </a:solidFill>
                <a:latin typeface="Corbel"/>
                <a:cs typeface="Corbel"/>
              </a:rPr>
              <a:t> </a:t>
            </a:r>
            <a:r>
              <a:rPr sz="1050" b="1" spc="-5" dirty="0">
                <a:solidFill>
                  <a:srgbClr val="252525"/>
                </a:solidFill>
                <a:latin typeface="Corbel"/>
                <a:cs typeface="Corbel"/>
              </a:rPr>
              <a:t>(ES)</a:t>
            </a:r>
            <a:endParaRPr sz="1050">
              <a:latin typeface="Corbel"/>
              <a:cs typeface="Corbe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471665" y="1244346"/>
            <a:ext cx="1803400" cy="246379"/>
          </a:xfrm>
          <a:custGeom>
            <a:avLst/>
            <a:gdLst/>
            <a:ahLst/>
            <a:cxnLst/>
            <a:rect l="l" t="t" r="r" b="b"/>
            <a:pathLst>
              <a:path w="1803400" h="246380">
                <a:moveTo>
                  <a:pt x="0" y="246125"/>
                </a:moveTo>
                <a:lnTo>
                  <a:pt x="1802891" y="246125"/>
                </a:lnTo>
                <a:lnTo>
                  <a:pt x="1802891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026402" y="1248155"/>
            <a:ext cx="706374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094728" y="1268984"/>
            <a:ext cx="55816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Neurones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741414" y="332231"/>
            <a:ext cx="1764792" cy="12115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935723" y="526541"/>
            <a:ext cx="1178052" cy="6248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867143" y="48767"/>
            <a:ext cx="1917953" cy="1642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061834" y="243268"/>
            <a:ext cx="1331087" cy="10558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471665" y="2204466"/>
            <a:ext cx="1807210" cy="247015"/>
          </a:xfrm>
          <a:custGeom>
            <a:avLst/>
            <a:gdLst/>
            <a:ahLst/>
            <a:cxnLst/>
            <a:rect l="l" t="t" r="r" b="b"/>
            <a:pathLst>
              <a:path w="1807209" h="247014">
                <a:moveTo>
                  <a:pt x="0" y="246887"/>
                </a:moveTo>
                <a:lnTo>
                  <a:pt x="1806701" y="246887"/>
                </a:lnTo>
                <a:lnTo>
                  <a:pt x="1806701" y="0"/>
                </a:lnTo>
                <a:lnTo>
                  <a:pt x="0" y="0"/>
                </a:lnTo>
                <a:lnTo>
                  <a:pt x="0" y="246887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753606" y="2208276"/>
            <a:ext cx="1255776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6471665" y="2229611"/>
            <a:ext cx="180721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Cellules</a:t>
            </a:r>
            <a:r>
              <a:rPr sz="1000" b="1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épithéliales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471665" y="3051810"/>
            <a:ext cx="1807210" cy="246379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38100" rIns="0" bIns="0" rtlCol="0">
            <a:spAutoFit/>
          </a:bodyPr>
          <a:lstStyle/>
          <a:p>
            <a:pPr marL="593725">
              <a:lnSpc>
                <a:spcPct val="100000"/>
              </a:lnSpc>
              <a:spcBef>
                <a:spcPts val="300"/>
              </a:spcBef>
            </a:pPr>
            <a:r>
              <a:rPr sz="1000" b="1" spc="-5" dirty="0">
                <a:latin typeface="Corbel"/>
                <a:cs typeface="Corbel"/>
              </a:rPr>
              <a:t>Fibroblaste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6471665" y="3974591"/>
            <a:ext cx="1804670" cy="246379"/>
          </a:xfrm>
          <a:custGeom>
            <a:avLst/>
            <a:gdLst/>
            <a:ahLst/>
            <a:cxnLst/>
            <a:rect l="l" t="t" r="r" b="b"/>
            <a:pathLst>
              <a:path w="1804670" h="246379">
                <a:moveTo>
                  <a:pt x="0" y="246125"/>
                </a:moveTo>
                <a:lnTo>
                  <a:pt x="1804415" y="246125"/>
                </a:lnTo>
                <a:lnTo>
                  <a:pt x="1804415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857238" y="3978402"/>
            <a:ext cx="1045463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6471665" y="3999991"/>
            <a:ext cx="180467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609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Cellules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1000" b="1" spc="-3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sang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818638" y="4508753"/>
            <a:ext cx="2617470" cy="254635"/>
          </a:xfrm>
          <a:custGeom>
            <a:avLst/>
            <a:gdLst/>
            <a:ahLst/>
            <a:cxnLst/>
            <a:rect l="l" t="t" r="r" b="b"/>
            <a:pathLst>
              <a:path w="2617470" h="254635">
                <a:moveTo>
                  <a:pt x="0" y="254508"/>
                </a:moveTo>
                <a:lnTo>
                  <a:pt x="2617469" y="254508"/>
                </a:lnTo>
                <a:lnTo>
                  <a:pt x="2617469" y="0"/>
                </a:lnTo>
                <a:lnTo>
                  <a:pt x="0" y="0"/>
                </a:lnTo>
                <a:lnTo>
                  <a:pt x="0" y="254508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02864" y="4511040"/>
            <a:ext cx="2062734" cy="3009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3173983" y="4534154"/>
            <a:ext cx="1907539" cy="18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5" dirty="0">
                <a:solidFill>
                  <a:srgbClr val="FFFFFF"/>
                </a:solidFill>
                <a:latin typeface="Corbel"/>
                <a:cs typeface="Corbel"/>
              </a:rPr>
              <a:t>Cellules souches neuronales</a:t>
            </a:r>
            <a:r>
              <a:rPr sz="1050" b="1" spc="1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50" b="1" spc="-5" dirty="0">
                <a:solidFill>
                  <a:srgbClr val="FFFFFF"/>
                </a:solidFill>
                <a:latin typeface="Corbel"/>
                <a:cs typeface="Corbel"/>
              </a:rPr>
              <a:t>(NS)</a:t>
            </a:r>
            <a:endParaRPr sz="1050">
              <a:latin typeface="Corbel"/>
              <a:cs typeface="Corbe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2818638" y="5618988"/>
            <a:ext cx="2617470" cy="254000"/>
          </a:xfrm>
          <a:custGeom>
            <a:avLst/>
            <a:gdLst/>
            <a:ahLst/>
            <a:cxnLst/>
            <a:rect l="l" t="t" r="r" b="b"/>
            <a:pathLst>
              <a:path w="2617470" h="254000">
                <a:moveTo>
                  <a:pt x="0" y="253746"/>
                </a:moveTo>
                <a:lnTo>
                  <a:pt x="2617469" y="253746"/>
                </a:lnTo>
                <a:lnTo>
                  <a:pt x="2617469" y="0"/>
                </a:lnTo>
                <a:lnTo>
                  <a:pt x="0" y="0"/>
                </a:lnTo>
                <a:lnTo>
                  <a:pt x="0" y="25374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2818638" y="5644388"/>
            <a:ext cx="2617470" cy="18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100"/>
              </a:spcBef>
            </a:pPr>
            <a:r>
              <a:rPr sz="1050" b="1" spc="-5" dirty="0">
                <a:solidFill>
                  <a:srgbClr val="FFFFFF"/>
                </a:solidFill>
                <a:latin typeface="Corbel"/>
                <a:cs typeface="Corbel"/>
              </a:rPr>
              <a:t>Cellules souches hématopoïétiques</a:t>
            </a:r>
            <a:r>
              <a:rPr sz="1050" b="1" spc="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50" b="1" spc="-5" dirty="0">
                <a:solidFill>
                  <a:srgbClr val="FFFFFF"/>
                </a:solidFill>
                <a:latin typeface="Corbel"/>
                <a:cs typeface="Corbel"/>
              </a:rPr>
              <a:t>(HSC)</a:t>
            </a:r>
            <a:endParaRPr sz="1050">
              <a:latin typeface="Corbel"/>
              <a:cs typeface="Corbe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818638" y="6609587"/>
            <a:ext cx="2611755" cy="248920"/>
          </a:xfrm>
          <a:custGeom>
            <a:avLst/>
            <a:gdLst/>
            <a:ahLst/>
            <a:cxnLst/>
            <a:rect l="l" t="t" r="r" b="b"/>
            <a:pathLst>
              <a:path w="2611754" h="248920">
                <a:moveTo>
                  <a:pt x="2611374" y="248410"/>
                </a:moveTo>
                <a:lnTo>
                  <a:pt x="2611374" y="0"/>
                </a:lnTo>
                <a:lnTo>
                  <a:pt x="0" y="0"/>
                </a:lnTo>
                <a:lnTo>
                  <a:pt x="0" y="248410"/>
                </a:lnTo>
                <a:lnTo>
                  <a:pt x="2611374" y="24841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3125977" y="6635242"/>
            <a:ext cx="1997075" cy="18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" b="1" spc="-5" dirty="0">
                <a:latin typeface="Corbel"/>
                <a:cs typeface="Corbel"/>
              </a:rPr>
              <a:t>Cellules souches somatiques</a:t>
            </a:r>
            <a:r>
              <a:rPr sz="1050" b="1" spc="15" dirty="0">
                <a:latin typeface="Corbel"/>
                <a:cs typeface="Corbel"/>
              </a:rPr>
              <a:t> </a:t>
            </a:r>
            <a:r>
              <a:rPr sz="1050" b="1" spc="-5" dirty="0">
                <a:latin typeface="Corbel"/>
                <a:cs typeface="Corbel"/>
              </a:rPr>
              <a:t>(SSC)</a:t>
            </a:r>
            <a:endParaRPr sz="1050">
              <a:latin typeface="Corbel"/>
              <a:cs typeface="Corbe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739389" y="1342644"/>
            <a:ext cx="1585722" cy="2293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761869" y="1364488"/>
            <a:ext cx="1541525" cy="1854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634995" y="3574541"/>
            <a:ext cx="1639061" cy="2293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63570" y="3603244"/>
            <a:ext cx="1582420" cy="172720"/>
          </a:xfrm>
          <a:custGeom>
            <a:avLst/>
            <a:gdLst/>
            <a:ahLst/>
            <a:cxnLst/>
            <a:rect l="l" t="t" r="r" b="b"/>
            <a:pathLst>
              <a:path w="1582420" h="172720">
                <a:moveTo>
                  <a:pt x="688594" y="4063"/>
                </a:moveTo>
                <a:lnTo>
                  <a:pt x="655446" y="4063"/>
                </a:lnTo>
                <a:lnTo>
                  <a:pt x="655446" y="168274"/>
                </a:lnTo>
                <a:lnTo>
                  <a:pt x="686689" y="168274"/>
                </a:lnTo>
                <a:lnTo>
                  <a:pt x="686689" y="98678"/>
                </a:lnTo>
                <a:lnTo>
                  <a:pt x="697739" y="98532"/>
                </a:lnTo>
                <a:lnTo>
                  <a:pt x="739084" y="85548"/>
                </a:lnTo>
                <a:lnTo>
                  <a:pt x="750469" y="68198"/>
                </a:lnTo>
                <a:lnTo>
                  <a:pt x="686689" y="68198"/>
                </a:lnTo>
                <a:lnTo>
                  <a:pt x="686689" y="34543"/>
                </a:lnTo>
                <a:lnTo>
                  <a:pt x="750333" y="34543"/>
                </a:lnTo>
                <a:lnTo>
                  <a:pt x="749125" y="30954"/>
                </a:lnTo>
                <a:lnTo>
                  <a:pt x="711739" y="5302"/>
                </a:lnTo>
                <a:lnTo>
                  <a:pt x="701095" y="4373"/>
                </a:lnTo>
                <a:lnTo>
                  <a:pt x="688594" y="4063"/>
                </a:lnTo>
                <a:close/>
              </a:path>
              <a:path w="1582420" h="172720">
                <a:moveTo>
                  <a:pt x="750333" y="34543"/>
                </a:moveTo>
                <a:lnTo>
                  <a:pt x="705231" y="34543"/>
                </a:lnTo>
                <a:lnTo>
                  <a:pt x="711834" y="35686"/>
                </a:lnTo>
                <a:lnTo>
                  <a:pt x="715391" y="37845"/>
                </a:lnTo>
                <a:lnTo>
                  <a:pt x="720344" y="40766"/>
                </a:lnTo>
                <a:lnTo>
                  <a:pt x="722757" y="45338"/>
                </a:lnTo>
                <a:lnTo>
                  <a:pt x="722757" y="55371"/>
                </a:lnTo>
                <a:lnTo>
                  <a:pt x="721868" y="58419"/>
                </a:lnTo>
                <a:lnTo>
                  <a:pt x="720090" y="61086"/>
                </a:lnTo>
                <a:lnTo>
                  <a:pt x="718439" y="63626"/>
                </a:lnTo>
                <a:lnTo>
                  <a:pt x="716026" y="65404"/>
                </a:lnTo>
                <a:lnTo>
                  <a:pt x="709930" y="67690"/>
                </a:lnTo>
                <a:lnTo>
                  <a:pt x="704469" y="68198"/>
                </a:lnTo>
                <a:lnTo>
                  <a:pt x="750469" y="68198"/>
                </a:lnTo>
                <a:lnTo>
                  <a:pt x="750760" y="67500"/>
                </a:lnTo>
                <a:lnTo>
                  <a:pt x="752431" y="59975"/>
                </a:lnTo>
                <a:lnTo>
                  <a:pt x="752982" y="51688"/>
                </a:lnTo>
                <a:lnTo>
                  <a:pt x="752554" y="44237"/>
                </a:lnTo>
                <a:lnTo>
                  <a:pt x="751268" y="37322"/>
                </a:lnTo>
                <a:lnTo>
                  <a:pt x="750333" y="34543"/>
                </a:lnTo>
                <a:close/>
              </a:path>
              <a:path w="1582420" h="172720">
                <a:moveTo>
                  <a:pt x="867156" y="0"/>
                </a:moveTo>
                <a:lnTo>
                  <a:pt x="824230" y="11556"/>
                </a:lnTo>
                <a:lnTo>
                  <a:pt x="792988" y="42798"/>
                </a:lnTo>
                <a:lnTo>
                  <a:pt x="781557" y="86105"/>
                </a:lnTo>
                <a:lnTo>
                  <a:pt x="783082" y="103110"/>
                </a:lnTo>
                <a:lnTo>
                  <a:pt x="805942" y="146811"/>
                </a:lnTo>
                <a:lnTo>
                  <a:pt x="849715" y="170850"/>
                </a:lnTo>
                <a:lnTo>
                  <a:pt x="867409" y="172465"/>
                </a:lnTo>
                <a:lnTo>
                  <a:pt x="884386" y="170898"/>
                </a:lnTo>
                <a:lnTo>
                  <a:pt x="900064" y="166211"/>
                </a:lnTo>
                <a:lnTo>
                  <a:pt x="914433" y="158428"/>
                </a:lnTo>
                <a:lnTo>
                  <a:pt x="927481" y="147573"/>
                </a:lnTo>
                <a:lnTo>
                  <a:pt x="931974" y="142112"/>
                </a:lnTo>
                <a:lnTo>
                  <a:pt x="867409" y="142112"/>
                </a:lnTo>
                <a:lnTo>
                  <a:pt x="857865" y="141349"/>
                </a:lnTo>
                <a:lnTo>
                  <a:pt x="824037" y="121156"/>
                </a:lnTo>
                <a:lnTo>
                  <a:pt x="813054" y="86740"/>
                </a:lnTo>
                <a:lnTo>
                  <a:pt x="814010" y="75001"/>
                </a:lnTo>
                <a:lnTo>
                  <a:pt x="836737" y="39427"/>
                </a:lnTo>
                <a:lnTo>
                  <a:pt x="866902" y="30479"/>
                </a:lnTo>
                <a:lnTo>
                  <a:pt x="931499" y="30479"/>
                </a:lnTo>
                <a:lnTo>
                  <a:pt x="927100" y="25145"/>
                </a:lnTo>
                <a:lnTo>
                  <a:pt x="913983" y="14144"/>
                </a:lnTo>
                <a:lnTo>
                  <a:pt x="899604" y="6286"/>
                </a:lnTo>
                <a:lnTo>
                  <a:pt x="883987" y="1571"/>
                </a:lnTo>
                <a:lnTo>
                  <a:pt x="867156" y="0"/>
                </a:lnTo>
                <a:close/>
              </a:path>
              <a:path w="1582420" h="172720">
                <a:moveTo>
                  <a:pt x="931499" y="30479"/>
                </a:moveTo>
                <a:lnTo>
                  <a:pt x="866902" y="30479"/>
                </a:lnTo>
                <a:lnTo>
                  <a:pt x="877732" y="31501"/>
                </a:lnTo>
                <a:lnTo>
                  <a:pt x="887730" y="34559"/>
                </a:lnTo>
                <a:lnTo>
                  <a:pt x="917019" y="64849"/>
                </a:lnTo>
                <a:lnTo>
                  <a:pt x="920981" y="86740"/>
                </a:lnTo>
                <a:lnTo>
                  <a:pt x="920007" y="97750"/>
                </a:lnTo>
                <a:lnTo>
                  <a:pt x="897038" y="133111"/>
                </a:lnTo>
                <a:lnTo>
                  <a:pt x="867409" y="142112"/>
                </a:lnTo>
                <a:lnTo>
                  <a:pt x="931974" y="142112"/>
                </a:lnTo>
                <a:lnTo>
                  <a:pt x="938315" y="134407"/>
                </a:lnTo>
                <a:lnTo>
                  <a:pt x="946054" y="119872"/>
                </a:lnTo>
                <a:lnTo>
                  <a:pt x="950698" y="103979"/>
                </a:lnTo>
                <a:lnTo>
                  <a:pt x="952245" y="86740"/>
                </a:lnTo>
                <a:lnTo>
                  <a:pt x="950674" y="69258"/>
                </a:lnTo>
                <a:lnTo>
                  <a:pt x="945959" y="53181"/>
                </a:lnTo>
                <a:lnTo>
                  <a:pt x="938101" y="38484"/>
                </a:lnTo>
                <a:lnTo>
                  <a:pt x="931499" y="30479"/>
                </a:lnTo>
                <a:close/>
              </a:path>
              <a:path w="1582420" h="172720">
                <a:moveTo>
                  <a:pt x="1582039" y="4063"/>
                </a:moveTo>
                <a:lnTo>
                  <a:pt x="1492377" y="4063"/>
                </a:lnTo>
                <a:lnTo>
                  <a:pt x="1492377" y="168274"/>
                </a:lnTo>
                <a:lnTo>
                  <a:pt x="1582039" y="168274"/>
                </a:lnTo>
                <a:lnTo>
                  <a:pt x="1582039" y="137540"/>
                </a:lnTo>
                <a:lnTo>
                  <a:pt x="1523365" y="137540"/>
                </a:lnTo>
                <a:lnTo>
                  <a:pt x="1523365" y="94360"/>
                </a:lnTo>
                <a:lnTo>
                  <a:pt x="1582039" y="94360"/>
                </a:lnTo>
                <a:lnTo>
                  <a:pt x="1582039" y="64388"/>
                </a:lnTo>
                <a:lnTo>
                  <a:pt x="1523365" y="64388"/>
                </a:lnTo>
                <a:lnTo>
                  <a:pt x="1523365" y="34670"/>
                </a:lnTo>
                <a:lnTo>
                  <a:pt x="1582039" y="34670"/>
                </a:lnTo>
                <a:lnTo>
                  <a:pt x="1582039" y="4063"/>
                </a:lnTo>
                <a:close/>
              </a:path>
              <a:path w="1582420" h="172720">
                <a:moveTo>
                  <a:pt x="1434845" y="34924"/>
                </a:moveTo>
                <a:lnTo>
                  <a:pt x="1403095" y="34924"/>
                </a:lnTo>
                <a:lnTo>
                  <a:pt x="1403095" y="168274"/>
                </a:lnTo>
                <a:lnTo>
                  <a:pt x="1434845" y="168274"/>
                </a:lnTo>
                <a:lnTo>
                  <a:pt x="1434845" y="34924"/>
                </a:lnTo>
                <a:close/>
              </a:path>
              <a:path w="1582420" h="172720">
                <a:moveTo>
                  <a:pt x="1464691" y="4063"/>
                </a:moveTo>
                <a:lnTo>
                  <a:pt x="1374013" y="4063"/>
                </a:lnTo>
                <a:lnTo>
                  <a:pt x="1374013" y="34924"/>
                </a:lnTo>
                <a:lnTo>
                  <a:pt x="1464691" y="34924"/>
                </a:lnTo>
                <a:lnTo>
                  <a:pt x="1464691" y="4063"/>
                </a:lnTo>
                <a:close/>
              </a:path>
              <a:path w="1582420" h="172720">
                <a:moveTo>
                  <a:pt x="1244981" y="4063"/>
                </a:moveTo>
                <a:lnTo>
                  <a:pt x="1215008" y="4063"/>
                </a:lnTo>
                <a:lnTo>
                  <a:pt x="1215008" y="168274"/>
                </a:lnTo>
                <a:lnTo>
                  <a:pt x="1246251" y="168274"/>
                </a:lnTo>
                <a:lnTo>
                  <a:pt x="1246251" y="60578"/>
                </a:lnTo>
                <a:lnTo>
                  <a:pt x="1281705" y="60578"/>
                </a:lnTo>
                <a:lnTo>
                  <a:pt x="1244981" y="4063"/>
                </a:lnTo>
                <a:close/>
              </a:path>
              <a:path w="1582420" h="172720">
                <a:moveTo>
                  <a:pt x="1281705" y="60578"/>
                </a:moveTo>
                <a:lnTo>
                  <a:pt x="1246251" y="60578"/>
                </a:lnTo>
                <a:lnTo>
                  <a:pt x="1316355" y="168274"/>
                </a:lnTo>
                <a:lnTo>
                  <a:pt x="1346454" y="168274"/>
                </a:lnTo>
                <a:lnTo>
                  <a:pt x="1346454" y="112140"/>
                </a:lnTo>
                <a:lnTo>
                  <a:pt x="1315212" y="112140"/>
                </a:lnTo>
                <a:lnTo>
                  <a:pt x="1281705" y="60578"/>
                </a:lnTo>
                <a:close/>
              </a:path>
              <a:path w="1582420" h="172720">
                <a:moveTo>
                  <a:pt x="1346454" y="4063"/>
                </a:moveTo>
                <a:lnTo>
                  <a:pt x="1315212" y="4063"/>
                </a:lnTo>
                <a:lnTo>
                  <a:pt x="1315212" y="112140"/>
                </a:lnTo>
                <a:lnTo>
                  <a:pt x="1346454" y="112140"/>
                </a:lnTo>
                <a:lnTo>
                  <a:pt x="1346454" y="4063"/>
                </a:lnTo>
                <a:close/>
              </a:path>
              <a:path w="1582420" h="172720">
                <a:moveTo>
                  <a:pt x="1179703" y="4063"/>
                </a:moveTo>
                <a:lnTo>
                  <a:pt x="1090041" y="4063"/>
                </a:lnTo>
                <a:lnTo>
                  <a:pt x="1090041" y="168274"/>
                </a:lnTo>
                <a:lnTo>
                  <a:pt x="1179703" y="168274"/>
                </a:lnTo>
                <a:lnTo>
                  <a:pt x="1179703" y="137540"/>
                </a:lnTo>
                <a:lnTo>
                  <a:pt x="1121029" y="137540"/>
                </a:lnTo>
                <a:lnTo>
                  <a:pt x="1121029" y="94360"/>
                </a:lnTo>
                <a:lnTo>
                  <a:pt x="1179703" y="94360"/>
                </a:lnTo>
                <a:lnTo>
                  <a:pt x="1179703" y="64388"/>
                </a:lnTo>
                <a:lnTo>
                  <a:pt x="1121029" y="64388"/>
                </a:lnTo>
                <a:lnTo>
                  <a:pt x="1121029" y="34670"/>
                </a:lnTo>
                <a:lnTo>
                  <a:pt x="1179703" y="34670"/>
                </a:lnTo>
                <a:lnTo>
                  <a:pt x="1179703" y="4063"/>
                </a:lnTo>
                <a:close/>
              </a:path>
              <a:path w="1582420" h="172720">
                <a:moveTo>
                  <a:pt x="1032509" y="34924"/>
                </a:moveTo>
                <a:lnTo>
                  <a:pt x="1000759" y="34924"/>
                </a:lnTo>
                <a:lnTo>
                  <a:pt x="1000759" y="168274"/>
                </a:lnTo>
                <a:lnTo>
                  <a:pt x="1032509" y="168274"/>
                </a:lnTo>
                <a:lnTo>
                  <a:pt x="1032509" y="34924"/>
                </a:lnTo>
                <a:close/>
              </a:path>
              <a:path w="1582420" h="172720">
                <a:moveTo>
                  <a:pt x="1062355" y="4063"/>
                </a:moveTo>
                <a:lnTo>
                  <a:pt x="971677" y="4063"/>
                </a:lnTo>
                <a:lnTo>
                  <a:pt x="971677" y="34924"/>
                </a:lnTo>
                <a:lnTo>
                  <a:pt x="1062355" y="34924"/>
                </a:lnTo>
                <a:lnTo>
                  <a:pt x="1062355" y="4063"/>
                </a:lnTo>
                <a:close/>
              </a:path>
              <a:path w="1582420" h="172720">
                <a:moveTo>
                  <a:pt x="614299" y="4063"/>
                </a:moveTo>
                <a:lnTo>
                  <a:pt x="583184" y="4063"/>
                </a:lnTo>
                <a:lnTo>
                  <a:pt x="583184" y="168274"/>
                </a:lnTo>
                <a:lnTo>
                  <a:pt x="614299" y="168274"/>
                </a:lnTo>
                <a:lnTo>
                  <a:pt x="614299" y="4063"/>
                </a:lnTo>
                <a:close/>
              </a:path>
              <a:path w="1582420" h="172720">
                <a:moveTo>
                  <a:pt x="528066" y="34924"/>
                </a:moveTo>
                <a:lnTo>
                  <a:pt x="496316" y="34924"/>
                </a:lnTo>
                <a:lnTo>
                  <a:pt x="496316" y="168274"/>
                </a:lnTo>
                <a:lnTo>
                  <a:pt x="528066" y="168274"/>
                </a:lnTo>
                <a:lnTo>
                  <a:pt x="528066" y="34924"/>
                </a:lnTo>
                <a:close/>
              </a:path>
              <a:path w="1582420" h="172720">
                <a:moveTo>
                  <a:pt x="557911" y="4063"/>
                </a:moveTo>
                <a:lnTo>
                  <a:pt x="467233" y="4063"/>
                </a:lnTo>
                <a:lnTo>
                  <a:pt x="467233" y="34924"/>
                </a:lnTo>
                <a:lnTo>
                  <a:pt x="557911" y="34924"/>
                </a:lnTo>
                <a:lnTo>
                  <a:pt x="557911" y="4063"/>
                </a:lnTo>
                <a:close/>
              </a:path>
              <a:path w="1582420" h="172720">
                <a:moveTo>
                  <a:pt x="407924" y="4063"/>
                </a:moveTo>
                <a:lnTo>
                  <a:pt x="376681" y="4063"/>
                </a:lnTo>
                <a:lnTo>
                  <a:pt x="376681" y="168274"/>
                </a:lnTo>
                <a:lnTo>
                  <a:pt x="453517" y="168274"/>
                </a:lnTo>
                <a:lnTo>
                  <a:pt x="453517" y="138429"/>
                </a:lnTo>
                <a:lnTo>
                  <a:pt x="407924" y="138429"/>
                </a:lnTo>
                <a:lnTo>
                  <a:pt x="407924" y="4063"/>
                </a:lnTo>
                <a:close/>
              </a:path>
              <a:path w="1582420" h="172720">
                <a:moveTo>
                  <a:pt x="254508" y="4063"/>
                </a:moveTo>
                <a:lnTo>
                  <a:pt x="223139" y="4063"/>
                </a:lnTo>
                <a:lnTo>
                  <a:pt x="223139" y="101980"/>
                </a:lnTo>
                <a:lnTo>
                  <a:pt x="228854" y="143636"/>
                </a:lnTo>
                <a:lnTo>
                  <a:pt x="262143" y="170386"/>
                </a:lnTo>
                <a:lnTo>
                  <a:pt x="278892" y="172465"/>
                </a:lnTo>
                <a:lnTo>
                  <a:pt x="287909" y="172465"/>
                </a:lnTo>
                <a:lnTo>
                  <a:pt x="326136" y="148970"/>
                </a:lnTo>
                <a:lnTo>
                  <a:pt x="329882" y="142112"/>
                </a:lnTo>
                <a:lnTo>
                  <a:pt x="272923" y="142112"/>
                </a:lnTo>
                <a:lnTo>
                  <a:pt x="268478" y="140969"/>
                </a:lnTo>
                <a:lnTo>
                  <a:pt x="254508" y="119379"/>
                </a:lnTo>
                <a:lnTo>
                  <a:pt x="254508" y="4063"/>
                </a:lnTo>
                <a:close/>
              </a:path>
              <a:path w="1582420" h="172720">
                <a:moveTo>
                  <a:pt x="334391" y="4063"/>
                </a:moveTo>
                <a:lnTo>
                  <a:pt x="303022" y="4063"/>
                </a:lnTo>
                <a:lnTo>
                  <a:pt x="303022" y="117347"/>
                </a:lnTo>
                <a:lnTo>
                  <a:pt x="302260" y="124840"/>
                </a:lnTo>
                <a:lnTo>
                  <a:pt x="300736" y="128777"/>
                </a:lnTo>
                <a:lnTo>
                  <a:pt x="299212" y="132587"/>
                </a:lnTo>
                <a:lnTo>
                  <a:pt x="296418" y="135889"/>
                </a:lnTo>
                <a:lnTo>
                  <a:pt x="292481" y="138302"/>
                </a:lnTo>
                <a:lnTo>
                  <a:pt x="288417" y="140842"/>
                </a:lnTo>
                <a:lnTo>
                  <a:pt x="283718" y="142112"/>
                </a:lnTo>
                <a:lnTo>
                  <a:pt x="329882" y="142112"/>
                </a:lnTo>
                <a:lnTo>
                  <a:pt x="334391" y="101980"/>
                </a:lnTo>
                <a:lnTo>
                  <a:pt x="334391" y="4063"/>
                </a:lnTo>
                <a:close/>
              </a:path>
              <a:path w="1582420" h="172720">
                <a:moveTo>
                  <a:pt x="58801" y="4063"/>
                </a:moveTo>
                <a:lnTo>
                  <a:pt x="28321" y="4063"/>
                </a:lnTo>
                <a:lnTo>
                  <a:pt x="0" y="168274"/>
                </a:lnTo>
                <a:lnTo>
                  <a:pt x="30353" y="168274"/>
                </a:lnTo>
                <a:lnTo>
                  <a:pt x="48387" y="64515"/>
                </a:lnTo>
                <a:lnTo>
                  <a:pt x="78906" y="64515"/>
                </a:lnTo>
                <a:lnTo>
                  <a:pt x="58801" y="4063"/>
                </a:lnTo>
                <a:close/>
              </a:path>
              <a:path w="1582420" h="172720">
                <a:moveTo>
                  <a:pt x="78906" y="64515"/>
                </a:moveTo>
                <a:lnTo>
                  <a:pt x="48387" y="64515"/>
                </a:lnTo>
                <a:lnTo>
                  <a:pt x="83058" y="168274"/>
                </a:lnTo>
                <a:lnTo>
                  <a:pt x="110617" y="168274"/>
                </a:lnTo>
                <a:lnTo>
                  <a:pt x="127270" y="118617"/>
                </a:lnTo>
                <a:lnTo>
                  <a:pt x="96901" y="118617"/>
                </a:lnTo>
                <a:lnTo>
                  <a:pt x="78906" y="64515"/>
                </a:lnTo>
                <a:close/>
              </a:path>
              <a:path w="1582420" h="172720">
                <a:moveTo>
                  <a:pt x="175880" y="64515"/>
                </a:moveTo>
                <a:lnTo>
                  <a:pt x="145415" y="64515"/>
                </a:lnTo>
                <a:lnTo>
                  <a:pt x="163068" y="168274"/>
                </a:lnTo>
                <a:lnTo>
                  <a:pt x="193294" y="168274"/>
                </a:lnTo>
                <a:lnTo>
                  <a:pt x="175880" y="64515"/>
                </a:lnTo>
                <a:close/>
              </a:path>
              <a:path w="1582420" h="172720">
                <a:moveTo>
                  <a:pt x="165735" y="4063"/>
                </a:moveTo>
                <a:lnTo>
                  <a:pt x="135255" y="4063"/>
                </a:lnTo>
                <a:lnTo>
                  <a:pt x="96901" y="118617"/>
                </a:lnTo>
                <a:lnTo>
                  <a:pt x="127270" y="118617"/>
                </a:lnTo>
                <a:lnTo>
                  <a:pt x="145415" y="64515"/>
                </a:lnTo>
                <a:lnTo>
                  <a:pt x="175880" y="64515"/>
                </a:lnTo>
                <a:lnTo>
                  <a:pt x="165735" y="4063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350259" y="3637788"/>
            <a:ext cx="36195" cy="33655"/>
          </a:xfrm>
          <a:custGeom>
            <a:avLst/>
            <a:gdLst/>
            <a:ahLst/>
            <a:cxnLst/>
            <a:rect l="l" t="t" r="r" b="b"/>
            <a:pathLst>
              <a:path w="36195" h="33654">
                <a:moveTo>
                  <a:pt x="0" y="0"/>
                </a:moveTo>
                <a:lnTo>
                  <a:pt x="0" y="33655"/>
                </a:lnTo>
                <a:lnTo>
                  <a:pt x="9905" y="33655"/>
                </a:lnTo>
                <a:lnTo>
                  <a:pt x="17779" y="33655"/>
                </a:lnTo>
                <a:lnTo>
                  <a:pt x="23240" y="33147"/>
                </a:lnTo>
                <a:lnTo>
                  <a:pt x="26288" y="32004"/>
                </a:lnTo>
                <a:lnTo>
                  <a:pt x="29337" y="30861"/>
                </a:lnTo>
                <a:lnTo>
                  <a:pt x="31750" y="29082"/>
                </a:lnTo>
                <a:lnTo>
                  <a:pt x="33400" y="26543"/>
                </a:lnTo>
                <a:lnTo>
                  <a:pt x="35178" y="23875"/>
                </a:lnTo>
                <a:lnTo>
                  <a:pt x="36067" y="20828"/>
                </a:lnTo>
                <a:lnTo>
                  <a:pt x="36067" y="17144"/>
                </a:lnTo>
                <a:lnTo>
                  <a:pt x="36067" y="10794"/>
                </a:lnTo>
                <a:lnTo>
                  <a:pt x="33654" y="6223"/>
                </a:lnTo>
                <a:lnTo>
                  <a:pt x="28701" y="3301"/>
                </a:lnTo>
                <a:lnTo>
                  <a:pt x="25145" y="1143"/>
                </a:lnTo>
                <a:lnTo>
                  <a:pt x="18541" y="0"/>
                </a:lnTo>
                <a:lnTo>
                  <a:pt x="8889" y="0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476625" y="3633723"/>
            <a:ext cx="107950" cy="111760"/>
          </a:xfrm>
          <a:custGeom>
            <a:avLst/>
            <a:gdLst/>
            <a:ahLst/>
            <a:cxnLst/>
            <a:rect l="l" t="t" r="r" b="b"/>
            <a:pathLst>
              <a:path w="107950" h="111760">
                <a:moveTo>
                  <a:pt x="53848" y="0"/>
                </a:moveTo>
                <a:lnTo>
                  <a:pt x="15494" y="15875"/>
                </a:lnTo>
                <a:lnTo>
                  <a:pt x="0" y="56261"/>
                </a:lnTo>
                <a:lnTo>
                  <a:pt x="1216" y="69113"/>
                </a:lnTo>
                <a:lnTo>
                  <a:pt x="27388" y="104721"/>
                </a:lnTo>
                <a:lnTo>
                  <a:pt x="54355" y="111632"/>
                </a:lnTo>
                <a:lnTo>
                  <a:pt x="65073" y="110632"/>
                </a:lnTo>
                <a:lnTo>
                  <a:pt x="99056" y="87082"/>
                </a:lnTo>
                <a:lnTo>
                  <a:pt x="107950" y="56006"/>
                </a:lnTo>
                <a:lnTo>
                  <a:pt x="106951" y="44741"/>
                </a:lnTo>
                <a:lnTo>
                  <a:pt x="83816" y="9161"/>
                </a:lnTo>
                <a:lnTo>
                  <a:pt x="53848" y="0"/>
                </a:lnTo>
                <a:close/>
              </a:path>
            </a:pathLst>
          </a:custGeom>
          <a:ln w="12953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872103" y="3600830"/>
            <a:ext cx="379984" cy="1771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753611" y="3607308"/>
            <a:ext cx="90170" cy="164465"/>
          </a:xfrm>
          <a:custGeom>
            <a:avLst/>
            <a:gdLst/>
            <a:ahLst/>
            <a:cxnLst/>
            <a:rect l="l" t="t" r="r" b="b"/>
            <a:pathLst>
              <a:path w="90170" h="164464">
                <a:moveTo>
                  <a:pt x="0" y="0"/>
                </a:moveTo>
                <a:lnTo>
                  <a:pt x="89662" y="0"/>
                </a:lnTo>
                <a:lnTo>
                  <a:pt x="89662" y="30607"/>
                </a:lnTo>
                <a:lnTo>
                  <a:pt x="30987" y="30607"/>
                </a:lnTo>
                <a:lnTo>
                  <a:pt x="30987" y="60325"/>
                </a:lnTo>
                <a:lnTo>
                  <a:pt x="89662" y="60325"/>
                </a:lnTo>
                <a:lnTo>
                  <a:pt x="89662" y="90297"/>
                </a:lnTo>
                <a:lnTo>
                  <a:pt x="30987" y="90297"/>
                </a:lnTo>
                <a:lnTo>
                  <a:pt x="30987" y="133477"/>
                </a:lnTo>
                <a:lnTo>
                  <a:pt x="89662" y="133477"/>
                </a:lnTo>
                <a:lnTo>
                  <a:pt x="89662" y="164211"/>
                </a:lnTo>
                <a:lnTo>
                  <a:pt x="0" y="164211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635247" y="3607308"/>
            <a:ext cx="90805" cy="164465"/>
          </a:xfrm>
          <a:custGeom>
            <a:avLst/>
            <a:gdLst/>
            <a:ahLst/>
            <a:cxnLst/>
            <a:rect l="l" t="t" r="r" b="b"/>
            <a:pathLst>
              <a:path w="90804" h="164464">
                <a:moveTo>
                  <a:pt x="0" y="0"/>
                </a:moveTo>
                <a:lnTo>
                  <a:pt x="90677" y="0"/>
                </a:lnTo>
                <a:lnTo>
                  <a:pt x="90677" y="30861"/>
                </a:lnTo>
                <a:lnTo>
                  <a:pt x="60832" y="30861"/>
                </a:lnTo>
                <a:lnTo>
                  <a:pt x="60832" y="164211"/>
                </a:lnTo>
                <a:lnTo>
                  <a:pt x="29082" y="164211"/>
                </a:lnTo>
                <a:lnTo>
                  <a:pt x="29082" y="30861"/>
                </a:lnTo>
                <a:lnTo>
                  <a:pt x="0" y="30861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319017" y="3607308"/>
            <a:ext cx="97790" cy="164465"/>
          </a:xfrm>
          <a:custGeom>
            <a:avLst/>
            <a:gdLst/>
            <a:ahLst/>
            <a:cxnLst/>
            <a:rect l="l" t="t" r="r" b="b"/>
            <a:pathLst>
              <a:path w="97789" h="164464">
                <a:moveTo>
                  <a:pt x="0" y="0"/>
                </a:moveTo>
                <a:lnTo>
                  <a:pt x="33147" y="0"/>
                </a:lnTo>
                <a:lnTo>
                  <a:pt x="45648" y="309"/>
                </a:lnTo>
                <a:lnTo>
                  <a:pt x="86106" y="13589"/>
                </a:lnTo>
                <a:lnTo>
                  <a:pt x="97536" y="47625"/>
                </a:lnTo>
                <a:lnTo>
                  <a:pt x="96984" y="55911"/>
                </a:lnTo>
                <a:lnTo>
                  <a:pt x="71445" y="89433"/>
                </a:lnTo>
                <a:lnTo>
                  <a:pt x="31242" y="94615"/>
                </a:lnTo>
                <a:lnTo>
                  <a:pt x="31242" y="164211"/>
                </a:lnTo>
                <a:lnTo>
                  <a:pt x="0" y="164211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246754" y="3607308"/>
            <a:ext cx="31115" cy="164465"/>
          </a:xfrm>
          <a:custGeom>
            <a:avLst/>
            <a:gdLst/>
            <a:ahLst/>
            <a:cxnLst/>
            <a:rect l="l" t="t" r="r" b="b"/>
            <a:pathLst>
              <a:path w="31114" h="164464">
                <a:moveTo>
                  <a:pt x="0" y="0"/>
                </a:moveTo>
                <a:lnTo>
                  <a:pt x="31115" y="0"/>
                </a:lnTo>
                <a:lnTo>
                  <a:pt x="31115" y="164211"/>
                </a:lnTo>
                <a:lnTo>
                  <a:pt x="0" y="164211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30804" y="3607308"/>
            <a:ext cx="90805" cy="164465"/>
          </a:xfrm>
          <a:custGeom>
            <a:avLst/>
            <a:gdLst/>
            <a:ahLst/>
            <a:cxnLst/>
            <a:rect l="l" t="t" r="r" b="b"/>
            <a:pathLst>
              <a:path w="90805" h="164464">
                <a:moveTo>
                  <a:pt x="0" y="0"/>
                </a:moveTo>
                <a:lnTo>
                  <a:pt x="90677" y="0"/>
                </a:lnTo>
                <a:lnTo>
                  <a:pt x="90677" y="30861"/>
                </a:lnTo>
                <a:lnTo>
                  <a:pt x="60832" y="30861"/>
                </a:lnTo>
                <a:lnTo>
                  <a:pt x="60832" y="164211"/>
                </a:lnTo>
                <a:lnTo>
                  <a:pt x="29082" y="164211"/>
                </a:lnTo>
                <a:lnTo>
                  <a:pt x="29082" y="30861"/>
                </a:lnTo>
                <a:lnTo>
                  <a:pt x="0" y="30861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040252" y="3607308"/>
            <a:ext cx="76835" cy="164465"/>
          </a:xfrm>
          <a:custGeom>
            <a:avLst/>
            <a:gdLst/>
            <a:ahLst/>
            <a:cxnLst/>
            <a:rect l="l" t="t" r="r" b="b"/>
            <a:pathLst>
              <a:path w="76835" h="164464">
                <a:moveTo>
                  <a:pt x="0" y="0"/>
                </a:moveTo>
                <a:lnTo>
                  <a:pt x="31242" y="0"/>
                </a:lnTo>
                <a:lnTo>
                  <a:pt x="31242" y="134366"/>
                </a:lnTo>
                <a:lnTo>
                  <a:pt x="76835" y="134366"/>
                </a:lnTo>
                <a:lnTo>
                  <a:pt x="76835" y="164211"/>
                </a:lnTo>
                <a:lnTo>
                  <a:pt x="0" y="164211"/>
                </a:lnTo>
                <a:lnTo>
                  <a:pt x="0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657094" y="3600830"/>
            <a:ext cx="347344" cy="181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445128" y="3603244"/>
            <a:ext cx="170815" cy="172720"/>
          </a:xfrm>
          <a:custGeom>
            <a:avLst/>
            <a:gdLst/>
            <a:ahLst/>
            <a:cxnLst/>
            <a:rect l="l" t="t" r="r" b="b"/>
            <a:pathLst>
              <a:path w="170814" h="172720">
                <a:moveTo>
                  <a:pt x="85598" y="0"/>
                </a:moveTo>
                <a:lnTo>
                  <a:pt x="132425" y="14144"/>
                </a:lnTo>
                <a:lnTo>
                  <a:pt x="164401" y="53181"/>
                </a:lnTo>
                <a:lnTo>
                  <a:pt x="170687" y="86740"/>
                </a:lnTo>
                <a:lnTo>
                  <a:pt x="169140" y="103979"/>
                </a:lnTo>
                <a:lnTo>
                  <a:pt x="145923" y="147573"/>
                </a:lnTo>
                <a:lnTo>
                  <a:pt x="102828" y="170898"/>
                </a:lnTo>
                <a:lnTo>
                  <a:pt x="85851" y="172465"/>
                </a:lnTo>
                <a:lnTo>
                  <a:pt x="68157" y="170850"/>
                </a:lnTo>
                <a:lnTo>
                  <a:pt x="24384" y="146811"/>
                </a:lnTo>
                <a:lnTo>
                  <a:pt x="1524" y="103110"/>
                </a:lnTo>
                <a:lnTo>
                  <a:pt x="0" y="86105"/>
                </a:lnTo>
                <a:lnTo>
                  <a:pt x="714" y="74552"/>
                </a:lnTo>
                <a:lnTo>
                  <a:pt x="17615" y="33416"/>
                </a:lnTo>
                <a:lnTo>
                  <a:pt x="52861" y="6482"/>
                </a:lnTo>
                <a:lnTo>
                  <a:pt x="85598" y="0"/>
                </a:lnTo>
                <a:close/>
              </a:path>
            </a:pathLst>
          </a:custGeom>
          <a:ln w="12954">
            <a:solidFill>
              <a:srgbClr val="1F1F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0" y="0"/>
            <a:ext cx="1188085" cy="246379"/>
          </a:xfrm>
          <a:custGeom>
            <a:avLst/>
            <a:gdLst/>
            <a:ahLst/>
            <a:cxnLst/>
            <a:rect l="l" t="t" r="r" b="b"/>
            <a:pathLst>
              <a:path w="1188085" h="246379">
                <a:moveTo>
                  <a:pt x="0" y="246125"/>
                </a:moveTo>
                <a:lnTo>
                  <a:pt x="1187958" y="246125"/>
                </a:lnTo>
                <a:lnTo>
                  <a:pt x="1187958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93547" y="3810"/>
            <a:ext cx="838962" cy="2880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260858" y="24638"/>
            <a:ext cx="66484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</a:t>
            </a:r>
            <a:r>
              <a:rPr sz="1000" b="1" spc="-6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Œuf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0" y="1418082"/>
            <a:ext cx="1188085" cy="400050"/>
          </a:xfrm>
          <a:custGeom>
            <a:avLst/>
            <a:gdLst/>
            <a:ahLst/>
            <a:cxnLst/>
            <a:rect l="l" t="t" r="r" b="b"/>
            <a:pathLst>
              <a:path w="1188085" h="400050">
                <a:moveTo>
                  <a:pt x="0" y="400050"/>
                </a:moveTo>
                <a:lnTo>
                  <a:pt x="1187958" y="400050"/>
                </a:lnTo>
                <a:lnTo>
                  <a:pt x="1187958" y="0"/>
                </a:lnTo>
                <a:lnTo>
                  <a:pt x="0" y="0"/>
                </a:lnTo>
                <a:lnTo>
                  <a:pt x="0" y="40005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1053" y="1421891"/>
            <a:ext cx="1123188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37565" y="1574291"/>
            <a:ext cx="526541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118363" y="1442974"/>
            <a:ext cx="95059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Embryon stade</a:t>
            </a:r>
            <a:r>
              <a:rPr sz="1000" b="1" spc="-1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8  </a:t>
            </a: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0" y="3684270"/>
            <a:ext cx="1188085" cy="246379"/>
          </a:xfrm>
          <a:custGeom>
            <a:avLst/>
            <a:gdLst/>
            <a:ahLst/>
            <a:cxnLst/>
            <a:rect l="l" t="t" r="r" b="b"/>
            <a:pathLst>
              <a:path w="1188085" h="246379">
                <a:moveTo>
                  <a:pt x="0" y="246125"/>
                </a:moveTo>
                <a:lnTo>
                  <a:pt x="1187958" y="246125"/>
                </a:lnTo>
                <a:lnTo>
                  <a:pt x="1187958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98881" y="3688079"/>
            <a:ext cx="803148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266191" y="3709416"/>
            <a:ext cx="65532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blastocyste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7309866" y="4543044"/>
            <a:ext cx="1834514" cy="247015"/>
          </a:xfrm>
          <a:custGeom>
            <a:avLst/>
            <a:gdLst/>
            <a:ahLst/>
            <a:cxnLst/>
            <a:rect l="l" t="t" r="r" b="b"/>
            <a:pathLst>
              <a:path w="1834515" h="247014">
                <a:moveTo>
                  <a:pt x="0" y="246887"/>
                </a:moveTo>
                <a:lnTo>
                  <a:pt x="1834133" y="246887"/>
                </a:lnTo>
                <a:lnTo>
                  <a:pt x="1834133" y="0"/>
                </a:lnTo>
                <a:lnTo>
                  <a:pt x="0" y="0"/>
                </a:lnTo>
                <a:lnTo>
                  <a:pt x="0" y="246887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880604" y="4546853"/>
            <a:ext cx="706374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7948930" y="4568444"/>
            <a:ext cx="55816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Neurones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7309866" y="5168646"/>
            <a:ext cx="1834514" cy="246379"/>
          </a:xfrm>
          <a:custGeom>
            <a:avLst/>
            <a:gdLst/>
            <a:ahLst/>
            <a:cxnLst/>
            <a:rect l="l" t="t" r="r" b="b"/>
            <a:pathLst>
              <a:path w="1834515" h="246379">
                <a:moveTo>
                  <a:pt x="0" y="246125"/>
                </a:moveTo>
                <a:lnTo>
                  <a:pt x="1834133" y="246125"/>
                </a:lnTo>
                <a:lnTo>
                  <a:pt x="1834133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710678" y="5172455"/>
            <a:ext cx="1045464" cy="2880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7309866" y="5193791"/>
            <a:ext cx="1834514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33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Cellules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1000" b="1" spc="-3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sang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7309866" y="5464302"/>
            <a:ext cx="1834514" cy="246379"/>
          </a:xfrm>
          <a:custGeom>
            <a:avLst/>
            <a:gdLst/>
            <a:ahLst/>
            <a:cxnLst/>
            <a:rect l="l" t="t" r="r" b="b"/>
            <a:pathLst>
              <a:path w="1834515" h="246379">
                <a:moveTo>
                  <a:pt x="0" y="246126"/>
                </a:moveTo>
                <a:lnTo>
                  <a:pt x="1834133" y="246126"/>
                </a:lnTo>
                <a:lnTo>
                  <a:pt x="1834133" y="0"/>
                </a:lnTo>
                <a:lnTo>
                  <a:pt x="0" y="0"/>
                </a:lnTo>
                <a:lnTo>
                  <a:pt x="0" y="246126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736585" y="5468111"/>
            <a:ext cx="994409" cy="2880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7309866" y="5489702"/>
            <a:ext cx="1834514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7365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Cellules </a:t>
            </a:r>
            <a:r>
              <a:rPr sz="1000" b="1" dirty="0">
                <a:solidFill>
                  <a:srgbClr val="FFFFFF"/>
                </a:solidFill>
                <a:latin typeface="Corbel"/>
                <a:cs typeface="Corbel"/>
              </a:rPr>
              <a:t>de</a:t>
            </a:r>
            <a:r>
              <a:rPr sz="1000" b="1" spc="-3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foie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7309866" y="5759958"/>
            <a:ext cx="1834514" cy="246379"/>
          </a:xfrm>
          <a:custGeom>
            <a:avLst/>
            <a:gdLst/>
            <a:ahLst/>
            <a:cxnLst/>
            <a:rect l="l" t="t" r="r" b="b"/>
            <a:pathLst>
              <a:path w="1834515" h="246379">
                <a:moveTo>
                  <a:pt x="0" y="246125"/>
                </a:moveTo>
                <a:lnTo>
                  <a:pt x="1834133" y="246125"/>
                </a:lnTo>
                <a:lnTo>
                  <a:pt x="1834133" y="0"/>
                </a:lnTo>
                <a:lnTo>
                  <a:pt x="0" y="0"/>
                </a:lnTo>
                <a:lnTo>
                  <a:pt x="0" y="246125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596378" y="5763767"/>
            <a:ext cx="1274064" cy="2880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7309866" y="5785358"/>
            <a:ext cx="1834514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03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Cellules</a:t>
            </a:r>
            <a:r>
              <a:rPr sz="1000" b="1" spc="-20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musculaires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309866" y="6320028"/>
            <a:ext cx="1834514" cy="246379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0" tIns="374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95"/>
              </a:spcBef>
            </a:pPr>
            <a:r>
              <a:rPr sz="1000" b="1" dirty="0">
                <a:latin typeface="Corbel"/>
                <a:cs typeface="Corbel"/>
              </a:rPr>
              <a:t>peau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7309866" y="6624065"/>
            <a:ext cx="1834514" cy="234315"/>
          </a:xfrm>
          <a:custGeom>
            <a:avLst/>
            <a:gdLst/>
            <a:ahLst/>
            <a:cxnLst/>
            <a:rect l="l" t="t" r="r" b="b"/>
            <a:pathLst>
              <a:path w="1834515" h="234315">
                <a:moveTo>
                  <a:pt x="1834133" y="233932"/>
                </a:moveTo>
                <a:lnTo>
                  <a:pt x="1834133" y="0"/>
                </a:lnTo>
                <a:lnTo>
                  <a:pt x="0" y="0"/>
                </a:lnTo>
                <a:lnTo>
                  <a:pt x="0" y="233932"/>
                </a:lnTo>
                <a:lnTo>
                  <a:pt x="1834133" y="233932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880604" y="6627874"/>
            <a:ext cx="706374" cy="230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7309866" y="6649211"/>
            <a:ext cx="1834514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Neurones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1423035" y="4509134"/>
            <a:ext cx="803910" cy="250825"/>
          </a:xfrm>
          <a:custGeom>
            <a:avLst/>
            <a:gdLst/>
            <a:ahLst/>
            <a:cxnLst/>
            <a:rect l="l" t="t" r="r" b="b"/>
            <a:pathLst>
              <a:path w="803910" h="250825">
                <a:moveTo>
                  <a:pt x="762127" y="0"/>
                </a:moveTo>
                <a:lnTo>
                  <a:pt x="41783" y="0"/>
                </a:lnTo>
                <a:lnTo>
                  <a:pt x="25503" y="3278"/>
                </a:lnTo>
                <a:lnTo>
                  <a:pt x="12223" y="12223"/>
                </a:lnTo>
                <a:lnTo>
                  <a:pt x="3278" y="25503"/>
                </a:lnTo>
                <a:lnTo>
                  <a:pt x="0" y="41782"/>
                </a:lnTo>
                <a:lnTo>
                  <a:pt x="0" y="208914"/>
                </a:lnTo>
                <a:lnTo>
                  <a:pt x="3278" y="225194"/>
                </a:lnTo>
                <a:lnTo>
                  <a:pt x="12223" y="238474"/>
                </a:lnTo>
                <a:lnTo>
                  <a:pt x="25503" y="247419"/>
                </a:lnTo>
                <a:lnTo>
                  <a:pt x="41783" y="250697"/>
                </a:lnTo>
                <a:lnTo>
                  <a:pt x="762127" y="250697"/>
                </a:lnTo>
                <a:lnTo>
                  <a:pt x="778406" y="247419"/>
                </a:lnTo>
                <a:lnTo>
                  <a:pt x="791686" y="238474"/>
                </a:lnTo>
                <a:lnTo>
                  <a:pt x="800631" y="225194"/>
                </a:lnTo>
                <a:lnTo>
                  <a:pt x="803910" y="208914"/>
                </a:lnTo>
                <a:lnTo>
                  <a:pt x="803910" y="41782"/>
                </a:lnTo>
                <a:lnTo>
                  <a:pt x="800631" y="25503"/>
                </a:lnTo>
                <a:lnTo>
                  <a:pt x="791686" y="12223"/>
                </a:lnTo>
                <a:lnTo>
                  <a:pt x="778406" y="3278"/>
                </a:lnTo>
                <a:lnTo>
                  <a:pt x="7621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423035" y="4509134"/>
            <a:ext cx="803910" cy="250825"/>
          </a:xfrm>
          <a:custGeom>
            <a:avLst/>
            <a:gdLst/>
            <a:ahLst/>
            <a:cxnLst/>
            <a:rect l="l" t="t" r="r" b="b"/>
            <a:pathLst>
              <a:path w="803910" h="250825">
                <a:moveTo>
                  <a:pt x="0" y="41782"/>
                </a:moveTo>
                <a:lnTo>
                  <a:pt x="3278" y="25503"/>
                </a:lnTo>
                <a:lnTo>
                  <a:pt x="12223" y="12223"/>
                </a:lnTo>
                <a:lnTo>
                  <a:pt x="25503" y="3278"/>
                </a:lnTo>
                <a:lnTo>
                  <a:pt x="41783" y="0"/>
                </a:lnTo>
                <a:lnTo>
                  <a:pt x="762127" y="0"/>
                </a:lnTo>
                <a:lnTo>
                  <a:pt x="778406" y="3278"/>
                </a:lnTo>
                <a:lnTo>
                  <a:pt x="791686" y="12223"/>
                </a:lnTo>
                <a:lnTo>
                  <a:pt x="800631" y="25503"/>
                </a:lnTo>
                <a:lnTo>
                  <a:pt x="803910" y="41782"/>
                </a:lnTo>
                <a:lnTo>
                  <a:pt x="803910" y="208914"/>
                </a:lnTo>
                <a:lnTo>
                  <a:pt x="800631" y="225194"/>
                </a:lnTo>
                <a:lnTo>
                  <a:pt x="791686" y="238474"/>
                </a:lnTo>
                <a:lnTo>
                  <a:pt x="778406" y="247419"/>
                </a:lnTo>
                <a:lnTo>
                  <a:pt x="762127" y="250697"/>
                </a:lnTo>
                <a:lnTo>
                  <a:pt x="41783" y="250697"/>
                </a:lnTo>
                <a:lnTo>
                  <a:pt x="25503" y="247419"/>
                </a:lnTo>
                <a:lnTo>
                  <a:pt x="12223" y="238474"/>
                </a:lnTo>
                <a:lnTo>
                  <a:pt x="3278" y="225194"/>
                </a:lnTo>
                <a:lnTo>
                  <a:pt x="0" y="208914"/>
                </a:lnTo>
                <a:lnTo>
                  <a:pt x="0" y="41782"/>
                </a:lnTo>
                <a:close/>
              </a:path>
            </a:pathLst>
          </a:custGeom>
          <a:ln w="25146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1588261" y="4536694"/>
            <a:ext cx="47307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latin typeface="Corbel"/>
                <a:cs typeface="Corbel"/>
              </a:rPr>
              <a:t>C</a:t>
            </a:r>
            <a:r>
              <a:rPr sz="1000" b="1" dirty="0">
                <a:latin typeface="Corbel"/>
                <a:cs typeface="Corbel"/>
              </a:rPr>
              <a:t>erveau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1399413" y="5410580"/>
            <a:ext cx="803910" cy="421005"/>
          </a:xfrm>
          <a:custGeom>
            <a:avLst/>
            <a:gdLst/>
            <a:ahLst/>
            <a:cxnLst/>
            <a:rect l="l" t="t" r="r" b="b"/>
            <a:pathLst>
              <a:path w="803910" h="421004">
                <a:moveTo>
                  <a:pt x="733806" y="0"/>
                </a:moveTo>
                <a:lnTo>
                  <a:pt x="70103" y="0"/>
                </a:lnTo>
                <a:lnTo>
                  <a:pt x="42808" y="5506"/>
                </a:lnTo>
                <a:lnTo>
                  <a:pt x="20526" y="20526"/>
                </a:lnTo>
                <a:lnTo>
                  <a:pt x="5506" y="42808"/>
                </a:lnTo>
                <a:lnTo>
                  <a:pt x="0" y="70104"/>
                </a:lnTo>
                <a:lnTo>
                  <a:pt x="0" y="350520"/>
                </a:lnTo>
                <a:lnTo>
                  <a:pt x="5506" y="377809"/>
                </a:lnTo>
                <a:lnTo>
                  <a:pt x="20526" y="400092"/>
                </a:lnTo>
                <a:lnTo>
                  <a:pt x="42808" y="415115"/>
                </a:lnTo>
                <a:lnTo>
                  <a:pt x="70103" y="420624"/>
                </a:lnTo>
                <a:lnTo>
                  <a:pt x="733806" y="420624"/>
                </a:lnTo>
                <a:lnTo>
                  <a:pt x="761101" y="415115"/>
                </a:lnTo>
                <a:lnTo>
                  <a:pt x="783383" y="400092"/>
                </a:lnTo>
                <a:lnTo>
                  <a:pt x="798403" y="377809"/>
                </a:lnTo>
                <a:lnTo>
                  <a:pt x="803910" y="350520"/>
                </a:lnTo>
                <a:lnTo>
                  <a:pt x="803910" y="70104"/>
                </a:lnTo>
                <a:lnTo>
                  <a:pt x="798403" y="42808"/>
                </a:lnTo>
                <a:lnTo>
                  <a:pt x="783383" y="20526"/>
                </a:lnTo>
                <a:lnTo>
                  <a:pt x="761101" y="5506"/>
                </a:lnTo>
                <a:lnTo>
                  <a:pt x="7338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399413" y="5410580"/>
            <a:ext cx="803910" cy="421005"/>
          </a:xfrm>
          <a:custGeom>
            <a:avLst/>
            <a:gdLst/>
            <a:ahLst/>
            <a:cxnLst/>
            <a:rect l="l" t="t" r="r" b="b"/>
            <a:pathLst>
              <a:path w="803910" h="421004">
                <a:moveTo>
                  <a:pt x="0" y="70104"/>
                </a:moveTo>
                <a:lnTo>
                  <a:pt x="5506" y="42808"/>
                </a:lnTo>
                <a:lnTo>
                  <a:pt x="20526" y="20526"/>
                </a:lnTo>
                <a:lnTo>
                  <a:pt x="42808" y="5506"/>
                </a:lnTo>
                <a:lnTo>
                  <a:pt x="70103" y="0"/>
                </a:lnTo>
                <a:lnTo>
                  <a:pt x="733806" y="0"/>
                </a:lnTo>
                <a:lnTo>
                  <a:pt x="761101" y="5506"/>
                </a:lnTo>
                <a:lnTo>
                  <a:pt x="783383" y="20526"/>
                </a:lnTo>
                <a:lnTo>
                  <a:pt x="798403" y="42808"/>
                </a:lnTo>
                <a:lnTo>
                  <a:pt x="803910" y="70104"/>
                </a:lnTo>
                <a:lnTo>
                  <a:pt x="803910" y="350520"/>
                </a:lnTo>
                <a:lnTo>
                  <a:pt x="798403" y="377809"/>
                </a:lnTo>
                <a:lnTo>
                  <a:pt x="783383" y="400092"/>
                </a:lnTo>
                <a:lnTo>
                  <a:pt x="761101" y="415115"/>
                </a:lnTo>
                <a:lnTo>
                  <a:pt x="733806" y="420624"/>
                </a:lnTo>
                <a:lnTo>
                  <a:pt x="70103" y="420624"/>
                </a:lnTo>
                <a:lnTo>
                  <a:pt x="42808" y="415115"/>
                </a:lnTo>
                <a:lnTo>
                  <a:pt x="20526" y="400092"/>
                </a:lnTo>
                <a:lnTo>
                  <a:pt x="5506" y="377809"/>
                </a:lnTo>
                <a:lnTo>
                  <a:pt x="0" y="350520"/>
                </a:lnTo>
                <a:lnTo>
                  <a:pt x="0" y="70104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1572005" y="5445759"/>
            <a:ext cx="45783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115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latin typeface="Corbel"/>
                <a:cs typeface="Corbel"/>
              </a:rPr>
              <a:t>Moelle  o</a:t>
            </a:r>
            <a:r>
              <a:rPr sz="1000" b="1" dirty="0">
                <a:latin typeface="Corbel"/>
                <a:cs typeface="Corbel"/>
              </a:rPr>
              <a:t>sseuse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423035" y="6597777"/>
            <a:ext cx="803910" cy="250825"/>
          </a:xfrm>
          <a:custGeom>
            <a:avLst/>
            <a:gdLst/>
            <a:ahLst/>
            <a:cxnLst/>
            <a:rect l="l" t="t" r="r" b="b"/>
            <a:pathLst>
              <a:path w="803910" h="250825">
                <a:moveTo>
                  <a:pt x="762127" y="0"/>
                </a:moveTo>
                <a:lnTo>
                  <a:pt x="41783" y="0"/>
                </a:lnTo>
                <a:lnTo>
                  <a:pt x="25503" y="3283"/>
                </a:lnTo>
                <a:lnTo>
                  <a:pt x="12223" y="12238"/>
                </a:lnTo>
                <a:lnTo>
                  <a:pt x="3278" y="25519"/>
                </a:lnTo>
                <a:lnTo>
                  <a:pt x="0" y="41783"/>
                </a:lnTo>
                <a:lnTo>
                  <a:pt x="0" y="208912"/>
                </a:lnTo>
                <a:lnTo>
                  <a:pt x="3278" y="225177"/>
                </a:lnTo>
                <a:lnTo>
                  <a:pt x="12223" y="238458"/>
                </a:lnTo>
                <a:lnTo>
                  <a:pt x="25503" y="247413"/>
                </a:lnTo>
                <a:lnTo>
                  <a:pt x="41783" y="250697"/>
                </a:lnTo>
                <a:lnTo>
                  <a:pt x="762127" y="250697"/>
                </a:lnTo>
                <a:lnTo>
                  <a:pt x="778406" y="247413"/>
                </a:lnTo>
                <a:lnTo>
                  <a:pt x="791686" y="238458"/>
                </a:lnTo>
                <a:lnTo>
                  <a:pt x="800631" y="225177"/>
                </a:lnTo>
                <a:lnTo>
                  <a:pt x="803910" y="208912"/>
                </a:lnTo>
                <a:lnTo>
                  <a:pt x="803910" y="41783"/>
                </a:lnTo>
                <a:lnTo>
                  <a:pt x="800631" y="25519"/>
                </a:lnTo>
                <a:lnTo>
                  <a:pt x="791686" y="12238"/>
                </a:lnTo>
                <a:lnTo>
                  <a:pt x="778406" y="3283"/>
                </a:lnTo>
                <a:lnTo>
                  <a:pt x="7621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423035" y="6597777"/>
            <a:ext cx="803910" cy="250825"/>
          </a:xfrm>
          <a:custGeom>
            <a:avLst/>
            <a:gdLst/>
            <a:ahLst/>
            <a:cxnLst/>
            <a:rect l="l" t="t" r="r" b="b"/>
            <a:pathLst>
              <a:path w="803910" h="250825">
                <a:moveTo>
                  <a:pt x="0" y="41783"/>
                </a:moveTo>
                <a:lnTo>
                  <a:pt x="3278" y="25519"/>
                </a:lnTo>
                <a:lnTo>
                  <a:pt x="12223" y="12238"/>
                </a:lnTo>
                <a:lnTo>
                  <a:pt x="25503" y="3283"/>
                </a:lnTo>
                <a:lnTo>
                  <a:pt x="41783" y="0"/>
                </a:lnTo>
                <a:lnTo>
                  <a:pt x="762127" y="0"/>
                </a:lnTo>
                <a:lnTo>
                  <a:pt x="778406" y="3283"/>
                </a:lnTo>
                <a:lnTo>
                  <a:pt x="791686" y="12238"/>
                </a:lnTo>
                <a:lnTo>
                  <a:pt x="800631" y="25519"/>
                </a:lnTo>
                <a:lnTo>
                  <a:pt x="803910" y="41783"/>
                </a:lnTo>
                <a:lnTo>
                  <a:pt x="803910" y="208912"/>
                </a:lnTo>
                <a:lnTo>
                  <a:pt x="800631" y="225177"/>
                </a:lnTo>
                <a:lnTo>
                  <a:pt x="791686" y="238458"/>
                </a:lnTo>
                <a:lnTo>
                  <a:pt x="778406" y="247413"/>
                </a:lnTo>
                <a:lnTo>
                  <a:pt x="762127" y="250697"/>
                </a:lnTo>
                <a:lnTo>
                  <a:pt x="41783" y="250697"/>
                </a:lnTo>
                <a:lnTo>
                  <a:pt x="25503" y="247413"/>
                </a:lnTo>
                <a:lnTo>
                  <a:pt x="12223" y="238458"/>
                </a:lnTo>
                <a:lnTo>
                  <a:pt x="3278" y="225177"/>
                </a:lnTo>
                <a:lnTo>
                  <a:pt x="0" y="208912"/>
                </a:lnTo>
                <a:lnTo>
                  <a:pt x="0" y="41783"/>
                </a:lnTo>
                <a:close/>
              </a:path>
            </a:pathLst>
          </a:custGeom>
          <a:ln w="25145">
            <a:solidFill>
              <a:srgbClr val="76042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 txBox="1"/>
          <p:nvPr/>
        </p:nvSpPr>
        <p:spPr>
          <a:xfrm>
            <a:off x="1673605" y="6625081"/>
            <a:ext cx="30226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latin typeface="Corbel"/>
                <a:cs typeface="Corbel"/>
              </a:rPr>
              <a:t>Peau</a:t>
            </a:r>
            <a:endParaRPr sz="1000">
              <a:latin typeface="Corbel"/>
              <a:cs typeface="Corbel"/>
            </a:endParaRPr>
          </a:p>
        </p:txBody>
      </p:sp>
      <p:sp>
        <p:nvSpPr>
          <p:cNvPr id="107" name="object 107"/>
          <p:cNvSpPr/>
          <p:nvPr/>
        </p:nvSpPr>
        <p:spPr>
          <a:xfrm>
            <a:off x="2361438" y="4554473"/>
            <a:ext cx="494538" cy="3124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402585" y="4630673"/>
            <a:ext cx="297180" cy="114300"/>
          </a:xfrm>
          <a:custGeom>
            <a:avLst/>
            <a:gdLst/>
            <a:ahLst/>
            <a:cxnLst/>
            <a:rect l="l" t="t" r="r" b="b"/>
            <a:pathLst>
              <a:path w="297180" h="114300">
                <a:moveTo>
                  <a:pt x="182752" y="0"/>
                </a:moveTo>
                <a:lnTo>
                  <a:pt x="182752" y="114300"/>
                </a:lnTo>
                <a:lnTo>
                  <a:pt x="258952" y="76200"/>
                </a:lnTo>
                <a:lnTo>
                  <a:pt x="201802" y="76200"/>
                </a:lnTo>
                <a:lnTo>
                  <a:pt x="201802" y="38100"/>
                </a:lnTo>
                <a:lnTo>
                  <a:pt x="258952" y="38100"/>
                </a:lnTo>
                <a:lnTo>
                  <a:pt x="182752" y="0"/>
                </a:lnTo>
                <a:close/>
              </a:path>
              <a:path w="297180" h="114300">
                <a:moveTo>
                  <a:pt x="182752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182752" y="76200"/>
                </a:lnTo>
                <a:lnTo>
                  <a:pt x="182752" y="38100"/>
                </a:lnTo>
                <a:close/>
              </a:path>
              <a:path w="297180" h="114300">
                <a:moveTo>
                  <a:pt x="258952" y="38100"/>
                </a:moveTo>
                <a:lnTo>
                  <a:pt x="201802" y="38100"/>
                </a:lnTo>
                <a:lnTo>
                  <a:pt x="201802" y="76200"/>
                </a:lnTo>
                <a:lnTo>
                  <a:pt x="258952" y="76200"/>
                </a:lnTo>
                <a:lnTo>
                  <a:pt x="297052" y="57150"/>
                </a:lnTo>
                <a:lnTo>
                  <a:pt x="258952" y="38100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360676" y="5559552"/>
            <a:ext cx="494538" cy="31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401823" y="5635752"/>
            <a:ext cx="297180" cy="114300"/>
          </a:xfrm>
          <a:custGeom>
            <a:avLst/>
            <a:gdLst/>
            <a:ahLst/>
            <a:cxnLst/>
            <a:rect l="l" t="t" r="r" b="b"/>
            <a:pathLst>
              <a:path w="297180" h="114300">
                <a:moveTo>
                  <a:pt x="182752" y="0"/>
                </a:moveTo>
                <a:lnTo>
                  <a:pt x="182752" y="114300"/>
                </a:lnTo>
                <a:lnTo>
                  <a:pt x="258952" y="76200"/>
                </a:lnTo>
                <a:lnTo>
                  <a:pt x="201802" y="76200"/>
                </a:lnTo>
                <a:lnTo>
                  <a:pt x="201802" y="38100"/>
                </a:lnTo>
                <a:lnTo>
                  <a:pt x="258952" y="38100"/>
                </a:lnTo>
                <a:lnTo>
                  <a:pt x="182752" y="0"/>
                </a:lnTo>
                <a:close/>
              </a:path>
              <a:path w="297180" h="114300">
                <a:moveTo>
                  <a:pt x="182752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182752" y="76200"/>
                </a:lnTo>
                <a:lnTo>
                  <a:pt x="182752" y="38100"/>
                </a:lnTo>
                <a:close/>
              </a:path>
              <a:path w="297180" h="114300">
                <a:moveTo>
                  <a:pt x="258952" y="38100"/>
                </a:moveTo>
                <a:lnTo>
                  <a:pt x="201802" y="38100"/>
                </a:lnTo>
                <a:lnTo>
                  <a:pt x="201802" y="76200"/>
                </a:lnTo>
                <a:lnTo>
                  <a:pt x="258952" y="76200"/>
                </a:lnTo>
                <a:lnTo>
                  <a:pt x="297052" y="57150"/>
                </a:lnTo>
                <a:lnTo>
                  <a:pt x="258952" y="38100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361438" y="6517384"/>
            <a:ext cx="494538" cy="31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402585" y="6593585"/>
            <a:ext cx="297180" cy="114300"/>
          </a:xfrm>
          <a:custGeom>
            <a:avLst/>
            <a:gdLst/>
            <a:ahLst/>
            <a:cxnLst/>
            <a:rect l="l" t="t" r="r" b="b"/>
            <a:pathLst>
              <a:path w="297180" h="114300">
                <a:moveTo>
                  <a:pt x="182752" y="0"/>
                </a:moveTo>
                <a:lnTo>
                  <a:pt x="182752" y="114300"/>
                </a:lnTo>
                <a:lnTo>
                  <a:pt x="258952" y="76200"/>
                </a:lnTo>
                <a:lnTo>
                  <a:pt x="201802" y="76200"/>
                </a:lnTo>
                <a:lnTo>
                  <a:pt x="201802" y="38100"/>
                </a:lnTo>
                <a:lnTo>
                  <a:pt x="258952" y="38100"/>
                </a:lnTo>
                <a:lnTo>
                  <a:pt x="182752" y="0"/>
                </a:lnTo>
                <a:close/>
              </a:path>
              <a:path w="297180" h="114300">
                <a:moveTo>
                  <a:pt x="182752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182752" y="76200"/>
                </a:lnTo>
                <a:lnTo>
                  <a:pt x="182752" y="38100"/>
                </a:lnTo>
                <a:close/>
              </a:path>
              <a:path w="297180" h="114300">
                <a:moveTo>
                  <a:pt x="258952" y="38100"/>
                </a:moveTo>
                <a:lnTo>
                  <a:pt x="201802" y="38100"/>
                </a:lnTo>
                <a:lnTo>
                  <a:pt x="201802" y="76200"/>
                </a:lnTo>
                <a:lnTo>
                  <a:pt x="258952" y="76200"/>
                </a:lnTo>
                <a:lnTo>
                  <a:pt x="297052" y="57150"/>
                </a:lnTo>
                <a:lnTo>
                  <a:pt x="258952" y="38100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766053" y="1488186"/>
            <a:ext cx="690372" cy="31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807202" y="1564386"/>
            <a:ext cx="493395" cy="114300"/>
          </a:xfrm>
          <a:custGeom>
            <a:avLst/>
            <a:gdLst/>
            <a:ahLst/>
            <a:cxnLst/>
            <a:rect l="l" t="t" r="r" b="b"/>
            <a:pathLst>
              <a:path w="493395" h="114300">
                <a:moveTo>
                  <a:pt x="378968" y="0"/>
                </a:moveTo>
                <a:lnTo>
                  <a:pt x="378968" y="114300"/>
                </a:lnTo>
                <a:lnTo>
                  <a:pt x="455168" y="76200"/>
                </a:lnTo>
                <a:lnTo>
                  <a:pt x="398018" y="76200"/>
                </a:lnTo>
                <a:lnTo>
                  <a:pt x="398018" y="38100"/>
                </a:lnTo>
                <a:lnTo>
                  <a:pt x="455168" y="38100"/>
                </a:lnTo>
                <a:lnTo>
                  <a:pt x="378968" y="0"/>
                </a:lnTo>
                <a:close/>
              </a:path>
              <a:path w="493395" h="114300">
                <a:moveTo>
                  <a:pt x="378968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78968" y="76200"/>
                </a:lnTo>
                <a:lnTo>
                  <a:pt x="378968" y="38100"/>
                </a:lnTo>
                <a:close/>
              </a:path>
              <a:path w="493395" h="114300">
                <a:moveTo>
                  <a:pt x="455168" y="38100"/>
                </a:moveTo>
                <a:lnTo>
                  <a:pt x="398018" y="38100"/>
                </a:lnTo>
                <a:lnTo>
                  <a:pt x="398018" y="76200"/>
                </a:lnTo>
                <a:lnTo>
                  <a:pt x="455168" y="76200"/>
                </a:lnTo>
                <a:lnTo>
                  <a:pt x="493268" y="57150"/>
                </a:lnTo>
                <a:lnTo>
                  <a:pt x="455168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5766053" y="2194560"/>
            <a:ext cx="690372" cy="31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807202" y="2270760"/>
            <a:ext cx="493395" cy="114300"/>
          </a:xfrm>
          <a:custGeom>
            <a:avLst/>
            <a:gdLst/>
            <a:ahLst/>
            <a:cxnLst/>
            <a:rect l="l" t="t" r="r" b="b"/>
            <a:pathLst>
              <a:path w="493395" h="114300">
                <a:moveTo>
                  <a:pt x="378968" y="0"/>
                </a:moveTo>
                <a:lnTo>
                  <a:pt x="378968" y="114300"/>
                </a:lnTo>
                <a:lnTo>
                  <a:pt x="455168" y="76200"/>
                </a:lnTo>
                <a:lnTo>
                  <a:pt x="398018" y="76200"/>
                </a:lnTo>
                <a:lnTo>
                  <a:pt x="398018" y="38100"/>
                </a:lnTo>
                <a:lnTo>
                  <a:pt x="455168" y="38100"/>
                </a:lnTo>
                <a:lnTo>
                  <a:pt x="378968" y="0"/>
                </a:lnTo>
                <a:close/>
              </a:path>
              <a:path w="493395" h="114300">
                <a:moveTo>
                  <a:pt x="378968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78968" y="76200"/>
                </a:lnTo>
                <a:lnTo>
                  <a:pt x="378968" y="38100"/>
                </a:lnTo>
                <a:close/>
              </a:path>
              <a:path w="493395" h="114300">
                <a:moveTo>
                  <a:pt x="455168" y="38100"/>
                </a:moveTo>
                <a:lnTo>
                  <a:pt x="398018" y="38100"/>
                </a:lnTo>
                <a:lnTo>
                  <a:pt x="398018" y="76200"/>
                </a:lnTo>
                <a:lnTo>
                  <a:pt x="455168" y="76200"/>
                </a:lnTo>
                <a:lnTo>
                  <a:pt x="493268" y="57150"/>
                </a:lnTo>
                <a:lnTo>
                  <a:pt x="455168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5766053" y="3125723"/>
            <a:ext cx="690372" cy="31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807202" y="3201923"/>
            <a:ext cx="493395" cy="114300"/>
          </a:xfrm>
          <a:custGeom>
            <a:avLst/>
            <a:gdLst/>
            <a:ahLst/>
            <a:cxnLst/>
            <a:rect l="l" t="t" r="r" b="b"/>
            <a:pathLst>
              <a:path w="493395" h="114300">
                <a:moveTo>
                  <a:pt x="378968" y="0"/>
                </a:moveTo>
                <a:lnTo>
                  <a:pt x="378968" y="114300"/>
                </a:lnTo>
                <a:lnTo>
                  <a:pt x="455168" y="76200"/>
                </a:lnTo>
                <a:lnTo>
                  <a:pt x="398018" y="76200"/>
                </a:lnTo>
                <a:lnTo>
                  <a:pt x="398018" y="38100"/>
                </a:lnTo>
                <a:lnTo>
                  <a:pt x="455168" y="38100"/>
                </a:lnTo>
                <a:lnTo>
                  <a:pt x="378968" y="0"/>
                </a:lnTo>
                <a:close/>
              </a:path>
              <a:path w="493395" h="114300">
                <a:moveTo>
                  <a:pt x="378968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78968" y="76200"/>
                </a:lnTo>
                <a:lnTo>
                  <a:pt x="378968" y="38100"/>
                </a:lnTo>
                <a:close/>
              </a:path>
              <a:path w="493395" h="114300">
                <a:moveTo>
                  <a:pt x="455168" y="38100"/>
                </a:moveTo>
                <a:lnTo>
                  <a:pt x="398018" y="38100"/>
                </a:lnTo>
                <a:lnTo>
                  <a:pt x="398018" y="76200"/>
                </a:lnTo>
                <a:lnTo>
                  <a:pt x="455168" y="76200"/>
                </a:lnTo>
                <a:lnTo>
                  <a:pt x="493268" y="57150"/>
                </a:lnTo>
                <a:lnTo>
                  <a:pt x="455168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766053" y="3774947"/>
            <a:ext cx="690372" cy="3124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807202" y="3851147"/>
            <a:ext cx="493395" cy="114300"/>
          </a:xfrm>
          <a:custGeom>
            <a:avLst/>
            <a:gdLst/>
            <a:ahLst/>
            <a:cxnLst/>
            <a:rect l="l" t="t" r="r" b="b"/>
            <a:pathLst>
              <a:path w="493395" h="114300">
                <a:moveTo>
                  <a:pt x="378968" y="0"/>
                </a:moveTo>
                <a:lnTo>
                  <a:pt x="378968" y="114300"/>
                </a:lnTo>
                <a:lnTo>
                  <a:pt x="455168" y="76200"/>
                </a:lnTo>
                <a:lnTo>
                  <a:pt x="398018" y="76200"/>
                </a:lnTo>
                <a:lnTo>
                  <a:pt x="398018" y="38100"/>
                </a:lnTo>
                <a:lnTo>
                  <a:pt x="455168" y="38100"/>
                </a:lnTo>
                <a:lnTo>
                  <a:pt x="378968" y="0"/>
                </a:lnTo>
                <a:close/>
              </a:path>
              <a:path w="493395" h="114300">
                <a:moveTo>
                  <a:pt x="378968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78968" y="76200"/>
                </a:lnTo>
                <a:lnTo>
                  <a:pt x="378968" y="38100"/>
                </a:lnTo>
                <a:close/>
              </a:path>
              <a:path w="493395" h="114300">
                <a:moveTo>
                  <a:pt x="455168" y="38100"/>
                </a:moveTo>
                <a:lnTo>
                  <a:pt x="398018" y="38100"/>
                </a:lnTo>
                <a:lnTo>
                  <a:pt x="398018" y="76200"/>
                </a:lnTo>
                <a:lnTo>
                  <a:pt x="455168" y="76200"/>
                </a:lnTo>
                <a:lnTo>
                  <a:pt x="493268" y="57150"/>
                </a:lnTo>
                <a:lnTo>
                  <a:pt x="455168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747003" y="1603247"/>
            <a:ext cx="120396" cy="2403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807202" y="1621536"/>
            <a:ext cx="0" cy="2302510"/>
          </a:xfrm>
          <a:custGeom>
            <a:avLst/>
            <a:gdLst/>
            <a:ahLst/>
            <a:cxnLst/>
            <a:rect l="l" t="t" r="r" b="b"/>
            <a:pathLst>
              <a:path h="2302510">
                <a:moveTo>
                  <a:pt x="0" y="0"/>
                </a:moveTo>
                <a:lnTo>
                  <a:pt x="0" y="2302129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14577" y="2020061"/>
            <a:ext cx="2329434" cy="137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55751" y="2153411"/>
            <a:ext cx="2132330" cy="1174115"/>
          </a:xfrm>
          <a:custGeom>
            <a:avLst/>
            <a:gdLst/>
            <a:ahLst/>
            <a:cxnLst/>
            <a:rect l="l" t="t" r="r" b="b"/>
            <a:pathLst>
              <a:path w="2132330" h="1174114">
                <a:moveTo>
                  <a:pt x="2022651" y="37996"/>
                </a:moveTo>
                <a:lnTo>
                  <a:pt x="0" y="1140714"/>
                </a:lnTo>
                <a:lnTo>
                  <a:pt x="18237" y="1174114"/>
                </a:lnTo>
                <a:lnTo>
                  <a:pt x="2040912" y="71469"/>
                </a:lnTo>
                <a:lnTo>
                  <a:pt x="2022651" y="37996"/>
                </a:lnTo>
                <a:close/>
              </a:path>
              <a:path w="2132330" h="1174114">
                <a:moveTo>
                  <a:pt x="2112108" y="28828"/>
                </a:moveTo>
                <a:lnTo>
                  <a:pt x="2039467" y="28828"/>
                </a:lnTo>
                <a:lnTo>
                  <a:pt x="2057628" y="62357"/>
                </a:lnTo>
                <a:lnTo>
                  <a:pt x="2040912" y="71469"/>
                </a:lnTo>
                <a:lnTo>
                  <a:pt x="2059152" y="104901"/>
                </a:lnTo>
                <a:lnTo>
                  <a:pt x="2112108" y="28828"/>
                </a:lnTo>
                <a:close/>
              </a:path>
              <a:path w="2132330" h="1174114">
                <a:moveTo>
                  <a:pt x="2039467" y="28828"/>
                </a:moveTo>
                <a:lnTo>
                  <a:pt x="2022651" y="37996"/>
                </a:lnTo>
                <a:lnTo>
                  <a:pt x="2040912" y="71469"/>
                </a:lnTo>
                <a:lnTo>
                  <a:pt x="2057628" y="62357"/>
                </a:lnTo>
                <a:lnTo>
                  <a:pt x="2039467" y="28828"/>
                </a:lnTo>
                <a:close/>
              </a:path>
              <a:path w="2132330" h="1174114">
                <a:moveTo>
                  <a:pt x="2132177" y="0"/>
                </a:moveTo>
                <a:lnTo>
                  <a:pt x="2004415" y="4572"/>
                </a:lnTo>
                <a:lnTo>
                  <a:pt x="2022651" y="37996"/>
                </a:lnTo>
                <a:lnTo>
                  <a:pt x="2039467" y="28828"/>
                </a:lnTo>
                <a:lnTo>
                  <a:pt x="2112108" y="28828"/>
                </a:lnTo>
                <a:lnTo>
                  <a:pt x="213217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86383" y="324611"/>
            <a:ext cx="906779" cy="4274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942594" y="342900"/>
            <a:ext cx="709930" cy="252095"/>
          </a:xfrm>
          <a:custGeom>
            <a:avLst/>
            <a:gdLst/>
            <a:ahLst/>
            <a:cxnLst/>
            <a:rect l="l" t="t" r="r" b="b"/>
            <a:pathLst>
              <a:path w="709930" h="252095">
                <a:moveTo>
                  <a:pt x="93027" y="142239"/>
                </a:moveTo>
                <a:lnTo>
                  <a:pt x="0" y="229870"/>
                </a:lnTo>
                <a:lnTo>
                  <a:pt x="125907" y="251713"/>
                </a:lnTo>
                <a:lnTo>
                  <a:pt x="116600" y="220725"/>
                </a:lnTo>
                <a:lnTo>
                  <a:pt x="96697" y="220725"/>
                </a:lnTo>
                <a:lnTo>
                  <a:pt x="85737" y="184150"/>
                </a:lnTo>
                <a:lnTo>
                  <a:pt x="103970" y="178672"/>
                </a:lnTo>
                <a:lnTo>
                  <a:pt x="93027" y="142239"/>
                </a:lnTo>
                <a:close/>
              </a:path>
              <a:path w="709930" h="252095">
                <a:moveTo>
                  <a:pt x="103970" y="178672"/>
                </a:moveTo>
                <a:lnTo>
                  <a:pt x="85737" y="184150"/>
                </a:lnTo>
                <a:lnTo>
                  <a:pt x="96697" y="220725"/>
                </a:lnTo>
                <a:lnTo>
                  <a:pt x="114953" y="215242"/>
                </a:lnTo>
                <a:lnTo>
                  <a:pt x="103970" y="178672"/>
                </a:lnTo>
                <a:close/>
              </a:path>
              <a:path w="709930" h="252095">
                <a:moveTo>
                  <a:pt x="114953" y="215242"/>
                </a:moveTo>
                <a:lnTo>
                  <a:pt x="96697" y="220725"/>
                </a:lnTo>
                <a:lnTo>
                  <a:pt x="116600" y="220725"/>
                </a:lnTo>
                <a:lnTo>
                  <a:pt x="114953" y="215242"/>
                </a:lnTo>
                <a:close/>
              </a:path>
              <a:path w="709930" h="252095">
                <a:moveTo>
                  <a:pt x="698754" y="0"/>
                </a:moveTo>
                <a:lnTo>
                  <a:pt x="103970" y="178672"/>
                </a:lnTo>
                <a:lnTo>
                  <a:pt x="114953" y="215242"/>
                </a:lnTo>
                <a:lnTo>
                  <a:pt x="709803" y="36575"/>
                </a:lnTo>
                <a:lnTo>
                  <a:pt x="698754" y="0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00811" y="1865376"/>
            <a:ext cx="312420" cy="753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99872" y="1883664"/>
            <a:ext cx="114300" cy="556895"/>
          </a:xfrm>
          <a:custGeom>
            <a:avLst/>
            <a:gdLst/>
            <a:ahLst/>
            <a:cxnLst/>
            <a:rect l="l" t="t" r="r" b="b"/>
            <a:pathLst>
              <a:path w="114300" h="556894">
                <a:moveTo>
                  <a:pt x="38100" y="442213"/>
                </a:moveTo>
                <a:lnTo>
                  <a:pt x="0" y="442213"/>
                </a:lnTo>
                <a:lnTo>
                  <a:pt x="57150" y="556513"/>
                </a:lnTo>
                <a:lnTo>
                  <a:pt x="104775" y="461263"/>
                </a:lnTo>
                <a:lnTo>
                  <a:pt x="38100" y="461263"/>
                </a:lnTo>
                <a:lnTo>
                  <a:pt x="38100" y="442213"/>
                </a:lnTo>
                <a:close/>
              </a:path>
              <a:path w="114300" h="556894">
                <a:moveTo>
                  <a:pt x="76200" y="0"/>
                </a:moveTo>
                <a:lnTo>
                  <a:pt x="38100" y="0"/>
                </a:lnTo>
                <a:lnTo>
                  <a:pt x="38100" y="461263"/>
                </a:lnTo>
                <a:lnTo>
                  <a:pt x="76200" y="461263"/>
                </a:lnTo>
                <a:lnTo>
                  <a:pt x="76200" y="0"/>
                </a:lnTo>
                <a:close/>
              </a:path>
              <a:path w="114300" h="556894">
                <a:moveTo>
                  <a:pt x="114300" y="442213"/>
                </a:moveTo>
                <a:lnTo>
                  <a:pt x="76200" y="442213"/>
                </a:lnTo>
                <a:lnTo>
                  <a:pt x="76200" y="461263"/>
                </a:lnTo>
                <a:lnTo>
                  <a:pt x="104775" y="461263"/>
                </a:lnTo>
                <a:lnTo>
                  <a:pt x="114300" y="442213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00811" y="4081271"/>
            <a:ext cx="312420" cy="753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99872" y="4099559"/>
            <a:ext cx="114300" cy="556895"/>
          </a:xfrm>
          <a:custGeom>
            <a:avLst/>
            <a:gdLst/>
            <a:ahLst/>
            <a:cxnLst/>
            <a:rect l="l" t="t" r="r" b="b"/>
            <a:pathLst>
              <a:path w="114300" h="556895">
                <a:moveTo>
                  <a:pt x="38100" y="442213"/>
                </a:moveTo>
                <a:lnTo>
                  <a:pt x="0" y="442213"/>
                </a:lnTo>
                <a:lnTo>
                  <a:pt x="57150" y="556513"/>
                </a:lnTo>
                <a:lnTo>
                  <a:pt x="104775" y="461263"/>
                </a:lnTo>
                <a:lnTo>
                  <a:pt x="38100" y="461263"/>
                </a:lnTo>
                <a:lnTo>
                  <a:pt x="38100" y="442213"/>
                </a:lnTo>
                <a:close/>
              </a:path>
              <a:path w="114300" h="556895">
                <a:moveTo>
                  <a:pt x="76200" y="0"/>
                </a:moveTo>
                <a:lnTo>
                  <a:pt x="38100" y="0"/>
                </a:lnTo>
                <a:lnTo>
                  <a:pt x="38100" y="461263"/>
                </a:lnTo>
                <a:lnTo>
                  <a:pt x="76200" y="461263"/>
                </a:lnTo>
                <a:lnTo>
                  <a:pt x="76200" y="0"/>
                </a:lnTo>
                <a:close/>
              </a:path>
              <a:path w="114300" h="556895">
                <a:moveTo>
                  <a:pt x="114300" y="442213"/>
                </a:moveTo>
                <a:lnTo>
                  <a:pt x="76200" y="442213"/>
                </a:lnTo>
                <a:lnTo>
                  <a:pt x="76200" y="461263"/>
                </a:lnTo>
                <a:lnTo>
                  <a:pt x="104775" y="461263"/>
                </a:lnTo>
                <a:lnTo>
                  <a:pt x="114300" y="442213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835396" y="4554473"/>
            <a:ext cx="1046226" cy="3124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876544" y="4630673"/>
            <a:ext cx="848994" cy="114300"/>
          </a:xfrm>
          <a:custGeom>
            <a:avLst/>
            <a:gdLst/>
            <a:ahLst/>
            <a:cxnLst/>
            <a:rect l="l" t="t" r="r" b="b"/>
            <a:pathLst>
              <a:path w="848995" h="114300">
                <a:moveTo>
                  <a:pt x="734567" y="0"/>
                </a:moveTo>
                <a:lnTo>
                  <a:pt x="734567" y="114300"/>
                </a:lnTo>
                <a:lnTo>
                  <a:pt x="810767" y="76200"/>
                </a:lnTo>
                <a:lnTo>
                  <a:pt x="753617" y="76200"/>
                </a:lnTo>
                <a:lnTo>
                  <a:pt x="753617" y="38100"/>
                </a:lnTo>
                <a:lnTo>
                  <a:pt x="810767" y="38100"/>
                </a:lnTo>
                <a:lnTo>
                  <a:pt x="734567" y="0"/>
                </a:lnTo>
                <a:close/>
              </a:path>
              <a:path w="848995" h="114300">
                <a:moveTo>
                  <a:pt x="734567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734567" y="76200"/>
                </a:lnTo>
                <a:lnTo>
                  <a:pt x="734567" y="38100"/>
                </a:lnTo>
                <a:close/>
              </a:path>
              <a:path w="848995" h="114300">
                <a:moveTo>
                  <a:pt x="810767" y="38100"/>
                </a:moveTo>
                <a:lnTo>
                  <a:pt x="753617" y="38100"/>
                </a:lnTo>
                <a:lnTo>
                  <a:pt x="753617" y="76200"/>
                </a:lnTo>
                <a:lnTo>
                  <a:pt x="810767" y="76200"/>
                </a:lnTo>
                <a:lnTo>
                  <a:pt x="848867" y="57150"/>
                </a:lnTo>
                <a:lnTo>
                  <a:pt x="810767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842253" y="5565647"/>
            <a:ext cx="1046226" cy="3124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883402" y="5641847"/>
            <a:ext cx="848994" cy="114300"/>
          </a:xfrm>
          <a:custGeom>
            <a:avLst/>
            <a:gdLst/>
            <a:ahLst/>
            <a:cxnLst/>
            <a:rect l="l" t="t" r="r" b="b"/>
            <a:pathLst>
              <a:path w="848995" h="114300">
                <a:moveTo>
                  <a:pt x="734568" y="0"/>
                </a:moveTo>
                <a:lnTo>
                  <a:pt x="734568" y="114299"/>
                </a:lnTo>
                <a:lnTo>
                  <a:pt x="810768" y="76199"/>
                </a:lnTo>
                <a:lnTo>
                  <a:pt x="753618" y="76199"/>
                </a:lnTo>
                <a:lnTo>
                  <a:pt x="753618" y="38099"/>
                </a:lnTo>
                <a:lnTo>
                  <a:pt x="810768" y="38099"/>
                </a:lnTo>
                <a:lnTo>
                  <a:pt x="734568" y="0"/>
                </a:lnTo>
                <a:close/>
              </a:path>
              <a:path w="848995" h="114300">
                <a:moveTo>
                  <a:pt x="734568" y="38099"/>
                </a:moveTo>
                <a:lnTo>
                  <a:pt x="0" y="38099"/>
                </a:lnTo>
                <a:lnTo>
                  <a:pt x="0" y="76199"/>
                </a:lnTo>
                <a:lnTo>
                  <a:pt x="734568" y="76199"/>
                </a:lnTo>
                <a:lnTo>
                  <a:pt x="734568" y="38099"/>
                </a:lnTo>
                <a:close/>
              </a:path>
              <a:path w="848995" h="114300">
                <a:moveTo>
                  <a:pt x="810768" y="38099"/>
                </a:moveTo>
                <a:lnTo>
                  <a:pt x="753618" y="38099"/>
                </a:lnTo>
                <a:lnTo>
                  <a:pt x="753618" y="76199"/>
                </a:lnTo>
                <a:lnTo>
                  <a:pt x="810768" y="76199"/>
                </a:lnTo>
                <a:lnTo>
                  <a:pt x="848868" y="57149"/>
                </a:lnTo>
                <a:lnTo>
                  <a:pt x="810768" y="38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823203" y="6515098"/>
            <a:ext cx="1046226" cy="312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864352" y="6591300"/>
            <a:ext cx="848994" cy="114300"/>
          </a:xfrm>
          <a:custGeom>
            <a:avLst/>
            <a:gdLst/>
            <a:ahLst/>
            <a:cxnLst/>
            <a:rect l="l" t="t" r="r" b="b"/>
            <a:pathLst>
              <a:path w="848995" h="114300">
                <a:moveTo>
                  <a:pt x="734568" y="0"/>
                </a:moveTo>
                <a:lnTo>
                  <a:pt x="734568" y="114300"/>
                </a:lnTo>
                <a:lnTo>
                  <a:pt x="810768" y="76200"/>
                </a:lnTo>
                <a:lnTo>
                  <a:pt x="753618" y="76200"/>
                </a:lnTo>
                <a:lnTo>
                  <a:pt x="753618" y="38100"/>
                </a:lnTo>
                <a:lnTo>
                  <a:pt x="810768" y="38100"/>
                </a:lnTo>
                <a:lnTo>
                  <a:pt x="734568" y="0"/>
                </a:lnTo>
                <a:close/>
              </a:path>
              <a:path w="848995" h="114300">
                <a:moveTo>
                  <a:pt x="734568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734568" y="76200"/>
                </a:lnTo>
                <a:lnTo>
                  <a:pt x="734568" y="38100"/>
                </a:lnTo>
                <a:close/>
              </a:path>
              <a:path w="848995" h="114300">
                <a:moveTo>
                  <a:pt x="810768" y="38100"/>
                </a:moveTo>
                <a:lnTo>
                  <a:pt x="753618" y="38100"/>
                </a:lnTo>
                <a:lnTo>
                  <a:pt x="753618" y="76200"/>
                </a:lnTo>
                <a:lnTo>
                  <a:pt x="810768" y="76200"/>
                </a:lnTo>
                <a:lnTo>
                  <a:pt x="848868" y="57150"/>
                </a:lnTo>
                <a:lnTo>
                  <a:pt x="810768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629155" y="615695"/>
            <a:ext cx="229362" cy="14721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651380" y="637920"/>
            <a:ext cx="185419" cy="1427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83513" y="899922"/>
            <a:ext cx="834390" cy="1101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24916" y="960882"/>
            <a:ext cx="751840" cy="977265"/>
          </a:xfrm>
          <a:custGeom>
            <a:avLst/>
            <a:gdLst/>
            <a:ahLst/>
            <a:cxnLst/>
            <a:rect l="l" t="t" r="r" b="b"/>
            <a:pathLst>
              <a:path w="751840" h="977264">
                <a:moveTo>
                  <a:pt x="11303" y="864362"/>
                </a:moveTo>
                <a:lnTo>
                  <a:pt x="31496" y="901953"/>
                </a:lnTo>
                <a:lnTo>
                  <a:pt x="64465" y="921512"/>
                </a:lnTo>
                <a:lnTo>
                  <a:pt x="98894" y="938148"/>
                </a:lnTo>
                <a:lnTo>
                  <a:pt x="134607" y="951991"/>
                </a:lnTo>
                <a:lnTo>
                  <a:pt x="189839" y="967104"/>
                </a:lnTo>
                <a:lnTo>
                  <a:pt x="227622" y="973327"/>
                </a:lnTo>
                <a:lnTo>
                  <a:pt x="265963" y="976502"/>
                </a:lnTo>
                <a:lnTo>
                  <a:pt x="285381" y="976883"/>
                </a:lnTo>
                <a:lnTo>
                  <a:pt x="309346" y="976248"/>
                </a:lnTo>
                <a:lnTo>
                  <a:pt x="356412" y="971422"/>
                </a:lnTo>
                <a:lnTo>
                  <a:pt x="401929" y="962151"/>
                </a:lnTo>
                <a:lnTo>
                  <a:pt x="416990" y="957833"/>
                </a:lnTo>
                <a:lnTo>
                  <a:pt x="284848" y="957833"/>
                </a:lnTo>
                <a:lnTo>
                  <a:pt x="266357" y="957452"/>
                </a:lnTo>
                <a:lnTo>
                  <a:pt x="211416" y="951738"/>
                </a:lnTo>
                <a:lnTo>
                  <a:pt x="157810" y="939291"/>
                </a:lnTo>
                <a:lnTo>
                  <a:pt x="106146" y="920495"/>
                </a:lnTo>
                <a:lnTo>
                  <a:pt x="57213" y="895476"/>
                </a:lnTo>
                <a:lnTo>
                  <a:pt x="26225" y="875410"/>
                </a:lnTo>
                <a:lnTo>
                  <a:pt x="11303" y="864362"/>
                </a:lnTo>
                <a:close/>
              </a:path>
              <a:path w="751840" h="977264">
                <a:moveTo>
                  <a:pt x="336512" y="46334"/>
                </a:moveTo>
                <a:lnTo>
                  <a:pt x="322826" y="53871"/>
                </a:lnTo>
                <a:lnTo>
                  <a:pt x="343173" y="66396"/>
                </a:lnTo>
                <a:lnTo>
                  <a:pt x="353555" y="67690"/>
                </a:lnTo>
                <a:lnTo>
                  <a:pt x="375513" y="71627"/>
                </a:lnTo>
                <a:lnTo>
                  <a:pt x="418414" y="82676"/>
                </a:lnTo>
                <a:lnTo>
                  <a:pt x="459549" y="97789"/>
                </a:lnTo>
                <a:lnTo>
                  <a:pt x="498703" y="116585"/>
                </a:lnTo>
                <a:lnTo>
                  <a:pt x="535622" y="139064"/>
                </a:lnTo>
                <a:lnTo>
                  <a:pt x="569976" y="164845"/>
                </a:lnTo>
                <a:lnTo>
                  <a:pt x="601853" y="193801"/>
                </a:lnTo>
                <a:lnTo>
                  <a:pt x="630682" y="225551"/>
                </a:lnTo>
                <a:lnTo>
                  <a:pt x="656463" y="260095"/>
                </a:lnTo>
                <a:lnTo>
                  <a:pt x="678942" y="296925"/>
                </a:lnTo>
                <a:lnTo>
                  <a:pt x="697738" y="336041"/>
                </a:lnTo>
                <a:lnTo>
                  <a:pt x="712724" y="377189"/>
                </a:lnTo>
                <a:lnTo>
                  <a:pt x="723646" y="420115"/>
                </a:lnTo>
                <a:lnTo>
                  <a:pt x="730504" y="464565"/>
                </a:lnTo>
                <a:lnTo>
                  <a:pt x="732790" y="510413"/>
                </a:lnTo>
                <a:lnTo>
                  <a:pt x="732282" y="533400"/>
                </a:lnTo>
                <a:lnTo>
                  <a:pt x="727583" y="578612"/>
                </a:lnTo>
                <a:lnTo>
                  <a:pt x="718693" y="622300"/>
                </a:lnTo>
                <a:lnTo>
                  <a:pt x="705612" y="664337"/>
                </a:lnTo>
                <a:lnTo>
                  <a:pt x="688594" y="704468"/>
                </a:lnTo>
                <a:lnTo>
                  <a:pt x="667893" y="742441"/>
                </a:lnTo>
                <a:lnTo>
                  <a:pt x="643636" y="778128"/>
                </a:lnTo>
                <a:lnTo>
                  <a:pt x="616331" y="811276"/>
                </a:lnTo>
                <a:lnTo>
                  <a:pt x="585978" y="841628"/>
                </a:lnTo>
                <a:lnTo>
                  <a:pt x="552831" y="868933"/>
                </a:lnTo>
                <a:lnTo>
                  <a:pt x="517055" y="893190"/>
                </a:lnTo>
                <a:lnTo>
                  <a:pt x="478993" y="913764"/>
                </a:lnTo>
                <a:lnTo>
                  <a:pt x="438784" y="930782"/>
                </a:lnTo>
                <a:lnTo>
                  <a:pt x="396709" y="943863"/>
                </a:lnTo>
                <a:lnTo>
                  <a:pt x="353072" y="952626"/>
                </a:lnTo>
                <a:lnTo>
                  <a:pt x="307936" y="957198"/>
                </a:lnTo>
                <a:lnTo>
                  <a:pt x="284848" y="957833"/>
                </a:lnTo>
                <a:lnTo>
                  <a:pt x="416990" y="957833"/>
                </a:lnTo>
                <a:lnTo>
                  <a:pt x="466953" y="940180"/>
                </a:lnTo>
                <a:lnTo>
                  <a:pt x="507809" y="920495"/>
                </a:lnTo>
                <a:lnTo>
                  <a:pt x="546354" y="897001"/>
                </a:lnTo>
                <a:lnTo>
                  <a:pt x="582168" y="870203"/>
                </a:lnTo>
                <a:lnTo>
                  <a:pt x="615315" y="839977"/>
                </a:lnTo>
                <a:lnTo>
                  <a:pt x="645414" y="806830"/>
                </a:lnTo>
                <a:lnTo>
                  <a:pt x="672211" y="770889"/>
                </a:lnTo>
                <a:lnTo>
                  <a:pt x="695706" y="732408"/>
                </a:lnTo>
                <a:lnTo>
                  <a:pt x="715264" y="691641"/>
                </a:lnTo>
                <a:lnTo>
                  <a:pt x="730885" y="648715"/>
                </a:lnTo>
                <a:lnTo>
                  <a:pt x="742315" y="604012"/>
                </a:lnTo>
                <a:lnTo>
                  <a:pt x="749427" y="557656"/>
                </a:lnTo>
                <a:lnTo>
                  <a:pt x="751840" y="509904"/>
                </a:lnTo>
                <a:lnTo>
                  <a:pt x="751205" y="485901"/>
                </a:lnTo>
                <a:lnTo>
                  <a:pt x="746379" y="438912"/>
                </a:lnTo>
                <a:lnTo>
                  <a:pt x="737108" y="393191"/>
                </a:lnTo>
                <a:lnTo>
                  <a:pt x="723519" y="349376"/>
                </a:lnTo>
                <a:lnTo>
                  <a:pt x="705739" y="307593"/>
                </a:lnTo>
                <a:lnTo>
                  <a:pt x="684149" y="267969"/>
                </a:lnTo>
                <a:lnTo>
                  <a:pt x="659003" y="230758"/>
                </a:lnTo>
                <a:lnTo>
                  <a:pt x="630428" y="196214"/>
                </a:lnTo>
                <a:lnTo>
                  <a:pt x="598678" y="164591"/>
                </a:lnTo>
                <a:lnTo>
                  <a:pt x="564261" y="136016"/>
                </a:lnTo>
                <a:lnTo>
                  <a:pt x="526948" y="110870"/>
                </a:lnTo>
                <a:lnTo>
                  <a:pt x="487248" y="89280"/>
                </a:lnTo>
                <a:lnTo>
                  <a:pt x="445312" y="71627"/>
                </a:lnTo>
                <a:lnTo>
                  <a:pt x="401523" y="58038"/>
                </a:lnTo>
                <a:lnTo>
                  <a:pt x="355930" y="48767"/>
                </a:lnTo>
                <a:lnTo>
                  <a:pt x="336512" y="46334"/>
                </a:lnTo>
                <a:close/>
              </a:path>
              <a:path w="751840" h="977264">
                <a:moveTo>
                  <a:pt x="381228" y="0"/>
                </a:moveTo>
                <a:lnTo>
                  <a:pt x="285076" y="52958"/>
                </a:lnTo>
                <a:lnTo>
                  <a:pt x="378548" y="110616"/>
                </a:lnTo>
                <a:lnTo>
                  <a:pt x="384416" y="109219"/>
                </a:lnTo>
                <a:lnTo>
                  <a:pt x="387172" y="104647"/>
                </a:lnTo>
                <a:lnTo>
                  <a:pt x="389940" y="100202"/>
                </a:lnTo>
                <a:lnTo>
                  <a:pt x="388543" y="94360"/>
                </a:lnTo>
                <a:lnTo>
                  <a:pt x="343173" y="66396"/>
                </a:lnTo>
                <a:lnTo>
                  <a:pt x="331139" y="64896"/>
                </a:lnTo>
                <a:lnTo>
                  <a:pt x="308406" y="62991"/>
                </a:lnTo>
                <a:lnTo>
                  <a:pt x="303733" y="62991"/>
                </a:lnTo>
                <a:lnTo>
                  <a:pt x="304203" y="43941"/>
                </a:lnTo>
                <a:lnTo>
                  <a:pt x="340856" y="43941"/>
                </a:lnTo>
                <a:lnTo>
                  <a:pt x="390436" y="16637"/>
                </a:lnTo>
                <a:lnTo>
                  <a:pt x="392112" y="10794"/>
                </a:lnTo>
                <a:lnTo>
                  <a:pt x="387032" y="1650"/>
                </a:lnTo>
                <a:lnTo>
                  <a:pt x="381228" y="0"/>
                </a:lnTo>
                <a:close/>
              </a:path>
              <a:path w="751840" h="977264">
                <a:moveTo>
                  <a:pt x="304203" y="43941"/>
                </a:moveTo>
                <a:lnTo>
                  <a:pt x="303733" y="62991"/>
                </a:lnTo>
                <a:lnTo>
                  <a:pt x="308406" y="62991"/>
                </a:lnTo>
                <a:lnTo>
                  <a:pt x="331139" y="64896"/>
                </a:lnTo>
                <a:lnTo>
                  <a:pt x="343173" y="66396"/>
                </a:lnTo>
                <a:lnTo>
                  <a:pt x="335578" y="61721"/>
                </a:lnTo>
                <a:lnTo>
                  <a:pt x="308571" y="61721"/>
                </a:lnTo>
                <a:lnTo>
                  <a:pt x="308965" y="45338"/>
                </a:lnTo>
                <a:lnTo>
                  <a:pt x="325840" y="45338"/>
                </a:lnTo>
                <a:lnTo>
                  <a:pt x="308876" y="44068"/>
                </a:lnTo>
                <a:lnTo>
                  <a:pt x="304203" y="43941"/>
                </a:lnTo>
                <a:close/>
              </a:path>
              <a:path w="751840" h="977264">
                <a:moveTo>
                  <a:pt x="308965" y="45338"/>
                </a:moveTo>
                <a:lnTo>
                  <a:pt x="308571" y="61721"/>
                </a:lnTo>
                <a:lnTo>
                  <a:pt x="322826" y="53871"/>
                </a:lnTo>
                <a:lnTo>
                  <a:pt x="308965" y="45338"/>
                </a:lnTo>
                <a:close/>
              </a:path>
              <a:path w="751840" h="977264">
                <a:moveTo>
                  <a:pt x="322826" y="53871"/>
                </a:moveTo>
                <a:lnTo>
                  <a:pt x="308571" y="61721"/>
                </a:lnTo>
                <a:lnTo>
                  <a:pt x="335578" y="61721"/>
                </a:lnTo>
                <a:lnTo>
                  <a:pt x="322826" y="53871"/>
                </a:lnTo>
                <a:close/>
              </a:path>
              <a:path w="751840" h="977264">
                <a:moveTo>
                  <a:pt x="325840" y="45338"/>
                </a:moveTo>
                <a:lnTo>
                  <a:pt x="308965" y="45338"/>
                </a:lnTo>
                <a:lnTo>
                  <a:pt x="322826" y="53871"/>
                </a:lnTo>
                <a:lnTo>
                  <a:pt x="336512" y="46334"/>
                </a:lnTo>
                <a:lnTo>
                  <a:pt x="332625" y="45846"/>
                </a:lnTo>
                <a:lnTo>
                  <a:pt x="325840" y="45338"/>
                </a:lnTo>
                <a:close/>
              </a:path>
              <a:path w="751840" h="977264">
                <a:moveTo>
                  <a:pt x="340856" y="43941"/>
                </a:moveTo>
                <a:lnTo>
                  <a:pt x="304203" y="43941"/>
                </a:lnTo>
                <a:lnTo>
                  <a:pt x="308876" y="44068"/>
                </a:lnTo>
                <a:lnTo>
                  <a:pt x="332625" y="45846"/>
                </a:lnTo>
                <a:lnTo>
                  <a:pt x="336512" y="46334"/>
                </a:lnTo>
                <a:lnTo>
                  <a:pt x="340856" y="43941"/>
                </a:lnTo>
                <a:close/>
              </a:path>
            </a:pathLst>
          </a:custGeom>
          <a:solidFill>
            <a:srgbClr val="4596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0" y="6609587"/>
            <a:ext cx="1188085" cy="247015"/>
          </a:xfrm>
          <a:custGeom>
            <a:avLst/>
            <a:gdLst/>
            <a:ahLst/>
            <a:cxnLst/>
            <a:rect l="l" t="t" r="r" b="b"/>
            <a:pathLst>
              <a:path w="1188085" h="247015">
                <a:moveTo>
                  <a:pt x="0" y="246888"/>
                </a:moveTo>
                <a:lnTo>
                  <a:pt x="1187958" y="246888"/>
                </a:lnTo>
                <a:lnTo>
                  <a:pt x="1187958" y="0"/>
                </a:lnTo>
                <a:lnTo>
                  <a:pt x="0" y="0"/>
                </a:lnTo>
                <a:lnTo>
                  <a:pt x="0" y="246888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27659" y="6613397"/>
            <a:ext cx="543306" cy="244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394970" y="6635242"/>
            <a:ext cx="39497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Corbel"/>
                <a:cs typeface="Corbel"/>
              </a:rPr>
              <a:t>Adulte</a:t>
            </a:r>
            <a:endParaRPr sz="10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831" y="1124711"/>
            <a:ext cx="8836914" cy="57332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9495" y="207263"/>
            <a:ext cx="2232660" cy="349885"/>
          </a:xfrm>
          <a:custGeom>
            <a:avLst/>
            <a:gdLst/>
            <a:ahLst/>
            <a:cxnLst/>
            <a:rect l="l" t="t" r="r" b="b"/>
            <a:pathLst>
              <a:path w="2232660" h="349884">
                <a:moveTo>
                  <a:pt x="0" y="349757"/>
                </a:moveTo>
                <a:lnTo>
                  <a:pt x="2232660" y="349757"/>
                </a:lnTo>
                <a:lnTo>
                  <a:pt x="2232660" y="0"/>
                </a:lnTo>
                <a:lnTo>
                  <a:pt x="0" y="0"/>
                </a:lnTo>
                <a:lnTo>
                  <a:pt x="0" y="349757"/>
                </a:lnTo>
                <a:close/>
              </a:path>
            </a:pathLst>
          </a:custGeom>
          <a:solidFill>
            <a:srgbClr val="2121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8622" y="233934"/>
            <a:ext cx="1995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45" dirty="0">
                <a:solidFill>
                  <a:srgbClr val="FFFF00"/>
                </a:solidFill>
                <a:latin typeface="Trebuchet MS"/>
                <a:cs typeface="Trebuchet MS"/>
              </a:rPr>
              <a:t>CELLULES </a:t>
            </a:r>
            <a:r>
              <a:rPr sz="1800" b="1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13959" y="644651"/>
            <a:ext cx="2625090" cy="3063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26277" y="792226"/>
            <a:ext cx="127000" cy="86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92470" y="717041"/>
            <a:ext cx="69850" cy="94615"/>
          </a:xfrm>
          <a:custGeom>
            <a:avLst/>
            <a:gdLst/>
            <a:ahLst/>
            <a:cxnLst/>
            <a:rect l="l" t="t" r="r" b="b"/>
            <a:pathLst>
              <a:path w="69850" h="94615">
                <a:moveTo>
                  <a:pt x="34416" y="0"/>
                </a:moveTo>
                <a:lnTo>
                  <a:pt x="0" y="94487"/>
                </a:lnTo>
                <a:lnTo>
                  <a:pt x="69468" y="94487"/>
                </a:lnTo>
                <a:lnTo>
                  <a:pt x="34416" y="0"/>
                </a:lnTo>
                <a:close/>
              </a:path>
            </a:pathLst>
          </a:custGeom>
          <a:ln w="18287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99301" y="691641"/>
            <a:ext cx="122174" cy="829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85207" y="691641"/>
            <a:ext cx="122174" cy="829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26277" y="690880"/>
            <a:ext cx="117602" cy="772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41922" y="659765"/>
            <a:ext cx="179705" cy="252729"/>
          </a:xfrm>
          <a:custGeom>
            <a:avLst/>
            <a:gdLst/>
            <a:ahLst/>
            <a:cxnLst/>
            <a:rect l="l" t="t" r="r" b="b"/>
            <a:pathLst>
              <a:path w="179704" h="252730">
                <a:moveTo>
                  <a:pt x="0" y="0"/>
                </a:moveTo>
                <a:lnTo>
                  <a:pt x="51435" y="0"/>
                </a:lnTo>
                <a:lnTo>
                  <a:pt x="51435" y="209676"/>
                </a:lnTo>
                <a:lnTo>
                  <a:pt x="179324" y="209676"/>
                </a:lnTo>
                <a:lnTo>
                  <a:pt x="179324" y="252602"/>
                </a:lnTo>
                <a:lnTo>
                  <a:pt x="0" y="25260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26959" y="657605"/>
            <a:ext cx="194310" cy="255270"/>
          </a:xfrm>
          <a:custGeom>
            <a:avLst/>
            <a:gdLst/>
            <a:ahLst/>
            <a:cxnLst/>
            <a:rect l="l" t="t" r="r" b="b"/>
            <a:pathLst>
              <a:path w="194309" h="255269">
                <a:moveTo>
                  <a:pt x="0" y="0"/>
                </a:moveTo>
                <a:lnTo>
                  <a:pt x="188849" y="0"/>
                </a:lnTo>
                <a:lnTo>
                  <a:pt x="188849" y="43180"/>
                </a:lnTo>
                <a:lnTo>
                  <a:pt x="51435" y="43180"/>
                </a:lnTo>
                <a:lnTo>
                  <a:pt x="51435" y="99568"/>
                </a:lnTo>
                <a:lnTo>
                  <a:pt x="179324" y="99568"/>
                </a:lnTo>
                <a:lnTo>
                  <a:pt x="179324" y="142494"/>
                </a:lnTo>
                <a:lnTo>
                  <a:pt x="51435" y="142494"/>
                </a:lnTo>
                <a:lnTo>
                  <a:pt x="51435" y="211836"/>
                </a:lnTo>
                <a:lnTo>
                  <a:pt x="193801" y="211836"/>
                </a:lnTo>
                <a:lnTo>
                  <a:pt x="193801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70673" y="657605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5" h="255269">
                <a:moveTo>
                  <a:pt x="0" y="0"/>
                </a:moveTo>
                <a:lnTo>
                  <a:pt x="50037" y="0"/>
                </a:lnTo>
                <a:lnTo>
                  <a:pt x="154304" y="170180"/>
                </a:lnTo>
                <a:lnTo>
                  <a:pt x="154304" y="0"/>
                </a:lnTo>
                <a:lnTo>
                  <a:pt x="202056" y="0"/>
                </a:lnTo>
                <a:lnTo>
                  <a:pt x="202056" y="254762"/>
                </a:lnTo>
                <a:lnTo>
                  <a:pt x="150495" y="254762"/>
                </a:lnTo>
                <a:lnTo>
                  <a:pt x="47878" y="88646"/>
                </a:lnTo>
                <a:lnTo>
                  <a:pt x="47878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12991" y="657605"/>
            <a:ext cx="203200" cy="259079"/>
          </a:xfrm>
          <a:custGeom>
            <a:avLst/>
            <a:gdLst/>
            <a:ahLst/>
            <a:cxnLst/>
            <a:rect l="l" t="t" r="r" b="b"/>
            <a:pathLst>
              <a:path w="203200" h="259080">
                <a:moveTo>
                  <a:pt x="0" y="0"/>
                </a:moveTo>
                <a:lnTo>
                  <a:pt x="51434" y="0"/>
                </a:lnTo>
                <a:lnTo>
                  <a:pt x="51434" y="138049"/>
                </a:lnTo>
                <a:lnTo>
                  <a:pt x="51554" y="153001"/>
                </a:lnTo>
                <a:lnTo>
                  <a:pt x="58975" y="194675"/>
                </a:lnTo>
                <a:lnTo>
                  <a:pt x="92930" y="214542"/>
                </a:lnTo>
                <a:lnTo>
                  <a:pt x="103124" y="215138"/>
                </a:lnTo>
                <a:lnTo>
                  <a:pt x="113391" y="214588"/>
                </a:lnTo>
                <a:lnTo>
                  <a:pt x="147788" y="190513"/>
                </a:lnTo>
                <a:lnTo>
                  <a:pt x="151764" y="140970"/>
                </a:lnTo>
                <a:lnTo>
                  <a:pt x="151764" y="0"/>
                </a:lnTo>
                <a:lnTo>
                  <a:pt x="203200" y="0"/>
                </a:lnTo>
                <a:lnTo>
                  <a:pt x="203200" y="133858"/>
                </a:lnTo>
                <a:lnTo>
                  <a:pt x="202938" y="155122"/>
                </a:lnTo>
                <a:lnTo>
                  <a:pt x="199008" y="198628"/>
                </a:lnTo>
                <a:lnTo>
                  <a:pt x="177547" y="236795"/>
                </a:lnTo>
                <a:lnTo>
                  <a:pt x="143545" y="254740"/>
                </a:lnTo>
                <a:lnTo>
                  <a:pt x="104648" y="259080"/>
                </a:lnTo>
                <a:lnTo>
                  <a:pt x="87530" y="258556"/>
                </a:lnTo>
                <a:lnTo>
                  <a:pt x="49275" y="250698"/>
                </a:lnTo>
                <a:lnTo>
                  <a:pt x="14509" y="221964"/>
                </a:lnTo>
                <a:lnTo>
                  <a:pt x="1301" y="173450"/>
                </a:lnTo>
                <a:lnTo>
                  <a:pt x="0" y="135890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57009" y="657605"/>
            <a:ext cx="229235" cy="255270"/>
          </a:xfrm>
          <a:custGeom>
            <a:avLst/>
            <a:gdLst/>
            <a:ahLst/>
            <a:cxnLst/>
            <a:rect l="l" t="t" r="r" b="b"/>
            <a:pathLst>
              <a:path w="229234" h="255269">
                <a:moveTo>
                  <a:pt x="0" y="0"/>
                </a:moveTo>
                <a:lnTo>
                  <a:pt x="108204" y="0"/>
                </a:lnTo>
                <a:lnTo>
                  <a:pt x="127204" y="428"/>
                </a:lnTo>
                <a:lnTo>
                  <a:pt x="167513" y="6858"/>
                </a:lnTo>
                <a:lnTo>
                  <a:pt x="197104" y="31369"/>
                </a:lnTo>
                <a:lnTo>
                  <a:pt x="208280" y="71501"/>
                </a:lnTo>
                <a:lnTo>
                  <a:pt x="207230" y="85169"/>
                </a:lnTo>
                <a:lnTo>
                  <a:pt x="181959" y="127222"/>
                </a:lnTo>
                <a:lnTo>
                  <a:pt x="141097" y="142367"/>
                </a:lnTo>
                <a:lnTo>
                  <a:pt x="149026" y="147343"/>
                </a:lnTo>
                <a:lnTo>
                  <a:pt x="181292" y="179879"/>
                </a:lnTo>
                <a:lnTo>
                  <a:pt x="228981" y="254762"/>
                </a:lnTo>
                <a:lnTo>
                  <a:pt x="167386" y="254762"/>
                </a:lnTo>
                <a:lnTo>
                  <a:pt x="130301" y="199390"/>
                </a:lnTo>
                <a:lnTo>
                  <a:pt x="121179" y="185892"/>
                </a:lnTo>
                <a:lnTo>
                  <a:pt x="93091" y="153162"/>
                </a:lnTo>
                <a:lnTo>
                  <a:pt x="61849" y="148463"/>
                </a:lnTo>
                <a:lnTo>
                  <a:pt x="51435" y="148463"/>
                </a:lnTo>
                <a:lnTo>
                  <a:pt x="51435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56171" y="657605"/>
            <a:ext cx="51435" cy="255270"/>
          </a:xfrm>
          <a:custGeom>
            <a:avLst/>
            <a:gdLst/>
            <a:ahLst/>
            <a:cxnLst/>
            <a:rect l="l" t="t" r="r" b="b"/>
            <a:pathLst>
              <a:path w="51434" h="255269">
                <a:moveTo>
                  <a:pt x="0" y="0"/>
                </a:moveTo>
                <a:lnTo>
                  <a:pt x="51434" y="0"/>
                </a:lnTo>
                <a:lnTo>
                  <a:pt x="51434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983985" y="657605"/>
            <a:ext cx="213360" cy="255270"/>
          </a:xfrm>
          <a:custGeom>
            <a:avLst/>
            <a:gdLst/>
            <a:ahLst/>
            <a:cxnLst/>
            <a:rect l="l" t="t" r="r" b="b"/>
            <a:pathLst>
              <a:path w="213360" h="255269">
                <a:moveTo>
                  <a:pt x="0" y="0"/>
                </a:moveTo>
                <a:lnTo>
                  <a:pt x="101726" y="0"/>
                </a:lnTo>
                <a:lnTo>
                  <a:pt x="115897" y="164"/>
                </a:lnTo>
                <a:lnTo>
                  <a:pt x="154050" y="4133"/>
                </a:lnTo>
                <a:lnTo>
                  <a:pt x="188876" y="28029"/>
                </a:lnTo>
                <a:lnTo>
                  <a:pt x="200787" y="64135"/>
                </a:lnTo>
                <a:lnTo>
                  <a:pt x="200189" y="72899"/>
                </a:lnTo>
                <a:lnTo>
                  <a:pt x="179816" y="110061"/>
                </a:lnTo>
                <a:lnTo>
                  <a:pt x="164973" y="119380"/>
                </a:lnTo>
                <a:lnTo>
                  <a:pt x="175980" y="123384"/>
                </a:lnTo>
                <a:lnTo>
                  <a:pt x="206287" y="151042"/>
                </a:lnTo>
                <a:lnTo>
                  <a:pt x="213360" y="180975"/>
                </a:lnTo>
                <a:lnTo>
                  <a:pt x="212840" y="189575"/>
                </a:lnTo>
                <a:lnTo>
                  <a:pt x="195707" y="229504"/>
                </a:lnTo>
                <a:lnTo>
                  <a:pt x="158523" y="251384"/>
                </a:lnTo>
                <a:lnTo>
                  <a:pt x="108926" y="254519"/>
                </a:lnTo>
                <a:lnTo>
                  <a:pt x="86613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7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701029" y="657605"/>
            <a:ext cx="255904" cy="255270"/>
          </a:xfrm>
          <a:custGeom>
            <a:avLst/>
            <a:gdLst/>
            <a:ahLst/>
            <a:cxnLst/>
            <a:rect l="l" t="t" r="r" b="b"/>
            <a:pathLst>
              <a:path w="255904" h="255269">
                <a:moveTo>
                  <a:pt x="99314" y="0"/>
                </a:moveTo>
                <a:lnTo>
                  <a:pt x="153670" y="0"/>
                </a:lnTo>
                <a:lnTo>
                  <a:pt x="255650" y="254762"/>
                </a:lnTo>
                <a:lnTo>
                  <a:pt x="199644" y="254762"/>
                </a:lnTo>
                <a:lnTo>
                  <a:pt x="177419" y="196850"/>
                </a:lnTo>
                <a:lnTo>
                  <a:pt x="75565" y="196850"/>
                </a:lnTo>
                <a:lnTo>
                  <a:pt x="54610" y="254762"/>
                </a:lnTo>
                <a:lnTo>
                  <a:pt x="0" y="254762"/>
                </a:lnTo>
                <a:lnTo>
                  <a:pt x="99314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18277" y="657605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4" h="255269">
                <a:moveTo>
                  <a:pt x="0" y="0"/>
                </a:moveTo>
                <a:lnTo>
                  <a:pt x="202311" y="0"/>
                </a:lnTo>
                <a:lnTo>
                  <a:pt x="202311" y="43180"/>
                </a:lnTo>
                <a:lnTo>
                  <a:pt x="127000" y="43180"/>
                </a:lnTo>
                <a:lnTo>
                  <a:pt x="127000" y="254762"/>
                </a:lnTo>
                <a:lnTo>
                  <a:pt x="75564" y="254762"/>
                </a:lnTo>
                <a:lnTo>
                  <a:pt x="75564" y="43180"/>
                </a:lnTo>
                <a:lnTo>
                  <a:pt x="0" y="43180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99455" y="657605"/>
            <a:ext cx="194310" cy="255270"/>
          </a:xfrm>
          <a:custGeom>
            <a:avLst/>
            <a:gdLst/>
            <a:ahLst/>
            <a:cxnLst/>
            <a:rect l="l" t="t" r="r" b="b"/>
            <a:pathLst>
              <a:path w="194310" h="255269">
                <a:moveTo>
                  <a:pt x="0" y="0"/>
                </a:moveTo>
                <a:lnTo>
                  <a:pt x="188849" y="0"/>
                </a:lnTo>
                <a:lnTo>
                  <a:pt x="188849" y="43180"/>
                </a:lnTo>
                <a:lnTo>
                  <a:pt x="51435" y="43180"/>
                </a:lnTo>
                <a:lnTo>
                  <a:pt x="51435" y="99568"/>
                </a:lnTo>
                <a:lnTo>
                  <a:pt x="179324" y="99568"/>
                </a:lnTo>
                <a:lnTo>
                  <a:pt x="179324" y="142494"/>
                </a:lnTo>
                <a:lnTo>
                  <a:pt x="51435" y="142494"/>
                </a:lnTo>
                <a:lnTo>
                  <a:pt x="51435" y="211836"/>
                </a:lnTo>
                <a:lnTo>
                  <a:pt x="193802" y="211836"/>
                </a:lnTo>
                <a:lnTo>
                  <a:pt x="193802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42915" y="657605"/>
            <a:ext cx="229235" cy="255270"/>
          </a:xfrm>
          <a:custGeom>
            <a:avLst/>
            <a:gdLst/>
            <a:ahLst/>
            <a:cxnLst/>
            <a:rect l="l" t="t" r="r" b="b"/>
            <a:pathLst>
              <a:path w="229235" h="255269">
                <a:moveTo>
                  <a:pt x="0" y="0"/>
                </a:moveTo>
                <a:lnTo>
                  <a:pt x="108204" y="0"/>
                </a:lnTo>
                <a:lnTo>
                  <a:pt x="127204" y="428"/>
                </a:lnTo>
                <a:lnTo>
                  <a:pt x="167512" y="6858"/>
                </a:lnTo>
                <a:lnTo>
                  <a:pt x="197104" y="31369"/>
                </a:lnTo>
                <a:lnTo>
                  <a:pt x="208280" y="71501"/>
                </a:lnTo>
                <a:lnTo>
                  <a:pt x="207230" y="85169"/>
                </a:lnTo>
                <a:lnTo>
                  <a:pt x="181959" y="127222"/>
                </a:lnTo>
                <a:lnTo>
                  <a:pt x="141097" y="142367"/>
                </a:lnTo>
                <a:lnTo>
                  <a:pt x="149026" y="147343"/>
                </a:lnTo>
                <a:lnTo>
                  <a:pt x="181292" y="179879"/>
                </a:lnTo>
                <a:lnTo>
                  <a:pt x="228981" y="254762"/>
                </a:lnTo>
                <a:lnTo>
                  <a:pt x="167386" y="254762"/>
                </a:lnTo>
                <a:lnTo>
                  <a:pt x="130301" y="199390"/>
                </a:lnTo>
                <a:lnTo>
                  <a:pt x="121179" y="185892"/>
                </a:lnTo>
                <a:lnTo>
                  <a:pt x="93091" y="153162"/>
                </a:lnTo>
                <a:lnTo>
                  <a:pt x="61849" y="148463"/>
                </a:lnTo>
                <a:lnTo>
                  <a:pt x="51435" y="148463"/>
                </a:lnTo>
                <a:lnTo>
                  <a:pt x="51435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289297" y="1152144"/>
            <a:ext cx="4073652" cy="310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316217" y="1203705"/>
            <a:ext cx="127254" cy="1869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674995" y="1200150"/>
            <a:ext cx="159258" cy="193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68571" y="1200150"/>
            <a:ext cx="159258" cy="193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50859" y="1169669"/>
            <a:ext cx="194310" cy="255270"/>
          </a:xfrm>
          <a:custGeom>
            <a:avLst/>
            <a:gdLst/>
            <a:ahLst/>
            <a:cxnLst/>
            <a:rect l="l" t="t" r="r" b="b"/>
            <a:pathLst>
              <a:path w="194309" h="255269">
                <a:moveTo>
                  <a:pt x="0" y="0"/>
                </a:moveTo>
                <a:lnTo>
                  <a:pt x="188849" y="0"/>
                </a:lnTo>
                <a:lnTo>
                  <a:pt x="188849" y="43179"/>
                </a:lnTo>
                <a:lnTo>
                  <a:pt x="51435" y="43179"/>
                </a:lnTo>
                <a:lnTo>
                  <a:pt x="51435" y="99567"/>
                </a:lnTo>
                <a:lnTo>
                  <a:pt x="179324" y="99567"/>
                </a:lnTo>
                <a:lnTo>
                  <a:pt x="179324" y="142493"/>
                </a:lnTo>
                <a:lnTo>
                  <a:pt x="51435" y="142493"/>
                </a:lnTo>
                <a:lnTo>
                  <a:pt x="51435" y="211835"/>
                </a:lnTo>
                <a:lnTo>
                  <a:pt x="193801" y="211835"/>
                </a:lnTo>
                <a:lnTo>
                  <a:pt x="193801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915529" y="1169669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5" h="255269">
                <a:moveTo>
                  <a:pt x="0" y="0"/>
                </a:moveTo>
                <a:lnTo>
                  <a:pt x="202311" y="0"/>
                </a:lnTo>
                <a:lnTo>
                  <a:pt x="202311" y="43179"/>
                </a:lnTo>
                <a:lnTo>
                  <a:pt x="127000" y="43179"/>
                </a:lnTo>
                <a:lnTo>
                  <a:pt x="127000" y="254762"/>
                </a:lnTo>
                <a:lnTo>
                  <a:pt x="75565" y="254762"/>
                </a:lnTo>
                <a:lnTo>
                  <a:pt x="75565" y="43179"/>
                </a:lnTo>
                <a:lnTo>
                  <a:pt x="0" y="43179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677404" y="1169669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5" h="255269">
                <a:moveTo>
                  <a:pt x="0" y="0"/>
                </a:moveTo>
                <a:lnTo>
                  <a:pt x="50038" y="0"/>
                </a:lnTo>
                <a:lnTo>
                  <a:pt x="154304" y="170179"/>
                </a:lnTo>
                <a:lnTo>
                  <a:pt x="154304" y="0"/>
                </a:lnTo>
                <a:lnTo>
                  <a:pt x="202056" y="0"/>
                </a:lnTo>
                <a:lnTo>
                  <a:pt x="202056" y="254762"/>
                </a:lnTo>
                <a:lnTo>
                  <a:pt x="150495" y="254762"/>
                </a:lnTo>
                <a:lnTo>
                  <a:pt x="47878" y="88645"/>
                </a:lnTo>
                <a:lnTo>
                  <a:pt x="47878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439914" y="1169669"/>
            <a:ext cx="194310" cy="255270"/>
          </a:xfrm>
          <a:custGeom>
            <a:avLst/>
            <a:gdLst/>
            <a:ahLst/>
            <a:cxnLst/>
            <a:rect l="l" t="t" r="r" b="b"/>
            <a:pathLst>
              <a:path w="194309" h="255269">
                <a:moveTo>
                  <a:pt x="0" y="0"/>
                </a:moveTo>
                <a:lnTo>
                  <a:pt x="188849" y="0"/>
                </a:lnTo>
                <a:lnTo>
                  <a:pt x="188849" y="43179"/>
                </a:lnTo>
                <a:lnTo>
                  <a:pt x="51434" y="43179"/>
                </a:lnTo>
                <a:lnTo>
                  <a:pt x="51434" y="99567"/>
                </a:lnTo>
                <a:lnTo>
                  <a:pt x="179324" y="99567"/>
                </a:lnTo>
                <a:lnTo>
                  <a:pt x="179324" y="142493"/>
                </a:lnTo>
                <a:lnTo>
                  <a:pt x="51434" y="142493"/>
                </a:lnTo>
                <a:lnTo>
                  <a:pt x="51434" y="211835"/>
                </a:lnTo>
                <a:lnTo>
                  <a:pt x="193801" y="211835"/>
                </a:lnTo>
                <a:lnTo>
                  <a:pt x="193801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339330" y="1169669"/>
            <a:ext cx="51435" cy="255270"/>
          </a:xfrm>
          <a:custGeom>
            <a:avLst/>
            <a:gdLst/>
            <a:ahLst/>
            <a:cxnLst/>
            <a:rect l="l" t="t" r="r" b="b"/>
            <a:pathLst>
              <a:path w="51434" h="255269">
                <a:moveTo>
                  <a:pt x="0" y="0"/>
                </a:moveTo>
                <a:lnTo>
                  <a:pt x="51435" y="0"/>
                </a:lnTo>
                <a:lnTo>
                  <a:pt x="51435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983476" y="1169669"/>
            <a:ext cx="51435" cy="255270"/>
          </a:xfrm>
          <a:custGeom>
            <a:avLst/>
            <a:gdLst/>
            <a:ahLst/>
            <a:cxnLst/>
            <a:rect l="l" t="t" r="r" b="b"/>
            <a:pathLst>
              <a:path w="51434" h="255269">
                <a:moveTo>
                  <a:pt x="0" y="0"/>
                </a:moveTo>
                <a:lnTo>
                  <a:pt x="51434" y="0"/>
                </a:lnTo>
                <a:lnTo>
                  <a:pt x="51434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768210" y="1169669"/>
            <a:ext cx="174625" cy="255270"/>
          </a:xfrm>
          <a:custGeom>
            <a:avLst/>
            <a:gdLst/>
            <a:ahLst/>
            <a:cxnLst/>
            <a:rect l="l" t="t" r="r" b="b"/>
            <a:pathLst>
              <a:path w="174625" h="255269">
                <a:moveTo>
                  <a:pt x="0" y="0"/>
                </a:moveTo>
                <a:lnTo>
                  <a:pt x="174625" y="0"/>
                </a:lnTo>
                <a:lnTo>
                  <a:pt x="174625" y="43179"/>
                </a:lnTo>
                <a:lnTo>
                  <a:pt x="51435" y="43179"/>
                </a:lnTo>
                <a:lnTo>
                  <a:pt x="51435" y="103377"/>
                </a:lnTo>
                <a:lnTo>
                  <a:pt x="157734" y="103377"/>
                </a:lnTo>
                <a:lnTo>
                  <a:pt x="157734" y="146557"/>
                </a:lnTo>
                <a:lnTo>
                  <a:pt x="51435" y="146557"/>
                </a:lnTo>
                <a:lnTo>
                  <a:pt x="51435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530847" y="1169669"/>
            <a:ext cx="194310" cy="255270"/>
          </a:xfrm>
          <a:custGeom>
            <a:avLst/>
            <a:gdLst/>
            <a:ahLst/>
            <a:cxnLst/>
            <a:rect l="l" t="t" r="r" b="b"/>
            <a:pathLst>
              <a:path w="194309" h="255269">
                <a:moveTo>
                  <a:pt x="0" y="0"/>
                </a:moveTo>
                <a:lnTo>
                  <a:pt x="188849" y="0"/>
                </a:lnTo>
                <a:lnTo>
                  <a:pt x="188849" y="43179"/>
                </a:lnTo>
                <a:lnTo>
                  <a:pt x="51434" y="43179"/>
                </a:lnTo>
                <a:lnTo>
                  <a:pt x="51434" y="99567"/>
                </a:lnTo>
                <a:lnTo>
                  <a:pt x="179324" y="99567"/>
                </a:lnTo>
                <a:lnTo>
                  <a:pt x="179324" y="142493"/>
                </a:lnTo>
                <a:lnTo>
                  <a:pt x="51434" y="142493"/>
                </a:lnTo>
                <a:lnTo>
                  <a:pt x="51434" y="211835"/>
                </a:lnTo>
                <a:lnTo>
                  <a:pt x="193801" y="211835"/>
                </a:lnTo>
                <a:lnTo>
                  <a:pt x="193801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273927" y="1169669"/>
            <a:ext cx="213995" cy="255270"/>
          </a:xfrm>
          <a:custGeom>
            <a:avLst/>
            <a:gdLst/>
            <a:ahLst/>
            <a:cxnLst/>
            <a:rect l="l" t="t" r="r" b="b"/>
            <a:pathLst>
              <a:path w="213995" h="255269">
                <a:moveTo>
                  <a:pt x="0" y="0"/>
                </a:moveTo>
                <a:lnTo>
                  <a:pt x="93980" y="0"/>
                </a:lnTo>
                <a:lnTo>
                  <a:pt x="108936" y="309"/>
                </a:lnTo>
                <a:lnTo>
                  <a:pt x="153255" y="8854"/>
                </a:lnTo>
                <a:lnTo>
                  <a:pt x="188372" y="37252"/>
                </a:lnTo>
                <a:lnTo>
                  <a:pt x="208825" y="82502"/>
                </a:lnTo>
                <a:lnTo>
                  <a:pt x="213487" y="129793"/>
                </a:lnTo>
                <a:lnTo>
                  <a:pt x="213008" y="144982"/>
                </a:lnTo>
                <a:lnTo>
                  <a:pt x="205739" y="184022"/>
                </a:lnTo>
                <a:lnTo>
                  <a:pt x="186791" y="219795"/>
                </a:lnTo>
                <a:lnTo>
                  <a:pt x="153074" y="245377"/>
                </a:lnTo>
                <a:lnTo>
                  <a:pt x="110271" y="254428"/>
                </a:lnTo>
                <a:lnTo>
                  <a:pt x="96774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918708" y="1169669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4" h="255269">
                <a:moveTo>
                  <a:pt x="0" y="0"/>
                </a:moveTo>
                <a:lnTo>
                  <a:pt x="50037" y="0"/>
                </a:lnTo>
                <a:lnTo>
                  <a:pt x="154304" y="170179"/>
                </a:lnTo>
                <a:lnTo>
                  <a:pt x="154304" y="0"/>
                </a:lnTo>
                <a:lnTo>
                  <a:pt x="202056" y="0"/>
                </a:lnTo>
                <a:lnTo>
                  <a:pt x="202056" y="254762"/>
                </a:lnTo>
                <a:lnTo>
                  <a:pt x="150494" y="254762"/>
                </a:lnTo>
                <a:lnTo>
                  <a:pt x="47878" y="88645"/>
                </a:lnTo>
                <a:lnTo>
                  <a:pt x="47878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41009" y="1169669"/>
            <a:ext cx="51435" cy="255270"/>
          </a:xfrm>
          <a:custGeom>
            <a:avLst/>
            <a:gdLst/>
            <a:ahLst/>
            <a:cxnLst/>
            <a:rect l="l" t="t" r="r" b="b"/>
            <a:pathLst>
              <a:path w="51435" h="255269">
                <a:moveTo>
                  <a:pt x="0" y="0"/>
                </a:moveTo>
                <a:lnTo>
                  <a:pt x="51435" y="0"/>
                </a:lnTo>
                <a:lnTo>
                  <a:pt x="51435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07203" y="1169669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4" h="255269">
                <a:moveTo>
                  <a:pt x="0" y="0"/>
                </a:moveTo>
                <a:lnTo>
                  <a:pt x="202311" y="0"/>
                </a:lnTo>
                <a:lnTo>
                  <a:pt x="202311" y="43179"/>
                </a:lnTo>
                <a:lnTo>
                  <a:pt x="127000" y="43179"/>
                </a:lnTo>
                <a:lnTo>
                  <a:pt x="127000" y="254762"/>
                </a:lnTo>
                <a:lnTo>
                  <a:pt x="75564" y="254762"/>
                </a:lnTo>
                <a:lnTo>
                  <a:pt x="75564" y="43179"/>
                </a:lnTo>
                <a:lnTo>
                  <a:pt x="0" y="43179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812284" y="1169669"/>
            <a:ext cx="202565" cy="255270"/>
          </a:xfrm>
          <a:custGeom>
            <a:avLst/>
            <a:gdLst/>
            <a:ahLst/>
            <a:cxnLst/>
            <a:rect l="l" t="t" r="r" b="b"/>
            <a:pathLst>
              <a:path w="202564" h="255269">
                <a:moveTo>
                  <a:pt x="0" y="0"/>
                </a:moveTo>
                <a:lnTo>
                  <a:pt x="50037" y="0"/>
                </a:lnTo>
                <a:lnTo>
                  <a:pt x="154304" y="170179"/>
                </a:lnTo>
                <a:lnTo>
                  <a:pt x="154304" y="0"/>
                </a:lnTo>
                <a:lnTo>
                  <a:pt x="202056" y="0"/>
                </a:lnTo>
                <a:lnTo>
                  <a:pt x="202056" y="254762"/>
                </a:lnTo>
                <a:lnTo>
                  <a:pt x="150494" y="254762"/>
                </a:lnTo>
                <a:lnTo>
                  <a:pt x="47878" y="88645"/>
                </a:lnTo>
                <a:lnTo>
                  <a:pt x="47878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18380" y="1169669"/>
            <a:ext cx="174625" cy="255270"/>
          </a:xfrm>
          <a:custGeom>
            <a:avLst/>
            <a:gdLst/>
            <a:ahLst/>
            <a:cxnLst/>
            <a:rect l="l" t="t" r="r" b="b"/>
            <a:pathLst>
              <a:path w="174625" h="255269">
                <a:moveTo>
                  <a:pt x="0" y="0"/>
                </a:moveTo>
                <a:lnTo>
                  <a:pt x="174625" y="0"/>
                </a:lnTo>
                <a:lnTo>
                  <a:pt x="174625" y="43179"/>
                </a:lnTo>
                <a:lnTo>
                  <a:pt x="51435" y="43179"/>
                </a:lnTo>
                <a:lnTo>
                  <a:pt x="51435" y="103377"/>
                </a:lnTo>
                <a:lnTo>
                  <a:pt x="157734" y="103377"/>
                </a:lnTo>
                <a:lnTo>
                  <a:pt x="157734" y="146557"/>
                </a:lnTo>
                <a:lnTo>
                  <a:pt x="51435" y="146557"/>
                </a:lnTo>
                <a:lnTo>
                  <a:pt x="51435" y="254762"/>
                </a:lnTo>
                <a:lnTo>
                  <a:pt x="0" y="254762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075043" y="1165352"/>
            <a:ext cx="222250" cy="263525"/>
          </a:xfrm>
          <a:custGeom>
            <a:avLst/>
            <a:gdLst/>
            <a:ahLst/>
            <a:cxnLst/>
            <a:rect l="l" t="t" r="r" b="b"/>
            <a:pathLst>
              <a:path w="222250" h="263525">
                <a:moveTo>
                  <a:pt x="119252" y="0"/>
                </a:moveTo>
                <a:lnTo>
                  <a:pt x="161543" y="6937"/>
                </a:lnTo>
                <a:lnTo>
                  <a:pt x="195072" y="27686"/>
                </a:lnTo>
                <a:lnTo>
                  <a:pt x="216324" y="60118"/>
                </a:lnTo>
                <a:lnTo>
                  <a:pt x="221233" y="74549"/>
                </a:lnTo>
                <a:lnTo>
                  <a:pt x="170306" y="86740"/>
                </a:lnTo>
                <a:lnTo>
                  <a:pt x="167421" y="77358"/>
                </a:lnTo>
                <a:lnTo>
                  <a:pt x="163321" y="69024"/>
                </a:lnTo>
                <a:lnTo>
                  <a:pt x="126470" y="44658"/>
                </a:lnTo>
                <a:lnTo>
                  <a:pt x="116585" y="43942"/>
                </a:lnTo>
                <a:lnTo>
                  <a:pt x="103080" y="45223"/>
                </a:lnTo>
                <a:lnTo>
                  <a:pt x="62924" y="76025"/>
                </a:lnTo>
                <a:lnTo>
                  <a:pt x="52958" y="130175"/>
                </a:lnTo>
                <a:lnTo>
                  <a:pt x="54052" y="152556"/>
                </a:lnTo>
                <a:lnTo>
                  <a:pt x="70357" y="199009"/>
                </a:lnTo>
                <a:lnTo>
                  <a:pt x="115570" y="219456"/>
                </a:lnTo>
                <a:lnTo>
                  <a:pt x="125479" y="218644"/>
                </a:lnTo>
                <a:lnTo>
                  <a:pt x="163528" y="189642"/>
                </a:lnTo>
                <a:lnTo>
                  <a:pt x="172084" y="165481"/>
                </a:lnTo>
                <a:lnTo>
                  <a:pt x="221868" y="181228"/>
                </a:lnTo>
                <a:lnTo>
                  <a:pt x="206628" y="217598"/>
                </a:lnTo>
                <a:lnTo>
                  <a:pt x="169531" y="252039"/>
                </a:lnTo>
                <a:lnTo>
                  <a:pt x="116077" y="263398"/>
                </a:lnTo>
                <a:lnTo>
                  <a:pt x="91860" y="261231"/>
                </a:lnTo>
                <a:lnTo>
                  <a:pt x="50141" y="243895"/>
                </a:lnTo>
                <a:lnTo>
                  <a:pt x="18377" y="209815"/>
                </a:lnTo>
                <a:lnTo>
                  <a:pt x="2045" y="162468"/>
                </a:lnTo>
                <a:lnTo>
                  <a:pt x="0" y="133985"/>
                </a:lnTo>
                <a:lnTo>
                  <a:pt x="2049" y="103955"/>
                </a:lnTo>
                <a:lnTo>
                  <a:pt x="18484" y="54564"/>
                </a:lnTo>
                <a:lnTo>
                  <a:pt x="50583" y="19770"/>
                </a:lnTo>
                <a:lnTo>
                  <a:pt x="93775" y="2192"/>
                </a:lnTo>
                <a:lnTo>
                  <a:pt x="119252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631179" y="1165352"/>
            <a:ext cx="247650" cy="263525"/>
          </a:xfrm>
          <a:custGeom>
            <a:avLst/>
            <a:gdLst/>
            <a:ahLst/>
            <a:cxnLst/>
            <a:rect l="l" t="t" r="r" b="b"/>
            <a:pathLst>
              <a:path w="247650" h="263525">
                <a:moveTo>
                  <a:pt x="123190" y="0"/>
                </a:moveTo>
                <a:lnTo>
                  <a:pt x="173894" y="8747"/>
                </a:lnTo>
                <a:lnTo>
                  <a:pt x="213360" y="34925"/>
                </a:lnTo>
                <a:lnTo>
                  <a:pt x="238680" y="76644"/>
                </a:lnTo>
                <a:lnTo>
                  <a:pt x="247142" y="132080"/>
                </a:lnTo>
                <a:lnTo>
                  <a:pt x="245046" y="161252"/>
                </a:lnTo>
                <a:lnTo>
                  <a:pt x="228282" y="209500"/>
                </a:lnTo>
                <a:lnTo>
                  <a:pt x="195425" y="243841"/>
                </a:lnTo>
                <a:lnTo>
                  <a:pt x="150570" y="261229"/>
                </a:lnTo>
                <a:lnTo>
                  <a:pt x="123952" y="263398"/>
                </a:lnTo>
                <a:lnTo>
                  <a:pt x="96946" y="261231"/>
                </a:lnTo>
                <a:lnTo>
                  <a:pt x="51746" y="243895"/>
                </a:lnTo>
                <a:lnTo>
                  <a:pt x="18859" y="209768"/>
                </a:lnTo>
                <a:lnTo>
                  <a:pt x="2095" y="162040"/>
                </a:lnTo>
                <a:lnTo>
                  <a:pt x="0" y="133223"/>
                </a:lnTo>
                <a:lnTo>
                  <a:pt x="736" y="114575"/>
                </a:lnTo>
                <a:lnTo>
                  <a:pt x="11684" y="67945"/>
                </a:lnTo>
                <a:lnTo>
                  <a:pt x="35433" y="33020"/>
                </a:lnTo>
                <a:lnTo>
                  <a:pt x="68325" y="10033"/>
                </a:lnTo>
                <a:lnTo>
                  <a:pt x="108116" y="638"/>
                </a:lnTo>
                <a:lnTo>
                  <a:pt x="12319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059553" y="1165352"/>
            <a:ext cx="222250" cy="263525"/>
          </a:xfrm>
          <a:custGeom>
            <a:avLst/>
            <a:gdLst/>
            <a:ahLst/>
            <a:cxnLst/>
            <a:rect l="l" t="t" r="r" b="b"/>
            <a:pathLst>
              <a:path w="222250" h="263525">
                <a:moveTo>
                  <a:pt x="119252" y="0"/>
                </a:moveTo>
                <a:lnTo>
                  <a:pt x="161544" y="6937"/>
                </a:lnTo>
                <a:lnTo>
                  <a:pt x="195072" y="27686"/>
                </a:lnTo>
                <a:lnTo>
                  <a:pt x="216324" y="60118"/>
                </a:lnTo>
                <a:lnTo>
                  <a:pt x="221234" y="74549"/>
                </a:lnTo>
                <a:lnTo>
                  <a:pt x="170307" y="86740"/>
                </a:lnTo>
                <a:lnTo>
                  <a:pt x="167421" y="77358"/>
                </a:lnTo>
                <a:lnTo>
                  <a:pt x="163322" y="69024"/>
                </a:lnTo>
                <a:lnTo>
                  <a:pt x="126470" y="44658"/>
                </a:lnTo>
                <a:lnTo>
                  <a:pt x="116586" y="43942"/>
                </a:lnTo>
                <a:lnTo>
                  <a:pt x="103080" y="45223"/>
                </a:lnTo>
                <a:lnTo>
                  <a:pt x="62924" y="76025"/>
                </a:lnTo>
                <a:lnTo>
                  <a:pt x="52959" y="130175"/>
                </a:lnTo>
                <a:lnTo>
                  <a:pt x="54052" y="152556"/>
                </a:lnTo>
                <a:lnTo>
                  <a:pt x="70358" y="199009"/>
                </a:lnTo>
                <a:lnTo>
                  <a:pt x="115570" y="219456"/>
                </a:lnTo>
                <a:lnTo>
                  <a:pt x="125479" y="218644"/>
                </a:lnTo>
                <a:lnTo>
                  <a:pt x="163528" y="189642"/>
                </a:lnTo>
                <a:lnTo>
                  <a:pt x="172085" y="165481"/>
                </a:lnTo>
                <a:lnTo>
                  <a:pt x="221869" y="181228"/>
                </a:lnTo>
                <a:lnTo>
                  <a:pt x="206628" y="217598"/>
                </a:lnTo>
                <a:lnTo>
                  <a:pt x="169531" y="252039"/>
                </a:lnTo>
                <a:lnTo>
                  <a:pt x="116077" y="263398"/>
                </a:lnTo>
                <a:lnTo>
                  <a:pt x="91860" y="261231"/>
                </a:lnTo>
                <a:lnTo>
                  <a:pt x="50141" y="243895"/>
                </a:lnTo>
                <a:lnTo>
                  <a:pt x="18377" y="209815"/>
                </a:lnTo>
                <a:lnTo>
                  <a:pt x="2045" y="162468"/>
                </a:lnTo>
                <a:lnTo>
                  <a:pt x="0" y="133985"/>
                </a:lnTo>
                <a:lnTo>
                  <a:pt x="2049" y="103955"/>
                </a:lnTo>
                <a:lnTo>
                  <a:pt x="18484" y="54564"/>
                </a:lnTo>
                <a:lnTo>
                  <a:pt x="50583" y="19770"/>
                </a:lnTo>
                <a:lnTo>
                  <a:pt x="93775" y="2192"/>
                </a:lnTo>
                <a:lnTo>
                  <a:pt x="119252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524755" y="1165352"/>
            <a:ext cx="247650" cy="263525"/>
          </a:xfrm>
          <a:custGeom>
            <a:avLst/>
            <a:gdLst/>
            <a:ahLst/>
            <a:cxnLst/>
            <a:rect l="l" t="t" r="r" b="b"/>
            <a:pathLst>
              <a:path w="247650" h="263525">
                <a:moveTo>
                  <a:pt x="123190" y="0"/>
                </a:moveTo>
                <a:lnTo>
                  <a:pt x="173894" y="8747"/>
                </a:lnTo>
                <a:lnTo>
                  <a:pt x="213360" y="34925"/>
                </a:lnTo>
                <a:lnTo>
                  <a:pt x="238680" y="76644"/>
                </a:lnTo>
                <a:lnTo>
                  <a:pt x="247142" y="132080"/>
                </a:lnTo>
                <a:lnTo>
                  <a:pt x="245046" y="161252"/>
                </a:lnTo>
                <a:lnTo>
                  <a:pt x="228282" y="209500"/>
                </a:lnTo>
                <a:lnTo>
                  <a:pt x="195425" y="243841"/>
                </a:lnTo>
                <a:lnTo>
                  <a:pt x="150570" y="261229"/>
                </a:lnTo>
                <a:lnTo>
                  <a:pt x="123952" y="263398"/>
                </a:lnTo>
                <a:lnTo>
                  <a:pt x="96946" y="261231"/>
                </a:lnTo>
                <a:lnTo>
                  <a:pt x="51746" y="243895"/>
                </a:lnTo>
                <a:lnTo>
                  <a:pt x="18859" y="209768"/>
                </a:lnTo>
                <a:lnTo>
                  <a:pt x="2095" y="162040"/>
                </a:lnTo>
                <a:lnTo>
                  <a:pt x="0" y="133223"/>
                </a:lnTo>
                <a:lnTo>
                  <a:pt x="736" y="114575"/>
                </a:lnTo>
                <a:lnTo>
                  <a:pt x="11684" y="67945"/>
                </a:lnTo>
                <a:lnTo>
                  <a:pt x="35433" y="33020"/>
                </a:lnTo>
                <a:lnTo>
                  <a:pt x="68326" y="10033"/>
                </a:lnTo>
                <a:lnTo>
                  <a:pt x="108116" y="638"/>
                </a:lnTo>
                <a:lnTo>
                  <a:pt x="12319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930646" y="1629917"/>
            <a:ext cx="763524" cy="228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024498" y="1687448"/>
            <a:ext cx="50165" cy="67945"/>
          </a:xfrm>
          <a:custGeom>
            <a:avLst/>
            <a:gdLst/>
            <a:ahLst/>
            <a:cxnLst/>
            <a:rect l="l" t="t" r="r" b="b"/>
            <a:pathLst>
              <a:path w="50164" h="67944">
                <a:moveTo>
                  <a:pt x="24637" y="0"/>
                </a:moveTo>
                <a:lnTo>
                  <a:pt x="0" y="67437"/>
                </a:lnTo>
                <a:lnTo>
                  <a:pt x="49656" y="67437"/>
                </a:lnTo>
                <a:lnTo>
                  <a:pt x="24637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641210" y="1645157"/>
            <a:ext cx="36830" cy="181610"/>
          </a:xfrm>
          <a:custGeom>
            <a:avLst/>
            <a:gdLst/>
            <a:ahLst/>
            <a:cxnLst/>
            <a:rect l="l" t="t" r="r" b="b"/>
            <a:pathLst>
              <a:path w="36829" h="181610">
                <a:moveTo>
                  <a:pt x="0" y="0"/>
                </a:moveTo>
                <a:lnTo>
                  <a:pt x="36703" y="0"/>
                </a:lnTo>
                <a:lnTo>
                  <a:pt x="36703" y="181609"/>
                </a:lnTo>
                <a:lnTo>
                  <a:pt x="0" y="181609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70344" y="1645157"/>
            <a:ext cx="36830" cy="181610"/>
          </a:xfrm>
          <a:custGeom>
            <a:avLst/>
            <a:gdLst/>
            <a:ahLst/>
            <a:cxnLst/>
            <a:rect l="l" t="t" r="r" b="b"/>
            <a:pathLst>
              <a:path w="36829" h="181610">
                <a:moveTo>
                  <a:pt x="0" y="0"/>
                </a:moveTo>
                <a:lnTo>
                  <a:pt x="36702" y="0"/>
                </a:lnTo>
                <a:lnTo>
                  <a:pt x="36702" y="181609"/>
                </a:lnTo>
                <a:lnTo>
                  <a:pt x="0" y="181609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330569" y="1645157"/>
            <a:ext cx="144780" cy="181610"/>
          </a:xfrm>
          <a:custGeom>
            <a:avLst/>
            <a:gdLst/>
            <a:ahLst/>
            <a:cxnLst/>
            <a:rect l="l" t="t" r="r" b="b"/>
            <a:pathLst>
              <a:path w="144779" h="181610">
                <a:moveTo>
                  <a:pt x="0" y="0"/>
                </a:moveTo>
                <a:lnTo>
                  <a:pt x="144398" y="0"/>
                </a:lnTo>
                <a:lnTo>
                  <a:pt x="144398" y="30733"/>
                </a:lnTo>
                <a:lnTo>
                  <a:pt x="90550" y="30733"/>
                </a:lnTo>
                <a:lnTo>
                  <a:pt x="90550" y="181609"/>
                </a:lnTo>
                <a:lnTo>
                  <a:pt x="53975" y="181609"/>
                </a:lnTo>
                <a:lnTo>
                  <a:pt x="53975" y="30733"/>
                </a:lnTo>
                <a:lnTo>
                  <a:pt x="0" y="30733"/>
                </a:lnTo>
                <a:lnTo>
                  <a:pt x="0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959347" y="1645157"/>
            <a:ext cx="182245" cy="181610"/>
          </a:xfrm>
          <a:custGeom>
            <a:avLst/>
            <a:gdLst/>
            <a:ahLst/>
            <a:cxnLst/>
            <a:rect l="l" t="t" r="r" b="b"/>
            <a:pathLst>
              <a:path w="182245" h="181610">
                <a:moveTo>
                  <a:pt x="70738" y="0"/>
                </a:moveTo>
                <a:lnTo>
                  <a:pt x="109600" y="0"/>
                </a:lnTo>
                <a:lnTo>
                  <a:pt x="182244" y="181609"/>
                </a:lnTo>
                <a:lnTo>
                  <a:pt x="142366" y="181609"/>
                </a:lnTo>
                <a:lnTo>
                  <a:pt x="126491" y="140334"/>
                </a:lnTo>
                <a:lnTo>
                  <a:pt x="53975" y="140334"/>
                </a:lnTo>
                <a:lnTo>
                  <a:pt x="38988" y="181609"/>
                </a:lnTo>
                <a:lnTo>
                  <a:pt x="0" y="181609"/>
                </a:lnTo>
                <a:lnTo>
                  <a:pt x="70738" y="0"/>
                </a:lnTo>
                <a:close/>
              </a:path>
            </a:pathLst>
          </a:custGeom>
          <a:ln w="18287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00312" y="42672"/>
            <a:ext cx="3468124" cy="60871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154292" y="1641982"/>
            <a:ext cx="158750" cy="187960"/>
          </a:xfrm>
          <a:custGeom>
            <a:avLst/>
            <a:gdLst/>
            <a:ahLst/>
            <a:cxnLst/>
            <a:rect l="l" t="t" r="r" b="b"/>
            <a:pathLst>
              <a:path w="158750" h="187960">
                <a:moveTo>
                  <a:pt x="84962" y="0"/>
                </a:moveTo>
                <a:lnTo>
                  <a:pt x="127950" y="11144"/>
                </a:lnTo>
                <a:lnTo>
                  <a:pt x="154229" y="42922"/>
                </a:lnTo>
                <a:lnTo>
                  <a:pt x="157734" y="53212"/>
                </a:lnTo>
                <a:lnTo>
                  <a:pt x="121412" y="61849"/>
                </a:lnTo>
                <a:lnTo>
                  <a:pt x="119362" y="55179"/>
                </a:lnTo>
                <a:lnTo>
                  <a:pt x="116443" y="49260"/>
                </a:lnTo>
                <a:lnTo>
                  <a:pt x="83185" y="31368"/>
                </a:lnTo>
                <a:lnTo>
                  <a:pt x="73564" y="32273"/>
                </a:lnTo>
                <a:lnTo>
                  <a:pt x="40989" y="64865"/>
                </a:lnTo>
                <a:lnTo>
                  <a:pt x="37846" y="92837"/>
                </a:lnTo>
                <a:lnTo>
                  <a:pt x="38609" y="108837"/>
                </a:lnTo>
                <a:lnTo>
                  <a:pt x="56830" y="148286"/>
                </a:lnTo>
                <a:lnTo>
                  <a:pt x="82423" y="156590"/>
                </a:lnTo>
                <a:lnTo>
                  <a:pt x="89423" y="155997"/>
                </a:lnTo>
                <a:lnTo>
                  <a:pt x="120016" y="127315"/>
                </a:lnTo>
                <a:lnTo>
                  <a:pt x="122682" y="117982"/>
                </a:lnTo>
                <a:lnTo>
                  <a:pt x="158242" y="129286"/>
                </a:lnTo>
                <a:lnTo>
                  <a:pt x="139846" y="165290"/>
                </a:lnTo>
                <a:lnTo>
                  <a:pt x="96756" y="186947"/>
                </a:lnTo>
                <a:lnTo>
                  <a:pt x="82804" y="187832"/>
                </a:lnTo>
                <a:lnTo>
                  <a:pt x="65514" y="186305"/>
                </a:lnTo>
                <a:lnTo>
                  <a:pt x="23241" y="163194"/>
                </a:lnTo>
                <a:lnTo>
                  <a:pt x="1452" y="115921"/>
                </a:lnTo>
                <a:lnTo>
                  <a:pt x="0" y="95630"/>
                </a:lnTo>
                <a:lnTo>
                  <a:pt x="1454" y="74223"/>
                </a:lnTo>
                <a:lnTo>
                  <a:pt x="23368" y="25145"/>
                </a:lnTo>
                <a:lnTo>
                  <a:pt x="66819" y="1571"/>
                </a:lnTo>
                <a:lnTo>
                  <a:pt x="84962" y="0"/>
                </a:lnTo>
                <a:close/>
              </a:path>
            </a:pathLst>
          </a:custGeom>
          <a:ln w="18288">
            <a:solidFill>
              <a:srgbClr val="00D1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654993" y="2025394"/>
            <a:ext cx="2549525" cy="4557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9600">
              <a:lnSpc>
                <a:spcPct val="120000"/>
              </a:lnSpc>
              <a:spcBef>
                <a:spcPts val="100"/>
              </a:spcBef>
            </a:pPr>
            <a:r>
              <a:rPr sz="1800" b="1" dirty="0" smtClean="0">
                <a:solidFill>
                  <a:srgbClr val="0135AC"/>
                </a:solidFill>
                <a:latin typeface="Century Gothic"/>
                <a:cs typeface="Century Gothic"/>
              </a:rPr>
              <a:t>1- </a:t>
            </a:r>
            <a:r>
              <a:rPr sz="1800" b="1" dirty="0">
                <a:solidFill>
                  <a:srgbClr val="0135AC"/>
                </a:solidFill>
                <a:latin typeface="Century Gothic"/>
                <a:cs typeface="Century Gothic"/>
              </a:rPr>
              <a:t>COMPRENDRE </a:t>
            </a:r>
            <a:r>
              <a:rPr sz="1800" b="1" dirty="0">
                <a:solidFill>
                  <a:srgbClr val="FB0028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PROLIFERATION  </a:t>
            </a:r>
            <a:r>
              <a:rPr sz="1800" dirty="0">
                <a:solidFill>
                  <a:srgbClr val="FB0028"/>
                </a:solidFill>
                <a:latin typeface="Century Gothic"/>
                <a:cs typeface="Century Gothic"/>
              </a:rPr>
              <a:t>MIGRATION  </a:t>
            </a: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DIF</a:t>
            </a:r>
            <a:r>
              <a:rPr sz="1800" spc="-10" dirty="0">
                <a:solidFill>
                  <a:srgbClr val="FB0028"/>
                </a:solidFill>
                <a:latin typeface="Century Gothic"/>
                <a:cs typeface="Century Gothic"/>
              </a:rPr>
              <a:t>F</a:t>
            </a: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ERENCIAT</a:t>
            </a:r>
            <a:r>
              <a:rPr sz="1800" dirty="0">
                <a:solidFill>
                  <a:srgbClr val="FB0028"/>
                </a:solidFill>
                <a:latin typeface="Century Gothic"/>
                <a:cs typeface="Century Gothic"/>
              </a:rPr>
              <a:t>I</a:t>
            </a: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ON  </a:t>
            </a:r>
            <a:r>
              <a:rPr sz="1800" dirty="0">
                <a:solidFill>
                  <a:srgbClr val="FB0028"/>
                </a:solidFill>
                <a:latin typeface="Century Gothic"/>
                <a:cs typeface="Century Gothic"/>
              </a:rPr>
              <a:t>MORT</a:t>
            </a:r>
            <a:endParaRPr sz="1800" dirty="0">
              <a:latin typeface="Century Gothic"/>
              <a:cs typeface="Century Gothic"/>
            </a:endParaRPr>
          </a:p>
          <a:p>
            <a:pPr marL="12700" marR="5080">
              <a:lnSpc>
                <a:spcPct val="120000"/>
              </a:lnSpc>
              <a:spcBef>
                <a:spcPts val="1080"/>
              </a:spcBef>
              <a:buAutoNum type="arabicPlain" startAt="2"/>
              <a:tabLst>
                <a:tab pos="300355" algn="l"/>
              </a:tabLst>
            </a:pPr>
            <a:r>
              <a:rPr lang="fr-FR" sz="1800" b="1" dirty="0" smtClean="0">
                <a:solidFill>
                  <a:srgbClr val="0135AC"/>
                </a:solidFill>
                <a:latin typeface="Century Gothic"/>
                <a:cs typeface="Century Gothic"/>
              </a:rPr>
              <a:t>- </a:t>
            </a:r>
            <a:r>
              <a:rPr sz="1800" b="1" dirty="0" smtClean="0">
                <a:solidFill>
                  <a:srgbClr val="0135AC"/>
                </a:solidFill>
                <a:latin typeface="Century Gothic"/>
                <a:cs typeface="Century Gothic"/>
              </a:rPr>
              <a:t>MANIPULER </a:t>
            </a:r>
            <a:r>
              <a:rPr sz="1800" b="1" dirty="0" smtClean="0">
                <a:solidFill>
                  <a:srgbClr val="FB0028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LOCALISER </a:t>
            </a:r>
            <a:endParaRPr lang="fr-FR" sz="1800" spc="-5" dirty="0" smtClean="0">
              <a:solidFill>
                <a:srgbClr val="FB0028"/>
              </a:solidFill>
              <a:latin typeface="Century Gothic"/>
              <a:cs typeface="Century Gothic"/>
            </a:endParaRPr>
          </a:p>
          <a:p>
            <a:pPr marL="12700" marR="5080">
              <a:lnSpc>
                <a:spcPct val="120000"/>
              </a:lnSpc>
              <a:spcBef>
                <a:spcPts val="1080"/>
              </a:spcBef>
              <a:tabLst>
                <a:tab pos="300355" algn="l"/>
              </a:tabLst>
            </a:pPr>
            <a:r>
              <a:rPr sz="1800" spc="-5" dirty="0" smtClean="0">
                <a:solidFill>
                  <a:srgbClr val="FB0028"/>
                </a:solidFill>
                <a:latin typeface="Century Gothic"/>
                <a:cs typeface="Century Gothic"/>
              </a:rPr>
              <a:t>ISOLER  </a:t>
            </a:r>
            <a:endParaRPr lang="fr-FR" sz="1800" spc="-5" dirty="0" smtClean="0">
              <a:solidFill>
                <a:srgbClr val="FB0028"/>
              </a:solidFill>
              <a:latin typeface="Century Gothic"/>
              <a:cs typeface="Century Gothic"/>
            </a:endParaRPr>
          </a:p>
          <a:p>
            <a:pPr marL="12700" marR="5080">
              <a:lnSpc>
                <a:spcPct val="120000"/>
              </a:lnSpc>
              <a:spcBef>
                <a:spcPts val="1080"/>
              </a:spcBef>
              <a:tabLst>
                <a:tab pos="300355" algn="l"/>
              </a:tabLst>
            </a:pPr>
            <a:r>
              <a:rPr sz="1800" dirty="0" smtClean="0">
                <a:solidFill>
                  <a:srgbClr val="FB0028"/>
                </a:solidFill>
                <a:latin typeface="Century Gothic"/>
                <a:cs typeface="Century Gothic"/>
              </a:rPr>
              <a:t>MULTIPLIER  </a:t>
            </a: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DIFFERENCIER</a:t>
            </a:r>
            <a:r>
              <a:rPr sz="1800" spc="-85" dirty="0">
                <a:solidFill>
                  <a:srgbClr val="FB0028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FB0028"/>
                </a:solidFill>
                <a:latin typeface="Century Gothic"/>
                <a:cs typeface="Century Gothic"/>
              </a:rPr>
              <a:t>REPARER</a:t>
            </a:r>
            <a:endParaRPr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  <a:tabLst>
                <a:tab pos="300355" algn="l"/>
              </a:tabLst>
            </a:pPr>
            <a:r>
              <a:rPr lang="fr-FR" sz="1800" b="1" dirty="0" smtClean="0">
                <a:solidFill>
                  <a:srgbClr val="0135AC"/>
                </a:solidFill>
                <a:latin typeface="Century Gothic"/>
                <a:cs typeface="Century Gothic"/>
              </a:rPr>
              <a:t>3- </a:t>
            </a:r>
            <a:r>
              <a:rPr sz="1800" b="1" dirty="0" smtClean="0">
                <a:solidFill>
                  <a:srgbClr val="0135AC"/>
                </a:solidFill>
                <a:latin typeface="Century Gothic"/>
                <a:cs typeface="Century Gothic"/>
              </a:rPr>
              <a:t>TRANSPLANTER</a:t>
            </a:r>
            <a:endParaRPr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spc="-5" dirty="0">
                <a:solidFill>
                  <a:srgbClr val="FB0028"/>
                </a:solidFill>
                <a:latin typeface="Century Gothic"/>
                <a:cs typeface="Century Gothic"/>
              </a:rPr>
              <a:t>RENOUVELLER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4182236" y="116967"/>
            <a:ext cx="4432300" cy="1800860"/>
          </a:xfrm>
          <a:custGeom>
            <a:avLst/>
            <a:gdLst/>
            <a:ahLst/>
            <a:cxnLst/>
            <a:rect l="l" t="t" r="r" b="b"/>
            <a:pathLst>
              <a:path w="4432300" h="1800860">
                <a:moveTo>
                  <a:pt x="0" y="1800605"/>
                </a:moveTo>
                <a:lnTo>
                  <a:pt x="4431792" y="1800605"/>
                </a:lnTo>
                <a:lnTo>
                  <a:pt x="4431792" y="0"/>
                </a:lnTo>
                <a:lnTo>
                  <a:pt x="0" y="0"/>
                </a:lnTo>
                <a:lnTo>
                  <a:pt x="0" y="18006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308722" y="6165722"/>
            <a:ext cx="1620520" cy="510540"/>
          </a:xfrm>
          <a:custGeom>
            <a:avLst/>
            <a:gdLst/>
            <a:ahLst/>
            <a:cxnLst/>
            <a:rect l="l" t="t" r="r" b="b"/>
            <a:pathLst>
              <a:path w="1620520" h="510540">
                <a:moveTo>
                  <a:pt x="0" y="85089"/>
                </a:moveTo>
                <a:lnTo>
                  <a:pt x="6687" y="51970"/>
                </a:lnTo>
                <a:lnTo>
                  <a:pt x="24923" y="24923"/>
                </a:lnTo>
                <a:lnTo>
                  <a:pt x="51970" y="6687"/>
                </a:lnTo>
                <a:lnTo>
                  <a:pt x="85090" y="0"/>
                </a:lnTo>
                <a:lnTo>
                  <a:pt x="1534922" y="0"/>
                </a:lnTo>
                <a:lnTo>
                  <a:pt x="1568041" y="6687"/>
                </a:lnTo>
                <a:lnTo>
                  <a:pt x="1595088" y="24923"/>
                </a:lnTo>
                <a:lnTo>
                  <a:pt x="1613324" y="51970"/>
                </a:lnTo>
                <a:lnTo>
                  <a:pt x="1620011" y="85089"/>
                </a:lnTo>
                <a:lnTo>
                  <a:pt x="1620011" y="425449"/>
                </a:lnTo>
                <a:lnTo>
                  <a:pt x="1613324" y="458569"/>
                </a:lnTo>
                <a:lnTo>
                  <a:pt x="1595088" y="485616"/>
                </a:lnTo>
                <a:lnTo>
                  <a:pt x="1568041" y="503852"/>
                </a:lnTo>
                <a:lnTo>
                  <a:pt x="1534922" y="510539"/>
                </a:lnTo>
                <a:lnTo>
                  <a:pt x="85090" y="510539"/>
                </a:lnTo>
                <a:lnTo>
                  <a:pt x="51970" y="503852"/>
                </a:lnTo>
                <a:lnTo>
                  <a:pt x="24923" y="485616"/>
                </a:lnTo>
                <a:lnTo>
                  <a:pt x="6687" y="458569"/>
                </a:lnTo>
                <a:lnTo>
                  <a:pt x="0" y="425449"/>
                </a:lnTo>
                <a:lnTo>
                  <a:pt x="0" y="85089"/>
                </a:lnTo>
                <a:close/>
              </a:path>
            </a:pathLst>
          </a:custGeom>
          <a:ln w="25146">
            <a:solidFill>
              <a:srgbClr val="608F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517130" y="6291834"/>
            <a:ext cx="1191768" cy="3276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Étoile à 5 branches 53"/>
          <p:cNvSpPr/>
          <p:nvPr/>
        </p:nvSpPr>
        <p:spPr>
          <a:xfrm>
            <a:off x="1752600" y="2514600"/>
            <a:ext cx="1447800" cy="1219200"/>
          </a:xfrm>
          <a:prstGeom prst="star5">
            <a:avLst>
              <a:gd name="adj" fmla="val 0"/>
              <a:gd name="hf" fmla="val 105146"/>
              <a:gd name="vf" fmla="val 110557"/>
            </a:avLst>
          </a:prstGeom>
          <a:ln>
            <a:solidFill>
              <a:srgbClr val="D1B57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05" y="1719834"/>
            <a:ext cx="9134093" cy="45171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80736"/>
            <a:ext cx="1517388" cy="29755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7261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9495" y="207263"/>
            <a:ext cx="2232660" cy="349885"/>
          </a:xfrm>
          <a:custGeom>
            <a:avLst/>
            <a:gdLst/>
            <a:ahLst/>
            <a:cxnLst/>
            <a:rect l="l" t="t" r="r" b="b"/>
            <a:pathLst>
              <a:path w="2232660" h="349884">
                <a:moveTo>
                  <a:pt x="0" y="349757"/>
                </a:moveTo>
                <a:lnTo>
                  <a:pt x="2232660" y="349757"/>
                </a:lnTo>
                <a:lnTo>
                  <a:pt x="2232660" y="0"/>
                </a:lnTo>
                <a:lnTo>
                  <a:pt x="0" y="0"/>
                </a:lnTo>
                <a:lnTo>
                  <a:pt x="0" y="349757"/>
                </a:lnTo>
                <a:close/>
              </a:path>
            </a:pathLst>
          </a:custGeom>
          <a:solidFill>
            <a:srgbClr val="2121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58622" y="233934"/>
            <a:ext cx="19951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45" dirty="0">
                <a:solidFill>
                  <a:srgbClr val="FFFF00"/>
                </a:solidFill>
                <a:latin typeface="Trebuchet MS"/>
                <a:cs typeface="Trebuchet MS"/>
              </a:rPr>
              <a:t>CELLULES </a:t>
            </a:r>
            <a:r>
              <a:rPr sz="1800" b="1" spc="-45" dirty="0">
                <a:solidFill>
                  <a:srgbClr val="FFFF00"/>
                </a:solidFill>
                <a:latin typeface="Trebuchet MS"/>
                <a:cs typeface="Trebuchet MS"/>
              </a:rPr>
              <a:t>SOUCHES</a:t>
            </a:r>
            <a:r>
              <a:rPr sz="1800" spc="-45" dirty="0">
                <a:solidFill>
                  <a:srgbClr val="FFFF00"/>
                </a:solidFill>
                <a:latin typeface="Lucida Sans Unicode"/>
                <a:cs typeface="Lucida Sans Unicode"/>
              </a:rPr>
              <a:t>.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5620"/>
            <a:ext cx="9144000" cy="60723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59966" y="4056507"/>
            <a:ext cx="576580" cy="432434"/>
          </a:xfrm>
          <a:custGeom>
            <a:avLst/>
            <a:gdLst/>
            <a:ahLst/>
            <a:cxnLst/>
            <a:rect l="l" t="t" r="r" b="b"/>
            <a:pathLst>
              <a:path w="576580" h="432435">
                <a:moveTo>
                  <a:pt x="0" y="216027"/>
                </a:moveTo>
                <a:lnTo>
                  <a:pt x="4638" y="177210"/>
                </a:lnTo>
                <a:lnTo>
                  <a:pt x="18014" y="140670"/>
                </a:lnTo>
                <a:lnTo>
                  <a:pt x="39313" y="107018"/>
                </a:lnTo>
                <a:lnTo>
                  <a:pt x="67724" y="76866"/>
                </a:lnTo>
                <a:lnTo>
                  <a:pt x="102436" y="50825"/>
                </a:lnTo>
                <a:lnTo>
                  <a:pt x="142635" y="29506"/>
                </a:lnTo>
                <a:lnTo>
                  <a:pt x="187509" y="13521"/>
                </a:lnTo>
                <a:lnTo>
                  <a:pt x="236247" y="3482"/>
                </a:lnTo>
                <a:lnTo>
                  <a:pt x="288036" y="0"/>
                </a:lnTo>
                <a:lnTo>
                  <a:pt x="339824" y="3482"/>
                </a:lnTo>
                <a:lnTo>
                  <a:pt x="388562" y="13521"/>
                </a:lnTo>
                <a:lnTo>
                  <a:pt x="433436" y="29506"/>
                </a:lnTo>
                <a:lnTo>
                  <a:pt x="473635" y="50825"/>
                </a:lnTo>
                <a:lnTo>
                  <a:pt x="508347" y="76866"/>
                </a:lnTo>
                <a:lnTo>
                  <a:pt x="536758" y="107018"/>
                </a:lnTo>
                <a:lnTo>
                  <a:pt x="558057" y="140670"/>
                </a:lnTo>
                <a:lnTo>
                  <a:pt x="571433" y="177210"/>
                </a:lnTo>
                <a:lnTo>
                  <a:pt x="576072" y="216027"/>
                </a:lnTo>
                <a:lnTo>
                  <a:pt x="571433" y="254843"/>
                </a:lnTo>
                <a:lnTo>
                  <a:pt x="558057" y="291383"/>
                </a:lnTo>
                <a:lnTo>
                  <a:pt x="536758" y="325035"/>
                </a:lnTo>
                <a:lnTo>
                  <a:pt x="508347" y="355187"/>
                </a:lnTo>
                <a:lnTo>
                  <a:pt x="473635" y="381228"/>
                </a:lnTo>
                <a:lnTo>
                  <a:pt x="433436" y="402547"/>
                </a:lnTo>
                <a:lnTo>
                  <a:pt x="388562" y="418532"/>
                </a:lnTo>
                <a:lnTo>
                  <a:pt x="339824" y="428571"/>
                </a:lnTo>
                <a:lnTo>
                  <a:pt x="288036" y="432054"/>
                </a:lnTo>
                <a:lnTo>
                  <a:pt x="236247" y="428571"/>
                </a:lnTo>
                <a:lnTo>
                  <a:pt x="187509" y="418532"/>
                </a:lnTo>
                <a:lnTo>
                  <a:pt x="142635" y="402547"/>
                </a:lnTo>
                <a:lnTo>
                  <a:pt x="102436" y="381228"/>
                </a:lnTo>
                <a:lnTo>
                  <a:pt x="67724" y="355187"/>
                </a:lnTo>
                <a:lnTo>
                  <a:pt x="39313" y="325035"/>
                </a:lnTo>
                <a:lnTo>
                  <a:pt x="18014" y="291383"/>
                </a:lnTo>
                <a:lnTo>
                  <a:pt x="4638" y="254843"/>
                </a:lnTo>
                <a:lnTo>
                  <a:pt x="0" y="216027"/>
                </a:lnTo>
                <a:close/>
              </a:path>
            </a:pathLst>
          </a:custGeom>
          <a:ln w="251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29102" y="4158615"/>
            <a:ext cx="395605" cy="288290"/>
          </a:xfrm>
          <a:custGeom>
            <a:avLst/>
            <a:gdLst/>
            <a:ahLst/>
            <a:cxnLst/>
            <a:rect l="l" t="t" r="r" b="b"/>
            <a:pathLst>
              <a:path w="395605" h="288289">
                <a:moveTo>
                  <a:pt x="0" y="144018"/>
                </a:moveTo>
                <a:lnTo>
                  <a:pt x="7062" y="105745"/>
                </a:lnTo>
                <a:lnTo>
                  <a:pt x="26994" y="71345"/>
                </a:lnTo>
                <a:lnTo>
                  <a:pt x="57912" y="42195"/>
                </a:lnTo>
                <a:lnTo>
                  <a:pt x="97931" y="19670"/>
                </a:lnTo>
                <a:lnTo>
                  <a:pt x="145168" y="5147"/>
                </a:lnTo>
                <a:lnTo>
                  <a:pt x="197739" y="0"/>
                </a:lnTo>
                <a:lnTo>
                  <a:pt x="250309" y="5147"/>
                </a:lnTo>
                <a:lnTo>
                  <a:pt x="297546" y="19670"/>
                </a:lnTo>
                <a:lnTo>
                  <a:pt x="337566" y="42195"/>
                </a:lnTo>
                <a:lnTo>
                  <a:pt x="368483" y="71345"/>
                </a:lnTo>
                <a:lnTo>
                  <a:pt x="388415" y="105745"/>
                </a:lnTo>
                <a:lnTo>
                  <a:pt x="395478" y="144018"/>
                </a:lnTo>
                <a:lnTo>
                  <a:pt x="388415" y="182290"/>
                </a:lnTo>
                <a:lnTo>
                  <a:pt x="368483" y="216690"/>
                </a:lnTo>
                <a:lnTo>
                  <a:pt x="337566" y="245840"/>
                </a:lnTo>
                <a:lnTo>
                  <a:pt x="297546" y="268365"/>
                </a:lnTo>
                <a:lnTo>
                  <a:pt x="250309" y="282888"/>
                </a:lnTo>
                <a:lnTo>
                  <a:pt x="197739" y="288036"/>
                </a:lnTo>
                <a:lnTo>
                  <a:pt x="145168" y="282888"/>
                </a:lnTo>
                <a:lnTo>
                  <a:pt x="97931" y="268365"/>
                </a:lnTo>
                <a:lnTo>
                  <a:pt x="57912" y="245840"/>
                </a:lnTo>
                <a:lnTo>
                  <a:pt x="26994" y="216690"/>
                </a:lnTo>
                <a:lnTo>
                  <a:pt x="7062" y="182290"/>
                </a:lnTo>
                <a:lnTo>
                  <a:pt x="0" y="144018"/>
                </a:lnTo>
                <a:close/>
              </a:path>
            </a:pathLst>
          </a:custGeom>
          <a:ln w="2514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887467"/>
            <a:ext cx="1403603" cy="1321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7452" y="185165"/>
            <a:ext cx="3966972" cy="3528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4350" y="211963"/>
            <a:ext cx="3913276" cy="2989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32993"/>
            <a:ext cx="9144000" cy="61760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49630" y="1137666"/>
            <a:ext cx="5852922" cy="4666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43939" y="1331975"/>
            <a:ext cx="5266182" cy="4079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6181" y="0"/>
            <a:ext cx="52920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760424"/>
                </a:solidFill>
                <a:latin typeface="Calibri"/>
                <a:cs typeface="Calibri"/>
              </a:rPr>
              <a:t>Utilisations </a:t>
            </a:r>
            <a:r>
              <a:rPr sz="2400" dirty="0">
                <a:solidFill>
                  <a:srgbClr val="760424"/>
                </a:solidFill>
                <a:latin typeface="Calibri"/>
                <a:cs typeface="Calibri"/>
              </a:rPr>
              <a:t>possibles des </a:t>
            </a:r>
            <a:r>
              <a:rPr sz="2400" spc="-5" dirty="0">
                <a:solidFill>
                  <a:srgbClr val="760424"/>
                </a:solidFill>
                <a:latin typeface="Calibri"/>
                <a:cs typeface="Calibri"/>
              </a:rPr>
              <a:t>cellules</a:t>
            </a:r>
            <a:r>
              <a:rPr sz="2400" spc="-30" dirty="0">
                <a:solidFill>
                  <a:srgbClr val="760424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760424"/>
                </a:solidFill>
                <a:latin typeface="Calibri"/>
                <a:cs typeface="Calibri"/>
              </a:rPr>
              <a:t>souches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9445" y="409955"/>
            <a:ext cx="6881622" cy="463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4761" y="450595"/>
            <a:ext cx="662749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Maladies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possiblement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guérissables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grâce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à la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recherche sur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les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cellules</a:t>
            </a:r>
            <a:r>
              <a:rPr sz="16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souches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0212" y="409575"/>
            <a:ext cx="5976620" cy="0"/>
          </a:xfrm>
          <a:custGeom>
            <a:avLst/>
            <a:gdLst/>
            <a:ahLst/>
            <a:cxnLst/>
            <a:rect l="l" t="t" r="r" b="b"/>
            <a:pathLst>
              <a:path w="5976620">
                <a:moveTo>
                  <a:pt x="0" y="0"/>
                </a:moveTo>
                <a:lnTo>
                  <a:pt x="5976620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321552" y="2946654"/>
            <a:ext cx="2822448" cy="39113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15861" y="3140964"/>
            <a:ext cx="2538222" cy="35874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7072" y="2146426"/>
            <a:ext cx="7875524" cy="5146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15567" y="4581905"/>
            <a:ext cx="1240536" cy="11163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596378" y="4690109"/>
            <a:ext cx="935735" cy="899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24300" y="3886200"/>
            <a:ext cx="2305050" cy="1333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69364"/>
            <a:ext cx="9144000" cy="3260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68601" y="1299972"/>
            <a:ext cx="5392674" cy="10888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62785" y="1494282"/>
            <a:ext cx="5004181" cy="7001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3727703"/>
            <a:ext cx="3143250" cy="3130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41491" y="4262628"/>
            <a:ext cx="2664714" cy="17914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8297" y="1830323"/>
            <a:ext cx="8947785" cy="1939289"/>
          </a:xfrm>
          <a:custGeom>
            <a:avLst/>
            <a:gdLst/>
            <a:ahLst/>
            <a:cxnLst/>
            <a:rect l="l" t="t" r="r" b="b"/>
            <a:pathLst>
              <a:path w="8947785" h="1939289">
                <a:moveTo>
                  <a:pt x="0" y="1939289"/>
                </a:moveTo>
                <a:lnTo>
                  <a:pt x="8947404" y="1939289"/>
                </a:lnTo>
                <a:lnTo>
                  <a:pt x="8947404" y="0"/>
                </a:lnTo>
                <a:lnTo>
                  <a:pt x="0" y="0"/>
                </a:lnTo>
                <a:lnTo>
                  <a:pt x="0" y="1939289"/>
                </a:lnTo>
                <a:close/>
              </a:path>
            </a:pathLst>
          </a:custGeom>
          <a:solidFill>
            <a:srgbClr val="D9D9D9">
              <a:alpha val="3686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7037" y="1341373"/>
            <a:ext cx="8434705" cy="2326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0489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Intro</a:t>
            </a:r>
            <a:r>
              <a:rPr sz="1800" i="1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latin typeface="Corbel"/>
                <a:cs typeface="Corbel"/>
              </a:rPr>
              <a:t>Plusieurs types </a:t>
            </a:r>
            <a:r>
              <a:rPr sz="1600" dirty="0">
                <a:latin typeface="Corbel"/>
                <a:cs typeface="Corbel"/>
              </a:rPr>
              <a:t>de </a:t>
            </a:r>
            <a:r>
              <a:rPr sz="1600" spc="-5" dirty="0">
                <a:latin typeface="Corbel"/>
                <a:cs typeface="Corbel"/>
              </a:rPr>
              <a:t>cellules </a:t>
            </a:r>
            <a:r>
              <a:rPr sz="1600" dirty="0">
                <a:latin typeface="Corbel"/>
                <a:cs typeface="Corbel"/>
              </a:rPr>
              <a:t>peuvent être </a:t>
            </a:r>
            <a:r>
              <a:rPr sz="1600" spc="-5" dirty="0">
                <a:latin typeface="Corbel"/>
                <a:cs typeface="Corbel"/>
              </a:rPr>
              <a:t>cultivés</a:t>
            </a:r>
            <a:r>
              <a:rPr sz="1600" spc="60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:</a:t>
            </a:r>
            <a:endParaRPr sz="1600">
              <a:latin typeface="Corbel"/>
              <a:cs typeface="Corbel"/>
            </a:endParaRPr>
          </a:p>
          <a:p>
            <a:pPr marL="53340">
              <a:lnSpc>
                <a:spcPct val="100000"/>
              </a:lnSpc>
              <a:spcBef>
                <a:spcPts val="960"/>
              </a:spcBef>
            </a:pPr>
            <a:r>
              <a:rPr sz="1600" dirty="0">
                <a:latin typeface="Corbel"/>
                <a:cs typeface="Corbel"/>
              </a:rPr>
              <a:t>des </a:t>
            </a:r>
            <a:r>
              <a:rPr sz="1600" spc="-5" dirty="0">
                <a:latin typeface="Corbel"/>
                <a:cs typeface="Corbel"/>
              </a:rPr>
              <a:t>micro-organismes </a:t>
            </a:r>
            <a:r>
              <a:rPr sz="1600" b="1" dirty="0">
                <a:latin typeface="Corbel"/>
                <a:cs typeface="Corbel"/>
              </a:rPr>
              <a:t>unicellulaires </a:t>
            </a:r>
            <a:r>
              <a:rPr sz="1600" dirty="0">
                <a:latin typeface="Corbel"/>
                <a:cs typeface="Corbel"/>
              </a:rPr>
              <a:t>(bactéries, </a:t>
            </a:r>
            <a:r>
              <a:rPr sz="1600" spc="-5" dirty="0">
                <a:latin typeface="Corbel"/>
                <a:cs typeface="Corbel"/>
              </a:rPr>
              <a:t>levures, </a:t>
            </a:r>
            <a:r>
              <a:rPr sz="1600" dirty="0">
                <a:latin typeface="Corbel"/>
                <a:cs typeface="Corbel"/>
              </a:rPr>
              <a:t>etc.) et des </a:t>
            </a:r>
            <a:r>
              <a:rPr sz="1600" spc="-5" dirty="0">
                <a:latin typeface="Corbel"/>
                <a:cs typeface="Corbel"/>
              </a:rPr>
              <a:t>cellules </a:t>
            </a:r>
            <a:r>
              <a:rPr sz="1600" dirty="0">
                <a:latin typeface="Corbel"/>
                <a:cs typeface="Corbel"/>
              </a:rPr>
              <a:t>provenant</a:t>
            </a:r>
            <a:r>
              <a:rPr sz="1600" spc="105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d'organismes</a:t>
            </a:r>
            <a:endParaRPr sz="16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600" b="1" spc="-5" dirty="0">
                <a:latin typeface="Corbel"/>
                <a:cs typeface="Corbel"/>
              </a:rPr>
              <a:t>pluricellulaires </a:t>
            </a:r>
            <a:r>
              <a:rPr sz="1600" spc="-5" dirty="0">
                <a:latin typeface="Corbel"/>
                <a:cs typeface="Corbel"/>
              </a:rPr>
              <a:t>(végétaux </a:t>
            </a:r>
            <a:r>
              <a:rPr sz="1600" dirty="0">
                <a:latin typeface="Corbel"/>
                <a:cs typeface="Corbel"/>
              </a:rPr>
              <a:t>et</a:t>
            </a:r>
            <a:r>
              <a:rPr sz="1600" spc="-10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animaux).</a:t>
            </a:r>
            <a:endParaRPr sz="1600">
              <a:latin typeface="Corbel"/>
              <a:cs typeface="Corbel"/>
            </a:endParaRPr>
          </a:p>
          <a:p>
            <a:pPr marL="12700" marR="97790">
              <a:lnSpc>
                <a:spcPct val="150000"/>
              </a:lnSpc>
            </a:pPr>
            <a:r>
              <a:rPr sz="1600" spc="-5" dirty="0">
                <a:latin typeface="Corbel"/>
                <a:cs typeface="Corbel"/>
              </a:rPr>
              <a:t>En </a:t>
            </a:r>
            <a:r>
              <a:rPr sz="1600" dirty="0">
                <a:latin typeface="Corbel"/>
                <a:cs typeface="Corbel"/>
              </a:rPr>
              <a:t>les </a:t>
            </a:r>
            <a:r>
              <a:rPr sz="1600" spc="-5" dirty="0">
                <a:latin typeface="Corbel"/>
                <a:cs typeface="Corbel"/>
              </a:rPr>
              <a:t>cultivant </a:t>
            </a:r>
            <a:r>
              <a:rPr sz="1600" dirty="0">
                <a:latin typeface="Corbel"/>
                <a:cs typeface="Corbel"/>
              </a:rPr>
              <a:t>en laboratoire, </a:t>
            </a:r>
            <a:r>
              <a:rPr sz="1600" spc="-5" dirty="0">
                <a:latin typeface="Corbel"/>
                <a:cs typeface="Corbel"/>
              </a:rPr>
              <a:t>on </a:t>
            </a:r>
            <a:r>
              <a:rPr sz="1600" dirty="0">
                <a:latin typeface="Corbel"/>
                <a:cs typeface="Corbel"/>
              </a:rPr>
              <a:t>peut </a:t>
            </a:r>
            <a:r>
              <a:rPr sz="1600" b="1" dirty="0">
                <a:latin typeface="Corbel"/>
                <a:cs typeface="Corbel"/>
              </a:rPr>
              <a:t>contrôler </a:t>
            </a:r>
            <a:r>
              <a:rPr sz="1600" b="1" spc="-5" dirty="0">
                <a:latin typeface="Corbel"/>
                <a:cs typeface="Corbel"/>
              </a:rPr>
              <a:t>leur croissance </a:t>
            </a:r>
            <a:r>
              <a:rPr sz="1600" dirty="0">
                <a:latin typeface="Corbel"/>
                <a:cs typeface="Corbel"/>
              </a:rPr>
              <a:t>et </a:t>
            </a:r>
            <a:r>
              <a:rPr sz="1600" spc="-5" dirty="0">
                <a:latin typeface="Corbel"/>
                <a:cs typeface="Corbel"/>
              </a:rPr>
              <a:t>obtenir </a:t>
            </a:r>
            <a:r>
              <a:rPr sz="1600" dirty="0">
                <a:latin typeface="Corbel"/>
                <a:cs typeface="Corbel"/>
              </a:rPr>
              <a:t>de grandes </a:t>
            </a:r>
            <a:r>
              <a:rPr sz="1600" spc="-5" dirty="0">
                <a:latin typeface="Corbel"/>
                <a:cs typeface="Corbel"/>
              </a:rPr>
              <a:t>quantités </a:t>
            </a:r>
            <a:r>
              <a:rPr sz="1600" dirty="0">
                <a:latin typeface="Corbel"/>
                <a:cs typeface="Corbel"/>
              </a:rPr>
              <a:t>de  </a:t>
            </a:r>
            <a:r>
              <a:rPr sz="1600" spc="-5" dirty="0">
                <a:latin typeface="Corbel"/>
                <a:cs typeface="Corbel"/>
              </a:rPr>
              <a:t>micro-organismes ou </a:t>
            </a:r>
            <a:r>
              <a:rPr sz="1600" dirty="0">
                <a:latin typeface="Corbel"/>
                <a:cs typeface="Corbel"/>
              </a:rPr>
              <a:t>de </a:t>
            </a:r>
            <a:r>
              <a:rPr sz="1600" spc="-5" dirty="0">
                <a:latin typeface="Corbel"/>
                <a:cs typeface="Corbel"/>
              </a:rPr>
              <a:t>substances</a:t>
            </a:r>
            <a:r>
              <a:rPr sz="1600" spc="30" dirty="0">
                <a:latin typeface="Corbel"/>
                <a:cs typeface="Corbel"/>
              </a:rPr>
              <a:t> </a:t>
            </a:r>
            <a:r>
              <a:rPr sz="1600" dirty="0">
                <a:latin typeface="Corbel"/>
                <a:cs typeface="Corbel"/>
              </a:rPr>
              <a:t>utiles.</a:t>
            </a:r>
            <a:endParaRPr sz="1600">
              <a:latin typeface="Corbel"/>
              <a:cs typeface="Corbe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24968" y="1610105"/>
            <a:ext cx="2403348" cy="496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6492" y="1123950"/>
            <a:ext cx="2400300" cy="595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47828" y="1133094"/>
            <a:ext cx="2357628" cy="553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3215" y="1258569"/>
            <a:ext cx="2106764" cy="3020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60854" y="1610105"/>
            <a:ext cx="399288" cy="3886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263901" y="1232916"/>
            <a:ext cx="394715" cy="4823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85238" y="1241297"/>
            <a:ext cx="352044" cy="4404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11348" y="1367282"/>
            <a:ext cx="100329" cy="1883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1341373"/>
            <a:ext cx="1043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Définition</a:t>
            </a:r>
            <a:r>
              <a:rPr sz="1800" i="1" spc="-7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83513" y="1844801"/>
            <a:ext cx="8209280" cy="1900555"/>
          </a:xfrm>
          <a:prstGeom prst="rect">
            <a:avLst/>
          </a:prstGeom>
          <a:solidFill>
            <a:srgbClr val="D1D1EF"/>
          </a:solidFill>
        </p:spPr>
        <p:txBody>
          <a:bodyPr vert="horz" wrap="square" lIns="0" tIns="27305" rIns="0" bIns="0" rtlCol="0">
            <a:spAutoFit/>
          </a:bodyPr>
          <a:lstStyle/>
          <a:p>
            <a:pPr marL="91440" marR="85090" algn="just">
              <a:lnSpc>
                <a:spcPts val="2880"/>
              </a:lnSpc>
              <a:spcBef>
                <a:spcPts val="215"/>
              </a:spcBef>
            </a:pP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&gt;&gt;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La culture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cellulaire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est un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moyen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technique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utilisé afin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 </a:t>
            </a:r>
            <a:r>
              <a:rPr sz="1600" spc="-15" dirty="0">
                <a:solidFill>
                  <a:srgbClr val="212168"/>
                </a:solidFill>
                <a:latin typeface="Calibri"/>
                <a:cs typeface="Calibri"/>
              </a:rPr>
              <a:t>faire </a:t>
            </a:r>
            <a:r>
              <a:rPr sz="1600" u="heavy" spc="-10" dirty="0">
                <a:solidFill>
                  <a:srgbClr val="212168"/>
                </a:solidFill>
                <a:uFill>
                  <a:solidFill>
                    <a:srgbClr val="212168"/>
                  </a:solidFill>
                </a:uFill>
                <a:latin typeface="Calibri"/>
                <a:cs typeface="Calibri"/>
              </a:rPr>
              <a:t>croître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des cellules </a:t>
            </a:r>
            <a:r>
              <a:rPr sz="1600" u="heavy" spc="-10" dirty="0">
                <a:solidFill>
                  <a:srgbClr val="212168"/>
                </a:solidFill>
                <a:uFill>
                  <a:solidFill>
                    <a:srgbClr val="212168"/>
                  </a:solidFill>
                </a:uFill>
                <a:latin typeface="Calibri"/>
                <a:cs typeface="Calibri"/>
              </a:rPr>
              <a:t>hors </a:t>
            </a:r>
            <a:r>
              <a:rPr sz="1600" u="heavy" spc="-5" dirty="0">
                <a:solidFill>
                  <a:srgbClr val="212168"/>
                </a:solidFill>
                <a:uFill>
                  <a:solidFill>
                    <a:srgbClr val="212168"/>
                  </a:solidFill>
                </a:uFill>
                <a:latin typeface="Calibri"/>
                <a:cs typeface="Calibri"/>
              </a:rPr>
              <a:t>de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 </a:t>
            </a:r>
            <a:r>
              <a:rPr sz="1600" u="heavy" dirty="0">
                <a:solidFill>
                  <a:srgbClr val="212168"/>
                </a:solidFill>
                <a:uFill>
                  <a:solidFill>
                    <a:srgbClr val="212168"/>
                  </a:solidFill>
                </a:uFill>
                <a:latin typeface="Calibri"/>
                <a:cs typeface="Calibri"/>
              </a:rPr>
              <a:t>leur </a:t>
            </a:r>
            <a:r>
              <a:rPr sz="1600" u="heavy" spc="-10" dirty="0">
                <a:solidFill>
                  <a:srgbClr val="212168"/>
                </a:solidFill>
                <a:uFill>
                  <a:solidFill>
                    <a:srgbClr val="212168"/>
                  </a:solidFill>
                </a:uFill>
                <a:latin typeface="Calibri"/>
                <a:cs typeface="Calibri"/>
              </a:rPr>
              <a:t>environnement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 directe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(ou</a:t>
            </a:r>
            <a:r>
              <a:rPr sz="1600" spc="15" dirty="0">
                <a:solidFill>
                  <a:srgbClr val="212168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organisme).</a:t>
            </a:r>
            <a:endParaRPr sz="1600">
              <a:latin typeface="Calibri"/>
              <a:cs typeface="Calibri"/>
            </a:endParaRPr>
          </a:p>
          <a:p>
            <a:pPr marL="91440" marR="83820" algn="just">
              <a:lnSpc>
                <a:spcPts val="2880"/>
              </a:lnSpc>
            </a:pP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&gt;&gt; </a:t>
            </a:r>
            <a:r>
              <a:rPr sz="1600" spc="-20" dirty="0">
                <a:solidFill>
                  <a:srgbClr val="212168"/>
                </a:solidFill>
                <a:latin typeface="Calibri"/>
                <a:cs typeface="Calibri"/>
              </a:rPr>
              <a:t>L’utilisation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 cellules </a:t>
            </a: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en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culture, </a:t>
            </a:r>
            <a:r>
              <a:rPr sz="1600" spc="-15" dirty="0">
                <a:solidFill>
                  <a:srgbClr val="212168"/>
                </a:solidFill>
                <a:latin typeface="Calibri"/>
                <a:cs typeface="Calibri"/>
              </a:rPr>
              <a:t>va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permettre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reproduire </a:t>
            </a: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des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conditions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conduisant </a:t>
            </a: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à  une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pathologie,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tester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des molécules sur </a:t>
            </a: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leur survie ou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 </a:t>
            </a: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les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utiliser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afin </a:t>
            </a:r>
            <a:r>
              <a:rPr sz="1600" dirty="0">
                <a:solidFill>
                  <a:srgbClr val="212168"/>
                </a:solidFill>
                <a:latin typeface="Calibri"/>
                <a:cs typeface="Calibri"/>
              </a:rPr>
              <a:t>de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produire </a:t>
            </a:r>
            <a:r>
              <a:rPr sz="1600" spc="-5" dirty="0">
                <a:solidFill>
                  <a:srgbClr val="212168"/>
                </a:solidFill>
                <a:latin typeface="Calibri"/>
                <a:cs typeface="Calibri"/>
              </a:rPr>
              <a:t>des  </a:t>
            </a:r>
            <a:r>
              <a:rPr sz="1600" spc="-10" dirty="0">
                <a:solidFill>
                  <a:srgbClr val="212168"/>
                </a:solidFill>
                <a:latin typeface="Calibri"/>
                <a:cs typeface="Calibri"/>
              </a:rPr>
              <a:t>protéines.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66394" y="4364735"/>
            <a:ext cx="828294" cy="876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5354573"/>
            <a:ext cx="755904" cy="8755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1104" y="4917185"/>
            <a:ext cx="830580" cy="8747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77569" y="4047235"/>
            <a:ext cx="7736840" cy="2237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45969F"/>
                </a:solidFill>
                <a:latin typeface="Calibri"/>
                <a:cs typeface="Calibri"/>
              </a:rPr>
              <a:t>Objectif:</a:t>
            </a:r>
            <a:endParaRPr sz="1800">
              <a:latin typeface="Calibri"/>
              <a:cs typeface="Calibri"/>
            </a:endParaRPr>
          </a:p>
          <a:p>
            <a:pPr marL="969010" marR="5080">
              <a:lnSpc>
                <a:spcPct val="150000"/>
              </a:lnSpc>
              <a:spcBef>
                <a:spcPts val="1395"/>
              </a:spcBef>
            </a:pPr>
            <a:r>
              <a:rPr sz="1400" spc="-5" dirty="0">
                <a:latin typeface="Arial"/>
                <a:cs typeface="Arial"/>
              </a:rPr>
              <a:t>Permettre la 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(re)production</a:t>
            </a:r>
            <a:r>
              <a:rPr sz="1400" spc="-5" dirty="0">
                <a:latin typeface="Arial"/>
                <a:cs typeface="Arial"/>
              </a:rPr>
              <a:t> de cellules en quantité suffisante pour pouvoir ensuite s'en  servir comme matériel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expérimental.</a:t>
            </a:r>
            <a:endParaRPr sz="1400">
              <a:latin typeface="Arial"/>
              <a:cs typeface="Arial"/>
            </a:endParaRPr>
          </a:p>
          <a:p>
            <a:pPr marL="635000" marR="1147445">
              <a:lnSpc>
                <a:spcPct val="150000"/>
              </a:lnSpc>
              <a:spcBef>
                <a:spcPts val="955"/>
              </a:spcBef>
            </a:pPr>
            <a:r>
              <a:rPr sz="1400" spc="-5" dirty="0">
                <a:latin typeface="Arial"/>
                <a:cs typeface="Arial"/>
              </a:rPr>
              <a:t>La principale difficulté de la culture cellulaire correspond à sa sensibilité aux  contaminations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: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sz="1400" spc="-5" dirty="0">
                <a:latin typeface="Arial"/>
                <a:cs typeface="Arial"/>
              </a:rPr>
              <a:t>elle 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doit donc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être </a:t>
            </a:r>
            <a:r>
              <a:rPr sz="14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réalisée dans des conditions stériles dans la plupart des</a:t>
            </a:r>
            <a:r>
              <a:rPr sz="1400" u="heavy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400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cas</a:t>
            </a:r>
            <a:r>
              <a:rPr sz="1400" spc="5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764410" y="4365116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7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954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32593" y="70462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239001" y="131572"/>
            <a:ext cx="1466722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Cytologie 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5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1341373"/>
            <a:ext cx="6992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5" dirty="0">
                <a:solidFill>
                  <a:srgbClr val="006FC0"/>
                </a:solidFill>
                <a:latin typeface="Calibri"/>
                <a:cs typeface="Calibri"/>
              </a:rPr>
              <a:t>Avantages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des cultures cellulaires par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rapport à </a:t>
            </a:r>
            <a:r>
              <a:rPr sz="1800" i="1" spc="-20" dirty="0">
                <a:solidFill>
                  <a:srgbClr val="006FC0"/>
                </a:solidFill>
                <a:latin typeface="Calibri"/>
                <a:cs typeface="Calibri"/>
              </a:rPr>
              <a:t>l’expérimentation </a:t>
            </a:r>
            <a:r>
              <a:rPr sz="1800" i="1" spc="-5" dirty="0">
                <a:solidFill>
                  <a:srgbClr val="006FC0"/>
                </a:solidFill>
                <a:latin typeface="Calibri"/>
                <a:cs typeface="Calibri"/>
              </a:rPr>
              <a:t>animale</a:t>
            </a:r>
            <a:r>
              <a:rPr sz="1800" i="1" spc="114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006FC0"/>
                </a:solidFill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7913" y="1692020"/>
            <a:ext cx="5400675" cy="0"/>
          </a:xfrm>
          <a:custGeom>
            <a:avLst/>
            <a:gdLst/>
            <a:ahLst/>
            <a:cxnLst/>
            <a:rect l="l" t="t" r="r" b="b"/>
            <a:pathLst>
              <a:path w="5400675">
                <a:moveTo>
                  <a:pt x="0" y="0"/>
                </a:moveTo>
                <a:lnTo>
                  <a:pt x="5400548" y="0"/>
                </a:lnTo>
              </a:path>
            </a:pathLst>
          </a:custGeom>
          <a:ln w="12954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539" y="1622297"/>
            <a:ext cx="2642616" cy="27942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3850" y="1816607"/>
            <a:ext cx="2055876" cy="22075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82950" y="2325116"/>
            <a:ext cx="4484370" cy="208280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203200" indent="-190500">
              <a:lnSpc>
                <a:spcPct val="100000"/>
              </a:lnSpc>
              <a:spcBef>
                <a:spcPts val="1180"/>
              </a:spcBef>
              <a:buFont typeface="Arial"/>
              <a:buChar char="–"/>
              <a:tabLst>
                <a:tab pos="203200" algn="l"/>
              </a:tabLst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Réduction du nombre</a:t>
            </a:r>
            <a:r>
              <a:rPr sz="18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d’animaux</a:t>
            </a:r>
            <a:endParaRPr sz="1800" dirty="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spcBef>
                <a:spcPts val="1080"/>
              </a:spcBef>
              <a:buFont typeface="Arial"/>
              <a:buChar char="–"/>
              <a:tabLst>
                <a:tab pos="203200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Matériel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abondant</a:t>
            </a:r>
            <a:endParaRPr sz="1800" dirty="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spcBef>
                <a:spcPts val="1080"/>
              </a:spcBef>
              <a:buFont typeface="Arial"/>
              <a:buChar char="–"/>
              <a:tabLst>
                <a:tab pos="203200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Matériel</a:t>
            </a:r>
            <a:r>
              <a:rPr sz="18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standardisé</a:t>
            </a:r>
            <a:endParaRPr sz="1800" dirty="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spcBef>
                <a:spcPts val="1080"/>
              </a:spcBef>
              <a:buFont typeface="Arial"/>
              <a:buChar char="–"/>
              <a:tabLst>
                <a:tab pos="203200" algn="l"/>
              </a:tabLst>
            </a:pP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Maîtrise des conditions</a:t>
            </a:r>
            <a:r>
              <a:rPr sz="180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expérimentales</a:t>
            </a:r>
            <a:endParaRPr sz="1800" dirty="0">
              <a:latin typeface="Arial"/>
              <a:cs typeface="Arial"/>
            </a:endParaRPr>
          </a:p>
          <a:p>
            <a:pPr marL="203200" indent="-190500">
              <a:lnSpc>
                <a:spcPct val="100000"/>
              </a:lnSpc>
              <a:spcBef>
                <a:spcPts val="1080"/>
              </a:spcBef>
              <a:buFont typeface="Arial"/>
              <a:buChar char="–"/>
              <a:tabLst>
                <a:tab pos="203200" algn="l"/>
              </a:tabLst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Effet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mécanistique sur effet cible</a:t>
            </a:r>
            <a:r>
              <a:rPr sz="18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Arial"/>
                <a:cs typeface="Arial"/>
              </a:rPr>
              <a:t>direct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430" y="5212334"/>
            <a:ext cx="7839709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9385" indent="-146685">
              <a:lnSpc>
                <a:spcPct val="100000"/>
              </a:lnSpc>
              <a:spcBef>
                <a:spcPts val="100"/>
              </a:spcBef>
              <a:buChar char="&gt;"/>
              <a:tabLst>
                <a:tab pos="160020" algn="l"/>
              </a:tabLst>
            </a:pPr>
            <a:r>
              <a:rPr sz="1600" b="1" spc="-5" dirty="0">
                <a:solidFill>
                  <a:srgbClr val="233B75"/>
                </a:solidFill>
                <a:latin typeface="Calibri"/>
                <a:cs typeface="Calibri"/>
              </a:rPr>
              <a:t>De </a:t>
            </a:r>
            <a:r>
              <a:rPr sz="1600" b="1" i="1" dirty="0">
                <a:solidFill>
                  <a:srgbClr val="233B75"/>
                </a:solidFill>
                <a:latin typeface="Calibri"/>
                <a:cs typeface="Calibri"/>
              </a:rPr>
              <a:t>l’In </a:t>
            </a:r>
            <a:r>
              <a:rPr sz="1600" b="1" i="1" spc="-5" dirty="0">
                <a:solidFill>
                  <a:srgbClr val="233B75"/>
                </a:solidFill>
                <a:latin typeface="Calibri"/>
                <a:cs typeface="Calibri"/>
              </a:rPr>
              <a:t>Vivo </a:t>
            </a:r>
            <a:r>
              <a:rPr sz="1600" b="1" i="1" dirty="0">
                <a:solidFill>
                  <a:srgbClr val="233B75"/>
                </a:solidFill>
                <a:latin typeface="Calibri"/>
                <a:cs typeface="Calibri"/>
              </a:rPr>
              <a:t>à l’In </a:t>
            </a:r>
            <a:r>
              <a:rPr sz="1600" b="1" i="1" spc="-5" dirty="0">
                <a:solidFill>
                  <a:srgbClr val="233B75"/>
                </a:solidFill>
                <a:latin typeface="Calibri"/>
                <a:cs typeface="Calibri"/>
              </a:rPr>
              <a:t>Vitro </a:t>
            </a:r>
            <a:r>
              <a:rPr sz="1600" b="1" dirty="0">
                <a:solidFill>
                  <a:srgbClr val="233B75"/>
                </a:solidFill>
                <a:latin typeface="Calibri"/>
                <a:cs typeface="Calibri"/>
              </a:rPr>
              <a:t>: </a:t>
            </a:r>
            <a:r>
              <a:rPr sz="1600" b="1" spc="-15" dirty="0">
                <a:solidFill>
                  <a:srgbClr val="233B75"/>
                </a:solidFill>
                <a:latin typeface="Calibri"/>
                <a:cs typeface="Calibri"/>
              </a:rPr>
              <a:t>Intérêt </a:t>
            </a:r>
            <a:r>
              <a:rPr sz="1600" b="1" spc="-10" dirty="0">
                <a:solidFill>
                  <a:srgbClr val="233B75"/>
                </a:solidFill>
                <a:latin typeface="Calibri"/>
                <a:cs typeface="Calibri"/>
              </a:rPr>
              <a:t>et </a:t>
            </a:r>
            <a:r>
              <a:rPr sz="1600" b="1" spc="-5" dirty="0">
                <a:solidFill>
                  <a:srgbClr val="233B75"/>
                </a:solidFill>
                <a:latin typeface="Calibri"/>
                <a:cs typeface="Calibri"/>
              </a:rPr>
              <a:t>application </a:t>
            </a:r>
            <a:r>
              <a:rPr sz="1600" b="1" dirty="0">
                <a:solidFill>
                  <a:srgbClr val="233B75"/>
                </a:solidFill>
                <a:latin typeface="Calibri"/>
                <a:cs typeface="Calibri"/>
              </a:rPr>
              <a:t>des</a:t>
            </a:r>
            <a:r>
              <a:rPr sz="1600" b="1" spc="-35" dirty="0">
                <a:solidFill>
                  <a:srgbClr val="233B75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33B75"/>
                </a:solidFill>
                <a:latin typeface="Calibri"/>
                <a:cs typeface="Calibri"/>
              </a:rPr>
              <a:t>modèles</a:t>
            </a:r>
            <a:endParaRPr sz="1600">
              <a:latin typeface="Calibri"/>
              <a:cs typeface="Calibri"/>
            </a:endParaRPr>
          </a:p>
          <a:p>
            <a:pPr marL="58419">
              <a:lnSpc>
                <a:spcPct val="100000"/>
              </a:lnSpc>
              <a:spcBef>
                <a:spcPts val="1160"/>
              </a:spcBef>
            </a:pPr>
            <a:r>
              <a:rPr sz="1400" b="1" spc="-35" dirty="0">
                <a:solidFill>
                  <a:srgbClr val="001F5F"/>
                </a:solidFill>
                <a:latin typeface="Calibri"/>
                <a:cs typeface="Calibri"/>
              </a:rPr>
              <a:t>Tests </a:t>
            </a:r>
            <a:r>
              <a:rPr sz="1400" b="1" spc="-15" dirty="0">
                <a:solidFill>
                  <a:srgbClr val="001F5F"/>
                </a:solidFill>
                <a:latin typeface="Calibri"/>
                <a:cs typeface="Calibri"/>
              </a:rPr>
              <a:t>Validés </a:t>
            </a:r>
            <a:r>
              <a:rPr sz="1400" b="1" spc="-10" dirty="0">
                <a:solidFill>
                  <a:srgbClr val="001F5F"/>
                </a:solidFill>
                <a:latin typeface="Calibri"/>
                <a:cs typeface="Calibri"/>
              </a:rPr>
              <a:t>et</a:t>
            </a:r>
            <a:r>
              <a:rPr sz="14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01F5F"/>
                </a:solidFill>
                <a:latin typeface="Calibri"/>
                <a:cs typeface="Calibri"/>
              </a:rPr>
              <a:t>reconnus</a:t>
            </a:r>
            <a:endParaRPr sz="1400">
              <a:latin typeface="Calibri"/>
              <a:cs typeface="Calibri"/>
            </a:endParaRPr>
          </a:p>
          <a:p>
            <a:pPr marL="159385" indent="-146685">
              <a:lnSpc>
                <a:spcPct val="100000"/>
              </a:lnSpc>
              <a:spcBef>
                <a:spcPts val="1000"/>
              </a:spcBef>
              <a:buChar char="&gt;"/>
              <a:tabLst>
                <a:tab pos="160020" algn="l"/>
              </a:tabLst>
            </a:pPr>
            <a:r>
              <a:rPr sz="1600" b="1" spc="-10" dirty="0">
                <a:solidFill>
                  <a:srgbClr val="001F5F"/>
                </a:solidFill>
                <a:latin typeface="Calibri"/>
                <a:cs typeface="Calibri"/>
              </a:rPr>
              <a:t>Doivent être </a:t>
            </a:r>
            <a:r>
              <a:rPr sz="1600" b="1" dirty="0">
                <a:solidFill>
                  <a:srgbClr val="001F5F"/>
                </a:solidFill>
                <a:latin typeface="Calibri"/>
                <a:cs typeface="Calibri"/>
              </a:rPr>
              <a:t>une </a:t>
            </a:r>
            <a:r>
              <a:rPr sz="1600" b="1" spc="-5" dirty="0">
                <a:solidFill>
                  <a:srgbClr val="001F5F"/>
                </a:solidFill>
                <a:latin typeface="Calibri"/>
                <a:cs typeface="Calibri"/>
              </a:rPr>
              <a:t>méthode </a:t>
            </a:r>
            <a:r>
              <a:rPr sz="1600" b="1" spc="-10" dirty="0">
                <a:solidFill>
                  <a:srgbClr val="001F5F"/>
                </a:solidFill>
                <a:latin typeface="Calibri"/>
                <a:cs typeface="Calibri"/>
              </a:rPr>
              <a:t>alternative </a:t>
            </a:r>
            <a:r>
              <a:rPr sz="1600" b="1" dirty="0">
                <a:solidFill>
                  <a:srgbClr val="001F5F"/>
                </a:solidFill>
                <a:latin typeface="Calibri"/>
                <a:cs typeface="Calibri"/>
              </a:rPr>
              <a:t>des </a:t>
            </a:r>
            <a:r>
              <a:rPr sz="1600" b="1" spc="-5" dirty="0">
                <a:solidFill>
                  <a:srgbClr val="001F5F"/>
                </a:solidFill>
                <a:latin typeface="Calibri"/>
                <a:cs typeface="Calibri"/>
              </a:rPr>
              <a:t>études </a:t>
            </a:r>
            <a:r>
              <a:rPr sz="1600" b="1" i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1600" b="1" i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001F5F"/>
                </a:solidFill>
                <a:latin typeface="Calibri"/>
                <a:cs typeface="Calibri"/>
              </a:rPr>
              <a:t>vivo</a:t>
            </a:r>
            <a:endParaRPr sz="1600">
              <a:latin typeface="Calibri"/>
              <a:cs typeface="Calibri"/>
            </a:endParaRPr>
          </a:p>
          <a:p>
            <a:pPr marL="159385" indent="-146685">
              <a:lnSpc>
                <a:spcPct val="100000"/>
              </a:lnSpc>
              <a:spcBef>
                <a:spcPts val="960"/>
              </a:spcBef>
              <a:buChar char="&gt;"/>
              <a:tabLst>
                <a:tab pos="160020" algn="l"/>
              </a:tabLst>
            </a:pPr>
            <a:r>
              <a:rPr sz="1600" b="1" spc="-15" dirty="0">
                <a:solidFill>
                  <a:srgbClr val="233B75"/>
                </a:solidFill>
                <a:latin typeface="Calibri"/>
                <a:cs typeface="Calibri"/>
              </a:rPr>
              <a:t>Validation </a:t>
            </a:r>
            <a:r>
              <a:rPr sz="1600" b="1" spc="-5" dirty="0">
                <a:solidFill>
                  <a:srgbClr val="233B75"/>
                </a:solidFill>
                <a:latin typeface="Calibri"/>
                <a:cs typeface="Calibri"/>
              </a:rPr>
              <a:t>(physiologie, pharmacologie, </a:t>
            </a:r>
            <a:r>
              <a:rPr sz="1600" b="1" spc="-10" dirty="0">
                <a:solidFill>
                  <a:srgbClr val="233B75"/>
                </a:solidFill>
                <a:latin typeface="Calibri"/>
                <a:cs typeface="Calibri"/>
              </a:rPr>
              <a:t>toxicologie, </a:t>
            </a:r>
            <a:r>
              <a:rPr sz="1600" b="1" dirty="0">
                <a:solidFill>
                  <a:srgbClr val="233B75"/>
                </a:solidFill>
                <a:latin typeface="Calibri"/>
                <a:cs typeface="Calibri"/>
              </a:rPr>
              <a:t>pharmacie </a:t>
            </a:r>
            <a:r>
              <a:rPr sz="1600" b="1" spc="-5" dirty="0">
                <a:solidFill>
                  <a:srgbClr val="233B75"/>
                </a:solidFill>
                <a:latin typeface="Calibri"/>
                <a:cs typeface="Calibri"/>
              </a:rPr>
              <a:t>industrielle, cosmétique,</a:t>
            </a:r>
            <a:r>
              <a:rPr sz="1600" b="1" spc="25" dirty="0">
                <a:solidFill>
                  <a:srgbClr val="233B75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233B75"/>
                </a:solidFill>
                <a:latin typeface="Calibri"/>
                <a:cs typeface="Calibri"/>
              </a:rPr>
              <a:t>…)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9144000" cy="9677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767" y="688086"/>
            <a:ext cx="4235450" cy="292735"/>
          </a:xfrm>
          <a:custGeom>
            <a:avLst/>
            <a:gdLst/>
            <a:ahLst/>
            <a:cxnLst/>
            <a:rect l="l" t="t" r="r" b="b"/>
            <a:pathLst>
              <a:path w="4235450" h="292734">
                <a:moveTo>
                  <a:pt x="0" y="292608"/>
                </a:moveTo>
                <a:lnTo>
                  <a:pt x="4235196" y="292608"/>
                </a:lnTo>
                <a:lnTo>
                  <a:pt x="4235196" y="0"/>
                </a:lnTo>
                <a:lnTo>
                  <a:pt x="0" y="0"/>
                </a:lnTo>
                <a:lnTo>
                  <a:pt x="0" y="292608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1881" y="669543"/>
            <a:ext cx="252666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825"/>
              </a:lnSpc>
              <a:spcBef>
                <a:spcPts val="100"/>
              </a:spcBef>
            </a:pP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MÉTHODES D’ÉTUDE DE LA</a:t>
            </a:r>
            <a:r>
              <a:rPr sz="7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00" b="1" spc="-5" dirty="0">
                <a:solidFill>
                  <a:srgbClr val="FFFFFF"/>
                </a:solidFill>
                <a:latin typeface="Calibri"/>
                <a:cs typeface="Calibri"/>
              </a:rPr>
              <a:t>CELLULE</a:t>
            </a:r>
            <a:endParaRPr sz="700">
              <a:latin typeface="Calibri"/>
              <a:cs typeface="Calibri"/>
            </a:endParaRPr>
          </a:p>
          <a:p>
            <a:pPr marL="12700">
              <a:lnSpc>
                <a:spcPts val="1425"/>
              </a:lnSpc>
            </a:pPr>
            <a:r>
              <a:rPr sz="1200" b="1" spc="-25" dirty="0">
                <a:solidFill>
                  <a:srgbClr val="FFFFFF"/>
                </a:solidFill>
                <a:latin typeface="Calibri"/>
                <a:cs typeface="Calibri"/>
              </a:rPr>
              <a:t>SEPARATION </a:t>
            </a:r>
            <a:r>
              <a:rPr sz="1200" b="1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200" b="1" spc="-15" dirty="0">
                <a:solidFill>
                  <a:srgbClr val="FFFFFF"/>
                </a:solidFill>
                <a:latin typeface="Calibri"/>
                <a:cs typeface="Calibri"/>
              </a:rPr>
              <a:t>CULTURES</a:t>
            </a:r>
            <a:r>
              <a:rPr sz="1200" b="1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Calibri"/>
                <a:cs typeface="Calibri"/>
              </a:rPr>
              <a:t>CELLULAIRES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577328" y="116586"/>
            <a:ext cx="1491615" cy="242570"/>
          </a:xfrm>
          <a:custGeom>
            <a:avLst/>
            <a:gdLst/>
            <a:ahLst/>
            <a:cxnLst/>
            <a:rect l="l" t="t" r="r" b="b"/>
            <a:pathLst>
              <a:path w="1491615" h="242570">
                <a:moveTo>
                  <a:pt x="0" y="242316"/>
                </a:moveTo>
                <a:lnTo>
                  <a:pt x="1491233" y="242316"/>
                </a:lnTo>
                <a:lnTo>
                  <a:pt x="1491233" y="0"/>
                </a:lnTo>
                <a:lnTo>
                  <a:pt x="0" y="0"/>
                </a:lnTo>
                <a:lnTo>
                  <a:pt x="0" y="242316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601457" y="131572"/>
            <a:ext cx="110426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</a:rPr>
              <a:t>Cytologie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3" name="object 37"/>
          <p:cNvSpPr txBox="1"/>
          <p:nvPr/>
        </p:nvSpPr>
        <p:spPr>
          <a:xfrm>
            <a:off x="6913420" y="1126254"/>
            <a:ext cx="2349705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rgbClr val="FFC000"/>
                </a:solidFill>
                <a:latin typeface="Calibri"/>
                <a:cs typeface="Calibri"/>
              </a:rPr>
              <a:t>Cours de</a:t>
            </a:r>
            <a:r>
              <a:rPr sz="1100" b="1" spc="-50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lang="fr-FR" sz="11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Technique de culture cellulaire 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3694</TotalTime>
  <Words>3515</Words>
  <Application>Microsoft Office PowerPoint</Application>
  <PresentationFormat>Affichage à l'écran (4:3)</PresentationFormat>
  <Paragraphs>505</Paragraphs>
  <Slides>68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68</vt:i4>
      </vt:variant>
    </vt:vector>
  </HeadingPairs>
  <TitlesOfParts>
    <vt:vector size="81" baseType="lpstr">
      <vt:lpstr>Agency FB</vt:lpstr>
      <vt:lpstr>Arial</vt:lpstr>
      <vt:lpstr>Calibri</vt:lpstr>
      <vt:lpstr>Century Gothic</vt:lpstr>
      <vt:lpstr>Corbel</vt:lpstr>
      <vt:lpstr>Garamond</vt:lpstr>
      <vt:lpstr>Lucida Sans Unicode</vt:lpstr>
      <vt:lpstr>Tahoma</vt:lpstr>
      <vt:lpstr>Times New Roman</vt:lpstr>
      <vt:lpstr>Trebuchet MS</vt:lpstr>
      <vt:lpstr>Verdana</vt:lpstr>
      <vt:lpstr>Wingdings</vt:lpstr>
      <vt:lpstr>Office Theme</vt:lpstr>
      <vt:lpstr>Présentation PowerPoint</vt:lpstr>
      <vt:lpstr>Agenda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3- Reproduire les conditions du milieu de vie d'origine des cellules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Conservation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SEPARATION ET CULTURES CELLULAIRES</vt:lpstr>
      <vt:lpstr>Présentation PowerPoint</vt:lpstr>
      <vt:lpstr>SEPARATION ET CULTURES CELLULAIRES</vt:lpstr>
      <vt:lpstr>Présentation PowerPoint</vt:lpstr>
      <vt:lpstr>CELLULES SOUCHES.</vt:lpstr>
      <vt:lpstr>CELLULES SOUCHES.</vt:lpstr>
      <vt:lpstr>CELLULES SOUCHES.</vt:lpstr>
      <vt:lpstr>CELLULES SOUCHES.</vt:lpstr>
      <vt:lpstr>CELLULES SOUCHES.</vt:lpstr>
      <vt:lpstr>CELLULES SOUCHES.</vt:lpstr>
      <vt:lpstr>Présentation PowerPoint</vt:lpstr>
      <vt:lpstr>CELLULES SOUCHES.</vt:lpstr>
      <vt:lpstr>CELLULES SOUCHES.</vt:lpstr>
      <vt:lpstr>CELLULES SOUCHES.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Utilisations possibles des cellules souches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Mohamed-Cherif BENTAHAR</dc:creator>
  <cp:lastModifiedBy>Abdelouahab Dehimat</cp:lastModifiedBy>
  <cp:revision>31</cp:revision>
  <dcterms:created xsi:type="dcterms:W3CDTF">2019-02-09T22:53:31Z</dcterms:created>
  <dcterms:modified xsi:type="dcterms:W3CDTF">2020-03-16T10:59:23Z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2014-01-17T00:00:00Z</vt:filetime>
  </property>
  <property fmtid="{D5CDD505-2E9C-101B-9397-08002B2CF9AE}" pid="3" name="Creator">
    <vt:lpwstr>Microsoft® PowerPoint® 2013</vt:lpwstr>
  </property>
  <property fmtid="{D5CDD505-2E9C-101B-9397-08002B2CF9AE}" pid="4" name="LastSaved">
    <vt:filetime>2019-02-09T00:00:00Z</vt:filetime>
  </property>
</Properties>
</file>