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9" autoAdjust="0"/>
    <p:restoredTop sz="94660"/>
  </p:normalViewPr>
  <p:slideViewPr>
    <p:cSldViewPr snapToGrid="0">
      <p:cViewPr varScale="1">
        <p:scale>
          <a:sx n="75" d="100"/>
          <a:sy n="75" d="100"/>
        </p:scale>
        <p:origin x="32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EE75B4-387C-4A8D-B656-65F5F880C5D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9F376B1-43BA-4D40-9BC5-F60A4E5D081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44B6FB3-49BE-4FF1-AEC7-702458C327C8}"/>
              </a:ext>
            </a:extLst>
          </p:cNvPr>
          <p:cNvSpPr>
            <a:spLocks noGrp="1"/>
          </p:cNvSpPr>
          <p:nvPr>
            <p:ph type="dt" sz="half" idx="10"/>
          </p:nvPr>
        </p:nvSpPr>
        <p:spPr/>
        <p:txBody>
          <a:bodyPr/>
          <a:lstStyle/>
          <a:p>
            <a:fld id="{5B4CC7C6-358F-441C-8A20-A83F07116E5E}" type="datetimeFigureOut">
              <a:rPr lang="en-GB" smtClean="0"/>
              <a:t>15/04/2020</a:t>
            </a:fld>
            <a:endParaRPr lang="en-GB"/>
          </a:p>
        </p:txBody>
      </p:sp>
      <p:sp>
        <p:nvSpPr>
          <p:cNvPr id="5" name="Footer Placeholder 4">
            <a:extLst>
              <a:ext uri="{FF2B5EF4-FFF2-40B4-BE49-F238E27FC236}">
                <a16:creationId xmlns:a16="http://schemas.microsoft.com/office/drawing/2014/main" id="{B496CEC8-5968-4E02-A86C-6B7A50EB2B1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1C016EF-6C33-4E9A-A5DE-A8C603F65174}"/>
              </a:ext>
            </a:extLst>
          </p:cNvPr>
          <p:cNvSpPr>
            <a:spLocks noGrp="1"/>
          </p:cNvSpPr>
          <p:nvPr>
            <p:ph type="sldNum" sz="quarter" idx="12"/>
          </p:nvPr>
        </p:nvSpPr>
        <p:spPr/>
        <p:txBody>
          <a:bodyPr/>
          <a:lstStyle/>
          <a:p>
            <a:fld id="{D43AD5B8-00B1-43E1-8A68-79A0D45C2E12}" type="slidenum">
              <a:rPr lang="en-GB" smtClean="0"/>
              <a:t>‹#›</a:t>
            </a:fld>
            <a:endParaRPr lang="en-GB"/>
          </a:p>
        </p:txBody>
      </p:sp>
    </p:spTree>
    <p:extLst>
      <p:ext uri="{BB962C8B-B14F-4D97-AF65-F5344CB8AC3E}">
        <p14:creationId xmlns:p14="http://schemas.microsoft.com/office/powerpoint/2010/main" val="781560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CEBB11-F029-42FA-BE93-476BF01293D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C4813C5-B080-4D33-97C8-CED8012B065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3063B82-9819-4B2F-96BC-A0A60F09506E}"/>
              </a:ext>
            </a:extLst>
          </p:cNvPr>
          <p:cNvSpPr>
            <a:spLocks noGrp="1"/>
          </p:cNvSpPr>
          <p:nvPr>
            <p:ph type="dt" sz="half" idx="10"/>
          </p:nvPr>
        </p:nvSpPr>
        <p:spPr/>
        <p:txBody>
          <a:bodyPr/>
          <a:lstStyle/>
          <a:p>
            <a:fld id="{5B4CC7C6-358F-441C-8A20-A83F07116E5E}" type="datetimeFigureOut">
              <a:rPr lang="en-GB" smtClean="0"/>
              <a:t>15/04/2020</a:t>
            </a:fld>
            <a:endParaRPr lang="en-GB"/>
          </a:p>
        </p:txBody>
      </p:sp>
      <p:sp>
        <p:nvSpPr>
          <p:cNvPr id="5" name="Footer Placeholder 4">
            <a:extLst>
              <a:ext uri="{FF2B5EF4-FFF2-40B4-BE49-F238E27FC236}">
                <a16:creationId xmlns:a16="http://schemas.microsoft.com/office/drawing/2014/main" id="{2441E3B2-C2A1-4807-A52E-79FE6204884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E9863EA-D8A2-48A0-8C13-7D80B5A3DDF8}"/>
              </a:ext>
            </a:extLst>
          </p:cNvPr>
          <p:cNvSpPr>
            <a:spLocks noGrp="1"/>
          </p:cNvSpPr>
          <p:nvPr>
            <p:ph type="sldNum" sz="quarter" idx="12"/>
          </p:nvPr>
        </p:nvSpPr>
        <p:spPr/>
        <p:txBody>
          <a:bodyPr/>
          <a:lstStyle/>
          <a:p>
            <a:fld id="{D43AD5B8-00B1-43E1-8A68-79A0D45C2E12}" type="slidenum">
              <a:rPr lang="en-GB" smtClean="0"/>
              <a:t>‹#›</a:t>
            </a:fld>
            <a:endParaRPr lang="en-GB"/>
          </a:p>
        </p:txBody>
      </p:sp>
    </p:spTree>
    <p:extLst>
      <p:ext uri="{BB962C8B-B14F-4D97-AF65-F5344CB8AC3E}">
        <p14:creationId xmlns:p14="http://schemas.microsoft.com/office/powerpoint/2010/main" val="39942813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512EECD-8FA1-4C73-8EE0-7CE0A023DCD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9DB3ED0-DB86-4467-ABBE-8AD5DE4B483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547D985-DD7C-43FE-81EF-1BFBC4DCEB18}"/>
              </a:ext>
            </a:extLst>
          </p:cNvPr>
          <p:cNvSpPr>
            <a:spLocks noGrp="1"/>
          </p:cNvSpPr>
          <p:nvPr>
            <p:ph type="dt" sz="half" idx="10"/>
          </p:nvPr>
        </p:nvSpPr>
        <p:spPr/>
        <p:txBody>
          <a:bodyPr/>
          <a:lstStyle/>
          <a:p>
            <a:fld id="{5B4CC7C6-358F-441C-8A20-A83F07116E5E}" type="datetimeFigureOut">
              <a:rPr lang="en-GB" smtClean="0"/>
              <a:t>15/04/2020</a:t>
            </a:fld>
            <a:endParaRPr lang="en-GB"/>
          </a:p>
        </p:txBody>
      </p:sp>
      <p:sp>
        <p:nvSpPr>
          <p:cNvPr id="5" name="Footer Placeholder 4">
            <a:extLst>
              <a:ext uri="{FF2B5EF4-FFF2-40B4-BE49-F238E27FC236}">
                <a16:creationId xmlns:a16="http://schemas.microsoft.com/office/drawing/2014/main" id="{36BE2F53-A0CD-4622-A0B0-E32B96ED55B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65B3185-2AD6-4881-867B-DBD11F5D5BEF}"/>
              </a:ext>
            </a:extLst>
          </p:cNvPr>
          <p:cNvSpPr>
            <a:spLocks noGrp="1"/>
          </p:cNvSpPr>
          <p:nvPr>
            <p:ph type="sldNum" sz="quarter" idx="12"/>
          </p:nvPr>
        </p:nvSpPr>
        <p:spPr/>
        <p:txBody>
          <a:bodyPr/>
          <a:lstStyle/>
          <a:p>
            <a:fld id="{D43AD5B8-00B1-43E1-8A68-79A0D45C2E12}" type="slidenum">
              <a:rPr lang="en-GB" smtClean="0"/>
              <a:t>‹#›</a:t>
            </a:fld>
            <a:endParaRPr lang="en-GB"/>
          </a:p>
        </p:txBody>
      </p:sp>
    </p:spTree>
    <p:extLst>
      <p:ext uri="{BB962C8B-B14F-4D97-AF65-F5344CB8AC3E}">
        <p14:creationId xmlns:p14="http://schemas.microsoft.com/office/powerpoint/2010/main" val="9700850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8FEB8-05AD-4EFE-8D18-A92F7AA123C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93A4103-A7E5-4CF9-B892-BBC1FECBE0D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FFB35DA-2766-4728-BCEF-341E5DCB1376}"/>
              </a:ext>
            </a:extLst>
          </p:cNvPr>
          <p:cNvSpPr>
            <a:spLocks noGrp="1"/>
          </p:cNvSpPr>
          <p:nvPr>
            <p:ph type="dt" sz="half" idx="10"/>
          </p:nvPr>
        </p:nvSpPr>
        <p:spPr/>
        <p:txBody>
          <a:bodyPr/>
          <a:lstStyle/>
          <a:p>
            <a:fld id="{5B4CC7C6-358F-441C-8A20-A83F07116E5E}" type="datetimeFigureOut">
              <a:rPr lang="en-GB" smtClean="0"/>
              <a:t>15/04/2020</a:t>
            </a:fld>
            <a:endParaRPr lang="en-GB"/>
          </a:p>
        </p:txBody>
      </p:sp>
      <p:sp>
        <p:nvSpPr>
          <p:cNvPr id="5" name="Footer Placeholder 4">
            <a:extLst>
              <a:ext uri="{FF2B5EF4-FFF2-40B4-BE49-F238E27FC236}">
                <a16:creationId xmlns:a16="http://schemas.microsoft.com/office/drawing/2014/main" id="{C07F37B8-6F7A-4FDD-9CB9-30AB8AE6EAA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D92D5EB-8C20-43BA-BA84-F0EF424C6E18}"/>
              </a:ext>
            </a:extLst>
          </p:cNvPr>
          <p:cNvSpPr>
            <a:spLocks noGrp="1"/>
          </p:cNvSpPr>
          <p:nvPr>
            <p:ph type="sldNum" sz="quarter" idx="12"/>
          </p:nvPr>
        </p:nvSpPr>
        <p:spPr/>
        <p:txBody>
          <a:bodyPr/>
          <a:lstStyle/>
          <a:p>
            <a:fld id="{D43AD5B8-00B1-43E1-8A68-79A0D45C2E12}" type="slidenum">
              <a:rPr lang="en-GB" smtClean="0"/>
              <a:t>‹#›</a:t>
            </a:fld>
            <a:endParaRPr lang="en-GB"/>
          </a:p>
        </p:txBody>
      </p:sp>
    </p:spTree>
    <p:extLst>
      <p:ext uri="{BB962C8B-B14F-4D97-AF65-F5344CB8AC3E}">
        <p14:creationId xmlns:p14="http://schemas.microsoft.com/office/powerpoint/2010/main" val="35682732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A7F9A-1A07-46AA-AB65-3D92887D5E4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5FAC037-00A6-406D-943E-5EBCFA6DF0B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1B69948-4B1F-4591-868A-E9243281F4AE}"/>
              </a:ext>
            </a:extLst>
          </p:cNvPr>
          <p:cNvSpPr>
            <a:spLocks noGrp="1"/>
          </p:cNvSpPr>
          <p:nvPr>
            <p:ph type="dt" sz="half" idx="10"/>
          </p:nvPr>
        </p:nvSpPr>
        <p:spPr/>
        <p:txBody>
          <a:bodyPr/>
          <a:lstStyle/>
          <a:p>
            <a:fld id="{5B4CC7C6-358F-441C-8A20-A83F07116E5E}" type="datetimeFigureOut">
              <a:rPr lang="en-GB" smtClean="0"/>
              <a:t>15/04/2020</a:t>
            </a:fld>
            <a:endParaRPr lang="en-GB"/>
          </a:p>
        </p:txBody>
      </p:sp>
      <p:sp>
        <p:nvSpPr>
          <p:cNvPr id="5" name="Footer Placeholder 4">
            <a:extLst>
              <a:ext uri="{FF2B5EF4-FFF2-40B4-BE49-F238E27FC236}">
                <a16:creationId xmlns:a16="http://schemas.microsoft.com/office/drawing/2014/main" id="{07051EE0-3483-4C65-B353-332B8A57888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5B5FA60-D843-4C7F-A901-C9DD4C1814C7}"/>
              </a:ext>
            </a:extLst>
          </p:cNvPr>
          <p:cNvSpPr>
            <a:spLocks noGrp="1"/>
          </p:cNvSpPr>
          <p:nvPr>
            <p:ph type="sldNum" sz="quarter" idx="12"/>
          </p:nvPr>
        </p:nvSpPr>
        <p:spPr/>
        <p:txBody>
          <a:bodyPr/>
          <a:lstStyle/>
          <a:p>
            <a:fld id="{D43AD5B8-00B1-43E1-8A68-79A0D45C2E12}" type="slidenum">
              <a:rPr lang="en-GB" smtClean="0"/>
              <a:t>‹#›</a:t>
            </a:fld>
            <a:endParaRPr lang="en-GB"/>
          </a:p>
        </p:txBody>
      </p:sp>
    </p:spTree>
    <p:extLst>
      <p:ext uri="{BB962C8B-B14F-4D97-AF65-F5344CB8AC3E}">
        <p14:creationId xmlns:p14="http://schemas.microsoft.com/office/powerpoint/2010/main" val="3465530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6E4961-CD36-49E2-AB42-46AF03FB6B6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B56E535-DDDC-47F2-895D-1060ABCD55D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E5870C6-E538-4891-8EDB-E74B2E622A7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457A5CB-1441-488B-AA17-E66E206E8286}"/>
              </a:ext>
            </a:extLst>
          </p:cNvPr>
          <p:cNvSpPr>
            <a:spLocks noGrp="1"/>
          </p:cNvSpPr>
          <p:nvPr>
            <p:ph type="dt" sz="half" idx="10"/>
          </p:nvPr>
        </p:nvSpPr>
        <p:spPr/>
        <p:txBody>
          <a:bodyPr/>
          <a:lstStyle/>
          <a:p>
            <a:fld id="{5B4CC7C6-358F-441C-8A20-A83F07116E5E}" type="datetimeFigureOut">
              <a:rPr lang="en-GB" smtClean="0"/>
              <a:t>15/04/2020</a:t>
            </a:fld>
            <a:endParaRPr lang="en-GB"/>
          </a:p>
        </p:txBody>
      </p:sp>
      <p:sp>
        <p:nvSpPr>
          <p:cNvPr id="6" name="Footer Placeholder 5">
            <a:extLst>
              <a:ext uri="{FF2B5EF4-FFF2-40B4-BE49-F238E27FC236}">
                <a16:creationId xmlns:a16="http://schemas.microsoft.com/office/drawing/2014/main" id="{0D426589-2FF7-448A-8C78-A5F51AB21E3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65046AA-A368-424D-A772-1C48176BFAFF}"/>
              </a:ext>
            </a:extLst>
          </p:cNvPr>
          <p:cNvSpPr>
            <a:spLocks noGrp="1"/>
          </p:cNvSpPr>
          <p:nvPr>
            <p:ph type="sldNum" sz="quarter" idx="12"/>
          </p:nvPr>
        </p:nvSpPr>
        <p:spPr/>
        <p:txBody>
          <a:bodyPr/>
          <a:lstStyle/>
          <a:p>
            <a:fld id="{D43AD5B8-00B1-43E1-8A68-79A0D45C2E12}" type="slidenum">
              <a:rPr lang="en-GB" smtClean="0"/>
              <a:t>‹#›</a:t>
            </a:fld>
            <a:endParaRPr lang="en-GB"/>
          </a:p>
        </p:txBody>
      </p:sp>
    </p:spTree>
    <p:extLst>
      <p:ext uri="{BB962C8B-B14F-4D97-AF65-F5344CB8AC3E}">
        <p14:creationId xmlns:p14="http://schemas.microsoft.com/office/powerpoint/2010/main" val="10287664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04B2C8-EFD9-41A6-BB97-C2C1F6EB95A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659B498-DC99-4157-A780-CF50E14EDBF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752C17F8-AC49-42AA-8C0D-8E541E75C317}"/>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7122CEFB-4D82-42B5-874A-F2832E58953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CAD3027-388A-45F4-AF6D-6D904ED89AF6}"/>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154CAA5-F0BA-41C7-A2CB-DE28E32FCA81}"/>
              </a:ext>
            </a:extLst>
          </p:cNvPr>
          <p:cNvSpPr>
            <a:spLocks noGrp="1"/>
          </p:cNvSpPr>
          <p:nvPr>
            <p:ph type="dt" sz="half" idx="10"/>
          </p:nvPr>
        </p:nvSpPr>
        <p:spPr/>
        <p:txBody>
          <a:bodyPr/>
          <a:lstStyle/>
          <a:p>
            <a:fld id="{5B4CC7C6-358F-441C-8A20-A83F07116E5E}" type="datetimeFigureOut">
              <a:rPr lang="en-GB" smtClean="0"/>
              <a:t>15/04/2020</a:t>
            </a:fld>
            <a:endParaRPr lang="en-GB"/>
          </a:p>
        </p:txBody>
      </p:sp>
      <p:sp>
        <p:nvSpPr>
          <p:cNvPr id="8" name="Footer Placeholder 7">
            <a:extLst>
              <a:ext uri="{FF2B5EF4-FFF2-40B4-BE49-F238E27FC236}">
                <a16:creationId xmlns:a16="http://schemas.microsoft.com/office/drawing/2014/main" id="{EF01BAD3-EBB4-4861-9476-C3BF19020ED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FCCC86D-D040-402C-8D96-F25DA5DA8F8A}"/>
              </a:ext>
            </a:extLst>
          </p:cNvPr>
          <p:cNvSpPr>
            <a:spLocks noGrp="1"/>
          </p:cNvSpPr>
          <p:nvPr>
            <p:ph type="sldNum" sz="quarter" idx="12"/>
          </p:nvPr>
        </p:nvSpPr>
        <p:spPr/>
        <p:txBody>
          <a:bodyPr/>
          <a:lstStyle/>
          <a:p>
            <a:fld id="{D43AD5B8-00B1-43E1-8A68-79A0D45C2E12}" type="slidenum">
              <a:rPr lang="en-GB" smtClean="0"/>
              <a:t>‹#›</a:t>
            </a:fld>
            <a:endParaRPr lang="en-GB"/>
          </a:p>
        </p:txBody>
      </p:sp>
    </p:spTree>
    <p:extLst>
      <p:ext uri="{BB962C8B-B14F-4D97-AF65-F5344CB8AC3E}">
        <p14:creationId xmlns:p14="http://schemas.microsoft.com/office/powerpoint/2010/main" val="3111186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E925E8-49EE-4648-845A-2B8576A9959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80B31EF-C195-49FA-BC86-A8BD0B505B06}"/>
              </a:ext>
            </a:extLst>
          </p:cNvPr>
          <p:cNvSpPr>
            <a:spLocks noGrp="1"/>
          </p:cNvSpPr>
          <p:nvPr>
            <p:ph type="dt" sz="half" idx="10"/>
          </p:nvPr>
        </p:nvSpPr>
        <p:spPr/>
        <p:txBody>
          <a:bodyPr/>
          <a:lstStyle/>
          <a:p>
            <a:fld id="{5B4CC7C6-358F-441C-8A20-A83F07116E5E}" type="datetimeFigureOut">
              <a:rPr lang="en-GB" smtClean="0"/>
              <a:t>15/04/2020</a:t>
            </a:fld>
            <a:endParaRPr lang="en-GB"/>
          </a:p>
        </p:txBody>
      </p:sp>
      <p:sp>
        <p:nvSpPr>
          <p:cNvPr id="4" name="Footer Placeholder 3">
            <a:extLst>
              <a:ext uri="{FF2B5EF4-FFF2-40B4-BE49-F238E27FC236}">
                <a16:creationId xmlns:a16="http://schemas.microsoft.com/office/drawing/2014/main" id="{C989A25C-C835-4BC1-88E8-AE53E07114D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514F0B3-8A81-43B0-ACF8-F77F764A7C07}"/>
              </a:ext>
            </a:extLst>
          </p:cNvPr>
          <p:cNvSpPr>
            <a:spLocks noGrp="1"/>
          </p:cNvSpPr>
          <p:nvPr>
            <p:ph type="sldNum" sz="quarter" idx="12"/>
          </p:nvPr>
        </p:nvSpPr>
        <p:spPr/>
        <p:txBody>
          <a:bodyPr/>
          <a:lstStyle/>
          <a:p>
            <a:fld id="{D43AD5B8-00B1-43E1-8A68-79A0D45C2E12}" type="slidenum">
              <a:rPr lang="en-GB" smtClean="0"/>
              <a:t>‹#›</a:t>
            </a:fld>
            <a:endParaRPr lang="en-GB"/>
          </a:p>
        </p:txBody>
      </p:sp>
    </p:spTree>
    <p:extLst>
      <p:ext uri="{BB962C8B-B14F-4D97-AF65-F5344CB8AC3E}">
        <p14:creationId xmlns:p14="http://schemas.microsoft.com/office/powerpoint/2010/main" val="24825953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8E030E9-10C0-498D-A8AA-EB5442226C05}"/>
              </a:ext>
            </a:extLst>
          </p:cNvPr>
          <p:cNvSpPr>
            <a:spLocks noGrp="1"/>
          </p:cNvSpPr>
          <p:nvPr>
            <p:ph type="dt" sz="half" idx="10"/>
          </p:nvPr>
        </p:nvSpPr>
        <p:spPr/>
        <p:txBody>
          <a:bodyPr/>
          <a:lstStyle/>
          <a:p>
            <a:fld id="{5B4CC7C6-358F-441C-8A20-A83F07116E5E}" type="datetimeFigureOut">
              <a:rPr lang="en-GB" smtClean="0"/>
              <a:t>15/04/2020</a:t>
            </a:fld>
            <a:endParaRPr lang="en-GB"/>
          </a:p>
        </p:txBody>
      </p:sp>
      <p:sp>
        <p:nvSpPr>
          <p:cNvPr id="3" name="Footer Placeholder 2">
            <a:extLst>
              <a:ext uri="{FF2B5EF4-FFF2-40B4-BE49-F238E27FC236}">
                <a16:creationId xmlns:a16="http://schemas.microsoft.com/office/drawing/2014/main" id="{BD8FFDCB-2AF9-4455-813A-2B145EF2D33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6B90550-E5B0-4F1C-A2B4-455FEB57A1AF}"/>
              </a:ext>
            </a:extLst>
          </p:cNvPr>
          <p:cNvSpPr>
            <a:spLocks noGrp="1"/>
          </p:cNvSpPr>
          <p:nvPr>
            <p:ph type="sldNum" sz="quarter" idx="12"/>
          </p:nvPr>
        </p:nvSpPr>
        <p:spPr/>
        <p:txBody>
          <a:bodyPr/>
          <a:lstStyle/>
          <a:p>
            <a:fld id="{D43AD5B8-00B1-43E1-8A68-79A0D45C2E12}" type="slidenum">
              <a:rPr lang="en-GB" smtClean="0"/>
              <a:t>‹#›</a:t>
            </a:fld>
            <a:endParaRPr lang="en-GB"/>
          </a:p>
        </p:txBody>
      </p:sp>
    </p:spTree>
    <p:extLst>
      <p:ext uri="{BB962C8B-B14F-4D97-AF65-F5344CB8AC3E}">
        <p14:creationId xmlns:p14="http://schemas.microsoft.com/office/powerpoint/2010/main" val="924688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FE753C-8EA0-46BD-A938-DA1E429A0B8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C15D25FF-7BBA-4381-89F1-65FB3556FE2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4B27C12-C084-4469-92CA-63441A1D6B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501E509-2853-4D2D-B58C-32443A3568CA}"/>
              </a:ext>
            </a:extLst>
          </p:cNvPr>
          <p:cNvSpPr>
            <a:spLocks noGrp="1"/>
          </p:cNvSpPr>
          <p:nvPr>
            <p:ph type="dt" sz="half" idx="10"/>
          </p:nvPr>
        </p:nvSpPr>
        <p:spPr/>
        <p:txBody>
          <a:bodyPr/>
          <a:lstStyle/>
          <a:p>
            <a:fld id="{5B4CC7C6-358F-441C-8A20-A83F07116E5E}" type="datetimeFigureOut">
              <a:rPr lang="en-GB" smtClean="0"/>
              <a:t>15/04/2020</a:t>
            </a:fld>
            <a:endParaRPr lang="en-GB"/>
          </a:p>
        </p:txBody>
      </p:sp>
      <p:sp>
        <p:nvSpPr>
          <p:cNvPr id="6" name="Footer Placeholder 5">
            <a:extLst>
              <a:ext uri="{FF2B5EF4-FFF2-40B4-BE49-F238E27FC236}">
                <a16:creationId xmlns:a16="http://schemas.microsoft.com/office/drawing/2014/main" id="{CC5F458E-8085-422B-A66F-61715160F70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DD882CB-1CD2-4E05-9214-5BAD789FA1B2}"/>
              </a:ext>
            </a:extLst>
          </p:cNvPr>
          <p:cNvSpPr>
            <a:spLocks noGrp="1"/>
          </p:cNvSpPr>
          <p:nvPr>
            <p:ph type="sldNum" sz="quarter" idx="12"/>
          </p:nvPr>
        </p:nvSpPr>
        <p:spPr/>
        <p:txBody>
          <a:bodyPr/>
          <a:lstStyle/>
          <a:p>
            <a:fld id="{D43AD5B8-00B1-43E1-8A68-79A0D45C2E12}" type="slidenum">
              <a:rPr lang="en-GB" smtClean="0"/>
              <a:t>‹#›</a:t>
            </a:fld>
            <a:endParaRPr lang="en-GB"/>
          </a:p>
        </p:txBody>
      </p:sp>
    </p:spTree>
    <p:extLst>
      <p:ext uri="{BB962C8B-B14F-4D97-AF65-F5344CB8AC3E}">
        <p14:creationId xmlns:p14="http://schemas.microsoft.com/office/powerpoint/2010/main" val="42679129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683D23-936B-4B4B-83F3-14FCD17E15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D28A4A1-BB42-4252-8DE4-9EF24AF3FCA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89AF05A-C727-4FFD-85BB-5D837D2C6D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2AD784F-A827-40FD-B587-12C39B562472}"/>
              </a:ext>
            </a:extLst>
          </p:cNvPr>
          <p:cNvSpPr>
            <a:spLocks noGrp="1"/>
          </p:cNvSpPr>
          <p:nvPr>
            <p:ph type="dt" sz="half" idx="10"/>
          </p:nvPr>
        </p:nvSpPr>
        <p:spPr/>
        <p:txBody>
          <a:bodyPr/>
          <a:lstStyle/>
          <a:p>
            <a:fld id="{5B4CC7C6-358F-441C-8A20-A83F07116E5E}" type="datetimeFigureOut">
              <a:rPr lang="en-GB" smtClean="0"/>
              <a:t>15/04/2020</a:t>
            </a:fld>
            <a:endParaRPr lang="en-GB"/>
          </a:p>
        </p:txBody>
      </p:sp>
      <p:sp>
        <p:nvSpPr>
          <p:cNvPr id="6" name="Footer Placeholder 5">
            <a:extLst>
              <a:ext uri="{FF2B5EF4-FFF2-40B4-BE49-F238E27FC236}">
                <a16:creationId xmlns:a16="http://schemas.microsoft.com/office/drawing/2014/main" id="{9EC9B2C3-9E23-4FFD-8FBE-4115B2C444A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BBFBBE8-FED3-4AB4-9616-294B9A50E43A}"/>
              </a:ext>
            </a:extLst>
          </p:cNvPr>
          <p:cNvSpPr>
            <a:spLocks noGrp="1"/>
          </p:cNvSpPr>
          <p:nvPr>
            <p:ph type="sldNum" sz="quarter" idx="12"/>
          </p:nvPr>
        </p:nvSpPr>
        <p:spPr/>
        <p:txBody>
          <a:bodyPr/>
          <a:lstStyle/>
          <a:p>
            <a:fld id="{D43AD5B8-00B1-43E1-8A68-79A0D45C2E12}" type="slidenum">
              <a:rPr lang="en-GB" smtClean="0"/>
              <a:t>‹#›</a:t>
            </a:fld>
            <a:endParaRPr lang="en-GB"/>
          </a:p>
        </p:txBody>
      </p:sp>
    </p:spTree>
    <p:extLst>
      <p:ext uri="{BB962C8B-B14F-4D97-AF65-F5344CB8AC3E}">
        <p14:creationId xmlns:p14="http://schemas.microsoft.com/office/powerpoint/2010/main" val="15067503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613E3FB-1AA7-4ADE-B763-27F18F259C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A6AA996-1EE3-42B0-9556-AC8C18C16E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1670578-21A7-47AE-813B-D514CE9ED6F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4CC7C6-358F-441C-8A20-A83F07116E5E}" type="datetimeFigureOut">
              <a:rPr lang="en-GB" smtClean="0"/>
              <a:t>15/04/2020</a:t>
            </a:fld>
            <a:endParaRPr lang="en-GB"/>
          </a:p>
        </p:txBody>
      </p:sp>
      <p:sp>
        <p:nvSpPr>
          <p:cNvPr id="5" name="Footer Placeholder 4">
            <a:extLst>
              <a:ext uri="{FF2B5EF4-FFF2-40B4-BE49-F238E27FC236}">
                <a16:creationId xmlns:a16="http://schemas.microsoft.com/office/drawing/2014/main" id="{12D31FAE-B0CF-4D64-8CE2-8F4BB48C30B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38B635E8-71CE-4786-8C4F-99A1C852D7D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3AD5B8-00B1-43E1-8A68-79A0D45C2E12}" type="slidenum">
              <a:rPr lang="en-GB" smtClean="0"/>
              <a:t>‹#›</a:t>
            </a:fld>
            <a:endParaRPr lang="en-GB"/>
          </a:p>
        </p:txBody>
      </p:sp>
    </p:spTree>
    <p:extLst>
      <p:ext uri="{BB962C8B-B14F-4D97-AF65-F5344CB8AC3E}">
        <p14:creationId xmlns:p14="http://schemas.microsoft.com/office/powerpoint/2010/main" val="12820950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2CF09A-AE78-4853-A576-263ABDDEB03F}"/>
              </a:ext>
            </a:extLst>
          </p:cNvPr>
          <p:cNvSpPr>
            <a:spLocks noGrp="1"/>
          </p:cNvSpPr>
          <p:nvPr>
            <p:ph type="ctrTitle"/>
          </p:nvPr>
        </p:nvSpPr>
        <p:spPr/>
        <p:txBody>
          <a:bodyPr/>
          <a:lstStyle/>
          <a:p>
            <a:r>
              <a:rPr lang="ar-DZ" dirty="0">
                <a:solidFill>
                  <a:srgbClr val="C00000"/>
                </a:solidFill>
              </a:rPr>
              <a:t>الثقافة التنظيمية وأخلاقيات العمل</a:t>
            </a:r>
            <a:br>
              <a:rPr lang="en-GB" dirty="0">
                <a:solidFill>
                  <a:srgbClr val="C00000"/>
                </a:solidFill>
              </a:rPr>
            </a:br>
            <a:r>
              <a:rPr lang="ar-DZ" sz="4000" dirty="0">
                <a:solidFill>
                  <a:srgbClr val="C00000"/>
                </a:solidFill>
              </a:rPr>
              <a:t>(الجزء الأول) </a:t>
            </a:r>
            <a:endParaRPr lang="en-GB" dirty="0">
              <a:solidFill>
                <a:srgbClr val="C00000"/>
              </a:solidFill>
            </a:endParaRPr>
          </a:p>
        </p:txBody>
      </p:sp>
      <p:sp>
        <p:nvSpPr>
          <p:cNvPr id="3" name="Subtitle 2">
            <a:extLst>
              <a:ext uri="{FF2B5EF4-FFF2-40B4-BE49-F238E27FC236}">
                <a16:creationId xmlns:a16="http://schemas.microsoft.com/office/drawing/2014/main" id="{0259B98A-A138-40EB-A4D9-21974498BC28}"/>
              </a:ext>
            </a:extLst>
          </p:cNvPr>
          <p:cNvSpPr>
            <a:spLocks noGrp="1"/>
          </p:cNvSpPr>
          <p:nvPr>
            <p:ph type="subTitle" idx="1"/>
          </p:nvPr>
        </p:nvSpPr>
        <p:spPr>
          <a:xfrm>
            <a:off x="1818289" y="3926107"/>
            <a:ext cx="9144000" cy="602100"/>
          </a:xfrm>
        </p:spPr>
        <p:txBody>
          <a:bodyPr>
            <a:normAutofit fontScale="70000" lnSpcReduction="20000"/>
          </a:bodyPr>
          <a:lstStyle/>
          <a:p>
            <a:r>
              <a:rPr lang="ar-DZ" b="1" dirty="0">
                <a:solidFill>
                  <a:srgbClr val="0070C0"/>
                </a:solidFill>
              </a:rPr>
              <a:t>د. فاتح دبلة </a:t>
            </a:r>
          </a:p>
          <a:p>
            <a:r>
              <a:rPr lang="ar-DZ" b="1" dirty="0">
                <a:solidFill>
                  <a:srgbClr val="0070C0"/>
                </a:solidFill>
              </a:rPr>
              <a:t>15 أفريل 2020</a:t>
            </a:r>
            <a:endParaRPr lang="en-GB" b="1" dirty="0">
              <a:solidFill>
                <a:srgbClr val="0070C0"/>
              </a:solidFill>
            </a:endParaRPr>
          </a:p>
        </p:txBody>
      </p:sp>
    </p:spTree>
    <p:extLst>
      <p:ext uri="{BB962C8B-B14F-4D97-AF65-F5344CB8AC3E}">
        <p14:creationId xmlns:p14="http://schemas.microsoft.com/office/powerpoint/2010/main" val="7752384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FAAB6-938B-4A4D-89FE-8D0CAD71980C}"/>
              </a:ext>
            </a:extLst>
          </p:cNvPr>
          <p:cNvSpPr>
            <a:spLocks noGrp="1"/>
          </p:cNvSpPr>
          <p:nvPr>
            <p:ph type="ctrTitle"/>
          </p:nvPr>
        </p:nvSpPr>
        <p:spPr>
          <a:xfrm>
            <a:off x="1524000" y="1122363"/>
            <a:ext cx="9144000" cy="1434570"/>
          </a:xfrm>
        </p:spPr>
        <p:txBody>
          <a:bodyPr>
            <a:normAutofit fontScale="90000"/>
          </a:bodyPr>
          <a:lstStyle/>
          <a:p>
            <a:pPr algn="r"/>
            <a:r>
              <a:rPr lang="ar-DZ" dirty="0">
                <a:solidFill>
                  <a:srgbClr val="C00000"/>
                </a:solidFill>
              </a:rPr>
              <a:t>مقدمة </a:t>
            </a:r>
            <a:br>
              <a:rPr lang="ar-DZ" dirty="0">
                <a:solidFill>
                  <a:srgbClr val="C00000"/>
                </a:solidFill>
              </a:rPr>
            </a:br>
            <a:endParaRPr lang="en-GB" dirty="0">
              <a:solidFill>
                <a:srgbClr val="7030A0"/>
              </a:solidFill>
            </a:endParaRPr>
          </a:p>
        </p:txBody>
      </p:sp>
      <p:sp>
        <p:nvSpPr>
          <p:cNvPr id="3" name="Subtitle 2">
            <a:extLst>
              <a:ext uri="{FF2B5EF4-FFF2-40B4-BE49-F238E27FC236}">
                <a16:creationId xmlns:a16="http://schemas.microsoft.com/office/drawing/2014/main" id="{CB9E25EE-D676-480A-958E-7DD57C248202}"/>
              </a:ext>
            </a:extLst>
          </p:cNvPr>
          <p:cNvSpPr>
            <a:spLocks noGrp="1"/>
          </p:cNvSpPr>
          <p:nvPr>
            <p:ph type="subTitle" idx="1"/>
          </p:nvPr>
        </p:nvSpPr>
        <p:spPr>
          <a:xfrm>
            <a:off x="1591733" y="2351882"/>
            <a:ext cx="9144000" cy="772318"/>
          </a:xfrm>
        </p:spPr>
        <p:txBody>
          <a:bodyPr>
            <a:normAutofit/>
          </a:bodyPr>
          <a:lstStyle/>
          <a:p>
            <a:pPr marL="571500" indent="-571500" rtl="1">
              <a:buFont typeface="Wingdings" panose="05000000000000000000" pitchFamily="2" charset="2"/>
              <a:buChar char="v"/>
            </a:pPr>
            <a:r>
              <a:rPr lang="ar-DZ" sz="3600" dirty="0">
                <a:solidFill>
                  <a:srgbClr val="7030A0"/>
                </a:solidFill>
              </a:rPr>
              <a:t>أهمية الثقافة والثقافة التنظيمية في دعم اخلاقيات العمل</a:t>
            </a:r>
            <a:endParaRPr lang="en-GB" sz="3600" dirty="0"/>
          </a:p>
        </p:txBody>
      </p:sp>
    </p:spTree>
    <p:extLst>
      <p:ext uri="{BB962C8B-B14F-4D97-AF65-F5344CB8AC3E}">
        <p14:creationId xmlns:p14="http://schemas.microsoft.com/office/powerpoint/2010/main" val="32328462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FAAB6-938B-4A4D-89FE-8D0CAD71980C}"/>
              </a:ext>
            </a:extLst>
          </p:cNvPr>
          <p:cNvSpPr>
            <a:spLocks noGrp="1"/>
          </p:cNvSpPr>
          <p:nvPr>
            <p:ph type="ctrTitle"/>
          </p:nvPr>
        </p:nvSpPr>
        <p:spPr>
          <a:xfrm>
            <a:off x="4017434" y="645848"/>
            <a:ext cx="4360332" cy="655637"/>
          </a:xfrm>
        </p:spPr>
        <p:style>
          <a:lnRef idx="2">
            <a:schemeClr val="accent4"/>
          </a:lnRef>
          <a:fillRef idx="1">
            <a:schemeClr val="lt1"/>
          </a:fillRef>
          <a:effectRef idx="0">
            <a:schemeClr val="accent4"/>
          </a:effectRef>
          <a:fontRef idx="minor">
            <a:schemeClr val="dk1"/>
          </a:fontRef>
        </p:style>
        <p:txBody>
          <a:bodyPr>
            <a:normAutofit fontScale="90000"/>
          </a:bodyPr>
          <a:lstStyle/>
          <a:p>
            <a:pPr algn="r"/>
            <a:r>
              <a:rPr lang="ar-DZ" sz="4400" dirty="0">
                <a:ln w="0"/>
                <a:solidFill>
                  <a:srgbClr val="C00000"/>
                </a:solidFill>
                <a:effectLst>
                  <a:outerShdw blurRad="38100" dist="19050" dir="2700000" algn="tl" rotWithShape="0">
                    <a:schemeClr val="dk1">
                      <a:alpha val="40000"/>
                    </a:schemeClr>
                  </a:outerShdw>
                </a:effectLst>
              </a:rPr>
              <a:t>مفهوم وخصائص الثقافة </a:t>
            </a:r>
            <a:endParaRPr lang="en-GB" sz="4400" dirty="0">
              <a:ln w="0"/>
              <a:solidFill>
                <a:srgbClr val="C00000"/>
              </a:solidFill>
              <a:effectLst>
                <a:outerShdw blurRad="38100" dist="19050" dir="2700000" algn="tl" rotWithShape="0">
                  <a:schemeClr val="dk1">
                    <a:alpha val="40000"/>
                  </a:schemeClr>
                </a:outerShdw>
              </a:effectLst>
            </a:endParaRPr>
          </a:p>
        </p:txBody>
      </p:sp>
      <p:sp>
        <p:nvSpPr>
          <p:cNvPr id="3" name="Subtitle 2">
            <a:extLst>
              <a:ext uri="{FF2B5EF4-FFF2-40B4-BE49-F238E27FC236}">
                <a16:creationId xmlns:a16="http://schemas.microsoft.com/office/drawing/2014/main" id="{CB9E25EE-D676-480A-958E-7DD57C248202}"/>
              </a:ext>
            </a:extLst>
          </p:cNvPr>
          <p:cNvSpPr>
            <a:spLocks noGrp="1"/>
          </p:cNvSpPr>
          <p:nvPr>
            <p:ph type="subTitle" idx="1"/>
          </p:nvPr>
        </p:nvSpPr>
        <p:spPr>
          <a:xfrm>
            <a:off x="650240" y="2434167"/>
            <a:ext cx="9702800" cy="3777985"/>
          </a:xfrm>
        </p:spPr>
        <p:style>
          <a:lnRef idx="2">
            <a:schemeClr val="accent1"/>
          </a:lnRef>
          <a:fillRef idx="1">
            <a:schemeClr val="lt1"/>
          </a:fillRef>
          <a:effectRef idx="0">
            <a:schemeClr val="accent1"/>
          </a:effectRef>
          <a:fontRef idx="minor">
            <a:schemeClr val="dk1"/>
          </a:fontRef>
        </p:style>
        <p:txBody>
          <a:bodyPr>
            <a:normAutofit/>
          </a:bodyPr>
          <a:lstStyle/>
          <a:p>
            <a:pPr marL="342900" indent="-342900" algn="just" rtl="1">
              <a:buFont typeface="Wingdings" panose="05000000000000000000" pitchFamily="2" charset="2"/>
              <a:buChar char="ü"/>
            </a:pPr>
            <a:r>
              <a:rPr lang="ar-DZ" dirty="0"/>
              <a:t>ذلك الكل المعقد الذي يشمل المعرفة والعقيدة والفن والاخلاق والقانون والعادات واي قدرات يكتسبها الانسان كعضو في المجتمع (تايلور).</a:t>
            </a:r>
          </a:p>
          <a:p>
            <a:pPr marL="342900" indent="-342900" algn="just" rtl="1">
              <a:buFont typeface="Wingdings" panose="05000000000000000000" pitchFamily="2" charset="2"/>
              <a:buChar char="ü"/>
            </a:pPr>
            <a:r>
              <a:rPr lang="ar-DZ" dirty="0"/>
              <a:t>مجموعة السلوكيات التي تتعلمها الكائنات الانسانية في اي مجتمع من الكبار الذين تنتقل منهم الى الصغار (لينتون). </a:t>
            </a:r>
          </a:p>
          <a:p>
            <a:pPr marL="342900" indent="-342900" algn="just" rtl="1">
              <a:buFont typeface="Wingdings" panose="05000000000000000000" pitchFamily="2" charset="2"/>
              <a:buChar char="ü"/>
            </a:pPr>
            <a:r>
              <a:rPr lang="ar-DZ" dirty="0"/>
              <a:t>طرق أو أنماط الحياة التي يتم بناؤها وتطويرها من قبل جماعة من الناس ويتم توارثها من جيل الى جيل (قاموس راندوم).</a:t>
            </a:r>
          </a:p>
          <a:p>
            <a:pPr algn="r"/>
            <a:endParaRPr lang="ar-DZ" sz="2000" dirty="0"/>
          </a:p>
          <a:p>
            <a:r>
              <a:rPr lang="ar-DZ" b="1" dirty="0">
                <a:solidFill>
                  <a:schemeClr val="accent2"/>
                </a:solidFill>
              </a:rPr>
              <a:t>نستنتج من التعاريف أن الثقافة تتكون من 3 عناصر هي :</a:t>
            </a:r>
            <a:endParaRPr lang="en-GB" b="1" dirty="0">
              <a:solidFill>
                <a:schemeClr val="accent2"/>
              </a:solidFill>
            </a:endParaRPr>
          </a:p>
          <a:p>
            <a:r>
              <a:rPr lang="ar-DZ" b="1" dirty="0">
                <a:solidFill>
                  <a:schemeClr val="accent2"/>
                </a:solidFill>
              </a:rPr>
              <a:t> </a:t>
            </a:r>
            <a:r>
              <a:rPr lang="ar-DZ" b="1" dirty="0">
                <a:solidFill>
                  <a:schemeClr val="accent1">
                    <a:lumMod val="75000"/>
                  </a:schemeClr>
                </a:solidFill>
              </a:rPr>
              <a:t>القيم والافكار، الخبرات، القدرات والمهارات الفنية </a:t>
            </a:r>
            <a:endParaRPr lang="en-GB" b="1" dirty="0">
              <a:solidFill>
                <a:schemeClr val="accent1">
                  <a:lumMod val="75000"/>
                </a:schemeClr>
              </a:solidFill>
            </a:endParaRPr>
          </a:p>
        </p:txBody>
      </p:sp>
      <p:sp>
        <p:nvSpPr>
          <p:cNvPr id="4" name="Rectangle 3">
            <a:extLst>
              <a:ext uri="{FF2B5EF4-FFF2-40B4-BE49-F238E27FC236}">
                <a16:creationId xmlns:a16="http://schemas.microsoft.com/office/drawing/2014/main" id="{F6A99C8F-1001-4E24-B0FF-06EA65CCB806}"/>
              </a:ext>
            </a:extLst>
          </p:cNvPr>
          <p:cNvSpPr/>
          <p:nvPr/>
        </p:nvSpPr>
        <p:spPr>
          <a:xfrm>
            <a:off x="7276064" y="1687151"/>
            <a:ext cx="1878095" cy="523220"/>
          </a:xfrm>
          <a:prstGeom prst="rect">
            <a:avLst/>
          </a:prstGeom>
        </p:spPr>
        <p:txBody>
          <a:bodyPr wrap="square">
            <a:spAutoFit/>
          </a:bodyPr>
          <a:lstStyle/>
          <a:p>
            <a:pPr algn="r"/>
            <a:r>
              <a:rPr lang="ar-DZ" sz="2800" b="1" dirty="0">
                <a:solidFill>
                  <a:srgbClr val="C00000"/>
                </a:solidFill>
              </a:rPr>
              <a:t>مفهوم الثقافة </a:t>
            </a:r>
          </a:p>
        </p:txBody>
      </p:sp>
      <p:sp>
        <p:nvSpPr>
          <p:cNvPr id="5" name="Rectangle 4">
            <a:extLst>
              <a:ext uri="{FF2B5EF4-FFF2-40B4-BE49-F238E27FC236}">
                <a16:creationId xmlns:a16="http://schemas.microsoft.com/office/drawing/2014/main" id="{7ACB4E1D-A81E-4923-85BD-9ED53A9F02F4}"/>
              </a:ext>
            </a:extLst>
          </p:cNvPr>
          <p:cNvSpPr/>
          <p:nvPr/>
        </p:nvSpPr>
        <p:spPr>
          <a:xfrm>
            <a:off x="3104211" y="1665826"/>
            <a:ext cx="4094391" cy="523220"/>
          </a:xfrm>
          <a:prstGeom prst="rect">
            <a:avLst/>
          </a:prstGeom>
        </p:spPr>
        <p:txBody>
          <a:bodyPr wrap="none">
            <a:spAutoFit/>
          </a:bodyPr>
          <a:lstStyle/>
          <a:p>
            <a:r>
              <a:rPr lang="ar-DZ" sz="2800" dirty="0">
                <a:solidFill>
                  <a:schemeClr val="accent1"/>
                </a:solidFill>
              </a:rPr>
              <a:t>: قدمت للثقافة العديد من التعاريف:</a:t>
            </a:r>
            <a:endParaRPr lang="en-GB" sz="2800" dirty="0">
              <a:solidFill>
                <a:schemeClr val="accent1"/>
              </a:solidFill>
            </a:endParaRPr>
          </a:p>
        </p:txBody>
      </p:sp>
    </p:spTree>
    <p:extLst>
      <p:ext uri="{BB962C8B-B14F-4D97-AF65-F5344CB8AC3E}">
        <p14:creationId xmlns:p14="http://schemas.microsoft.com/office/powerpoint/2010/main" val="21768131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FAAB6-938B-4A4D-89FE-8D0CAD71980C}"/>
              </a:ext>
            </a:extLst>
          </p:cNvPr>
          <p:cNvSpPr>
            <a:spLocks noGrp="1"/>
          </p:cNvSpPr>
          <p:nvPr>
            <p:ph type="ctrTitle"/>
          </p:nvPr>
        </p:nvSpPr>
        <p:spPr>
          <a:xfrm>
            <a:off x="3828628" y="776923"/>
            <a:ext cx="4360332" cy="655637"/>
          </a:xfrm>
        </p:spPr>
        <p:style>
          <a:lnRef idx="1">
            <a:schemeClr val="accent2"/>
          </a:lnRef>
          <a:fillRef idx="2">
            <a:schemeClr val="accent2"/>
          </a:fillRef>
          <a:effectRef idx="1">
            <a:schemeClr val="accent2"/>
          </a:effectRef>
          <a:fontRef idx="minor">
            <a:schemeClr val="dk1"/>
          </a:fontRef>
        </p:style>
        <p:txBody>
          <a:bodyPr>
            <a:normAutofit/>
          </a:bodyPr>
          <a:lstStyle/>
          <a:p>
            <a:pPr algn="r"/>
            <a:r>
              <a:rPr lang="ar-DZ" sz="3600" dirty="0">
                <a:solidFill>
                  <a:srgbClr val="C00000"/>
                </a:solidFill>
              </a:rPr>
              <a:t>خصائص الثقافة </a:t>
            </a:r>
            <a:endParaRPr lang="en-GB" sz="3600" dirty="0">
              <a:solidFill>
                <a:srgbClr val="7030A0"/>
              </a:solidFill>
            </a:endParaRPr>
          </a:p>
        </p:txBody>
      </p:sp>
      <p:sp>
        <p:nvSpPr>
          <p:cNvPr id="3" name="Subtitle 2">
            <a:extLst>
              <a:ext uri="{FF2B5EF4-FFF2-40B4-BE49-F238E27FC236}">
                <a16:creationId xmlns:a16="http://schemas.microsoft.com/office/drawing/2014/main" id="{CB9E25EE-D676-480A-958E-7DD57C248202}"/>
              </a:ext>
            </a:extLst>
          </p:cNvPr>
          <p:cNvSpPr>
            <a:spLocks noGrp="1"/>
          </p:cNvSpPr>
          <p:nvPr>
            <p:ph type="subTitle" idx="1"/>
          </p:nvPr>
        </p:nvSpPr>
        <p:spPr>
          <a:xfrm>
            <a:off x="1056640" y="2106348"/>
            <a:ext cx="10322560" cy="3654372"/>
          </a:xfrm>
        </p:spPr>
        <p:style>
          <a:lnRef idx="1">
            <a:schemeClr val="accent4"/>
          </a:lnRef>
          <a:fillRef idx="2">
            <a:schemeClr val="accent4"/>
          </a:fillRef>
          <a:effectRef idx="1">
            <a:schemeClr val="accent4"/>
          </a:effectRef>
          <a:fontRef idx="minor">
            <a:schemeClr val="dk1"/>
          </a:fontRef>
        </p:style>
        <p:txBody>
          <a:bodyPr>
            <a:normAutofit/>
          </a:bodyPr>
          <a:lstStyle/>
          <a:p>
            <a:pPr algn="r"/>
            <a:r>
              <a:rPr lang="ar-DZ" sz="2800" b="1" dirty="0">
                <a:solidFill>
                  <a:srgbClr val="7030A0"/>
                </a:solidFill>
              </a:rPr>
              <a:t>هناك الكثير من الخصائص التي تتميز بها الثقافة عموما، فهي :</a:t>
            </a:r>
            <a:endParaRPr lang="en-GB" sz="2800" b="1" dirty="0">
              <a:solidFill>
                <a:srgbClr val="7030A0"/>
              </a:solidFill>
            </a:endParaRPr>
          </a:p>
          <a:p>
            <a:pPr algn="r"/>
            <a:endParaRPr lang="ar-DZ" sz="2800" b="1" dirty="0">
              <a:solidFill>
                <a:srgbClr val="7030A0"/>
              </a:solidFill>
            </a:endParaRPr>
          </a:p>
          <a:p>
            <a:pPr marL="342900" indent="-342900" algn="r" rtl="1">
              <a:buFont typeface="Wingdings" panose="05000000000000000000" pitchFamily="2" charset="2"/>
              <a:buChar char="q"/>
            </a:pPr>
            <a:r>
              <a:rPr lang="ar-DZ" sz="2800" b="1" dirty="0"/>
              <a:t>عملية مكتسبة</a:t>
            </a:r>
          </a:p>
          <a:p>
            <a:pPr marL="342900" indent="-342900" algn="r" rtl="1">
              <a:buFont typeface="Wingdings" panose="05000000000000000000" pitchFamily="2" charset="2"/>
              <a:buChar char="q"/>
            </a:pPr>
            <a:r>
              <a:rPr lang="ar-DZ" sz="2800" b="1" dirty="0"/>
              <a:t>عملية انسانية </a:t>
            </a:r>
          </a:p>
          <a:p>
            <a:pPr marL="342900" indent="-342900" algn="r" rtl="1">
              <a:buFont typeface="Wingdings" panose="05000000000000000000" pitchFamily="2" charset="2"/>
              <a:buChar char="q"/>
            </a:pPr>
            <a:r>
              <a:rPr lang="ar-DZ" sz="2800" b="1" dirty="0"/>
              <a:t>متغيرة رغم صعوبتها </a:t>
            </a:r>
          </a:p>
          <a:p>
            <a:pPr marL="342900" indent="-342900" algn="r" rtl="1">
              <a:buFont typeface="Wingdings" panose="05000000000000000000" pitchFamily="2" charset="2"/>
              <a:buChar char="q"/>
            </a:pPr>
            <a:r>
              <a:rPr lang="ar-DZ" sz="2800" b="1" dirty="0"/>
              <a:t>لها دور في تحديد نمط حياة الفرد </a:t>
            </a:r>
          </a:p>
          <a:p>
            <a:pPr marL="342900" indent="-342900" algn="r" rtl="1">
              <a:buFont typeface="Wingdings" panose="05000000000000000000" pitchFamily="2" charset="2"/>
              <a:buChar char="q"/>
            </a:pPr>
            <a:r>
              <a:rPr lang="ar-DZ" sz="2800" b="1" dirty="0"/>
              <a:t>قابلة للانتقال من جيل لاخر</a:t>
            </a:r>
            <a:endParaRPr lang="en-GB" sz="2800" b="1" dirty="0"/>
          </a:p>
        </p:txBody>
      </p:sp>
    </p:spTree>
    <p:extLst>
      <p:ext uri="{BB962C8B-B14F-4D97-AF65-F5344CB8AC3E}">
        <p14:creationId xmlns:p14="http://schemas.microsoft.com/office/powerpoint/2010/main" val="8628191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FAAB6-938B-4A4D-89FE-8D0CAD71980C}"/>
              </a:ext>
            </a:extLst>
          </p:cNvPr>
          <p:cNvSpPr>
            <a:spLocks noGrp="1"/>
          </p:cNvSpPr>
          <p:nvPr>
            <p:ph type="ctrTitle"/>
          </p:nvPr>
        </p:nvSpPr>
        <p:spPr>
          <a:xfrm>
            <a:off x="3838788" y="715963"/>
            <a:ext cx="4360332" cy="655637"/>
          </a:xfrm>
          <a:ln/>
        </p:spPr>
        <p:style>
          <a:lnRef idx="2">
            <a:schemeClr val="accent3"/>
          </a:lnRef>
          <a:fillRef idx="1">
            <a:schemeClr val="lt1"/>
          </a:fillRef>
          <a:effectRef idx="0">
            <a:schemeClr val="accent3"/>
          </a:effectRef>
          <a:fontRef idx="minor">
            <a:schemeClr val="dk1"/>
          </a:fontRef>
        </p:style>
        <p:txBody>
          <a:bodyPr>
            <a:normAutofit/>
          </a:bodyPr>
          <a:lstStyle/>
          <a:p>
            <a:pPr algn="r"/>
            <a:r>
              <a:rPr lang="ar-DZ" sz="3600" b="1" dirty="0">
                <a:ln w="22225">
                  <a:solidFill>
                    <a:schemeClr val="accent2"/>
                  </a:solidFill>
                  <a:prstDash val="solid"/>
                </a:ln>
                <a:solidFill>
                  <a:schemeClr val="accent2">
                    <a:lumMod val="40000"/>
                    <a:lumOff val="60000"/>
                  </a:schemeClr>
                </a:solidFill>
              </a:rPr>
              <a:t>مفهوم الثقافة التنظيمية </a:t>
            </a:r>
            <a:endParaRPr lang="en-GB" sz="3600" b="1" dirty="0">
              <a:ln w="22225">
                <a:solidFill>
                  <a:schemeClr val="accent2"/>
                </a:solidFill>
                <a:prstDash val="solid"/>
              </a:ln>
              <a:solidFill>
                <a:schemeClr val="accent2">
                  <a:lumMod val="40000"/>
                  <a:lumOff val="60000"/>
                </a:schemeClr>
              </a:solidFill>
            </a:endParaRPr>
          </a:p>
        </p:txBody>
      </p:sp>
      <p:sp>
        <p:nvSpPr>
          <p:cNvPr id="3" name="Subtitle 2">
            <a:extLst>
              <a:ext uri="{FF2B5EF4-FFF2-40B4-BE49-F238E27FC236}">
                <a16:creationId xmlns:a16="http://schemas.microsoft.com/office/drawing/2014/main" id="{CB9E25EE-D676-480A-958E-7DD57C248202}"/>
              </a:ext>
            </a:extLst>
          </p:cNvPr>
          <p:cNvSpPr>
            <a:spLocks noGrp="1"/>
          </p:cNvSpPr>
          <p:nvPr>
            <p:ph type="subTitle" idx="1"/>
          </p:nvPr>
        </p:nvSpPr>
        <p:spPr>
          <a:xfrm>
            <a:off x="314961" y="2106348"/>
            <a:ext cx="10962640" cy="3380052"/>
          </a:xfrm>
        </p:spPr>
        <p:txBody>
          <a:bodyPr>
            <a:normAutofit fontScale="92500" lnSpcReduction="20000"/>
          </a:bodyPr>
          <a:lstStyle/>
          <a:p>
            <a:pPr algn="r"/>
            <a:r>
              <a:rPr lang="ar-DZ" sz="2800" b="1" dirty="0">
                <a:solidFill>
                  <a:srgbClr val="7030A0"/>
                </a:solidFill>
              </a:rPr>
              <a:t>يقصد بها تلك الثقافة التي تنشأ نتيجة التواجد في منظمة ما، تبنيها المنظمة وتتبناها وتدافع عنها.</a:t>
            </a:r>
            <a:endParaRPr lang="en-GB" sz="2800" b="1" dirty="0">
              <a:solidFill>
                <a:srgbClr val="7030A0"/>
              </a:solidFill>
            </a:endParaRPr>
          </a:p>
          <a:p>
            <a:pPr algn="r"/>
            <a:r>
              <a:rPr lang="ar-DZ" sz="2800" b="1" dirty="0">
                <a:solidFill>
                  <a:srgbClr val="7030A0"/>
                </a:solidFill>
              </a:rPr>
              <a:t> </a:t>
            </a:r>
          </a:p>
          <a:p>
            <a:pPr marL="457200" indent="-457200" algn="just" rtl="1">
              <a:buFont typeface="Wingdings" panose="05000000000000000000" pitchFamily="2" charset="2"/>
              <a:buChar char="q"/>
            </a:pPr>
            <a:r>
              <a:rPr lang="ar-DZ" sz="2800" b="1" dirty="0">
                <a:solidFill>
                  <a:srgbClr val="C00000"/>
                </a:solidFill>
              </a:rPr>
              <a:t>هناك الكثير من التعاريف، تدور اغلبها حول فكرة أن الثقافة التنظيمية هي مزيج من  من الاعتقادات والتوقعات والقيم المشتركة بين الأفراد والتي توجه سلوكهم. </a:t>
            </a:r>
            <a:endParaRPr lang="en-GB" sz="2800" b="1" dirty="0">
              <a:solidFill>
                <a:srgbClr val="C00000"/>
              </a:solidFill>
            </a:endParaRPr>
          </a:p>
          <a:p>
            <a:pPr marL="457200" indent="-457200" algn="r" rtl="1">
              <a:buFont typeface="Wingdings" panose="05000000000000000000" pitchFamily="2" charset="2"/>
              <a:buChar char="q"/>
            </a:pPr>
            <a:endParaRPr lang="ar-DZ" sz="2800" b="1" dirty="0">
              <a:solidFill>
                <a:srgbClr val="C00000"/>
              </a:solidFill>
            </a:endParaRPr>
          </a:p>
          <a:p>
            <a:pPr marL="342900" indent="-342900" algn="just" rtl="1">
              <a:buFont typeface="Wingdings" panose="05000000000000000000" pitchFamily="2" charset="2"/>
              <a:buChar char="q"/>
            </a:pPr>
            <a:r>
              <a:rPr lang="ar-DZ" sz="2800" b="1" dirty="0">
                <a:solidFill>
                  <a:srgbClr val="0070C0"/>
                </a:solidFill>
              </a:rPr>
              <a:t> وهي تميز المنظمة عن غيرها ولها صفة الاستمرارية النسبية. كما تمثل القيم العامل المشترك بين مختلف التعاريف المقدمة للثقافة التنظيمية، ولها نوعان أساسيان، الثقافة الضمنية التي تمثل المعتقدات والافكار والقيم والثقافة الصريحة أو المرئية والتي تمثب السلوكيات والطقوس التي تظهر في ممارسات الافراد والمنظمات، كمظاهر الاحتفالات والتكريمات واللباس وغيرها. </a:t>
            </a:r>
          </a:p>
          <a:p>
            <a:pPr marL="342900" indent="-342900" algn="r" rtl="1">
              <a:buFont typeface="Wingdings" panose="05000000000000000000" pitchFamily="2" charset="2"/>
              <a:buChar char="q"/>
            </a:pPr>
            <a:endParaRPr lang="ar-DZ" sz="2000" dirty="0"/>
          </a:p>
          <a:p>
            <a:pPr marL="342900" indent="-342900" algn="r" rtl="1">
              <a:buFont typeface="Wingdings" panose="05000000000000000000" pitchFamily="2" charset="2"/>
              <a:buChar char="q"/>
            </a:pPr>
            <a:endParaRPr lang="ar-DZ" sz="2000" dirty="0"/>
          </a:p>
          <a:p>
            <a:pPr marL="342900" indent="-342900" algn="r" rtl="1">
              <a:buFont typeface="Wingdings" panose="05000000000000000000" pitchFamily="2" charset="2"/>
              <a:buChar char="q"/>
            </a:pPr>
            <a:endParaRPr lang="ar-DZ" sz="2000" dirty="0"/>
          </a:p>
          <a:p>
            <a:pPr marL="342900" indent="-342900" algn="r" rtl="1">
              <a:buFont typeface="Wingdings" panose="05000000000000000000" pitchFamily="2" charset="2"/>
              <a:buChar char="q"/>
            </a:pPr>
            <a:endParaRPr lang="ar-DZ" sz="2000" dirty="0"/>
          </a:p>
          <a:p>
            <a:pPr marL="342900" indent="-342900" algn="r" rtl="1">
              <a:buFont typeface="Wingdings" panose="05000000000000000000" pitchFamily="2" charset="2"/>
              <a:buChar char="q"/>
            </a:pPr>
            <a:endParaRPr lang="ar-DZ" sz="2000" dirty="0"/>
          </a:p>
          <a:p>
            <a:pPr marL="342900" indent="-342900" algn="r" rtl="1">
              <a:buFont typeface="Wingdings" panose="05000000000000000000" pitchFamily="2" charset="2"/>
              <a:buChar char="q"/>
            </a:pPr>
            <a:endParaRPr lang="ar-DZ" sz="2000" dirty="0"/>
          </a:p>
          <a:p>
            <a:pPr marL="342900" indent="-342900" algn="r" rtl="1">
              <a:buFont typeface="Wingdings" panose="05000000000000000000" pitchFamily="2" charset="2"/>
              <a:buChar char="q"/>
            </a:pPr>
            <a:endParaRPr lang="ar-DZ" sz="2000" dirty="0"/>
          </a:p>
          <a:p>
            <a:pPr marL="342900" indent="-342900" algn="r" rtl="1">
              <a:buFont typeface="Wingdings" panose="05000000000000000000" pitchFamily="2" charset="2"/>
              <a:buChar char="q"/>
            </a:pPr>
            <a:endParaRPr lang="ar-DZ" sz="2000" dirty="0"/>
          </a:p>
          <a:p>
            <a:pPr marL="342900" indent="-342900" algn="r" rtl="1">
              <a:buFont typeface="Wingdings" panose="05000000000000000000" pitchFamily="2" charset="2"/>
              <a:buChar char="q"/>
            </a:pPr>
            <a:endParaRPr lang="ar-DZ" sz="2000" dirty="0"/>
          </a:p>
          <a:p>
            <a:pPr marL="342900" indent="-342900" algn="r" rtl="1">
              <a:buFont typeface="Wingdings" panose="05000000000000000000" pitchFamily="2" charset="2"/>
              <a:buChar char="q"/>
            </a:pPr>
            <a:endParaRPr lang="ar-DZ" sz="2000" dirty="0"/>
          </a:p>
          <a:p>
            <a:pPr marL="342900" indent="-342900" algn="r" rtl="1">
              <a:buFont typeface="Wingdings" panose="05000000000000000000" pitchFamily="2" charset="2"/>
              <a:buChar char="q"/>
            </a:pPr>
            <a:endParaRPr lang="ar-DZ" sz="2000" dirty="0"/>
          </a:p>
          <a:p>
            <a:pPr marL="342900" indent="-342900" algn="r" rtl="1">
              <a:buFont typeface="Wingdings" panose="05000000000000000000" pitchFamily="2" charset="2"/>
              <a:buChar char="q"/>
            </a:pPr>
            <a:endParaRPr lang="ar-DZ" sz="2000" dirty="0"/>
          </a:p>
          <a:p>
            <a:pPr marL="342900" indent="-342900" algn="r" rtl="1">
              <a:buFont typeface="Wingdings" panose="05000000000000000000" pitchFamily="2" charset="2"/>
              <a:buChar char="q"/>
            </a:pPr>
            <a:endParaRPr lang="ar-DZ" sz="2000" dirty="0"/>
          </a:p>
          <a:p>
            <a:pPr marL="342900" indent="-342900" algn="r" rtl="1">
              <a:buFont typeface="Wingdings" panose="05000000000000000000" pitchFamily="2" charset="2"/>
              <a:buChar char="q"/>
            </a:pPr>
            <a:endParaRPr lang="ar-DZ" sz="2000" dirty="0"/>
          </a:p>
          <a:p>
            <a:pPr marL="342900" indent="-342900" algn="r" rtl="1">
              <a:buFont typeface="Wingdings" panose="05000000000000000000" pitchFamily="2" charset="2"/>
              <a:buChar char="q"/>
            </a:pPr>
            <a:endParaRPr lang="ar-DZ" sz="2000" dirty="0"/>
          </a:p>
          <a:p>
            <a:pPr marL="342900" indent="-342900" algn="r" rtl="1">
              <a:buFont typeface="Wingdings" panose="05000000000000000000" pitchFamily="2" charset="2"/>
              <a:buChar char="q"/>
            </a:pPr>
            <a:endParaRPr lang="en-GB" sz="2000" dirty="0"/>
          </a:p>
        </p:txBody>
      </p:sp>
    </p:spTree>
    <p:extLst>
      <p:ext uri="{BB962C8B-B14F-4D97-AF65-F5344CB8AC3E}">
        <p14:creationId xmlns:p14="http://schemas.microsoft.com/office/powerpoint/2010/main" val="27226686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FAAB6-938B-4A4D-89FE-8D0CAD71980C}"/>
              </a:ext>
            </a:extLst>
          </p:cNvPr>
          <p:cNvSpPr>
            <a:spLocks noGrp="1"/>
          </p:cNvSpPr>
          <p:nvPr>
            <p:ph type="ctrTitle"/>
          </p:nvPr>
        </p:nvSpPr>
        <p:spPr>
          <a:xfrm>
            <a:off x="3662440" y="512763"/>
            <a:ext cx="4360332" cy="655637"/>
          </a:xfrm>
        </p:spPr>
        <p:style>
          <a:lnRef idx="2">
            <a:schemeClr val="accent1"/>
          </a:lnRef>
          <a:fillRef idx="1">
            <a:schemeClr val="lt1"/>
          </a:fillRef>
          <a:effectRef idx="0">
            <a:schemeClr val="accent1"/>
          </a:effectRef>
          <a:fontRef idx="minor">
            <a:schemeClr val="dk1"/>
          </a:fontRef>
        </p:style>
        <p:txBody>
          <a:bodyPr>
            <a:normAutofit/>
          </a:bodyPr>
          <a:lstStyle/>
          <a:p>
            <a:pPr rtl="1">
              <a:lnSpc>
                <a:spcPct val="70000"/>
              </a:lnSpc>
            </a:pPr>
            <a:r>
              <a:rPr lang="ar-DZ" sz="3600" b="1" dirty="0">
                <a:solidFill>
                  <a:schemeClr val="accent2">
                    <a:lumMod val="75000"/>
                  </a:schemeClr>
                </a:solidFill>
                <a:latin typeface="+mj-lt"/>
                <a:ea typeface="+mj-ea"/>
                <a:cs typeface="+mj-cs"/>
              </a:rPr>
              <a:t>عناصر الثقافة التنظيمية </a:t>
            </a:r>
            <a:endParaRPr lang="en-GB" sz="3600" b="1" dirty="0">
              <a:solidFill>
                <a:schemeClr val="accent2">
                  <a:lumMod val="75000"/>
                </a:schemeClr>
              </a:solidFill>
              <a:latin typeface="+mj-lt"/>
              <a:ea typeface="+mj-ea"/>
              <a:cs typeface="+mj-cs"/>
            </a:endParaRPr>
          </a:p>
        </p:txBody>
      </p:sp>
      <p:sp>
        <p:nvSpPr>
          <p:cNvPr id="9" name="Title 1">
            <a:extLst>
              <a:ext uri="{FF2B5EF4-FFF2-40B4-BE49-F238E27FC236}">
                <a16:creationId xmlns:a16="http://schemas.microsoft.com/office/drawing/2014/main" id="{858EC2F2-2582-4DC0-8817-FBF48CCC3C35}"/>
              </a:ext>
            </a:extLst>
          </p:cNvPr>
          <p:cNvSpPr txBox="1">
            <a:spLocks/>
          </p:cNvSpPr>
          <p:nvPr/>
        </p:nvSpPr>
        <p:spPr>
          <a:xfrm>
            <a:off x="664029" y="1840820"/>
            <a:ext cx="10842171" cy="655637"/>
          </a:xfrm>
          <a:prstGeom prst="rect">
            <a:avLst/>
          </a:prstGeom>
        </p:spPr>
        <p:txBody>
          <a:bodyPr vert="horz" lIns="91440" tIns="45720" rIns="91440" bIns="45720" rtlCol="0" anchor="b">
            <a:normAutofit fontScale="9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571500" indent="-571500" algn="r" rtl="1">
              <a:buFont typeface="Wingdings" panose="05000000000000000000" pitchFamily="2" charset="2"/>
              <a:buChar char="Ø"/>
            </a:pPr>
            <a:r>
              <a:rPr lang="ar-DZ" sz="2500" b="1" dirty="0">
                <a:solidFill>
                  <a:srgbClr val="0070C0"/>
                </a:solidFill>
              </a:rPr>
              <a:t>القيم التنظيمية : اتفاقات مشتركة بين افراد التنظيم تبين ما هو مرغوب وغير مرغوب، مفضل وغير مفضل، مهم مغير مهم....... </a:t>
            </a:r>
            <a:endParaRPr lang="en-GB" sz="2500" b="1" dirty="0">
              <a:solidFill>
                <a:srgbClr val="0070C0"/>
              </a:solidFill>
            </a:endParaRPr>
          </a:p>
        </p:txBody>
      </p:sp>
      <p:sp>
        <p:nvSpPr>
          <p:cNvPr id="10" name="Title 1">
            <a:extLst>
              <a:ext uri="{FF2B5EF4-FFF2-40B4-BE49-F238E27FC236}">
                <a16:creationId xmlns:a16="http://schemas.microsoft.com/office/drawing/2014/main" id="{CD81CB10-5069-4FD1-AA3F-6DBFF03697B4}"/>
              </a:ext>
            </a:extLst>
          </p:cNvPr>
          <p:cNvSpPr txBox="1">
            <a:spLocks/>
          </p:cNvSpPr>
          <p:nvPr/>
        </p:nvSpPr>
        <p:spPr>
          <a:xfrm>
            <a:off x="664028" y="2972934"/>
            <a:ext cx="10842171" cy="655637"/>
          </a:xfrm>
          <a:prstGeom prst="rect">
            <a:avLst/>
          </a:prstGeom>
        </p:spPr>
        <p:txBody>
          <a:bodyPr vert="horz" lIns="91440" tIns="45720" rIns="91440" bIns="45720" rtlCol="0" anchor="b">
            <a:normAutofit fontScale="9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571500" indent="-571500" algn="r" rtl="1">
              <a:buFont typeface="Wingdings" panose="05000000000000000000" pitchFamily="2" charset="2"/>
              <a:buChar char="Ø"/>
            </a:pPr>
            <a:r>
              <a:rPr lang="ar-DZ" sz="2500" b="1" dirty="0">
                <a:solidFill>
                  <a:srgbClr val="0070C0"/>
                </a:solidFill>
              </a:rPr>
              <a:t>المعتقدات التنظيمية : أفكار مشتركة بين افراد التنظيم حول طبيعة العمل و الحياة الاجتماعية في بيئة العمل وكيفية انجاز العمل والمهام التنظيمية. </a:t>
            </a:r>
            <a:endParaRPr lang="en-GB" sz="2500" b="1" dirty="0">
              <a:solidFill>
                <a:srgbClr val="0070C0"/>
              </a:solidFill>
            </a:endParaRPr>
          </a:p>
        </p:txBody>
      </p:sp>
      <p:sp>
        <p:nvSpPr>
          <p:cNvPr id="11" name="Title 1">
            <a:extLst>
              <a:ext uri="{FF2B5EF4-FFF2-40B4-BE49-F238E27FC236}">
                <a16:creationId xmlns:a16="http://schemas.microsoft.com/office/drawing/2014/main" id="{30BD85BD-BD69-4527-8BF2-817AC9544955}"/>
              </a:ext>
            </a:extLst>
          </p:cNvPr>
          <p:cNvSpPr txBox="1">
            <a:spLocks/>
          </p:cNvSpPr>
          <p:nvPr/>
        </p:nvSpPr>
        <p:spPr>
          <a:xfrm>
            <a:off x="674914" y="3924868"/>
            <a:ext cx="10842171" cy="655637"/>
          </a:xfrm>
          <a:prstGeom prst="rect">
            <a:avLst/>
          </a:prstGeom>
        </p:spPr>
        <p:txBody>
          <a:bodyPr vert="horz" lIns="91440" tIns="45720" rIns="91440" bIns="45720" rtlCol="0" anchor="b">
            <a:normAutofit fontScale="9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571500" indent="-571500" algn="r" rtl="1">
              <a:buFont typeface="Wingdings" panose="05000000000000000000" pitchFamily="2" charset="2"/>
              <a:buChar char="Ø"/>
            </a:pPr>
            <a:r>
              <a:rPr lang="ar-DZ" sz="2500" b="1" dirty="0">
                <a:solidFill>
                  <a:srgbClr val="0070C0"/>
                </a:solidFill>
              </a:rPr>
              <a:t>الأعراف التنظيمية : هي معايير يلتزم بها العاملون في المنظمة، تمثل احيانا التزام من المنظمة او الافقراد داخلها وهي غالبا متبعة وغير مكتوبة. </a:t>
            </a:r>
            <a:endParaRPr lang="en-GB" sz="2500" b="1" dirty="0">
              <a:solidFill>
                <a:srgbClr val="0070C0"/>
              </a:solidFill>
            </a:endParaRPr>
          </a:p>
        </p:txBody>
      </p:sp>
      <p:sp>
        <p:nvSpPr>
          <p:cNvPr id="12" name="Title 1">
            <a:extLst>
              <a:ext uri="{FF2B5EF4-FFF2-40B4-BE49-F238E27FC236}">
                <a16:creationId xmlns:a16="http://schemas.microsoft.com/office/drawing/2014/main" id="{549D4AF7-67B7-4EE0-BE82-E2705C886598}"/>
              </a:ext>
            </a:extLst>
          </p:cNvPr>
          <p:cNvSpPr txBox="1">
            <a:spLocks/>
          </p:cNvSpPr>
          <p:nvPr/>
        </p:nvSpPr>
        <p:spPr>
          <a:xfrm>
            <a:off x="674914" y="4921479"/>
            <a:ext cx="10842171" cy="655637"/>
          </a:xfrm>
          <a:prstGeom prst="rect">
            <a:avLst/>
          </a:prstGeom>
        </p:spPr>
        <p:txBody>
          <a:bodyPr vert="horz" lIns="91440" tIns="45720" rIns="91440" bIns="45720" rtlCol="0" anchor="b">
            <a:normAutofit fontScale="9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571500" indent="-571500" algn="r" rtl="1">
              <a:buFont typeface="Wingdings" panose="05000000000000000000" pitchFamily="2" charset="2"/>
              <a:buChar char="Ø"/>
            </a:pPr>
            <a:r>
              <a:rPr lang="ar-DZ" sz="2500" b="1" dirty="0">
                <a:solidFill>
                  <a:srgbClr val="0070C0"/>
                </a:solidFill>
              </a:rPr>
              <a:t>التوقعات التنظيمية : تتمثل بالتعاقد السيكولوجي غير المكتوب وتحدد ما ينتظره الفرد او المنظمة من الاخر، الرئيس من المرؤوس، زملاء العمل فيما بينهم، كالتقدير والاحترام وتوفير ظروف عمل ملائمة.  </a:t>
            </a:r>
            <a:endParaRPr lang="en-GB" sz="2500" b="1" dirty="0">
              <a:solidFill>
                <a:srgbClr val="0070C0"/>
              </a:solidFill>
            </a:endParaRPr>
          </a:p>
        </p:txBody>
      </p:sp>
    </p:spTree>
    <p:extLst>
      <p:ext uri="{BB962C8B-B14F-4D97-AF65-F5344CB8AC3E}">
        <p14:creationId xmlns:p14="http://schemas.microsoft.com/office/powerpoint/2010/main" val="5311898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FAAB6-938B-4A4D-89FE-8D0CAD71980C}"/>
              </a:ext>
            </a:extLst>
          </p:cNvPr>
          <p:cNvSpPr>
            <a:spLocks noGrp="1"/>
          </p:cNvSpPr>
          <p:nvPr>
            <p:ph type="ctrTitle"/>
          </p:nvPr>
        </p:nvSpPr>
        <p:spPr>
          <a:xfrm>
            <a:off x="3814840" y="819319"/>
            <a:ext cx="4360332" cy="655637"/>
          </a:xfrm>
        </p:spPr>
        <p:txBody>
          <a:bodyPr>
            <a:normAutofit fontScale="90000"/>
          </a:bodyPr>
          <a:lstStyle/>
          <a:p>
            <a:pPr algn="r"/>
            <a:r>
              <a:rPr lang="ar-DZ" sz="4400" b="1" dirty="0">
                <a:solidFill>
                  <a:srgbClr val="C00000"/>
                </a:solidFill>
              </a:rPr>
              <a:t>أهمية الثقافة التنظيمية </a:t>
            </a:r>
            <a:endParaRPr lang="en-GB" sz="4400" b="1" dirty="0">
              <a:solidFill>
                <a:srgbClr val="7030A0"/>
              </a:solidFill>
            </a:endParaRPr>
          </a:p>
        </p:txBody>
      </p:sp>
      <p:sp>
        <p:nvSpPr>
          <p:cNvPr id="9" name="Title 1">
            <a:extLst>
              <a:ext uri="{FF2B5EF4-FFF2-40B4-BE49-F238E27FC236}">
                <a16:creationId xmlns:a16="http://schemas.microsoft.com/office/drawing/2014/main" id="{858EC2F2-2582-4DC0-8817-FBF48CCC3C35}"/>
              </a:ext>
            </a:extLst>
          </p:cNvPr>
          <p:cNvSpPr txBox="1">
            <a:spLocks/>
          </p:cNvSpPr>
          <p:nvPr/>
        </p:nvSpPr>
        <p:spPr>
          <a:xfrm>
            <a:off x="836749" y="1517763"/>
            <a:ext cx="10842171" cy="65563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rtl="1"/>
            <a:r>
              <a:rPr lang="ar-DZ" sz="3600" b="1" u="sng" dirty="0">
                <a:solidFill>
                  <a:srgbClr val="7030A0"/>
                </a:solidFill>
              </a:rPr>
              <a:t>نموذج </a:t>
            </a:r>
            <a:r>
              <a:rPr lang="en-GB" sz="3600" b="1" u="sng" dirty="0">
                <a:solidFill>
                  <a:srgbClr val="7030A0"/>
                </a:solidFill>
              </a:rPr>
              <a:t>HOME</a:t>
            </a:r>
          </a:p>
        </p:txBody>
      </p:sp>
      <p:sp>
        <p:nvSpPr>
          <p:cNvPr id="10" name="Title 1">
            <a:extLst>
              <a:ext uri="{FF2B5EF4-FFF2-40B4-BE49-F238E27FC236}">
                <a16:creationId xmlns:a16="http://schemas.microsoft.com/office/drawing/2014/main" id="{CD81CB10-5069-4FD1-AA3F-6DBFF03697B4}"/>
              </a:ext>
            </a:extLst>
          </p:cNvPr>
          <p:cNvSpPr txBox="1">
            <a:spLocks/>
          </p:cNvSpPr>
          <p:nvPr/>
        </p:nvSpPr>
        <p:spPr>
          <a:xfrm>
            <a:off x="664028" y="2353174"/>
            <a:ext cx="10842171" cy="65563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571500" indent="-571500" algn="r" rtl="1">
              <a:buFont typeface="Arial" panose="020B0604020202020204" pitchFamily="34" charset="0"/>
              <a:buChar char="•"/>
            </a:pPr>
            <a:r>
              <a:rPr lang="ar-DZ" sz="3600" dirty="0">
                <a:solidFill>
                  <a:srgbClr val="C00000"/>
                </a:solidFill>
              </a:rPr>
              <a:t>بناء هوية وتاريخ للمنظمة </a:t>
            </a:r>
            <a:r>
              <a:rPr lang="en-GB" sz="3600" dirty="0">
                <a:solidFill>
                  <a:srgbClr val="C00000"/>
                </a:solidFill>
              </a:rPr>
              <a:t> </a:t>
            </a:r>
            <a:r>
              <a:rPr lang="en-GB" sz="3600" b="1" dirty="0">
                <a:solidFill>
                  <a:srgbClr val="C00000"/>
                </a:solidFill>
              </a:rPr>
              <a:t>History</a:t>
            </a:r>
            <a:r>
              <a:rPr lang="en-GB" sz="3600" dirty="0">
                <a:solidFill>
                  <a:srgbClr val="C00000"/>
                </a:solidFill>
              </a:rPr>
              <a:t> </a:t>
            </a:r>
            <a:r>
              <a:rPr lang="ar-DZ" sz="3600" dirty="0">
                <a:solidFill>
                  <a:srgbClr val="C00000"/>
                </a:solidFill>
              </a:rPr>
              <a:t>   </a:t>
            </a:r>
            <a:r>
              <a:rPr lang="en-GB" sz="3600" dirty="0">
                <a:solidFill>
                  <a:srgbClr val="C00000"/>
                </a:solidFill>
              </a:rPr>
              <a:t> </a:t>
            </a:r>
            <a:r>
              <a:rPr lang="ar-DZ" sz="3600" dirty="0">
                <a:solidFill>
                  <a:srgbClr val="C00000"/>
                </a:solidFill>
              </a:rPr>
              <a:t> </a:t>
            </a:r>
            <a:endParaRPr lang="en-GB" sz="3600" dirty="0">
              <a:solidFill>
                <a:srgbClr val="7030A0"/>
              </a:solidFill>
            </a:endParaRPr>
          </a:p>
        </p:txBody>
      </p:sp>
      <p:sp>
        <p:nvSpPr>
          <p:cNvPr id="11" name="Title 1">
            <a:extLst>
              <a:ext uri="{FF2B5EF4-FFF2-40B4-BE49-F238E27FC236}">
                <a16:creationId xmlns:a16="http://schemas.microsoft.com/office/drawing/2014/main" id="{30BD85BD-BD69-4527-8BF2-817AC9544955}"/>
              </a:ext>
            </a:extLst>
          </p:cNvPr>
          <p:cNvSpPr txBox="1">
            <a:spLocks/>
          </p:cNvSpPr>
          <p:nvPr/>
        </p:nvSpPr>
        <p:spPr>
          <a:xfrm>
            <a:off x="248194" y="3300857"/>
            <a:ext cx="10842171" cy="65563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571500" indent="-571500" algn="r" rtl="1">
              <a:buFont typeface="Arial" panose="020B0604020202020204" pitchFamily="34" charset="0"/>
              <a:buChar char="•"/>
            </a:pPr>
            <a:r>
              <a:rPr lang="ar-DZ" sz="3600" dirty="0">
                <a:solidFill>
                  <a:srgbClr val="C00000"/>
                </a:solidFill>
              </a:rPr>
              <a:t>بناء شعور بالوحدة المتماسكة بين الافراد</a:t>
            </a:r>
            <a:r>
              <a:rPr lang="en-GB" sz="3600" dirty="0">
                <a:solidFill>
                  <a:srgbClr val="C00000"/>
                </a:solidFill>
              </a:rPr>
              <a:t> </a:t>
            </a:r>
            <a:r>
              <a:rPr lang="en-GB" sz="3600" b="1" dirty="0">
                <a:solidFill>
                  <a:srgbClr val="C00000"/>
                </a:solidFill>
              </a:rPr>
              <a:t>Oneness</a:t>
            </a:r>
            <a:r>
              <a:rPr lang="en-GB" sz="3600" dirty="0">
                <a:solidFill>
                  <a:srgbClr val="C00000"/>
                </a:solidFill>
              </a:rPr>
              <a:t> </a:t>
            </a:r>
            <a:r>
              <a:rPr lang="ar-DZ" sz="3600" dirty="0">
                <a:solidFill>
                  <a:srgbClr val="C00000"/>
                </a:solidFill>
              </a:rPr>
              <a:t> </a:t>
            </a:r>
            <a:endParaRPr lang="en-GB" sz="3600" dirty="0">
              <a:solidFill>
                <a:srgbClr val="7030A0"/>
              </a:solidFill>
            </a:endParaRPr>
          </a:p>
        </p:txBody>
      </p:sp>
      <p:sp>
        <p:nvSpPr>
          <p:cNvPr id="12" name="Title 1">
            <a:extLst>
              <a:ext uri="{FF2B5EF4-FFF2-40B4-BE49-F238E27FC236}">
                <a16:creationId xmlns:a16="http://schemas.microsoft.com/office/drawing/2014/main" id="{549D4AF7-67B7-4EE0-BE82-E2705C886598}"/>
              </a:ext>
            </a:extLst>
          </p:cNvPr>
          <p:cNvSpPr txBox="1">
            <a:spLocks/>
          </p:cNvSpPr>
          <p:nvPr/>
        </p:nvSpPr>
        <p:spPr>
          <a:xfrm>
            <a:off x="-168366" y="4163158"/>
            <a:ext cx="10842171" cy="65563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571500" indent="-571500" algn="r" rtl="1">
              <a:buFont typeface="Arial" panose="020B0604020202020204" pitchFamily="34" charset="0"/>
              <a:buChar char="•"/>
            </a:pPr>
            <a:r>
              <a:rPr lang="ar-DZ" sz="3600" dirty="0">
                <a:solidFill>
                  <a:srgbClr val="C00000"/>
                </a:solidFill>
              </a:rPr>
              <a:t>ايجاد احساس بالعضوية لكل</a:t>
            </a:r>
            <a:r>
              <a:rPr lang="en-GB" sz="3600" dirty="0">
                <a:solidFill>
                  <a:srgbClr val="C00000"/>
                </a:solidFill>
              </a:rPr>
              <a:t> </a:t>
            </a:r>
            <a:r>
              <a:rPr lang="ar-DZ" sz="3600" dirty="0">
                <a:solidFill>
                  <a:srgbClr val="C00000"/>
                </a:solidFill>
              </a:rPr>
              <a:t>فرد </a:t>
            </a:r>
            <a:r>
              <a:rPr lang="en-GB" sz="3600" b="1" dirty="0">
                <a:solidFill>
                  <a:srgbClr val="C00000"/>
                </a:solidFill>
              </a:rPr>
              <a:t>Membership</a:t>
            </a:r>
            <a:r>
              <a:rPr lang="ar-DZ" sz="3600" dirty="0">
                <a:solidFill>
                  <a:srgbClr val="C00000"/>
                </a:solidFill>
              </a:rPr>
              <a:t> </a:t>
            </a:r>
            <a:endParaRPr lang="en-GB" sz="3600" dirty="0">
              <a:solidFill>
                <a:srgbClr val="7030A0"/>
              </a:solidFill>
            </a:endParaRPr>
          </a:p>
        </p:txBody>
      </p:sp>
      <p:sp>
        <p:nvSpPr>
          <p:cNvPr id="7" name="Title 1">
            <a:extLst>
              <a:ext uri="{FF2B5EF4-FFF2-40B4-BE49-F238E27FC236}">
                <a16:creationId xmlns:a16="http://schemas.microsoft.com/office/drawing/2014/main" id="{902B1E1A-0178-4821-9E0C-DFB7082AEC2A}"/>
              </a:ext>
            </a:extLst>
          </p:cNvPr>
          <p:cNvSpPr txBox="1">
            <a:spLocks/>
          </p:cNvSpPr>
          <p:nvPr/>
        </p:nvSpPr>
        <p:spPr>
          <a:xfrm>
            <a:off x="-565333" y="5152777"/>
            <a:ext cx="10842171" cy="65563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571500" indent="-571500" algn="r" rtl="1">
              <a:buFont typeface="Arial" panose="020B0604020202020204" pitchFamily="34" charset="0"/>
              <a:buChar char="•"/>
            </a:pPr>
            <a:r>
              <a:rPr lang="ar-DZ" sz="3600" dirty="0">
                <a:solidFill>
                  <a:srgbClr val="C00000"/>
                </a:solidFill>
              </a:rPr>
              <a:t>خلق روح التبادل والتشارك بين الافراد </a:t>
            </a:r>
            <a:r>
              <a:rPr lang="en-GB" sz="3600" b="1" dirty="0">
                <a:solidFill>
                  <a:srgbClr val="C00000"/>
                </a:solidFill>
              </a:rPr>
              <a:t>Exchange</a:t>
            </a:r>
            <a:endParaRPr lang="en-GB" sz="3600" b="1" dirty="0">
              <a:solidFill>
                <a:srgbClr val="7030A0"/>
              </a:solidFill>
            </a:endParaRPr>
          </a:p>
        </p:txBody>
      </p:sp>
    </p:spTree>
    <p:extLst>
      <p:ext uri="{BB962C8B-B14F-4D97-AF65-F5344CB8AC3E}">
        <p14:creationId xmlns:p14="http://schemas.microsoft.com/office/powerpoint/2010/main" val="36489590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142</TotalTime>
  <Words>388</Words>
  <Application>Microsoft Office PowerPoint</Application>
  <PresentationFormat>Widescreen</PresentationFormat>
  <Paragraphs>53</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Times New Roman</vt:lpstr>
      <vt:lpstr>Wingdings</vt:lpstr>
      <vt:lpstr>Office Theme</vt:lpstr>
      <vt:lpstr>الثقافة التنظيمية وأخلاقيات العمل (الجزء الأول) </vt:lpstr>
      <vt:lpstr>مقدمة  </vt:lpstr>
      <vt:lpstr>مفهوم وخصائص الثقافة </vt:lpstr>
      <vt:lpstr>خصائص الثقافة </vt:lpstr>
      <vt:lpstr>مفهوم الثقافة التنظيمية </vt:lpstr>
      <vt:lpstr>عناصر الثقافة التنظيمية </vt:lpstr>
      <vt:lpstr>أهمية الثقافة التنظيمية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الثقافة التنظيمية وأخلاقيات العمل</dc:title>
  <dc:creator>Nawel Debla</dc:creator>
  <cp:lastModifiedBy>Nawel Debla</cp:lastModifiedBy>
  <cp:revision>15</cp:revision>
  <dcterms:created xsi:type="dcterms:W3CDTF">2020-04-15T12:27:46Z</dcterms:created>
  <dcterms:modified xsi:type="dcterms:W3CDTF">2020-04-15T19:18:44Z</dcterms:modified>
  <cp:contentStatus/>
</cp:coreProperties>
</file>