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slideLayouts/slideLayout83.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7.xml" ContentType="application/vnd.openxmlformats-officedocument.presentationml.slideMaster+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26" r:id="rId5"/>
    <p:sldMasterId id="2147483738" r:id="rId6"/>
    <p:sldMasterId id="2147483750" r:id="rId7"/>
  </p:sldMasterIdLst>
  <p:notesMasterIdLst>
    <p:notesMasterId r:id="rId43"/>
  </p:notesMasterIdLst>
  <p:sldIdLst>
    <p:sldId id="293" r:id="rId8"/>
    <p:sldId id="294" r:id="rId9"/>
    <p:sldId id="295" r:id="rId10"/>
    <p:sldId id="296" r:id="rId11"/>
    <p:sldId id="297" r:id="rId12"/>
    <p:sldId id="275" r:id="rId13"/>
    <p:sldId id="276" r:id="rId14"/>
    <p:sldId id="277" r:id="rId15"/>
    <p:sldId id="278" r:id="rId16"/>
    <p:sldId id="279" r:id="rId17"/>
    <p:sldId id="257" r:id="rId18"/>
    <p:sldId id="258" r:id="rId19"/>
    <p:sldId id="259" r:id="rId20"/>
    <p:sldId id="260" r:id="rId21"/>
    <p:sldId id="261" r:id="rId22"/>
    <p:sldId id="263" r:id="rId23"/>
    <p:sldId id="264" r:id="rId24"/>
    <p:sldId id="265" r:id="rId25"/>
    <p:sldId id="266" r:id="rId26"/>
    <p:sldId id="267" r:id="rId27"/>
    <p:sldId id="269" r:id="rId28"/>
    <p:sldId id="270" r:id="rId29"/>
    <p:sldId id="272" r:id="rId30"/>
    <p:sldId id="271" r:id="rId31"/>
    <p:sldId id="273" r:id="rId32"/>
    <p:sldId id="287" r:id="rId33"/>
    <p:sldId id="288" r:id="rId34"/>
    <p:sldId id="289" r:id="rId35"/>
    <p:sldId id="290" r:id="rId36"/>
    <p:sldId id="291" r:id="rId37"/>
    <p:sldId id="299" r:id="rId38"/>
    <p:sldId id="300" r:id="rId39"/>
    <p:sldId id="301" r:id="rId40"/>
    <p:sldId id="302" r:id="rId41"/>
    <p:sldId id="303" r:id="rId4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1" d="100"/>
          <a:sy n="61" d="100"/>
        </p:scale>
        <p:origin x="-1027" y="-72"/>
      </p:cViewPr>
      <p:guideLst>
        <p:guide orient="horz" pos="2160"/>
        <p:guide pos="2880"/>
      </p:guideLst>
    </p:cSldViewPr>
  </p:slideViewPr>
  <p:notesTextViewPr>
    <p:cViewPr>
      <p:scale>
        <a:sx n="1" d="1"/>
        <a:sy n="1" d="1"/>
      </p:scale>
      <p:origin x="0" y="0"/>
    </p:cViewPr>
  </p:notesTextViewPr>
  <p:sorterViewPr>
    <p:cViewPr>
      <p:scale>
        <a:sx n="90" d="100"/>
        <a:sy n="9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9E20B7-6767-41F9-A4F2-AFC10485ED89}" type="datetimeFigureOut">
              <a:rPr lang="fr-FR" smtClean="0"/>
              <a:pPr/>
              <a:t>10/04/2020</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337778-5327-449E-A617-047C5F7D83CE}" type="slidenum">
              <a:rPr lang="fr-FR" smtClean="0"/>
              <a:pPr/>
              <a:t>‹N°›</a:t>
            </a:fld>
            <a:endParaRPr lang="fr-FR"/>
          </a:p>
        </p:txBody>
      </p:sp>
    </p:spTree>
    <p:extLst>
      <p:ext uri="{BB962C8B-B14F-4D97-AF65-F5344CB8AC3E}">
        <p14:creationId xmlns:p14="http://schemas.microsoft.com/office/powerpoint/2010/main" xmlns="" val="1740584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49AE1284-BA4E-4FC1-8708-1E2FE978C661}" type="slidenum">
              <a:rPr lang="fr-FR" smtClean="0">
                <a:solidFill>
                  <a:prstClr val="black"/>
                </a:solidFill>
              </a:rPr>
              <a:pPr/>
              <a:t>26</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4128430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856856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767367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225486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427349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1550852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1819128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872611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2448644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115435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23112282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15311ADD-4246-44CB-96A3-EDEF1B534381}" type="datetimeFigureOut">
              <a:rPr lang="fr-FR" smtClean="0">
                <a:solidFill>
                  <a:srgbClr val="DBF5F9">
                    <a:shade val="90000"/>
                  </a:srgbClr>
                </a:solidFill>
              </a:rPr>
              <a:pPr/>
              <a:t>10/04/2020</a:t>
            </a:fld>
            <a:endParaRPr lang="fr-FR">
              <a:solidFill>
                <a:srgbClr val="DBF5F9">
                  <a:shade val="90000"/>
                </a:srgbClr>
              </a:solidFill>
            </a:endParaRPr>
          </a:p>
        </p:txBody>
      </p:sp>
      <p:sp>
        <p:nvSpPr>
          <p:cNvPr id="19" name="Espace réservé du pied de page 18"/>
          <p:cNvSpPr>
            <a:spLocks noGrp="1"/>
          </p:cNvSpPr>
          <p:nvPr>
            <p:ph type="ftr" sz="quarter" idx="11"/>
          </p:nvPr>
        </p:nvSpPr>
        <p:spPr/>
        <p:txBody>
          <a:bodyPr/>
          <a:lstStyle/>
          <a:p>
            <a:endParaRPr lang="fr-FR">
              <a:solidFill>
                <a:srgbClr val="DBF5F9">
                  <a:shade val="90000"/>
                </a:srgbClr>
              </a:solidFill>
            </a:endParaRPr>
          </a:p>
        </p:txBody>
      </p:sp>
      <p:sp>
        <p:nvSpPr>
          <p:cNvPr id="27" name="Espace réservé du numéro de diapositive 26"/>
          <p:cNvSpPr>
            <a:spLocks noGrp="1"/>
          </p:cNvSpPr>
          <p:nvPr>
            <p:ph type="sldNum" sz="quarter" idx="12"/>
          </p:nvPr>
        </p:nvSpPr>
        <p:spPr/>
        <p:txBody>
          <a:bodyPr/>
          <a:lstStyle/>
          <a:p>
            <a:fld id="{6EE2D34D-08FD-496B-8859-8062885F5311}" type="slidenum">
              <a:rPr lang="fr-FR" smtClean="0">
                <a:solidFill>
                  <a:srgbClr val="DBF5F9">
                    <a:shade val="90000"/>
                  </a:srgbClr>
                </a:solidFill>
              </a:rPr>
              <a:pPr/>
              <a:t>‹N°›</a:t>
            </a:fld>
            <a:endParaRPr lang="fr-FR">
              <a:solidFill>
                <a:srgbClr val="DBF5F9">
                  <a:shade val="90000"/>
                </a:srgbClr>
              </a:solidFill>
            </a:endParaRPr>
          </a:p>
        </p:txBody>
      </p:sp>
    </p:spTree>
    <p:extLst>
      <p:ext uri="{BB962C8B-B14F-4D97-AF65-F5344CB8AC3E}">
        <p14:creationId xmlns:p14="http://schemas.microsoft.com/office/powerpoint/2010/main" xmlns="" val="2881466359"/>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15311ADD-4246-44CB-96A3-EDEF1B534381}" type="datetimeFigureOut">
              <a:rPr lang="fr-FR" smtClean="0">
                <a:solidFill>
                  <a:srgbClr val="04617B">
                    <a:shade val="90000"/>
                  </a:srgbClr>
                </a:solidFill>
              </a:rPr>
              <a:pPr/>
              <a:t>10/04/2020</a:t>
            </a:fld>
            <a:endParaRPr lang="fr-FR">
              <a:solidFill>
                <a:srgbClr val="04617B">
                  <a:shade val="90000"/>
                </a:srgbClr>
              </a:solidFill>
            </a:endParaRPr>
          </a:p>
        </p:txBody>
      </p:sp>
      <p:sp>
        <p:nvSpPr>
          <p:cNvPr id="5" name="Espace réservé du pied de page 4"/>
          <p:cNvSpPr>
            <a:spLocks noGrp="1"/>
          </p:cNvSpPr>
          <p:nvPr>
            <p:ph type="ftr" sz="quarter" idx="11"/>
          </p:nvPr>
        </p:nvSpPr>
        <p:spPr/>
        <p:txBody>
          <a:bodyPr/>
          <a:lstStyle/>
          <a:p>
            <a:endParaRPr lang="fr-FR">
              <a:solidFill>
                <a:srgbClr val="04617B">
                  <a:shade val="90000"/>
                </a:srgbClr>
              </a:solidFill>
            </a:endParaRPr>
          </a:p>
        </p:txBody>
      </p:sp>
      <p:sp>
        <p:nvSpPr>
          <p:cNvPr id="6" name="Espace réservé du numéro de diapositive 5"/>
          <p:cNvSpPr>
            <a:spLocks noGrp="1"/>
          </p:cNvSpPr>
          <p:nvPr>
            <p:ph type="sldNum" sz="quarter" idx="12"/>
          </p:nvPr>
        </p:nvSpPr>
        <p:spPr/>
        <p:txBody>
          <a:bodyPr/>
          <a:lstStyle/>
          <a:p>
            <a:fld id="{6EE2D34D-08FD-496B-8859-8062885F5311}" type="slidenum">
              <a:rPr lang="fr-FR" smtClean="0">
                <a:solidFill>
                  <a:srgbClr val="04617B">
                    <a:shade val="90000"/>
                  </a:srgbClr>
                </a:solidFill>
              </a:rPr>
              <a:pPr/>
              <a:t>‹N°›</a:t>
            </a:fld>
            <a:endParaRPr lang="fr-FR">
              <a:solidFill>
                <a:srgbClr val="04617B">
                  <a:shade val="90000"/>
                </a:srgbClr>
              </a:solidFill>
            </a:endParaRPr>
          </a:p>
        </p:txBody>
      </p:sp>
    </p:spTree>
    <p:extLst>
      <p:ext uri="{BB962C8B-B14F-4D97-AF65-F5344CB8AC3E}">
        <p14:creationId xmlns:p14="http://schemas.microsoft.com/office/powerpoint/2010/main" xmlns="" val="3150268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15311ADD-4246-44CB-96A3-EDEF1B534381}" type="datetimeFigureOut">
              <a:rPr lang="fr-FR" smtClean="0">
                <a:solidFill>
                  <a:srgbClr val="DBF5F9">
                    <a:shade val="90000"/>
                  </a:srgbClr>
                </a:solidFill>
              </a:rPr>
              <a:pPr/>
              <a:t>10/04/2020</a:t>
            </a:fld>
            <a:endParaRPr lang="fr-FR">
              <a:solidFill>
                <a:srgbClr val="DBF5F9">
                  <a:shade val="90000"/>
                </a:srgbClr>
              </a:solidFill>
            </a:endParaRPr>
          </a:p>
        </p:txBody>
      </p:sp>
      <p:sp>
        <p:nvSpPr>
          <p:cNvPr id="5" name="Espace réservé du pied de page 4"/>
          <p:cNvSpPr>
            <a:spLocks noGrp="1"/>
          </p:cNvSpPr>
          <p:nvPr>
            <p:ph type="ftr" sz="quarter" idx="11"/>
          </p:nvPr>
        </p:nvSpPr>
        <p:spPr/>
        <p:txBody>
          <a:bodyPr/>
          <a:lstStyle/>
          <a:p>
            <a:endParaRPr lang="fr-FR">
              <a:solidFill>
                <a:srgbClr val="DBF5F9">
                  <a:shade val="90000"/>
                </a:srgbClr>
              </a:solidFill>
            </a:endParaRPr>
          </a:p>
        </p:txBody>
      </p:sp>
      <p:sp>
        <p:nvSpPr>
          <p:cNvPr id="6" name="Espace réservé du numéro de diapositive 5"/>
          <p:cNvSpPr>
            <a:spLocks noGrp="1"/>
          </p:cNvSpPr>
          <p:nvPr>
            <p:ph type="sldNum" sz="quarter" idx="12"/>
          </p:nvPr>
        </p:nvSpPr>
        <p:spPr/>
        <p:txBody>
          <a:bodyPr/>
          <a:lstStyle/>
          <a:p>
            <a:fld id="{6EE2D34D-08FD-496B-8859-8062885F5311}" type="slidenum">
              <a:rPr lang="fr-FR" smtClean="0">
                <a:solidFill>
                  <a:srgbClr val="DBF5F9">
                    <a:shade val="90000"/>
                  </a:srgbClr>
                </a:solidFill>
              </a:rPr>
              <a:pPr/>
              <a:t>‹N°›</a:t>
            </a:fld>
            <a:endParaRPr lang="fr-FR">
              <a:solidFill>
                <a:srgbClr val="DBF5F9">
                  <a:shade val="90000"/>
                </a:srgbClr>
              </a:solidFill>
            </a:endParaRPr>
          </a:p>
        </p:txBody>
      </p:sp>
    </p:spTree>
    <p:extLst>
      <p:ext uri="{BB962C8B-B14F-4D97-AF65-F5344CB8AC3E}">
        <p14:creationId xmlns:p14="http://schemas.microsoft.com/office/powerpoint/2010/main" xmlns="" val="1309542989"/>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15311ADD-4246-44CB-96A3-EDEF1B534381}" type="datetimeFigureOut">
              <a:rPr lang="fr-FR" smtClean="0">
                <a:solidFill>
                  <a:srgbClr val="04617B">
                    <a:shade val="90000"/>
                  </a:srgbClr>
                </a:solidFill>
              </a:rPr>
              <a:pPr/>
              <a:t>10/04/2020</a:t>
            </a:fld>
            <a:endParaRPr lang="fr-FR">
              <a:solidFill>
                <a:srgbClr val="04617B">
                  <a:shade val="90000"/>
                </a:srgbClr>
              </a:solidFill>
            </a:endParaRPr>
          </a:p>
        </p:txBody>
      </p:sp>
      <p:sp>
        <p:nvSpPr>
          <p:cNvPr id="6" name="Espace réservé du pied de page 5"/>
          <p:cNvSpPr>
            <a:spLocks noGrp="1"/>
          </p:cNvSpPr>
          <p:nvPr>
            <p:ph type="ftr" sz="quarter" idx="11"/>
          </p:nvPr>
        </p:nvSpPr>
        <p:spPr/>
        <p:txBody>
          <a:bodyPr/>
          <a:lstStyle/>
          <a:p>
            <a:endParaRPr lang="fr-FR">
              <a:solidFill>
                <a:srgbClr val="04617B">
                  <a:shade val="90000"/>
                </a:srgbClr>
              </a:solidFill>
            </a:endParaRPr>
          </a:p>
        </p:txBody>
      </p:sp>
      <p:sp>
        <p:nvSpPr>
          <p:cNvPr id="7" name="Espace réservé du numéro de diapositive 6"/>
          <p:cNvSpPr>
            <a:spLocks noGrp="1"/>
          </p:cNvSpPr>
          <p:nvPr>
            <p:ph type="sldNum" sz="quarter" idx="12"/>
          </p:nvPr>
        </p:nvSpPr>
        <p:spPr/>
        <p:txBody>
          <a:bodyPr/>
          <a:lstStyle/>
          <a:p>
            <a:fld id="{6EE2D34D-08FD-496B-8859-8062885F5311}" type="slidenum">
              <a:rPr lang="fr-FR" smtClean="0">
                <a:solidFill>
                  <a:srgbClr val="04617B">
                    <a:shade val="90000"/>
                  </a:srgbClr>
                </a:solidFill>
              </a:rPr>
              <a:pPr/>
              <a:t>‹N°›</a:t>
            </a:fld>
            <a:endParaRPr lang="fr-FR">
              <a:solidFill>
                <a:srgbClr val="04617B">
                  <a:shade val="90000"/>
                </a:srgbClr>
              </a:solidFill>
            </a:endParaRPr>
          </a:p>
        </p:txBody>
      </p:sp>
    </p:spTree>
    <p:extLst>
      <p:ext uri="{BB962C8B-B14F-4D97-AF65-F5344CB8AC3E}">
        <p14:creationId xmlns:p14="http://schemas.microsoft.com/office/powerpoint/2010/main" xmlns="" val="33789294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tIns="45720" anchor="b"/>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15311ADD-4246-44CB-96A3-EDEF1B534381}" type="datetimeFigureOut">
              <a:rPr lang="fr-FR" smtClean="0">
                <a:solidFill>
                  <a:srgbClr val="04617B">
                    <a:shade val="90000"/>
                  </a:srgbClr>
                </a:solidFill>
              </a:rPr>
              <a:pPr/>
              <a:t>10/04/2020</a:t>
            </a:fld>
            <a:endParaRPr lang="fr-FR">
              <a:solidFill>
                <a:srgbClr val="04617B">
                  <a:shade val="90000"/>
                </a:srgbClr>
              </a:solidFill>
            </a:endParaRPr>
          </a:p>
        </p:txBody>
      </p:sp>
      <p:sp>
        <p:nvSpPr>
          <p:cNvPr id="8" name="Espace réservé du pied de page 7"/>
          <p:cNvSpPr>
            <a:spLocks noGrp="1"/>
          </p:cNvSpPr>
          <p:nvPr>
            <p:ph type="ftr" sz="quarter" idx="11"/>
          </p:nvPr>
        </p:nvSpPr>
        <p:spPr/>
        <p:txBody>
          <a:bodyPr/>
          <a:lstStyle/>
          <a:p>
            <a:endParaRPr lang="fr-FR">
              <a:solidFill>
                <a:srgbClr val="04617B">
                  <a:shade val="90000"/>
                </a:srgbClr>
              </a:solidFill>
            </a:endParaRPr>
          </a:p>
        </p:txBody>
      </p:sp>
      <p:sp>
        <p:nvSpPr>
          <p:cNvPr id="9" name="Espace réservé du numéro de diapositive 8"/>
          <p:cNvSpPr>
            <a:spLocks noGrp="1"/>
          </p:cNvSpPr>
          <p:nvPr>
            <p:ph type="sldNum" sz="quarter" idx="12"/>
          </p:nvPr>
        </p:nvSpPr>
        <p:spPr/>
        <p:txBody>
          <a:bodyPr/>
          <a:lstStyle/>
          <a:p>
            <a:fld id="{6EE2D34D-08FD-496B-8859-8062885F5311}" type="slidenum">
              <a:rPr lang="fr-FR" smtClean="0">
                <a:solidFill>
                  <a:srgbClr val="04617B">
                    <a:shade val="90000"/>
                  </a:srgbClr>
                </a:solidFill>
              </a:rPr>
              <a:pPr/>
              <a:t>‹N°›</a:t>
            </a:fld>
            <a:endParaRPr lang="fr-FR">
              <a:solidFill>
                <a:srgbClr val="04617B">
                  <a:shade val="90000"/>
                </a:srgbClr>
              </a:solidFill>
            </a:endParaRPr>
          </a:p>
        </p:txBody>
      </p:sp>
    </p:spTree>
    <p:extLst>
      <p:ext uri="{BB962C8B-B14F-4D97-AF65-F5344CB8AC3E}">
        <p14:creationId xmlns:p14="http://schemas.microsoft.com/office/powerpoint/2010/main" xmlns="" val="140682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15311ADD-4246-44CB-96A3-EDEF1B534381}" type="datetimeFigureOut">
              <a:rPr lang="fr-FR" smtClean="0">
                <a:solidFill>
                  <a:srgbClr val="04617B">
                    <a:shade val="90000"/>
                  </a:srgbClr>
                </a:solidFill>
              </a:rPr>
              <a:pPr/>
              <a:t>10/04/2020</a:t>
            </a:fld>
            <a:endParaRPr lang="fr-FR">
              <a:solidFill>
                <a:srgbClr val="04617B">
                  <a:shade val="90000"/>
                </a:srgbClr>
              </a:solidFill>
            </a:endParaRPr>
          </a:p>
        </p:txBody>
      </p:sp>
      <p:sp>
        <p:nvSpPr>
          <p:cNvPr id="4" name="Espace réservé du pied de page 3"/>
          <p:cNvSpPr>
            <a:spLocks noGrp="1"/>
          </p:cNvSpPr>
          <p:nvPr>
            <p:ph type="ftr" sz="quarter" idx="11"/>
          </p:nvPr>
        </p:nvSpPr>
        <p:spPr/>
        <p:txBody>
          <a:bodyPr/>
          <a:lstStyle/>
          <a:p>
            <a:endParaRPr lang="fr-FR">
              <a:solidFill>
                <a:srgbClr val="04617B">
                  <a:shade val="90000"/>
                </a:srgbClr>
              </a:solidFill>
            </a:endParaRPr>
          </a:p>
        </p:txBody>
      </p:sp>
      <p:sp>
        <p:nvSpPr>
          <p:cNvPr id="5" name="Espace réservé du numéro de diapositive 4"/>
          <p:cNvSpPr>
            <a:spLocks noGrp="1"/>
          </p:cNvSpPr>
          <p:nvPr>
            <p:ph type="sldNum" sz="quarter" idx="12"/>
          </p:nvPr>
        </p:nvSpPr>
        <p:spPr/>
        <p:txBody>
          <a:bodyPr/>
          <a:lstStyle/>
          <a:p>
            <a:fld id="{6EE2D34D-08FD-496B-8859-8062885F5311}" type="slidenum">
              <a:rPr lang="fr-FR" smtClean="0">
                <a:solidFill>
                  <a:srgbClr val="04617B">
                    <a:shade val="90000"/>
                  </a:srgbClr>
                </a:solidFill>
              </a:rPr>
              <a:pPr/>
              <a:t>‹N°›</a:t>
            </a:fld>
            <a:endParaRPr lang="fr-FR">
              <a:solidFill>
                <a:srgbClr val="04617B">
                  <a:shade val="90000"/>
                </a:srgbClr>
              </a:solidFill>
            </a:endParaRPr>
          </a:p>
        </p:txBody>
      </p:sp>
    </p:spTree>
    <p:extLst>
      <p:ext uri="{BB962C8B-B14F-4D97-AF65-F5344CB8AC3E}">
        <p14:creationId xmlns:p14="http://schemas.microsoft.com/office/powerpoint/2010/main" xmlns="" val="30964906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5311ADD-4246-44CB-96A3-EDEF1B534381}" type="datetimeFigureOut">
              <a:rPr lang="fr-FR" smtClean="0">
                <a:solidFill>
                  <a:srgbClr val="04617B">
                    <a:shade val="90000"/>
                  </a:srgbClr>
                </a:solidFill>
              </a:rPr>
              <a:pPr/>
              <a:t>10/04/2020</a:t>
            </a:fld>
            <a:endParaRPr lang="fr-FR">
              <a:solidFill>
                <a:srgbClr val="04617B">
                  <a:shade val="90000"/>
                </a:srgbClr>
              </a:solidFill>
            </a:endParaRPr>
          </a:p>
        </p:txBody>
      </p:sp>
      <p:sp>
        <p:nvSpPr>
          <p:cNvPr id="3" name="Espace réservé du pied de page 2"/>
          <p:cNvSpPr>
            <a:spLocks noGrp="1"/>
          </p:cNvSpPr>
          <p:nvPr>
            <p:ph type="ftr" sz="quarter" idx="11"/>
          </p:nvPr>
        </p:nvSpPr>
        <p:spPr/>
        <p:txBody>
          <a:bodyPr/>
          <a:lstStyle/>
          <a:p>
            <a:endParaRPr lang="fr-FR">
              <a:solidFill>
                <a:srgbClr val="04617B">
                  <a:shade val="90000"/>
                </a:srgbClr>
              </a:solidFill>
            </a:endParaRPr>
          </a:p>
        </p:txBody>
      </p:sp>
      <p:sp>
        <p:nvSpPr>
          <p:cNvPr id="4" name="Espace réservé du numéro de diapositive 3"/>
          <p:cNvSpPr>
            <a:spLocks noGrp="1"/>
          </p:cNvSpPr>
          <p:nvPr>
            <p:ph type="sldNum" sz="quarter" idx="12"/>
          </p:nvPr>
        </p:nvSpPr>
        <p:spPr/>
        <p:txBody>
          <a:bodyPr/>
          <a:lstStyle/>
          <a:p>
            <a:fld id="{6EE2D34D-08FD-496B-8859-8062885F5311}" type="slidenum">
              <a:rPr lang="fr-FR" smtClean="0">
                <a:solidFill>
                  <a:srgbClr val="04617B">
                    <a:shade val="90000"/>
                  </a:srgbClr>
                </a:solidFill>
              </a:rPr>
              <a:pPr/>
              <a:t>‹N°›</a:t>
            </a:fld>
            <a:endParaRPr lang="fr-FR">
              <a:solidFill>
                <a:srgbClr val="04617B">
                  <a:shade val="90000"/>
                </a:srgbClr>
              </a:solidFill>
            </a:endParaRPr>
          </a:p>
        </p:txBody>
      </p:sp>
    </p:spTree>
    <p:extLst>
      <p:ext uri="{BB962C8B-B14F-4D97-AF65-F5344CB8AC3E}">
        <p14:creationId xmlns:p14="http://schemas.microsoft.com/office/powerpoint/2010/main" xmlns="" val="12032345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15311ADD-4246-44CB-96A3-EDEF1B534381}" type="datetimeFigureOut">
              <a:rPr lang="fr-FR" smtClean="0">
                <a:solidFill>
                  <a:srgbClr val="04617B">
                    <a:shade val="90000"/>
                  </a:srgbClr>
                </a:solidFill>
              </a:rPr>
              <a:pPr/>
              <a:t>10/04/2020</a:t>
            </a:fld>
            <a:endParaRPr lang="fr-FR">
              <a:solidFill>
                <a:srgbClr val="04617B">
                  <a:shade val="90000"/>
                </a:srgbClr>
              </a:solidFill>
            </a:endParaRPr>
          </a:p>
        </p:txBody>
      </p:sp>
      <p:sp>
        <p:nvSpPr>
          <p:cNvPr id="6" name="Espace réservé du pied de page 5"/>
          <p:cNvSpPr>
            <a:spLocks noGrp="1"/>
          </p:cNvSpPr>
          <p:nvPr>
            <p:ph type="ftr" sz="quarter" idx="11"/>
          </p:nvPr>
        </p:nvSpPr>
        <p:spPr/>
        <p:txBody>
          <a:bodyPr/>
          <a:lstStyle/>
          <a:p>
            <a:endParaRPr lang="fr-FR">
              <a:solidFill>
                <a:srgbClr val="04617B">
                  <a:shade val="90000"/>
                </a:srgbClr>
              </a:solidFill>
            </a:endParaRPr>
          </a:p>
        </p:txBody>
      </p:sp>
      <p:sp>
        <p:nvSpPr>
          <p:cNvPr id="7" name="Espace réservé du numéro de diapositive 6"/>
          <p:cNvSpPr>
            <a:spLocks noGrp="1"/>
          </p:cNvSpPr>
          <p:nvPr>
            <p:ph type="sldNum" sz="quarter" idx="12"/>
          </p:nvPr>
        </p:nvSpPr>
        <p:spPr/>
        <p:txBody>
          <a:bodyPr/>
          <a:lstStyle/>
          <a:p>
            <a:fld id="{6EE2D34D-08FD-496B-8859-8062885F5311}" type="slidenum">
              <a:rPr lang="fr-FR" smtClean="0">
                <a:solidFill>
                  <a:srgbClr val="04617B">
                    <a:shade val="90000"/>
                  </a:srgbClr>
                </a:solidFill>
              </a:rPr>
              <a:pPr/>
              <a:t>‹N°›</a:t>
            </a:fld>
            <a:endParaRPr lang="fr-FR">
              <a:solidFill>
                <a:srgbClr val="04617B">
                  <a:shade val="90000"/>
                </a:srgbClr>
              </a:solidFill>
            </a:endParaRPr>
          </a:p>
        </p:txBody>
      </p:sp>
    </p:spTree>
    <p:extLst>
      <p:ext uri="{BB962C8B-B14F-4D97-AF65-F5344CB8AC3E}">
        <p14:creationId xmlns:p14="http://schemas.microsoft.com/office/powerpoint/2010/main" xmlns="" val="13239071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Rogner et arrondir un rectangle à un seul coi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riangle rect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r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15311ADD-4246-44CB-96A3-EDEF1B534381}" type="datetimeFigureOut">
              <a:rPr lang="fr-FR" smtClean="0">
                <a:solidFill>
                  <a:srgbClr val="04617B">
                    <a:shade val="90000"/>
                  </a:srgbClr>
                </a:solidFill>
              </a:rPr>
              <a:pPr/>
              <a:t>10/04/2020</a:t>
            </a:fld>
            <a:endParaRPr lang="fr-FR">
              <a:solidFill>
                <a:srgbClr val="04617B">
                  <a:shade val="90000"/>
                </a:srgbClr>
              </a:solidFill>
            </a:endParaRPr>
          </a:p>
        </p:txBody>
      </p:sp>
      <p:sp>
        <p:nvSpPr>
          <p:cNvPr id="6" name="Espace réservé du pied de page 5"/>
          <p:cNvSpPr>
            <a:spLocks noGrp="1"/>
          </p:cNvSpPr>
          <p:nvPr>
            <p:ph type="ftr" sz="quarter" idx="11"/>
          </p:nvPr>
        </p:nvSpPr>
        <p:spPr/>
        <p:txBody>
          <a:bodyPr/>
          <a:lstStyle/>
          <a:p>
            <a:endParaRPr lang="fr-FR">
              <a:solidFill>
                <a:srgbClr val="04617B">
                  <a:shade val="90000"/>
                </a:srgbClr>
              </a:solidFill>
            </a:endParaRPr>
          </a:p>
        </p:txBody>
      </p:sp>
      <p:sp>
        <p:nvSpPr>
          <p:cNvPr id="7" name="Espace réservé du numéro de diapositive 6"/>
          <p:cNvSpPr>
            <a:spLocks noGrp="1"/>
          </p:cNvSpPr>
          <p:nvPr>
            <p:ph type="sldNum" sz="quarter" idx="12"/>
          </p:nvPr>
        </p:nvSpPr>
        <p:spPr>
          <a:xfrm>
            <a:off x="8077200" y="6356350"/>
            <a:ext cx="609600" cy="365125"/>
          </a:xfrm>
        </p:spPr>
        <p:txBody>
          <a:bodyPr/>
          <a:lstStyle/>
          <a:p>
            <a:fld id="{6EE2D34D-08FD-496B-8859-8062885F5311}" type="slidenum">
              <a:rPr lang="fr-FR" smtClean="0">
                <a:solidFill>
                  <a:srgbClr val="04617B">
                    <a:shade val="90000"/>
                  </a:srgbClr>
                </a:solidFill>
              </a:rPr>
              <a:pPr/>
              <a:t>‹N°›</a:t>
            </a:fld>
            <a:endParaRPr lang="fr-FR">
              <a:solidFill>
                <a:srgbClr val="04617B">
                  <a:shade val="90000"/>
                </a:srgbClr>
              </a:solidFill>
            </a:endParaRPr>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smtClean="0"/>
              <a:t>Cliquez sur l'icône pour ajouter une image</a:t>
            </a:r>
            <a:endParaRPr kumimoji="0" lang="en-US" dirty="0"/>
          </a:p>
        </p:txBody>
      </p:sp>
      <p:sp>
        <p:nvSpPr>
          <p:cNvPr id="10" name="Forme lib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orme lib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xmlns="" val="17806118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15311ADD-4246-44CB-96A3-EDEF1B534381}" type="datetimeFigureOut">
              <a:rPr lang="fr-FR" smtClean="0">
                <a:solidFill>
                  <a:srgbClr val="04617B">
                    <a:shade val="90000"/>
                  </a:srgbClr>
                </a:solidFill>
              </a:rPr>
              <a:pPr/>
              <a:t>10/04/2020</a:t>
            </a:fld>
            <a:endParaRPr lang="fr-FR">
              <a:solidFill>
                <a:srgbClr val="04617B">
                  <a:shade val="90000"/>
                </a:srgbClr>
              </a:solidFill>
            </a:endParaRPr>
          </a:p>
        </p:txBody>
      </p:sp>
      <p:sp>
        <p:nvSpPr>
          <p:cNvPr id="5" name="Espace réservé du pied de page 4"/>
          <p:cNvSpPr>
            <a:spLocks noGrp="1"/>
          </p:cNvSpPr>
          <p:nvPr>
            <p:ph type="ftr" sz="quarter" idx="11"/>
          </p:nvPr>
        </p:nvSpPr>
        <p:spPr/>
        <p:txBody>
          <a:bodyPr/>
          <a:lstStyle/>
          <a:p>
            <a:endParaRPr lang="fr-FR">
              <a:solidFill>
                <a:srgbClr val="04617B">
                  <a:shade val="90000"/>
                </a:srgbClr>
              </a:solidFill>
            </a:endParaRPr>
          </a:p>
        </p:txBody>
      </p:sp>
      <p:sp>
        <p:nvSpPr>
          <p:cNvPr id="6" name="Espace réservé du numéro de diapositive 5"/>
          <p:cNvSpPr>
            <a:spLocks noGrp="1"/>
          </p:cNvSpPr>
          <p:nvPr>
            <p:ph type="sldNum" sz="quarter" idx="12"/>
          </p:nvPr>
        </p:nvSpPr>
        <p:spPr/>
        <p:txBody>
          <a:bodyPr/>
          <a:lstStyle/>
          <a:p>
            <a:fld id="{6EE2D34D-08FD-496B-8859-8062885F5311}" type="slidenum">
              <a:rPr lang="fr-FR" smtClean="0">
                <a:solidFill>
                  <a:srgbClr val="04617B">
                    <a:shade val="90000"/>
                  </a:srgbClr>
                </a:solidFill>
              </a:rPr>
              <a:pPr/>
              <a:t>‹N°›</a:t>
            </a:fld>
            <a:endParaRPr lang="fr-FR">
              <a:solidFill>
                <a:srgbClr val="04617B">
                  <a:shade val="90000"/>
                </a:srgbClr>
              </a:solidFill>
            </a:endParaRPr>
          </a:p>
        </p:txBody>
      </p:sp>
    </p:spTree>
    <p:extLst>
      <p:ext uri="{BB962C8B-B14F-4D97-AF65-F5344CB8AC3E}">
        <p14:creationId xmlns:p14="http://schemas.microsoft.com/office/powerpoint/2010/main" xmlns="" val="31984014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15311ADD-4246-44CB-96A3-EDEF1B534381}" type="datetimeFigureOut">
              <a:rPr lang="fr-FR" smtClean="0">
                <a:solidFill>
                  <a:srgbClr val="04617B">
                    <a:shade val="90000"/>
                  </a:srgbClr>
                </a:solidFill>
              </a:rPr>
              <a:pPr/>
              <a:t>10/04/2020</a:t>
            </a:fld>
            <a:endParaRPr lang="fr-FR">
              <a:solidFill>
                <a:srgbClr val="04617B">
                  <a:shade val="90000"/>
                </a:srgbClr>
              </a:solidFill>
            </a:endParaRPr>
          </a:p>
        </p:txBody>
      </p:sp>
      <p:sp>
        <p:nvSpPr>
          <p:cNvPr id="5" name="Espace réservé du pied de page 4"/>
          <p:cNvSpPr>
            <a:spLocks noGrp="1"/>
          </p:cNvSpPr>
          <p:nvPr>
            <p:ph type="ftr" sz="quarter" idx="11"/>
          </p:nvPr>
        </p:nvSpPr>
        <p:spPr/>
        <p:txBody>
          <a:bodyPr/>
          <a:lstStyle/>
          <a:p>
            <a:endParaRPr lang="fr-FR">
              <a:solidFill>
                <a:srgbClr val="04617B">
                  <a:shade val="90000"/>
                </a:srgbClr>
              </a:solidFill>
            </a:endParaRPr>
          </a:p>
        </p:txBody>
      </p:sp>
      <p:sp>
        <p:nvSpPr>
          <p:cNvPr id="6" name="Espace réservé du numéro de diapositive 5"/>
          <p:cNvSpPr>
            <a:spLocks noGrp="1"/>
          </p:cNvSpPr>
          <p:nvPr>
            <p:ph type="sldNum" sz="quarter" idx="12"/>
          </p:nvPr>
        </p:nvSpPr>
        <p:spPr/>
        <p:txBody>
          <a:bodyPr/>
          <a:lstStyle/>
          <a:p>
            <a:fld id="{6EE2D34D-08FD-496B-8859-8062885F5311}" type="slidenum">
              <a:rPr lang="fr-FR" smtClean="0">
                <a:solidFill>
                  <a:srgbClr val="04617B">
                    <a:shade val="90000"/>
                  </a:srgbClr>
                </a:solidFill>
              </a:rPr>
              <a:pPr/>
              <a:t>‹N°›</a:t>
            </a:fld>
            <a:endParaRPr lang="fr-FR">
              <a:solidFill>
                <a:srgbClr val="04617B">
                  <a:shade val="90000"/>
                </a:srgbClr>
              </a:solidFill>
            </a:endParaRPr>
          </a:p>
        </p:txBody>
      </p:sp>
    </p:spTree>
    <p:extLst>
      <p:ext uri="{BB962C8B-B14F-4D97-AF65-F5344CB8AC3E}">
        <p14:creationId xmlns:p14="http://schemas.microsoft.com/office/powerpoint/2010/main" xmlns="" val="454637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Titr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fr-FR" smtClean="0"/>
              <a:t>Cliquez pour modifier le style du titre</a:t>
            </a:r>
            <a:endParaRPr kumimoji="0" lang="en-US"/>
          </a:p>
        </p:txBody>
      </p:sp>
      <p:sp>
        <p:nvSpPr>
          <p:cNvPr id="28" name="Espace réservé de la date 27"/>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17" name="Espace réservé du pied de page 16"/>
          <p:cNvSpPr>
            <a:spLocks noGrp="1"/>
          </p:cNvSpPr>
          <p:nvPr>
            <p:ph type="ftr" sz="quarter" idx="11"/>
          </p:nvPr>
        </p:nvSpPr>
        <p:spPr/>
        <p:txBody>
          <a:bodyPr/>
          <a:lstStyle/>
          <a:p>
            <a:endParaRPr lang="fr-FR">
              <a:solidFill>
                <a:prstClr val="white">
                  <a:shade val="50000"/>
                </a:prstClr>
              </a:solidFill>
            </a:endParaRPr>
          </a:p>
        </p:txBody>
      </p:sp>
      <p:sp>
        <p:nvSpPr>
          <p:cNvPr id="29" name="Espace réservé du numéro de diapositive 28"/>
          <p:cNvSpPr>
            <a:spLocks noGrp="1"/>
          </p:cNvSpPr>
          <p:nvPr>
            <p:ph type="sldNum" sz="quarter" idx="12"/>
          </p:nvPr>
        </p:nvSpPr>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
        <p:nvSpPr>
          <p:cNvPr id="9" name="Sous-titr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Tree>
    <p:extLst>
      <p:ext uri="{BB962C8B-B14F-4D97-AF65-F5344CB8AC3E}">
        <p14:creationId xmlns:p14="http://schemas.microsoft.com/office/powerpoint/2010/main" xmlns="" val="23940362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5" name="Espace réservé du pied de page 4"/>
          <p:cNvSpPr>
            <a:spLocks noGrp="1"/>
          </p:cNvSpPr>
          <p:nvPr>
            <p:ph type="ftr" sz="quarter" idx="11"/>
          </p:nvPr>
        </p:nvSpPr>
        <p:spPr/>
        <p:txBody>
          <a:bodyPr/>
          <a:lstStyle/>
          <a:p>
            <a:endParaRPr lang="fr-FR">
              <a:solidFill>
                <a:prstClr val="white">
                  <a:shade val="50000"/>
                </a:prstClr>
              </a:solidFill>
            </a:endParaRPr>
          </a:p>
        </p:txBody>
      </p:sp>
      <p:sp>
        <p:nvSpPr>
          <p:cNvPr id="6" name="Espace réservé du numéro de diapositive 5"/>
          <p:cNvSpPr>
            <a:spLocks noGrp="1"/>
          </p:cNvSpPr>
          <p:nvPr>
            <p:ph type="sldNum" sz="quarter" idx="12"/>
          </p:nvPr>
        </p:nvSpPr>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22325932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5" name="Espace réservé du pied de page 4"/>
          <p:cNvSpPr>
            <a:spLocks noGrp="1"/>
          </p:cNvSpPr>
          <p:nvPr>
            <p:ph type="ftr" sz="quarter" idx="11"/>
          </p:nvPr>
        </p:nvSpPr>
        <p:spPr/>
        <p:txBody>
          <a:bodyPr/>
          <a:lstStyle/>
          <a:p>
            <a:endParaRPr lang="fr-FR">
              <a:solidFill>
                <a:prstClr val="white">
                  <a:shade val="50000"/>
                </a:prstClr>
              </a:solidFill>
            </a:endParaRPr>
          </a:p>
        </p:txBody>
      </p:sp>
      <p:sp>
        <p:nvSpPr>
          <p:cNvPr id="6" name="Espace réservé du numéro de diapositive 5"/>
          <p:cNvSpPr>
            <a:spLocks noGrp="1"/>
          </p:cNvSpPr>
          <p:nvPr>
            <p:ph type="sldNum" sz="quarter" idx="12"/>
          </p:nvPr>
        </p:nvSpPr>
        <p:spPr>
          <a:xfrm>
            <a:off x="7924800" y="6416675"/>
            <a:ext cx="762000" cy="365125"/>
          </a:xfrm>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172507650"/>
      </p:ext>
    </p:extLst>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6" name="Espace réservé du pied de page 5"/>
          <p:cNvSpPr>
            <a:spLocks noGrp="1"/>
          </p:cNvSpPr>
          <p:nvPr>
            <p:ph type="ftr" sz="quarter" idx="11"/>
          </p:nvPr>
        </p:nvSpPr>
        <p:spPr/>
        <p:txBody>
          <a:bodyPr/>
          <a:lstStyle/>
          <a:p>
            <a:endParaRPr lang="fr-FR">
              <a:solidFill>
                <a:prstClr val="white">
                  <a:shade val="50000"/>
                </a:prstClr>
              </a:solidFill>
            </a:endParaRPr>
          </a:p>
        </p:txBody>
      </p:sp>
      <p:sp>
        <p:nvSpPr>
          <p:cNvPr id="7" name="Espace réservé du numéro de diapositive 6"/>
          <p:cNvSpPr>
            <a:spLocks noGrp="1"/>
          </p:cNvSpPr>
          <p:nvPr>
            <p:ph type="sldNum" sz="quarter" idx="12"/>
          </p:nvPr>
        </p:nvSpPr>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42842999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nchor="ctr"/>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8" name="Espace réservé du pied de page 7"/>
          <p:cNvSpPr>
            <a:spLocks noGrp="1"/>
          </p:cNvSpPr>
          <p:nvPr>
            <p:ph type="ftr" sz="quarter" idx="11"/>
          </p:nvPr>
        </p:nvSpPr>
        <p:spPr/>
        <p:txBody>
          <a:bodyPr/>
          <a:lstStyle/>
          <a:p>
            <a:endParaRPr lang="fr-FR">
              <a:solidFill>
                <a:prstClr val="white">
                  <a:shade val="50000"/>
                </a:prstClr>
              </a:solidFill>
            </a:endParaRPr>
          </a:p>
        </p:txBody>
      </p:sp>
      <p:sp>
        <p:nvSpPr>
          <p:cNvPr id="9" name="Espace réservé du numéro de diapositive 8"/>
          <p:cNvSpPr>
            <a:spLocks noGrp="1"/>
          </p:cNvSpPr>
          <p:nvPr>
            <p:ph type="sldNum" sz="quarter" idx="12"/>
          </p:nvPr>
        </p:nvSpPr>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41227313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4" name="Espace réservé du pied de page 3"/>
          <p:cNvSpPr>
            <a:spLocks noGrp="1"/>
          </p:cNvSpPr>
          <p:nvPr>
            <p:ph type="ftr" sz="quarter" idx="11"/>
          </p:nvPr>
        </p:nvSpPr>
        <p:spPr/>
        <p:txBody>
          <a:bodyPr/>
          <a:lstStyle/>
          <a:p>
            <a:endParaRPr lang="fr-FR">
              <a:solidFill>
                <a:prstClr val="white">
                  <a:shade val="50000"/>
                </a:prstClr>
              </a:solidFill>
            </a:endParaRPr>
          </a:p>
        </p:txBody>
      </p:sp>
      <p:sp>
        <p:nvSpPr>
          <p:cNvPr id="5" name="Espace réservé du numéro de diapositive 4"/>
          <p:cNvSpPr>
            <a:spLocks noGrp="1"/>
          </p:cNvSpPr>
          <p:nvPr>
            <p:ph type="sldNum" sz="quarter" idx="12"/>
          </p:nvPr>
        </p:nvSpPr>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6788999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3" name="Espace réservé du pied de page 2"/>
          <p:cNvSpPr>
            <a:spLocks noGrp="1"/>
          </p:cNvSpPr>
          <p:nvPr>
            <p:ph type="ftr" sz="quarter" idx="11"/>
          </p:nvPr>
        </p:nvSpPr>
        <p:spPr/>
        <p:txBody>
          <a:bodyPr/>
          <a:lstStyle/>
          <a:p>
            <a:endParaRPr lang="fr-FR">
              <a:solidFill>
                <a:prstClr val="white">
                  <a:shade val="50000"/>
                </a:prstClr>
              </a:solidFill>
            </a:endParaRPr>
          </a:p>
        </p:txBody>
      </p:sp>
      <p:sp>
        <p:nvSpPr>
          <p:cNvPr id="4" name="Espace réservé du numéro de diapositive 3"/>
          <p:cNvSpPr>
            <a:spLocks noGrp="1"/>
          </p:cNvSpPr>
          <p:nvPr>
            <p:ph type="sldNum" sz="quarter" idx="12"/>
          </p:nvPr>
        </p:nvSpPr>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14088834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6" name="Espace réservé du pied de page 5"/>
          <p:cNvSpPr>
            <a:spLocks noGrp="1"/>
          </p:cNvSpPr>
          <p:nvPr>
            <p:ph type="ftr" sz="quarter" idx="11"/>
          </p:nvPr>
        </p:nvSpPr>
        <p:spPr/>
        <p:txBody>
          <a:bodyPr/>
          <a:lstStyle/>
          <a:p>
            <a:endParaRPr lang="fr-FR">
              <a:solidFill>
                <a:prstClr val="white">
                  <a:shade val="50000"/>
                </a:prstClr>
              </a:solidFill>
            </a:endParaRPr>
          </a:p>
        </p:txBody>
      </p:sp>
      <p:sp>
        <p:nvSpPr>
          <p:cNvPr id="7" name="Espace réservé du numéro de diapositive 6"/>
          <p:cNvSpPr>
            <a:spLocks noGrp="1"/>
          </p:cNvSpPr>
          <p:nvPr>
            <p:ph type="sldNum" sz="quarter" idx="12"/>
          </p:nvPr>
        </p:nvSpPr>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39284716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fr-FR" smtClean="0">
                <a:solidFill>
                  <a:schemeClr val="lt1"/>
                </a:solidFill>
                <a:latin typeface="+mn-lt"/>
                <a:ea typeface="+mn-ea"/>
                <a:cs typeface="+mn-cs"/>
              </a:rPr>
              <a:t>Cliquez sur l'icône pour ajouter une image</a:t>
            </a:r>
            <a:endParaRPr kumimoji="0" lang="en-US" dirty="0">
              <a:solidFill>
                <a:schemeClr val="lt1"/>
              </a:solidFill>
              <a:latin typeface="+mn-lt"/>
              <a:ea typeface="+mn-ea"/>
              <a:cs typeface="+mn-cs"/>
            </a:endParaRPr>
          </a:p>
        </p:txBody>
      </p:sp>
      <p:sp>
        <p:nvSpPr>
          <p:cNvPr id="4" name="Espace réservé du texte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6" name="Espace réservé du pied de page 5"/>
          <p:cNvSpPr>
            <a:spLocks noGrp="1"/>
          </p:cNvSpPr>
          <p:nvPr>
            <p:ph type="ftr" sz="quarter" idx="11"/>
          </p:nvPr>
        </p:nvSpPr>
        <p:spPr/>
        <p:txBody>
          <a:bodyPr/>
          <a:lstStyle/>
          <a:p>
            <a:endParaRPr lang="fr-FR">
              <a:solidFill>
                <a:prstClr val="white">
                  <a:shade val="50000"/>
                </a:prstClr>
              </a:solidFill>
            </a:endParaRPr>
          </a:p>
        </p:txBody>
      </p:sp>
      <p:sp>
        <p:nvSpPr>
          <p:cNvPr id="7" name="Espace réservé du numéro de diapositive 6"/>
          <p:cNvSpPr>
            <a:spLocks noGrp="1"/>
          </p:cNvSpPr>
          <p:nvPr>
            <p:ph type="sldNum" sz="quarter" idx="12"/>
          </p:nvPr>
        </p:nvSpPr>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13039960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5" name="Espace réservé du pied de page 4"/>
          <p:cNvSpPr>
            <a:spLocks noGrp="1"/>
          </p:cNvSpPr>
          <p:nvPr>
            <p:ph type="ftr" sz="quarter" idx="11"/>
          </p:nvPr>
        </p:nvSpPr>
        <p:spPr/>
        <p:txBody>
          <a:bodyPr/>
          <a:lstStyle/>
          <a:p>
            <a:endParaRPr lang="fr-FR">
              <a:solidFill>
                <a:prstClr val="white">
                  <a:shade val="50000"/>
                </a:prstClr>
              </a:solidFill>
            </a:endParaRPr>
          </a:p>
        </p:txBody>
      </p:sp>
      <p:sp>
        <p:nvSpPr>
          <p:cNvPr id="6" name="Espace réservé du numéro de diapositive 5"/>
          <p:cNvSpPr>
            <a:spLocks noGrp="1"/>
          </p:cNvSpPr>
          <p:nvPr>
            <p:ph type="sldNum" sz="quarter" idx="12"/>
          </p:nvPr>
        </p:nvSpPr>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38617890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5" name="Espace réservé du pied de page 4"/>
          <p:cNvSpPr>
            <a:spLocks noGrp="1"/>
          </p:cNvSpPr>
          <p:nvPr>
            <p:ph type="ftr" sz="quarter" idx="11"/>
          </p:nvPr>
        </p:nvSpPr>
        <p:spPr/>
        <p:txBody>
          <a:bodyPr/>
          <a:lstStyle/>
          <a:p>
            <a:endParaRPr lang="fr-FR">
              <a:solidFill>
                <a:prstClr val="white">
                  <a:shade val="50000"/>
                </a:prstClr>
              </a:solidFill>
            </a:endParaRPr>
          </a:p>
        </p:txBody>
      </p:sp>
      <p:sp>
        <p:nvSpPr>
          <p:cNvPr id="6" name="Espace réservé du numéro de diapositive 5"/>
          <p:cNvSpPr>
            <a:spLocks noGrp="1"/>
          </p:cNvSpPr>
          <p:nvPr>
            <p:ph type="sldNum" sz="quarter" idx="12"/>
          </p:nvPr>
        </p:nvSpPr>
        <p:spPr/>
        <p:txBody>
          <a:body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9358728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ctrTitle"/>
          </p:nvPr>
        </p:nvSpPr>
        <p:spPr>
          <a:xfrm>
            <a:off x="2971799" y="1964267"/>
            <a:ext cx="5398295" cy="2421464"/>
          </a:xfrm>
        </p:spPr>
        <p:txBody>
          <a:bodyPr anchor="b">
            <a:normAutofit/>
          </a:bodyPr>
          <a:lstStyle>
            <a:lvl1pPr algn="r">
              <a:defRPr sz="4800">
                <a:effectLst/>
              </a:defRPr>
            </a:lvl1pPr>
          </a:lstStyle>
          <a:p>
            <a:r>
              <a:rPr lang="fr-FR" smtClean="0"/>
              <a:t>Modifiez le style du titre</a:t>
            </a:r>
            <a:endParaRPr lang="en-US" dirty="0"/>
          </a:p>
        </p:txBody>
      </p:sp>
      <p:sp>
        <p:nvSpPr>
          <p:cNvPr id="3" name="Subtitle 2"/>
          <p:cNvSpPr>
            <a:spLocks noGrp="1"/>
          </p:cNvSpPr>
          <p:nvPr>
            <p:ph type="subTitle" idx="1"/>
          </p:nvPr>
        </p:nvSpPr>
        <p:spPr>
          <a:xfrm>
            <a:off x="2971799" y="4385733"/>
            <a:ext cx="5398295"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a:xfrm>
            <a:off x="6699419" y="5870576"/>
            <a:ext cx="1200150" cy="377825"/>
          </a:xfrm>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5" name="Footer Placeholder 4"/>
          <p:cNvSpPr>
            <a:spLocks noGrp="1"/>
          </p:cNvSpPr>
          <p:nvPr>
            <p:ph type="ftr" sz="quarter" idx="11"/>
          </p:nvPr>
        </p:nvSpPr>
        <p:spPr>
          <a:xfrm>
            <a:off x="2971799" y="5870576"/>
            <a:ext cx="3670469" cy="377825"/>
          </a:xfrm>
        </p:spPr>
        <p:txBody>
          <a:bodyPr/>
          <a:lstStyle/>
          <a:p>
            <a:endParaRPr lang="en-US" dirty="0">
              <a:solidFill>
                <a:prstClr val="white"/>
              </a:solidFill>
            </a:endParaRPr>
          </a:p>
        </p:txBody>
      </p:sp>
      <p:sp>
        <p:nvSpPr>
          <p:cNvPr id="6" name="Slide Number Placeholder 5"/>
          <p:cNvSpPr>
            <a:spLocks noGrp="1"/>
          </p:cNvSpPr>
          <p:nvPr>
            <p:ph type="sldNum" sz="quarter" idx="12"/>
          </p:nvPr>
        </p:nvSpPr>
        <p:spPr>
          <a:xfrm>
            <a:off x="7956719" y="5870576"/>
            <a:ext cx="413375" cy="377825"/>
          </a:xfrm>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3707771523"/>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nchor="ct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smtClean="0">
                <a:solidFill>
                  <a:prstClr val="white"/>
                </a:solidFill>
              </a:rPr>
              <a:pPr/>
              <a:t>4/10/2020</a:t>
            </a:fld>
            <a:endParaRPr lang="en-US" dirty="0">
              <a:solidFill>
                <a:prstClr val="white"/>
              </a:solidFill>
            </a:endParaRPr>
          </a:p>
        </p:txBody>
      </p:sp>
      <p:sp>
        <p:nvSpPr>
          <p:cNvPr id="5" name="Footer Placeholder 4"/>
          <p:cNvSpPr>
            <a:spLocks noGrp="1"/>
          </p:cNvSpPr>
          <p:nvPr>
            <p:ph type="ftr" sz="quarter" idx="11"/>
          </p:nvPr>
        </p:nvSpPr>
        <p:spPr/>
        <p:txBody>
          <a:bodyPr/>
          <a:lstStyle/>
          <a:p>
            <a:endParaRPr lang="en-US" dirty="0">
              <a:solidFill>
                <a:prstClr val="white"/>
              </a:solidFill>
            </a:endParaRPr>
          </a:p>
        </p:txBody>
      </p:sp>
      <p:sp>
        <p:nvSpPr>
          <p:cNvPr id="6" name="Slide Number Placeholder 5"/>
          <p:cNvSpPr>
            <a:spLocks noGrp="1"/>
          </p:cNvSpPr>
          <p:nvPr>
            <p:ph type="sldNum" sz="quarter" idx="12"/>
          </p:nvPr>
        </p:nvSpPr>
        <p:spPr/>
        <p:txBody>
          <a:bodyPr/>
          <a:lstStyle/>
          <a:p>
            <a:fld id="{5D84065D-F351-4B03-BD91-D8A6B8D4B362}"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76761970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title"/>
          </p:nvPr>
        </p:nvSpPr>
        <p:spPr>
          <a:xfrm>
            <a:off x="514351" y="3308581"/>
            <a:ext cx="7598570" cy="1468800"/>
          </a:xfrm>
        </p:spPr>
        <p:txBody>
          <a:bodyPr anchor="b"/>
          <a:lstStyle>
            <a:lvl1pPr algn="l">
              <a:defRPr sz="4000" b="0" cap="all"/>
            </a:lvl1pPr>
          </a:lstStyle>
          <a:p>
            <a:r>
              <a:rPr lang="fr-FR" smtClean="0"/>
              <a:t>Modifiez le style du titre</a:t>
            </a:r>
            <a:endParaRPr lang="en-US" dirty="0"/>
          </a:p>
        </p:txBody>
      </p:sp>
      <p:sp>
        <p:nvSpPr>
          <p:cNvPr id="3" name="Text Placeholder 2"/>
          <p:cNvSpPr>
            <a:spLocks noGrp="1"/>
          </p:cNvSpPr>
          <p:nvPr>
            <p:ph type="body" idx="1"/>
          </p:nvPr>
        </p:nvSpPr>
        <p:spPr>
          <a:xfrm>
            <a:off x="514349" y="4777381"/>
            <a:ext cx="7598571"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5" name="Footer Placeholder 4"/>
          <p:cNvSpPr>
            <a:spLocks noGrp="1"/>
          </p:cNvSpPr>
          <p:nvPr>
            <p:ph type="ftr" sz="quarter" idx="11"/>
          </p:nvPr>
        </p:nvSpPr>
        <p:spPr/>
        <p:txBody>
          <a:bodyPr/>
          <a:lstStyle/>
          <a:p>
            <a:endParaRPr lang="en-US" dirty="0">
              <a:solidFill>
                <a:prstClr val="white"/>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25437649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514351" y="2142067"/>
            <a:ext cx="3746501" cy="3649134"/>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366421" y="2142068"/>
            <a:ext cx="3746499" cy="3649133"/>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solidFill>
                  <a:prstClr val="white"/>
                </a:solidFill>
              </a:rPr>
              <a:pPr/>
              <a:t>4/10/2020</a:t>
            </a:fld>
            <a:endParaRPr lang="en-US" dirty="0">
              <a:solidFill>
                <a:prstClr val="white"/>
              </a:solidFill>
            </a:endParaRPr>
          </a:p>
        </p:txBody>
      </p:sp>
      <p:sp>
        <p:nvSpPr>
          <p:cNvPr id="6" name="Footer Placeholder 5"/>
          <p:cNvSpPr>
            <a:spLocks noGrp="1"/>
          </p:cNvSpPr>
          <p:nvPr>
            <p:ph type="ftr" sz="quarter" idx="11"/>
          </p:nvPr>
        </p:nvSpPr>
        <p:spPr/>
        <p:txBody>
          <a:bodyPr/>
          <a:lstStyle/>
          <a:p>
            <a:endParaRPr lang="en-US" dirty="0">
              <a:solidFill>
                <a:prstClr val="white"/>
              </a:solidFill>
            </a:endParaRPr>
          </a:p>
        </p:txBody>
      </p:sp>
      <p:sp>
        <p:nvSpPr>
          <p:cNvPr id="7" name="Slide Number Placeholder 6"/>
          <p:cNvSpPr>
            <a:spLocks noGrp="1"/>
          </p:cNvSpPr>
          <p:nvPr>
            <p:ph type="sldNum" sz="quarter" idx="12"/>
          </p:nvPr>
        </p:nvSpPr>
        <p:spPr/>
        <p:txBody>
          <a:bodyPr/>
          <a:lstStyle/>
          <a:p>
            <a:fld id="{5D84065D-F351-4B03-BD91-D8A6B8D4B362}"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25680286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hasCustomPrompt="1"/>
          </p:nvPr>
        </p:nvSpPr>
        <p:spPr>
          <a:xfrm>
            <a:off x="730252" y="2218267"/>
            <a:ext cx="353179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14351" y="2870201"/>
            <a:ext cx="3747692" cy="2920998"/>
          </a:xfrm>
        </p:spPr>
        <p:txBody>
          <a:bodyPr anchor="t">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hasCustomPrompt="1"/>
          </p:nvPr>
        </p:nvSpPr>
        <p:spPr>
          <a:xfrm>
            <a:off x="4572003" y="2226734"/>
            <a:ext cx="354211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367612" y="2870201"/>
            <a:ext cx="3746501" cy="2920998"/>
          </a:xfrm>
        </p:spPr>
        <p:txBody>
          <a:bodyPr anchor="t">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8" name="Footer Placeholder 7"/>
          <p:cNvSpPr>
            <a:spLocks noGrp="1"/>
          </p:cNvSpPr>
          <p:nvPr>
            <p:ph type="ftr" sz="quarter" idx="11"/>
          </p:nvPr>
        </p:nvSpPr>
        <p:spPr/>
        <p:txBody>
          <a:bodyPr/>
          <a:lstStyle/>
          <a:p>
            <a:endParaRPr lang="en-US" dirty="0">
              <a:solidFill>
                <a:prstClr val="white"/>
              </a:solidFill>
            </a:endParaRPr>
          </a:p>
        </p:txBody>
      </p:sp>
      <p:sp>
        <p:nvSpPr>
          <p:cNvPr id="9" name="Slide Number Placeholder 8"/>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25331200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4" name="Footer Placeholder 3"/>
          <p:cNvSpPr>
            <a:spLocks noGrp="1"/>
          </p:cNvSpPr>
          <p:nvPr>
            <p:ph type="ftr" sz="quarter" idx="11"/>
          </p:nvPr>
        </p:nvSpPr>
        <p:spPr/>
        <p:txBody>
          <a:bodyPr/>
          <a:lstStyle/>
          <a:p>
            <a:endParaRPr lang="en-US" dirty="0">
              <a:solidFill>
                <a:prstClr val="white"/>
              </a:solidFill>
            </a:endParaRPr>
          </a:p>
        </p:txBody>
      </p:sp>
      <p:sp>
        <p:nvSpPr>
          <p:cNvPr id="5" name="Slide Number Placeholder 4"/>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24243598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3" name="Footer Placeholder 2"/>
          <p:cNvSpPr>
            <a:spLocks noGrp="1"/>
          </p:cNvSpPr>
          <p:nvPr>
            <p:ph type="ftr" sz="quarter" idx="11"/>
          </p:nvPr>
        </p:nvSpPr>
        <p:spPr/>
        <p:txBody>
          <a:bodyPr/>
          <a:lstStyle/>
          <a:p>
            <a:endParaRPr lang="en-US" dirty="0">
              <a:solidFill>
                <a:prstClr val="white"/>
              </a:solidFill>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12098562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title"/>
          </p:nvPr>
        </p:nvSpPr>
        <p:spPr>
          <a:xfrm>
            <a:off x="514350" y="2074333"/>
            <a:ext cx="2760664" cy="1371600"/>
          </a:xfrm>
        </p:spPr>
        <p:txBody>
          <a:bodyPr anchor="b">
            <a:normAutofit/>
          </a:bodyPr>
          <a:lstStyle>
            <a:lvl1pPr algn="l">
              <a:defRPr sz="2400" b="0"/>
            </a:lvl1pPr>
          </a:lstStyle>
          <a:p>
            <a:r>
              <a:rPr lang="fr-FR" smtClean="0"/>
              <a:t>Modifiez le style du titre</a:t>
            </a:r>
            <a:endParaRPr lang="en-US" dirty="0"/>
          </a:p>
        </p:txBody>
      </p:sp>
      <p:sp>
        <p:nvSpPr>
          <p:cNvPr id="3" name="Content Placeholder 2"/>
          <p:cNvSpPr>
            <a:spLocks noGrp="1"/>
          </p:cNvSpPr>
          <p:nvPr>
            <p:ph idx="1"/>
          </p:nvPr>
        </p:nvSpPr>
        <p:spPr>
          <a:xfrm>
            <a:off x="3486151" y="609601"/>
            <a:ext cx="4626770" cy="5181600"/>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14350" y="3445933"/>
            <a:ext cx="2760664"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6" name="Footer Placeholder 5"/>
          <p:cNvSpPr>
            <a:spLocks noGrp="1"/>
          </p:cNvSpPr>
          <p:nvPr>
            <p:ph type="ftr" sz="quarter" idx="11"/>
          </p:nvPr>
        </p:nvSpPr>
        <p:spPr/>
        <p:txBody>
          <a:bodyPr/>
          <a:lstStyle/>
          <a:p>
            <a:endParaRPr lang="en-US" dirty="0">
              <a:solidFill>
                <a:prstClr val="white"/>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32855875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title"/>
          </p:nvPr>
        </p:nvSpPr>
        <p:spPr>
          <a:xfrm>
            <a:off x="514350" y="1600200"/>
            <a:ext cx="4623490" cy="1371600"/>
          </a:xfrm>
        </p:spPr>
        <p:txBody>
          <a:bodyPr anchor="b">
            <a:normAutofit/>
          </a:bodyPr>
          <a:lstStyle>
            <a:lvl1pPr algn="l">
              <a:defRPr sz="2800" b="0"/>
            </a:lvl1pPr>
          </a:lstStyle>
          <a:p>
            <a:r>
              <a:rPr lang="fr-FR" smtClean="0"/>
              <a:t>Modifiez le style du titre</a:t>
            </a:r>
            <a:endParaRPr lang="en-US" dirty="0"/>
          </a:p>
        </p:txBody>
      </p:sp>
      <p:sp>
        <p:nvSpPr>
          <p:cNvPr id="14" name="Picture Placeholder 2"/>
          <p:cNvSpPr>
            <a:spLocks noGrp="1" noChangeAspect="1"/>
          </p:cNvSpPr>
          <p:nvPr>
            <p:ph type="pic" idx="1"/>
          </p:nvPr>
        </p:nvSpPr>
        <p:spPr>
          <a:xfrm>
            <a:off x="5652190" y="914400"/>
            <a:ext cx="2460731"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514350" y="2971800"/>
            <a:ext cx="4623490"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6" name="Footer Placeholder 5"/>
          <p:cNvSpPr>
            <a:spLocks noGrp="1"/>
          </p:cNvSpPr>
          <p:nvPr>
            <p:ph type="ftr" sz="quarter" idx="11"/>
          </p:nvPr>
        </p:nvSpPr>
        <p:spPr/>
        <p:txBody>
          <a:bodyPr/>
          <a:lstStyle/>
          <a:p>
            <a:endParaRPr lang="en-US" dirty="0">
              <a:solidFill>
                <a:prstClr val="white"/>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41631041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p:cSld name="Image panoramique avec légend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title"/>
          </p:nvPr>
        </p:nvSpPr>
        <p:spPr>
          <a:xfrm>
            <a:off x="514351" y="4732865"/>
            <a:ext cx="759857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028701" y="932112"/>
            <a:ext cx="6569870"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514351" y="5299603"/>
            <a:ext cx="7598570"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6" name="Footer Placeholder 5"/>
          <p:cNvSpPr>
            <a:spLocks noGrp="1"/>
          </p:cNvSpPr>
          <p:nvPr>
            <p:ph type="ftr" sz="quarter" idx="11"/>
          </p:nvPr>
        </p:nvSpPr>
        <p:spPr/>
        <p:txBody>
          <a:bodyPr/>
          <a:lstStyle/>
          <a:p>
            <a:endParaRPr lang="en-US" dirty="0">
              <a:solidFill>
                <a:prstClr val="white"/>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13382314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Titre et légende">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title"/>
          </p:nvPr>
        </p:nvSpPr>
        <p:spPr>
          <a:xfrm>
            <a:off x="514351" y="609602"/>
            <a:ext cx="7598570" cy="3124199"/>
          </a:xfrm>
        </p:spPr>
        <p:txBody>
          <a:bodyPr anchor="ctr">
            <a:normAutofit/>
          </a:bodyPr>
          <a:lstStyle>
            <a:lvl1pPr algn="l">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514350" y="4343400"/>
            <a:ext cx="7598571"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5" name="Footer Placeholder 4"/>
          <p:cNvSpPr>
            <a:spLocks noGrp="1"/>
          </p:cNvSpPr>
          <p:nvPr>
            <p:ph type="ftr" sz="quarter" idx="11"/>
          </p:nvPr>
        </p:nvSpPr>
        <p:spPr/>
        <p:txBody>
          <a:bodyPr/>
          <a:lstStyle/>
          <a:p>
            <a:endParaRPr lang="en-US" dirty="0">
              <a:solidFill>
                <a:prstClr val="white"/>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9505467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p:cSld name="Citation avec légend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13" name="TextBox 12"/>
          <p:cNvSpPr txBox="1"/>
          <p:nvPr/>
        </p:nvSpPr>
        <p:spPr>
          <a:xfrm>
            <a:off x="7678400" y="274320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defTabSz="457200"/>
            <a:r>
              <a:rPr lang="en-US" sz="8000" dirty="0">
                <a:solidFill>
                  <a:prstClr val="white"/>
                </a:solidFill>
                <a:effectLst/>
              </a:rPr>
              <a:t>”</a:t>
            </a:r>
          </a:p>
        </p:txBody>
      </p:sp>
      <p:sp>
        <p:nvSpPr>
          <p:cNvPr id="14" name="TextBox 13"/>
          <p:cNvSpPr txBox="1"/>
          <p:nvPr/>
        </p:nvSpPr>
        <p:spPr>
          <a:xfrm>
            <a:off x="366206" y="823337"/>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defTabSz="457200"/>
            <a:r>
              <a:rPr lang="en-US" sz="8000" dirty="0">
                <a:solidFill>
                  <a:prstClr val="white"/>
                </a:solidFill>
                <a:effectLst/>
              </a:rPr>
              <a:t>“</a:t>
            </a:r>
          </a:p>
        </p:txBody>
      </p:sp>
      <p:sp>
        <p:nvSpPr>
          <p:cNvPr id="16" name="Title 1"/>
          <p:cNvSpPr>
            <a:spLocks noGrp="1"/>
          </p:cNvSpPr>
          <p:nvPr>
            <p:ph type="title"/>
          </p:nvPr>
        </p:nvSpPr>
        <p:spPr>
          <a:xfrm>
            <a:off x="744201" y="609602"/>
            <a:ext cx="7162799" cy="2743199"/>
          </a:xfrm>
        </p:spPr>
        <p:txBody>
          <a:bodyPr anchor="ctr">
            <a:normAutofit/>
          </a:bodyPr>
          <a:lstStyle>
            <a:lvl1pPr algn="l">
              <a:defRPr sz="3200" b="0" cap="none">
                <a:solidFill>
                  <a:schemeClr val="tx1"/>
                </a:solidFill>
              </a:defRPr>
            </a:lvl1pPr>
          </a:lstStyle>
          <a:p>
            <a:r>
              <a:rPr lang="fr-FR" smtClean="0"/>
              <a:t>Modifiez le style du titre</a:t>
            </a:r>
            <a:endParaRPr lang="en-US" dirty="0"/>
          </a:p>
        </p:txBody>
      </p:sp>
      <p:sp>
        <p:nvSpPr>
          <p:cNvPr id="10" name="Text Placeholder 9"/>
          <p:cNvSpPr>
            <a:spLocks noGrp="1"/>
          </p:cNvSpPr>
          <p:nvPr>
            <p:ph type="body" sz="quarter" idx="13"/>
          </p:nvPr>
        </p:nvSpPr>
        <p:spPr>
          <a:xfrm>
            <a:off x="823406" y="3352800"/>
            <a:ext cx="7004388"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515599" y="4343400"/>
            <a:ext cx="7614275"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5" name="Footer Placeholder 4"/>
          <p:cNvSpPr>
            <a:spLocks noGrp="1"/>
          </p:cNvSpPr>
          <p:nvPr>
            <p:ph type="ftr" sz="quarter" idx="11"/>
          </p:nvPr>
        </p:nvSpPr>
        <p:spPr/>
        <p:txBody>
          <a:bodyPr/>
          <a:lstStyle/>
          <a:p>
            <a:endParaRPr lang="en-US" dirty="0">
              <a:solidFill>
                <a:prstClr val="white"/>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114184021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p:cSld name="Carte nom">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title"/>
          </p:nvPr>
        </p:nvSpPr>
        <p:spPr>
          <a:xfrm>
            <a:off x="514352" y="3308581"/>
            <a:ext cx="7598569" cy="1468800"/>
          </a:xfrm>
        </p:spPr>
        <p:txBody>
          <a:bodyPr anchor="b">
            <a:normAutofit/>
          </a:bodyPr>
          <a:lstStyle>
            <a:lvl1pPr algn="l">
              <a:defRPr sz="3200" b="0" cap="none"/>
            </a:lvl1pPr>
          </a:lstStyle>
          <a:p>
            <a:r>
              <a:rPr lang="fr-FR" smtClean="0"/>
              <a:t>Modifiez le style du titre</a:t>
            </a:r>
            <a:endParaRPr lang="en-US" dirty="0"/>
          </a:p>
        </p:txBody>
      </p:sp>
      <p:sp>
        <p:nvSpPr>
          <p:cNvPr id="3" name="Text Placeholder 2"/>
          <p:cNvSpPr>
            <a:spLocks noGrp="1"/>
          </p:cNvSpPr>
          <p:nvPr>
            <p:ph type="body" idx="1"/>
          </p:nvPr>
        </p:nvSpPr>
        <p:spPr>
          <a:xfrm>
            <a:off x="514351" y="4777381"/>
            <a:ext cx="7598570"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5" name="Footer Placeholder 4"/>
          <p:cNvSpPr>
            <a:spLocks noGrp="1"/>
          </p:cNvSpPr>
          <p:nvPr>
            <p:ph type="ftr" sz="quarter" idx="11"/>
          </p:nvPr>
        </p:nvSpPr>
        <p:spPr/>
        <p:txBody>
          <a:bodyPr/>
          <a:lstStyle/>
          <a:p>
            <a:endParaRPr lang="en-US" dirty="0">
              <a:solidFill>
                <a:prstClr val="white"/>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317045103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Carte nom cita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13" name="TextBox 12"/>
          <p:cNvSpPr txBox="1"/>
          <p:nvPr/>
        </p:nvSpPr>
        <p:spPr>
          <a:xfrm>
            <a:off x="7678400" y="274320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defTabSz="457200"/>
            <a:r>
              <a:rPr lang="en-US" sz="8000" dirty="0">
                <a:solidFill>
                  <a:prstClr val="white"/>
                </a:solidFill>
                <a:effectLst/>
              </a:rPr>
              <a:t>”</a:t>
            </a:r>
          </a:p>
        </p:txBody>
      </p:sp>
      <p:sp>
        <p:nvSpPr>
          <p:cNvPr id="14" name="TextBox 13"/>
          <p:cNvSpPr txBox="1"/>
          <p:nvPr/>
        </p:nvSpPr>
        <p:spPr>
          <a:xfrm>
            <a:off x="366206" y="823337"/>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defTabSz="457200"/>
            <a:r>
              <a:rPr lang="en-US" sz="8000" dirty="0">
                <a:solidFill>
                  <a:prstClr val="white"/>
                </a:solidFill>
                <a:effectLst/>
              </a:rPr>
              <a:t>“</a:t>
            </a:r>
          </a:p>
        </p:txBody>
      </p:sp>
      <p:sp>
        <p:nvSpPr>
          <p:cNvPr id="16" name="Title 1"/>
          <p:cNvSpPr>
            <a:spLocks noGrp="1"/>
          </p:cNvSpPr>
          <p:nvPr>
            <p:ph type="title"/>
          </p:nvPr>
        </p:nvSpPr>
        <p:spPr>
          <a:xfrm>
            <a:off x="744201" y="609602"/>
            <a:ext cx="7162799" cy="2743199"/>
          </a:xfrm>
        </p:spPr>
        <p:txBody>
          <a:bodyPr anchor="ctr">
            <a:normAutofit/>
          </a:bodyPr>
          <a:lstStyle>
            <a:lvl1pPr algn="l">
              <a:defRPr sz="3200" b="0" cap="none">
                <a:solidFill>
                  <a:schemeClr val="tx1"/>
                </a:solidFill>
              </a:defRPr>
            </a:lvl1pPr>
          </a:lstStyle>
          <a:p>
            <a:r>
              <a:rPr lang="fr-FR" smtClean="0"/>
              <a:t>Modifiez le style du titre</a:t>
            </a:r>
            <a:endParaRPr lang="en-US" dirty="0"/>
          </a:p>
        </p:txBody>
      </p:sp>
      <p:sp>
        <p:nvSpPr>
          <p:cNvPr id="10" name="Text Placeholder 9"/>
          <p:cNvSpPr>
            <a:spLocks noGrp="1"/>
          </p:cNvSpPr>
          <p:nvPr>
            <p:ph type="body" sz="quarter" idx="13"/>
          </p:nvPr>
        </p:nvSpPr>
        <p:spPr>
          <a:xfrm>
            <a:off x="514350" y="3886200"/>
            <a:ext cx="7601577"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fr-FR" smtClean="0"/>
              <a:t>Modifiez les styles du texte du masque</a:t>
            </a:r>
          </a:p>
        </p:txBody>
      </p:sp>
      <p:sp>
        <p:nvSpPr>
          <p:cNvPr id="3" name="Text Placeholder 2"/>
          <p:cNvSpPr>
            <a:spLocks noGrp="1"/>
          </p:cNvSpPr>
          <p:nvPr>
            <p:ph type="body" idx="1"/>
          </p:nvPr>
        </p:nvSpPr>
        <p:spPr>
          <a:xfrm>
            <a:off x="514349" y="4775200"/>
            <a:ext cx="7601577"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5" name="Footer Placeholder 4"/>
          <p:cNvSpPr>
            <a:spLocks noGrp="1"/>
          </p:cNvSpPr>
          <p:nvPr>
            <p:ph type="ftr" sz="quarter" idx="11"/>
          </p:nvPr>
        </p:nvSpPr>
        <p:spPr/>
        <p:txBody>
          <a:bodyPr/>
          <a:lstStyle/>
          <a:p>
            <a:endParaRPr lang="en-US" dirty="0">
              <a:solidFill>
                <a:prstClr val="white"/>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386615246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p:cSld name="Vrai ou faux">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Title 1"/>
          <p:cNvSpPr>
            <a:spLocks noGrp="1"/>
          </p:cNvSpPr>
          <p:nvPr>
            <p:ph type="title"/>
          </p:nvPr>
        </p:nvSpPr>
        <p:spPr>
          <a:xfrm>
            <a:off x="514351" y="609602"/>
            <a:ext cx="7598570" cy="2743199"/>
          </a:xfrm>
        </p:spPr>
        <p:txBody>
          <a:bodyPr vert="horz" lIns="91440" tIns="45720" rIns="91440" bIns="45720" rtlCol="0" anchor="ctr">
            <a:normAutofit/>
          </a:bodyPr>
          <a:lstStyle>
            <a:lvl1pPr>
              <a:defRPr lang="en-US" b="0" dirty="0"/>
            </a:lvl1pPr>
          </a:lstStyle>
          <a:p>
            <a:pPr marL="0" lvl="0"/>
            <a:r>
              <a:rPr lang="fr-FR" smtClean="0"/>
              <a:t>Modifiez le style du titre</a:t>
            </a:r>
            <a:endParaRPr lang="en-US" dirty="0"/>
          </a:p>
        </p:txBody>
      </p:sp>
      <p:sp>
        <p:nvSpPr>
          <p:cNvPr id="10" name="Text Placeholder 9"/>
          <p:cNvSpPr>
            <a:spLocks noGrp="1"/>
          </p:cNvSpPr>
          <p:nvPr>
            <p:ph type="body" sz="quarter" idx="13"/>
          </p:nvPr>
        </p:nvSpPr>
        <p:spPr>
          <a:xfrm>
            <a:off x="514351" y="3505200"/>
            <a:ext cx="7598571"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fr-FR" smtClean="0"/>
              <a:t>Modifiez les styles du texte du masque</a:t>
            </a:r>
          </a:p>
        </p:txBody>
      </p:sp>
      <p:sp>
        <p:nvSpPr>
          <p:cNvPr id="3" name="Text Placeholder 2"/>
          <p:cNvSpPr>
            <a:spLocks noGrp="1"/>
          </p:cNvSpPr>
          <p:nvPr>
            <p:ph type="body" idx="1"/>
          </p:nvPr>
        </p:nvSpPr>
        <p:spPr>
          <a:xfrm>
            <a:off x="514350" y="4343400"/>
            <a:ext cx="7598571"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5" name="Footer Placeholder 4"/>
          <p:cNvSpPr>
            <a:spLocks noGrp="1"/>
          </p:cNvSpPr>
          <p:nvPr>
            <p:ph type="ftr" sz="quarter" idx="11"/>
          </p:nvPr>
        </p:nvSpPr>
        <p:spPr/>
        <p:txBody>
          <a:bodyPr/>
          <a:lstStyle/>
          <a:p>
            <a:endParaRPr lang="en-US" dirty="0">
              <a:solidFill>
                <a:prstClr val="white"/>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62907448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8" name="Title 1"/>
          <p:cNvSpPr>
            <a:spLocks noGrp="1"/>
          </p:cNvSpPr>
          <p:nvPr>
            <p:ph type="title"/>
          </p:nvPr>
        </p:nvSpPr>
        <p:spPr>
          <a:xfrm>
            <a:off x="514351" y="609601"/>
            <a:ext cx="7598569" cy="1456267"/>
          </a:xfrm>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5" name="Footer Placeholder 4"/>
          <p:cNvSpPr>
            <a:spLocks noGrp="1"/>
          </p:cNvSpPr>
          <p:nvPr>
            <p:ph type="ftr" sz="quarter" idx="11"/>
          </p:nvPr>
        </p:nvSpPr>
        <p:spPr/>
        <p:txBody>
          <a:bodyPr/>
          <a:lstStyle/>
          <a:p>
            <a:endParaRPr lang="en-US" dirty="0">
              <a:solidFill>
                <a:prstClr val="white"/>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5591933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1619" cy="6856214"/>
          </a:xfrm>
          <a:prstGeom prst="rect">
            <a:avLst/>
          </a:prstGeom>
        </p:spPr>
      </p:pic>
      <p:sp>
        <p:nvSpPr>
          <p:cNvPr id="2" name="Vertical Title 1"/>
          <p:cNvSpPr>
            <a:spLocks noGrp="1"/>
          </p:cNvSpPr>
          <p:nvPr>
            <p:ph type="title" orient="vert"/>
          </p:nvPr>
        </p:nvSpPr>
        <p:spPr>
          <a:xfrm>
            <a:off x="6494006" y="609600"/>
            <a:ext cx="1618914" cy="518160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514350" y="609600"/>
            <a:ext cx="5874087" cy="5181600"/>
          </a:xfrm>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solidFill>
                  <a:prstClr val="white"/>
                </a:solidFill>
              </a:rPr>
              <a:pPr/>
              <a:t>4/10/2020</a:t>
            </a:fld>
            <a:endParaRPr lang="en-US" dirty="0">
              <a:solidFill>
                <a:prstClr val="white"/>
              </a:solidFill>
            </a:endParaRPr>
          </a:p>
        </p:txBody>
      </p:sp>
      <p:sp>
        <p:nvSpPr>
          <p:cNvPr id="5" name="Footer Placeholder 4"/>
          <p:cNvSpPr>
            <a:spLocks noGrp="1"/>
          </p:cNvSpPr>
          <p:nvPr>
            <p:ph type="ftr" sz="quarter" idx="11"/>
          </p:nvPr>
        </p:nvSpPr>
        <p:spPr/>
        <p:txBody>
          <a:bodyPr/>
          <a:lstStyle/>
          <a:p>
            <a:endParaRPr lang="en-US" dirty="0">
              <a:solidFill>
                <a:prstClr val="white"/>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white"/>
                </a:solidFill>
              </a:rPr>
              <a:pPr/>
              <a:t>‹N°›</a:t>
            </a:fld>
            <a:endParaRPr lang="en-US" dirty="0">
              <a:solidFill>
                <a:prstClr val="white"/>
              </a:solidFill>
            </a:endParaRPr>
          </a:p>
        </p:txBody>
      </p:sp>
    </p:spTree>
    <p:extLst>
      <p:ext uri="{BB962C8B-B14F-4D97-AF65-F5344CB8AC3E}">
        <p14:creationId xmlns:p14="http://schemas.microsoft.com/office/powerpoint/2010/main" xmlns="" val="378640794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50363890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206959367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14653345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93431144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70197023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25750924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211026493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11963557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9438506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408811257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193298572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268833894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41528331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92189398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159164583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30550538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91193559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84244748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418810330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98005702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180365406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65836051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56276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189046253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39974286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4242140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44615555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14219008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428611431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212376612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385639691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166020596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1112185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5.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6.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7.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alpha val="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BE095-61FF-4648-8CD6-FC25BE7B855B}"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11E697-B7A4-4475-9FD2-EE05CCE34AF4}"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27611664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alpha val="0"/>
          </a:schemeClr>
        </a:solidFill>
        <a:effectLst/>
      </p:bgPr>
    </p:bg>
    <p:spTree>
      <p:nvGrpSpPr>
        <p:cNvPr id="1" name=""/>
        <p:cNvGrpSpPr/>
        <p:nvPr/>
      </p:nvGrpSpPr>
      <p:grpSpPr>
        <a:xfrm>
          <a:off x="0" y="0"/>
          <a:ext cx="0" cy="0"/>
          <a:chOff x="0" y="0"/>
          <a:chExt cx="0" cy="0"/>
        </a:xfrm>
      </p:grpSpPr>
      <p:sp>
        <p:nvSpPr>
          <p:cNvPr id="7" name="Forme lib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orme lib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Espace réservé du titre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5311ADD-4246-44CB-96A3-EDEF1B534381}" type="datetimeFigureOut">
              <a:rPr lang="fr-FR" smtClean="0">
                <a:solidFill>
                  <a:srgbClr val="04617B">
                    <a:shade val="90000"/>
                  </a:srgbClr>
                </a:solidFill>
              </a:rPr>
              <a:pPr/>
              <a:t>10/04/2020</a:t>
            </a:fld>
            <a:endParaRPr lang="fr-FR">
              <a:solidFill>
                <a:srgbClr val="04617B">
                  <a:shade val="90000"/>
                </a:srgbClr>
              </a:solidFill>
            </a:endParaRPr>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a:solidFill>
                <a:srgbClr val="04617B">
                  <a:shade val="90000"/>
                </a:srgbClr>
              </a:solidFill>
            </a:endParaRPr>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EE2D34D-08FD-496B-8859-8062885F5311}" type="slidenum">
              <a:rPr lang="fr-FR" smtClean="0">
                <a:solidFill>
                  <a:srgbClr val="04617B">
                    <a:shade val="90000"/>
                  </a:srgbClr>
                </a:solidFill>
              </a:rPr>
              <a:pPr/>
              <a:t>‹N°›</a:t>
            </a:fld>
            <a:endParaRPr lang="fr-FR">
              <a:solidFill>
                <a:srgbClr val="04617B">
                  <a:shade val="90000"/>
                </a:srgbClr>
              </a:solidFill>
            </a:endParaRPr>
          </a:p>
        </p:txBody>
      </p:sp>
      <p:grpSp>
        <p:nvGrpSpPr>
          <p:cNvPr id="2" name="Groupe 1"/>
          <p:cNvGrpSpPr/>
          <p:nvPr/>
        </p:nvGrpSpPr>
        <p:grpSpPr>
          <a:xfrm>
            <a:off x="-19017" y="202408"/>
            <a:ext cx="9180548" cy="649224"/>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xmlns="" val="16507780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alpha val="0"/>
          </a:schemeClr>
        </a:solidFill>
        <a:effectLst/>
      </p:bgPr>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AB2522E3-E65B-4E66-B601-BE5665BA89B7}" type="datetimeFigureOut">
              <a:rPr lang="fr-FR" smtClean="0">
                <a:solidFill>
                  <a:prstClr val="white">
                    <a:shade val="50000"/>
                  </a:prstClr>
                </a:solidFill>
              </a:rPr>
              <a:pPr/>
              <a:t>10/04/2020</a:t>
            </a:fld>
            <a:endParaRPr lang="fr-FR">
              <a:solidFill>
                <a:prstClr val="white">
                  <a:shade val="50000"/>
                </a:prstClr>
              </a:solidFill>
            </a:endParaRPr>
          </a:p>
        </p:txBody>
      </p:sp>
      <p:sp>
        <p:nvSpPr>
          <p:cNvPr id="3" name="Espace réservé du pied de page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fr-FR">
              <a:solidFill>
                <a:prstClr val="white">
                  <a:shade val="50000"/>
                </a:prstClr>
              </a:solidFill>
            </a:endParaRPr>
          </a:p>
        </p:txBody>
      </p:sp>
      <p:sp>
        <p:nvSpPr>
          <p:cNvPr id="23" name="Espace réservé du numéro de diapositive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F5C0C3AD-4DE1-49B0-8AF7-BD1FB98E4781}" type="slidenum">
              <a:rPr lang="fr-FR" smtClean="0">
                <a:solidFill>
                  <a:prstClr val="white">
                    <a:shade val="50000"/>
                  </a:prstClr>
                </a:solidFill>
              </a:rPr>
              <a:pPr/>
              <a:t>‹N°›</a:t>
            </a:fld>
            <a:endParaRPr lang="fr-FR">
              <a:solidFill>
                <a:prstClr val="white">
                  <a:shade val="50000"/>
                </a:prstClr>
              </a:solidFill>
            </a:endParaRPr>
          </a:p>
        </p:txBody>
      </p:sp>
    </p:spTree>
    <p:extLst>
      <p:ext uri="{BB962C8B-B14F-4D97-AF65-F5344CB8AC3E}">
        <p14:creationId xmlns:p14="http://schemas.microsoft.com/office/powerpoint/2010/main" xmlns="" val="180725010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4351" y="609601"/>
            <a:ext cx="7598569" cy="1456267"/>
          </a:xfrm>
          <a:prstGeom prst="rect">
            <a:avLst/>
          </a:prstGeom>
          <a:effectLst/>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514351" y="2142068"/>
            <a:ext cx="7598569" cy="3649133"/>
          </a:xfrm>
          <a:prstGeom prst="rect">
            <a:avLst/>
          </a:prstGeom>
        </p:spPr>
        <p:txBody>
          <a:bodyPr vert="horz" lIns="91440" tIns="45720" rIns="91440" bIns="45720" rtlCol="0"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442245" y="5870576"/>
            <a:ext cx="120015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defTabSz="457200"/>
            <a:fld id="{B61BEF0D-F0BB-DE4B-95CE-6DB70DBA9567}" type="datetimeFigureOut">
              <a:rPr lang="en-US" smtClean="0">
                <a:solidFill>
                  <a:prstClr val="white"/>
                </a:solidFill>
              </a:rPr>
              <a:pPr defTabSz="457200"/>
              <a:t>4/10/2020</a:t>
            </a:fld>
            <a:endParaRPr lang="en-US" dirty="0">
              <a:solidFill>
                <a:prstClr val="white"/>
              </a:solidFill>
            </a:endParaRPr>
          </a:p>
        </p:txBody>
      </p:sp>
      <p:sp>
        <p:nvSpPr>
          <p:cNvPr id="5" name="Footer Placeholder 4"/>
          <p:cNvSpPr>
            <a:spLocks noGrp="1"/>
          </p:cNvSpPr>
          <p:nvPr>
            <p:ph type="ftr" sz="quarter" idx="3"/>
          </p:nvPr>
        </p:nvSpPr>
        <p:spPr>
          <a:xfrm>
            <a:off x="514351" y="5870576"/>
            <a:ext cx="5870744"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defTabSz="457200"/>
            <a:endParaRPr lang="en-US" dirty="0">
              <a:solidFill>
                <a:prstClr val="white"/>
              </a:solidFill>
            </a:endParaRPr>
          </a:p>
        </p:txBody>
      </p:sp>
      <p:sp>
        <p:nvSpPr>
          <p:cNvPr id="6" name="Slide Number Placeholder 5"/>
          <p:cNvSpPr>
            <a:spLocks noGrp="1"/>
          </p:cNvSpPr>
          <p:nvPr>
            <p:ph type="sldNum" sz="quarter" idx="4"/>
          </p:nvPr>
        </p:nvSpPr>
        <p:spPr>
          <a:xfrm>
            <a:off x="7699546" y="5870576"/>
            <a:ext cx="413375"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defTabSz="457200"/>
            <a:fld id="{D57F1E4F-1CFF-5643-939E-217C01CDF565}" type="slidenum">
              <a:rPr lang="en-US" smtClean="0">
                <a:solidFill>
                  <a:prstClr val="white"/>
                </a:solidFill>
              </a:rPr>
              <a:pPr defTabSz="457200"/>
              <a:t>‹N°›</a:t>
            </a:fld>
            <a:endParaRPr lang="en-US" dirty="0">
              <a:solidFill>
                <a:prstClr val="white"/>
              </a:solidFill>
            </a:endParaRPr>
          </a:p>
        </p:txBody>
      </p:sp>
    </p:spTree>
    <p:extLst>
      <p:ext uri="{BB962C8B-B14F-4D97-AF65-F5344CB8AC3E}">
        <p14:creationId xmlns:p14="http://schemas.microsoft.com/office/powerpoint/2010/main" xmlns="" val="1232186513"/>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alpha val="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51C91D-55E9-4051-9ED9-89B6CA81D09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88C9BF-7660-4D7E-B9EE-EECA96FA4C40}"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553681453"/>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alpha val="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8028D2-40C9-4B89-B1E8-89B646D50686}"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E82CEC-6C82-4DCA-AE84-C4A2D20CCC98}"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1421801280"/>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accent1">
            <a:alpha val="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66C9F5-328C-4807-A444-4007B7B54FD7}" type="datetimeFigureOut">
              <a:rPr lang="fr-FR" smtClean="0">
                <a:solidFill>
                  <a:prstClr val="black">
                    <a:tint val="75000"/>
                  </a:prstClr>
                </a:solidFill>
              </a:rPr>
              <a:pPr/>
              <a:t>10/04/2020</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C89185-D650-4CF2-8522-E4AFD4496BDA}"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xmlns="" val="4165437764"/>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2.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3.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51.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4.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http://www.lakko.fr/images/centrale-ponteau.jpg"/>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2" name="Titre 1"/>
          <p:cNvSpPr>
            <a:spLocks noGrp="1"/>
          </p:cNvSpPr>
          <p:nvPr>
            <p:ph type="ctrTitle"/>
          </p:nvPr>
        </p:nvSpPr>
        <p:spPr>
          <a:xfrm>
            <a:off x="0" y="0"/>
            <a:ext cx="7772400" cy="857232"/>
          </a:xfrm>
        </p:spPr>
        <p:txBody>
          <a:bodyPr>
            <a:normAutofit/>
          </a:bodyPr>
          <a:lstStyle/>
          <a:p>
            <a:pPr algn="l"/>
            <a:r>
              <a:rPr lang="fr-FR" sz="4800" dirty="0" smtClean="0"/>
              <a:t>CENTRALE THERMIQUE.</a:t>
            </a:r>
            <a:endParaRPr lang="fr-FR" sz="4800" dirty="0"/>
          </a:p>
        </p:txBody>
      </p:sp>
    </p:spTree>
    <p:extLst>
      <p:ext uri="{BB962C8B-B14F-4D97-AF65-F5344CB8AC3E}">
        <p14:creationId xmlns:p14="http://schemas.microsoft.com/office/powerpoint/2010/main" xmlns="" val="250134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Titre 19"/>
          <p:cNvSpPr>
            <a:spLocks noGrp="1"/>
          </p:cNvSpPr>
          <p:nvPr>
            <p:ph type="title"/>
          </p:nvPr>
        </p:nvSpPr>
        <p:spPr/>
        <p:txBody>
          <a:bodyPr/>
          <a:lstStyle/>
          <a:p>
            <a:endParaRPr lang="fr-FR" dirty="0"/>
          </a:p>
        </p:txBody>
      </p:sp>
      <p:sp>
        <p:nvSpPr>
          <p:cNvPr id="41" name="ZoneTexte 40"/>
          <p:cNvSpPr txBox="1"/>
          <p:nvPr/>
        </p:nvSpPr>
        <p:spPr>
          <a:xfrm>
            <a:off x="1071538" y="1785926"/>
            <a:ext cx="7858180" cy="2554545"/>
          </a:xfrm>
          <a:prstGeom prst="rect">
            <a:avLst/>
          </a:prstGeom>
          <a:noFill/>
        </p:spPr>
        <p:txBody>
          <a:bodyPr wrap="square" rtlCol="0">
            <a:spAutoFit/>
          </a:bodyPr>
          <a:lstStyle/>
          <a:p>
            <a:r>
              <a:rPr lang="fr-FR" sz="3200" dirty="0">
                <a:solidFill>
                  <a:prstClr val="black"/>
                </a:solidFill>
              </a:rPr>
              <a:t>Les sources d’énergies utilisées sont issues de combustibles fossiles ( charbon, gaz, pétrole )  L’énergie thermique est non renouvelable. En France la consommation d’énergie thermique est de 10.8% </a:t>
            </a:r>
          </a:p>
        </p:txBody>
      </p:sp>
      <p:pic>
        <p:nvPicPr>
          <p:cNvPr id="4100" name="Picture 4" descr="Part du thermique à flamme dans la production d'électricité française"/>
          <p:cNvPicPr>
            <a:picLocks noChangeAspect="1" noChangeArrowheads="1"/>
          </p:cNvPicPr>
          <p:nvPr/>
        </p:nvPicPr>
        <p:blipFill>
          <a:blip r:embed="rId2"/>
          <a:srcRect/>
          <a:stretch>
            <a:fillRect/>
          </a:stretch>
        </p:blipFill>
        <p:spPr bwMode="auto">
          <a:xfrm>
            <a:off x="4357686" y="3929066"/>
            <a:ext cx="4602911" cy="2738442"/>
          </a:xfrm>
          <a:prstGeom prst="rect">
            <a:avLst/>
          </a:prstGeom>
          <a:noFill/>
        </p:spPr>
      </p:pic>
    </p:spTree>
    <p:extLst>
      <p:ext uri="{BB962C8B-B14F-4D97-AF65-F5344CB8AC3E}">
        <p14:creationId xmlns:p14="http://schemas.microsoft.com/office/powerpoint/2010/main" xmlns="" val="32777824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Chaine énergétique</a:t>
            </a:r>
          </a:p>
        </p:txBody>
      </p:sp>
      <p:pic>
        <p:nvPicPr>
          <p:cNvPr id="5121" name="Image 1"/>
          <p:cNvPicPr>
            <a:picLocks noChangeAspect="1" noChangeArrowheads="1"/>
          </p:cNvPicPr>
          <p:nvPr/>
        </p:nvPicPr>
        <p:blipFill>
          <a:blip r:embed="rId2"/>
          <a:srcRect/>
          <a:stretch>
            <a:fillRect/>
          </a:stretch>
        </p:blipFill>
        <p:spPr bwMode="auto">
          <a:xfrm>
            <a:off x="0" y="1643050"/>
            <a:ext cx="9144064" cy="1500198"/>
          </a:xfrm>
          <a:prstGeom prst="rect">
            <a:avLst/>
          </a:prstGeom>
          <a:noFill/>
          <a:ln w="9525">
            <a:noFill/>
            <a:miter lim="800000"/>
            <a:headEnd/>
            <a:tailEnd/>
          </a:ln>
        </p:spPr>
      </p:pic>
      <p:sp>
        <p:nvSpPr>
          <p:cNvPr id="5" name="ZoneTexte 4"/>
          <p:cNvSpPr txBox="1"/>
          <p:nvPr/>
        </p:nvSpPr>
        <p:spPr>
          <a:xfrm>
            <a:off x="928662" y="3929066"/>
            <a:ext cx="7929618" cy="1323439"/>
          </a:xfrm>
          <a:prstGeom prst="rect">
            <a:avLst/>
          </a:prstGeom>
          <a:noFill/>
        </p:spPr>
        <p:txBody>
          <a:bodyPr wrap="square" rtlCol="0">
            <a:spAutoFit/>
          </a:bodyPr>
          <a:lstStyle/>
          <a:p>
            <a:r>
              <a:rPr lang="fr-FR" sz="4000" dirty="0">
                <a:solidFill>
                  <a:prstClr val="black"/>
                </a:solidFill>
              </a:rPr>
              <a:t>La chaine énergétique d’une centrale thermique contient un alternateur.</a:t>
            </a:r>
          </a:p>
        </p:txBody>
      </p:sp>
    </p:spTree>
    <p:extLst>
      <p:ext uri="{BB962C8B-B14F-4D97-AF65-F5344CB8AC3E}">
        <p14:creationId xmlns:p14="http://schemas.microsoft.com/office/powerpoint/2010/main" xmlns="" val="2185300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FONCTIONNEMENT.</a:t>
            </a:r>
            <a:endParaRPr lang="fr-FR" dirty="0"/>
          </a:p>
        </p:txBody>
      </p:sp>
      <p:pic>
        <p:nvPicPr>
          <p:cNvPr id="16386" name="Picture 2" descr="Illustration du fonctionnement d’une centrale thermique classique"/>
          <p:cNvPicPr>
            <a:picLocks noChangeAspect="1" noChangeArrowheads="1"/>
          </p:cNvPicPr>
          <p:nvPr/>
        </p:nvPicPr>
        <p:blipFill>
          <a:blip r:embed="rId2"/>
          <a:srcRect/>
          <a:stretch>
            <a:fillRect/>
          </a:stretch>
        </p:blipFill>
        <p:spPr bwMode="auto">
          <a:xfrm>
            <a:off x="571472" y="1071546"/>
            <a:ext cx="8143932" cy="3399965"/>
          </a:xfrm>
          <a:prstGeom prst="rect">
            <a:avLst/>
          </a:prstGeom>
          <a:noFill/>
        </p:spPr>
      </p:pic>
      <p:sp>
        <p:nvSpPr>
          <p:cNvPr id="6" name="ZoneTexte 5"/>
          <p:cNvSpPr txBox="1"/>
          <p:nvPr/>
        </p:nvSpPr>
        <p:spPr>
          <a:xfrm>
            <a:off x="285720" y="4643446"/>
            <a:ext cx="8572560" cy="1938992"/>
          </a:xfrm>
          <a:prstGeom prst="rect">
            <a:avLst/>
          </a:prstGeom>
          <a:noFill/>
        </p:spPr>
        <p:txBody>
          <a:bodyPr wrap="square" rtlCol="0">
            <a:spAutoFit/>
          </a:bodyPr>
          <a:lstStyle/>
          <a:p>
            <a:r>
              <a:rPr lang="fr-FR" sz="2400" dirty="0">
                <a:solidFill>
                  <a:prstClr val="black"/>
                </a:solidFill>
              </a:rPr>
              <a:t>Une source chaude transforme l’eau en vapeur ce qui fait tourner une turbine ainsi qu’un alternateur qui transforme l’énergie mécanique en énergie électrique. Puis à la sortie de la turbine l’eau est condensé par une source froide. Cette action se répète plusieurs fois de suite.</a:t>
            </a:r>
          </a:p>
        </p:txBody>
      </p:sp>
    </p:spTree>
    <p:extLst>
      <p:ext uri="{BB962C8B-B14F-4D97-AF65-F5344CB8AC3E}">
        <p14:creationId xmlns:p14="http://schemas.microsoft.com/office/powerpoint/2010/main" xmlns="" val="4197499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Avantages et inconvénients.</a:t>
            </a:r>
            <a:endParaRPr lang="fr-FR" dirty="0"/>
          </a:p>
        </p:txBody>
      </p:sp>
      <p:sp>
        <p:nvSpPr>
          <p:cNvPr id="3" name="Espace réservé du contenu 2"/>
          <p:cNvSpPr>
            <a:spLocks noGrp="1"/>
          </p:cNvSpPr>
          <p:nvPr>
            <p:ph idx="1"/>
          </p:nvPr>
        </p:nvSpPr>
        <p:spPr/>
        <p:txBody>
          <a:bodyPr>
            <a:normAutofit lnSpcReduction="10000"/>
          </a:bodyPr>
          <a:lstStyle/>
          <a:p>
            <a:r>
              <a:rPr lang="fr-FR" dirty="0" smtClean="0"/>
              <a:t>Avantages: Permet de répondre a de fort pics de consommations des utilisateurs et le charbon est plus facile à trouver. </a:t>
            </a:r>
          </a:p>
          <a:p>
            <a:pPr>
              <a:buNone/>
            </a:pPr>
            <a:endParaRPr lang="fr-FR" dirty="0" smtClean="0"/>
          </a:p>
          <a:p>
            <a:r>
              <a:rPr lang="fr-FR" dirty="0" smtClean="0"/>
              <a:t>Inconvénients : La production d'électricité à partir de charbon est le principal émetteur de gaz a effet de serre du monde. L’énergie fossile étant non renouvelable, cette source peut s’épuiser.</a:t>
            </a:r>
            <a:endParaRPr lang="fr-FR" dirty="0"/>
          </a:p>
        </p:txBody>
      </p:sp>
    </p:spTree>
    <p:extLst>
      <p:ext uri="{BB962C8B-B14F-4D97-AF65-F5344CB8AC3E}">
        <p14:creationId xmlns:p14="http://schemas.microsoft.com/office/powerpoint/2010/main" xmlns="" val="1412107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ctrTitle"/>
          </p:nvPr>
        </p:nvSpPr>
        <p:spPr>
          <a:xfrm>
            <a:off x="785786" y="285728"/>
            <a:ext cx="7423245" cy="998315"/>
          </a:xfrm>
        </p:spPr>
        <p:txBody>
          <a:bodyPr>
            <a:normAutofit fontScale="90000"/>
          </a:bodyPr>
          <a:lstStyle/>
          <a:p>
            <a:r>
              <a:rPr lang="fr-FR" b="1" dirty="0" smtClean="0">
                <a:solidFill>
                  <a:schemeClr val="bg1">
                    <a:lumMod val="65000"/>
                    <a:lumOff val="35000"/>
                  </a:schemeClr>
                </a:solidFill>
                <a:latin typeface="Arial Black" pitchFamily="34" charset="0"/>
              </a:rPr>
              <a:t>Centrale nucléaire</a:t>
            </a:r>
            <a:endParaRPr lang="fr-FR" b="1" dirty="0">
              <a:solidFill>
                <a:schemeClr val="bg1">
                  <a:lumMod val="65000"/>
                  <a:lumOff val="35000"/>
                </a:schemeClr>
              </a:solidFill>
              <a:latin typeface="Arial Black" pitchFamily="34" charset="0"/>
            </a:endParaRPr>
          </a:p>
        </p:txBody>
      </p:sp>
      <p:sp>
        <p:nvSpPr>
          <p:cNvPr id="3" name="Sous-titre 2"/>
          <p:cNvSpPr>
            <a:spLocks noGrp="1"/>
          </p:cNvSpPr>
          <p:nvPr>
            <p:ph type="subTitle" idx="1"/>
          </p:nvPr>
        </p:nvSpPr>
        <p:spPr>
          <a:xfrm>
            <a:off x="571472" y="1643050"/>
            <a:ext cx="8408872" cy="644756"/>
          </a:xfrm>
        </p:spPr>
        <p:txBody>
          <a:bodyPr>
            <a:normAutofit/>
          </a:bodyPr>
          <a:lstStyle/>
          <a:p>
            <a:pPr algn="ctr"/>
            <a:r>
              <a:rPr lang="fr-FR" sz="2400" b="1" dirty="0" smtClean="0">
                <a:solidFill>
                  <a:schemeClr val="bg1">
                    <a:lumMod val="65000"/>
                    <a:lumOff val="35000"/>
                  </a:schemeClr>
                </a:solidFill>
              </a:rPr>
              <a:t>Produire de l’énergie électrique industriellement</a:t>
            </a:r>
            <a:endParaRPr lang="fr-FR" sz="2400" b="1" dirty="0">
              <a:solidFill>
                <a:schemeClr val="bg1">
                  <a:lumMod val="65000"/>
                  <a:lumOff val="35000"/>
                </a:schemeClr>
              </a:solidFill>
            </a:endParaRPr>
          </a:p>
        </p:txBody>
      </p:sp>
    </p:spTree>
    <p:extLst>
      <p:ext uri="{BB962C8B-B14F-4D97-AF65-F5344CB8AC3E}">
        <p14:creationId xmlns:p14="http://schemas.microsoft.com/office/powerpoint/2010/main" xmlns="" val="3587568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a:xfrm>
            <a:off x="311729" y="550718"/>
            <a:ext cx="3023754" cy="528012"/>
          </a:xfrm>
        </p:spPr>
        <p:txBody>
          <a:bodyPr>
            <a:normAutofit fontScale="90000"/>
          </a:bodyPr>
          <a:lstStyle/>
          <a:p>
            <a:r>
              <a:rPr lang="fr-FR" dirty="0" smtClean="0">
                <a:solidFill>
                  <a:schemeClr val="bg1">
                    <a:lumMod val="65000"/>
                    <a:lumOff val="35000"/>
                  </a:schemeClr>
                </a:solidFill>
              </a:rPr>
              <a:t>L’énergie nucléaire:</a:t>
            </a:r>
            <a:endParaRPr lang="fr-FR" dirty="0">
              <a:solidFill>
                <a:schemeClr val="bg1">
                  <a:lumMod val="65000"/>
                  <a:lumOff val="35000"/>
                </a:schemeClr>
              </a:solidFill>
            </a:endParaRPr>
          </a:p>
        </p:txBody>
      </p:sp>
      <p:sp>
        <p:nvSpPr>
          <p:cNvPr id="3" name="Espace réservé du contenu 2"/>
          <p:cNvSpPr>
            <a:spLocks noGrp="1"/>
          </p:cNvSpPr>
          <p:nvPr>
            <p:ph idx="1"/>
          </p:nvPr>
        </p:nvSpPr>
        <p:spPr>
          <a:xfrm>
            <a:off x="1137806" y="814724"/>
            <a:ext cx="6359237" cy="3595254"/>
          </a:xfrm>
        </p:spPr>
        <p:txBody>
          <a:bodyPr/>
          <a:lstStyle/>
          <a:p>
            <a:pPr marL="0" indent="0">
              <a:buNone/>
            </a:pPr>
            <a:r>
              <a:rPr lang="fr-FR" dirty="0" smtClean="0">
                <a:solidFill>
                  <a:schemeClr val="bg1">
                    <a:lumMod val="50000"/>
                    <a:lumOff val="50000"/>
                  </a:schemeClr>
                </a:solidFill>
              </a:rPr>
              <a:t>L’uranium est un métal radioactif utilisé comme combustible pour l’énergie nucléaire. C’est une énergie fossile donc elle s’épuise jusqu’à ce qu’il n’y ai plus aucune source d’énergie pour faire de l’énergie nucléaire. 77,5% de l’électricité en France est de l’électricité d’origine nucléaire donc la majorité. </a:t>
            </a:r>
          </a:p>
          <a:p>
            <a:pPr marL="0" indent="0">
              <a:buNone/>
            </a:pPr>
            <a:endParaRPr lang="fr-FR" dirty="0"/>
          </a:p>
          <a:p>
            <a:pPr marL="0" indent="0">
              <a:buNone/>
            </a:pPr>
            <a:endParaRPr lang="fr-FR" dirty="0" smtClean="0"/>
          </a:p>
        </p:txBody>
      </p:sp>
      <p:pic>
        <p:nvPicPr>
          <p:cNvPr id="4" name="Image 3"/>
          <p:cNvPicPr>
            <a:picLocks noChangeAspect="1"/>
          </p:cNvPicPr>
          <p:nvPr/>
        </p:nvPicPr>
        <p:blipFill>
          <a:blip r:embed="rId2"/>
          <a:stretch>
            <a:fillRect/>
          </a:stretch>
        </p:blipFill>
        <p:spPr>
          <a:xfrm>
            <a:off x="3646885" y="3333974"/>
            <a:ext cx="3592982" cy="2850129"/>
          </a:xfrm>
          <a:prstGeom prst="rect">
            <a:avLst/>
          </a:prstGeom>
        </p:spPr>
      </p:pic>
    </p:spTree>
    <p:extLst>
      <p:ext uri="{BB962C8B-B14F-4D97-AF65-F5344CB8AC3E}">
        <p14:creationId xmlns:p14="http://schemas.microsoft.com/office/powerpoint/2010/main" xmlns="" val="980547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 name="Ellipse 38"/>
          <p:cNvSpPr/>
          <p:nvPr/>
        </p:nvSpPr>
        <p:spPr>
          <a:xfrm>
            <a:off x="6429388" y="3000372"/>
            <a:ext cx="1857388" cy="592282"/>
          </a:xfrm>
          <a:prstGeom prst="ellipse">
            <a:avLst/>
          </a:prstGeom>
          <a:solidFill>
            <a:schemeClr val="tx1">
              <a:alpha val="46000"/>
            </a:schemeClr>
          </a:solidFill>
          <a:ln>
            <a:solidFill>
              <a:srgbClr val="FF000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fr-FR" sz="1600" b="1" dirty="0">
              <a:ln w="9525">
                <a:solidFill>
                  <a:prstClr val="black"/>
                </a:solidFill>
                <a:prstDash val="solid"/>
              </a:ln>
              <a:solidFill>
                <a:srgbClr val="C363E8"/>
              </a:solidFill>
              <a:effectLst>
                <a:outerShdw blurRad="12700" dist="38100" dir="2700000" algn="tl" rotWithShape="0">
                  <a:srgbClr val="C363E8">
                    <a:lumMod val="60000"/>
                    <a:lumOff val="40000"/>
                  </a:srgbClr>
                </a:outerShdw>
              </a:effectLst>
            </a:endParaRPr>
          </a:p>
        </p:txBody>
      </p:sp>
      <p:sp>
        <p:nvSpPr>
          <p:cNvPr id="43" name="Ellipse 42"/>
          <p:cNvSpPr/>
          <p:nvPr/>
        </p:nvSpPr>
        <p:spPr>
          <a:xfrm>
            <a:off x="1643042" y="4786322"/>
            <a:ext cx="2214578" cy="857256"/>
          </a:xfrm>
          <a:prstGeom prst="ellipse">
            <a:avLst/>
          </a:prstGeom>
          <a:solidFill>
            <a:schemeClr val="tx1">
              <a:alpha val="46000"/>
            </a:schemeClr>
          </a:solidFill>
          <a:ln>
            <a:solidFill>
              <a:srgbClr val="FF000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fr-FR" sz="1600" b="1" dirty="0">
              <a:ln w="9525">
                <a:solidFill>
                  <a:prstClr val="black"/>
                </a:solidFill>
                <a:prstDash val="solid"/>
              </a:ln>
              <a:solidFill>
                <a:srgbClr val="C363E8"/>
              </a:solidFill>
              <a:effectLst>
                <a:outerShdw blurRad="12700" dist="38100" dir="2700000" algn="tl" rotWithShape="0">
                  <a:srgbClr val="C363E8">
                    <a:lumMod val="60000"/>
                    <a:lumOff val="40000"/>
                  </a:srgbClr>
                </a:outerShdw>
              </a:effectLst>
            </a:endParaRPr>
          </a:p>
        </p:txBody>
      </p:sp>
      <p:sp>
        <p:nvSpPr>
          <p:cNvPr id="28" name="Ellipse 27"/>
          <p:cNvSpPr/>
          <p:nvPr/>
        </p:nvSpPr>
        <p:spPr>
          <a:xfrm>
            <a:off x="2571736" y="2928934"/>
            <a:ext cx="1857388" cy="592282"/>
          </a:xfrm>
          <a:prstGeom prst="ellipse">
            <a:avLst/>
          </a:prstGeom>
          <a:solidFill>
            <a:schemeClr val="tx1">
              <a:alpha val="46000"/>
            </a:schemeClr>
          </a:solidFill>
          <a:ln>
            <a:solidFill>
              <a:srgbClr val="FF000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fr-FR" sz="1600" b="1" dirty="0">
              <a:ln w="9525">
                <a:solidFill>
                  <a:prstClr val="black"/>
                </a:solidFill>
                <a:prstDash val="solid"/>
              </a:ln>
              <a:solidFill>
                <a:srgbClr val="C363E8"/>
              </a:solidFill>
              <a:effectLst>
                <a:outerShdw blurRad="12700" dist="38100" dir="2700000" algn="tl" rotWithShape="0">
                  <a:srgbClr val="C363E8">
                    <a:lumMod val="60000"/>
                    <a:lumOff val="40000"/>
                  </a:srgbClr>
                </a:outerShdw>
              </a:effectLst>
            </a:endParaRPr>
          </a:p>
        </p:txBody>
      </p:sp>
      <p:sp>
        <p:nvSpPr>
          <p:cNvPr id="2" name="Titre 1"/>
          <p:cNvSpPr>
            <a:spLocks noGrp="1"/>
          </p:cNvSpPr>
          <p:nvPr>
            <p:ph type="title"/>
          </p:nvPr>
        </p:nvSpPr>
        <p:spPr>
          <a:xfrm>
            <a:off x="1785918" y="285728"/>
            <a:ext cx="4714908" cy="1071570"/>
          </a:xfrm>
        </p:spPr>
        <p:txBody>
          <a:bodyPr/>
          <a:lstStyle/>
          <a:p>
            <a:r>
              <a:rPr lang="fr-FR" b="1" dirty="0" smtClean="0">
                <a:solidFill>
                  <a:schemeClr val="bg1"/>
                </a:solidFill>
              </a:rPr>
              <a:t>Chaîne énergétique</a:t>
            </a:r>
            <a:endParaRPr lang="fr-FR" b="1" dirty="0">
              <a:solidFill>
                <a:schemeClr val="bg1"/>
              </a:solidFill>
            </a:endParaRPr>
          </a:p>
        </p:txBody>
      </p:sp>
      <p:sp>
        <p:nvSpPr>
          <p:cNvPr id="4" name="Ellipse 3"/>
          <p:cNvSpPr/>
          <p:nvPr/>
        </p:nvSpPr>
        <p:spPr>
          <a:xfrm>
            <a:off x="357158" y="1928802"/>
            <a:ext cx="1857388" cy="562630"/>
          </a:xfrm>
          <a:prstGeom prst="ellipse">
            <a:avLst/>
          </a:prstGeom>
          <a:solidFill>
            <a:schemeClr val="tx1">
              <a:alpha val="46000"/>
            </a:schemeClr>
          </a:solidFill>
          <a:ln>
            <a:solidFill>
              <a:srgbClr val="FF000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flatTx/>
          </a:bodyPr>
          <a:lstStyle/>
          <a:p>
            <a:pPr algn="ctr" defTabSz="457200"/>
            <a:r>
              <a:rPr lang="fr-FR" sz="2000" b="1" dirty="0" smtClean="0">
                <a:ln w="9525">
                  <a:solidFill>
                    <a:prstClr val="black"/>
                  </a:solidFill>
                  <a:prstDash val="solid"/>
                </a:ln>
                <a:solidFill>
                  <a:schemeClr val="bg1"/>
                </a:solidFill>
                <a:latin typeface="Arial" pitchFamily="34" charset="0"/>
              </a:rPr>
              <a:t>U</a:t>
            </a:r>
            <a:r>
              <a:rPr lang="fr-FR" sz="2000" b="1" dirty="0" smtClean="0">
                <a:ln w="9525">
                  <a:solidFill>
                    <a:prstClr val="black"/>
                  </a:solidFill>
                  <a:prstDash val="solid"/>
                </a:ln>
                <a:solidFill>
                  <a:schemeClr val="bg1"/>
                </a:solidFill>
                <a:latin typeface="Arial" pitchFamily="34" charset="0"/>
              </a:rPr>
              <a:t>ranium</a:t>
            </a:r>
            <a:endParaRPr lang="fr-FR" sz="1600" b="1" dirty="0">
              <a:ln w="9525">
                <a:solidFill>
                  <a:prstClr val="black"/>
                </a:solidFill>
                <a:prstDash val="solid"/>
              </a:ln>
              <a:solidFill>
                <a:schemeClr val="bg1"/>
              </a:solidFill>
              <a:latin typeface="Arial" pitchFamily="34" charset="0"/>
            </a:endParaRPr>
          </a:p>
        </p:txBody>
      </p:sp>
      <p:sp>
        <p:nvSpPr>
          <p:cNvPr id="5" name="Flèche droite 4"/>
          <p:cNvSpPr/>
          <p:nvPr/>
        </p:nvSpPr>
        <p:spPr>
          <a:xfrm>
            <a:off x="2357422" y="1571612"/>
            <a:ext cx="1857388" cy="1161633"/>
          </a:xfrm>
          <a:prstGeom prst="rightArrow">
            <a:avLst/>
          </a:prstGeom>
          <a:noFill/>
          <a:ln>
            <a:solidFill>
              <a:srgbClr val="FF000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defTabSz="457200"/>
            <a:r>
              <a:rPr lang="fr-FR" sz="1600" b="1" dirty="0">
                <a:ln w="9525">
                  <a:solidFill>
                    <a:prstClr val="black"/>
                  </a:solidFill>
                  <a:prstDash val="solid"/>
                </a:ln>
                <a:solidFill>
                  <a:schemeClr val="bg1"/>
                </a:solidFill>
              </a:rPr>
              <a:t>Énergie thermique</a:t>
            </a:r>
          </a:p>
        </p:txBody>
      </p:sp>
      <p:sp>
        <p:nvSpPr>
          <p:cNvPr id="14" name="Ellipse 13"/>
          <p:cNvSpPr/>
          <p:nvPr/>
        </p:nvSpPr>
        <p:spPr>
          <a:xfrm>
            <a:off x="4357686" y="1785926"/>
            <a:ext cx="1857388" cy="641639"/>
          </a:xfrm>
          <a:prstGeom prst="ellipse">
            <a:avLst/>
          </a:prstGeom>
          <a:noFill/>
          <a:ln>
            <a:solidFill>
              <a:srgbClr val="FF000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fr-FR" sz="2000" b="1" dirty="0">
                <a:ln w="9525">
                  <a:solidFill>
                    <a:prstClr val="black"/>
                  </a:solidFill>
                  <a:prstDash val="solid"/>
                </a:ln>
                <a:solidFill>
                  <a:schemeClr val="bg1"/>
                </a:solidFill>
              </a:rPr>
              <a:t>C</a:t>
            </a:r>
            <a:r>
              <a:rPr lang="fr-FR" sz="2000" b="1" dirty="0" smtClean="0">
                <a:ln w="9525">
                  <a:solidFill>
                    <a:prstClr val="black"/>
                  </a:solidFill>
                  <a:prstDash val="solid"/>
                </a:ln>
                <a:solidFill>
                  <a:schemeClr val="bg1"/>
                </a:solidFill>
              </a:rPr>
              <a:t>haudière</a:t>
            </a:r>
            <a:endParaRPr lang="fr-FR" b="1" dirty="0">
              <a:ln w="9525">
                <a:solidFill>
                  <a:prstClr val="black"/>
                </a:solidFill>
                <a:prstDash val="solid"/>
              </a:ln>
              <a:solidFill>
                <a:schemeClr val="bg1"/>
              </a:solidFill>
            </a:endParaRPr>
          </a:p>
        </p:txBody>
      </p:sp>
      <p:sp>
        <p:nvSpPr>
          <p:cNvPr id="17" name="Flèche droite 16"/>
          <p:cNvSpPr/>
          <p:nvPr/>
        </p:nvSpPr>
        <p:spPr>
          <a:xfrm>
            <a:off x="6429388" y="1571612"/>
            <a:ext cx="1857388" cy="1036494"/>
          </a:xfrm>
          <a:prstGeom prst="rightArrow">
            <a:avLst/>
          </a:prstGeom>
          <a:noFill/>
          <a:ln>
            <a:solidFill>
              <a:srgbClr val="FF000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fr-FR" b="1" dirty="0">
                <a:ln w="9525">
                  <a:solidFill>
                    <a:prstClr val="black"/>
                  </a:solidFill>
                  <a:prstDash val="solid"/>
                </a:ln>
                <a:solidFill>
                  <a:schemeClr val="bg1"/>
                </a:solidFill>
              </a:rPr>
              <a:t>Énergie mécanique</a:t>
            </a:r>
            <a:endParaRPr lang="fr-FR" dirty="0">
              <a:solidFill>
                <a:schemeClr val="bg1"/>
              </a:solidFill>
            </a:endParaRPr>
          </a:p>
        </p:txBody>
      </p:sp>
      <p:sp>
        <p:nvSpPr>
          <p:cNvPr id="20" name="ZoneTexte 19"/>
          <p:cNvSpPr txBox="1"/>
          <p:nvPr/>
        </p:nvSpPr>
        <p:spPr>
          <a:xfrm>
            <a:off x="6786578" y="3071810"/>
            <a:ext cx="999486" cy="400110"/>
          </a:xfrm>
          <a:prstGeom prst="rect">
            <a:avLst/>
          </a:prstGeom>
          <a:noFill/>
        </p:spPr>
        <p:txBody>
          <a:bodyPr wrap="square" rtlCol="0">
            <a:spAutoFit/>
          </a:bodyPr>
          <a:lstStyle/>
          <a:p>
            <a:pPr defTabSz="457200"/>
            <a:r>
              <a:rPr lang="fr-FR" sz="2000" b="1" dirty="0">
                <a:solidFill>
                  <a:schemeClr val="bg1"/>
                </a:solidFill>
              </a:rPr>
              <a:t>T</a:t>
            </a:r>
            <a:r>
              <a:rPr lang="fr-FR" sz="2000" b="1" dirty="0" smtClean="0">
                <a:solidFill>
                  <a:schemeClr val="bg1"/>
                </a:solidFill>
              </a:rPr>
              <a:t>urbine</a:t>
            </a:r>
            <a:endParaRPr lang="fr-FR" b="1" dirty="0">
              <a:solidFill>
                <a:schemeClr val="bg1"/>
              </a:solidFill>
            </a:endParaRPr>
          </a:p>
        </p:txBody>
      </p:sp>
      <p:sp>
        <p:nvSpPr>
          <p:cNvPr id="22" name="ZoneTexte 21"/>
          <p:cNvSpPr txBox="1"/>
          <p:nvPr/>
        </p:nvSpPr>
        <p:spPr>
          <a:xfrm>
            <a:off x="4857752" y="3000372"/>
            <a:ext cx="1500198" cy="707886"/>
          </a:xfrm>
          <a:prstGeom prst="rect">
            <a:avLst/>
          </a:prstGeom>
          <a:noFill/>
        </p:spPr>
        <p:txBody>
          <a:bodyPr wrap="square" rtlCol="0">
            <a:spAutoFit/>
          </a:bodyPr>
          <a:lstStyle/>
          <a:p>
            <a:pPr defTabSz="457200"/>
            <a:r>
              <a:rPr lang="fr-FR" sz="2000" b="1" dirty="0">
                <a:solidFill>
                  <a:schemeClr val="bg1"/>
                </a:solidFill>
              </a:rPr>
              <a:t>Énergie </a:t>
            </a:r>
            <a:endParaRPr lang="fr-FR" sz="2000" b="1" dirty="0" smtClean="0">
              <a:solidFill>
                <a:schemeClr val="bg1"/>
              </a:solidFill>
            </a:endParaRPr>
          </a:p>
          <a:p>
            <a:pPr defTabSz="457200"/>
            <a:r>
              <a:rPr lang="fr-FR" sz="2000" b="1" dirty="0" smtClean="0">
                <a:solidFill>
                  <a:schemeClr val="bg1"/>
                </a:solidFill>
              </a:rPr>
              <a:t>mécanique</a:t>
            </a:r>
            <a:endParaRPr lang="fr-FR" sz="2000" b="1" dirty="0">
              <a:solidFill>
                <a:schemeClr val="bg1"/>
              </a:solidFill>
            </a:endParaRPr>
          </a:p>
        </p:txBody>
      </p:sp>
      <p:sp>
        <p:nvSpPr>
          <p:cNvPr id="24" name="ZoneTexte 23"/>
          <p:cNvSpPr txBox="1"/>
          <p:nvPr/>
        </p:nvSpPr>
        <p:spPr>
          <a:xfrm>
            <a:off x="2786050" y="3000372"/>
            <a:ext cx="1500198" cy="400110"/>
          </a:xfrm>
          <a:prstGeom prst="rect">
            <a:avLst/>
          </a:prstGeom>
          <a:noFill/>
        </p:spPr>
        <p:txBody>
          <a:bodyPr wrap="square" rtlCol="0">
            <a:spAutoFit/>
          </a:bodyPr>
          <a:lstStyle/>
          <a:p>
            <a:pPr defTabSz="457200"/>
            <a:r>
              <a:rPr lang="fr-FR" sz="2000" b="1" dirty="0">
                <a:solidFill>
                  <a:schemeClr val="bg1"/>
                </a:solidFill>
              </a:rPr>
              <a:t>alternateur</a:t>
            </a:r>
            <a:endParaRPr lang="fr-FR" b="1" dirty="0">
              <a:solidFill>
                <a:schemeClr val="bg1"/>
              </a:solidFill>
            </a:endParaRPr>
          </a:p>
        </p:txBody>
      </p:sp>
      <p:sp>
        <p:nvSpPr>
          <p:cNvPr id="26" name="ZoneTexte 25"/>
          <p:cNvSpPr txBox="1"/>
          <p:nvPr/>
        </p:nvSpPr>
        <p:spPr>
          <a:xfrm>
            <a:off x="1142976" y="2928934"/>
            <a:ext cx="1643074" cy="707886"/>
          </a:xfrm>
          <a:prstGeom prst="rect">
            <a:avLst/>
          </a:prstGeom>
          <a:noFill/>
        </p:spPr>
        <p:txBody>
          <a:bodyPr wrap="square" rtlCol="0">
            <a:spAutoFit/>
          </a:bodyPr>
          <a:lstStyle/>
          <a:p>
            <a:pPr defTabSz="457200"/>
            <a:r>
              <a:rPr lang="fr-FR" sz="2000" b="1" dirty="0">
                <a:solidFill>
                  <a:schemeClr val="bg1"/>
                </a:solidFill>
              </a:rPr>
              <a:t>Énergie électrique</a:t>
            </a:r>
          </a:p>
        </p:txBody>
      </p:sp>
      <p:sp>
        <p:nvSpPr>
          <p:cNvPr id="27" name="ZoneTexte 26"/>
          <p:cNvSpPr txBox="1"/>
          <p:nvPr/>
        </p:nvSpPr>
        <p:spPr>
          <a:xfrm>
            <a:off x="1714480" y="4929198"/>
            <a:ext cx="2643206" cy="400110"/>
          </a:xfrm>
          <a:prstGeom prst="rect">
            <a:avLst/>
          </a:prstGeom>
          <a:noFill/>
        </p:spPr>
        <p:txBody>
          <a:bodyPr wrap="square" rtlCol="0">
            <a:spAutoFit/>
          </a:bodyPr>
          <a:lstStyle/>
          <a:p>
            <a:pPr defTabSz="457200"/>
            <a:r>
              <a:rPr lang="fr-FR" sz="2000" b="1" dirty="0">
                <a:solidFill>
                  <a:schemeClr val="bg1"/>
                </a:solidFill>
              </a:rPr>
              <a:t>Réseau électrique</a:t>
            </a:r>
          </a:p>
        </p:txBody>
      </p:sp>
      <p:sp>
        <p:nvSpPr>
          <p:cNvPr id="30" name="Flèche courbée vers la gauche 29"/>
          <p:cNvSpPr/>
          <p:nvPr/>
        </p:nvSpPr>
        <p:spPr>
          <a:xfrm>
            <a:off x="8312384" y="1928802"/>
            <a:ext cx="545896" cy="1511625"/>
          </a:xfrm>
          <a:prstGeom prst="curvedLeftArrow">
            <a:avLst>
              <a:gd name="adj1" fmla="val 30056"/>
              <a:gd name="adj2" fmla="val 65914"/>
              <a:gd name="adj3" fmla="val 5544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fr-FR">
              <a:solidFill>
                <a:prstClr val="white"/>
              </a:solidFill>
            </a:endParaRPr>
          </a:p>
        </p:txBody>
      </p:sp>
      <p:sp>
        <p:nvSpPr>
          <p:cNvPr id="38" name="Flèche droite 37"/>
          <p:cNvSpPr/>
          <p:nvPr/>
        </p:nvSpPr>
        <p:spPr>
          <a:xfrm rot="10800000">
            <a:off x="714348" y="2643182"/>
            <a:ext cx="1714512" cy="1285884"/>
          </a:xfrm>
          <a:prstGeom prst="rightArrow">
            <a:avLst>
              <a:gd name="adj1" fmla="val 59024"/>
              <a:gd name="adj2" fmla="val 68010"/>
            </a:avLst>
          </a:prstGeom>
          <a:noFill/>
          <a:ln>
            <a:solidFill>
              <a:srgbClr val="FF000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defTabSz="457200"/>
            <a:endParaRPr lang="fr-FR" sz="1600" b="1" dirty="0">
              <a:ln w="9525">
                <a:solidFill>
                  <a:prstClr val="black"/>
                </a:solidFill>
                <a:prstDash val="solid"/>
              </a:ln>
              <a:solidFill>
                <a:schemeClr val="bg1"/>
              </a:solidFill>
            </a:endParaRPr>
          </a:p>
        </p:txBody>
      </p:sp>
      <p:sp>
        <p:nvSpPr>
          <p:cNvPr id="40" name="Flèche droite 39"/>
          <p:cNvSpPr/>
          <p:nvPr/>
        </p:nvSpPr>
        <p:spPr>
          <a:xfrm rot="10800000">
            <a:off x="4572000" y="2714620"/>
            <a:ext cx="1714512" cy="1285884"/>
          </a:xfrm>
          <a:prstGeom prst="rightArrow">
            <a:avLst>
              <a:gd name="adj1" fmla="val 59024"/>
              <a:gd name="adj2" fmla="val 68010"/>
            </a:avLst>
          </a:prstGeom>
          <a:noFill/>
          <a:ln>
            <a:solidFill>
              <a:srgbClr val="FF0000"/>
            </a:solid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defTabSz="457200"/>
            <a:endParaRPr lang="fr-FR" sz="1600" b="1" dirty="0">
              <a:ln w="9525">
                <a:solidFill>
                  <a:prstClr val="black"/>
                </a:solidFill>
                <a:prstDash val="solid"/>
              </a:ln>
              <a:solidFill>
                <a:schemeClr val="bg1"/>
              </a:solidFill>
            </a:endParaRPr>
          </a:p>
        </p:txBody>
      </p:sp>
      <p:sp>
        <p:nvSpPr>
          <p:cNvPr id="41" name="Flèche courbée vers la gauche 40"/>
          <p:cNvSpPr/>
          <p:nvPr/>
        </p:nvSpPr>
        <p:spPr>
          <a:xfrm rot="10399552" flipV="1">
            <a:off x="522386" y="3832748"/>
            <a:ext cx="898347" cy="1666366"/>
          </a:xfrm>
          <a:prstGeom prst="curvedLeftArrow">
            <a:avLst>
              <a:gd name="adj1" fmla="val 20274"/>
              <a:gd name="adj2" fmla="val 43945"/>
              <a:gd name="adj3" fmla="val 494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fr-FR">
              <a:solidFill>
                <a:prstClr val="white"/>
              </a:solidFill>
            </a:endParaRPr>
          </a:p>
        </p:txBody>
      </p:sp>
    </p:spTree>
    <p:extLst>
      <p:ext uri="{BB962C8B-B14F-4D97-AF65-F5344CB8AC3E}">
        <p14:creationId xmlns:p14="http://schemas.microsoft.com/office/powerpoint/2010/main" xmlns="" val="595521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a:xfrm>
            <a:off x="1714480" y="428604"/>
            <a:ext cx="6786610" cy="1033449"/>
          </a:xfrm>
        </p:spPr>
        <p:txBody>
          <a:bodyPr>
            <a:normAutofit/>
          </a:bodyPr>
          <a:lstStyle/>
          <a:p>
            <a:pPr algn="ctr"/>
            <a:r>
              <a:rPr lang="fr-FR" sz="4400" b="1" dirty="0" smtClean="0">
                <a:solidFill>
                  <a:schemeClr val="bg1"/>
                </a:solidFill>
                <a:latin typeface="Arial Black" pitchFamily="34" charset="0"/>
              </a:rPr>
              <a:t>fonctionnement</a:t>
            </a:r>
            <a:endParaRPr lang="fr-FR" sz="3200" b="1" dirty="0">
              <a:solidFill>
                <a:schemeClr val="bg1"/>
              </a:solidFill>
              <a:latin typeface="Arial Black" pitchFamily="34" charset="0"/>
            </a:endParaRPr>
          </a:p>
        </p:txBody>
      </p:sp>
      <p:sp>
        <p:nvSpPr>
          <p:cNvPr id="3" name="Espace réservé du contenu 2"/>
          <p:cNvSpPr>
            <a:spLocks noGrp="1"/>
          </p:cNvSpPr>
          <p:nvPr>
            <p:ph idx="1"/>
          </p:nvPr>
        </p:nvSpPr>
        <p:spPr>
          <a:xfrm>
            <a:off x="357158" y="1643050"/>
            <a:ext cx="8572560" cy="2571768"/>
          </a:xfrm>
        </p:spPr>
        <p:txBody>
          <a:bodyPr>
            <a:noAutofit/>
          </a:bodyPr>
          <a:lstStyle/>
          <a:p>
            <a:pPr algn="just"/>
            <a:r>
              <a:rPr lang="fr-FR" sz="2800" dirty="0" smtClean="0">
                <a:solidFill>
                  <a:schemeClr val="bg1"/>
                </a:solidFill>
              </a:rPr>
              <a:t>La vapeur, causé par la fission de l’uranium, fait tourner une turbine qui à son tour fait tourner un alternateur qui produit de l’électricité. </a:t>
            </a:r>
            <a:endParaRPr lang="fr-FR" sz="2800" dirty="0" smtClean="0">
              <a:solidFill>
                <a:schemeClr val="bg1"/>
              </a:solidFill>
            </a:endParaRPr>
          </a:p>
          <a:p>
            <a:pPr algn="just"/>
            <a:r>
              <a:rPr lang="fr-FR" sz="2800" dirty="0" smtClean="0">
                <a:solidFill>
                  <a:schemeClr val="bg1"/>
                </a:solidFill>
              </a:rPr>
              <a:t>L’eau </a:t>
            </a:r>
            <a:r>
              <a:rPr lang="fr-FR" sz="2800" dirty="0" smtClean="0">
                <a:solidFill>
                  <a:schemeClr val="bg1"/>
                </a:solidFill>
              </a:rPr>
              <a:t>est ensuite refroidit et tout cela recommence. Tout ceci se passe entre 3 circuits (primaire, secondaire, refroidissement).</a:t>
            </a:r>
            <a:endParaRPr lang="fr-FR" sz="2800" dirty="0">
              <a:solidFill>
                <a:schemeClr val="bg1"/>
              </a:solidFill>
            </a:endParaRPr>
          </a:p>
        </p:txBody>
      </p:sp>
    </p:spTree>
    <p:extLst>
      <p:ext uri="{BB962C8B-B14F-4D97-AF65-F5344CB8AC3E}">
        <p14:creationId xmlns:p14="http://schemas.microsoft.com/office/powerpoint/2010/main" xmlns="" val="3979402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chemeClr val="bg1">
                    <a:lumMod val="65000"/>
                    <a:lumOff val="35000"/>
                  </a:schemeClr>
                </a:solidFill>
              </a:rPr>
              <a:t>Avantages et inconvénients</a:t>
            </a:r>
            <a:endParaRPr lang="fr-FR" dirty="0">
              <a:solidFill>
                <a:schemeClr val="bg1">
                  <a:lumMod val="65000"/>
                  <a:lumOff val="35000"/>
                </a:schemeClr>
              </a:solidFill>
            </a:endParaRPr>
          </a:p>
        </p:txBody>
      </p:sp>
      <p:sp>
        <p:nvSpPr>
          <p:cNvPr id="3" name="Espace réservé du contenu 2"/>
          <p:cNvSpPr>
            <a:spLocks noGrp="1"/>
          </p:cNvSpPr>
          <p:nvPr>
            <p:ph idx="1"/>
          </p:nvPr>
        </p:nvSpPr>
        <p:spPr/>
        <p:txBody>
          <a:bodyPr>
            <a:normAutofit/>
          </a:bodyPr>
          <a:lstStyle/>
          <a:p>
            <a:pPr marL="0" indent="0">
              <a:buNone/>
            </a:pPr>
            <a:r>
              <a:rPr lang="fr-FR" sz="3200" dirty="0" smtClean="0">
                <a:solidFill>
                  <a:schemeClr val="bg1"/>
                </a:solidFill>
              </a:rPr>
              <a:t>Cette énergie est fossile, elle ne se renouvelle pas et pollue beaucoup, il faut prendre beaucoup de précaution pour traiter les déchets. Néanmoins elle se trouve facilement et produit une grosse partie de l’énergie en France.</a:t>
            </a:r>
            <a:endParaRPr lang="fr-FR" sz="3200" dirty="0">
              <a:solidFill>
                <a:schemeClr val="bg1"/>
              </a:solidFill>
            </a:endParaRPr>
          </a:p>
        </p:txBody>
      </p:sp>
    </p:spTree>
    <p:extLst>
      <p:ext uri="{BB962C8B-B14F-4D97-AF65-F5344CB8AC3E}">
        <p14:creationId xmlns:p14="http://schemas.microsoft.com/office/powerpoint/2010/main" xmlns="" val="114013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2"/>
                                        </p:tgtEl>
                                        <p:attrNameLst>
                                          <p:attrName>ppt_w</p:attrName>
                                        </p:attrNameLst>
                                      </p:cBhvr>
                                      <p:tavLst>
                                        <p:tav tm="0">
                                          <p:val>
                                            <p:strVal val="ppt_w"/>
                                          </p:val>
                                        </p:tav>
                                        <p:tav tm="100000">
                                          <p:val>
                                            <p:fltVal val="0"/>
                                          </p:val>
                                        </p:tav>
                                      </p:tavLst>
                                    </p:anim>
                                    <p:anim calcmode="lin" valueType="num">
                                      <p:cBhvr>
                                        <p:cTn id="7" dur="500"/>
                                        <p:tgtEl>
                                          <p:spTgt spid="2"/>
                                        </p:tgtEl>
                                        <p:attrNameLst>
                                          <p:attrName>ppt_h</p:attrName>
                                        </p:attrNameLst>
                                      </p:cBhvr>
                                      <p:tavLst>
                                        <p:tav tm="0">
                                          <p:val>
                                            <p:strVal val="ppt_h"/>
                                          </p:val>
                                        </p:tav>
                                        <p:tav tm="100000">
                                          <p:val>
                                            <p:fltVal val="0"/>
                                          </p:val>
                                        </p:tav>
                                      </p:tavLst>
                                    </p:anim>
                                    <p:animEffect transition="out" filter="fade">
                                      <p:cBhvr>
                                        <p:cTn id="8" dur="500"/>
                                        <p:tgtEl>
                                          <p:spTgt spid="2"/>
                                        </p:tgtEl>
                                      </p:cBhvr>
                                    </p:animEffect>
                                    <p:set>
                                      <p:cBhvr>
                                        <p:cTn id="9" dur="1" fill="hold">
                                          <p:stCondLst>
                                            <p:cond delay="499"/>
                                          </p:stCondLst>
                                        </p:cTn>
                                        <p:tgtEl>
                                          <p:spTgt spid="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0" nodeType="clickEffect">
                                  <p:stCondLst>
                                    <p:cond delay="0"/>
                                  </p:stCondLst>
                                  <p:childTnLst>
                                    <p:animEffect transition="out" filter="fade">
                                      <p:cBhvr>
                                        <p:cTn id="13" dur="1000"/>
                                        <p:tgtEl>
                                          <p:spTgt spid="3">
                                            <p:txEl>
                                              <p:pRg st="0" end="0"/>
                                            </p:txEl>
                                          </p:spTgt>
                                        </p:tgtEl>
                                      </p:cBhvr>
                                    </p:animEffect>
                                    <p:anim calcmode="lin" valueType="num">
                                      <p:cBhvr>
                                        <p:cTn id="14" dur="1000"/>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p:tgtEl>
                                          <p:spTgt spid="3">
                                            <p:txEl>
                                              <p:pRg st="0" end="0"/>
                                            </p:txEl>
                                          </p:spTgt>
                                        </p:tgtEl>
                                        <p:attrNameLst>
                                          <p:attrName>ppt_y</p:attrName>
                                        </p:attrNameLst>
                                      </p:cBhvr>
                                      <p:tavLst>
                                        <p:tav tm="0">
                                          <p:val>
                                            <p:strVal val="ppt_y"/>
                                          </p:val>
                                        </p:tav>
                                        <p:tav tm="100000">
                                          <p:val>
                                            <p:strVal val="ppt_y+.1"/>
                                          </p:val>
                                        </p:tav>
                                      </p:tavLst>
                                    </p:anim>
                                    <p:set>
                                      <p:cBhvr>
                                        <p:cTn id="16"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ctrTitle"/>
          </p:nvPr>
        </p:nvSpPr>
        <p:spPr>
          <a:xfrm>
            <a:off x="214282" y="0"/>
            <a:ext cx="8272466" cy="1827191"/>
          </a:xfrm>
        </p:spPr>
        <p:txBody>
          <a:bodyPr>
            <a:normAutofit/>
          </a:bodyPr>
          <a:lstStyle/>
          <a:p>
            <a:r>
              <a:rPr lang="fr-FR" sz="6600" dirty="0" smtClean="0"/>
              <a:t>Centrale éolienne </a:t>
            </a:r>
            <a:endParaRPr lang="fr-FR" sz="6600" dirty="0"/>
          </a:p>
        </p:txBody>
      </p:sp>
      <p:sp>
        <p:nvSpPr>
          <p:cNvPr id="1026" name="AutoShape 2" descr="data:image/jpeg;base64,/9j/4AAQSkZJRgABAQAAAQABAAD/2wBDAAkGBwgHBgkIBwgKCgkLDRYPDQwMDRsUFRAWIB0iIiAdHx8kKDQsJCYxJx8fLT0tMTU3Ojo6Iys/RD84QzQ5Ojf/2wBDAQoKCg0MDRoPDxo3JR8lNzc3Nzc3Nzc3Nzc3Nzc3Nzc3Nzc3Nzc3Nzc3Nzc3Nzc3Nzc3Nzc3Nzc3Nzc3Nzc3Nzf/wAARCACXAKwDASIAAhEBAxEB/8QAGwAAAgMBAQEAAAAAAAAAAAAAAwQCBQYAAQf/xAA+EAACAQMDAgMECAMHBAMAAAABAgMABBEFEiExQQYTUSJhcbEUFTJCgZGhwQcjUhYkYpKi0eFDU2PwctLx/8QAGgEAAgMBAQAAAAAAAAAAAAAAAgMAAQQFBv/EACkRAAICAQQBAgYDAQAAAAAAAAABAhEDBBIhMUETYQUUIjJCURWBoXH/2gAMAwEAAhEDEQA/APnEcO5sBgfUCiy2u37JyTW2gis9UtIrLWU8qWMBINQiHtJ6Bx95apta8P6jpcyfTFVosexcRnMcnwP7V1I5U3RznipGaKEdetdijyKRIQetR21oRmb5BFagVpjZUSKlEUhcrXoGKKR7q821VBbgbZr1RU9lT24FXRTkBfk1EiisuDUcVKLTBFa9VaIRXAVdF7jo1ya5hzUwMKa8AyaqgbI45o0IG4HFQ20VPZqNEs6UZoBHNMSUPFSir5B44rgBU8ZqYj4qUSzT22p9Bn9avtJ8QpDC1rexrc2L8PA3P5elYxkA5RuR2rlL9mpE8MZGlZWuzU6x4MhuIzqnh6U3dmcs8Iy0kfcjHf51jGTDEDnBI99XGk6zqOi3gubGYqcjeh+zIPQitebPRPHkLT2RXTNcA3SxEZEh7kjjcP8AEOfWhUpYvu5X7Lajk+3s+bFaGVxVvq2j3uj3bW2oW7RSAnaTysg9VPcVXulaYyUlaMsotdiuK6iFea8xR0BZFVyetMCMbgMZ/Gg4ogLBlJqqJYOZRuOMYoW2mZgA+AKgU9Oaui7AEVwFFK10cTSOEVSST0FSi07PB06VNYJGGRGSPUA02ul3Jn8nYe2SOlX8ipY2SABQ4AAA7UuU64QcYX2Zw2gRczShW/pxQSqgkg5HaizM8sjMxJ5xzUQtGlwLk+eCD44qGKMygNg175Z9KJIGwSpnoKOsYwM4qaIAcEjNFELEZoGHEcghzEcRknFCWEgD2Tk9BWqQRLEQoX8BVWDgtwOvekRyNmmUEkVbwsp2uMHHeoKslvMs9u7RSxncrocEH3U7cAu4J/OorGzcKCaO7XIvzwbHRPFVhr1qmk+KoYi7YEc7DCue3P3G944P6VT+J/At3pge507feWXU4H8yIf4h3HvH5VSz2hRcOmMjOCKsbDXNc0xY0s72V4wRsjkJkx7hnn9azvHLG92N8foapKS2zX9mVfGcjoaGRzX1JdB8P6/ZnVNWjl0q5wxkS1ZQkp/rAIPfPI61QWFz4O0Ueb9CuNauOn96RViT4L0PxOaZHWRkqSti5aWSdt8GTsLC81J9mn2s90c4/kxlgD7yOK09h/DvxDcoHuoYbCPu1zKM4+Az+uKfvf4m6o8fl6XZW1jF0Xau4j5CspqWsapqrltR1C5nB+4znb/lHH6USeafigH6MfcvrnQPDGlufrbxG13MODBp8WefQscj5VTapNpdxtj0nT5LSNc+3LOZGf4joKq9uO1FTgU2OJrluxcsqfCVAjGeae0tNrhgPazya6JA45p2G0bjawVAOSOpq5tVRcFzYw9yEZigBfHFVc11KWJnQ8dA3Sri0sdmXmKsPuiktZtZZJBKSBFg4P8ATSobbGz3bbKgyF+wAo0Ue72jwBUIodxphvZTaOlaHXgzJ+WLMoBJPrxXkYZyeDjGKIIy5yeKcihI4XjvUboi5AQWuOWAz6mmfKTu4/A1MRlvtNmoMMHGKWxq4NJb2wxkkfDNGGlLLJvXo3XtRdOtRw0x5HariOSFcAVglNp8HQjFNclZD4dRnG+RtoOdtWcOj21uv8uMfjzTInT1qEk452tSnObDUYrwVOu2CS2z7QA6jg1n7drGxiN5qcuyKP7bdcL32/4j0FaHUrgtEyg5NUOsWdteWLC8ijZVUgMRypI7UxOWykLajvtmx8ONrb+Kgut2FvBY3GmSNarCwbYoaPapI77Sf1r5rb28e54pD9liMkZ6Gvteqv8AR9f0OPoHjli/0f8AFfONZ0dY5bg28RaVzkAepGaDSSUXT8hamLkuPBl5rVZpMwtx0A6UwNIVIiZXO4jj3H96as/D+pSyhmj2qD1Y9Kvl094yilFc9CzdBW7Jm20kzFjwbrckYy906SzhSSV19voo6ilVXIJHatzceHpr2bdNOu3sqr0FOQ+HbO1iO0bpCMbyM1Pm4pe5Ho5SfHRhIEYDdjj5U7FN/LxnDD0qx1LSLwIX8pcDuM5xVIMq23BpsWsnQmSeLsfjv/IJ3LuNddamtzEIvJGG4x6UttDnJzUfKCNuTt6ioscbKeWVVZ0NtsK7lJXrg0Q6c8rFohuXrxRorkyLsmbjH5V5HI0GTG5x2wav6iLaA8hIm2vkN7xUgFCnJO40wbw53PgqeOlBfyyxcNwait9kbiuj2LapxjOe5NNkW7ctyfhVaZNzkRggepoqqQMbyKpw/ZcclGhTUDsy2MdPZOacR1SCKduY5OjKc8+h99ZGHUDGm1oAUB5Aq3tNctrOBleDfDLxJAc8j3eh99JyYGukPx6iL7ZYXWoRKcRsPzpH60kPsjLN7qhNpkMcZ1Ozka40x/Ue3Ce6v6fGnLBLWaMlI1VB36Gh2xirCU5ydN0V0st20RldcKT681MR3F3DHGMCJyOCeTyKdnRJZVUcIvBOe1F01kXVoIoQGQyoMD4io39PCIl9XLPoevrnxDpD9PLLH88D96qby2QXDMRz/wDtWPimdbfU7N37Icf5lNVHii4NvegDPtAkfnXMgm2joNpJnrNHGMAChF42OSBVObpm+0TUWuQo6/hWhY2xTyItvMVOhoTXa56iqWbUMA1WvePy7HC5psdPJiZaiMTVm7jPDc1ndb0+B3NxAQC3LjNKG/P/AHeKVurzeAqMSMU/FglGXBmzanHKNMAV8liDnA70VVDDilQ79M8UeBvUGtriYI5E2QkhOeKisTDnNOhgeMCu8snpQ2HViciFh0oZUhcDr3qxWEjtXvkIT7S8+oqKVFOLYjFHj7XFTZWJ9npU5EjjfqeOmaGJh6H8KKmylJR7AxSSRZ24x7xUnkEuWlXc2OCDjBpqcxKgQWqKR94MaV2+gpi+rmhEpbeExzRNUm0m6MkPtxSezNA3KSL6H/er680uG6tTqegs0loB/OtBy8B7jA6isqFp/RbnUbW+T6oeRZ5PZ2IM7x7x3pGXD+ce/wDB+HUfhLr/AELbvF5gLt9oZHNWWihDr1h5XO6ZASD76c1/R9PhsF1HUxPDeNIEuIbAoULEZzhuFOOSOleeFdVsDrdhZ2Gh28HmSgG4lkMso75BIAB+FZXNTg5RTNqUsc1GbNJ/EZbqS4sltIZZpCGykSFjjjnikPGm5RZzs8UZMXKyPhi3HAHc9aa/ihcS272ZilePduVijEbhxxVF4jc3PhnQp0OT5ZTPvAx+1ZsGO1B+5q1GXbvXmioku1C5ckH3UodTkLEIo+JpWaOSOQpIGVgeQ1RKn1FdaOGJxJ6mbY4b3dnfHmotNHMNrRcfGk9uK9ANH6SFvPJ9ns8OxsgHaelB20bGa7bRpULcrdoggwee9HClckDKnvQ9tFiLJ0GR6ULRIzJIoxnNESQA8mvRGJV/lHDf0mhGNlOHBBoKTHObjyhhpMrxSbzybjtOPwphB60GaLkkVIxRJzk1Yq2WOTzXmKs9I0mfVbnyoPZVftuRworWw+BrHaTJcSuSeDkLx8KHJqMeN0xmHS5cyuKMU9s6nLc++olNo55oyxyYwAcfGvDDJ3U09cdmN+yF9tTimntWaa2mkhlCsA8bYYAjBwe1EETH7pqDxllKgcnipJJpki5RkjX+LrCDTfDGlwW0KRGTZNOVHMsnlqpZj3Y55Y8mqfwRHv8AFuneiux/0mtN/EgYgsYgR7IAx+H/AAKpfAMWfFdkewDn/Sa52DjSy/s6uouWsiv+F5/FnIexwfvN8hVC7i68J6ZBvHmJetHjv7ROPnWh/ikN0ll8W+VZXw9b+frmnxnp9IViM/0nP7UOlinp0/1yFq5talr9oFq4Latdj2SBMy4PuOKQaLnpinbpTJeXEoJ9uVm/MmvVQ9DyPeK3wdRRzskbkxEwnHHIqPlGrLyQenFGs7YSXCoyggg/I1e+gFhb4KYxkVwXmrIwA9q6OxlnIFvE0jbgMAetXvVWyvRldISWIEVNY9vWtdp/gt5LcPPPsmxkooBC/E1bWnhTT7TEkxacgjhsYJ+FZJ6zEuEb8Xw7LJW1R89EZXDA8e6jBlcbZBz2NazWNAE14JLXy44iMMqgDH4UD6lsVVVZnIH2iDyar5vHVjVocsW0ujL+SwbCqWz0xTcOi6hdbfLtzg4PtELxmtktxZwwpFDHGgUY4AqAu4ySS49KRLWyf2o0Q+Hw/JleipowFvboNxGWK85Pxrw6vMD1Ye4UzJexRsWUIWxjJFVMs8bSFiBk+lZG3J2+zcoqK2rop0VfQimorcIoeVG2npQosowYdjTkt5NKu1sbewrtTTvjo87icErl2TnuS8JhiiRFPBPeloLUPcRKVHMijj4ivUJHrTmlkvqNqhH2plH6iglHbF0NjJZJKy3/AIgKJdQhjP3VJ+Q/3pPwNa7PEsL5yFjf5U34umV9bkU87AFzTPgsqdWCoBgRsx457DrWJScdLXsbXFS1dhfH9pJe3NpFFtyNzEswAA4H71m7SXS9EmhuJ/pd9dxyLiO0UBFJzjJbr0PpWo8ax+beWy9fZbI/Kqe20yNtOv2KL5gRAhP3ctz8qVglL0ErpDs8Y+ve22Ucts0LjdghxuVgcgg++pw25ldUQZY9qsbe2kEbW9wpMJOVYcmNvUfuKhHHLYzHcmX6Kc8Y9RW/e0qXZz/TW5N9M9l0uO2QC4lJc/djxxUNNtSNWt1GdjPjJ94xTCSSSSDahZ2Pbmnxcw2cayfRlubxXG0NIQq8jrgE5/2rPLM4RqXZqjp1kaceEZ62t5rg+XHCztjGFFaPToJbG3dDbMrgbySBzyB+9NWeoRQ2wCiONxwwVcDd/wC+tLXOrfy3EcaGd+CXc4UHPOB+HU9/wrPl1Dmqo04dNHG7u2Rm1u5j9kQOOOuDVdJr1y4wQR260wrPcSrkHbjucA05PYWfkKqRYf8A7jPnJ4JGMe+qjLGnTQySyP7WUyX1wylt/X17VCKSSSYB34JwfTnirUR2sWFZVODzRNljcRtAdq559k4P5/8AvWjc4JUkLUMrdtmfkjaNnDuQyErjPehSPMIEmQ8E7WA7H/kVaXlqtxeSNtaNs/YY5OMevqa8tokQ3C+T5g8okrnHT1HrmjqDVi92RPkoXa6cAlWAPuqBWXuf1rQ+Z5inYmPiQf2oJgyclBn/AONFGK8oqeR+GJCE+lSEfqKp4vEV99r6sgIAz7b8flUo9dvnQlbW3XdgDLEkfkPjQfy2ED+Gz+xcCM46U/oUW7WbIY/6ymqO3vtQlIMq28a4yf5bfMmrbT9T+gXcNyVR2jOQAep6UM/imCUWg8fwnUQmnwPeIgG128PUbx8hVj4Ki26o7dvKI/UVmb/VWurya4CxAyNuI3HgYxTnhzxNBpV473sLkMmB5LAnr3DY9KT87heDYnzQ5aHNHUb2uLNJ4ucLf25Y4G1x8qVsZY203UGByVCE/wCaqrxF4ksdTngeKOVQmch9oOD6c+6hWWt2dvZXUflz7pdm32ARwSeeffQ482FYacuRmTBn9a1HgbaYtwGbHoOKlhTHtlGQPsn093wqtGtWrMNykZ9YyK9bUrNuBNj3BCa0PUQl00Ijp5xf1JstrZ4oTkEZPXHejW1+s1y0YXB8tzkD0U1Qm9teVeTHruUj9qc0q9sUvUdp08vDAn4qRS5ODVuQxOcXUYMk+oxHlYySfte+jIxMN0Y9hHk7we59petJJJE/CyIT6Dr+VPadCu64GPtQOD8/2o9kXG4uwFmnuqSormurthtyoB6gHpTGJ/q072bKzA/gy/8AAr1jHCuX8tF7ljj517FeWjWtyguYN52bR5q5OD8fQ0cvTjVgJ5Zt0V7Rs59rJo9rDJbt5pV1VeT2LHsKmVfb5qvFGn9TuAKXutW0+zGLnVLck+hLEflRTzY0uKKx6bLJ3JstdWikS65cGMqp9vBJ7Z/So6esJmRVyQ7bWLN6gj96z+r+N9Kn+jiBZpGjQo5ddo4PB79cmqZvGdsjBktuVYMMMSc5/CsT1UEqs2x0k7ujYLAqyFQwBHHJphY5McNHisU/ju3M7SNZuu4kn0zU18f2OPbtJs/4XGPnRfORfknyTXgrYJdLiwXtbiY+sjDk/nTq+ILZAv8AciqjgquOK6uriUdoN9cROq4gf2j97DZNeysufMkBBxkjJHBrq6qqiEo5UdTMgXyR6E5+VB+n6fKQfLckHqRXV1U2U3wezTowH0OBWXvv6n5UpNqU1ty0MYb3Zz8OtdXUKdsuPIH69uwD5cMOzoA2TgmhjW7tiM28Gc4Ax36etdXUwPaqPfr6dXUtbxd1CEk4/Gvf7QSoQfocfH/kNdXVRKRP+0XsqJbMjsMSdP0ov9q7yM/3PzImbv5gIIPXtXV1Gm0uAZY4vtCT6sXAZrSGRk6Gd3c5/OnrDxg9qCsOl2XmdfM2857+78a6uq7bfJeyK4SF77XLrUy30mR854wQwHwBqiWymkfiVCSerA/811dUTomxDUfh/UJVDI1sVbGMuw69Pu17deEtZtwS1tGy+qSrj9cV1dRoTN0CbwvrqoHOmuFI3Z86Lp/mpU6HqnX6E/P/AJE/+1dXVPICkz//2Q=="/>
          <p:cNvSpPr>
            <a:spLocks noChangeAspect="1" noChangeArrowheads="1"/>
          </p:cNvSpPr>
          <p:nvPr/>
        </p:nvSpPr>
        <p:spPr bwMode="auto">
          <a:xfrm>
            <a:off x="63500" y="-973138"/>
            <a:ext cx="2286000" cy="2000251"/>
          </a:xfrm>
          <a:prstGeom prst="rect">
            <a:avLst/>
          </a:prstGeom>
          <a:noFill/>
        </p:spPr>
        <p:txBody>
          <a:bodyPr vert="horz" wrap="square" lIns="91440" tIns="45720" rIns="91440" bIns="45720" numCol="1" anchor="t" anchorCtr="0" compatLnSpc="1">
            <a:prstTxWarp prst="textNoShape">
              <a:avLst/>
            </a:prstTxWarp>
          </a:bodyPr>
          <a:lstStyle/>
          <a:p>
            <a:endParaRPr lang="fr-FR">
              <a:solidFill>
                <a:prstClr val="black"/>
              </a:solidFill>
            </a:endParaRPr>
          </a:p>
        </p:txBody>
      </p:sp>
      <p:pic>
        <p:nvPicPr>
          <p:cNvPr id="5" name="Image 4" descr="eolienne.bmp"/>
          <p:cNvPicPr>
            <a:picLocks noChangeAspect="1"/>
          </p:cNvPicPr>
          <p:nvPr/>
        </p:nvPicPr>
        <p:blipFill>
          <a:blip r:embed="rId2"/>
          <a:stretch>
            <a:fillRect/>
          </a:stretch>
        </p:blipFill>
        <p:spPr>
          <a:xfrm>
            <a:off x="2214546" y="1928802"/>
            <a:ext cx="5214974" cy="4578262"/>
          </a:xfrm>
          <a:prstGeom prst="rect">
            <a:avLst/>
          </a:prstGeom>
        </p:spPr>
      </p:pic>
    </p:spTree>
    <p:extLst>
      <p:ext uri="{BB962C8B-B14F-4D97-AF65-F5344CB8AC3E}">
        <p14:creationId xmlns:p14="http://schemas.microsoft.com/office/powerpoint/2010/main" xmlns="" val="3567034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85720" y="642918"/>
            <a:ext cx="8229600" cy="4525963"/>
          </a:xfrm>
        </p:spPr>
        <p:txBody>
          <a:bodyPr>
            <a:normAutofit lnSpcReduction="10000"/>
          </a:bodyPr>
          <a:lstStyle/>
          <a:p>
            <a:r>
              <a:rPr lang="fr-FR" dirty="0" smtClean="0"/>
              <a:t>L’énergie éolienne est une source d’énergie qui dépend du vent ; l’éolienne fonctionne grâce </a:t>
            </a:r>
            <a:r>
              <a:rPr lang="fr-FR" dirty="0"/>
              <a:t>à</a:t>
            </a:r>
            <a:r>
              <a:rPr lang="fr-FR" dirty="0" smtClean="0"/>
              <a:t> la force du vent. C’est une énergie renouvelable et qui n’émet aucun gaz à effet de serre . </a:t>
            </a:r>
          </a:p>
          <a:p>
            <a:r>
              <a:rPr lang="fr-FR" dirty="0" smtClean="0"/>
              <a:t>La France compte environ 600 parcs éoliens soit plus de 4200 aérogénérateurs. Le pourcentage de l’électricité produite en France par ce type de centrale éolienne est de 1.2%</a:t>
            </a:r>
          </a:p>
        </p:txBody>
      </p:sp>
    </p:spTree>
    <p:extLst>
      <p:ext uri="{BB962C8B-B14F-4D97-AF65-F5344CB8AC3E}">
        <p14:creationId xmlns:p14="http://schemas.microsoft.com/office/powerpoint/2010/main" xmlns="" val="3352526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Chaine énergétique </a:t>
            </a:r>
            <a:endParaRPr lang="fr-FR" dirty="0"/>
          </a:p>
        </p:txBody>
      </p:sp>
      <p:pic>
        <p:nvPicPr>
          <p:cNvPr id="4098" name="Image 1"/>
          <p:cNvPicPr>
            <a:picLocks noChangeAspect="1" noChangeArrowheads="1"/>
          </p:cNvPicPr>
          <p:nvPr/>
        </p:nvPicPr>
        <p:blipFill>
          <a:blip r:embed="rId2"/>
          <a:srcRect/>
          <a:stretch>
            <a:fillRect/>
          </a:stretch>
        </p:blipFill>
        <p:spPr bwMode="auto">
          <a:xfrm>
            <a:off x="285720" y="1857364"/>
            <a:ext cx="8312888" cy="1643074"/>
          </a:xfrm>
          <a:prstGeom prst="rect">
            <a:avLst/>
          </a:prstGeom>
          <a:noFill/>
          <a:ln w="9525">
            <a:noFill/>
            <a:miter lim="800000"/>
            <a:headEnd/>
            <a:tailEnd/>
          </a:ln>
        </p:spPr>
      </p:pic>
      <p:sp>
        <p:nvSpPr>
          <p:cNvPr id="5" name="ZoneTexte 4"/>
          <p:cNvSpPr txBox="1"/>
          <p:nvPr/>
        </p:nvSpPr>
        <p:spPr>
          <a:xfrm>
            <a:off x="571472" y="3786190"/>
            <a:ext cx="7715304" cy="1754326"/>
          </a:xfrm>
          <a:prstGeom prst="rect">
            <a:avLst/>
          </a:prstGeom>
          <a:noFill/>
        </p:spPr>
        <p:txBody>
          <a:bodyPr wrap="square" rtlCol="0">
            <a:spAutoFit/>
          </a:bodyPr>
          <a:lstStyle/>
          <a:p>
            <a:r>
              <a:rPr lang="fr-FR" sz="3600" dirty="0">
                <a:solidFill>
                  <a:prstClr val="black"/>
                </a:solidFill>
              </a:rPr>
              <a:t>L’éolienne contient un alternateur qui produit l’électricité et qui se trouve dans la nacelle .</a:t>
            </a:r>
          </a:p>
        </p:txBody>
      </p:sp>
    </p:spTree>
    <p:extLst>
      <p:ext uri="{BB962C8B-B14F-4D97-AF65-F5344CB8AC3E}">
        <p14:creationId xmlns:p14="http://schemas.microsoft.com/office/powerpoint/2010/main" xmlns="" val="4021155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Fonctionnement</a:t>
            </a:r>
            <a:endParaRPr lang="fr-FR" dirty="0"/>
          </a:p>
        </p:txBody>
      </p:sp>
      <p:sp>
        <p:nvSpPr>
          <p:cNvPr id="3" name="Espace réservé du contenu 2"/>
          <p:cNvSpPr>
            <a:spLocks noGrp="1"/>
          </p:cNvSpPr>
          <p:nvPr>
            <p:ph idx="1"/>
          </p:nvPr>
        </p:nvSpPr>
        <p:spPr/>
        <p:txBody>
          <a:bodyPr/>
          <a:lstStyle/>
          <a:p>
            <a:r>
              <a:rPr lang="fr-FR" dirty="0" smtClean="0"/>
              <a:t>Sous l’effet du vent, l’hélice ou rotor se met en marche et les pâles tournent. L’hélice entraine un axe dans la nacelle qui est relié a l’alternateur. La rotation de l’axe fournit de l’énergie et l’alternateur produit un courant électrique. Au bas du mât un transformateur élève la tension du courant pour la facilité du transport.</a:t>
            </a:r>
          </a:p>
        </p:txBody>
      </p:sp>
    </p:spTree>
    <p:extLst>
      <p:ext uri="{BB962C8B-B14F-4D97-AF65-F5344CB8AC3E}">
        <p14:creationId xmlns:p14="http://schemas.microsoft.com/office/powerpoint/2010/main" xmlns="" val="635863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Avantages et inconvénients </a:t>
            </a:r>
            <a:endParaRPr lang="fr-FR" dirty="0"/>
          </a:p>
        </p:txBody>
      </p:sp>
      <p:sp>
        <p:nvSpPr>
          <p:cNvPr id="3" name="Espace réservé du contenu 2"/>
          <p:cNvSpPr>
            <a:spLocks noGrp="1"/>
          </p:cNvSpPr>
          <p:nvPr>
            <p:ph idx="1"/>
          </p:nvPr>
        </p:nvSpPr>
        <p:spPr/>
        <p:txBody>
          <a:bodyPr>
            <a:normAutofit fontScale="92500" lnSpcReduction="10000"/>
          </a:bodyPr>
          <a:lstStyle/>
          <a:p>
            <a:r>
              <a:rPr lang="fr-FR" dirty="0" smtClean="0"/>
              <a:t>Les avantages de l’énergie éolienne sont : </a:t>
            </a:r>
          </a:p>
          <a:p>
            <a:pPr>
              <a:buNone/>
            </a:pPr>
            <a:r>
              <a:rPr lang="fr-FR" dirty="0" smtClean="0"/>
              <a:t>       - elle n’émet aucun gaz à effet de serre </a:t>
            </a:r>
          </a:p>
          <a:p>
            <a:pPr>
              <a:buNone/>
            </a:pPr>
            <a:r>
              <a:rPr lang="fr-FR" dirty="0"/>
              <a:t> </a:t>
            </a:r>
            <a:r>
              <a:rPr lang="fr-FR" dirty="0" smtClean="0"/>
              <a:t>      -  le vent est disponible partout et gratuit.</a:t>
            </a:r>
          </a:p>
          <a:p>
            <a:pPr>
              <a:buNone/>
            </a:pPr>
            <a:r>
              <a:rPr lang="fr-FR" dirty="0" smtClean="0"/>
              <a:t>       - une énergie renouvelable </a:t>
            </a:r>
            <a:endParaRPr lang="fr-FR" dirty="0"/>
          </a:p>
          <a:p>
            <a:pPr>
              <a:buNone/>
            </a:pPr>
            <a:r>
              <a:rPr lang="fr-FR" dirty="0" smtClean="0"/>
              <a:t>Les inconvénients de l’énergie éolienne sont : </a:t>
            </a:r>
          </a:p>
          <a:p>
            <a:pPr>
              <a:buNone/>
            </a:pPr>
            <a:r>
              <a:rPr lang="fr-FR" dirty="0"/>
              <a:t> </a:t>
            </a:r>
            <a:r>
              <a:rPr lang="fr-FR" dirty="0" smtClean="0"/>
              <a:t>     -la production de l’électricité n’est pas stable : cela dépend de la force du vent</a:t>
            </a:r>
          </a:p>
          <a:p>
            <a:pPr>
              <a:buNone/>
            </a:pPr>
            <a:r>
              <a:rPr lang="fr-FR" dirty="0"/>
              <a:t> </a:t>
            </a:r>
            <a:r>
              <a:rPr lang="fr-FR" dirty="0" smtClean="0"/>
              <a:t>    - le bruit produit par les éoliennes peut être dérangeant ainsi que la modification du paysage .</a:t>
            </a:r>
            <a:endParaRPr lang="fr-FR" dirty="0"/>
          </a:p>
        </p:txBody>
      </p:sp>
    </p:spTree>
    <p:extLst>
      <p:ext uri="{BB962C8B-B14F-4D97-AF65-F5344CB8AC3E}">
        <p14:creationId xmlns:p14="http://schemas.microsoft.com/office/powerpoint/2010/main" xmlns="" val="3927625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10"/>
          <p:cNvSpPr/>
          <p:nvPr/>
        </p:nvSpPr>
        <p:spPr>
          <a:xfrm>
            <a:off x="1357290" y="857232"/>
            <a:ext cx="6473888"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u="sng" spc="50" dirty="0">
                <a:ln w="11430"/>
                <a:gradFill>
                  <a:gsLst>
                    <a:gs pos="25000">
                      <a:srgbClr val="009DD9">
                        <a:satMod val="155000"/>
                      </a:srgbClr>
                    </a:gs>
                    <a:gs pos="100000">
                      <a:srgbClr val="009DD9">
                        <a:shade val="45000"/>
                        <a:satMod val="165000"/>
                      </a:srgbClr>
                    </a:gs>
                  </a:gsLst>
                  <a:lin ang="5400000"/>
                </a:gradFill>
                <a:effectLst>
                  <a:outerShdw blurRad="76200" dist="50800" dir="5400000" algn="tl" rotWithShape="0">
                    <a:srgbClr val="000000">
                      <a:alpha val="65000"/>
                    </a:srgbClr>
                  </a:outerShdw>
                </a:effectLst>
              </a:rPr>
              <a:t>Centrale hydraulique </a:t>
            </a:r>
            <a:endParaRPr lang="fr-FR" sz="5400" b="1" spc="50" dirty="0">
              <a:ln w="11430"/>
              <a:gradFill>
                <a:gsLst>
                  <a:gs pos="25000">
                    <a:srgbClr val="009DD9">
                      <a:satMod val="155000"/>
                    </a:srgbClr>
                  </a:gs>
                  <a:gs pos="100000">
                    <a:srgbClr val="009DD9">
                      <a:shade val="45000"/>
                      <a:satMod val="165000"/>
                    </a:srgbClr>
                  </a:gs>
                </a:gsLst>
                <a:lin ang="5400000"/>
              </a:gradFill>
              <a:effectLst>
                <a:outerShdw blurRad="76200" dist="50800" dir="5400000" algn="tl" rotWithShape="0">
                  <a:srgbClr val="000000">
                    <a:alpha val="65000"/>
                  </a:srgbClr>
                </a:outerShdw>
              </a:effectLst>
            </a:endParaRPr>
          </a:p>
        </p:txBody>
      </p:sp>
      <p:pic>
        <p:nvPicPr>
          <p:cNvPr id="3074" name="Picture 2" descr="http://hydroelectricite.h.y.pic.centerblog.net/o/73660c15.jpg"/>
          <p:cNvPicPr>
            <a:picLocks noChangeAspect="1" noChangeArrowheads="1"/>
          </p:cNvPicPr>
          <p:nvPr/>
        </p:nvPicPr>
        <p:blipFill>
          <a:blip r:embed="rId2"/>
          <a:srcRect/>
          <a:stretch>
            <a:fillRect/>
          </a:stretch>
        </p:blipFill>
        <p:spPr bwMode="auto">
          <a:xfrm>
            <a:off x="2143108" y="2357430"/>
            <a:ext cx="4762500" cy="3248025"/>
          </a:xfrm>
          <a:prstGeom prst="rect">
            <a:avLst/>
          </a:prstGeom>
          <a:noFill/>
        </p:spPr>
      </p:pic>
    </p:spTree>
    <p:extLst>
      <p:ext uri="{BB962C8B-B14F-4D97-AF65-F5344CB8AC3E}">
        <p14:creationId xmlns:p14="http://schemas.microsoft.com/office/powerpoint/2010/main" xmlns="" val="34392288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u="sng" dirty="0" smtClean="0"/>
              <a:t>Source d’énergie</a:t>
            </a:r>
            <a:r>
              <a:rPr lang="fr-FR" dirty="0" smtClean="0"/>
              <a:t> </a:t>
            </a:r>
            <a:endParaRPr lang="fr-FR" dirty="0"/>
          </a:p>
        </p:txBody>
      </p:sp>
      <p:sp>
        <p:nvSpPr>
          <p:cNvPr id="3" name="Espace réservé du contenu 2"/>
          <p:cNvSpPr>
            <a:spLocks noGrp="1"/>
          </p:cNvSpPr>
          <p:nvPr>
            <p:ph idx="1"/>
          </p:nvPr>
        </p:nvSpPr>
        <p:spPr/>
        <p:txBody>
          <a:bodyPr>
            <a:normAutofit/>
          </a:bodyPr>
          <a:lstStyle/>
          <a:p>
            <a:pPr>
              <a:buNone/>
            </a:pPr>
            <a:endParaRPr lang="fr-FR" dirty="0" smtClean="0">
              <a:latin typeface="+mj-lt"/>
            </a:endParaRPr>
          </a:p>
          <a:p>
            <a:pPr algn="just">
              <a:buNone/>
            </a:pPr>
            <a:r>
              <a:rPr lang="fr-FR" dirty="0" smtClean="0">
                <a:latin typeface="+mj-lt"/>
              </a:rPr>
              <a:t>    L'</a:t>
            </a:r>
            <a:r>
              <a:rPr lang="fr-FR" b="1" dirty="0" smtClean="0">
                <a:latin typeface="+mj-lt"/>
              </a:rPr>
              <a:t>énergie hydraulique</a:t>
            </a:r>
            <a:r>
              <a:rPr lang="fr-FR" dirty="0" smtClean="0">
                <a:latin typeface="+mj-lt"/>
              </a:rPr>
              <a:t> est l‘énergie fournie par le mouvement de l'eau (sous toutes ses formes : chute, cours d'eau, courant marin, marée, vagues). </a:t>
            </a:r>
          </a:p>
          <a:p>
            <a:pPr algn="just">
              <a:buNone/>
            </a:pPr>
            <a:r>
              <a:rPr lang="fr-FR" dirty="0" smtClean="0">
                <a:latin typeface="+mj-lt"/>
              </a:rPr>
              <a:t/>
            </a:r>
            <a:br>
              <a:rPr lang="fr-FR" dirty="0" smtClean="0">
                <a:latin typeface="+mj-lt"/>
              </a:rPr>
            </a:br>
            <a:r>
              <a:rPr lang="fr-FR" dirty="0" smtClean="0">
                <a:latin typeface="+mj-lt"/>
              </a:rPr>
              <a:t>Elle est l’énergie renouvelable la plus importante. </a:t>
            </a:r>
          </a:p>
          <a:p>
            <a:pPr algn="just">
              <a:buNone/>
            </a:pPr>
            <a:r>
              <a:rPr lang="fr-FR" dirty="0" smtClean="0">
                <a:latin typeface="+mj-lt"/>
              </a:rPr>
              <a:t/>
            </a:r>
            <a:br>
              <a:rPr lang="fr-FR" dirty="0" smtClean="0">
                <a:latin typeface="+mj-lt"/>
              </a:rPr>
            </a:br>
            <a:r>
              <a:rPr lang="fr-FR" dirty="0" smtClean="0">
                <a:latin typeface="+mj-lt"/>
              </a:rPr>
              <a:t>En France, 12,3% de l’électricité est produite par les centrales hydrauliques.  </a:t>
            </a:r>
            <a:endParaRPr lang="fr-FR" dirty="0">
              <a:latin typeface="+mj-lt"/>
            </a:endParaRPr>
          </a:p>
        </p:txBody>
      </p:sp>
    </p:spTree>
    <p:extLst>
      <p:ext uri="{BB962C8B-B14F-4D97-AF65-F5344CB8AC3E}">
        <p14:creationId xmlns:p14="http://schemas.microsoft.com/office/powerpoint/2010/main" xmlns="" val="25022568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u="sng" dirty="0" smtClean="0"/>
              <a:t>Chaine énergétique </a:t>
            </a:r>
            <a:endParaRPr lang="fr-FR" u="sng" dirty="0"/>
          </a:p>
        </p:txBody>
      </p:sp>
      <p:pic>
        <p:nvPicPr>
          <p:cNvPr id="6146" name="Image 1"/>
          <p:cNvPicPr>
            <a:picLocks noChangeAspect="1" noChangeArrowheads="1"/>
          </p:cNvPicPr>
          <p:nvPr/>
        </p:nvPicPr>
        <p:blipFill>
          <a:blip r:embed="rId2"/>
          <a:srcRect/>
          <a:stretch>
            <a:fillRect/>
          </a:stretch>
        </p:blipFill>
        <p:spPr bwMode="auto">
          <a:xfrm>
            <a:off x="0" y="2857497"/>
            <a:ext cx="9144000" cy="1169130"/>
          </a:xfrm>
          <a:prstGeom prst="rect">
            <a:avLst/>
          </a:prstGeom>
          <a:noFill/>
          <a:ln w="9525">
            <a:noFill/>
            <a:miter lim="800000"/>
            <a:headEnd/>
            <a:tailEnd/>
          </a:ln>
        </p:spPr>
      </p:pic>
      <p:sp>
        <p:nvSpPr>
          <p:cNvPr id="5" name="ZoneTexte 4"/>
          <p:cNvSpPr txBox="1"/>
          <p:nvPr/>
        </p:nvSpPr>
        <p:spPr>
          <a:xfrm>
            <a:off x="1571604" y="5072074"/>
            <a:ext cx="6143668" cy="369332"/>
          </a:xfrm>
          <a:prstGeom prst="rect">
            <a:avLst/>
          </a:prstGeom>
          <a:noFill/>
        </p:spPr>
        <p:txBody>
          <a:bodyPr wrap="square" rtlCol="0">
            <a:spAutoFit/>
          </a:bodyPr>
          <a:lstStyle/>
          <a:p>
            <a:pPr algn="ctr"/>
            <a:r>
              <a:rPr lang="fr-FR" dirty="0">
                <a:solidFill>
                  <a:prstClr val="black"/>
                </a:solidFill>
              </a:rPr>
              <a:t>Un alternateur est présent dans la chaine énergétique.</a:t>
            </a:r>
          </a:p>
        </p:txBody>
      </p:sp>
    </p:spTree>
    <p:extLst>
      <p:ext uri="{BB962C8B-B14F-4D97-AF65-F5344CB8AC3E}">
        <p14:creationId xmlns:p14="http://schemas.microsoft.com/office/powerpoint/2010/main" xmlns="" val="13188254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357166"/>
            <a:ext cx="8229600" cy="857248"/>
          </a:xfrm>
        </p:spPr>
        <p:txBody>
          <a:bodyPr/>
          <a:lstStyle/>
          <a:p>
            <a:pPr algn="ctr"/>
            <a:r>
              <a:rPr lang="fr-FR" u="sng" dirty="0" smtClean="0"/>
              <a:t>Fonctionnement</a:t>
            </a:r>
            <a:endParaRPr lang="fr-FR" u="sng" dirty="0"/>
          </a:p>
        </p:txBody>
      </p:sp>
      <p:sp>
        <p:nvSpPr>
          <p:cNvPr id="3" name="Espace réservé du contenu 2"/>
          <p:cNvSpPr>
            <a:spLocks noGrp="1"/>
          </p:cNvSpPr>
          <p:nvPr>
            <p:ph idx="1"/>
          </p:nvPr>
        </p:nvSpPr>
        <p:spPr>
          <a:xfrm>
            <a:off x="428596" y="1500174"/>
            <a:ext cx="8229600" cy="4389120"/>
          </a:xfrm>
        </p:spPr>
        <p:txBody>
          <a:bodyPr/>
          <a:lstStyle/>
          <a:p>
            <a:pPr>
              <a:buNone/>
            </a:pPr>
            <a:r>
              <a:rPr lang="fr-FR" b="1" dirty="0" smtClean="0"/>
              <a:t>    </a:t>
            </a:r>
            <a:r>
              <a:rPr lang="fr-FR" b="1" dirty="0" smtClean="0">
                <a:latin typeface="+mj-lt"/>
              </a:rPr>
              <a:t>Dans une centrale hydraulique, de grandes quantités d’eau sont retenues derrière un barrage. Elles sont ensuite transportées à la centrale par de longs tuyaux. La chute de l’eau fait tourner une turbine qui entraine un alternateur. Celui-ci produit de l’électricité en </a:t>
            </a:r>
            <a:r>
              <a:rPr lang="fr-FR" b="1" dirty="0" smtClean="0">
                <a:solidFill>
                  <a:srgbClr val="FF0000"/>
                </a:solidFill>
                <a:latin typeface="+mj-lt"/>
              </a:rPr>
              <a:t>convertissant une énergie mécanique en énergie électrique. </a:t>
            </a:r>
          </a:p>
        </p:txBody>
      </p:sp>
      <p:pic>
        <p:nvPicPr>
          <p:cNvPr id="7170" name="Picture 2" descr="http://s2.e-monsite.com/2010/03/19/09/Copie-de-Sans-titrevvv1.jpeg"/>
          <p:cNvPicPr>
            <a:picLocks noChangeAspect="1" noChangeArrowheads="1"/>
          </p:cNvPicPr>
          <p:nvPr/>
        </p:nvPicPr>
        <p:blipFill>
          <a:blip r:embed="rId2"/>
          <a:srcRect/>
          <a:stretch>
            <a:fillRect/>
          </a:stretch>
        </p:blipFill>
        <p:spPr bwMode="auto">
          <a:xfrm>
            <a:off x="2339752" y="4077072"/>
            <a:ext cx="4418001" cy="2449982"/>
          </a:xfrm>
          <a:prstGeom prst="rect">
            <a:avLst/>
          </a:prstGeom>
          <a:noFill/>
        </p:spPr>
      </p:pic>
    </p:spTree>
    <p:extLst>
      <p:ext uri="{BB962C8B-B14F-4D97-AF65-F5344CB8AC3E}">
        <p14:creationId xmlns:p14="http://schemas.microsoft.com/office/powerpoint/2010/main" xmlns="" val="39476149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u="sng" dirty="0" smtClean="0"/>
              <a:t>Avantages et inconvénients </a:t>
            </a:r>
            <a:endParaRPr lang="fr-FR" u="sng" dirty="0"/>
          </a:p>
        </p:txBody>
      </p:sp>
      <p:sp>
        <p:nvSpPr>
          <p:cNvPr id="3" name="Espace réservé du contenu 2"/>
          <p:cNvSpPr>
            <a:spLocks noGrp="1"/>
          </p:cNvSpPr>
          <p:nvPr>
            <p:ph idx="1"/>
          </p:nvPr>
        </p:nvSpPr>
        <p:spPr/>
        <p:txBody>
          <a:bodyPr/>
          <a:lstStyle/>
          <a:p>
            <a:endParaRPr lang="fr-FR" u="sng" dirty="0" smtClean="0">
              <a:latin typeface="+mj-lt"/>
            </a:endParaRPr>
          </a:p>
          <a:p>
            <a:r>
              <a:rPr lang="fr-FR" u="sng" dirty="0" smtClean="0">
                <a:latin typeface="+mj-lt"/>
              </a:rPr>
              <a:t>Avantages</a:t>
            </a:r>
            <a:r>
              <a:rPr lang="fr-FR" dirty="0" smtClean="0"/>
              <a:t> : </a:t>
            </a:r>
            <a:r>
              <a:rPr lang="fr-FR" dirty="0" smtClean="0">
                <a:latin typeface="+mj-lt"/>
              </a:rPr>
              <a:t>C'est une énergie qui n'émet pas de gaz à effet de serre, elle est utilisable rapidement grâce aux grandes quantités d'eau stockée et c'est une énergie renouvelable très économique à long terme.</a:t>
            </a:r>
          </a:p>
          <a:p>
            <a:r>
              <a:rPr lang="fr-FR" u="sng" dirty="0" smtClean="0">
                <a:latin typeface="+mj-lt"/>
              </a:rPr>
              <a:t>Inconvénients</a:t>
            </a:r>
            <a:r>
              <a:rPr lang="fr-FR" dirty="0" smtClean="0">
                <a:latin typeface="+mj-lt"/>
              </a:rPr>
              <a:t> : La construction d’une centrale hydraulique est un investissement très important. Cette construction demande parfois un déplacement de population</a:t>
            </a:r>
            <a:r>
              <a:rPr lang="fr-FR" dirty="0" smtClean="0">
                <a:solidFill>
                  <a:srgbClr val="FF0000"/>
                </a:solidFill>
                <a:latin typeface="+mj-lt"/>
              </a:rPr>
              <a:t>, il y a aussi un impact sur l’environnement. </a:t>
            </a:r>
            <a:endParaRPr lang="fr-FR" dirty="0">
              <a:solidFill>
                <a:srgbClr val="FF0000"/>
              </a:solidFill>
              <a:latin typeface="+mj-lt"/>
            </a:endParaRPr>
          </a:p>
        </p:txBody>
      </p:sp>
    </p:spTree>
    <p:extLst>
      <p:ext uri="{BB962C8B-B14F-4D97-AF65-F5344CB8AC3E}">
        <p14:creationId xmlns:p14="http://schemas.microsoft.com/office/powerpoint/2010/main" xmlns="" val="17380376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ctrTitle"/>
          </p:nvPr>
        </p:nvSpPr>
        <p:spPr>
          <a:xfrm>
            <a:off x="642910" y="928670"/>
            <a:ext cx="7772400" cy="1470025"/>
          </a:xfrm>
        </p:spPr>
        <p:txBody>
          <a:bodyPr>
            <a:normAutofit fontScale="90000"/>
          </a:bodyPr>
          <a:lstStyle/>
          <a:p>
            <a:r>
              <a:rPr lang="fr-FR" sz="60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Centrale photovoltaïque</a:t>
            </a:r>
            <a:r>
              <a:rPr lang="fr-FR"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a:r>
            <a:br>
              <a:rPr lang="fr-FR"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br>
            <a:endParaRPr lang="fr-FR" dirty="0"/>
          </a:p>
        </p:txBody>
      </p:sp>
      <p:pic>
        <p:nvPicPr>
          <p:cNvPr id="1026" name="Picture 2"/>
          <p:cNvPicPr>
            <a:picLocks noChangeAspect="1" noChangeArrowheads="1"/>
          </p:cNvPicPr>
          <p:nvPr/>
        </p:nvPicPr>
        <p:blipFill>
          <a:blip r:embed="rId2"/>
          <a:srcRect/>
          <a:stretch>
            <a:fillRect/>
          </a:stretch>
        </p:blipFill>
        <p:spPr bwMode="auto">
          <a:xfrm>
            <a:off x="1714480" y="2000240"/>
            <a:ext cx="5786478" cy="4301282"/>
          </a:xfrm>
          <a:prstGeom prst="rect">
            <a:avLst/>
          </a:prstGeom>
          <a:noFill/>
          <a:ln w="9525">
            <a:noFill/>
            <a:miter lim="800000"/>
            <a:headEnd/>
            <a:tailEnd/>
          </a:ln>
          <a:effectLst/>
        </p:spPr>
      </p:pic>
    </p:spTree>
    <p:extLst>
      <p:ext uri="{BB962C8B-B14F-4D97-AF65-F5344CB8AC3E}">
        <p14:creationId xmlns:p14="http://schemas.microsoft.com/office/powerpoint/2010/main" xmlns="" val="2802562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r>
              <a:rPr lang="fr-FR" dirty="0" smtClean="0">
                <a:solidFill>
                  <a:schemeClr val="bg1"/>
                </a:solidFill>
              </a:rPr>
              <a:t>La source d’énergie utilisée est le </a:t>
            </a:r>
            <a:r>
              <a:rPr lang="fr-FR" b="1" dirty="0" smtClean="0">
                <a:solidFill>
                  <a:srgbClr val="FF0000"/>
                </a:solidFill>
              </a:rPr>
              <a:t>Soleil</a:t>
            </a:r>
            <a:r>
              <a:rPr lang="fr-FR" dirty="0" smtClean="0">
                <a:solidFill>
                  <a:schemeClr val="bg1"/>
                </a:solidFill>
              </a:rPr>
              <a:t>.</a:t>
            </a:r>
          </a:p>
          <a:p>
            <a:r>
              <a:rPr lang="fr-FR" dirty="0" smtClean="0">
                <a:solidFill>
                  <a:schemeClr val="bg1"/>
                </a:solidFill>
              </a:rPr>
              <a:t>C’est une énergie renouvelable.</a:t>
            </a:r>
          </a:p>
          <a:p>
            <a:r>
              <a:rPr lang="fr-FR" dirty="0" smtClean="0">
                <a:solidFill>
                  <a:schemeClr val="bg1"/>
                </a:solidFill>
              </a:rPr>
              <a:t>3.7% de la production d’énergie en France vient du domaine solaire.</a:t>
            </a:r>
          </a:p>
          <a:p>
            <a:endParaRPr lang="fr-FR" dirty="0">
              <a:solidFill>
                <a:schemeClr val="bg1"/>
              </a:solidFill>
            </a:endParaRPr>
          </a:p>
        </p:txBody>
      </p:sp>
    </p:spTree>
    <p:extLst>
      <p:ext uri="{BB962C8B-B14F-4D97-AF65-F5344CB8AC3E}">
        <p14:creationId xmlns:p14="http://schemas.microsoft.com/office/powerpoint/2010/main" xmlns="" val="19678332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0000"/>
                </a:solidFill>
              </a:rPr>
              <a:t>Fonctionnement</a:t>
            </a:r>
            <a:endParaRPr lang="fr-FR" dirty="0">
              <a:solidFill>
                <a:srgbClr val="FF0000"/>
              </a:solidFill>
            </a:endParaRPr>
          </a:p>
        </p:txBody>
      </p:sp>
      <p:sp>
        <p:nvSpPr>
          <p:cNvPr id="3" name="Espace réservé du contenu 2"/>
          <p:cNvSpPr>
            <a:spLocks noGrp="1"/>
          </p:cNvSpPr>
          <p:nvPr>
            <p:ph idx="1"/>
          </p:nvPr>
        </p:nvSpPr>
        <p:spPr/>
        <p:txBody>
          <a:bodyPr/>
          <a:lstStyle/>
          <a:p>
            <a:r>
              <a:rPr lang="fr-FR" dirty="0" smtClean="0">
                <a:solidFill>
                  <a:schemeClr val="bg1"/>
                </a:solidFill>
              </a:rPr>
              <a:t>Le soleil envoie une énergie lumineuse que les panneaux voltaïques transforment en énergie électrique qui est envoyée dans le réseau électrique.</a:t>
            </a:r>
            <a:endParaRPr lang="fr-FR" dirty="0">
              <a:solidFill>
                <a:schemeClr val="bg1"/>
              </a:solidFill>
            </a:endParaRPr>
          </a:p>
        </p:txBody>
      </p:sp>
    </p:spTree>
    <p:extLst>
      <p:ext uri="{BB962C8B-B14F-4D97-AF65-F5344CB8AC3E}">
        <p14:creationId xmlns:p14="http://schemas.microsoft.com/office/powerpoint/2010/main" xmlns="" val="41022987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0000"/>
                </a:solidFill>
              </a:rPr>
              <a:t>Chaîne énergétique</a:t>
            </a:r>
            <a:endParaRPr lang="fr-FR" dirty="0">
              <a:solidFill>
                <a:srgbClr val="FF0000"/>
              </a:solidFill>
            </a:endParaRPr>
          </a:p>
        </p:txBody>
      </p:sp>
      <p:pic>
        <p:nvPicPr>
          <p:cNvPr id="2050" name="Image 1"/>
          <p:cNvPicPr>
            <a:picLocks noChangeAspect="1" noChangeArrowheads="1"/>
          </p:cNvPicPr>
          <p:nvPr/>
        </p:nvPicPr>
        <p:blipFill>
          <a:blip r:embed="rId2"/>
          <a:srcRect/>
          <a:stretch>
            <a:fillRect/>
          </a:stretch>
        </p:blipFill>
        <p:spPr bwMode="auto">
          <a:xfrm>
            <a:off x="785786" y="2071678"/>
            <a:ext cx="7455874" cy="1160465"/>
          </a:xfrm>
          <a:prstGeom prst="rect">
            <a:avLst/>
          </a:prstGeom>
          <a:noFill/>
          <a:ln w="9525">
            <a:noFill/>
            <a:miter lim="800000"/>
            <a:headEnd/>
            <a:tailEnd/>
          </a:ln>
        </p:spPr>
      </p:pic>
      <p:sp>
        <p:nvSpPr>
          <p:cNvPr id="5" name="ZoneTexte 4"/>
          <p:cNvSpPr txBox="1"/>
          <p:nvPr/>
        </p:nvSpPr>
        <p:spPr>
          <a:xfrm>
            <a:off x="2071670" y="3929066"/>
            <a:ext cx="4735592" cy="584775"/>
          </a:xfrm>
          <a:prstGeom prst="rect">
            <a:avLst/>
          </a:prstGeom>
          <a:noFill/>
        </p:spPr>
        <p:txBody>
          <a:bodyPr wrap="none" rtlCol="0">
            <a:spAutoFit/>
          </a:bodyPr>
          <a:lstStyle/>
          <a:p>
            <a:r>
              <a:rPr lang="fr-FR" sz="3200" dirty="0">
                <a:solidFill>
                  <a:schemeClr val="bg1"/>
                </a:solidFill>
              </a:rPr>
              <a:t>Il n’y a pas d’alternateur</a:t>
            </a:r>
            <a:r>
              <a:rPr lang="fr-FR" sz="3200" dirty="0">
                <a:solidFill>
                  <a:prstClr val="white"/>
                </a:solidFill>
              </a:rPr>
              <a:t>.</a:t>
            </a:r>
          </a:p>
        </p:txBody>
      </p:sp>
    </p:spTree>
    <p:extLst>
      <p:ext uri="{BB962C8B-B14F-4D97-AF65-F5344CB8AC3E}">
        <p14:creationId xmlns:p14="http://schemas.microsoft.com/office/powerpoint/2010/main" xmlns="" val="21978144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0000"/>
                </a:solidFill>
              </a:rPr>
              <a:t>Avantages et inconvénients</a:t>
            </a:r>
            <a:endParaRPr lang="fr-FR" dirty="0">
              <a:solidFill>
                <a:srgbClr val="FF0000"/>
              </a:solidFill>
            </a:endParaRPr>
          </a:p>
        </p:txBody>
      </p:sp>
      <p:sp>
        <p:nvSpPr>
          <p:cNvPr id="3" name="Espace réservé du contenu 2"/>
          <p:cNvSpPr>
            <a:spLocks noGrp="1"/>
          </p:cNvSpPr>
          <p:nvPr>
            <p:ph idx="1"/>
          </p:nvPr>
        </p:nvSpPr>
        <p:spPr/>
        <p:txBody>
          <a:bodyPr/>
          <a:lstStyle/>
          <a:p>
            <a:r>
              <a:rPr lang="fr-FR" u="sng" dirty="0" smtClean="0">
                <a:solidFill>
                  <a:schemeClr val="bg1"/>
                </a:solidFill>
              </a:rPr>
              <a:t>Avantage :</a:t>
            </a:r>
          </a:p>
          <a:p>
            <a:r>
              <a:rPr lang="fr-FR" dirty="0" smtClean="0">
                <a:solidFill>
                  <a:schemeClr val="bg1"/>
                </a:solidFill>
              </a:rPr>
              <a:t>- C’est une énergie renouvelable.</a:t>
            </a:r>
          </a:p>
          <a:p>
            <a:endParaRPr lang="fr-FR" dirty="0">
              <a:solidFill>
                <a:schemeClr val="bg1"/>
              </a:solidFill>
            </a:endParaRPr>
          </a:p>
          <a:p>
            <a:r>
              <a:rPr lang="fr-FR" u="sng" dirty="0" smtClean="0">
                <a:solidFill>
                  <a:schemeClr val="bg1"/>
                </a:solidFill>
              </a:rPr>
              <a:t>Inconvénients :</a:t>
            </a:r>
          </a:p>
          <a:p>
            <a:r>
              <a:rPr lang="fr-FR" dirty="0" smtClean="0">
                <a:solidFill>
                  <a:schemeClr val="bg1"/>
                </a:solidFill>
              </a:rPr>
              <a:t>Cette énergie coûte cher.</a:t>
            </a:r>
          </a:p>
          <a:p>
            <a:r>
              <a:rPr lang="fr-FR" dirty="0" smtClean="0">
                <a:solidFill>
                  <a:schemeClr val="bg1"/>
                </a:solidFill>
              </a:rPr>
              <a:t>Quand il n’y a pas de soleil les batteries ne se chargent pas donc le fonctionnement dépend de la météo.</a:t>
            </a:r>
            <a:endParaRPr lang="fr-FR" dirty="0">
              <a:solidFill>
                <a:schemeClr val="bg1"/>
              </a:solidFill>
            </a:endParaRPr>
          </a:p>
        </p:txBody>
      </p:sp>
    </p:spTree>
    <p:extLst>
      <p:ext uri="{BB962C8B-B14F-4D97-AF65-F5344CB8AC3E}">
        <p14:creationId xmlns:p14="http://schemas.microsoft.com/office/powerpoint/2010/main" xmlns="" val="11265247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ctrTitle"/>
          </p:nvPr>
        </p:nvSpPr>
        <p:spPr>
          <a:xfrm>
            <a:off x="714348" y="285728"/>
            <a:ext cx="7772400" cy="1470025"/>
          </a:xfrm>
        </p:spPr>
        <p:txBody>
          <a:bodyPr/>
          <a:lstStyle/>
          <a:p>
            <a:r>
              <a:rPr lang="fr-FR" b="1" u="sng" dirty="0" smtClean="0"/>
              <a:t>LA BIOMASSE</a:t>
            </a:r>
            <a:endParaRPr lang="fr-FR" b="1" u="sng" dirty="0"/>
          </a:p>
        </p:txBody>
      </p:sp>
      <p:pic>
        <p:nvPicPr>
          <p:cNvPr id="1026" name="Picture 2" descr="http://www.deco-travaux.com/htdocs/imgs/articles/biomasse.jpg"/>
          <p:cNvPicPr>
            <a:picLocks noChangeAspect="1" noChangeArrowheads="1"/>
          </p:cNvPicPr>
          <p:nvPr/>
        </p:nvPicPr>
        <p:blipFill>
          <a:blip r:embed="rId3"/>
          <a:srcRect/>
          <a:stretch>
            <a:fillRect/>
          </a:stretch>
        </p:blipFill>
        <p:spPr bwMode="auto">
          <a:xfrm>
            <a:off x="1500166" y="1928802"/>
            <a:ext cx="6438900" cy="4286250"/>
          </a:xfrm>
          <a:prstGeom prst="rect">
            <a:avLst/>
          </a:prstGeom>
          <a:noFill/>
        </p:spPr>
      </p:pic>
    </p:spTree>
    <p:extLst>
      <p:ext uri="{BB962C8B-B14F-4D97-AF65-F5344CB8AC3E}">
        <p14:creationId xmlns:p14="http://schemas.microsoft.com/office/powerpoint/2010/main" xmlns="" val="31872984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ZoneTexte 1"/>
          <p:cNvSpPr txBox="1"/>
          <p:nvPr/>
        </p:nvSpPr>
        <p:spPr>
          <a:xfrm>
            <a:off x="285720" y="214290"/>
            <a:ext cx="8643998" cy="2893100"/>
          </a:xfrm>
          <a:prstGeom prst="rect">
            <a:avLst/>
          </a:prstGeom>
          <a:noFill/>
        </p:spPr>
        <p:txBody>
          <a:bodyPr wrap="square" rtlCol="0">
            <a:spAutoFit/>
          </a:bodyPr>
          <a:lstStyle/>
          <a:p>
            <a:r>
              <a:rPr lang="fr-FR" sz="3200" dirty="0">
                <a:solidFill>
                  <a:prstClr val="black"/>
                </a:solidFill>
              </a:rPr>
              <a:t>La source d’énergie utilisée sont les matières organiques ( plantes, </a:t>
            </a:r>
            <a:r>
              <a:rPr lang="fr-FR" sz="3200" dirty="0">
                <a:solidFill>
                  <a:srgbClr val="FF0000"/>
                </a:solidFill>
              </a:rPr>
              <a:t>déchets </a:t>
            </a:r>
            <a:r>
              <a:rPr lang="fr-FR" sz="3200" dirty="0">
                <a:solidFill>
                  <a:prstClr val="black"/>
                </a:solidFill>
              </a:rPr>
              <a:t>)qui sont renouvelable.  En France 1,7% </a:t>
            </a:r>
            <a:r>
              <a:rPr lang="fr-FR" sz="3200" dirty="0">
                <a:solidFill>
                  <a:srgbClr val="FF0000"/>
                </a:solidFill>
              </a:rPr>
              <a:t>de l’électricité </a:t>
            </a:r>
            <a:r>
              <a:rPr lang="fr-FR" sz="3200" dirty="0">
                <a:solidFill>
                  <a:prstClr val="black"/>
                </a:solidFill>
              </a:rPr>
              <a:t>est produite pa</a:t>
            </a:r>
            <a:r>
              <a:rPr lang="fr-FR" sz="3200" dirty="0">
                <a:solidFill>
                  <a:srgbClr val="FF0000"/>
                </a:solidFill>
              </a:rPr>
              <a:t>r</a:t>
            </a:r>
            <a:r>
              <a:rPr lang="fr-FR" sz="3200" dirty="0">
                <a:solidFill>
                  <a:prstClr val="black"/>
                </a:solidFill>
              </a:rPr>
              <a:t> les centrales </a:t>
            </a:r>
            <a:r>
              <a:rPr lang="fr-FR" sz="3200" dirty="0">
                <a:solidFill>
                  <a:srgbClr val="FF0000"/>
                </a:solidFill>
              </a:rPr>
              <a:t>à biomasse</a:t>
            </a:r>
            <a:r>
              <a:rPr lang="fr-FR" sz="3200" dirty="0">
                <a:solidFill>
                  <a:prstClr val="black"/>
                </a:solidFill>
              </a:rPr>
              <a:t>.</a:t>
            </a:r>
          </a:p>
          <a:p>
            <a:endParaRPr lang="fr-FR" dirty="0">
              <a:solidFill>
                <a:prstClr val="black"/>
              </a:solidFill>
            </a:endParaRPr>
          </a:p>
          <a:p>
            <a:endParaRPr lang="fr-FR" dirty="0">
              <a:solidFill>
                <a:prstClr val="black"/>
              </a:solidFill>
            </a:endParaRPr>
          </a:p>
          <a:p>
            <a:endParaRPr lang="fr-FR" dirty="0">
              <a:solidFill>
                <a:prstClr val="black"/>
              </a:solidFill>
            </a:endParaRPr>
          </a:p>
        </p:txBody>
      </p:sp>
      <p:pic>
        <p:nvPicPr>
          <p:cNvPr id="4098" name="Picture 2" descr="Part de la biomasse dans la production française d'électricité d'origine renouvelable"/>
          <p:cNvPicPr>
            <a:picLocks noChangeAspect="1" noChangeArrowheads="1"/>
          </p:cNvPicPr>
          <p:nvPr/>
        </p:nvPicPr>
        <p:blipFill>
          <a:blip r:embed="rId2"/>
          <a:srcRect/>
          <a:stretch>
            <a:fillRect/>
          </a:stretch>
        </p:blipFill>
        <p:spPr bwMode="auto">
          <a:xfrm>
            <a:off x="1691680" y="2420888"/>
            <a:ext cx="5497173" cy="3548808"/>
          </a:xfrm>
          <a:prstGeom prst="rect">
            <a:avLst/>
          </a:prstGeom>
          <a:noFill/>
        </p:spPr>
      </p:pic>
    </p:spTree>
    <p:extLst>
      <p:ext uri="{BB962C8B-B14F-4D97-AF65-F5344CB8AC3E}">
        <p14:creationId xmlns:p14="http://schemas.microsoft.com/office/powerpoint/2010/main" xmlns="" val="21805490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ctrTitle"/>
          </p:nvPr>
        </p:nvSpPr>
        <p:spPr>
          <a:xfrm>
            <a:off x="642910" y="285728"/>
            <a:ext cx="7772400" cy="1470025"/>
          </a:xfrm>
        </p:spPr>
        <p:txBody>
          <a:bodyPr/>
          <a:lstStyle/>
          <a:p>
            <a:r>
              <a:rPr lang="fr-FR" b="1" u="sng" dirty="0" smtClean="0"/>
              <a:t>Chaine énergétique </a:t>
            </a:r>
            <a:endParaRPr lang="fr-FR" b="1" u="sng" dirty="0"/>
          </a:p>
        </p:txBody>
      </p:sp>
      <p:sp>
        <p:nvSpPr>
          <p:cNvPr id="3" name="Sous-titre 2"/>
          <p:cNvSpPr>
            <a:spLocks noGrp="1"/>
          </p:cNvSpPr>
          <p:nvPr>
            <p:ph type="subTitle" idx="1"/>
          </p:nvPr>
        </p:nvSpPr>
        <p:spPr>
          <a:xfrm>
            <a:off x="1428728" y="2143116"/>
            <a:ext cx="6858048" cy="3643338"/>
          </a:xfrm>
        </p:spPr>
        <p:txBody>
          <a:bodyPr/>
          <a:lstStyle/>
          <a:p>
            <a:pPr algn="l"/>
            <a:endParaRPr lang="fr-FR" dirty="0"/>
          </a:p>
          <a:p>
            <a:endParaRPr lang="fr-FR" dirty="0"/>
          </a:p>
        </p:txBody>
      </p:sp>
      <p:sp>
        <p:nvSpPr>
          <p:cNvPr id="1741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solidFill>
                <a:prstClr val="black"/>
              </a:solidFill>
            </a:endParaRPr>
          </a:p>
        </p:txBody>
      </p:sp>
      <p:pic>
        <p:nvPicPr>
          <p:cNvPr id="17409" name="Image 1"/>
          <p:cNvPicPr>
            <a:picLocks noChangeAspect="1" noChangeArrowheads="1"/>
          </p:cNvPicPr>
          <p:nvPr/>
        </p:nvPicPr>
        <p:blipFill>
          <a:blip r:embed="rId2"/>
          <a:srcRect/>
          <a:stretch>
            <a:fillRect/>
          </a:stretch>
        </p:blipFill>
        <p:spPr bwMode="auto">
          <a:xfrm>
            <a:off x="0" y="1785926"/>
            <a:ext cx="9144000" cy="2428892"/>
          </a:xfrm>
          <a:prstGeom prst="rect">
            <a:avLst/>
          </a:prstGeom>
          <a:noFill/>
        </p:spPr>
      </p:pic>
      <p:sp>
        <p:nvSpPr>
          <p:cNvPr id="6" name="ZoneTexte 5"/>
          <p:cNvSpPr txBox="1"/>
          <p:nvPr/>
        </p:nvSpPr>
        <p:spPr>
          <a:xfrm>
            <a:off x="285720" y="4786322"/>
            <a:ext cx="8572560" cy="954107"/>
          </a:xfrm>
          <a:prstGeom prst="rect">
            <a:avLst/>
          </a:prstGeom>
          <a:noFill/>
        </p:spPr>
        <p:txBody>
          <a:bodyPr wrap="square" rtlCol="0">
            <a:spAutoFit/>
          </a:bodyPr>
          <a:lstStyle/>
          <a:p>
            <a:r>
              <a:rPr lang="fr-FR" sz="2800" dirty="0">
                <a:solidFill>
                  <a:prstClr val="black"/>
                </a:solidFill>
              </a:rPr>
              <a:t>Oui il y a besoin d’alternateur pour transformer le </a:t>
            </a:r>
            <a:r>
              <a:rPr lang="fr-FR" sz="2800" dirty="0" err="1">
                <a:solidFill>
                  <a:srgbClr val="FF0000"/>
                </a:solidFill>
              </a:rPr>
              <a:t>méthane</a:t>
            </a:r>
            <a:r>
              <a:rPr lang="fr-FR" sz="2800" dirty="0" err="1">
                <a:solidFill>
                  <a:prstClr val="black"/>
                </a:solidFill>
              </a:rPr>
              <a:t>?en</a:t>
            </a:r>
            <a:r>
              <a:rPr lang="fr-FR" sz="2800" dirty="0">
                <a:solidFill>
                  <a:prstClr val="black"/>
                </a:solidFill>
              </a:rPr>
              <a:t> énergie electrique .</a:t>
            </a:r>
          </a:p>
        </p:txBody>
      </p:sp>
    </p:spTree>
    <p:extLst>
      <p:ext uri="{BB962C8B-B14F-4D97-AF65-F5344CB8AC3E}">
        <p14:creationId xmlns:p14="http://schemas.microsoft.com/office/powerpoint/2010/main" xmlns="" val="934231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u="sng" dirty="0" smtClean="0"/>
              <a:t>FONCTIONEMENT .</a:t>
            </a:r>
            <a:endParaRPr lang="fr-FR" b="1" u="sng" dirty="0"/>
          </a:p>
        </p:txBody>
      </p:sp>
      <p:sp>
        <p:nvSpPr>
          <p:cNvPr id="4" name="ZoneTexte 3"/>
          <p:cNvSpPr txBox="1"/>
          <p:nvPr/>
        </p:nvSpPr>
        <p:spPr>
          <a:xfrm>
            <a:off x="857224" y="1714488"/>
            <a:ext cx="7143800" cy="3046988"/>
          </a:xfrm>
          <a:prstGeom prst="rect">
            <a:avLst/>
          </a:prstGeom>
          <a:noFill/>
        </p:spPr>
        <p:txBody>
          <a:bodyPr wrap="square" rtlCol="0">
            <a:spAutoFit/>
          </a:bodyPr>
          <a:lstStyle/>
          <a:p>
            <a:r>
              <a:rPr lang="fr-FR" sz="3200" b="1" dirty="0">
                <a:solidFill>
                  <a:prstClr val="black"/>
                </a:solidFill>
              </a:rPr>
              <a:t>Une centrale de biomasse produit l'électricité grâce à la vapeur d'eau dégagée par la combustion de matières végétales ou animales, qui met en mouvement une turbine reliée à un alternateur.</a:t>
            </a:r>
            <a:endParaRPr lang="fr-FR" sz="3200" dirty="0">
              <a:solidFill>
                <a:prstClr val="black"/>
              </a:solidFill>
            </a:endParaRPr>
          </a:p>
        </p:txBody>
      </p:sp>
    </p:spTree>
    <p:extLst>
      <p:ext uri="{BB962C8B-B14F-4D97-AF65-F5344CB8AC3E}">
        <p14:creationId xmlns:p14="http://schemas.microsoft.com/office/powerpoint/2010/main" xmlns="" val="34435508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u="sng" dirty="0" smtClean="0"/>
              <a:t>AVANTAGES OU INCONVENIENTS.</a:t>
            </a:r>
            <a:endParaRPr lang="fr-FR" b="1" u="sng" dirty="0"/>
          </a:p>
        </p:txBody>
      </p:sp>
      <p:sp>
        <p:nvSpPr>
          <p:cNvPr id="3" name="ZoneTexte 2"/>
          <p:cNvSpPr txBox="1"/>
          <p:nvPr/>
        </p:nvSpPr>
        <p:spPr>
          <a:xfrm>
            <a:off x="642910" y="1357298"/>
            <a:ext cx="8215370" cy="5201424"/>
          </a:xfrm>
          <a:prstGeom prst="rect">
            <a:avLst/>
          </a:prstGeom>
          <a:noFill/>
        </p:spPr>
        <p:txBody>
          <a:bodyPr wrap="square" rtlCol="0">
            <a:spAutoFit/>
          </a:bodyPr>
          <a:lstStyle/>
          <a:p>
            <a:r>
              <a:rPr lang="fr-FR" sz="2400" u="sng" dirty="0">
                <a:solidFill>
                  <a:prstClr val="black"/>
                </a:solidFill>
              </a:rPr>
              <a:t>AVANTAGES:  </a:t>
            </a:r>
            <a:r>
              <a:rPr lang="fr-FR" sz="2400" dirty="0">
                <a:solidFill>
                  <a:prstClr val="black"/>
                </a:solidFill>
              </a:rPr>
              <a:t>Les réserves sont illimitées,  et elle dégage  peu d’</a:t>
            </a:r>
            <a:r>
              <a:rPr lang="fr-FR" sz="2400" dirty="0" err="1">
                <a:solidFill>
                  <a:prstClr val="black"/>
                </a:solidFill>
              </a:rPr>
              <a:t>émissons</a:t>
            </a:r>
            <a:r>
              <a:rPr lang="fr-FR" sz="2400" dirty="0">
                <a:solidFill>
                  <a:srgbClr val="FF0000"/>
                </a:solidFill>
              </a:rPr>
              <a:t>?</a:t>
            </a:r>
          </a:p>
          <a:p>
            <a:endParaRPr lang="fr-FR" sz="2400" dirty="0">
              <a:solidFill>
                <a:prstClr val="black"/>
              </a:solidFill>
            </a:endParaRPr>
          </a:p>
          <a:p>
            <a:r>
              <a:rPr lang="fr-FR" sz="2400" u="sng" dirty="0">
                <a:solidFill>
                  <a:prstClr val="black"/>
                </a:solidFill>
              </a:rPr>
              <a:t>INCONVENIENTS: </a:t>
            </a:r>
            <a:r>
              <a:rPr lang="fr-FR" sz="2400" dirty="0">
                <a:solidFill>
                  <a:prstClr val="black"/>
                </a:solidFill>
              </a:rPr>
              <a:t>Dans les pays en voie de développement, les forêts sont coupées plus vite qu'elles ne poussent, ce qui implique des problèmes de captation du CO</a:t>
            </a:r>
            <a:r>
              <a:rPr lang="fr-FR" sz="2400" baseline="-25000" dirty="0">
                <a:solidFill>
                  <a:prstClr val="black"/>
                </a:solidFill>
              </a:rPr>
              <a:t>2</a:t>
            </a:r>
            <a:r>
              <a:rPr lang="fr-FR" sz="2400" dirty="0">
                <a:solidFill>
                  <a:prstClr val="black"/>
                </a:solidFill>
              </a:rPr>
              <a:t> à l'échelle planétaire et de désertification, L’économie d’une installation de production de biogaz dépend beaucoup de la disponibilité de grandes quantités de déchets à courte distance, pour limiter au maximum les dépenses de transport. L'utilisation du bois est limitée par la disponibilité de terres à reboiser.</a:t>
            </a:r>
            <a:br>
              <a:rPr lang="fr-FR" sz="2400" dirty="0">
                <a:solidFill>
                  <a:prstClr val="black"/>
                </a:solidFill>
              </a:rPr>
            </a:br>
            <a:r>
              <a:rPr lang="fr-FR" sz="2400" dirty="0">
                <a:solidFill>
                  <a:prstClr val="black"/>
                </a:solidFill>
              </a:rPr>
              <a:t>Les ressources biomasse étant très diversifiées, cette variété nuit à la maturité technologique de la </a:t>
            </a:r>
            <a:r>
              <a:rPr lang="fr-FR" sz="2400" dirty="0" smtClean="0">
                <a:solidFill>
                  <a:prstClr val="black"/>
                </a:solidFill>
              </a:rPr>
              <a:t>filière</a:t>
            </a:r>
            <a:r>
              <a:rPr lang="fr-FR" sz="2000" dirty="0">
                <a:solidFill>
                  <a:prstClr val="black"/>
                </a:solidFill>
              </a:rPr>
              <a:t/>
            </a:r>
            <a:br>
              <a:rPr lang="fr-FR" sz="2000" dirty="0">
                <a:solidFill>
                  <a:prstClr val="black"/>
                </a:solidFill>
              </a:rPr>
            </a:br>
            <a:endParaRPr lang="fr-FR" sz="2000" u="sng" dirty="0">
              <a:solidFill>
                <a:prstClr val="black"/>
              </a:solidFill>
            </a:endParaRPr>
          </a:p>
        </p:txBody>
      </p:sp>
    </p:spTree>
    <p:extLst>
      <p:ext uri="{BB962C8B-B14F-4D97-AF65-F5344CB8AC3E}">
        <p14:creationId xmlns:p14="http://schemas.microsoft.com/office/powerpoint/2010/main" xmlns="" val="13159134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2584459"/>
          </a:xfrm>
        </p:spPr>
        <p:txBody>
          <a:bodyPr>
            <a:noAutofit/>
          </a:bodyPr>
          <a:lstStyle/>
          <a:p>
            <a:r>
              <a:rPr lang="fr-FR" sz="8000" b="1" u="sng" dirty="0" smtClean="0">
                <a:latin typeface="Courier New" pitchFamily="49" charset="0"/>
                <a:cs typeface="Courier New" pitchFamily="49" charset="0"/>
              </a:rPr>
              <a:t>Centrale géothermique</a:t>
            </a:r>
            <a:endParaRPr lang="fr-FR" sz="8000" b="1" u="sng" dirty="0">
              <a:latin typeface="Courier New" pitchFamily="49" charset="0"/>
              <a:cs typeface="Courier New" pitchFamily="49" charset="0"/>
            </a:endParaRPr>
          </a:p>
        </p:txBody>
      </p:sp>
    </p:spTree>
    <p:extLst>
      <p:ext uri="{BB962C8B-B14F-4D97-AF65-F5344CB8AC3E}">
        <p14:creationId xmlns:p14="http://schemas.microsoft.com/office/powerpoint/2010/main" xmlns="" val="3569643362"/>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142984"/>
            <a:ext cx="8229600" cy="4983179"/>
          </a:xfrm>
        </p:spPr>
        <p:txBody>
          <a:bodyPr>
            <a:normAutofit/>
          </a:bodyPr>
          <a:lstStyle/>
          <a:p>
            <a:r>
              <a:rPr lang="fr-FR" sz="2800" dirty="0" smtClean="0">
                <a:latin typeface="Courier New" pitchFamily="49" charset="0"/>
                <a:cs typeface="Courier New" pitchFamily="49" charset="0"/>
              </a:rPr>
              <a:t>Une centrale géothermique utilise la chaleur des couches profondes du sol qui atteint 6000°C au centre de la Terre. </a:t>
            </a:r>
          </a:p>
          <a:p>
            <a:r>
              <a:rPr lang="fr-FR" sz="2800" dirty="0" smtClean="0">
                <a:latin typeface="Courier New" pitchFamily="49" charset="0"/>
                <a:cs typeface="Courier New" pitchFamily="49" charset="0"/>
              </a:rPr>
              <a:t>C’est une source d’énergie renouvelable.</a:t>
            </a:r>
          </a:p>
          <a:p>
            <a:r>
              <a:rPr lang="fr-FR" sz="2800" dirty="0" smtClean="0">
                <a:latin typeface="Courier New" pitchFamily="49" charset="0"/>
                <a:cs typeface="Courier New" pitchFamily="49" charset="0"/>
              </a:rPr>
              <a:t>En France, ce type de centrale produit    % de l’énergie électrique</a:t>
            </a:r>
            <a:endParaRPr lang="fr-FR" sz="2800" dirty="0">
              <a:latin typeface="Courier New" pitchFamily="49" charset="0"/>
              <a:cs typeface="Courier New" pitchFamily="49" charset="0"/>
            </a:endParaRPr>
          </a:p>
        </p:txBody>
      </p:sp>
    </p:spTree>
    <p:extLst>
      <p:ext uri="{BB962C8B-B14F-4D97-AF65-F5344CB8AC3E}">
        <p14:creationId xmlns:p14="http://schemas.microsoft.com/office/powerpoint/2010/main" xmlns="" val="3772787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heckerboard(across)">
                                      <p:cBhvr>
                                        <p:cTn id="10" dur="500"/>
                                        <p:tgtEl>
                                          <p:spTgt spid="3">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heckerboard(across)">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654164"/>
          </a:xfrm>
        </p:spPr>
        <p:txBody>
          <a:bodyPr>
            <a:noAutofit/>
          </a:bodyPr>
          <a:lstStyle/>
          <a:p>
            <a:r>
              <a:rPr lang="fr-FR" sz="6000" b="1" u="sng" dirty="0" smtClean="0">
                <a:latin typeface="Courier New" pitchFamily="49" charset="0"/>
                <a:cs typeface="Courier New" pitchFamily="49" charset="0"/>
              </a:rPr>
              <a:t>La chaine énergétique</a:t>
            </a:r>
            <a:endParaRPr lang="fr-FR" sz="6000" b="1" u="sng" dirty="0">
              <a:latin typeface="Courier New" pitchFamily="49" charset="0"/>
              <a:cs typeface="Courier New" pitchFamily="49" charset="0"/>
            </a:endParaRPr>
          </a:p>
        </p:txBody>
      </p:sp>
      <p:sp>
        <p:nvSpPr>
          <p:cNvPr id="409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solidFill>
                <a:prstClr val="black"/>
              </a:solidFill>
            </a:endParaRPr>
          </a:p>
        </p:txBody>
      </p:sp>
      <p:sp>
        <p:nvSpPr>
          <p:cNvPr id="7" name="Espace réservé du contenu 3"/>
          <p:cNvSpPr>
            <a:spLocks noGrp="1"/>
          </p:cNvSpPr>
          <p:nvPr>
            <p:ph idx="1"/>
          </p:nvPr>
        </p:nvSpPr>
        <p:spPr>
          <a:xfrm>
            <a:off x="928662" y="5214950"/>
            <a:ext cx="6715172" cy="1357322"/>
          </a:xfrm>
        </p:spPr>
        <p:txBody>
          <a:bodyPr>
            <a:noAutofit/>
          </a:bodyPr>
          <a:lstStyle/>
          <a:p>
            <a:pPr>
              <a:buNone/>
            </a:pPr>
            <a:r>
              <a:rPr lang="fr-FR" sz="2400" dirty="0" smtClean="0">
                <a:latin typeface="Courier New" pitchFamily="49" charset="0"/>
                <a:cs typeface="Courier New" pitchFamily="49" charset="0"/>
              </a:rPr>
              <a:t>Il y a un alternateur qui transforme l’énergie mécanique en énergie électrique.</a:t>
            </a:r>
            <a:endParaRPr lang="fr-FR" sz="2400" dirty="0">
              <a:latin typeface="Courier New" pitchFamily="49" charset="0"/>
              <a:cs typeface="Courier New" pitchFamily="49" charset="0"/>
            </a:endParaRPr>
          </a:p>
        </p:txBody>
      </p:sp>
      <p:pic>
        <p:nvPicPr>
          <p:cNvPr id="4099" name="Image 1"/>
          <p:cNvPicPr>
            <a:picLocks noChangeAspect="1" noChangeArrowheads="1"/>
          </p:cNvPicPr>
          <p:nvPr/>
        </p:nvPicPr>
        <p:blipFill>
          <a:blip r:embed="rId2"/>
          <a:srcRect/>
          <a:stretch>
            <a:fillRect/>
          </a:stretch>
        </p:blipFill>
        <p:spPr bwMode="auto">
          <a:xfrm>
            <a:off x="0" y="2285992"/>
            <a:ext cx="9144000" cy="2857520"/>
          </a:xfrm>
          <a:prstGeom prst="rect">
            <a:avLst/>
          </a:prstGeom>
          <a:noFill/>
          <a:ln w="9525">
            <a:noFill/>
            <a:miter lim="800000"/>
            <a:headEnd/>
            <a:tailEnd/>
          </a:ln>
        </p:spPr>
      </p:pic>
    </p:spTree>
    <p:extLst>
      <p:ext uri="{BB962C8B-B14F-4D97-AF65-F5344CB8AC3E}">
        <p14:creationId xmlns:p14="http://schemas.microsoft.com/office/powerpoint/2010/main" xmlns="" val="41206088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0"/>
            <a:ext cx="8229600" cy="1214422"/>
          </a:xfrm>
        </p:spPr>
        <p:txBody>
          <a:bodyPr>
            <a:normAutofit/>
          </a:bodyPr>
          <a:lstStyle/>
          <a:p>
            <a:r>
              <a:rPr lang="fr-FR" sz="4800" b="1" u="sng" dirty="0" smtClean="0">
                <a:latin typeface="Courier New" pitchFamily="49" charset="0"/>
                <a:cs typeface="Courier New" pitchFamily="49" charset="0"/>
              </a:rPr>
              <a:t>Fonctionnement</a:t>
            </a:r>
            <a:endParaRPr lang="fr-FR" sz="4800" b="1" u="sng" dirty="0">
              <a:latin typeface="Courier New" pitchFamily="49" charset="0"/>
              <a:cs typeface="Courier New" pitchFamily="49" charset="0"/>
            </a:endParaRPr>
          </a:p>
        </p:txBody>
      </p:sp>
      <p:sp>
        <p:nvSpPr>
          <p:cNvPr id="3" name="Espace réservé du contenu 2"/>
          <p:cNvSpPr>
            <a:spLocks noGrp="1"/>
          </p:cNvSpPr>
          <p:nvPr>
            <p:ph idx="1"/>
          </p:nvPr>
        </p:nvSpPr>
        <p:spPr>
          <a:xfrm>
            <a:off x="428596" y="1428736"/>
            <a:ext cx="8229600" cy="4525963"/>
          </a:xfrm>
        </p:spPr>
        <p:txBody>
          <a:bodyPr>
            <a:normAutofit/>
          </a:bodyPr>
          <a:lstStyle/>
          <a:p>
            <a:r>
              <a:rPr lang="fr-FR" sz="2800" dirty="0" smtClean="0">
                <a:latin typeface="Courier New" pitchFamily="49" charset="0"/>
                <a:cs typeface="Courier New" pitchFamily="49" charset="0"/>
              </a:rPr>
              <a:t>Dans une centrale géothermique, des pompes envoient de l’eau dans le sol pour la chauffer, puis retirent l’eau chaude ou la vapeur d’eau. La vapeur d’eau fait ensuite tourner les turbines qui entrainent l’alternateur qui produit l’électricité.</a:t>
            </a:r>
            <a:endParaRPr lang="fr-FR" sz="2800" dirty="0">
              <a:latin typeface="Courier New" pitchFamily="49" charset="0"/>
              <a:cs typeface="Courier New" pitchFamily="49" charset="0"/>
            </a:endParaRPr>
          </a:p>
        </p:txBody>
      </p:sp>
    </p:spTree>
    <p:extLst>
      <p:ext uri="{BB962C8B-B14F-4D97-AF65-F5344CB8AC3E}">
        <p14:creationId xmlns:p14="http://schemas.microsoft.com/office/powerpoint/2010/main" xmlns="" val="31273483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654164"/>
          </a:xfrm>
        </p:spPr>
        <p:txBody>
          <a:bodyPr>
            <a:noAutofit/>
          </a:bodyPr>
          <a:lstStyle/>
          <a:p>
            <a:pPr algn="l"/>
            <a:r>
              <a:rPr lang="fr-FR" sz="4800" b="1" u="sng" dirty="0" smtClean="0">
                <a:latin typeface="Courier New" pitchFamily="49" charset="0"/>
                <a:cs typeface="Courier New" pitchFamily="49" charset="0"/>
              </a:rPr>
              <a:t>Avantages et           </a:t>
            </a:r>
            <a:br>
              <a:rPr lang="fr-FR" sz="4800" b="1" u="sng" dirty="0" smtClean="0">
                <a:latin typeface="Courier New" pitchFamily="49" charset="0"/>
                <a:cs typeface="Courier New" pitchFamily="49" charset="0"/>
              </a:rPr>
            </a:br>
            <a:r>
              <a:rPr lang="fr-FR" sz="4800" b="1" dirty="0" smtClean="0">
                <a:latin typeface="Courier New" pitchFamily="49" charset="0"/>
                <a:cs typeface="Courier New" pitchFamily="49" charset="0"/>
              </a:rPr>
              <a:t>      </a:t>
            </a:r>
            <a:r>
              <a:rPr lang="fr-FR" sz="4800" b="1" u="sng" dirty="0" smtClean="0">
                <a:latin typeface="Courier New" pitchFamily="49" charset="0"/>
                <a:cs typeface="Courier New" pitchFamily="49" charset="0"/>
              </a:rPr>
              <a:t>inconvénient</a:t>
            </a:r>
            <a:endParaRPr lang="fr-FR" sz="4800" b="1" u="sng" dirty="0">
              <a:latin typeface="Courier New" pitchFamily="49" charset="0"/>
              <a:cs typeface="Courier New" pitchFamily="49" charset="0"/>
            </a:endParaRPr>
          </a:p>
        </p:txBody>
      </p:sp>
      <p:sp>
        <p:nvSpPr>
          <p:cNvPr id="3" name="Espace réservé du contenu 2"/>
          <p:cNvSpPr>
            <a:spLocks noGrp="1"/>
          </p:cNvSpPr>
          <p:nvPr>
            <p:ph idx="1"/>
          </p:nvPr>
        </p:nvSpPr>
        <p:spPr>
          <a:xfrm>
            <a:off x="500034" y="2332037"/>
            <a:ext cx="8229600" cy="4525963"/>
          </a:xfrm>
        </p:spPr>
        <p:txBody>
          <a:bodyPr>
            <a:normAutofit/>
          </a:bodyPr>
          <a:lstStyle/>
          <a:p>
            <a:r>
              <a:rPr lang="fr-FR" sz="2800" dirty="0" smtClean="0">
                <a:latin typeface="Courier New" pitchFamily="49" charset="0"/>
                <a:cs typeface="Courier New" pitchFamily="49" charset="0"/>
              </a:rPr>
              <a:t>L’avantage est que la géothermie est forme d’énergie renouvelable. Elle ne pollue donc pas et est inépuisable. </a:t>
            </a:r>
          </a:p>
          <a:p>
            <a:endParaRPr lang="fr-FR" sz="2800" dirty="0">
              <a:latin typeface="Courier New" pitchFamily="49" charset="0"/>
              <a:cs typeface="Courier New" pitchFamily="49" charset="0"/>
            </a:endParaRPr>
          </a:p>
          <a:p>
            <a:r>
              <a:rPr lang="fr-FR" sz="2800" dirty="0" smtClean="0">
                <a:latin typeface="Courier New" pitchFamily="49" charset="0"/>
                <a:cs typeface="Courier New" pitchFamily="49" charset="0"/>
              </a:rPr>
              <a:t>L’inconvénient est que les centrales géothermiques ne peuvent pas être construites n’importe où, elle sont donc assez rares. </a:t>
            </a:r>
          </a:p>
        </p:txBody>
      </p:sp>
    </p:spTree>
    <p:extLst>
      <p:ext uri="{BB962C8B-B14F-4D97-AF65-F5344CB8AC3E}">
        <p14:creationId xmlns:p14="http://schemas.microsoft.com/office/powerpoint/2010/main" xmlns="" val="2567225906"/>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ébit">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ébit">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4.xml><?xml version="1.0" encoding="utf-8"?>
<a:theme xmlns:a="http://schemas.openxmlformats.org/drawingml/2006/main" name="Céleste">
  <a:themeElements>
    <a:clrScheme name="Céleste">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élest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éleste">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xmlns="" name="Celestial" id="{C4BB2A3D-0E93-4C5F-B0D2-9D3FCE089CC5}" vid="{61DDDE80-2DFA-4F2A-B66F-72059846BDAA}"/>
    </a:ext>
  </a:extLst>
</a:theme>
</file>

<file path=ppt/theme/theme5.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TotalTime>
  <Words>1119</Words>
  <Application>Microsoft Office PowerPoint</Application>
  <PresentationFormat>Affichage à l'écran (4:3)</PresentationFormat>
  <Paragraphs>98</Paragraphs>
  <Slides>35</Slides>
  <Notes>1</Notes>
  <HiddenSlides>0</HiddenSlides>
  <MMClips>0</MMClips>
  <ScaleCrop>false</ScaleCrop>
  <HeadingPairs>
    <vt:vector size="4" baseType="variant">
      <vt:variant>
        <vt:lpstr>Thème</vt:lpstr>
      </vt:variant>
      <vt:variant>
        <vt:i4>7</vt:i4>
      </vt:variant>
      <vt:variant>
        <vt:lpstr>Titres des diapositives</vt:lpstr>
      </vt:variant>
      <vt:variant>
        <vt:i4>35</vt:i4>
      </vt:variant>
    </vt:vector>
  </HeadingPairs>
  <TitlesOfParts>
    <vt:vector size="42" baseType="lpstr">
      <vt:lpstr>1_Thème Office</vt:lpstr>
      <vt:lpstr>Débit</vt:lpstr>
      <vt:lpstr>Apex</vt:lpstr>
      <vt:lpstr>Céleste</vt:lpstr>
      <vt:lpstr>2_Thème Office</vt:lpstr>
      <vt:lpstr>3_Thème Office</vt:lpstr>
      <vt:lpstr>4_Thème Office</vt:lpstr>
      <vt:lpstr>CENTRALE THERMIQUE.</vt:lpstr>
      <vt:lpstr>Diapositive 2</vt:lpstr>
      <vt:lpstr>Chaine énergétique</vt:lpstr>
      <vt:lpstr>FONCTIONNEMENT.</vt:lpstr>
      <vt:lpstr>Avantages et inconvénients.</vt:lpstr>
      <vt:lpstr>Centrale nucléaire</vt:lpstr>
      <vt:lpstr>L’énergie nucléaire:</vt:lpstr>
      <vt:lpstr>Chaîne énergétique</vt:lpstr>
      <vt:lpstr>fonctionnement</vt:lpstr>
      <vt:lpstr>Avantages et inconvénients</vt:lpstr>
      <vt:lpstr>Centrale éolienne </vt:lpstr>
      <vt:lpstr>Diapositive 12</vt:lpstr>
      <vt:lpstr>Chaine énergétique </vt:lpstr>
      <vt:lpstr>Fonctionnement</vt:lpstr>
      <vt:lpstr>Avantages et inconvénients </vt:lpstr>
      <vt:lpstr>Diapositive 16</vt:lpstr>
      <vt:lpstr>Source d’énergie </vt:lpstr>
      <vt:lpstr>Chaine énergétique </vt:lpstr>
      <vt:lpstr>Fonctionnement</vt:lpstr>
      <vt:lpstr>Avantages et inconvénients </vt:lpstr>
      <vt:lpstr>Centrale photovoltaïque </vt:lpstr>
      <vt:lpstr>Diapositive 22</vt:lpstr>
      <vt:lpstr>Fonctionnement</vt:lpstr>
      <vt:lpstr>Chaîne énergétique</vt:lpstr>
      <vt:lpstr>Avantages et inconvénients</vt:lpstr>
      <vt:lpstr>LA BIOMASSE</vt:lpstr>
      <vt:lpstr>Diapositive 27</vt:lpstr>
      <vt:lpstr>Chaine énergétique </vt:lpstr>
      <vt:lpstr>FONCTIONEMENT .</vt:lpstr>
      <vt:lpstr>AVANTAGES OU INCONVENIENTS.</vt:lpstr>
      <vt:lpstr>Centrale géothermique</vt:lpstr>
      <vt:lpstr>Diapositive 32</vt:lpstr>
      <vt:lpstr>La chaine énergétique</vt:lpstr>
      <vt:lpstr>Fonctionnement</vt:lpstr>
      <vt:lpstr>Avantages et                  inconvénient</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Centrale éolienne</dc:title>
  <dc:creator>seb&amp;véro</dc:creator>
  <cp:lastModifiedBy>Admin</cp:lastModifiedBy>
  <cp:revision>9</cp:revision>
  <dcterms:created xsi:type="dcterms:W3CDTF">2013-03-19T21:57:11Z</dcterms:created>
  <dcterms:modified xsi:type="dcterms:W3CDTF">2020-04-10T16:59:58Z</dcterms:modified>
</cp:coreProperties>
</file>