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7"/>
  </p:notesMasterIdLst>
  <p:sldIdLst>
    <p:sldId id="256" r:id="rId2"/>
    <p:sldId id="260" r:id="rId3"/>
    <p:sldId id="261" r:id="rId4"/>
    <p:sldId id="262" r:id="rId5"/>
    <p:sldId id="259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591" autoAdjust="0"/>
    <p:restoredTop sz="78392" autoAdjust="0"/>
  </p:normalViewPr>
  <p:slideViewPr>
    <p:cSldViewPr>
      <p:cViewPr varScale="1">
        <p:scale>
          <a:sx n="65" d="100"/>
          <a:sy n="65" d="100"/>
        </p:scale>
        <p:origin x="-907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9BE9ED-6F4C-4851-AE2E-886E9C46B7EC}" type="datetimeFigureOut">
              <a:rPr lang="fr-FR" smtClean="0"/>
              <a:pPr/>
              <a:t>10/04/2020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E6F9CC-A195-403F-BFC0-709EFA7BFE2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r>
              <a:rPr kumimoji="0" lang="fr-FR" sz="1200" b="0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C’est ce type de centrale le plus rentable au niveau économique.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r>
              <a:rPr kumimoji="0" lang="fr-FR" sz="1200" b="0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Inconvénient : le retraitement des déchets.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r>
              <a:rPr kumimoji="0" lang="fr-FR" sz="1200" b="0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C’est une centrale thermique où la chaudière a été remplacée par un réacteur. La vapeur d’eau n’est donc pas obtenue par combustion de l’énergie primaire, mais par fission d’un combustible nucléaire, uranium ou plutonium.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r>
              <a:rPr kumimoji="0" lang="fr-FR" sz="1200" b="0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La chaleur produite par la fission est recueillie par le fluide caloporteur, qui va à son tour chauffer l’eau nécessaire au fonctionnement de la turbine.</a:t>
            </a:r>
            <a:endParaRPr kumimoji="0" lang="fr-F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endParaRPr kumimoji="0" lang="fr-F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E6F9CC-A195-403F-BFC0-709EFA7BFE24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439A16E-8FBD-4BAA-B25A-C07A577330F7}" type="datetimeFigureOut">
              <a:rPr lang="fr-FR" smtClean="0"/>
              <a:pPr/>
              <a:t>10/04/2020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r-F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cteur droit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cteur droit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lips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lips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lips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3DBE0AE-BB58-4FAE-A92A-5450A92F23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439A16E-8FBD-4BAA-B25A-C07A577330F7}" type="datetimeFigureOut">
              <a:rPr lang="fr-FR" smtClean="0"/>
              <a:pPr/>
              <a:t>10/04/2020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3DBE0AE-BB58-4FAE-A92A-5450A92F236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439A16E-8FBD-4BAA-B25A-C07A577330F7}" type="datetimeFigureOut">
              <a:rPr lang="fr-FR" smtClean="0"/>
              <a:pPr/>
              <a:t>10/04/2020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r-F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cteur droit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cteur droit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lips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lips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cteur droit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3DBE0AE-BB58-4FAE-A92A-5450A92F23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16E-8FBD-4BAA-B25A-C07A577330F7}" type="datetimeFigureOut">
              <a:rPr lang="fr-FR" smtClean="0"/>
              <a:pPr/>
              <a:t>10/04/2020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E0AE-BB58-4FAE-A92A-5450A92F236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16E-8FBD-4BAA-B25A-C07A577330F7}" type="datetimeFigureOut">
              <a:rPr lang="fr-FR" smtClean="0"/>
              <a:pPr/>
              <a:t>10/04/2020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E0AE-BB58-4FAE-A92A-5450A92F236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439A16E-8FBD-4BAA-B25A-C07A577330F7}" type="datetimeFigureOut">
              <a:rPr lang="fr-FR" smtClean="0"/>
              <a:pPr/>
              <a:t>10/04/2020</a:t>
            </a:fld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3DBE0AE-BB58-4FAE-A92A-5450A92F236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16E-8FBD-4BAA-B25A-C07A577330F7}" type="datetimeFigureOut">
              <a:rPr lang="fr-FR" smtClean="0"/>
              <a:pPr/>
              <a:t>10/04/2020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E0AE-BB58-4FAE-A92A-5450A92F23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Espace réservé du conten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439A16E-8FBD-4BAA-B25A-C07A577330F7}" type="datetimeFigureOut">
              <a:rPr lang="fr-FR" smtClean="0"/>
              <a:pPr/>
              <a:t>10/04/2020</a:t>
            </a:fld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3DBE0AE-BB58-4FAE-A92A-5450A92F236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3" name="Espace réservé du pied de page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cteur droit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Espace réservé de la date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439A16E-8FBD-4BAA-B25A-C07A577330F7}" type="datetimeFigureOut">
              <a:rPr lang="fr-FR" smtClean="0"/>
              <a:pPr/>
              <a:t>10/04/2020</a:t>
            </a:fld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3DBE0AE-BB58-4FAE-A92A-5450A92F236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16E-8FBD-4BAA-B25A-C07A577330F7}" type="datetimeFigureOut">
              <a:rPr lang="fr-FR" smtClean="0"/>
              <a:pPr/>
              <a:t>10/04/2020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E0AE-BB58-4FAE-A92A-5450A92F23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16E-8FBD-4BAA-B25A-C07A577330F7}" type="datetimeFigureOut">
              <a:rPr lang="fr-FR" smtClean="0"/>
              <a:pPr/>
              <a:t>10/04/2020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BE0AE-BB58-4FAE-A92A-5450A92F23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2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439A16E-8FBD-4BAA-B25A-C07A577330F7}" type="datetimeFigureOut">
              <a:rPr lang="fr-FR" smtClean="0"/>
              <a:pPr/>
              <a:t>10/04/2020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3DBE0AE-BB58-4FAE-A92A-5450A92F236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1472" y="642918"/>
            <a:ext cx="7643866" cy="2658282"/>
          </a:xfrm>
        </p:spPr>
        <p:txBody>
          <a:bodyPr>
            <a:normAutofit/>
          </a:bodyPr>
          <a:lstStyle/>
          <a:p>
            <a:pPr algn="ctr"/>
            <a:r>
              <a:rPr lang="fr-FR" dirty="0" smtClean="0"/>
              <a:t>Centrales : </a:t>
            </a:r>
            <a:br>
              <a:rPr lang="fr-FR" dirty="0" smtClean="0"/>
            </a:b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Thermique      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dirty="0" smtClean="0"/>
              <a:t>nucléaire</a:t>
            </a:r>
            <a:br>
              <a:rPr lang="fr-FR" dirty="0" smtClean="0"/>
            </a:br>
            <a:r>
              <a:rPr lang="fr-FR" dirty="0" smtClean="0"/>
              <a:t>hydraulique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70" name="Rectangle 22"/>
          <p:cNvSpPr>
            <a:spLocks noChangeArrowheads="1"/>
          </p:cNvSpPr>
          <p:nvPr/>
        </p:nvSpPr>
        <p:spPr bwMode="auto">
          <a:xfrm>
            <a:off x="642910" y="571480"/>
            <a:ext cx="7704856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L’électricité n’a qu’une existence fugitive, on ne la trouve pas à l’état naturel </a:t>
            </a: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  <a:sym typeface="Wingdings" pitchFamily="2" charset="2"/>
              </a:rPr>
              <a:t></a:t>
            </a: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1400" b="0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il faut donc la « fabriquer ». 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Pour cela, on</a:t>
            </a:r>
            <a:r>
              <a:rPr kumimoji="0" lang="fr-FR" sz="1400" b="0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  <a:sym typeface="Wingdings" pitchFamily="2" charset="2"/>
              </a:rPr>
              <a:t> dispose d’énergies primaires et d’appareils qui vont produire de l’électricité à partir de ces dernières.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endParaRPr kumimoji="0" lang="fr-FR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  <a:sym typeface="Wingdings" pitchFamily="2" charset="2"/>
            </a:endParaRPr>
          </a:p>
        </p:txBody>
      </p:sp>
      <p:grpSp>
        <p:nvGrpSpPr>
          <p:cNvPr id="53249" name="Group 1"/>
          <p:cNvGrpSpPr>
            <a:grpSpLocks/>
          </p:cNvGrpSpPr>
          <p:nvPr/>
        </p:nvGrpSpPr>
        <p:grpSpPr bwMode="auto">
          <a:xfrm>
            <a:off x="755576" y="1714488"/>
            <a:ext cx="7531200" cy="4695217"/>
            <a:chOff x="576" y="5616"/>
            <a:chExt cx="10080" cy="6396"/>
          </a:xfrm>
        </p:grpSpPr>
        <p:sp>
          <p:nvSpPr>
            <p:cNvPr id="53269" name="Text Box 21"/>
            <p:cNvSpPr txBox="1">
              <a:spLocks noChangeArrowheads="1"/>
            </p:cNvSpPr>
            <p:nvPr/>
          </p:nvSpPr>
          <p:spPr bwMode="auto">
            <a:xfrm>
              <a:off x="1749" y="5616"/>
              <a:ext cx="8907" cy="279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prstDash val="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1-   ENERGIES PRIMAIRES </a:t>
              </a:r>
              <a:endPara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268" name="Text Box 20"/>
            <p:cNvSpPr txBox="1">
              <a:spLocks noChangeArrowheads="1"/>
            </p:cNvSpPr>
            <p:nvPr/>
          </p:nvSpPr>
          <p:spPr bwMode="auto">
            <a:xfrm>
              <a:off x="2160" y="8640"/>
              <a:ext cx="2736" cy="5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MECANIQUE</a:t>
              </a:r>
              <a:endPara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267" name="Text Box 19"/>
            <p:cNvSpPr txBox="1">
              <a:spLocks noChangeArrowheads="1"/>
            </p:cNvSpPr>
            <p:nvPr/>
          </p:nvSpPr>
          <p:spPr bwMode="auto">
            <a:xfrm>
              <a:off x="7920" y="8640"/>
              <a:ext cx="2736" cy="5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LUMINEUSE</a:t>
              </a:r>
              <a:endParaRPr kumimoji="0" lang="fr-F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266" name="Text Box 18"/>
            <p:cNvSpPr txBox="1">
              <a:spLocks noChangeArrowheads="1"/>
            </p:cNvSpPr>
            <p:nvPr/>
          </p:nvSpPr>
          <p:spPr bwMode="auto">
            <a:xfrm>
              <a:off x="5040" y="8640"/>
              <a:ext cx="2736" cy="5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CHIMIQUE</a:t>
              </a:r>
              <a:endParaRPr kumimoji="0" lang="fr-F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265" name="Text Box 17"/>
            <p:cNvSpPr txBox="1">
              <a:spLocks noChangeArrowheads="1"/>
            </p:cNvSpPr>
            <p:nvPr/>
          </p:nvSpPr>
          <p:spPr bwMode="auto">
            <a:xfrm>
              <a:off x="2160" y="9504"/>
              <a:ext cx="2736" cy="86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Alternateur</a:t>
              </a:r>
              <a:endParaRPr kumimoji="0" lang="fr-FR" sz="10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dynamo</a:t>
              </a:r>
              <a:endPara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264" name="Text Box 16"/>
            <p:cNvSpPr txBox="1">
              <a:spLocks noChangeArrowheads="1"/>
            </p:cNvSpPr>
            <p:nvPr/>
          </p:nvSpPr>
          <p:spPr bwMode="auto">
            <a:xfrm>
              <a:off x="5040" y="9504"/>
              <a:ext cx="2736" cy="86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Accumulateur;</a:t>
              </a:r>
              <a:r>
                <a:rPr kumimoji="0" lang="fr-FR" sz="1600" b="1" i="1" u="sng" strike="noStrike" cap="none" normalizeH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 </a:t>
              </a: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pile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263" name="Text Box 15"/>
            <p:cNvSpPr txBox="1">
              <a:spLocks noChangeArrowheads="1"/>
            </p:cNvSpPr>
            <p:nvPr/>
          </p:nvSpPr>
          <p:spPr bwMode="auto">
            <a:xfrm>
              <a:off x="7920" y="9504"/>
              <a:ext cx="2736" cy="86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photo pile</a:t>
              </a:r>
              <a:endParaRPr kumimoji="0" lang="fr-F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262" name="Line 14"/>
            <p:cNvSpPr>
              <a:spLocks noChangeShapeType="1"/>
            </p:cNvSpPr>
            <p:nvPr/>
          </p:nvSpPr>
          <p:spPr bwMode="auto">
            <a:xfrm>
              <a:off x="3600" y="9216"/>
              <a:ext cx="0" cy="2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261" name="Line 13"/>
            <p:cNvSpPr>
              <a:spLocks noChangeShapeType="1"/>
            </p:cNvSpPr>
            <p:nvPr/>
          </p:nvSpPr>
          <p:spPr bwMode="auto">
            <a:xfrm>
              <a:off x="6480" y="9216"/>
              <a:ext cx="0" cy="2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260" name="Line 12"/>
            <p:cNvSpPr>
              <a:spLocks noChangeShapeType="1"/>
            </p:cNvSpPr>
            <p:nvPr/>
          </p:nvSpPr>
          <p:spPr bwMode="auto">
            <a:xfrm>
              <a:off x="9360" y="9216"/>
              <a:ext cx="0" cy="2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259" name="Oval 11"/>
            <p:cNvSpPr>
              <a:spLocks noChangeArrowheads="1"/>
            </p:cNvSpPr>
            <p:nvPr/>
          </p:nvSpPr>
          <p:spPr bwMode="auto">
            <a:xfrm>
              <a:off x="4320" y="10716"/>
              <a:ext cx="3888" cy="1296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258" name="Text Box 10"/>
            <p:cNvSpPr txBox="1">
              <a:spLocks noChangeArrowheads="1"/>
            </p:cNvSpPr>
            <p:nvPr/>
          </p:nvSpPr>
          <p:spPr bwMode="auto">
            <a:xfrm>
              <a:off x="4320" y="11148"/>
              <a:ext cx="3888" cy="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2-   ELECTRICITE</a:t>
              </a:r>
              <a:endParaRPr kumimoji="0" lang="fr-F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257" name="Line 9"/>
            <p:cNvSpPr>
              <a:spLocks noChangeShapeType="1"/>
            </p:cNvSpPr>
            <p:nvPr/>
          </p:nvSpPr>
          <p:spPr bwMode="auto">
            <a:xfrm>
              <a:off x="3600" y="10368"/>
              <a:ext cx="864" cy="7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256" name="Line 8"/>
            <p:cNvSpPr>
              <a:spLocks noChangeShapeType="1"/>
            </p:cNvSpPr>
            <p:nvPr/>
          </p:nvSpPr>
          <p:spPr bwMode="auto">
            <a:xfrm>
              <a:off x="6480" y="10275"/>
              <a:ext cx="0" cy="38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255" name="Line 7"/>
            <p:cNvSpPr>
              <a:spLocks noChangeShapeType="1"/>
            </p:cNvSpPr>
            <p:nvPr/>
          </p:nvSpPr>
          <p:spPr bwMode="auto">
            <a:xfrm flipH="1">
              <a:off x="8064" y="10379"/>
              <a:ext cx="903" cy="70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254" name="Text Box 6"/>
            <p:cNvSpPr txBox="1">
              <a:spLocks noChangeArrowheads="1"/>
            </p:cNvSpPr>
            <p:nvPr/>
          </p:nvSpPr>
          <p:spPr bwMode="auto">
            <a:xfrm>
              <a:off x="2242" y="6005"/>
              <a:ext cx="2592" cy="233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- </a:t>
              </a:r>
              <a:r>
                <a:rPr kumimoji="0" lang="fr-FR" b="0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Charbon</a:t>
              </a:r>
              <a:endParaRPr kumimoji="0" lang="fr-F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Char char="-"/>
              </a:pPr>
              <a:r>
                <a:rPr lang="fr-FR" i="1" u="sng" dirty="0" smtClean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 Pétrole (fioul)</a:t>
              </a:r>
            </a:p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Char char="-"/>
              </a:pPr>
              <a:r>
                <a:rPr lang="fr-FR" i="1" u="sng" dirty="0" smtClean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 Gaz </a:t>
              </a:r>
              <a:r>
                <a:rPr kumimoji="0" lang="fr-FR" b="0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naturel</a:t>
              </a:r>
              <a:endParaRPr kumimoji="0" lang="fr-F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Char char="-"/>
              </a:pPr>
              <a:r>
                <a:rPr lang="fr-FR" i="1" u="sng" dirty="0" smtClean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 Uranium</a:t>
              </a:r>
            </a:p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Char char="-"/>
              </a:pPr>
              <a:r>
                <a:rPr lang="fr-FR" i="1" u="sng" dirty="0" smtClean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 Hydraulique</a:t>
              </a:r>
              <a:endParaRPr kumimoji="0" lang="fr-FR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- </a:t>
              </a:r>
              <a:r>
                <a:rPr kumimoji="0" lang="fr-FR" b="0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Vent </a:t>
              </a:r>
              <a:endParaRPr kumimoji="0" lang="fr-F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253" name="Line 5"/>
            <p:cNvSpPr>
              <a:spLocks noChangeShapeType="1"/>
            </p:cNvSpPr>
            <p:nvPr/>
          </p:nvSpPr>
          <p:spPr bwMode="auto">
            <a:xfrm>
              <a:off x="3600" y="8208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252" name="Text Box 4"/>
            <p:cNvSpPr txBox="1">
              <a:spLocks noChangeArrowheads="1"/>
            </p:cNvSpPr>
            <p:nvPr/>
          </p:nvSpPr>
          <p:spPr bwMode="auto">
            <a:xfrm>
              <a:off x="576" y="8640"/>
              <a:ext cx="1440" cy="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ACTION</a:t>
              </a:r>
              <a:endPara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3251" name="Line 3"/>
            <p:cNvSpPr>
              <a:spLocks noChangeShapeType="1"/>
            </p:cNvSpPr>
            <p:nvPr/>
          </p:nvSpPr>
          <p:spPr bwMode="auto">
            <a:xfrm>
              <a:off x="9360" y="8208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250" name="Text Box 2"/>
            <p:cNvSpPr txBox="1">
              <a:spLocks noChangeArrowheads="1"/>
            </p:cNvSpPr>
            <p:nvPr/>
          </p:nvSpPr>
          <p:spPr bwMode="auto">
            <a:xfrm>
              <a:off x="7920" y="7632"/>
              <a:ext cx="2592" cy="5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28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Soleil</a:t>
              </a:r>
              <a:endParaRPr kumimoji="0" lang="fr-F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07" name="Rectangle 87"/>
          <p:cNvSpPr>
            <a:spLocks noChangeArrowheads="1"/>
          </p:cNvSpPr>
          <p:nvPr/>
        </p:nvSpPr>
        <p:spPr bwMode="auto">
          <a:xfrm>
            <a:off x="357158" y="214290"/>
            <a:ext cx="37862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r>
              <a:rPr kumimoji="0" lang="fr-FR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L’énergie thermique</a:t>
            </a:r>
            <a:endParaRPr kumimoji="0" lang="fr-F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6321" name="Group 1"/>
          <p:cNvGrpSpPr>
            <a:grpSpLocks/>
          </p:cNvGrpSpPr>
          <p:nvPr/>
        </p:nvGrpSpPr>
        <p:grpSpPr bwMode="auto">
          <a:xfrm>
            <a:off x="642910" y="2143071"/>
            <a:ext cx="8072494" cy="4040885"/>
            <a:chOff x="1008" y="10463"/>
            <a:chExt cx="9792" cy="5377"/>
          </a:xfrm>
        </p:grpSpPr>
        <p:sp>
          <p:nvSpPr>
            <p:cNvPr id="56406" name="Line 86"/>
            <p:cNvSpPr>
              <a:spLocks noChangeShapeType="1"/>
            </p:cNvSpPr>
            <p:nvPr/>
          </p:nvSpPr>
          <p:spPr bwMode="auto">
            <a:xfrm flipV="1">
              <a:off x="3168" y="12384"/>
              <a:ext cx="0" cy="86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405" name="Line 85"/>
            <p:cNvSpPr>
              <a:spLocks noChangeShapeType="1"/>
            </p:cNvSpPr>
            <p:nvPr/>
          </p:nvSpPr>
          <p:spPr bwMode="auto">
            <a:xfrm flipV="1">
              <a:off x="3168" y="12096"/>
              <a:ext cx="432" cy="2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404" name="Line 84"/>
            <p:cNvSpPr>
              <a:spLocks noChangeShapeType="1"/>
            </p:cNvSpPr>
            <p:nvPr/>
          </p:nvSpPr>
          <p:spPr bwMode="auto">
            <a:xfrm>
              <a:off x="3888" y="12096"/>
              <a:ext cx="432" cy="2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403" name="Line 83"/>
            <p:cNvSpPr>
              <a:spLocks noChangeShapeType="1"/>
            </p:cNvSpPr>
            <p:nvPr/>
          </p:nvSpPr>
          <p:spPr bwMode="auto">
            <a:xfrm>
              <a:off x="4320" y="12384"/>
              <a:ext cx="0" cy="86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402" name="Line 82"/>
            <p:cNvSpPr>
              <a:spLocks noChangeShapeType="1"/>
            </p:cNvSpPr>
            <p:nvPr/>
          </p:nvSpPr>
          <p:spPr bwMode="auto">
            <a:xfrm flipV="1">
              <a:off x="3600" y="11376"/>
              <a:ext cx="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401" name="Line 81"/>
            <p:cNvSpPr>
              <a:spLocks noChangeShapeType="1"/>
            </p:cNvSpPr>
            <p:nvPr/>
          </p:nvSpPr>
          <p:spPr bwMode="auto">
            <a:xfrm flipV="1">
              <a:off x="3888" y="11664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400" name="Line 80"/>
            <p:cNvSpPr>
              <a:spLocks noChangeShapeType="1"/>
            </p:cNvSpPr>
            <p:nvPr/>
          </p:nvSpPr>
          <p:spPr bwMode="auto">
            <a:xfrm>
              <a:off x="3600" y="11376"/>
              <a:ext cx="187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99" name="Line 79"/>
            <p:cNvSpPr>
              <a:spLocks noChangeShapeType="1"/>
            </p:cNvSpPr>
            <p:nvPr/>
          </p:nvSpPr>
          <p:spPr bwMode="auto">
            <a:xfrm>
              <a:off x="3888" y="11664"/>
              <a:ext cx="158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98" name="Line 78"/>
            <p:cNvSpPr>
              <a:spLocks noChangeShapeType="1"/>
            </p:cNvSpPr>
            <p:nvPr/>
          </p:nvSpPr>
          <p:spPr bwMode="auto">
            <a:xfrm>
              <a:off x="6624" y="12096"/>
              <a:ext cx="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97" name="Line 77"/>
            <p:cNvSpPr>
              <a:spLocks noChangeShapeType="1"/>
            </p:cNvSpPr>
            <p:nvPr/>
          </p:nvSpPr>
          <p:spPr bwMode="auto">
            <a:xfrm>
              <a:off x="6768" y="12096"/>
              <a:ext cx="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96" name="Line 76"/>
            <p:cNvSpPr>
              <a:spLocks noChangeShapeType="1"/>
            </p:cNvSpPr>
            <p:nvPr/>
          </p:nvSpPr>
          <p:spPr bwMode="auto">
            <a:xfrm flipH="1">
              <a:off x="6192" y="12816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95" name="Line 75"/>
            <p:cNvSpPr>
              <a:spLocks noChangeShapeType="1"/>
            </p:cNvSpPr>
            <p:nvPr/>
          </p:nvSpPr>
          <p:spPr bwMode="auto">
            <a:xfrm>
              <a:off x="6768" y="12816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94" name="Line 74"/>
            <p:cNvSpPr>
              <a:spLocks noChangeShapeType="1"/>
            </p:cNvSpPr>
            <p:nvPr/>
          </p:nvSpPr>
          <p:spPr bwMode="auto">
            <a:xfrm>
              <a:off x="6192" y="12816"/>
              <a:ext cx="0" cy="100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93" name="Line 73"/>
            <p:cNvSpPr>
              <a:spLocks noChangeShapeType="1"/>
            </p:cNvSpPr>
            <p:nvPr/>
          </p:nvSpPr>
          <p:spPr bwMode="auto">
            <a:xfrm>
              <a:off x="7200" y="12816"/>
              <a:ext cx="0" cy="100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92" name="Line 72"/>
            <p:cNvSpPr>
              <a:spLocks noChangeShapeType="1"/>
            </p:cNvSpPr>
            <p:nvPr/>
          </p:nvSpPr>
          <p:spPr bwMode="auto">
            <a:xfrm>
              <a:off x="6192" y="13824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91" name="Line 71"/>
            <p:cNvSpPr>
              <a:spLocks noChangeShapeType="1"/>
            </p:cNvSpPr>
            <p:nvPr/>
          </p:nvSpPr>
          <p:spPr bwMode="auto">
            <a:xfrm>
              <a:off x="6768" y="13824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90" name="Line 70"/>
            <p:cNvSpPr>
              <a:spLocks noChangeShapeType="1"/>
            </p:cNvSpPr>
            <p:nvPr/>
          </p:nvSpPr>
          <p:spPr bwMode="auto">
            <a:xfrm>
              <a:off x="6624" y="13824"/>
              <a:ext cx="0" cy="2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89" name="Line 69"/>
            <p:cNvSpPr>
              <a:spLocks noChangeShapeType="1"/>
            </p:cNvSpPr>
            <p:nvPr/>
          </p:nvSpPr>
          <p:spPr bwMode="auto">
            <a:xfrm>
              <a:off x="6768" y="13824"/>
              <a:ext cx="0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88" name="Line 68"/>
            <p:cNvSpPr>
              <a:spLocks noChangeShapeType="1"/>
            </p:cNvSpPr>
            <p:nvPr/>
          </p:nvSpPr>
          <p:spPr bwMode="auto">
            <a:xfrm flipH="1">
              <a:off x="5760" y="14112"/>
              <a:ext cx="8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87" name="Line 67"/>
            <p:cNvSpPr>
              <a:spLocks noChangeShapeType="1"/>
            </p:cNvSpPr>
            <p:nvPr/>
          </p:nvSpPr>
          <p:spPr bwMode="auto">
            <a:xfrm flipH="1">
              <a:off x="5760" y="14256"/>
              <a:ext cx="100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86" name="Line 66"/>
            <p:cNvSpPr>
              <a:spLocks noChangeShapeType="1"/>
            </p:cNvSpPr>
            <p:nvPr/>
          </p:nvSpPr>
          <p:spPr bwMode="auto">
            <a:xfrm flipH="1">
              <a:off x="4464" y="14112"/>
              <a:ext cx="8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85" name="Line 65"/>
            <p:cNvSpPr>
              <a:spLocks noChangeShapeType="1"/>
            </p:cNvSpPr>
            <p:nvPr/>
          </p:nvSpPr>
          <p:spPr bwMode="auto">
            <a:xfrm flipH="1">
              <a:off x="4464" y="13968"/>
              <a:ext cx="86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84" name="AutoShape 64"/>
            <p:cNvSpPr>
              <a:spLocks noChangeArrowheads="1"/>
            </p:cNvSpPr>
            <p:nvPr/>
          </p:nvSpPr>
          <p:spPr bwMode="auto">
            <a:xfrm flipH="1" flipV="1">
              <a:off x="5328" y="13968"/>
              <a:ext cx="432" cy="432"/>
            </a:xfrm>
            <a:prstGeom prst="flowChartMagneticTap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83" name="Line 63"/>
            <p:cNvSpPr>
              <a:spLocks noChangeShapeType="1"/>
            </p:cNvSpPr>
            <p:nvPr/>
          </p:nvSpPr>
          <p:spPr bwMode="auto">
            <a:xfrm>
              <a:off x="3024" y="13248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82" name="Line 62"/>
            <p:cNvSpPr>
              <a:spLocks noChangeShapeType="1"/>
            </p:cNvSpPr>
            <p:nvPr/>
          </p:nvSpPr>
          <p:spPr bwMode="auto">
            <a:xfrm>
              <a:off x="3888" y="13248"/>
              <a:ext cx="5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81" name="Line 61"/>
            <p:cNvSpPr>
              <a:spLocks noChangeShapeType="1"/>
            </p:cNvSpPr>
            <p:nvPr/>
          </p:nvSpPr>
          <p:spPr bwMode="auto">
            <a:xfrm>
              <a:off x="3024" y="13248"/>
              <a:ext cx="0" cy="100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80" name="Line 60"/>
            <p:cNvSpPr>
              <a:spLocks noChangeShapeType="1"/>
            </p:cNvSpPr>
            <p:nvPr/>
          </p:nvSpPr>
          <p:spPr bwMode="auto">
            <a:xfrm>
              <a:off x="4464" y="13248"/>
              <a:ext cx="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79" name="Line 59"/>
            <p:cNvSpPr>
              <a:spLocks noChangeShapeType="1"/>
            </p:cNvSpPr>
            <p:nvPr/>
          </p:nvSpPr>
          <p:spPr bwMode="auto">
            <a:xfrm flipH="1">
              <a:off x="3024" y="14256"/>
              <a:ext cx="144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78" name="Line 58"/>
            <p:cNvSpPr>
              <a:spLocks noChangeShapeType="1"/>
            </p:cNvSpPr>
            <p:nvPr/>
          </p:nvSpPr>
          <p:spPr bwMode="auto">
            <a:xfrm flipV="1">
              <a:off x="5472" y="11232"/>
              <a:ext cx="0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77" name="Line 57"/>
            <p:cNvSpPr>
              <a:spLocks noChangeShapeType="1"/>
            </p:cNvSpPr>
            <p:nvPr/>
          </p:nvSpPr>
          <p:spPr bwMode="auto">
            <a:xfrm>
              <a:off x="5472" y="11664"/>
              <a:ext cx="0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76" name="Line 56"/>
            <p:cNvSpPr>
              <a:spLocks noChangeShapeType="1"/>
            </p:cNvSpPr>
            <p:nvPr/>
          </p:nvSpPr>
          <p:spPr bwMode="auto">
            <a:xfrm>
              <a:off x="5472" y="11808"/>
              <a:ext cx="1152" cy="2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75" name="Line 55"/>
            <p:cNvSpPr>
              <a:spLocks noChangeShapeType="1"/>
            </p:cNvSpPr>
            <p:nvPr/>
          </p:nvSpPr>
          <p:spPr bwMode="auto">
            <a:xfrm flipV="1">
              <a:off x="5472" y="10944"/>
              <a:ext cx="1152" cy="28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74" name="Line 54"/>
            <p:cNvSpPr>
              <a:spLocks noChangeShapeType="1"/>
            </p:cNvSpPr>
            <p:nvPr/>
          </p:nvSpPr>
          <p:spPr bwMode="auto">
            <a:xfrm>
              <a:off x="6624" y="10944"/>
              <a:ext cx="43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73" name="Line 53"/>
            <p:cNvSpPr>
              <a:spLocks noChangeShapeType="1"/>
            </p:cNvSpPr>
            <p:nvPr/>
          </p:nvSpPr>
          <p:spPr bwMode="auto">
            <a:xfrm>
              <a:off x="6768" y="12096"/>
              <a:ext cx="28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72" name="Line 52"/>
            <p:cNvSpPr>
              <a:spLocks noChangeShapeType="1"/>
            </p:cNvSpPr>
            <p:nvPr/>
          </p:nvSpPr>
          <p:spPr bwMode="auto">
            <a:xfrm>
              <a:off x="7056" y="10944"/>
              <a:ext cx="0" cy="115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71" name="Line 51"/>
            <p:cNvSpPr>
              <a:spLocks noChangeShapeType="1"/>
            </p:cNvSpPr>
            <p:nvPr/>
          </p:nvSpPr>
          <p:spPr bwMode="auto">
            <a:xfrm>
              <a:off x="5616" y="11520"/>
              <a:ext cx="216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70" name="Line 50"/>
            <p:cNvSpPr>
              <a:spLocks noChangeShapeType="1"/>
            </p:cNvSpPr>
            <p:nvPr/>
          </p:nvSpPr>
          <p:spPr bwMode="auto">
            <a:xfrm>
              <a:off x="5760" y="11232"/>
              <a:ext cx="0" cy="57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69" name="Line 49"/>
            <p:cNvSpPr>
              <a:spLocks noChangeShapeType="1"/>
            </p:cNvSpPr>
            <p:nvPr/>
          </p:nvSpPr>
          <p:spPr bwMode="auto">
            <a:xfrm>
              <a:off x="6048" y="11232"/>
              <a:ext cx="0" cy="57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68" name="Line 48"/>
            <p:cNvSpPr>
              <a:spLocks noChangeShapeType="1"/>
            </p:cNvSpPr>
            <p:nvPr/>
          </p:nvSpPr>
          <p:spPr bwMode="auto">
            <a:xfrm>
              <a:off x="6336" y="11088"/>
              <a:ext cx="0" cy="86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67" name="Line 47"/>
            <p:cNvSpPr>
              <a:spLocks noChangeShapeType="1"/>
            </p:cNvSpPr>
            <p:nvPr/>
          </p:nvSpPr>
          <p:spPr bwMode="auto">
            <a:xfrm>
              <a:off x="6624" y="11088"/>
              <a:ext cx="0" cy="86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66" name="Line 46"/>
            <p:cNvSpPr>
              <a:spLocks noChangeShapeType="1"/>
            </p:cNvSpPr>
            <p:nvPr/>
          </p:nvSpPr>
          <p:spPr bwMode="auto">
            <a:xfrm>
              <a:off x="6912" y="11088"/>
              <a:ext cx="0" cy="864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65" name="AutoShape 45"/>
            <p:cNvSpPr>
              <a:spLocks noChangeArrowheads="1"/>
            </p:cNvSpPr>
            <p:nvPr/>
          </p:nvSpPr>
          <p:spPr bwMode="auto">
            <a:xfrm>
              <a:off x="3600" y="12240"/>
              <a:ext cx="288" cy="288"/>
            </a:xfrm>
            <a:prstGeom prst="cloudCallout">
              <a:avLst>
                <a:gd name="adj1" fmla="val -7292"/>
                <a:gd name="adj2" fmla="val 9340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64" name="AutoShape 44"/>
            <p:cNvSpPr>
              <a:spLocks noChangeArrowheads="1"/>
            </p:cNvSpPr>
            <p:nvPr/>
          </p:nvSpPr>
          <p:spPr bwMode="auto">
            <a:xfrm>
              <a:off x="3744" y="11520"/>
              <a:ext cx="432" cy="144"/>
            </a:xfrm>
            <a:prstGeom prst="cloudCallout">
              <a:avLst>
                <a:gd name="adj1" fmla="val -43750"/>
                <a:gd name="adj2" fmla="val 7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63" name="AutoShape 43"/>
            <p:cNvSpPr>
              <a:spLocks noChangeArrowheads="1"/>
            </p:cNvSpPr>
            <p:nvPr/>
          </p:nvSpPr>
          <p:spPr bwMode="auto">
            <a:xfrm>
              <a:off x="4608" y="11376"/>
              <a:ext cx="432" cy="144"/>
            </a:xfrm>
            <a:prstGeom prst="cloudCallout">
              <a:avLst>
                <a:gd name="adj1" fmla="val -71528"/>
                <a:gd name="adj2" fmla="val 70139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62" name="AutoShape 42"/>
            <p:cNvSpPr>
              <a:spLocks noChangeArrowheads="1"/>
            </p:cNvSpPr>
            <p:nvPr/>
          </p:nvSpPr>
          <p:spPr bwMode="auto">
            <a:xfrm flipV="1">
              <a:off x="6384" y="13008"/>
              <a:ext cx="144" cy="144"/>
            </a:xfrm>
            <a:prstGeom prst="wedgeEllipseCallout">
              <a:avLst>
                <a:gd name="adj1" fmla="val -44449"/>
                <a:gd name="adj2" fmla="val 90278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61" name="AutoShape 41"/>
            <p:cNvSpPr>
              <a:spLocks noChangeArrowheads="1"/>
            </p:cNvSpPr>
            <p:nvPr/>
          </p:nvSpPr>
          <p:spPr bwMode="auto">
            <a:xfrm flipV="1">
              <a:off x="6816" y="13008"/>
              <a:ext cx="144" cy="144"/>
            </a:xfrm>
            <a:prstGeom prst="wedgeEllipseCallout">
              <a:avLst>
                <a:gd name="adj1" fmla="val -44449"/>
                <a:gd name="adj2" fmla="val 90278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60" name="AutoShape 40"/>
            <p:cNvSpPr>
              <a:spLocks noChangeArrowheads="1"/>
            </p:cNvSpPr>
            <p:nvPr/>
          </p:nvSpPr>
          <p:spPr bwMode="auto">
            <a:xfrm flipV="1">
              <a:off x="6624" y="12240"/>
              <a:ext cx="144" cy="144"/>
            </a:xfrm>
            <a:prstGeom prst="wedgeEllipseCallout">
              <a:avLst>
                <a:gd name="adj1" fmla="val -44449"/>
                <a:gd name="adj2" fmla="val 90278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59" name="AutoShape 39"/>
            <p:cNvSpPr>
              <a:spLocks noChangeArrowheads="1"/>
            </p:cNvSpPr>
            <p:nvPr/>
          </p:nvSpPr>
          <p:spPr bwMode="auto">
            <a:xfrm flipV="1">
              <a:off x="6912" y="13248"/>
              <a:ext cx="144" cy="144"/>
            </a:xfrm>
            <a:prstGeom prst="wedgeEllipseCallout">
              <a:avLst>
                <a:gd name="adj1" fmla="val -44449"/>
                <a:gd name="adj2" fmla="val 90278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58" name="AutoShape 38"/>
            <p:cNvSpPr>
              <a:spLocks noChangeArrowheads="1"/>
            </p:cNvSpPr>
            <p:nvPr/>
          </p:nvSpPr>
          <p:spPr bwMode="auto">
            <a:xfrm flipV="1">
              <a:off x="6624" y="13104"/>
              <a:ext cx="144" cy="144"/>
            </a:xfrm>
            <a:prstGeom prst="wedgeEllipseCallout">
              <a:avLst>
                <a:gd name="adj1" fmla="val -44449"/>
                <a:gd name="adj2" fmla="val 90278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57" name="Freeform 37"/>
            <p:cNvSpPr>
              <a:spLocks/>
            </p:cNvSpPr>
            <p:nvPr/>
          </p:nvSpPr>
          <p:spPr bwMode="auto">
            <a:xfrm>
              <a:off x="6216" y="13384"/>
              <a:ext cx="1020" cy="84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180" y="0"/>
                </a:cxn>
                <a:cxn ang="0">
                  <a:pos x="240" y="40"/>
                </a:cxn>
                <a:cxn ang="0">
                  <a:pos x="360" y="80"/>
                </a:cxn>
                <a:cxn ang="0">
                  <a:pos x="380" y="20"/>
                </a:cxn>
                <a:cxn ang="0">
                  <a:pos x="460" y="40"/>
                </a:cxn>
                <a:cxn ang="0">
                  <a:pos x="600" y="20"/>
                </a:cxn>
                <a:cxn ang="0">
                  <a:pos x="700" y="40"/>
                </a:cxn>
                <a:cxn ang="0">
                  <a:pos x="760" y="80"/>
                </a:cxn>
                <a:cxn ang="0">
                  <a:pos x="840" y="60"/>
                </a:cxn>
                <a:cxn ang="0">
                  <a:pos x="1020" y="40"/>
                </a:cxn>
              </a:cxnLst>
              <a:rect l="0" t="0" r="r" b="b"/>
              <a:pathLst>
                <a:path w="1020" h="84">
                  <a:moveTo>
                    <a:pt x="0" y="80"/>
                  </a:moveTo>
                  <a:cubicBezTo>
                    <a:pt x="65" y="58"/>
                    <a:pt x="115" y="22"/>
                    <a:pt x="180" y="0"/>
                  </a:cubicBezTo>
                  <a:cubicBezTo>
                    <a:pt x="200" y="13"/>
                    <a:pt x="218" y="30"/>
                    <a:pt x="240" y="40"/>
                  </a:cubicBezTo>
                  <a:cubicBezTo>
                    <a:pt x="279" y="57"/>
                    <a:pt x="360" y="80"/>
                    <a:pt x="360" y="80"/>
                  </a:cubicBezTo>
                  <a:cubicBezTo>
                    <a:pt x="367" y="60"/>
                    <a:pt x="360" y="28"/>
                    <a:pt x="380" y="20"/>
                  </a:cubicBezTo>
                  <a:cubicBezTo>
                    <a:pt x="406" y="10"/>
                    <a:pt x="433" y="40"/>
                    <a:pt x="460" y="40"/>
                  </a:cubicBezTo>
                  <a:cubicBezTo>
                    <a:pt x="507" y="40"/>
                    <a:pt x="553" y="27"/>
                    <a:pt x="600" y="20"/>
                  </a:cubicBezTo>
                  <a:cubicBezTo>
                    <a:pt x="633" y="27"/>
                    <a:pt x="668" y="28"/>
                    <a:pt x="700" y="40"/>
                  </a:cubicBezTo>
                  <a:cubicBezTo>
                    <a:pt x="723" y="48"/>
                    <a:pt x="736" y="77"/>
                    <a:pt x="760" y="80"/>
                  </a:cubicBezTo>
                  <a:cubicBezTo>
                    <a:pt x="787" y="84"/>
                    <a:pt x="813" y="66"/>
                    <a:pt x="840" y="60"/>
                  </a:cubicBezTo>
                  <a:cubicBezTo>
                    <a:pt x="954" y="35"/>
                    <a:pt x="916" y="40"/>
                    <a:pt x="1020" y="4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56" name="Freeform 36"/>
            <p:cNvSpPr>
              <a:spLocks/>
            </p:cNvSpPr>
            <p:nvPr/>
          </p:nvSpPr>
          <p:spPr bwMode="auto">
            <a:xfrm>
              <a:off x="6192" y="13536"/>
              <a:ext cx="240" cy="115"/>
            </a:xfrm>
            <a:custGeom>
              <a:avLst/>
              <a:gdLst/>
              <a:ahLst/>
              <a:cxnLst>
                <a:cxn ang="0">
                  <a:pos x="0" y="115"/>
                </a:cxn>
                <a:cxn ang="0">
                  <a:pos x="40" y="55"/>
                </a:cxn>
                <a:cxn ang="0">
                  <a:pos x="240" y="115"/>
                </a:cxn>
              </a:cxnLst>
              <a:rect l="0" t="0" r="r" b="b"/>
              <a:pathLst>
                <a:path w="240" h="115">
                  <a:moveTo>
                    <a:pt x="0" y="115"/>
                  </a:moveTo>
                  <a:cubicBezTo>
                    <a:pt x="13" y="95"/>
                    <a:pt x="21" y="70"/>
                    <a:pt x="40" y="55"/>
                  </a:cubicBezTo>
                  <a:cubicBezTo>
                    <a:pt x="109" y="0"/>
                    <a:pt x="206" y="47"/>
                    <a:pt x="240" y="115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55" name="Freeform 35"/>
            <p:cNvSpPr>
              <a:spLocks/>
            </p:cNvSpPr>
            <p:nvPr/>
          </p:nvSpPr>
          <p:spPr bwMode="auto">
            <a:xfrm>
              <a:off x="6856" y="13503"/>
              <a:ext cx="299" cy="107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200" y="41"/>
                </a:cxn>
                <a:cxn ang="0">
                  <a:pos x="240" y="101"/>
                </a:cxn>
              </a:cxnLst>
              <a:rect l="0" t="0" r="r" b="b"/>
              <a:pathLst>
                <a:path w="299" h="107">
                  <a:moveTo>
                    <a:pt x="0" y="41"/>
                  </a:moveTo>
                  <a:cubicBezTo>
                    <a:pt x="62" y="29"/>
                    <a:pt x="138" y="0"/>
                    <a:pt x="200" y="41"/>
                  </a:cubicBezTo>
                  <a:cubicBezTo>
                    <a:pt x="299" y="107"/>
                    <a:pt x="174" y="101"/>
                    <a:pt x="240" y="101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54" name="Rectangle 34"/>
            <p:cNvSpPr>
              <a:spLocks noChangeArrowheads="1"/>
            </p:cNvSpPr>
            <p:nvPr/>
          </p:nvSpPr>
          <p:spPr bwMode="auto">
            <a:xfrm>
              <a:off x="7776" y="11088"/>
              <a:ext cx="1584" cy="86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53" name="Freeform 33"/>
            <p:cNvSpPr>
              <a:spLocks/>
            </p:cNvSpPr>
            <p:nvPr/>
          </p:nvSpPr>
          <p:spPr bwMode="auto">
            <a:xfrm>
              <a:off x="3024" y="13680"/>
              <a:ext cx="1440" cy="161"/>
            </a:xfrm>
            <a:custGeom>
              <a:avLst/>
              <a:gdLst/>
              <a:ahLst/>
              <a:cxnLst>
                <a:cxn ang="0">
                  <a:pos x="0" y="128"/>
                </a:cxn>
                <a:cxn ang="0">
                  <a:pos x="340" y="108"/>
                </a:cxn>
                <a:cxn ang="0">
                  <a:pos x="460" y="148"/>
                </a:cxn>
                <a:cxn ang="0">
                  <a:pos x="580" y="108"/>
                </a:cxn>
                <a:cxn ang="0">
                  <a:pos x="640" y="88"/>
                </a:cxn>
                <a:cxn ang="0">
                  <a:pos x="860" y="48"/>
                </a:cxn>
                <a:cxn ang="0">
                  <a:pos x="1380" y="88"/>
                </a:cxn>
                <a:cxn ang="0">
                  <a:pos x="1440" y="128"/>
                </a:cxn>
              </a:cxnLst>
              <a:rect l="0" t="0" r="r" b="b"/>
              <a:pathLst>
                <a:path w="1440" h="161">
                  <a:moveTo>
                    <a:pt x="0" y="128"/>
                  </a:moveTo>
                  <a:cubicBezTo>
                    <a:pt x="137" y="94"/>
                    <a:pt x="197" y="88"/>
                    <a:pt x="340" y="108"/>
                  </a:cubicBezTo>
                  <a:cubicBezTo>
                    <a:pt x="380" y="121"/>
                    <a:pt x="420" y="135"/>
                    <a:pt x="460" y="148"/>
                  </a:cubicBezTo>
                  <a:cubicBezTo>
                    <a:pt x="500" y="161"/>
                    <a:pt x="540" y="121"/>
                    <a:pt x="580" y="108"/>
                  </a:cubicBezTo>
                  <a:cubicBezTo>
                    <a:pt x="600" y="101"/>
                    <a:pt x="640" y="88"/>
                    <a:pt x="640" y="88"/>
                  </a:cubicBezTo>
                  <a:cubicBezTo>
                    <a:pt x="738" y="121"/>
                    <a:pt x="777" y="103"/>
                    <a:pt x="860" y="48"/>
                  </a:cubicBezTo>
                  <a:cubicBezTo>
                    <a:pt x="1133" y="116"/>
                    <a:pt x="644" y="0"/>
                    <a:pt x="1380" y="88"/>
                  </a:cubicBezTo>
                  <a:cubicBezTo>
                    <a:pt x="1404" y="91"/>
                    <a:pt x="1440" y="128"/>
                    <a:pt x="1440" y="12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52" name="AutoShape 32"/>
            <p:cNvSpPr>
              <a:spLocks noChangeArrowheads="1"/>
            </p:cNvSpPr>
            <p:nvPr/>
          </p:nvSpPr>
          <p:spPr bwMode="auto">
            <a:xfrm>
              <a:off x="4032" y="13392"/>
              <a:ext cx="288" cy="288"/>
            </a:xfrm>
            <a:prstGeom prst="cloudCallout">
              <a:avLst>
                <a:gd name="adj1" fmla="val -57292"/>
                <a:gd name="adj2" fmla="val -659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51" name="AutoShape 31"/>
            <p:cNvSpPr>
              <a:spLocks noChangeArrowheads="1"/>
            </p:cNvSpPr>
            <p:nvPr/>
          </p:nvSpPr>
          <p:spPr bwMode="auto">
            <a:xfrm>
              <a:off x="3312" y="13392"/>
              <a:ext cx="288" cy="288"/>
            </a:xfrm>
            <a:prstGeom prst="cloudCallout">
              <a:avLst>
                <a:gd name="adj1" fmla="val -57292"/>
                <a:gd name="adj2" fmla="val -659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50" name="AutoShape 30"/>
            <p:cNvSpPr>
              <a:spLocks noChangeArrowheads="1"/>
            </p:cNvSpPr>
            <p:nvPr/>
          </p:nvSpPr>
          <p:spPr bwMode="auto">
            <a:xfrm>
              <a:off x="3312" y="12672"/>
              <a:ext cx="288" cy="288"/>
            </a:xfrm>
            <a:prstGeom prst="cloudCallout">
              <a:avLst>
                <a:gd name="adj1" fmla="val -57292"/>
                <a:gd name="adj2" fmla="val -659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49" name="AutoShape 29"/>
            <p:cNvSpPr>
              <a:spLocks noChangeArrowheads="1"/>
            </p:cNvSpPr>
            <p:nvPr/>
          </p:nvSpPr>
          <p:spPr bwMode="auto">
            <a:xfrm>
              <a:off x="3888" y="12816"/>
              <a:ext cx="288" cy="288"/>
            </a:xfrm>
            <a:prstGeom prst="cloudCallout">
              <a:avLst>
                <a:gd name="adj1" fmla="val -57292"/>
                <a:gd name="adj2" fmla="val -659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48" name="Line 28"/>
            <p:cNvSpPr>
              <a:spLocks noChangeShapeType="1"/>
            </p:cNvSpPr>
            <p:nvPr/>
          </p:nvSpPr>
          <p:spPr bwMode="auto">
            <a:xfrm>
              <a:off x="4464" y="14112"/>
              <a:ext cx="0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47" name="Line 27"/>
            <p:cNvSpPr>
              <a:spLocks noChangeShapeType="1"/>
            </p:cNvSpPr>
            <p:nvPr/>
          </p:nvSpPr>
          <p:spPr bwMode="auto">
            <a:xfrm flipV="1">
              <a:off x="8640" y="11952"/>
              <a:ext cx="0" cy="57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46" name="AutoShape 26"/>
            <p:cNvSpPr>
              <a:spLocks noChangeArrowheads="1"/>
            </p:cNvSpPr>
            <p:nvPr/>
          </p:nvSpPr>
          <p:spPr bwMode="auto">
            <a:xfrm>
              <a:off x="7200" y="11232"/>
              <a:ext cx="432" cy="576"/>
            </a:xfrm>
            <a:prstGeom prst="curvedLeftArrow">
              <a:avLst>
                <a:gd name="adj1" fmla="val 26667"/>
                <a:gd name="adj2" fmla="val 53333"/>
                <a:gd name="adj3" fmla="val 333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45" name="Line 25"/>
            <p:cNvSpPr>
              <a:spLocks noChangeShapeType="1"/>
            </p:cNvSpPr>
            <p:nvPr/>
          </p:nvSpPr>
          <p:spPr bwMode="auto">
            <a:xfrm flipV="1">
              <a:off x="8928" y="11952"/>
              <a:ext cx="0" cy="57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44" name="Line 24"/>
            <p:cNvSpPr>
              <a:spLocks noChangeShapeType="1"/>
            </p:cNvSpPr>
            <p:nvPr/>
          </p:nvSpPr>
          <p:spPr bwMode="auto">
            <a:xfrm flipV="1">
              <a:off x="9216" y="11952"/>
              <a:ext cx="0" cy="576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43" name="AutoShape 23"/>
            <p:cNvSpPr>
              <a:spLocks/>
            </p:cNvSpPr>
            <p:nvPr/>
          </p:nvSpPr>
          <p:spPr bwMode="auto">
            <a:xfrm rot="5400000" flipV="1">
              <a:off x="8712" y="12312"/>
              <a:ext cx="432" cy="864"/>
            </a:xfrm>
            <a:prstGeom prst="rightBrace">
              <a:avLst>
                <a:gd name="adj1" fmla="val 16667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42" name="AutoShape 22"/>
            <p:cNvSpPr>
              <a:spLocks noChangeArrowheads="1"/>
            </p:cNvSpPr>
            <p:nvPr/>
          </p:nvSpPr>
          <p:spPr bwMode="auto">
            <a:xfrm>
              <a:off x="3456" y="14400"/>
              <a:ext cx="432" cy="576"/>
            </a:xfrm>
            <a:prstGeom prst="flowChartDecision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41" name="AutoShape 21"/>
            <p:cNvSpPr>
              <a:spLocks noChangeArrowheads="1"/>
            </p:cNvSpPr>
            <p:nvPr/>
          </p:nvSpPr>
          <p:spPr bwMode="auto">
            <a:xfrm>
              <a:off x="3600" y="14544"/>
              <a:ext cx="144" cy="432"/>
            </a:xfrm>
            <a:prstGeom prst="flowChartDecision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40" name="Text Box 20"/>
            <p:cNvSpPr txBox="1">
              <a:spLocks noChangeArrowheads="1"/>
            </p:cNvSpPr>
            <p:nvPr/>
          </p:nvSpPr>
          <p:spPr bwMode="auto">
            <a:xfrm>
              <a:off x="7344" y="14256"/>
              <a:ext cx="1872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Condenseur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39" name="Text Box 19"/>
            <p:cNvSpPr txBox="1">
              <a:spLocks noChangeArrowheads="1"/>
            </p:cNvSpPr>
            <p:nvPr/>
          </p:nvSpPr>
          <p:spPr bwMode="auto">
            <a:xfrm>
              <a:off x="6192" y="13392"/>
              <a:ext cx="1008" cy="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4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EAU</a:t>
              </a:r>
              <a:endParaRPr kumimoji="0" lang="fr-FR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38" name="Text Box 18"/>
            <p:cNvSpPr txBox="1">
              <a:spLocks noChangeArrowheads="1"/>
            </p:cNvSpPr>
            <p:nvPr/>
          </p:nvSpPr>
          <p:spPr bwMode="auto">
            <a:xfrm>
              <a:off x="3174" y="13790"/>
              <a:ext cx="1008" cy="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400" b="1" i="0" u="none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EAU</a:t>
              </a:r>
              <a:endParaRPr kumimoji="0" lang="fr-FR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37" name="Freeform 17"/>
            <p:cNvSpPr>
              <a:spLocks/>
            </p:cNvSpPr>
            <p:nvPr/>
          </p:nvSpPr>
          <p:spPr bwMode="auto">
            <a:xfrm>
              <a:off x="3168" y="13824"/>
              <a:ext cx="240" cy="115"/>
            </a:xfrm>
            <a:custGeom>
              <a:avLst/>
              <a:gdLst/>
              <a:ahLst/>
              <a:cxnLst>
                <a:cxn ang="0">
                  <a:pos x="0" y="115"/>
                </a:cxn>
                <a:cxn ang="0">
                  <a:pos x="40" y="55"/>
                </a:cxn>
                <a:cxn ang="0">
                  <a:pos x="240" y="115"/>
                </a:cxn>
              </a:cxnLst>
              <a:rect l="0" t="0" r="r" b="b"/>
              <a:pathLst>
                <a:path w="240" h="115">
                  <a:moveTo>
                    <a:pt x="0" y="115"/>
                  </a:moveTo>
                  <a:cubicBezTo>
                    <a:pt x="13" y="95"/>
                    <a:pt x="21" y="70"/>
                    <a:pt x="40" y="55"/>
                  </a:cubicBezTo>
                  <a:cubicBezTo>
                    <a:pt x="109" y="0"/>
                    <a:pt x="206" y="47"/>
                    <a:pt x="240" y="115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36" name="Freeform 16"/>
            <p:cNvSpPr>
              <a:spLocks/>
            </p:cNvSpPr>
            <p:nvPr/>
          </p:nvSpPr>
          <p:spPr bwMode="auto">
            <a:xfrm>
              <a:off x="4032" y="13968"/>
              <a:ext cx="240" cy="115"/>
            </a:xfrm>
            <a:custGeom>
              <a:avLst/>
              <a:gdLst/>
              <a:ahLst/>
              <a:cxnLst>
                <a:cxn ang="0">
                  <a:pos x="0" y="115"/>
                </a:cxn>
                <a:cxn ang="0">
                  <a:pos x="40" y="55"/>
                </a:cxn>
                <a:cxn ang="0">
                  <a:pos x="240" y="115"/>
                </a:cxn>
              </a:cxnLst>
              <a:rect l="0" t="0" r="r" b="b"/>
              <a:pathLst>
                <a:path w="240" h="115">
                  <a:moveTo>
                    <a:pt x="0" y="115"/>
                  </a:moveTo>
                  <a:cubicBezTo>
                    <a:pt x="13" y="95"/>
                    <a:pt x="21" y="70"/>
                    <a:pt x="40" y="55"/>
                  </a:cubicBezTo>
                  <a:cubicBezTo>
                    <a:pt x="109" y="0"/>
                    <a:pt x="206" y="47"/>
                    <a:pt x="240" y="115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35" name="Freeform 15"/>
            <p:cNvSpPr>
              <a:spLocks/>
            </p:cNvSpPr>
            <p:nvPr/>
          </p:nvSpPr>
          <p:spPr bwMode="auto">
            <a:xfrm>
              <a:off x="3888" y="13824"/>
              <a:ext cx="240" cy="115"/>
            </a:xfrm>
            <a:custGeom>
              <a:avLst/>
              <a:gdLst/>
              <a:ahLst/>
              <a:cxnLst>
                <a:cxn ang="0">
                  <a:pos x="0" y="115"/>
                </a:cxn>
                <a:cxn ang="0">
                  <a:pos x="40" y="55"/>
                </a:cxn>
                <a:cxn ang="0">
                  <a:pos x="240" y="115"/>
                </a:cxn>
              </a:cxnLst>
              <a:rect l="0" t="0" r="r" b="b"/>
              <a:pathLst>
                <a:path w="240" h="115">
                  <a:moveTo>
                    <a:pt x="0" y="115"/>
                  </a:moveTo>
                  <a:cubicBezTo>
                    <a:pt x="13" y="95"/>
                    <a:pt x="21" y="70"/>
                    <a:pt x="40" y="55"/>
                  </a:cubicBezTo>
                  <a:cubicBezTo>
                    <a:pt x="109" y="0"/>
                    <a:pt x="206" y="47"/>
                    <a:pt x="240" y="115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34" name="Line 14"/>
            <p:cNvSpPr>
              <a:spLocks noChangeShapeType="1"/>
            </p:cNvSpPr>
            <p:nvPr/>
          </p:nvSpPr>
          <p:spPr bwMode="auto">
            <a:xfrm flipH="1" flipV="1">
              <a:off x="7200" y="13680"/>
              <a:ext cx="720" cy="57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33" name="Line 13"/>
            <p:cNvSpPr>
              <a:spLocks noChangeShapeType="1"/>
            </p:cNvSpPr>
            <p:nvPr/>
          </p:nvSpPr>
          <p:spPr bwMode="auto">
            <a:xfrm>
              <a:off x="2736" y="12528"/>
              <a:ext cx="7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32" name="Line 12"/>
            <p:cNvSpPr>
              <a:spLocks noChangeShapeType="1"/>
            </p:cNvSpPr>
            <p:nvPr/>
          </p:nvSpPr>
          <p:spPr bwMode="auto">
            <a:xfrm>
              <a:off x="5040" y="10944"/>
              <a:ext cx="1008" cy="43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31" name="Text Box 11"/>
            <p:cNvSpPr txBox="1">
              <a:spLocks noChangeArrowheads="1"/>
            </p:cNvSpPr>
            <p:nvPr/>
          </p:nvSpPr>
          <p:spPr bwMode="auto">
            <a:xfrm>
              <a:off x="3744" y="10656"/>
              <a:ext cx="1296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Turbine</a:t>
              </a:r>
              <a:endParaRPr kumimoji="0" 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30" name="Text Box 10"/>
            <p:cNvSpPr txBox="1">
              <a:spLocks noChangeArrowheads="1"/>
            </p:cNvSpPr>
            <p:nvPr/>
          </p:nvSpPr>
          <p:spPr bwMode="auto">
            <a:xfrm>
              <a:off x="7920" y="12960"/>
              <a:ext cx="2880" cy="57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2- Energie Electrique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29" name="Text Box 9"/>
            <p:cNvSpPr txBox="1">
              <a:spLocks noChangeArrowheads="1"/>
            </p:cNvSpPr>
            <p:nvPr/>
          </p:nvSpPr>
          <p:spPr bwMode="auto">
            <a:xfrm>
              <a:off x="8887" y="10463"/>
              <a:ext cx="1872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Alternateur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28" name="Line 8"/>
            <p:cNvSpPr>
              <a:spLocks noChangeShapeType="1"/>
            </p:cNvSpPr>
            <p:nvPr/>
          </p:nvSpPr>
          <p:spPr bwMode="auto">
            <a:xfrm flipH="1">
              <a:off x="9072" y="10944"/>
              <a:ext cx="864" cy="57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27" name="Text Box 7"/>
            <p:cNvSpPr txBox="1">
              <a:spLocks noChangeArrowheads="1"/>
            </p:cNvSpPr>
            <p:nvPr/>
          </p:nvSpPr>
          <p:spPr bwMode="auto">
            <a:xfrm>
              <a:off x="1440" y="12096"/>
              <a:ext cx="1440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Vapeur d’eau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26" name="Text Box 6"/>
            <p:cNvSpPr txBox="1">
              <a:spLocks noChangeArrowheads="1"/>
            </p:cNvSpPr>
            <p:nvPr/>
          </p:nvSpPr>
          <p:spPr bwMode="auto">
            <a:xfrm>
              <a:off x="2880" y="14976"/>
              <a:ext cx="1728" cy="576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BRULEUR</a:t>
              </a: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25" name="Line 5"/>
            <p:cNvSpPr>
              <a:spLocks noChangeShapeType="1"/>
            </p:cNvSpPr>
            <p:nvPr/>
          </p:nvSpPr>
          <p:spPr bwMode="auto">
            <a:xfrm>
              <a:off x="4608" y="15264"/>
              <a:ext cx="72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 type="triangle" w="med" len="med"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24" name="Text Box 4"/>
            <p:cNvSpPr txBox="1">
              <a:spLocks noChangeArrowheads="1"/>
            </p:cNvSpPr>
            <p:nvPr/>
          </p:nvSpPr>
          <p:spPr bwMode="auto">
            <a:xfrm>
              <a:off x="5328" y="14976"/>
              <a:ext cx="3600" cy="86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1- Energie Primaire</a:t>
              </a:r>
              <a:endParaRPr kumimoji="0" lang="fr-FR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fr-FR" sz="1600" b="1" i="1" u="sng" dirty="0" smtClean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(charbon, gaz</a:t>
              </a: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, fioul….</a:t>
              </a:r>
              <a:r>
                <a:rPr kumimoji="0" lang="fr-FR" sz="1600" b="1" i="1" u="sng" strike="noStrike" cap="none" normalizeH="0" baseline="0" dirty="0" err="1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etc</a:t>
              </a: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)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6323" name="Line 3"/>
            <p:cNvSpPr>
              <a:spLocks noChangeShapeType="1"/>
            </p:cNvSpPr>
            <p:nvPr/>
          </p:nvSpPr>
          <p:spPr bwMode="auto">
            <a:xfrm flipV="1">
              <a:off x="2592" y="14112"/>
              <a:ext cx="720" cy="14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322" name="Text Box 2"/>
            <p:cNvSpPr txBox="1">
              <a:spLocks noChangeArrowheads="1"/>
            </p:cNvSpPr>
            <p:nvPr/>
          </p:nvSpPr>
          <p:spPr bwMode="auto">
            <a:xfrm>
              <a:off x="1008" y="13968"/>
              <a:ext cx="1872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Chaudière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56430" name="Rectangle 110"/>
          <p:cNvSpPr>
            <a:spLocks noChangeArrowheads="1"/>
          </p:cNvSpPr>
          <p:nvPr/>
        </p:nvSpPr>
        <p:spPr bwMode="auto">
          <a:xfrm>
            <a:off x="857224" y="928670"/>
            <a:ext cx="814393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r>
              <a:rPr kumimoji="0" 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Dans ce type de centrales:</a:t>
            </a:r>
          </a:p>
          <a:p>
            <a:pPr marR="0" lvl="0" indent="1762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r>
              <a:rPr kumimoji="0" lang="fr-FR" b="0" i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L’énergie primaire est brûlée afin de chauffer de l’eau. </a:t>
            </a:r>
          </a:p>
          <a:p>
            <a:pPr marL="176213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r>
              <a:rPr kumimoji="0" lang="fr-FR" b="0" i="1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La vapeur d’eau ainsi produite va, en se détendant, faire tourner une turbine couplée à un alternateur.</a:t>
            </a:r>
            <a:endParaRPr kumimoji="0" lang="fr-FR" sz="105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" name="Groupe 123"/>
          <p:cNvGrpSpPr/>
          <p:nvPr/>
        </p:nvGrpSpPr>
        <p:grpSpPr>
          <a:xfrm>
            <a:off x="357158" y="857232"/>
            <a:ext cx="10456738" cy="4873687"/>
            <a:chOff x="-62899" y="457200"/>
            <a:chExt cx="9206899" cy="4516497"/>
          </a:xfrm>
        </p:grpSpPr>
        <p:sp>
          <p:nvSpPr>
            <p:cNvPr id="57464" name="AutoShape 120"/>
            <p:cNvSpPr>
              <a:spLocks noChangeArrowheads="1"/>
            </p:cNvSpPr>
            <p:nvPr/>
          </p:nvSpPr>
          <p:spPr bwMode="auto">
            <a:xfrm>
              <a:off x="2019300" y="2365375"/>
              <a:ext cx="914400" cy="1554163"/>
            </a:xfrm>
            <a:prstGeom prst="flowChartAlternateProcess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63" name="Line 119"/>
            <p:cNvSpPr>
              <a:spLocks noChangeShapeType="1"/>
            </p:cNvSpPr>
            <p:nvPr/>
          </p:nvSpPr>
          <p:spPr bwMode="auto">
            <a:xfrm>
              <a:off x="2386013" y="1328738"/>
              <a:ext cx="118903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62" name="Line 118"/>
            <p:cNvSpPr>
              <a:spLocks noChangeShapeType="1"/>
            </p:cNvSpPr>
            <p:nvPr/>
          </p:nvSpPr>
          <p:spPr bwMode="auto">
            <a:xfrm>
              <a:off x="2568575" y="1519238"/>
              <a:ext cx="100647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61" name="Line 117"/>
            <p:cNvSpPr>
              <a:spLocks noChangeShapeType="1"/>
            </p:cNvSpPr>
            <p:nvPr/>
          </p:nvSpPr>
          <p:spPr bwMode="auto">
            <a:xfrm>
              <a:off x="4305300" y="1800225"/>
              <a:ext cx="0" cy="457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60" name="Line 116"/>
            <p:cNvSpPr>
              <a:spLocks noChangeShapeType="1"/>
            </p:cNvSpPr>
            <p:nvPr/>
          </p:nvSpPr>
          <p:spPr bwMode="auto">
            <a:xfrm>
              <a:off x="4397375" y="1800225"/>
              <a:ext cx="0" cy="4572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59" name="Line 115"/>
            <p:cNvSpPr>
              <a:spLocks noChangeShapeType="1"/>
            </p:cNvSpPr>
            <p:nvPr/>
          </p:nvSpPr>
          <p:spPr bwMode="auto">
            <a:xfrm flipH="1">
              <a:off x="4032250" y="2265363"/>
              <a:ext cx="27305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58" name="Line 114"/>
            <p:cNvSpPr>
              <a:spLocks noChangeShapeType="1"/>
            </p:cNvSpPr>
            <p:nvPr/>
          </p:nvSpPr>
          <p:spPr bwMode="auto">
            <a:xfrm>
              <a:off x="4397375" y="2265363"/>
              <a:ext cx="27463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57" name="Line 113"/>
            <p:cNvSpPr>
              <a:spLocks noChangeShapeType="1"/>
            </p:cNvSpPr>
            <p:nvPr/>
          </p:nvSpPr>
          <p:spPr bwMode="auto">
            <a:xfrm>
              <a:off x="4032250" y="2265363"/>
              <a:ext cx="0" cy="6397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56" name="Line 112"/>
            <p:cNvSpPr>
              <a:spLocks noChangeShapeType="1"/>
            </p:cNvSpPr>
            <p:nvPr/>
          </p:nvSpPr>
          <p:spPr bwMode="auto">
            <a:xfrm>
              <a:off x="4672013" y="2265363"/>
              <a:ext cx="0" cy="6397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55" name="Line 111"/>
            <p:cNvSpPr>
              <a:spLocks noChangeShapeType="1"/>
            </p:cNvSpPr>
            <p:nvPr/>
          </p:nvSpPr>
          <p:spPr bwMode="auto">
            <a:xfrm>
              <a:off x="4032250" y="2921000"/>
              <a:ext cx="27305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54" name="Line 110"/>
            <p:cNvSpPr>
              <a:spLocks noChangeShapeType="1"/>
            </p:cNvSpPr>
            <p:nvPr/>
          </p:nvSpPr>
          <p:spPr bwMode="auto">
            <a:xfrm>
              <a:off x="4397375" y="2921000"/>
              <a:ext cx="27463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53" name="Line 109"/>
            <p:cNvSpPr>
              <a:spLocks noChangeShapeType="1"/>
            </p:cNvSpPr>
            <p:nvPr/>
          </p:nvSpPr>
          <p:spPr bwMode="auto">
            <a:xfrm>
              <a:off x="4305300" y="2921000"/>
              <a:ext cx="0" cy="18256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52" name="Line 108"/>
            <p:cNvSpPr>
              <a:spLocks noChangeShapeType="1"/>
            </p:cNvSpPr>
            <p:nvPr/>
          </p:nvSpPr>
          <p:spPr bwMode="auto">
            <a:xfrm>
              <a:off x="4397375" y="2921000"/>
              <a:ext cx="0" cy="27463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51" name="Line 107"/>
            <p:cNvSpPr>
              <a:spLocks noChangeShapeType="1"/>
            </p:cNvSpPr>
            <p:nvPr/>
          </p:nvSpPr>
          <p:spPr bwMode="auto">
            <a:xfrm flipH="1">
              <a:off x="3757613" y="3111500"/>
              <a:ext cx="54768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50" name="Line 106"/>
            <p:cNvSpPr>
              <a:spLocks noChangeShapeType="1"/>
            </p:cNvSpPr>
            <p:nvPr/>
          </p:nvSpPr>
          <p:spPr bwMode="auto">
            <a:xfrm flipH="1">
              <a:off x="3757613" y="3203575"/>
              <a:ext cx="639762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49" name="AutoShape 105"/>
            <p:cNvSpPr>
              <a:spLocks noChangeArrowheads="1"/>
            </p:cNvSpPr>
            <p:nvPr/>
          </p:nvSpPr>
          <p:spPr bwMode="auto">
            <a:xfrm flipH="1" flipV="1">
              <a:off x="3482975" y="3019425"/>
              <a:ext cx="274638" cy="274638"/>
            </a:xfrm>
            <a:prstGeom prst="flowChartMagneticTap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48" name="Line 104"/>
            <p:cNvSpPr>
              <a:spLocks noChangeShapeType="1"/>
            </p:cNvSpPr>
            <p:nvPr/>
          </p:nvSpPr>
          <p:spPr bwMode="auto">
            <a:xfrm flipV="1">
              <a:off x="3575050" y="1236663"/>
              <a:ext cx="0" cy="9207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47" name="Line 103"/>
            <p:cNvSpPr>
              <a:spLocks noChangeShapeType="1"/>
            </p:cNvSpPr>
            <p:nvPr/>
          </p:nvSpPr>
          <p:spPr bwMode="auto">
            <a:xfrm>
              <a:off x="3575050" y="1519238"/>
              <a:ext cx="0" cy="9048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46" name="Line 102"/>
            <p:cNvSpPr>
              <a:spLocks noChangeShapeType="1"/>
            </p:cNvSpPr>
            <p:nvPr/>
          </p:nvSpPr>
          <p:spPr bwMode="auto">
            <a:xfrm>
              <a:off x="3575050" y="1609725"/>
              <a:ext cx="730250" cy="18415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45" name="Line 101"/>
            <p:cNvSpPr>
              <a:spLocks noChangeShapeType="1"/>
            </p:cNvSpPr>
            <p:nvPr/>
          </p:nvSpPr>
          <p:spPr bwMode="auto">
            <a:xfrm flipV="1">
              <a:off x="3575050" y="1046163"/>
              <a:ext cx="730250" cy="1825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44" name="Line 100"/>
            <p:cNvSpPr>
              <a:spLocks noChangeShapeType="1"/>
            </p:cNvSpPr>
            <p:nvPr/>
          </p:nvSpPr>
          <p:spPr bwMode="auto">
            <a:xfrm>
              <a:off x="4305300" y="1046163"/>
              <a:ext cx="27463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43" name="Line 99"/>
            <p:cNvSpPr>
              <a:spLocks noChangeShapeType="1"/>
            </p:cNvSpPr>
            <p:nvPr/>
          </p:nvSpPr>
          <p:spPr bwMode="auto">
            <a:xfrm>
              <a:off x="4397375" y="1800225"/>
              <a:ext cx="18256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42" name="Line 98"/>
            <p:cNvSpPr>
              <a:spLocks noChangeShapeType="1"/>
            </p:cNvSpPr>
            <p:nvPr/>
          </p:nvSpPr>
          <p:spPr bwMode="auto">
            <a:xfrm>
              <a:off x="4579938" y="1046163"/>
              <a:ext cx="0" cy="7318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41" name="Line 97"/>
            <p:cNvSpPr>
              <a:spLocks noChangeShapeType="1"/>
            </p:cNvSpPr>
            <p:nvPr/>
          </p:nvSpPr>
          <p:spPr bwMode="auto">
            <a:xfrm>
              <a:off x="3665538" y="1427163"/>
              <a:ext cx="1371600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40" name="Line 96"/>
            <p:cNvSpPr>
              <a:spLocks noChangeShapeType="1"/>
            </p:cNvSpPr>
            <p:nvPr/>
          </p:nvSpPr>
          <p:spPr bwMode="auto">
            <a:xfrm>
              <a:off x="3757613" y="1236663"/>
              <a:ext cx="0" cy="36671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39" name="Line 95"/>
            <p:cNvSpPr>
              <a:spLocks noChangeShapeType="1"/>
            </p:cNvSpPr>
            <p:nvPr/>
          </p:nvSpPr>
          <p:spPr bwMode="auto">
            <a:xfrm>
              <a:off x="3940175" y="1236663"/>
              <a:ext cx="0" cy="366712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38" name="Line 94"/>
            <p:cNvSpPr>
              <a:spLocks noChangeShapeType="1"/>
            </p:cNvSpPr>
            <p:nvPr/>
          </p:nvSpPr>
          <p:spPr bwMode="auto">
            <a:xfrm>
              <a:off x="4122738" y="1146175"/>
              <a:ext cx="0" cy="54768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37" name="Line 93"/>
            <p:cNvSpPr>
              <a:spLocks noChangeShapeType="1"/>
            </p:cNvSpPr>
            <p:nvPr/>
          </p:nvSpPr>
          <p:spPr bwMode="auto">
            <a:xfrm>
              <a:off x="4305300" y="1146175"/>
              <a:ext cx="0" cy="54768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36" name="Line 92"/>
            <p:cNvSpPr>
              <a:spLocks noChangeShapeType="1"/>
            </p:cNvSpPr>
            <p:nvPr/>
          </p:nvSpPr>
          <p:spPr bwMode="auto">
            <a:xfrm>
              <a:off x="4489450" y="1146175"/>
              <a:ext cx="0" cy="547688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35" name="AutoShape 91"/>
            <p:cNvSpPr>
              <a:spLocks noChangeArrowheads="1"/>
            </p:cNvSpPr>
            <p:nvPr/>
          </p:nvSpPr>
          <p:spPr bwMode="auto">
            <a:xfrm>
              <a:off x="2933700" y="1427163"/>
              <a:ext cx="274638" cy="92075"/>
            </a:xfrm>
            <a:prstGeom prst="cloudCallout">
              <a:avLst>
                <a:gd name="adj1" fmla="val -37269"/>
                <a:gd name="adj2" fmla="val -8541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434" name="AutoShape 90"/>
            <p:cNvSpPr>
              <a:spLocks noChangeArrowheads="1"/>
            </p:cNvSpPr>
            <p:nvPr/>
          </p:nvSpPr>
          <p:spPr bwMode="auto">
            <a:xfrm flipV="1">
              <a:off x="4152900" y="2395538"/>
              <a:ext cx="92075" cy="92075"/>
            </a:xfrm>
            <a:prstGeom prst="wedgeEllipseCallout">
              <a:avLst>
                <a:gd name="adj1" fmla="val -30560"/>
                <a:gd name="adj2" fmla="val 1208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433" name="AutoShape 89"/>
            <p:cNvSpPr>
              <a:spLocks noChangeArrowheads="1"/>
            </p:cNvSpPr>
            <p:nvPr/>
          </p:nvSpPr>
          <p:spPr bwMode="auto">
            <a:xfrm flipV="1">
              <a:off x="4427538" y="2395538"/>
              <a:ext cx="92075" cy="92075"/>
            </a:xfrm>
            <a:prstGeom prst="wedgeEllipseCallout">
              <a:avLst>
                <a:gd name="adj1" fmla="val -44449"/>
                <a:gd name="adj2" fmla="val 51389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432" name="AutoShape 88"/>
            <p:cNvSpPr>
              <a:spLocks noChangeArrowheads="1"/>
            </p:cNvSpPr>
            <p:nvPr/>
          </p:nvSpPr>
          <p:spPr bwMode="auto">
            <a:xfrm flipV="1">
              <a:off x="4305300" y="1892300"/>
              <a:ext cx="92075" cy="92075"/>
            </a:xfrm>
            <a:prstGeom prst="wedgeEllipseCallout">
              <a:avLst>
                <a:gd name="adj1" fmla="val -30560"/>
                <a:gd name="adj2" fmla="val 106944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431" name="AutoShape 87"/>
            <p:cNvSpPr>
              <a:spLocks noChangeArrowheads="1"/>
            </p:cNvSpPr>
            <p:nvPr/>
          </p:nvSpPr>
          <p:spPr bwMode="auto">
            <a:xfrm flipV="1">
              <a:off x="4489450" y="2547938"/>
              <a:ext cx="92075" cy="92075"/>
            </a:xfrm>
            <a:prstGeom prst="wedgeEllipseCallout">
              <a:avLst>
                <a:gd name="adj1" fmla="val -30560"/>
                <a:gd name="adj2" fmla="val 93056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430" name="AutoShape 86"/>
            <p:cNvSpPr>
              <a:spLocks noChangeArrowheads="1"/>
            </p:cNvSpPr>
            <p:nvPr/>
          </p:nvSpPr>
          <p:spPr bwMode="auto">
            <a:xfrm flipV="1">
              <a:off x="4305300" y="2455863"/>
              <a:ext cx="92075" cy="92075"/>
            </a:xfrm>
            <a:prstGeom prst="wedgeEllipseCallout">
              <a:avLst>
                <a:gd name="adj1" fmla="val 24995"/>
                <a:gd name="adj2" fmla="val -41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10800000"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429" name="Freeform 85"/>
            <p:cNvSpPr>
              <a:spLocks/>
            </p:cNvSpPr>
            <p:nvPr/>
          </p:nvSpPr>
          <p:spPr bwMode="auto">
            <a:xfrm>
              <a:off x="4046538" y="2633663"/>
              <a:ext cx="647700" cy="53975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180" y="0"/>
                </a:cxn>
                <a:cxn ang="0">
                  <a:pos x="240" y="40"/>
                </a:cxn>
                <a:cxn ang="0">
                  <a:pos x="360" y="80"/>
                </a:cxn>
                <a:cxn ang="0">
                  <a:pos x="380" y="20"/>
                </a:cxn>
                <a:cxn ang="0">
                  <a:pos x="460" y="40"/>
                </a:cxn>
                <a:cxn ang="0">
                  <a:pos x="600" y="20"/>
                </a:cxn>
                <a:cxn ang="0">
                  <a:pos x="700" y="40"/>
                </a:cxn>
                <a:cxn ang="0">
                  <a:pos x="760" y="80"/>
                </a:cxn>
                <a:cxn ang="0">
                  <a:pos x="840" y="60"/>
                </a:cxn>
                <a:cxn ang="0">
                  <a:pos x="1020" y="40"/>
                </a:cxn>
              </a:cxnLst>
              <a:rect l="0" t="0" r="r" b="b"/>
              <a:pathLst>
                <a:path w="1020" h="84">
                  <a:moveTo>
                    <a:pt x="0" y="80"/>
                  </a:moveTo>
                  <a:cubicBezTo>
                    <a:pt x="65" y="58"/>
                    <a:pt x="115" y="22"/>
                    <a:pt x="180" y="0"/>
                  </a:cubicBezTo>
                  <a:cubicBezTo>
                    <a:pt x="200" y="13"/>
                    <a:pt x="218" y="30"/>
                    <a:pt x="240" y="40"/>
                  </a:cubicBezTo>
                  <a:cubicBezTo>
                    <a:pt x="279" y="57"/>
                    <a:pt x="360" y="80"/>
                    <a:pt x="360" y="80"/>
                  </a:cubicBezTo>
                  <a:cubicBezTo>
                    <a:pt x="367" y="60"/>
                    <a:pt x="360" y="28"/>
                    <a:pt x="380" y="20"/>
                  </a:cubicBezTo>
                  <a:cubicBezTo>
                    <a:pt x="406" y="10"/>
                    <a:pt x="433" y="40"/>
                    <a:pt x="460" y="40"/>
                  </a:cubicBezTo>
                  <a:cubicBezTo>
                    <a:pt x="507" y="40"/>
                    <a:pt x="553" y="27"/>
                    <a:pt x="600" y="20"/>
                  </a:cubicBezTo>
                  <a:cubicBezTo>
                    <a:pt x="633" y="27"/>
                    <a:pt x="668" y="28"/>
                    <a:pt x="700" y="40"/>
                  </a:cubicBezTo>
                  <a:cubicBezTo>
                    <a:pt x="723" y="48"/>
                    <a:pt x="736" y="77"/>
                    <a:pt x="760" y="80"/>
                  </a:cubicBezTo>
                  <a:cubicBezTo>
                    <a:pt x="787" y="84"/>
                    <a:pt x="813" y="66"/>
                    <a:pt x="840" y="60"/>
                  </a:cubicBezTo>
                  <a:cubicBezTo>
                    <a:pt x="954" y="35"/>
                    <a:pt x="916" y="40"/>
                    <a:pt x="1020" y="40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28" name="Freeform 84"/>
            <p:cNvSpPr>
              <a:spLocks/>
            </p:cNvSpPr>
            <p:nvPr/>
          </p:nvSpPr>
          <p:spPr bwMode="auto">
            <a:xfrm>
              <a:off x="4032250" y="2738438"/>
              <a:ext cx="152400" cy="73025"/>
            </a:xfrm>
            <a:custGeom>
              <a:avLst/>
              <a:gdLst/>
              <a:ahLst/>
              <a:cxnLst>
                <a:cxn ang="0">
                  <a:pos x="0" y="115"/>
                </a:cxn>
                <a:cxn ang="0">
                  <a:pos x="40" y="55"/>
                </a:cxn>
                <a:cxn ang="0">
                  <a:pos x="240" y="115"/>
                </a:cxn>
              </a:cxnLst>
              <a:rect l="0" t="0" r="r" b="b"/>
              <a:pathLst>
                <a:path w="240" h="115">
                  <a:moveTo>
                    <a:pt x="0" y="115"/>
                  </a:moveTo>
                  <a:cubicBezTo>
                    <a:pt x="13" y="95"/>
                    <a:pt x="21" y="70"/>
                    <a:pt x="40" y="55"/>
                  </a:cubicBezTo>
                  <a:cubicBezTo>
                    <a:pt x="109" y="0"/>
                    <a:pt x="206" y="47"/>
                    <a:pt x="240" y="115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27" name="Freeform 83"/>
            <p:cNvSpPr>
              <a:spLocks/>
            </p:cNvSpPr>
            <p:nvPr/>
          </p:nvSpPr>
          <p:spPr bwMode="auto">
            <a:xfrm>
              <a:off x="4452938" y="2717800"/>
              <a:ext cx="190500" cy="68263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200" y="41"/>
                </a:cxn>
                <a:cxn ang="0">
                  <a:pos x="240" y="101"/>
                </a:cxn>
              </a:cxnLst>
              <a:rect l="0" t="0" r="r" b="b"/>
              <a:pathLst>
                <a:path w="299" h="107">
                  <a:moveTo>
                    <a:pt x="0" y="41"/>
                  </a:moveTo>
                  <a:cubicBezTo>
                    <a:pt x="62" y="29"/>
                    <a:pt x="138" y="0"/>
                    <a:pt x="200" y="41"/>
                  </a:cubicBezTo>
                  <a:cubicBezTo>
                    <a:pt x="299" y="107"/>
                    <a:pt x="174" y="101"/>
                    <a:pt x="240" y="101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26" name="Rectangle 82"/>
            <p:cNvSpPr>
              <a:spLocks noChangeArrowheads="1"/>
            </p:cNvSpPr>
            <p:nvPr/>
          </p:nvSpPr>
          <p:spPr bwMode="auto">
            <a:xfrm>
              <a:off x="5037138" y="1146175"/>
              <a:ext cx="1006475" cy="54927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25" name="Line 81"/>
            <p:cNvSpPr>
              <a:spLocks noChangeShapeType="1"/>
            </p:cNvSpPr>
            <p:nvPr/>
          </p:nvSpPr>
          <p:spPr bwMode="auto">
            <a:xfrm flipV="1">
              <a:off x="5586413" y="1709738"/>
              <a:ext cx="0" cy="36512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24" name="AutoShape 80"/>
            <p:cNvSpPr>
              <a:spLocks noChangeArrowheads="1"/>
            </p:cNvSpPr>
            <p:nvPr/>
          </p:nvSpPr>
          <p:spPr bwMode="auto">
            <a:xfrm>
              <a:off x="4672013" y="1236663"/>
              <a:ext cx="274637" cy="365125"/>
            </a:xfrm>
            <a:prstGeom prst="curvedLeftArrow">
              <a:avLst>
                <a:gd name="adj1" fmla="val 26590"/>
                <a:gd name="adj2" fmla="val 53179"/>
                <a:gd name="adj3" fmla="val 3333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23" name="Line 79"/>
            <p:cNvSpPr>
              <a:spLocks noChangeShapeType="1"/>
            </p:cNvSpPr>
            <p:nvPr/>
          </p:nvSpPr>
          <p:spPr bwMode="auto">
            <a:xfrm flipV="1">
              <a:off x="5768975" y="1709738"/>
              <a:ext cx="0" cy="36512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22" name="Line 78"/>
            <p:cNvSpPr>
              <a:spLocks noChangeShapeType="1"/>
            </p:cNvSpPr>
            <p:nvPr/>
          </p:nvSpPr>
          <p:spPr bwMode="auto">
            <a:xfrm flipV="1">
              <a:off x="5951538" y="1709738"/>
              <a:ext cx="0" cy="365125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21" name="AutoShape 77"/>
            <p:cNvSpPr>
              <a:spLocks/>
            </p:cNvSpPr>
            <p:nvPr/>
          </p:nvSpPr>
          <p:spPr bwMode="auto">
            <a:xfrm rot="5400000" flipV="1">
              <a:off x="5633244" y="1945481"/>
              <a:ext cx="274638" cy="549275"/>
            </a:xfrm>
            <a:prstGeom prst="rightBrace">
              <a:avLst>
                <a:gd name="adj1" fmla="val 16667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20" name="Text Box 76"/>
            <p:cNvSpPr txBox="1">
              <a:spLocks noChangeArrowheads="1"/>
            </p:cNvSpPr>
            <p:nvPr/>
          </p:nvSpPr>
          <p:spPr bwMode="auto">
            <a:xfrm>
              <a:off x="4762500" y="3203575"/>
              <a:ext cx="1590339" cy="365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sz="1600" b="1" i="1" u="sng" dirty="0" smtClean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C</a:t>
              </a: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ondenseur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419" name="Text Box 75"/>
            <p:cNvSpPr txBox="1">
              <a:spLocks noChangeArrowheads="1"/>
            </p:cNvSpPr>
            <p:nvPr/>
          </p:nvSpPr>
          <p:spPr bwMode="auto">
            <a:xfrm>
              <a:off x="4025561" y="2641877"/>
              <a:ext cx="639763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4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Eau</a:t>
              </a:r>
              <a:endParaRPr kumimoji="0" lang="fr-FR" sz="1800" b="0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418" name="Line 74"/>
            <p:cNvSpPr>
              <a:spLocks noChangeShapeType="1"/>
            </p:cNvSpPr>
            <p:nvPr/>
          </p:nvSpPr>
          <p:spPr bwMode="auto">
            <a:xfrm flipH="1" flipV="1">
              <a:off x="4672013" y="2828925"/>
              <a:ext cx="457200" cy="3667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17" name="Line 73"/>
            <p:cNvSpPr>
              <a:spLocks noChangeShapeType="1"/>
            </p:cNvSpPr>
            <p:nvPr/>
          </p:nvSpPr>
          <p:spPr bwMode="auto">
            <a:xfrm>
              <a:off x="2019300" y="1519238"/>
              <a:ext cx="457200" cy="1825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16" name="Line 72"/>
            <p:cNvSpPr>
              <a:spLocks noChangeShapeType="1"/>
            </p:cNvSpPr>
            <p:nvPr/>
          </p:nvSpPr>
          <p:spPr bwMode="auto">
            <a:xfrm>
              <a:off x="3144970" y="885828"/>
              <a:ext cx="639762" cy="2746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15" name="Text Box 71"/>
            <p:cNvSpPr txBox="1">
              <a:spLocks noChangeArrowheads="1"/>
            </p:cNvSpPr>
            <p:nvPr/>
          </p:nvSpPr>
          <p:spPr bwMode="auto">
            <a:xfrm>
              <a:off x="2578875" y="528638"/>
              <a:ext cx="822325" cy="365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Turbine</a:t>
              </a:r>
              <a:endParaRPr kumimoji="0" 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414" name="Text Box 70"/>
            <p:cNvSpPr txBox="1">
              <a:spLocks noChangeArrowheads="1"/>
            </p:cNvSpPr>
            <p:nvPr/>
          </p:nvSpPr>
          <p:spPr bwMode="auto">
            <a:xfrm>
              <a:off x="5220650" y="2457464"/>
              <a:ext cx="1949881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2- Energie Electrique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413" name="Text Box 69"/>
            <p:cNvSpPr txBox="1">
              <a:spLocks noChangeArrowheads="1"/>
            </p:cNvSpPr>
            <p:nvPr/>
          </p:nvSpPr>
          <p:spPr bwMode="auto">
            <a:xfrm>
              <a:off x="5975442" y="528638"/>
              <a:ext cx="1189037" cy="365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Alternateur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412" name="Line 68"/>
            <p:cNvSpPr>
              <a:spLocks noChangeShapeType="1"/>
            </p:cNvSpPr>
            <p:nvPr/>
          </p:nvSpPr>
          <p:spPr bwMode="auto">
            <a:xfrm flipH="1">
              <a:off x="5786744" y="885828"/>
              <a:ext cx="566095" cy="2143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11" name="Text Box 67"/>
            <p:cNvSpPr txBox="1">
              <a:spLocks noChangeArrowheads="1"/>
            </p:cNvSpPr>
            <p:nvPr/>
          </p:nvSpPr>
          <p:spPr bwMode="auto">
            <a:xfrm>
              <a:off x="1446686" y="885828"/>
              <a:ext cx="914400" cy="549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fr-FR" sz="1600" b="1" i="1" u="sng" dirty="0" smtClean="0">
                  <a:solidFill>
                    <a:srgbClr val="FF0000"/>
                  </a:solidFill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V</a:t>
              </a: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apeur d’eau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410" name="Text Box 66"/>
            <p:cNvSpPr txBox="1">
              <a:spLocks noChangeArrowheads="1"/>
            </p:cNvSpPr>
            <p:nvPr/>
          </p:nvSpPr>
          <p:spPr bwMode="auto">
            <a:xfrm>
              <a:off x="-62899" y="4600604"/>
              <a:ext cx="1667306" cy="373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Cœur du réacteur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409" name="Rectangle 65"/>
            <p:cNvSpPr>
              <a:spLocks noChangeArrowheads="1"/>
            </p:cNvSpPr>
            <p:nvPr/>
          </p:nvSpPr>
          <p:spPr bwMode="auto">
            <a:xfrm>
              <a:off x="374650" y="2174875"/>
              <a:ext cx="1279525" cy="1736725"/>
            </a:xfrm>
            <a:prstGeom prst="rect">
              <a:avLst/>
            </a:prstGeom>
            <a:solidFill>
              <a:srgbClr val="C0C0C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08" name="Rectangle 64"/>
            <p:cNvSpPr>
              <a:spLocks noChangeArrowheads="1"/>
            </p:cNvSpPr>
            <p:nvPr/>
          </p:nvSpPr>
          <p:spPr bwMode="auto">
            <a:xfrm>
              <a:off x="557213" y="2365375"/>
              <a:ext cx="914400" cy="13716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07" name="Rectangle 63"/>
            <p:cNvSpPr>
              <a:spLocks noChangeArrowheads="1"/>
            </p:cNvSpPr>
            <p:nvPr/>
          </p:nvSpPr>
          <p:spPr bwMode="auto">
            <a:xfrm>
              <a:off x="647700" y="2082800"/>
              <a:ext cx="182563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06" name="Rectangle 62"/>
            <p:cNvSpPr>
              <a:spLocks noChangeArrowheads="1"/>
            </p:cNvSpPr>
            <p:nvPr/>
          </p:nvSpPr>
          <p:spPr bwMode="auto">
            <a:xfrm>
              <a:off x="1196975" y="1984375"/>
              <a:ext cx="182563" cy="3651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05" name="Rectangle 61"/>
            <p:cNvSpPr>
              <a:spLocks noChangeArrowheads="1"/>
            </p:cNvSpPr>
            <p:nvPr/>
          </p:nvSpPr>
          <p:spPr bwMode="auto">
            <a:xfrm>
              <a:off x="922338" y="1984375"/>
              <a:ext cx="182562" cy="4572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04" name="Line 60"/>
            <p:cNvSpPr>
              <a:spLocks noChangeShapeType="1"/>
            </p:cNvSpPr>
            <p:nvPr/>
          </p:nvSpPr>
          <p:spPr bwMode="auto">
            <a:xfrm>
              <a:off x="1289050" y="1892300"/>
              <a:ext cx="0" cy="63976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03" name="Line 59"/>
            <p:cNvSpPr>
              <a:spLocks noChangeShapeType="1"/>
            </p:cNvSpPr>
            <p:nvPr/>
          </p:nvSpPr>
          <p:spPr bwMode="auto">
            <a:xfrm>
              <a:off x="1014413" y="1800225"/>
              <a:ext cx="0" cy="64135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02" name="Line 58"/>
            <p:cNvSpPr>
              <a:spLocks noChangeShapeType="1"/>
            </p:cNvSpPr>
            <p:nvPr/>
          </p:nvSpPr>
          <p:spPr bwMode="auto">
            <a:xfrm>
              <a:off x="739775" y="1892300"/>
              <a:ext cx="0" cy="639763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57383" name="Group 39"/>
            <p:cNvGrpSpPr>
              <a:grpSpLocks/>
            </p:cNvGrpSpPr>
            <p:nvPr/>
          </p:nvGrpSpPr>
          <p:grpSpPr bwMode="auto">
            <a:xfrm>
              <a:off x="2123728" y="2492896"/>
              <a:ext cx="731838" cy="914400"/>
              <a:chOff x="1728" y="7920"/>
              <a:chExt cx="1152" cy="1440"/>
            </a:xfrm>
          </p:grpSpPr>
          <p:sp>
            <p:nvSpPr>
              <p:cNvPr id="57401" name="Line 57"/>
              <p:cNvSpPr>
                <a:spLocks noChangeShapeType="1"/>
              </p:cNvSpPr>
              <p:nvPr/>
            </p:nvSpPr>
            <p:spPr bwMode="auto">
              <a:xfrm flipV="1">
                <a:off x="1728" y="8784"/>
                <a:ext cx="288" cy="28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400" name="Line 56"/>
              <p:cNvSpPr>
                <a:spLocks noChangeShapeType="1"/>
              </p:cNvSpPr>
              <p:nvPr/>
            </p:nvSpPr>
            <p:spPr bwMode="auto">
              <a:xfrm flipH="1" flipV="1">
                <a:off x="1728" y="8496"/>
                <a:ext cx="288" cy="28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99" name="Line 55"/>
              <p:cNvSpPr>
                <a:spLocks noChangeShapeType="1"/>
              </p:cNvSpPr>
              <p:nvPr/>
            </p:nvSpPr>
            <p:spPr bwMode="auto">
              <a:xfrm>
                <a:off x="1728" y="9072"/>
                <a:ext cx="288" cy="28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98" name="Line 54"/>
              <p:cNvSpPr>
                <a:spLocks noChangeShapeType="1"/>
              </p:cNvSpPr>
              <p:nvPr/>
            </p:nvSpPr>
            <p:spPr bwMode="auto">
              <a:xfrm flipV="1">
                <a:off x="1728" y="7920"/>
                <a:ext cx="432" cy="576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97" name="Line 53"/>
              <p:cNvSpPr>
                <a:spLocks noChangeShapeType="1"/>
              </p:cNvSpPr>
              <p:nvPr/>
            </p:nvSpPr>
            <p:spPr bwMode="auto">
              <a:xfrm flipV="1">
                <a:off x="1872" y="8784"/>
                <a:ext cx="288" cy="28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96" name="Line 52"/>
              <p:cNvSpPr>
                <a:spLocks noChangeShapeType="1"/>
              </p:cNvSpPr>
              <p:nvPr/>
            </p:nvSpPr>
            <p:spPr bwMode="auto">
              <a:xfrm flipH="1" flipV="1">
                <a:off x="1872" y="8496"/>
                <a:ext cx="288" cy="28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95" name="Line 51"/>
              <p:cNvSpPr>
                <a:spLocks noChangeShapeType="1"/>
              </p:cNvSpPr>
              <p:nvPr/>
            </p:nvSpPr>
            <p:spPr bwMode="auto">
              <a:xfrm>
                <a:off x="1872" y="9072"/>
                <a:ext cx="288" cy="28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94" name="Line 50"/>
              <p:cNvSpPr>
                <a:spLocks noChangeShapeType="1"/>
              </p:cNvSpPr>
              <p:nvPr/>
            </p:nvSpPr>
            <p:spPr bwMode="auto">
              <a:xfrm flipV="1">
                <a:off x="1872" y="8064"/>
                <a:ext cx="288" cy="432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93" name="Line 49"/>
              <p:cNvSpPr>
                <a:spLocks noChangeShapeType="1"/>
              </p:cNvSpPr>
              <p:nvPr/>
            </p:nvSpPr>
            <p:spPr bwMode="auto">
              <a:xfrm flipH="1" flipV="1">
                <a:off x="2448" y="8784"/>
                <a:ext cx="288" cy="28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92" name="Line 48"/>
              <p:cNvSpPr>
                <a:spLocks noChangeShapeType="1"/>
              </p:cNvSpPr>
              <p:nvPr/>
            </p:nvSpPr>
            <p:spPr bwMode="auto">
              <a:xfrm flipV="1">
                <a:off x="2448" y="8496"/>
                <a:ext cx="288" cy="28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91" name="Line 47"/>
              <p:cNvSpPr>
                <a:spLocks noChangeShapeType="1"/>
              </p:cNvSpPr>
              <p:nvPr/>
            </p:nvSpPr>
            <p:spPr bwMode="auto">
              <a:xfrm flipH="1">
                <a:off x="2448" y="9072"/>
                <a:ext cx="288" cy="28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90" name="Line 46"/>
              <p:cNvSpPr>
                <a:spLocks noChangeShapeType="1"/>
              </p:cNvSpPr>
              <p:nvPr/>
            </p:nvSpPr>
            <p:spPr bwMode="auto">
              <a:xfrm flipH="1" flipV="1">
                <a:off x="2448" y="8064"/>
                <a:ext cx="288" cy="432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89" name="Line 45"/>
              <p:cNvSpPr>
                <a:spLocks noChangeShapeType="1"/>
              </p:cNvSpPr>
              <p:nvPr/>
            </p:nvSpPr>
            <p:spPr bwMode="auto">
              <a:xfrm flipH="1" flipV="1">
                <a:off x="2592" y="8784"/>
                <a:ext cx="288" cy="28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88" name="Line 44"/>
              <p:cNvSpPr>
                <a:spLocks noChangeShapeType="1"/>
              </p:cNvSpPr>
              <p:nvPr/>
            </p:nvSpPr>
            <p:spPr bwMode="auto">
              <a:xfrm flipV="1">
                <a:off x="2592" y="8496"/>
                <a:ext cx="288" cy="28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87" name="Line 43"/>
              <p:cNvSpPr>
                <a:spLocks noChangeShapeType="1"/>
              </p:cNvSpPr>
              <p:nvPr/>
            </p:nvSpPr>
            <p:spPr bwMode="auto">
              <a:xfrm flipH="1">
                <a:off x="2592" y="9072"/>
                <a:ext cx="288" cy="28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86" name="Line 42"/>
              <p:cNvSpPr>
                <a:spLocks noChangeShapeType="1"/>
              </p:cNvSpPr>
              <p:nvPr/>
            </p:nvSpPr>
            <p:spPr bwMode="auto">
              <a:xfrm flipH="1" flipV="1">
                <a:off x="2448" y="7920"/>
                <a:ext cx="432" cy="576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85" name="Line 41"/>
              <p:cNvSpPr>
                <a:spLocks noChangeShapeType="1"/>
              </p:cNvSpPr>
              <p:nvPr/>
            </p:nvSpPr>
            <p:spPr bwMode="auto">
              <a:xfrm flipH="1">
                <a:off x="2160" y="8064"/>
                <a:ext cx="288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57384" name="Line 40"/>
              <p:cNvSpPr>
                <a:spLocks noChangeShapeType="1"/>
              </p:cNvSpPr>
              <p:nvPr/>
            </p:nvSpPr>
            <p:spPr bwMode="auto">
              <a:xfrm flipH="1">
                <a:off x="2160" y="7920"/>
                <a:ext cx="288" cy="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prstDash val="dash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57382" name="Line 38"/>
            <p:cNvSpPr>
              <a:spLocks noChangeShapeType="1"/>
            </p:cNvSpPr>
            <p:nvPr/>
          </p:nvSpPr>
          <p:spPr bwMode="auto">
            <a:xfrm>
              <a:off x="2568575" y="3394075"/>
              <a:ext cx="0" cy="27305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81" name="Line 37"/>
            <p:cNvSpPr>
              <a:spLocks noChangeShapeType="1"/>
            </p:cNvSpPr>
            <p:nvPr/>
          </p:nvSpPr>
          <p:spPr bwMode="auto">
            <a:xfrm>
              <a:off x="100013" y="4140200"/>
              <a:ext cx="22860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80" name="Line 36"/>
            <p:cNvSpPr>
              <a:spLocks noChangeShapeType="1"/>
            </p:cNvSpPr>
            <p:nvPr/>
          </p:nvSpPr>
          <p:spPr bwMode="auto">
            <a:xfrm>
              <a:off x="2568575" y="1519238"/>
              <a:ext cx="0" cy="8223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79" name="Line 35"/>
            <p:cNvSpPr>
              <a:spLocks noChangeShapeType="1"/>
            </p:cNvSpPr>
            <p:nvPr/>
          </p:nvSpPr>
          <p:spPr bwMode="auto">
            <a:xfrm>
              <a:off x="2386013" y="3394075"/>
              <a:ext cx="0" cy="27305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78" name="Line 34"/>
            <p:cNvSpPr>
              <a:spLocks noChangeShapeType="1"/>
            </p:cNvSpPr>
            <p:nvPr/>
          </p:nvSpPr>
          <p:spPr bwMode="auto">
            <a:xfrm>
              <a:off x="2568575" y="3675063"/>
              <a:ext cx="54927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77" name="Rectangle 33"/>
            <p:cNvSpPr>
              <a:spLocks noChangeArrowheads="1"/>
            </p:cNvSpPr>
            <p:nvPr/>
          </p:nvSpPr>
          <p:spPr bwMode="auto">
            <a:xfrm>
              <a:off x="2843213" y="3576638"/>
              <a:ext cx="182562" cy="920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76" name="Line 32"/>
            <p:cNvSpPr>
              <a:spLocks noChangeShapeType="1"/>
            </p:cNvSpPr>
            <p:nvPr/>
          </p:nvSpPr>
          <p:spPr bwMode="auto">
            <a:xfrm>
              <a:off x="2660650" y="3576638"/>
              <a:ext cx="547688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75" name="Rectangle 31"/>
            <p:cNvSpPr>
              <a:spLocks noChangeArrowheads="1"/>
            </p:cNvSpPr>
            <p:nvPr/>
          </p:nvSpPr>
          <p:spPr bwMode="auto">
            <a:xfrm>
              <a:off x="1928813" y="3576638"/>
              <a:ext cx="182562" cy="920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74" name="Rectangle 30"/>
            <p:cNvSpPr>
              <a:spLocks noChangeArrowheads="1"/>
            </p:cNvSpPr>
            <p:nvPr/>
          </p:nvSpPr>
          <p:spPr bwMode="auto">
            <a:xfrm>
              <a:off x="2386013" y="2265363"/>
              <a:ext cx="182562" cy="182562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73" name="Line 29"/>
            <p:cNvSpPr>
              <a:spLocks noChangeShapeType="1"/>
            </p:cNvSpPr>
            <p:nvPr/>
          </p:nvSpPr>
          <p:spPr bwMode="auto">
            <a:xfrm>
              <a:off x="2293938" y="3394075"/>
              <a:ext cx="0" cy="1825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72" name="Line 28"/>
            <p:cNvSpPr>
              <a:spLocks noChangeShapeType="1"/>
            </p:cNvSpPr>
            <p:nvPr/>
          </p:nvSpPr>
          <p:spPr bwMode="auto">
            <a:xfrm>
              <a:off x="2660650" y="3394075"/>
              <a:ext cx="0" cy="182563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71" name="Line 27"/>
            <p:cNvSpPr>
              <a:spLocks noChangeShapeType="1"/>
            </p:cNvSpPr>
            <p:nvPr/>
          </p:nvSpPr>
          <p:spPr bwMode="auto">
            <a:xfrm flipH="1">
              <a:off x="2933700" y="3111500"/>
              <a:ext cx="54927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70" name="Line 26"/>
            <p:cNvSpPr>
              <a:spLocks noChangeShapeType="1"/>
            </p:cNvSpPr>
            <p:nvPr/>
          </p:nvSpPr>
          <p:spPr bwMode="auto">
            <a:xfrm>
              <a:off x="2386013" y="1328738"/>
              <a:ext cx="0" cy="100488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69" name="Rectangle 25"/>
            <p:cNvSpPr>
              <a:spLocks noChangeArrowheads="1"/>
            </p:cNvSpPr>
            <p:nvPr/>
          </p:nvSpPr>
          <p:spPr bwMode="auto">
            <a:xfrm>
              <a:off x="2843213" y="3019425"/>
              <a:ext cx="182562" cy="920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68" name="Line 24"/>
            <p:cNvSpPr>
              <a:spLocks noChangeShapeType="1"/>
            </p:cNvSpPr>
            <p:nvPr/>
          </p:nvSpPr>
          <p:spPr bwMode="auto">
            <a:xfrm>
              <a:off x="2933700" y="3019425"/>
              <a:ext cx="64135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67" name="Line 23"/>
            <p:cNvSpPr>
              <a:spLocks noChangeShapeType="1"/>
            </p:cNvSpPr>
            <p:nvPr/>
          </p:nvSpPr>
          <p:spPr bwMode="auto">
            <a:xfrm>
              <a:off x="2019300" y="3394075"/>
              <a:ext cx="274638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66" name="Line 22"/>
            <p:cNvSpPr>
              <a:spLocks noChangeShapeType="1"/>
            </p:cNvSpPr>
            <p:nvPr/>
          </p:nvSpPr>
          <p:spPr bwMode="auto">
            <a:xfrm>
              <a:off x="2386013" y="3394075"/>
              <a:ext cx="182562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65" name="Line 21"/>
            <p:cNvSpPr>
              <a:spLocks noChangeShapeType="1"/>
            </p:cNvSpPr>
            <p:nvPr/>
          </p:nvSpPr>
          <p:spPr bwMode="auto">
            <a:xfrm>
              <a:off x="2660650" y="3394075"/>
              <a:ext cx="27305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64" name="AutoShape 20"/>
            <p:cNvSpPr>
              <a:spLocks noChangeArrowheads="1"/>
            </p:cNvSpPr>
            <p:nvPr/>
          </p:nvSpPr>
          <p:spPr bwMode="auto">
            <a:xfrm>
              <a:off x="2386013" y="1892300"/>
              <a:ext cx="92075" cy="274638"/>
            </a:xfrm>
            <a:prstGeom prst="cloudCallout">
              <a:avLst>
                <a:gd name="adj1" fmla="val -11806"/>
                <a:gd name="adj2" fmla="val 4861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363" name="AutoShape 19"/>
            <p:cNvSpPr>
              <a:spLocks noChangeArrowheads="1"/>
            </p:cNvSpPr>
            <p:nvPr/>
          </p:nvSpPr>
          <p:spPr bwMode="auto">
            <a:xfrm flipH="1">
              <a:off x="2476500" y="1519238"/>
              <a:ext cx="92075" cy="182562"/>
            </a:xfrm>
            <a:prstGeom prst="cloudCallout">
              <a:avLst>
                <a:gd name="adj1" fmla="val -87500"/>
                <a:gd name="adj2" fmla="val -1806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362" name="Rectangle 18"/>
            <p:cNvSpPr>
              <a:spLocks noChangeArrowheads="1"/>
            </p:cNvSpPr>
            <p:nvPr/>
          </p:nvSpPr>
          <p:spPr bwMode="auto">
            <a:xfrm>
              <a:off x="1471613" y="3576638"/>
              <a:ext cx="365125" cy="920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61" name="Rectangle 17" descr="noir)"/>
            <p:cNvSpPr>
              <a:spLocks noChangeArrowheads="1"/>
            </p:cNvSpPr>
            <p:nvPr/>
          </p:nvSpPr>
          <p:spPr bwMode="auto">
            <a:xfrm>
              <a:off x="739775" y="3019425"/>
              <a:ext cx="549275" cy="457200"/>
            </a:xfrm>
            <a:prstGeom prst="rect">
              <a:avLst/>
            </a:prstGeom>
            <a:pattFill prst="ltVert">
              <a:fgClr>
                <a:srgbClr val="000000"/>
              </a:fgClr>
              <a:bgClr>
                <a:srgbClr val="FFFFFF"/>
              </a:bgClr>
            </a:patt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60" name="Line 16"/>
            <p:cNvSpPr>
              <a:spLocks noChangeShapeType="1"/>
            </p:cNvSpPr>
            <p:nvPr/>
          </p:nvSpPr>
          <p:spPr bwMode="auto">
            <a:xfrm>
              <a:off x="100013" y="3675063"/>
              <a:ext cx="22860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59" name="AutoShape 15"/>
            <p:cNvSpPr>
              <a:spLocks noChangeArrowheads="1"/>
            </p:cNvSpPr>
            <p:nvPr/>
          </p:nvSpPr>
          <p:spPr bwMode="auto">
            <a:xfrm flipH="1" flipV="1">
              <a:off x="2386013" y="4140200"/>
              <a:ext cx="274637" cy="274638"/>
            </a:xfrm>
            <a:prstGeom prst="flowChartMagneticTap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prstDash val="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58" name="Line 14"/>
            <p:cNvSpPr>
              <a:spLocks noChangeShapeType="1"/>
            </p:cNvSpPr>
            <p:nvPr/>
          </p:nvSpPr>
          <p:spPr bwMode="auto">
            <a:xfrm>
              <a:off x="2568575" y="4422775"/>
              <a:ext cx="639763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57" name="Line 13"/>
            <p:cNvSpPr>
              <a:spLocks noChangeShapeType="1"/>
            </p:cNvSpPr>
            <p:nvPr/>
          </p:nvSpPr>
          <p:spPr bwMode="auto">
            <a:xfrm flipV="1">
              <a:off x="3208338" y="3576638"/>
              <a:ext cx="0" cy="822325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56" name="Line 12"/>
            <p:cNvSpPr>
              <a:spLocks noChangeShapeType="1"/>
            </p:cNvSpPr>
            <p:nvPr/>
          </p:nvSpPr>
          <p:spPr bwMode="auto">
            <a:xfrm>
              <a:off x="3117850" y="3675063"/>
              <a:ext cx="0" cy="63976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55" name="Line 11"/>
            <p:cNvSpPr>
              <a:spLocks noChangeShapeType="1"/>
            </p:cNvSpPr>
            <p:nvPr/>
          </p:nvSpPr>
          <p:spPr bwMode="auto">
            <a:xfrm flipH="1">
              <a:off x="2660650" y="4330700"/>
              <a:ext cx="4572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54" name="Line 10"/>
            <p:cNvSpPr>
              <a:spLocks noChangeShapeType="1"/>
            </p:cNvSpPr>
            <p:nvPr/>
          </p:nvSpPr>
          <p:spPr bwMode="auto">
            <a:xfrm flipH="1">
              <a:off x="7938" y="4238625"/>
              <a:ext cx="2378075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53" name="Line 9"/>
            <p:cNvSpPr>
              <a:spLocks noChangeShapeType="1"/>
            </p:cNvSpPr>
            <p:nvPr/>
          </p:nvSpPr>
          <p:spPr bwMode="auto">
            <a:xfrm flipV="1">
              <a:off x="7938" y="3576638"/>
              <a:ext cx="0" cy="63976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52" name="Line 8"/>
            <p:cNvSpPr>
              <a:spLocks noChangeShapeType="1"/>
            </p:cNvSpPr>
            <p:nvPr/>
          </p:nvSpPr>
          <p:spPr bwMode="auto">
            <a:xfrm flipV="1">
              <a:off x="100013" y="3675063"/>
              <a:ext cx="0" cy="45720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51" name="Rectangle 7"/>
            <p:cNvSpPr>
              <a:spLocks noChangeArrowheads="1"/>
            </p:cNvSpPr>
            <p:nvPr/>
          </p:nvSpPr>
          <p:spPr bwMode="auto">
            <a:xfrm>
              <a:off x="282575" y="3576638"/>
              <a:ext cx="365125" cy="920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50" name="Line 6"/>
            <p:cNvSpPr>
              <a:spLocks noChangeShapeType="1"/>
            </p:cNvSpPr>
            <p:nvPr/>
          </p:nvSpPr>
          <p:spPr bwMode="auto">
            <a:xfrm flipH="1">
              <a:off x="7938" y="3576638"/>
              <a:ext cx="228600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49" name="Line 5"/>
            <p:cNvSpPr>
              <a:spLocks noChangeShapeType="1"/>
            </p:cNvSpPr>
            <p:nvPr/>
          </p:nvSpPr>
          <p:spPr bwMode="auto">
            <a:xfrm flipV="1">
              <a:off x="880592" y="3386158"/>
              <a:ext cx="92075" cy="118903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48" name="Line 4"/>
            <p:cNvSpPr>
              <a:spLocks noChangeShapeType="1"/>
            </p:cNvSpPr>
            <p:nvPr/>
          </p:nvSpPr>
          <p:spPr bwMode="auto">
            <a:xfrm flipH="1" flipV="1">
              <a:off x="1824083" y="4243414"/>
              <a:ext cx="370876" cy="4334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347" name="Text Box 3"/>
            <p:cNvSpPr txBox="1">
              <a:spLocks noChangeArrowheads="1"/>
            </p:cNvSpPr>
            <p:nvPr/>
          </p:nvSpPr>
          <p:spPr bwMode="auto">
            <a:xfrm>
              <a:off x="2075680" y="4600604"/>
              <a:ext cx="1828800" cy="3651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Fluide caloporteur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346" name="Text Box 2"/>
            <p:cNvSpPr txBox="1">
              <a:spLocks noChangeArrowheads="1"/>
            </p:cNvSpPr>
            <p:nvPr/>
          </p:nvSpPr>
          <p:spPr bwMode="auto">
            <a:xfrm>
              <a:off x="190500" y="863600"/>
              <a:ext cx="1189038" cy="549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1" u="sng" strike="noStrike" cap="none" normalizeH="0" baseline="0" dirty="0" smtClean="0">
                  <a:ln>
                    <a:noFill/>
                  </a:ln>
                  <a:solidFill>
                    <a:srgbClr val="FF0000"/>
                  </a:solidFill>
                  <a:effectLst/>
                  <a:latin typeface="Arial" pitchFamily="34" charset="0"/>
                  <a:ea typeface="Times New Roman" pitchFamily="18" charset="0"/>
                  <a:cs typeface="Times New Roman" pitchFamily="18" charset="0"/>
                </a:rPr>
                <a:t>Barres de contrôle</a:t>
              </a:r>
              <a:endParaRPr kumimoji="0" 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7345" name="Line 1"/>
            <p:cNvSpPr>
              <a:spLocks noChangeShapeType="1"/>
            </p:cNvSpPr>
            <p:nvPr/>
          </p:nvSpPr>
          <p:spPr bwMode="auto">
            <a:xfrm>
              <a:off x="754793" y="1457332"/>
              <a:ext cx="182563" cy="3651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483" name="Rectangle 139"/>
            <p:cNvSpPr>
              <a:spLocks noChangeArrowheads="1"/>
            </p:cNvSpPr>
            <p:nvPr/>
          </p:nvSpPr>
          <p:spPr bwMode="auto">
            <a:xfrm>
              <a:off x="0" y="457200"/>
              <a:ext cx="9144000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449263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449263" algn="r"/>
                </a:tabLst>
              </a:pPr>
              <a:endParaRPr kumimoji="0" lang="fr-F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25" name="Rectangle 124"/>
          <p:cNvSpPr/>
          <p:nvPr/>
        </p:nvSpPr>
        <p:spPr>
          <a:xfrm>
            <a:off x="357158" y="285728"/>
            <a:ext cx="36724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/>
              <a:t>L’énergie nucléaire</a:t>
            </a:r>
            <a:endParaRPr lang="fr-FR" sz="2400" dirty="0"/>
          </a:p>
        </p:txBody>
      </p:sp>
      <p:sp>
        <p:nvSpPr>
          <p:cNvPr id="127" name="Text Box 75"/>
          <p:cNvSpPr txBox="1">
            <a:spLocks noChangeArrowheads="1"/>
          </p:cNvSpPr>
          <p:nvPr/>
        </p:nvSpPr>
        <p:spPr bwMode="auto">
          <a:xfrm>
            <a:off x="2857488" y="4286256"/>
            <a:ext cx="726611" cy="296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Eau</a:t>
            </a:r>
            <a:endParaRPr kumimoji="0" lang="fr-FR" sz="1800" b="0" i="1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683568" y="188640"/>
            <a:ext cx="7416824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r>
              <a:rPr kumimoji="0" lang="fr-FR" sz="2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LA PRODUCTION D’ELECTRICITE</a:t>
            </a:r>
            <a:endParaRPr kumimoji="0" lang="fr-F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4282" y="714356"/>
            <a:ext cx="3810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/>
              <a:t> </a:t>
            </a:r>
            <a:r>
              <a:rPr lang="fr-FR" sz="2400" b="1" dirty="0"/>
              <a:t>L’énergie hydraulique</a:t>
            </a:r>
            <a:endParaRPr lang="fr-FR" sz="2400" dirty="0"/>
          </a:p>
        </p:txBody>
      </p:sp>
      <p:pic>
        <p:nvPicPr>
          <p:cNvPr id="54279" name="Image 1" descr="prod,transport, distrib\haute chu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5" y="3143248"/>
            <a:ext cx="4212839" cy="3310088"/>
          </a:xfrm>
          <a:prstGeom prst="rect">
            <a:avLst/>
          </a:prstGeom>
          <a:noFill/>
        </p:spPr>
      </p:pic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251520" y="2204864"/>
            <a:ext cx="2286000" cy="549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0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centrale de </a:t>
            </a:r>
            <a:r>
              <a:rPr kumimoji="0" lang="fr-FR" sz="1400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haute chute</a:t>
            </a:r>
            <a:endParaRPr kumimoji="0" lang="fr-FR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0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(  hauteur &gt; 300m )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2771800" y="2204864"/>
            <a:ext cx="2560637" cy="549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0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centrale de </a:t>
            </a:r>
            <a:r>
              <a:rPr kumimoji="0" lang="fr-FR" sz="1400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moyenne chute</a:t>
            </a:r>
            <a:endParaRPr kumimoji="0" lang="fr-FR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0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(  25m &gt; hauteur &gt; 300m )</a:t>
            </a: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5796136" y="2060848"/>
            <a:ext cx="2286000" cy="549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0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centrale de </a:t>
            </a:r>
            <a:r>
              <a:rPr kumimoji="0" lang="fr-FR" sz="1400" b="1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basse chute</a:t>
            </a:r>
            <a:endParaRPr kumimoji="0" lang="fr-FR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0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(  hauteur &lt; 25m )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4276" name="Line 4"/>
          <p:cNvSpPr>
            <a:spLocks noChangeShapeType="1"/>
          </p:cNvSpPr>
          <p:nvPr/>
        </p:nvSpPr>
        <p:spPr bwMode="auto">
          <a:xfrm>
            <a:off x="1403647" y="2780928"/>
            <a:ext cx="45719" cy="36232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54275" name="Line 3"/>
          <p:cNvSpPr>
            <a:spLocks noChangeShapeType="1"/>
          </p:cNvSpPr>
          <p:nvPr/>
        </p:nvSpPr>
        <p:spPr bwMode="auto">
          <a:xfrm flipH="1">
            <a:off x="6974553" y="2636912"/>
            <a:ext cx="45719" cy="506336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54281" name="Rectangle 9"/>
          <p:cNvSpPr>
            <a:spLocks noChangeArrowheads="1"/>
          </p:cNvSpPr>
          <p:nvPr/>
        </p:nvSpPr>
        <p:spPr bwMode="auto">
          <a:xfrm>
            <a:off x="323528" y="1340768"/>
            <a:ext cx="8064896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Il existe plusieurs types de centrales hydrauliques,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r>
              <a:rPr kumimoji="0" lang="fr-FR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fr-FR" sz="1400" b="0" i="1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chacune étant adaptée aux caractéristiques du cours d’eau.</a:t>
            </a:r>
            <a:endParaRPr kumimoji="0" lang="fr-FR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endParaRPr kumimoji="0" 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4282" name="Rectangle 10"/>
          <p:cNvSpPr>
            <a:spLocks noChangeArrowheads="1"/>
          </p:cNvSpPr>
          <p:nvPr/>
        </p:nvSpPr>
        <p:spPr bwMode="auto">
          <a:xfrm>
            <a:off x="0" y="45720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auto">
          <a:xfrm>
            <a:off x="0" y="2600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</a:tabLst>
            </a:pPr>
            <a:endParaRPr kumimoji="0" 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4285" name="Image 2" descr="prod,transport, distrib\basse chute maree descendant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0295" y="3214686"/>
            <a:ext cx="4190651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</TotalTime>
  <Words>206</Words>
  <Application>Microsoft Office PowerPoint</Application>
  <PresentationFormat>Affichage à l'écran (4:3)</PresentationFormat>
  <Paragraphs>61</Paragraphs>
  <Slides>5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Oriel</vt:lpstr>
      <vt:lpstr>Centrales :   Thermique       nucléaire hydraulique</vt:lpstr>
      <vt:lpstr>Diapositive 2</vt:lpstr>
      <vt:lpstr>Diapositive 3</vt:lpstr>
      <vt:lpstr>Diapositive 4</vt:lpstr>
      <vt:lpstr>Diapositive 5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M'BAREK SOFIANE</dc:creator>
  <cp:lastModifiedBy>Admin</cp:lastModifiedBy>
  <cp:revision>42</cp:revision>
  <dcterms:created xsi:type="dcterms:W3CDTF">2015-01-07T11:52:42Z</dcterms:created>
  <dcterms:modified xsi:type="dcterms:W3CDTF">2020-04-10T16:08:47Z</dcterms:modified>
</cp:coreProperties>
</file>