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3" r:id="rId3"/>
    <p:sldId id="266" r:id="rId4"/>
    <p:sldId id="264" r:id="rId5"/>
    <p:sldId id="265" r:id="rId6"/>
    <p:sldId id="267" r:id="rId7"/>
    <p:sldId id="257" r:id="rId8"/>
    <p:sldId id="258" r:id="rId9"/>
    <p:sldId id="260" r:id="rId10"/>
    <p:sldId id="259" r:id="rId11"/>
    <p:sldId id="261" r:id="rId12"/>
    <p:sldId id="262"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667" autoAdjust="0"/>
    <p:restoredTop sz="89950" autoAdjust="0"/>
  </p:normalViewPr>
  <p:slideViewPr>
    <p:cSldViewPr>
      <p:cViewPr varScale="1">
        <p:scale>
          <a:sx n="58" d="100"/>
          <a:sy n="58" d="100"/>
        </p:scale>
        <p:origin x="-1061" y="-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B3BAA5-859A-44AF-8837-EA9D83491980}" type="datetimeFigureOut">
              <a:rPr lang="fr-FR" smtClean="0"/>
              <a:pPr/>
              <a:t>01/04/2020</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DADD27-8B68-441C-B28E-7DD836C3D32C}"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D2DADD27-8B68-441C-B28E-7DD836C3D32C}" type="slidenum">
              <a:rPr lang="fr-FR" smtClean="0"/>
              <a:pPr/>
              <a:t>8</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D2DADD27-8B68-441C-B28E-7DD836C3D32C}" type="slidenum">
              <a:rPr lang="fr-FR" smtClean="0"/>
              <a:pPr/>
              <a:t>9</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AF7FCBC-D13A-4231-9799-AD7DCA248FFA}" type="datetimeFigureOut">
              <a:rPr lang="fr-FR" smtClean="0"/>
              <a:pPr/>
              <a:t>01/04/2020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1FFA801-3EB8-47C0-8319-D98D435659CA}"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F7FCBC-D13A-4231-9799-AD7DCA248FFA}" type="datetimeFigureOut">
              <a:rPr lang="fr-FR" smtClean="0"/>
              <a:pPr/>
              <a:t>01/04/2020</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FFA801-3EB8-47C0-8319-D98D435659CA}"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714348" y="642918"/>
            <a:ext cx="7772400" cy="1470025"/>
          </a:xfrm>
        </p:spPr>
        <p:txBody>
          <a:bodyPr/>
          <a:lstStyle/>
          <a:p>
            <a:r>
              <a:rPr lang="fr-FR" dirty="0" smtClean="0"/>
              <a:t>Les </a:t>
            </a:r>
            <a:r>
              <a:rPr lang="fr-FR" dirty="0" smtClean="0"/>
              <a:t>2 grandes familles de sources d’énergie : </a:t>
            </a:r>
            <a:endParaRPr lang="fr-FR" dirty="0"/>
          </a:p>
        </p:txBody>
      </p:sp>
      <p:sp>
        <p:nvSpPr>
          <p:cNvPr id="3" name="Sous-titre 2"/>
          <p:cNvSpPr>
            <a:spLocks noGrp="1"/>
          </p:cNvSpPr>
          <p:nvPr>
            <p:ph type="subTitle" idx="1"/>
          </p:nvPr>
        </p:nvSpPr>
        <p:spPr>
          <a:xfrm>
            <a:off x="785786" y="3143248"/>
            <a:ext cx="7415242" cy="1400188"/>
          </a:xfrm>
        </p:spPr>
        <p:txBody>
          <a:bodyPr>
            <a:normAutofit fontScale="92500" lnSpcReduction="20000"/>
          </a:bodyPr>
          <a:lstStyle/>
          <a:p>
            <a:r>
              <a:rPr lang="fr-FR" b="1" dirty="0" smtClean="0">
                <a:solidFill>
                  <a:srgbClr val="FF0000"/>
                </a:solidFill>
              </a:rPr>
              <a:t>1- Les </a:t>
            </a:r>
            <a:r>
              <a:rPr lang="fr-FR" b="1" dirty="0" smtClean="0">
                <a:solidFill>
                  <a:srgbClr val="FF0000"/>
                </a:solidFill>
              </a:rPr>
              <a:t>sources d’énergie non </a:t>
            </a:r>
            <a:r>
              <a:rPr lang="fr-FR" b="1" dirty="0" smtClean="0">
                <a:solidFill>
                  <a:srgbClr val="FF0000"/>
                </a:solidFill>
              </a:rPr>
              <a:t>renouvelables</a:t>
            </a:r>
          </a:p>
          <a:p>
            <a:endParaRPr lang="fr-FR" b="1" dirty="0" smtClean="0">
              <a:solidFill>
                <a:srgbClr val="FF0000"/>
              </a:solidFill>
            </a:endParaRPr>
          </a:p>
          <a:p>
            <a:r>
              <a:rPr lang="fr-FR" b="1" dirty="0" smtClean="0">
                <a:solidFill>
                  <a:srgbClr val="00B050"/>
                </a:solidFill>
              </a:rPr>
              <a:t>2- Les </a:t>
            </a:r>
            <a:r>
              <a:rPr lang="fr-FR" b="1" dirty="0" smtClean="0">
                <a:solidFill>
                  <a:srgbClr val="00B050"/>
                </a:solidFill>
              </a:rPr>
              <a:t>sources d’énergie </a:t>
            </a:r>
            <a:r>
              <a:rPr lang="fr-FR" b="1" dirty="0" smtClean="0">
                <a:solidFill>
                  <a:srgbClr val="00B050"/>
                </a:solidFill>
              </a:rPr>
              <a:t>renouvelables</a:t>
            </a:r>
            <a:r>
              <a:rPr lang="fr-FR" dirty="0" smtClean="0"/>
              <a:t> </a:t>
            </a:r>
            <a:endParaRPr lang="fr-FR" dirty="0"/>
          </a:p>
        </p:txBody>
      </p:sp>
    </p:spTree>
  </p:cSld>
  <p:clrMapOvr>
    <a:masterClrMapping/>
  </p:clrMapOvr>
  <p:transition>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400816" cy="1143000"/>
          </a:xfrm>
        </p:spPr>
        <p:txBody>
          <a:bodyPr>
            <a:normAutofit fontScale="90000"/>
          </a:bodyPr>
          <a:lstStyle/>
          <a:p>
            <a:pPr marL="901700" indent="-901700" algn="l"/>
            <a:r>
              <a:rPr lang="fr-FR" dirty="0" smtClean="0">
                <a:solidFill>
                  <a:srgbClr val="FF0000"/>
                </a:solidFill>
              </a:rPr>
              <a:t>1-    Les </a:t>
            </a:r>
            <a:r>
              <a:rPr lang="fr-FR" dirty="0" smtClean="0">
                <a:solidFill>
                  <a:srgbClr val="FF0000"/>
                </a:solidFill>
              </a:rPr>
              <a:t>sources d’énergie non </a:t>
            </a:r>
            <a:r>
              <a:rPr lang="fr-FR" dirty="0" smtClean="0">
                <a:solidFill>
                  <a:srgbClr val="FF0000"/>
                </a:solidFill>
              </a:rPr>
              <a:t> renouvelables</a:t>
            </a:r>
            <a:endParaRPr lang="fr-FR" dirty="0">
              <a:solidFill>
                <a:srgbClr val="FF0000"/>
              </a:solidFill>
            </a:endParaRPr>
          </a:p>
        </p:txBody>
      </p:sp>
      <p:sp>
        <p:nvSpPr>
          <p:cNvPr id="3" name="Espace réservé du contenu 2"/>
          <p:cNvSpPr>
            <a:spLocks noGrp="1"/>
          </p:cNvSpPr>
          <p:nvPr>
            <p:ph idx="1"/>
          </p:nvPr>
        </p:nvSpPr>
        <p:spPr>
          <a:xfrm>
            <a:off x="1500166" y="2071678"/>
            <a:ext cx="5500726" cy="3714776"/>
          </a:xfrm>
        </p:spPr>
        <p:txBody>
          <a:bodyPr/>
          <a:lstStyle/>
          <a:p>
            <a:pPr>
              <a:lnSpc>
                <a:spcPct val="150000"/>
              </a:lnSpc>
            </a:pPr>
            <a:r>
              <a:rPr lang="fr-FR" dirty="0" smtClean="0"/>
              <a:t>Le charbon</a:t>
            </a:r>
          </a:p>
          <a:p>
            <a:pPr>
              <a:lnSpc>
                <a:spcPct val="150000"/>
              </a:lnSpc>
            </a:pPr>
            <a:r>
              <a:rPr lang="fr-FR" dirty="0" smtClean="0"/>
              <a:t>Le </a:t>
            </a:r>
            <a:r>
              <a:rPr lang="fr-FR" dirty="0" smtClean="0"/>
              <a:t>pétrole</a:t>
            </a:r>
          </a:p>
          <a:p>
            <a:pPr>
              <a:lnSpc>
                <a:spcPct val="150000"/>
              </a:lnSpc>
            </a:pPr>
            <a:r>
              <a:rPr lang="fr-FR" dirty="0" smtClean="0"/>
              <a:t>Le gaz naturel</a:t>
            </a:r>
          </a:p>
          <a:p>
            <a:pPr>
              <a:lnSpc>
                <a:spcPct val="150000"/>
              </a:lnSpc>
            </a:pPr>
            <a:r>
              <a:rPr lang="fr-FR" dirty="0" smtClean="0"/>
              <a:t>L’énergie </a:t>
            </a:r>
            <a:r>
              <a:rPr lang="fr-FR" dirty="0" smtClean="0"/>
              <a:t>fissile ou </a:t>
            </a:r>
            <a:r>
              <a:rPr lang="fr-FR" dirty="0" smtClean="0"/>
              <a:t>nucléaire</a:t>
            </a:r>
            <a:endParaRPr lang="fr-FR"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buFont typeface="Arial" pitchFamily="34" charset="0"/>
              <a:buChar char="•"/>
            </a:pPr>
            <a:r>
              <a:rPr lang="fr-FR" dirty="0" smtClean="0"/>
              <a:t>  Le </a:t>
            </a:r>
            <a:r>
              <a:rPr lang="fr-FR" dirty="0" smtClean="0"/>
              <a:t>charbon</a:t>
            </a:r>
            <a:endParaRPr lang="fr-FR" dirty="0"/>
          </a:p>
        </p:txBody>
      </p:sp>
      <p:pic>
        <p:nvPicPr>
          <p:cNvPr id="4" name="Espace réservé du contenu 3" descr="chatrboh.jpg"/>
          <p:cNvPicPr>
            <a:picLocks noGrp="1" noChangeAspect="1"/>
          </p:cNvPicPr>
          <p:nvPr>
            <p:ph idx="1"/>
          </p:nvPr>
        </p:nvPicPr>
        <p:blipFill>
          <a:blip r:embed="rId2" cstate="print"/>
          <a:stretch>
            <a:fillRect/>
          </a:stretch>
        </p:blipFill>
        <p:spPr>
          <a:xfrm>
            <a:off x="1500166" y="1500174"/>
            <a:ext cx="6324600" cy="2857520"/>
          </a:xfrm>
        </p:spPr>
      </p:pic>
      <p:sp>
        <p:nvSpPr>
          <p:cNvPr id="5" name="ZoneTexte 4"/>
          <p:cNvSpPr txBox="1"/>
          <p:nvPr/>
        </p:nvSpPr>
        <p:spPr>
          <a:xfrm>
            <a:off x="571472" y="4714884"/>
            <a:ext cx="8143932" cy="1200329"/>
          </a:xfrm>
          <a:prstGeom prst="rect">
            <a:avLst/>
          </a:prstGeom>
          <a:noFill/>
        </p:spPr>
        <p:txBody>
          <a:bodyPr wrap="square" rtlCol="0">
            <a:spAutoFit/>
          </a:bodyPr>
          <a:lstStyle/>
          <a:p>
            <a:pPr indent="352425" algn="just"/>
            <a:r>
              <a:rPr lang="fr-FR" sz="2400" dirty="0" smtClean="0"/>
              <a:t>Le </a:t>
            </a:r>
            <a:r>
              <a:rPr lang="fr-FR" sz="2400" b="1" dirty="0" smtClean="0">
                <a:solidFill>
                  <a:srgbClr val="FF0000"/>
                </a:solidFill>
              </a:rPr>
              <a:t>charbon</a:t>
            </a:r>
            <a:r>
              <a:rPr lang="fr-FR" sz="2400" dirty="0" smtClean="0"/>
              <a:t> est une roche sédimentaire exploitée dans des charbonnages en tant que combustible et formée à partir de la dégradation partielle de la matière organique des végétaux</a:t>
            </a:r>
            <a:endParaRPr lang="fr-FR"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buFont typeface="Arial" pitchFamily="34" charset="0"/>
              <a:buChar char="•"/>
            </a:pPr>
            <a:r>
              <a:rPr lang="fr-FR" dirty="0" smtClean="0"/>
              <a:t>   Le </a:t>
            </a:r>
            <a:r>
              <a:rPr lang="fr-FR" dirty="0" smtClean="0"/>
              <a:t>pétrole</a:t>
            </a:r>
            <a:endParaRPr lang="fr-FR" dirty="0"/>
          </a:p>
        </p:txBody>
      </p:sp>
      <p:pic>
        <p:nvPicPr>
          <p:cNvPr id="4" name="Espace réservé du contenu 3" descr="gif_petrol-6fb1b.gif"/>
          <p:cNvPicPr>
            <a:picLocks noGrp="1" noChangeAspect="1"/>
          </p:cNvPicPr>
          <p:nvPr>
            <p:ph idx="1"/>
          </p:nvPr>
        </p:nvPicPr>
        <p:blipFill>
          <a:blip r:embed="rId2" cstate="print"/>
          <a:stretch>
            <a:fillRect/>
          </a:stretch>
        </p:blipFill>
        <p:spPr>
          <a:xfrm>
            <a:off x="1500166" y="1357298"/>
            <a:ext cx="5357850" cy="2857520"/>
          </a:xfrm>
        </p:spPr>
      </p:pic>
      <p:sp>
        <p:nvSpPr>
          <p:cNvPr id="5" name="ZoneTexte 4"/>
          <p:cNvSpPr txBox="1"/>
          <p:nvPr/>
        </p:nvSpPr>
        <p:spPr>
          <a:xfrm>
            <a:off x="285720" y="4500570"/>
            <a:ext cx="8643998" cy="1569660"/>
          </a:xfrm>
          <a:prstGeom prst="rect">
            <a:avLst/>
          </a:prstGeom>
          <a:noFill/>
        </p:spPr>
        <p:txBody>
          <a:bodyPr wrap="square" rtlCol="0">
            <a:spAutoFit/>
          </a:bodyPr>
          <a:lstStyle/>
          <a:p>
            <a:pPr indent="352425" algn="just"/>
            <a:r>
              <a:rPr lang="fr-FR" sz="2400" dirty="0" smtClean="0"/>
              <a:t>Le </a:t>
            </a:r>
            <a:r>
              <a:rPr lang="fr-FR" sz="2400" b="1" dirty="0" smtClean="0">
                <a:solidFill>
                  <a:srgbClr val="FF0000"/>
                </a:solidFill>
              </a:rPr>
              <a:t>pétrole</a:t>
            </a:r>
            <a:r>
              <a:rPr lang="fr-FR" sz="2400" dirty="0" smtClean="0"/>
              <a:t> est un liquide d'origine naturelle, une huile minérale composée d'une multitude de composés organiques, essentiellement des hydrocarbures, piégé dans des formations géologiques particulières. </a:t>
            </a:r>
            <a:endParaRPr lang="fr-FR"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buFont typeface="Arial" pitchFamily="34" charset="0"/>
              <a:buChar char="•"/>
            </a:pPr>
            <a:r>
              <a:rPr lang="fr-FR" dirty="0" smtClean="0"/>
              <a:t>  Le </a:t>
            </a:r>
            <a:r>
              <a:rPr lang="fr-FR" dirty="0" smtClean="0"/>
              <a:t>gaz naturel </a:t>
            </a:r>
            <a:endParaRPr lang="fr-FR" dirty="0"/>
          </a:p>
        </p:txBody>
      </p:sp>
      <p:pic>
        <p:nvPicPr>
          <p:cNvPr id="4" name="Espace réservé du contenu 3" descr="gaz-naturel.jpg"/>
          <p:cNvPicPr>
            <a:picLocks noGrp="1" noChangeAspect="1"/>
          </p:cNvPicPr>
          <p:nvPr>
            <p:ph idx="1"/>
          </p:nvPr>
        </p:nvPicPr>
        <p:blipFill>
          <a:blip r:embed="rId2" cstate="print"/>
          <a:stretch>
            <a:fillRect/>
          </a:stretch>
        </p:blipFill>
        <p:spPr>
          <a:xfrm>
            <a:off x="2857488" y="1571613"/>
            <a:ext cx="3620770" cy="2928957"/>
          </a:xfrm>
        </p:spPr>
      </p:pic>
      <p:sp>
        <p:nvSpPr>
          <p:cNvPr id="5" name="ZoneTexte 4"/>
          <p:cNvSpPr txBox="1"/>
          <p:nvPr/>
        </p:nvSpPr>
        <p:spPr>
          <a:xfrm>
            <a:off x="500034" y="4643446"/>
            <a:ext cx="8215370" cy="1200329"/>
          </a:xfrm>
          <a:prstGeom prst="rect">
            <a:avLst/>
          </a:prstGeom>
          <a:noFill/>
        </p:spPr>
        <p:txBody>
          <a:bodyPr wrap="square" rtlCol="0">
            <a:spAutoFit/>
          </a:bodyPr>
          <a:lstStyle/>
          <a:p>
            <a:pPr indent="352425" algn="just"/>
            <a:r>
              <a:rPr lang="fr-FR" sz="2400" dirty="0" smtClean="0"/>
              <a:t>Le </a:t>
            </a:r>
            <a:r>
              <a:rPr lang="fr-FR" sz="2400" b="1" dirty="0" smtClean="0">
                <a:solidFill>
                  <a:srgbClr val="FF0000"/>
                </a:solidFill>
              </a:rPr>
              <a:t>gaz naturel </a:t>
            </a:r>
            <a:r>
              <a:rPr lang="fr-FR" sz="2400" dirty="0" smtClean="0"/>
              <a:t>est un combustible fossile composé d'un mélange d'hydrocarbures, présent naturellement dans des roches poreuses, sous forme gazeuse.</a:t>
            </a:r>
            <a:endParaRPr lang="fr-FR"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buFont typeface="Arial" pitchFamily="34" charset="0"/>
              <a:buChar char="•"/>
            </a:pPr>
            <a:r>
              <a:rPr lang="fr-FR" dirty="0" smtClean="0"/>
              <a:t>   L’énergie </a:t>
            </a:r>
            <a:r>
              <a:rPr lang="fr-FR" dirty="0" smtClean="0"/>
              <a:t>nucléaire</a:t>
            </a:r>
            <a:endParaRPr lang="fr-FR" dirty="0"/>
          </a:p>
        </p:txBody>
      </p:sp>
      <p:pic>
        <p:nvPicPr>
          <p:cNvPr id="4" name="Espace réservé du contenu 3" descr="process_centrale_nucleaire_2.gif"/>
          <p:cNvPicPr>
            <a:picLocks noGrp="1" noChangeAspect="1"/>
          </p:cNvPicPr>
          <p:nvPr>
            <p:ph idx="1"/>
          </p:nvPr>
        </p:nvPicPr>
        <p:blipFill>
          <a:blip r:embed="rId2" cstate="print"/>
          <a:stretch>
            <a:fillRect/>
          </a:stretch>
        </p:blipFill>
        <p:spPr>
          <a:xfrm>
            <a:off x="642910" y="1714488"/>
            <a:ext cx="8096250" cy="2714644"/>
          </a:xfrm>
        </p:spPr>
      </p:pic>
      <p:sp>
        <p:nvSpPr>
          <p:cNvPr id="5" name="ZoneTexte 4"/>
          <p:cNvSpPr txBox="1"/>
          <p:nvPr/>
        </p:nvSpPr>
        <p:spPr>
          <a:xfrm>
            <a:off x="571472" y="4572008"/>
            <a:ext cx="8358246" cy="1569660"/>
          </a:xfrm>
          <a:prstGeom prst="rect">
            <a:avLst/>
          </a:prstGeom>
          <a:noFill/>
        </p:spPr>
        <p:txBody>
          <a:bodyPr wrap="square" rtlCol="0">
            <a:spAutoFit/>
          </a:bodyPr>
          <a:lstStyle/>
          <a:p>
            <a:pPr indent="352425"/>
            <a:r>
              <a:rPr lang="fr-FR" sz="2400" b="1" dirty="0" smtClean="0">
                <a:solidFill>
                  <a:srgbClr val="FF0000"/>
                </a:solidFill>
              </a:rPr>
              <a:t>L'énergie nucléaire </a:t>
            </a:r>
            <a:r>
              <a:rPr lang="fr-FR" sz="2400" dirty="0" smtClean="0"/>
              <a:t>est l'énergie qui se trouve dans le noyau d'un atome. Les atomes sont les plus petites particules dans lesquelles peut se diviser un matériau. L'énergie nucléaire peut être utilisée pour produire de l'électricité. </a:t>
            </a:r>
            <a:endParaRPr lang="fr-FR"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00B050"/>
                </a:solidFill>
              </a:rPr>
              <a:t>2- Les </a:t>
            </a:r>
            <a:r>
              <a:rPr lang="fr-FR" dirty="0" smtClean="0">
                <a:solidFill>
                  <a:srgbClr val="00B050"/>
                </a:solidFill>
              </a:rPr>
              <a:t>sources d’énergie </a:t>
            </a:r>
            <a:r>
              <a:rPr lang="fr-FR" dirty="0" smtClean="0">
                <a:solidFill>
                  <a:srgbClr val="00B050"/>
                </a:solidFill>
              </a:rPr>
              <a:t>renouvelables</a:t>
            </a:r>
            <a:endParaRPr lang="fr-FR" dirty="0">
              <a:solidFill>
                <a:srgbClr val="00B050"/>
              </a:solidFill>
            </a:endParaRPr>
          </a:p>
        </p:txBody>
      </p:sp>
      <p:sp>
        <p:nvSpPr>
          <p:cNvPr id="3" name="Espace réservé du contenu 2"/>
          <p:cNvSpPr>
            <a:spLocks noGrp="1"/>
          </p:cNvSpPr>
          <p:nvPr>
            <p:ph idx="1"/>
          </p:nvPr>
        </p:nvSpPr>
        <p:spPr>
          <a:xfrm>
            <a:off x="1643042" y="1643050"/>
            <a:ext cx="4900618" cy="4043377"/>
          </a:xfrm>
        </p:spPr>
        <p:txBody>
          <a:bodyPr>
            <a:normAutofit/>
          </a:bodyPr>
          <a:lstStyle/>
          <a:p>
            <a:pPr marL="92075" indent="-92075">
              <a:lnSpc>
                <a:spcPct val="150000"/>
              </a:lnSpc>
            </a:pPr>
            <a:r>
              <a:rPr lang="fr-FR" sz="3100" dirty="0" smtClean="0"/>
              <a:t>   L’énergie </a:t>
            </a:r>
            <a:r>
              <a:rPr lang="fr-FR" sz="3100" dirty="0" smtClean="0"/>
              <a:t>solaire </a:t>
            </a:r>
            <a:endParaRPr lang="fr-FR" sz="3100" dirty="0" smtClean="0"/>
          </a:p>
          <a:p>
            <a:pPr marL="92075" indent="-92075">
              <a:lnSpc>
                <a:spcPct val="150000"/>
              </a:lnSpc>
            </a:pPr>
            <a:r>
              <a:rPr lang="fr-FR" sz="3100" dirty="0" smtClean="0"/>
              <a:t>   </a:t>
            </a:r>
            <a:r>
              <a:rPr lang="fr-FR" sz="3100" dirty="0" smtClean="0"/>
              <a:t>L’énergie hydraulique</a:t>
            </a:r>
          </a:p>
          <a:p>
            <a:pPr marL="92075" indent="-92075">
              <a:lnSpc>
                <a:spcPct val="150000"/>
              </a:lnSpc>
            </a:pPr>
            <a:r>
              <a:rPr lang="fr-FR" sz="3100" dirty="0" smtClean="0"/>
              <a:t>   L’énergie </a:t>
            </a:r>
            <a:r>
              <a:rPr lang="fr-FR" sz="3100" dirty="0" smtClean="0"/>
              <a:t>éolienne</a:t>
            </a:r>
          </a:p>
          <a:p>
            <a:pPr>
              <a:lnSpc>
                <a:spcPct val="150000"/>
              </a:lnSpc>
            </a:pPr>
            <a:r>
              <a:rPr lang="fr-FR" sz="3100" dirty="0" smtClean="0"/>
              <a:t>La </a:t>
            </a:r>
            <a:r>
              <a:rPr lang="fr-FR" sz="3100" dirty="0" smtClean="0"/>
              <a:t>géothermie</a:t>
            </a:r>
          </a:p>
          <a:p>
            <a:pPr>
              <a:lnSpc>
                <a:spcPct val="150000"/>
              </a:lnSpc>
            </a:pPr>
            <a:r>
              <a:rPr lang="fr-FR" sz="3100" dirty="0" smtClean="0"/>
              <a:t>La biomasse</a:t>
            </a:r>
          </a:p>
          <a:p>
            <a:endParaRPr lang="fr-FR" dirty="0" smtClean="0"/>
          </a:p>
          <a:p>
            <a:endParaRPr lang="fr-FR"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 0  L 0.25 0  E" pathEditMode="relative" ptsTypes="">
                                      <p:cBhvr>
                                        <p:cTn id="6" dur="2000" fill="hold"/>
                                        <p:tgtEl>
                                          <p:spTgt spid="3">
                                            <p:txEl>
                                              <p:pRg st="3" end="3"/>
                                            </p:txEl>
                                          </p:spTgt>
                                        </p:tgtEl>
                                        <p:attrNameLst>
                                          <p:attrName>ppt_x</p:attrName>
                                          <p:attrName>ppt_y</p:attrName>
                                        </p:attrNameLst>
                                      </p:cBhvr>
                                    </p:animMotion>
                                  </p:childTnLst>
                                </p:cTn>
                              </p:par>
                              <p:par>
                                <p:cTn id="7" presetID="63" presetClass="path" presetSubtype="0" accel="50000" decel="50000" fill="hold" nodeType="withEffect">
                                  <p:stCondLst>
                                    <p:cond delay="0"/>
                                  </p:stCondLst>
                                  <p:childTnLst>
                                    <p:animMotion origin="layout" path="M 0 0  L 0.25 0  E" pathEditMode="relative" ptsTypes="">
                                      <p:cBhvr>
                                        <p:cTn id="8" dur="2000" fill="hold"/>
                                        <p:tgtEl>
                                          <p:spTgt spid="3">
                                            <p:txEl>
                                              <p:pRg st="4" end="4"/>
                                            </p:txEl>
                                          </p:spTgt>
                                        </p:tgtEl>
                                        <p:attrNameLst>
                                          <p:attrName>ppt_x</p:attrName>
                                          <p:attrName>ppt_y</p:attrName>
                                        </p:attrNameLst>
                                      </p:cBhvr>
                                    </p:animMotion>
                                  </p:childTnLst>
                                </p:cTn>
                              </p:par>
                            </p:childTnLst>
                          </p:cTn>
                        </p:par>
                      </p:childTnLst>
                    </p:cTn>
                  </p:par>
                  <p:par>
                    <p:cTn id="9" fill="hold">
                      <p:stCondLst>
                        <p:cond delay="indefinite"/>
                      </p:stCondLst>
                      <p:childTnLst>
                        <p:par>
                          <p:cTn id="10" fill="hold">
                            <p:stCondLst>
                              <p:cond delay="0"/>
                            </p:stCondLst>
                            <p:childTnLst>
                              <p:par>
                                <p:cTn id="11" presetID="63" presetClass="path" presetSubtype="0" accel="50000" decel="50000" fill="hold" grpId="0" nodeType="clickEffect">
                                  <p:stCondLst>
                                    <p:cond delay="0"/>
                                  </p:stCondLst>
                                  <p:childTnLst>
                                    <p:animMotion origin="layout" path="M 0 0  L 0.25 0  E" pathEditMode="relative" ptsTypes="">
                                      <p:cBhvr>
                                        <p:cTn id="12" dur="2000" fill="hold"/>
                                        <p:tgtEl>
                                          <p:spTgt spid="3">
                                            <p:txEl>
                                              <p:pRg st="0" end="0"/>
                                            </p:txEl>
                                          </p:spTgt>
                                        </p:tgtEl>
                                        <p:attrNameLst>
                                          <p:attrName>ppt_x</p:attrName>
                                          <p:attrName>ppt_y</p:attrName>
                                        </p:attrNameLst>
                                      </p:cBhvr>
                                    </p:animMotion>
                                  </p:childTnLst>
                                </p:cTn>
                              </p:par>
                            </p:childTnLst>
                          </p:cTn>
                        </p:par>
                      </p:childTnLst>
                    </p:cTn>
                  </p:par>
                  <p:par>
                    <p:cTn id="13" fill="hold">
                      <p:stCondLst>
                        <p:cond delay="indefinite"/>
                      </p:stCondLst>
                      <p:childTnLst>
                        <p:par>
                          <p:cTn id="14" fill="hold">
                            <p:stCondLst>
                              <p:cond delay="0"/>
                            </p:stCondLst>
                            <p:childTnLst>
                              <p:par>
                                <p:cTn id="15" presetID="63" presetClass="path" presetSubtype="0" accel="50000" decel="50000" fill="hold" grpId="0" nodeType="clickEffect">
                                  <p:stCondLst>
                                    <p:cond delay="0"/>
                                  </p:stCondLst>
                                  <p:childTnLst>
                                    <p:animMotion origin="layout" path="M 0 0  L 0.25 0  E" pathEditMode="relative" ptsTypes="">
                                      <p:cBhvr>
                                        <p:cTn id="16" dur="2000" fill="hold"/>
                                        <p:tgtEl>
                                          <p:spTgt spid="3">
                                            <p:txEl>
                                              <p:pRg st="1" end="1"/>
                                            </p:txEl>
                                          </p:spTgt>
                                        </p:tgtEl>
                                        <p:attrNameLst>
                                          <p:attrName>ppt_x</p:attrName>
                                          <p:attrName>ppt_y</p:attrName>
                                        </p:attrNameLst>
                                      </p:cBhvr>
                                    </p:animMotion>
                                  </p:childTnLst>
                                </p:cTn>
                              </p:par>
                            </p:childTnLst>
                          </p:cTn>
                        </p:par>
                      </p:childTnLst>
                    </p:cTn>
                  </p:par>
                  <p:par>
                    <p:cTn id="17" fill="hold">
                      <p:stCondLst>
                        <p:cond delay="indefinite"/>
                      </p:stCondLst>
                      <p:childTnLst>
                        <p:par>
                          <p:cTn id="18" fill="hold">
                            <p:stCondLst>
                              <p:cond delay="0"/>
                            </p:stCondLst>
                            <p:childTnLst>
                              <p:par>
                                <p:cTn id="19" presetID="63" presetClass="path" presetSubtype="0" accel="50000" decel="50000" fill="hold" grpId="0" nodeType="clickEffect">
                                  <p:stCondLst>
                                    <p:cond delay="0"/>
                                  </p:stCondLst>
                                  <p:childTnLst>
                                    <p:animMotion origin="layout" path="M 0 0  L 0.25 0  E" pathEditMode="relative" ptsTypes="">
                                      <p:cBhvr>
                                        <p:cTn id="20" dur="2000" fill="hold"/>
                                        <p:tgtEl>
                                          <p:spTgt spid="3">
                                            <p:txEl>
                                              <p:pRg st="2" end="2"/>
                                            </p:txEl>
                                          </p:spTgt>
                                        </p:tgtEl>
                                        <p:attrNameLst>
                                          <p:attrName>ppt_x</p:attrName>
                                          <p:attrName>ppt_y</p:attrName>
                                        </p:attrNameLst>
                                      </p:cBhvr>
                                    </p:animMotion>
                                  </p:childTnLst>
                                </p:cTn>
                              </p:par>
                            </p:childTnLst>
                          </p:cTn>
                        </p:par>
                      </p:childTnLst>
                    </p:cTn>
                  </p:par>
                  <p:par>
                    <p:cTn id="21" fill="hold">
                      <p:stCondLst>
                        <p:cond delay="indefinite"/>
                      </p:stCondLst>
                      <p:childTnLst>
                        <p:par>
                          <p:cTn id="22" fill="hold">
                            <p:stCondLst>
                              <p:cond delay="0"/>
                            </p:stCondLst>
                            <p:childTnLst>
                              <p:par>
                                <p:cTn id="23" presetID="63" presetClass="path" presetSubtype="0" accel="50000" decel="50000" fill="hold" grpId="0" nodeType="clickEffect">
                                  <p:stCondLst>
                                    <p:cond delay="0"/>
                                  </p:stCondLst>
                                  <p:childTnLst>
                                    <p:animMotion origin="layout" path="M 0 0  L 0.25 0  E" pathEditMode="relative" ptsTypes="">
                                      <p:cBhvr>
                                        <p:cTn id="24" dur="2000" fill="hold"/>
                                        <p:tgtEl>
                                          <p:spTgt spid="3">
                                            <p:txEl>
                                              <p:pRg st="3" end="3"/>
                                            </p:txEl>
                                          </p:spTgt>
                                        </p:tgtEl>
                                        <p:attrNameLst>
                                          <p:attrName>ppt_x</p:attrName>
                                          <p:attrName>ppt_y</p:attrName>
                                        </p:attrNameLst>
                                      </p:cBhvr>
                                    </p:animMotion>
                                  </p:childTnLst>
                                </p:cTn>
                              </p:par>
                            </p:childTnLst>
                          </p:cTn>
                        </p:par>
                      </p:childTnLst>
                    </p:cTn>
                  </p:par>
                  <p:par>
                    <p:cTn id="25" fill="hold">
                      <p:stCondLst>
                        <p:cond delay="indefinite"/>
                      </p:stCondLst>
                      <p:childTnLst>
                        <p:par>
                          <p:cTn id="26" fill="hold">
                            <p:stCondLst>
                              <p:cond delay="0"/>
                            </p:stCondLst>
                            <p:childTnLst>
                              <p:par>
                                <p:cTn id="27" presetID="63" presetClass="path" presetSubtype="0" accel="50000" decel="50000" fill="hold" grpId="0" nodeType="clickEffect">
                                  <p:stCondLst>
                                    <p:cond delay="0"/>
                                  </p:stCondLst>
                                  <p:childTnLst>
                                    <p:animMotion origin="layout" path="M 0 0  L 0.25 0  E" pathEditMode="relative" ptsTypes="">
                                      <p:cBhvr>
                                        <p:cTn id="28" dur="2000" fill="hold"/>
                                        <p:tgtEl>
                                          <p:spTgt spid="3">
                                            <p:txEl>
                                              <p:pRg st="4" end="4"/>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buFont typeface="Arial" pitchFamily="34" charset="0"/>
              <a:buChar char="•"/>
            </a:pPr>
            <a:r>
              <a:rPr lang="fr-FR" dirty="0" smtClean="0"/>
              <a:t>   L’énergie </a:t>
            </a:r>
            <a:r>
              <a:rPr lang="fr-FR" dirty="0" smtClean="0"/>
              <a:t>solaire</a:t>
            </a:r>
            <a:endParaRPr lang="fr-FR" dirty="0"/>
          </a:p>
        </p:txBody>
      </p:sp>
      <p:pic>
        <p:nvPicPr>
          <p:cNvPr id="4" name="Espace réservé du contenu 3" descr="energie-solaire-2.jpg"/>
          <p:cNvPicPr>
            <a:picLocks noGrp="1" noChangeAspect="1"/>
          </p:cNvPicPr>
          <p:nvPr>
            <p:ph idx="1"/>
          </p:nvPr>
        </p:nvPicPr>
        <p:blipFill>
          <a:blip r:embed="rId3" cstate="print"/>
          <a:stretch>
            <a:fillRect/>
          </a:stretch>
        </p:blipFill>
        <p:spPr>
          <a:xfrm>
            <a:off x="1857356" y="1571612"/>
            <a:ext cx="6572296" cy="3188648"/>
          </a:xfrm>
        </p:spPr>
      </p:pic>
      <p:sp>
        <p:nvSpPr>
          <p:cNvPr id="5" name="ZoneTexte 4"/>
          <p:cNvSpPr txBox="1"/>
          <p:nvPr/>
        </p:nvSpPr>
        <p:spPr>
          <a:xfrm>
            <a:off x="1571604" y="4929198"/>
            <a:ext cx="7072362" cy="954107"/>
          </a:xfrm>
          <a:prstGeom prst="rect">
            <a:avLst/>
          </a:prstGeom>
          <a:noFill/>
        </p:spPr>
        <p:txBody>
          <a:bodyPr wrap="square" rtlCol="0">
            <a:spAutoFit/>
          </a:bodyPr>
          <a:lstStyle/>
          <a:p>
            <a:r>
              <a:rPr lang="fr-FR" sz="2800" dirty="0" smtClean="0">
                <a:solidFill>
                  <a:srgbClr val="00B050"/>
                </a:solidFill>
              </a:rPr>
              <a:t>L énergie solaire </a:t>
            </a:r>
            <a:r>
              <a:rPr lang="fr-FR" sz="2800" dirty="0" smtClean="0"/>
              <a:t>est alimenter par le soleil qui fourni l’électricité </a:t>
            </a:r>
            <a:endParaRPr lang="fr-FR" sz="28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0"/>
            <a:ext cx="8229600" cy="1143000"/>
          </a:xfrm>
        </p:spPr>
        <p:txBody>
          <a:bodyPr>
            <a:normAutofit/>
          </a:bodyPr>
          <a:lstStyle/>
          <a:p>
            <a:pPr>
              <a:buFont typeface="Arial" pitchFamily="34" charset="0"/>
              <a:buChar char="•"/>
            </a:pPr>
            <a:r>
              <a:rPr lang="fr-FR" dirty="0" smtClean="0"/>
              <a:t>   L’énergie </a:t>
            </a:r>
            <a:r>
              <a:rPr lang="fr-FR" dirty="0" smtClean="0"/>
              <a:t>hydraulique </a:t>
            </a:r>
            <a:endParaRPr lang="fr-FR" dirty="0"/>
          </a:p>
        </p:txBody>
      </p:sp>
      <p:pic>
        <p:nvPicPr>
          <p:cNvPr id="4" name="Espace réservé du contenu 3" descr="energiehydro.gif"/>
          <p:cNvPicPr>
            <a:picLocks noGrp="1" noChangeAspect="1"/>
          </p:cNvPicPr>
          <p:nvPr>
            <p:ph idx="1"/>
          </p:nvPr>
        </p:nvPicPr>
        <p:blipFill>
          <a:blip r:embed="rId3" cstate="print"/>
          <a:stretch>
            <a:fillRect/>
          </a:stretch>
        </p:blipFill>
        <p:spPr>
          <a:xfrm>
            <a:off x="714348" y="1428736"/>
            <a:ext cx="7858180" cy="3429024"/>
          </a:xfrm>
        </p:spPr>
      </p:pic>
      <p:sp>
        <p:nvSpPr>
          <p:cNvPr id="7" name="ZoneTexte 6"/>
          <p:cNvSpPr txBox="1"/>
          <p:nvPr/>
        </p:nvSpPr>
        <p:spPr>
          <a:xfrm>
            <a:off x="714348" y="5000636"/>
            <a:ext cx="8215370" cy="1200329"/>
          </a:xfrm>
          <a:prstGeom prst="rect">
            <a:avLst/>
          </a:prstGeom>
          <a:noFill/>
        </p:spPr>
        <p:txBody>
          <a:bodyPr wrap="square" rtlCol="0">
            <a:spAutoFit/>
          </a:bodyPr>
          <a:lstStyle/>
          <a:p>
            <a:pPr indent="352425" algn="just"/>
            <a:r>
              <a:rPr lang="fr-FR" sz="2400" dirty="0" smtClean="0">
                <a:solidFill>
                  <a:srgbClr val="00B050"/>
                </a:solidFill>
              </a:rPr>
              <a:t>L’énergie hydraulique  </a:t>
            </a:r>
            <a:r>
              <a:rPr lang="fr-FR" sz="2400" dirty="0" smtClean="0"/>
              <a:t>est l'énergie fournie par le mouvement de l'eau, sous toutes ses formes : chute, cours d'eau, </a:t>
            </a:r>
            <a:r>
              <a:rPr lang="fr-FR" sz="2400" dirty="0" smtClean="0"/>
              <a:t>courant </a:t>
            </a:r>
            <a:r>
              <a:rPr lang="fr-FR" sz="2400" dirty="0" smtClean="0"/>
              <a:t>marin, vagues.   </a:t>
            </a:r>
            <a:endParaRPr lang="fr-FR"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buFont typeface="Arial" pitchFamily="34" charset="0"/>
              <a:buChar char="•"/>
            </a:pPr>
            <a:r>
              <a:rPr lang="fr-FR" dirty="0" smtClean="0"/>
              <a:t>    L </a:t>
            </a:r>
            <a:r>
              <a:rPr lang="fr-FR" dirty="0" smtClean="0"/>
              <a:t>énergie éolienne </a:t>
            </a:r>
            <a:endParaRPr lang="fr-FR" dirty="0"/>
          </a:p>
        </p:txBody>
      </p:sp>
      <p:pic>
        <p:nvPicPr>
          <p:cNvPr id="4" name="Espace réservé du contenu 3" descr="schema_eolienne.png"/>
          <p:cNvPicPr>
            <a:picLocks noGrp="1" noChangeAspect="1"/>
          </p:cNvPicPr>
          <p:nvPr>
            <p:ph idx="1"/>
          </p:nvPr>
        </p:nvPicPr>
        <p:blipFill>
          <a:blip r:embed="rId2" cstate="print"/>
          <a:stretch>
            <a:fillRect/>
          </a:stretch>
        </p:blipFill>
        <p:spPr>
          <a:xfrm>
            <a:off x="2857488" y="1285860"/>
            <a:ext cx="5286412" cy="3561905"/>
          </a:xfrm>
        </p:spPr>
      </p:pic>
      <p:sp>
        <p:nvSpPr>
          <p:cNvPr id="6" name="ZoneTexte 5"/>
          <p:cNvSpPr txBox="1"/>
          <p:nvPr/>
        </p:nvSpPr>
        <p:spPr>
          <a:xfrm>
            <a:off x="1571604" y="5143512"/>
            <a:ext cx="6858048" cy="830997"/>
          </a:xfrm>
          <a:prstGeom prst="rect">
            <a:avLst/>
          </a:prstGeom>
          <a:noFill/>
        </p:spPr>
        <p:txBody>
          <a:bodyPr wrap="square" rtlCol="0">
            <a:spAutoFit/>
          </a:bodyPr>
          <a:lstStyle/>
          <a:p>
            <a:pPr indent="352425"/>
            <a:r>
              <a:rPr lang="fr-FR" sz="2400" dirty="0" smtClean="0">
                <a:solidFill>
                  <a:srgbClr val="00B050"/>
                </a:solidFill>
              </a:rPr>
              <a:t>L énergie </a:t>
            </a:r>
            <a:r>
              <a:rPr lang="fr-FR" sz="2400" dirty="0">
                <a:solidFill>
                  <a:srgbClr val="00B050"/>
                </a:solidFill>
              </a:rPr>
              <a:t>é</a:t>
            </a:r>
            <a:r>
              <a:rPr lang="fr-FR" sz="2400" dirty="0" smtClean="0">
                <a:solidFill>
                  <a:srgbClr val="00B050"/>
                </a:solidFill>
              </a:rPr>
              <a:t>olienne </a:t>
            </a:r>
            <a:r>
              <a:rPr lang="fr-FR" sz="2400" dirty="0" smtClean="0"/>
              <a:t>est alimenté grâce au vent qui fourni de l électricité.</a:t>
            </a:r>
            <a:endParaRPr lang="fr-FR" sz="2400" dirty="0"/>
          </a:p>
        </p:txBody>
      </p:sp>
      <p:pic>
        <p:nvPicPr>
          <p:cNvPr id="5" name="Image 4" descr="eolienne.gif"/>
          <p:cNvPicPr>
            <a:picLocks noChangeAspect="1"/>
          </p:cNvPicPr>
          <p:nvPr/>
        </p:nvPicPr>
        <p:blipFill>
          <a:blip r:embed="rId3" cstate="print"/>
          <a:stretch>
            <a:fillRect/>
          </a:stretch>
        </p:blipFill>
        <p:spPr>
          <a:xfrm>
            <a:off x="214282" y="285728"/>
            <a:ext cx="1785950" cy="4214842"/>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buFont typeface="Arial" pitchFamily="34" charset="0"/>
              <a:buChar char="•"/>
            </a:pPr>
            <a:r>
              <a:rPr lang="fr-FR" dirty="0" smtClean="0"/>
              <a:t>  La </a:t>
            </a:r>
            <a:r>
              <a:rPr lang="fr-FR" dirty="0" smtClean="0"/>
              <a:t>géothermie </a:t>
            </a:r>
            <a:endParaRPr lang="fr-FR" dirty="0"/>
          </a:p>
        </p:txBody>
      </p:sp>
      <p:pic>
        <p:nvPicPr>
          <p:cNvPr id="4" name="Espace réservé du contenu 3" descr="actualité-juridique.gif"/>
          <p:cNvPicPr>
            <a:picLocks noGrp="1" noChangeAspect="1"/>
          </p:cNvPicPr>
          <p:nvPr>
            <p:ph idx="1"/>
          </p:nvPr>
        </p:nvPicPr>
        <p:blipFill>
          <a:blip r:embed="rId2" cstate="print"/>
          <a:stretch>
            <a:fillRect/>
          </a:stretch>
        </p:blipFill>
        <p:spPr>
          <a:xfrm>
            <a:off x="1000100" y="1428736"/>
            <a:ext cx="7500990" cy="3432982"/>
          </a:xfrm>
        </p:spPr>
      </p:pic>
      <p:sp>
        <p:nvSpPr>
          <p:cNvPr id="5" name="ZoneTexte 4"/>
          <p:cNvSpPr txBox="1"/>
          <p:nvPr/>
        </p:nvSpPr>
        <p:spPr>
          <a:xfrm>
            <a:off x="857224" y="5143512"/>
            <a:ext cx="7786742" cy="830997"/>
          </a:xfrm>
          <a:prstGeom prst="rect">
            <a:avLst/>
          </a:prstGeom>
          <a:noFill/>
        </p:spPr>
        <p:txBody>
          <a:bodyPr wrap="square" rtlCol="0">
            <a:spAutoFit/>
          </a:bodyPr>
          <a:lstStyle/>
          <a:p>
            <a:pPr indent="352425"/>
            <a:r>
              <a:rPr lang="fr-FR" sz="2400" b="1" dirty="0" smtClean="0">
                <a:solidFill>
                  <a:srgbClr val="00B050"/>
                </a:solidFill>
              </a:rPr>
              <a:t> La géothermie </a:t>
            </a:r>
            <a:r>
              <a:rPr lang="fr-FR" sz="2400" b="1" dirty="0" smtClean="0"/>
              <a:t>sert récupérer l’énergie stockée sous nos pieds sous la surface de la Terre</a:t>
            </a:r>
            <a:r>
              <a:rPr lang="fr-FR" sz="2400" dirty="0" smtClean="0"/>
              <a:t>.</a:t>
            </a:r>
            <a:endParaRPr lang="fr-FR"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868346"/>
          </a:xfrm>
        </p:spPr>
        <p:txBody>
          <a:bodyPr/>
          <a:lstStyle/>
          <a:p>
            <a:pPr>
              <a:buFont typeface="Arial" pitchFamily="34" charset="0"/>
              <a:buChar char="•"/>
            </a:pPr>
            <a:r>
              <a:rPr lang="fr-FR" dirty="0" smtClean="0"/>
              <a:t>     La </a:t>
            </a:r>
            <a:r>
              <a:rPr lang="fr-FR" dirty="0" smtClean="0"/>
              <a:t>biomasse </a:t>
            </a:r>
            <a:endParaRPr lang="fr-FR" dirty="0"/>
          </a:p>
        </p:txBody>
      </p:sp>
      <p:pic>
        <p:nvPicPr>
          <p:cNvPr id="4" name="Espace réservé du contenu 3" descr="biomasse_p2a.gif"/>
          <p:cNvPicPr>
            <a:picLocks noGrp="1" noChangeAspect="1"/>
          </p:cNvPicPr>
          <p:nvPr>
            <p:ph idx="1"/>
          </p:nvPr>
        </p:nvPicPr>
        <p:blipFill>
          <a:blip r:embed="rId2" cstate="print"/>
          <a:stretch>
            <a:fillRect/>
          </a:stretch>
        </p:blipFill>
        <p:spPr>
          <a:xfrm>
            <a:off x="1000100" y="1142984"/>
            <a:ext cx="7358114" cy="2857520"/>
          </a:xfrm>
        </p:spPr>
      </p:pic>
      <p:sp>
        <p:nvSpPr>
          <p:cNvPr id="6" name="ZoneTexte 5"/>
          <p:cNvSpPr txBox="1"/>
          <p:nvPr/>
        </p:nvSpPr>
        <p:spPr>
          <a:xfrm>
            <a:off x="133320" y="4071942"/>
            <a:ext cx="9010680" cy="2308324"/>
          </a:xfrm>
          <a:prstGeom prst="rect">
            <a:avLst/>
          </a:prstGeom>
          <a:noFill/>
        </p:spPr>
        <p:txBody>
          <a:bodyPr wrap="square" rtlCol="0">
            <a:spAutoFit/>
          </a:bodyPr>
          <a:lstStyle/>
          <a:p>
            <a:pPr algn="just"/>
            <a:r>
              <a:rPr lang="fr-FR" sz="2400" dirty="0" smtClean="0"/>
              <a:t> Les principales formes de l’énergie de biomasse sont: </a:t>
            </a:r>
            <a:endParaRPr lang="fr-FR" sz="2400" dirty="0" smtClean="0"/>
          </a:p>
          <a:p>
            <a:pPr algn="just"/>
            <a:r>
              <a:rPr lang="fr-FR" sz="2400" dirty="0" smtClean="0"/>
              <a:t> </a:t>
            </a:r>
            <a:r>
              <a:rPr lang="fr-FR" sz="2400" dirty="0" smtClean="0"/>
              <a:t>  </a:t>
            </a:r>
            <a:r>
              <a:rPr lang="fr-FR" sz="2400" dirty="0" smtClean="0"/>
              <a:t>les </a:t>
            </a:r>
            <a:r>
              <a:rPr lang="fr-FR" sz="2400" dirty="0" smtClean="0"/>
              <a:t>biocarburants pour le transport (produits essentiellement à partir de céréales, de sucre, d’oléagineux et d’huiles usagées) ; </a:t>
            </a:r>
            <a:endParaRPr lang="fr-FR" sz="2400" dirty="0" smtClean="0"/>
          </a:p>
          <a:p>
            <a:pPr algn="just"/>
            <a:r>
              <a:rPr lang="fr-FR" sz="2400" dirty="0" smtClean="0"/>
              <a:t> </a:t>
            </a:r>
            <a:r>
              <a:rPr lang="fr-FR" sz="2400" dirty="0" smtClean="0"/>
              <a:t>  </a:t>
            </a:r>
            <a:r>
              <a:rPr lang="fr-FR" sz="2400" dirty="0" smtClean="0"/>
              <a:t>le </a:t>
            </a:r>
            <a:r>
              <a:rPr lang="fr-FR" sz="2400" dirty="0" smtClean="0"/>
              <a:t>chauffage domestique (alimenté au bois) ; et </a:t>
            </a:r>
            <a:endParaRPr lang="fr-FR" sz="2400" dirty="0" smtClean="0"/>
          </a:p>
          <a:p>
            <a:pPr algn="just"/>
            <a:r>
              <a:rPr lang="fr-FR" sz="2400" dirty="0" smtClean="0"/>
              <a:t> </a:t>
            </a:r>
            <a:r>
              <a:rPr lang="fr-FR" sz="2400" dirty="0" smtClean="0"/>
              <a:t>  </a:t>
            </a:r>
            <a:r>
              <a:rPr lang="fr-FR" sz="2400" dirty="0" smtClean="0"/>
              <a:t>la </a:t>
            </a:r>
            <a:r>
              <a:rPr lang="fr-FR" sz="2400" dirty="0" smtClean="0"/>
              <a:t>combustion de bois et de déchets dans des centrales produisant de l’électricité, de la chaleur ou les deux. </a:t>
            </a:r>
            <a:endParaRPr lang="fr-FR" sz="2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TotalTime>
  <Words>337</Words>
  <Application>Microsoft Office PowerPoint</Application>
  <PresentationFormat>Affichage à l'écran (4:3)</PresentationFormat>
  <Paragraphs>38</Paragraphs>
  <Slides>12</Slides>
  <Notes>2</Notes>
  <HiddenSlides>0</HiddenSlides>
  <MMClips>0</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Thème Office</vt:lpstr>
      <vt:lpstr>Les 2 grandes familles de sources d’énergie : </vt:lpstr>
      <vt:lpstr>1-    Les sources d’énergie non  renouvelables</vt:lpstr>
      <vt:lpstr>  Le charbon</vt:lpstr>
      <vt:lpstr>   Le pétrole</vt:lpstr>
      <vt:lpstr>  Le gaz naturel </vt:lpstr>
      <vt:lpstr>   L’énergie nucléaire</vt:lpstr>
      <vt:lpstr>2- Les sources d’énergie renouvelables</vt:lpstr>
      <vt:lpstr>   L’énergie solaire</vt:lpstr>
      <vt:lpstr>   L’énergie hydraulique </vt:lpstr>
      <vt:lpstr>    L énergie éolienne </vt:lpstr>
      <vt:lpstr>  La géothermie </vt:lpstr>
      <vt:lpstr>     La biomasse </vt:lpstr>
    </vt:vector>
  </TitlesOfParts>
  <Company>CG94</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2 grandes familles de sources d’énergie:</dc:title>
  <dc:creator>kabdel</dc:creator>
  <cp:lastModifiedBy>Admin</cp:lastModifiedBy>
  <cp:revision>46</cp:revision>
  <dcterms:created xsi:type="dcterms:W3CDTF">2015-10-05T09:07:28Z</dcterms:created>
  <dcterms:modified xsi:type="dcterms:W3CDTF">2020-04-01T10:00:54Z</dcterms:modified>
</cp:coreProperties>
</file>