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79" r:id="rId4"/>
    <p:sldId id="259" r:id="rId5"/>
    <p:sldId id="260" r:id="rId6"/>
    <p:sldId id="261" r:id="rId7"/>
    <p:sldId id="262" r:id="rId8"/>
    <p:sldId id="275"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7EB8C8E6-768D-46A1-8F52-F0862FCA7183}">
          <p14:sldIdLst>
            <p14:sldId id="256"/>
            <p14:sldId id="278"/>
            <p14:sldId id="279"/>
            <p14:sldId id="259"/>
            <p14:sldId id="260"/>
            <p14:sldId id="261"/>
            <p14:sldId id="262"/>
          </p14:sldIdLst>
        </p14:section>
        <p14:section name="Section sans titre" id="{84C361EE-9E31-4DB8-9471-A12573F77BDC}">
          <p14:sldIdLst>
            <p14:sldId id="275"/>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85E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36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1AB96B7A-E36F-4E3A-9D4F-23A429C0CED0}" type="datetimeFigureOut">
              <a:rPr lang="fr-FR" smtClean="0"/>
              <a:pPr/>
              <a:t>02/05/2020</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2734268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AB96B7A-E36F-4E3A-9D4F-23A429C0CED0}" type="datetimeFigureOut">
              <a:rPr lang="fr-FR" smtClean="0"/>
              <a:pPr/>
              <a:t>02/05/2020</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207703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AB96B7A-E36F-4E3A-9D4F-23A429C0CED0}" type="datetimeFigureOut">
              <a:rPr lang="fr-FR" smtClean="0"/>
              <a:pPr/>
              <a:t>02/05/2020</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9F1AF2E-0F7A-4D6D-8CC3-F2FC3FEC96A2}" type="slidenum">
              <a:rPr lang="fr-FR" smtClean="0"/>
              <a:pPr/>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221501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1AB96B7A-E36F-4E3A-9D4F-23A429C0CED0}" type="datetimeFigureOut">
              <a:rPr lang="fr-FR" smtClean="0"/>
              <a:pPr/>
              <a:t>02/05/2020</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17478251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1AB96B7A-E36F-4E3A-9D4F-23A429C0CED0}" type="datetimeFigureOut">
              <a:rPr lang="fr-FR" smtClean="0"/>
              <a:pPr/>
              <a:t>02/05/2020</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F1AF2E-0F7A-4D6D-8CC3-F2FC3FEC96A2}" type="slidenum">
              <a:rPr lang="fr-FR" smtClean="0"/>
              <a:pPr/>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446718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1AB96B7A-E36F-4E3A-9D4F-23A429C0CED0}" type="datetimeFigureOut">
              <a:rPr lang="fr-FR" smtClean="0"/>
              <a:pPr/>
              <a:t>02/05/2020</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15363278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AB96B7A-E36F-4E3A-9D4F-23A429C0CED0}" type="datetimeFigureOut">
              <a:rPr lang="fr-FR" smtClean="0"/>
              <a:pPr/>
              <a:t>02/05/2020</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14745761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AB96B7A-E36F-4E3A-9D4F-23A429C0CED0}" type="datetimeFigureOut">
              <a:rPr lang="fr-FR" smtClean="0"/>
              <a:pPr/>
              <a:t>02/05/2020</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2088255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AB96B7A-E36F-4E3A-9D4F-23A429C0CED0}" type="datetimeFigureOut">
              <a:rPr lang="fr-FR" smtClean="0"/>
              <a:pPr/>
              <a:t>02/05/2020</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3533760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AB96B7A-E36F-4E3A-9D4F-23A429C0CED0}" type="datetimeFigureOut">
              <a:rPr lang="fr-FR" smtClean="0"/>
              <a:pPr/>
              <a:t>02/05/2020</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1766621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1AB96B7A-E36F-4E3A-9D4F-23A429C0CED0}" type="datetimeFigureOut">
              <a:rPr lang="fr-FR" smtClean="0"/>
              <a:pPr/>
              <a:t>02/05/2020</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1157723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1AB96B7A-E36F-4E3A-9D4F-23A429C0CED0}" type="datetimeFigureOut">
              <a:rPr lang="fr-FR" smtClean="0"/>
              <a:pPr/>
              <a:t>02/05/2020</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1650428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1AB96B7A-E36F-4E3A-9D4F-23A429C0CED0}" type="datetimeFigureOut">
              <a:rPr lang="fr-FR" smtClean="0"/>
              <a:pPr/>
              <a:t>02/05/2020</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558071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B96B7A-E36F-4E3A-9D4F-23A429C0CED0}" type="datetimeFigureOut">
              <a:rPr lang="fr-FR" smtClean="0"/>
              <a:pPr/>
              <a:t>02/05/2020</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615929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AB96B7A-E36F-4E3A-9D4F-23A429C0CED0}" type="datetimeFigureOut">
              <a:rPr lang="fr-FR" smtClean="0"/>
              <a:pPr/>
              <a:t>02/05/2020</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157513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AB96B7A-E36F-4E3A-9D4F-23A429C0CED0}" type="datetimeFigureOut">
              <a:rPr lang="fr-FR" smtClean="0"/>
              <a:pPr/>
              <a:t>02/05/2020</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4121020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AB96B7A-E36F-4E3A-9D4F-23A429C0CED0}" type="datetimeFigureOut">
              <a:rPr lang="fr-FR" smtClean="0"/>
              <a:pPr/>
              <a:t>02/05/2020</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9F1AF2E-0F7A-4D6D-8CC3-F2FC3FEC96A2}" type="slidenum">
              <a:rPr lang="fr-FR" smtClean="0"/>
              <a:pPr/>
              <a:t>‹N°›</a:t>
            </a:fld>
            <a:endParaRPr lang="fr-FR"/>
          </a:p>
        </p:txBody>
      </p:sp>
    </p:spTree>
    <p:extLst>
      <p:ext uri="{BB962C8B-B14F-4D97-AF65-F5344CB8AC3E}">
        <p14:creationId xmlns:p14="http://schemas.microsoft.com/office/powerpoint/2010/main" val="16702693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35603" y="2967647"/>
            <a:ext cx="9648123" cy="1746021"/>
          </a:xfrm>
        </p:spPr>
        <p:txBody>
          <a:bodyPr>
            <a:normAutofit fontScale="90000"/>
          </a:bodyPr>
          <a:lstStyle/>
          <a:p>
            <a:pPr algn="ctr"/>
            <a:r>
              <a:rPr lang="ar-DZ" sz="6700" b="1" dirty="0" smtClean="0">
                <a:latin typeface="Traditional Arabic" panose="02020603050405020304" pitchFamily="18" charset="-78"/>
                <a:ea typeface="Calibri"/>
                <a:cs typeface="Traditional Arabic" panose="02020603050405020304" pitchFamily="18" charset="-78"/>
              </a:rPr>
              <a:t>الفجوة الانكماشية </a:t>
            </a:r>
            <a:r>
              <a:rPr lang="ar-DZ" sz="6700" b="1" smtClean="0">
                <a:latin typeface="Traditional Arabic" panose="02020603050405020304" pitchFamily="18" charset="-78"/>
                <a:ea typeface="Calibri"/>
                <a:cs typeface="Traditional Arabic" panose="02020603050405020304" pitchFamily="18" charset="-78"/>
              </a:rPr>
              <a:t>والفجوة التضخمية</a:t>
            </a:r>
            <a:r>
              <a:rPr lang="fr-FR" sz="7200" dirty="0" smtClean="0">
                <a:latin typeface="Traditional Arabic" panose="02020603050405020304" pitchFamily="18" charset="-78"/>
                <a:ea typeface="Calibri"/>
                <a:cs typeface="Traditional Arabic" panose="02020603050405020304" pitchFamily="18" charset="-78"/>
              </a:rPr>
              <a:t/>
            </a:r>
            <a:br>
              <a:rPr lang="fr-FR" sz="7200" dirty="0" smtClean="0">
                <a:latin typeface="Traditional Arabic" panose="02020603050405020304" pitchFamily="18" charset="-78"/>
                <a:ea typeface="Calibri"/>
                <a:cs typeface="Traditional Arabic" panose="02020603050405020304" pitchFamily="18" charset="-78"/>
              </a:rPr>
            </a:br>
            <a:r>
              <a:rPr lang="ar-DZ" sz="4400" b="1" dirty="0" smtClean="0">
                <a:latin typeface="Traditional Arabic" panose="02020603050405020304" pitchFamily="18" charset="-78"/>
                <a:ea typeface="Calibri"/>
                <a:cs typeface="Traditional Arabic" panose="02020603050405020304" pitchFamily="18" charset="-78"/>
              </a:rPr>
              <a:t>                                                      الأستاذة: </a:t>
            </a:r>
            <a:r>
              <a:rPr lang="ar-DZ" sz="4400" b="1" dirty="0" err="1" smtClean="0">
                <a:latin typeface="Traditional Arabic" panose="02020603050405020304" pitchFamily="18" charset="-78"/>
                <a:ea typeface="Calibri"/>
                <a:cs typeface="Traditional Arabic" panose="02020603050405020304" pitchFamily="18" charset="-78"/>
              </a:rPr>
              <a:t>عديسة</a:t>
            </a:r>
            <a:r>
              <a:rPr lang="ar-DZ" sz="4400" b="1" dirty="0" smtClean="0">
                <a:latin typeface="Traditional Arabic" panose="02020603050405020304" pitchFamily="18" charset="-78"/>
                <a:ea typeface="Calibri"/>
                <a:cs typeface="Traditional Arabic" panose="02020603050405020304" pitchFamily="18" charset="-78"/>
              </a:rPr>
              <a:t>   </a:t>
            </a:r>
            <a:endParaRPr lang="fr-FR" sz="4400" b="1" dirty="0">
              <a:latin typeface="Traditional Arabic" panose="02020603050405020304" pitchFamily="18" charset="-78"/>
              <a:cs typeface="Traditional Arabic" panose="02020603050405020304" pitchFamily="18" charset="-78"/>
            </a:endParaRPr>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2880" y="0"/>
            <a:ext cx="11972544"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7654" y="899826"/>
            <a:ext cx="1428750" cy="1258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Imag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26674" y="1011425"/>
            <a:ext cx="1428750" cy="1146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Imag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182368" y="1048164"/>
            <a:ext cx="7973568" cy="536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816352" y="1528905"/>
            <a:ext cx="6510528" cy="923330"/>
          </a:xfrm>
          <a:prstGeom prst="rect">
            <a:avLst/>
          </a:prstGeom>
        </p:spPr>
        <p:txBody>
          <a:bodyPr wrap="square">
            <a:spAutoFit/>
          </a:bodyPr>
          <a:lstStyle/>
          <a:p>
            <a:pPr algn="ctr" rtl="1"/>
            <a:r>
              <a:rPr lang="ar-DZ" b="1" dirty="0">
                <a:solidFill>
                  <a:srgbClr val="000000"/>
                </a:solidFill>
                <a:latin typeface="Simplified Arabic"/>
                <a:ea typeface="Calibri" panose="020F0502020204030204" pitchFamily="34" charset="0"/>
                <a:cs typeface="Simplified Arabic"/>
              </a:rPr>
              <a:t>جامعة محمد خيضر- بسكرة</a:t>
            </a:r>
            <a:endParaRPr lang="fr-FR" sz="1400" b="1"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algn="ctr" rtl="1"/>
            <a:r>
              <a:rPr lang="ar-DZ" b="1" dirty="0">
                <a:solidFill>
                  <a:srgbClr val="000000"/>
                </a:solidFill>
                <a:latin typeface="Simplified Arabic"/>
                <a:ea typeface="Calibri" panose="020F0502020204030204" pitchFamily="34" charset="0"/>
                <a:cs typeface="Simplified Arabic"/>
              </a:rPr>
              <a:t>كلية العلوم الاقتصادية والتجارية وعلوم التسيير</a:t>
            </a:r>
            <a:endParaRPr lang="fr-FR" sz="1400" b="1" dirty="0">
              <a:solidFill>
                <a:srgbClr val="000000"/>
              </a:solidFill>
              <a:latin typeface="Arial" panose="020B0604020202020204" pitchFamily="34" charset="0"/>
              <a:cs typeface="Arial" panose="020B0604020202020204" pitchFamily="34" charset="0"/>
            </a:endParaRPr>
          </a:p>
          <a:p>
            <a:pPr algn="ctr" rtl="1"/>
            <a:r>
              <a:rPr lang="ar-SY" b="1" dirty="0">
                <a:solidFill>
                  <a:srgbClr val="000000"/>
                </a:solidFill>
                <a:latin typeface="Onyx" panose="04050602080702020203" pitchFamily="82" charset="0"/>
                <a:ea typeface="Simplified Arabic"/>
                <a:cs typeface="Simplified Arabic"/>
              </a:rPr>
              <a:t>قسم ا</a:t>
            </a:r>
            <a:r>
              <a:rPr lang="ar-DZ" b="1" dirty="0">
                <a:solidFill>
                  <a:srgbClr val="000000"/>
                </a:solidFill>
                <a:latin typeface="Onyx" panose="04050602080702020203" pitchFamily="82" charset="0"/>
                <a:ea typeface="Simplified Arabic"/>
                <a:cs typeface="Simplified Arabic"/>
              </a:rPr>
              <a:t>لعلوم الاقتصادية</a:t>
            </a:r>
          </a:p>
        </p:txBody>
      </p:sp>
      <p:sp>
        <p:nvSpPr>
          <p:cNvPr id="4" name="Rectangle 3"/>
          <p:cNvSpPr/>
          <p:nvPr/>
        </p:nvSpPr>
        <p:spPr>
          <a:xfrm>
            <a:off x="1434803" y="2394367"/>
            <a:ext cx="9849724" cy="1077218"/>
          </a:xfrm>
          <a:prstGeom prst="rect">
            <a:avLst/>
          </a:prstGeom>
        </p:spPr>
        <p:txBody>
          <a:bodyPr wrap="square">
            <a:spAutoFit/>
          </a:bodyPr>
          <a:lstStyle/>
          <a:p>
            <a:pPr algn="l" rtl="1"/>
            <a:r>
              <a:rPr lang="ar-DZ" sz="3200" b="1" dirty="0" smtClean="0">
                <a:latin typeface="Traditional Arabic" panose="02020603050405020304" pitchFamily="18" charset="-78"/>
                <a:ea typeface="Calibri"/>
                <a:cs typeface="Traditional Arabic" panose="02020603050405020304" pitchFamily="18" charset="-78"/>
              </a:rPr>
              <a:t>محاضرات في الاقتصاد الكلي  موجه الى طلبة السنة الثانية ليسانس علوم مالية وتجارية</a:t>
            </a:r>
            <a:r>
              <a:rPr lang="fr-FR" sz="3200" dirty="0">
                <a:latin typeface="Traditional Arabic" panose="02020603050405020304" pitchFamily="18" charset="-78"/>
                <a:ea typeface="Calibri"/>
                <a:cs typeface="Traditional Arabic" panose="02020603050405020304" pitchFamily="18" charset="-78"/>
              </a:rPr>
              <a:t/>
            </a:r>
            <a:br>
              <a:rPr lang="fr-FR" sz="3200" dirty="0">
                <a:latin typeface="Traditional Arabic" panose="02020603050405020304" pitchFamily="18" charset="-78"/>
                <a:ea typeface="Calibri"/>
                <a:cs typeface="Traditional Arabic" panose="02020603050405020304" pitchFamily="18" charset="-78"/>
              </a:rPr>
            </a:br>
            <a:endParaRPr lang="fr-FR" sz="32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466932821"/>
      </p:ext>
    </p:extLst>
  </p:cSld>
  <p:clrMapOvr>
    <a:masterClrMapping/>
  </p:clrMapOvr>
  <p:transition>
    <p:plus/>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19708" y="438911"/>
            <a:ext cx="10457644" cy="1840650"/>
          </a:xfrm>
        </p:spPr>
        <p:txBody>
          <a:bodyPr>
            <a:noAutofit/>
          </a:bodyPr>
          <a:lstStyle/>
          <a:p>
            <a:pPr algn="r" rtl="1">
              <a:lnSpc>
                <a:spcPct val="115000"/>
              </a:lnSpc>
            </a:pPr>
            <a:r>
              <a:rPr lang="ar-SA" sz="3200" dirty="0">
                <a:latin typeface="Traditional Arabic" panose="02020603050405020304" pitchFamily="18" charset="-78"/>
                <a:cs typeface="Traditional Arabic" panose="02020603050405020304" pitchFamily="18" charset="-78"/>
              </a:rPr>
              <a:t> </a:t>
            </a:r>
            <a:endParaRPr lang="fr-FR" sz="3200" b="1" dirty="0">
              <a:solidFill>
                <a:schemeClr val="accent1"/>
              </a:solidFill>
              <a:latin typeface="Traditional Arabic" panose="02020603050405020304" pitchFamily="18" charset="-78"/>
              <a:cs typeface="Traditional Arabic" panose="02020603050405020304" pitchFamily="18" charset="-78"/>
            </a:endParaRPr>
          </a:p>
        </p:txBody>
      </p:sp>
      <p:sp>
        <p:nvSpPr>
          <p:cNvPr id="3" name="Espace réservé du contenu 2"/>
          <p:cNvSpPr>
            <a:spLocks noGrp="1"/>
          </p:cNvSpPr>
          <p:nvPr>
            <p:ph idx="1"/>
          </p:nvPr>
        </p:nvSpPr>
        <p:spPr>
          <a:xfrm>
            <a:off x="781951" y="231820"/>
            <a:ext cx="11410049" cy="5859887"/>
          </a:xfrm>
        </p:spPr>
        <p:txBody>
          <a:bodyPr>
            <a:noAutofit/>
          </a:bodyPr>
          <a:lstStyle/>
          <a:p>
            <a:pPr marL="0" indent="0" algn="r" rtl="1">
              <a:buNone/>
            </a:pPr>
            <a:r>
              <a:rPr lang="ar-SA" sz="3600" b="1" dirty="0" smtClean="0">
                <a:latin typeface="Traditional Arabic" panose="02020603050405020304" pitchFamily="18" charset="-78"/>
                <a:ea typeface="Calibri" panose="020F0502020204030204" pitchFamily="34" charset="0"/>
                <a:cs typeface="Traditional Arabic" panose="02020603050405020304" pitchFamily="18" charset="-78"/>
              </a:rPr>
              <a:t>الفجوة </a:t>
            </a:r>
            <a:r>
              <a:rPr lang="ar-SA" sz="3600" b="1" dirty="0">
                <a:latin typeface="Traditional Arabic" panose="02020603050405020304" pitchFamily="18" charset="-78"/>
                <a:ea typeface="Calibri" panose="020F0502020204030204" pitchFamily="34" charset="0"/>
                <a:cs typeface="Traditional Arabic" panose="02020603050405020304" pitchFamily="18" charset="-78"/>
              </a:rPr>
              <a:t>الانكماشية والفجوة التضخمية</a:t>
            </a:r>
            <a:r>
              <a:rPr lang="fr-FR" sz="3600" b="1" dirty="0" smtClean="0">
                <a:latin typeface="Traditional Arabic" panose="02020603050405020304" pitchFamily="18" charset="-78"/>
                <a:ea typeface="Calibri" panose="020F0502020204030204" pitchFamily="34" charset="0"/>
                <a:cs typeface="Traditional Arabic" panose="02020603050405020304" pitchFamily="18" charset="-78"/>
              </a:rPr>
              <a:t>:</a:t>
            </a:r>
          </a:p>
          <a:p>
            <a:pPr marL="0" indent="0" algn="r" rtl="1">
              <a:buNone/>
            </a:pPr>
            <a:r>
              <a:rPr lang="ar-SA" sz="4000" dirty="0">
                <a:latin typeface="Traditional Arabic" panose="02020603050405020304" pitchFamily="18" charset="-78"/>
                <a:cs typeface="Traditional Arabic" panose="02020603050405020304" pitchFamily="18" charset="-78"/>
              </a:rPr>
              <a:t>ان الطلب  الكلي هو الذي يدفع الى الإنتاج، وبالتالي زيادة الطلب الكلي تؤدي الى زيادة الإنتاج الوطني  اما بصفة  فعلية  في حالة اذا كانت هناك طاقات غير مشغلة  يمكن استخدامها لزيادة الإنتاج، وإما بصفة اسمية حيث تعتبر مجرد ارتفاع للأسعار. أما اذا انخفض الطلب الكي فهذا سيؤدي الى انخفاض الإنتاج الوطني لعوامل الإنتاج غير مرنة دوما كالأجور  والعقارات</a:t>
            </a:r>
            <a:r>
              <a:rPr lang="fr-FR" sz="4000" dirty="0">
                <a:latin typeface="Traditional Arabic" panose="02020603050405020304" pitchFamily="18" charset="-78"/>
                <a:cs typeface="Traditional Arabic" panose="02020603050405020304" pitchFamily="18" charset="-78"/>
              </a:rPr>
              <a:t> ...</a:t>
            </a:r>
            <a:r>
              <a:rPr lang="ar-SA" sz="4000" dirty="0">
                <a:latin typeface="Traditional Arabic" panose="02020603050405020304" pitchFamily="18" charset="-78"/>
                <a:cs typeface="Traditional Arabic" panose="02020603050405020304" pitchFamily="18" charset="-78"/>
              </a:rPr>
              <a:t>، ولذلك ينتج عن نقص </a:t>
            </a:r>
            <a:r>
              <a:rPr lang="ar-SA" sz="4000" dirty="0" smtClean="0">
                <a:latin typeface="Traditional Arabic" panose="02020603050405020304" pitchFamily="18" charset="-78"/>
                <a:cs typeface="Traditional Arabic" panose="02020603050405020304" pitchFamily="18" charset="-78"/>
              </a:rPr>
              <a:t>الطلب </a:t>
            </a:r>
            <a:r>
              <a:rPr lang="ar-SA" sz="4000" dirty="0">
                <a:latin typeface="Traditional Arabic" panose="02020603050405020304" pitchFamily="18" charset="-78"/>
                <a:cs typeface="Traditional Arabic" panose="02020603050405020304" pitchFamily="18" charset="-78"/>
              </a:rPr>
              <a:t>الكلي نقص في كمية الموارد المستخدمة </a:t>
            </a:r>
            <a:r>
              <a:rPr lang="ar-SA" sz="4000" dirty="0" smtClean="0">
                <a:latin typeface="Traditional Arabic" panose="02020603050405020304" pitchFamily="18" charset="-78"/>
                <a:cs typeface="Traditional Arabic" panose="02020603050405020304" pitchFamily="18" charset="-78"/>
              </a:rPr>
              <a:t>في الإنتاج </a:t>
            </a:r>
            <a:r>
              <a:rPr lang="ar-SA" sz="4000" dirty="0">
                <a:latin typeface="Traditional Arabic" panose="02020603050405020304" pitchFamily="18" charset="-78"/>
                <a:cs typeface="Traditional Arabic" panose="02020603050405020304" pitchFamily="18" charset="-78"/>
              </a:rPr>
              <a:t>ومن ثم نقص في الناتج الحقيقي</a:t>
            </a:r>
            <a:r>
              <a:rPr lang="fr-FR" sz="4000" dirty="0">
                <a:latin typeface="Traditional Arabic" panose="02020603050405020304" pitchFamily="18" charset="-78"/>
                <a:cs typeface="Traditional Arabic" panose="02020603050405020304" pitchFamily="18" charset="-78"/>
              </a:rPr>
              <a:t>.</a:t>
            </a:r>
          </a:p>
          <a:p>
            <a:pPr marL="0" indent="0" algn="r" rtl="1">
              <a:buNone/>
            </a:pPr>
            <a:endParaRPr lang="fr-FR" sz="3600" b="1" dirty="0">
              <a:latin typeface="Traditional Arabic" panose="02020603050405020304" pitchFamily="18" charset="-78"/>
              <a:cs typeface="Traditional Arabic" panose="02020603050405020304" pitchFamily="18" charset="-78"/>
            </a:endParaRP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11995" y="218941"/>
            <a:ext cx="10820678" cy="6452022"/>
          </a:xfrm>
        </p:spPr>
        <p:txBody>
          <a:bodyPr>
            <a:normAutofit/>
          </a:bodyPr>
          <a:lstStyle/>
          <a:p>
            <a:pPr marL="0" indent="0" algn="r" rtl="1">
              <a:lnSpc>
                <a:spcPct val="107000"/>
              </a:lnSpc>
              <a:buNone/>
            </a:pPr>
            <a:r>
              <a:rPr lang="fr-FR" sz="4800" b="1" dirty="0" smtClean="0">
                <a:latin typeface="Traditional Arabic" panose="02020603050405020304" pitchFamily="18" charset="-78"/>
                <a:ea typeface="Calibri" panose="020F0502020204030204" pitchFamily="34" charset="0"/>
                <a:cs typeface="Arial" panose="020B0604020202020204" pitchFamily="34" charset="0"/>
              </a:rPr>
              <a:t>- </a:t>
            </a:r>
            <a:r>
              <a:rPr lang="ar-SA" sz="4800" dirty="0">
                <a:latin typeface="Traditional Arabic" panose="02020603050405020304" pitchFamily="18" charset="-78"/>
                <a:ea typeface="Calibri" panose="020F0502020204030204" pitchFamily="34" charset="0"/>
                <a:cs typeface="Traditional Arabic" panose="02020603050405020304" pitchFamily="18" charset="-78"/>
              </a:rPr>
              <a:t>اذا كان الطلب الكلي أقل من الطاقة الإنتاجية للبلد أي أقل مما يجب لتشغيل جميع الموارد المتاحة </a:t>
            </a:r>
            <a:r>
              <a:rPr lang="ar-SA" sz="4800" dirty="0" smtClean="0">
                <a:latin typeface="Traditional Arabic" panose="02020603050405020304" pitchFamily="18" charset="-78"/>
                <a:ea typeface="Calibri" panose="020F0502020204030204" pitchFamily="34" charset="0"/>
                <a:cs typeface="Traditional Arabic" panose="02020603050405020304" pitchFamily="18" charset="-78"/>
              </a:rPr>
              <a:t>فان</a:t>
            </a:r>
            <a:r>
              <a:rPr lang="ar-DZ" sz="4800" dirty="0" smtClean="0">
                <a:latin typeface="Traditional Arabic" panose="02020603050405020304" pitchFamily="18" charset="-78"/>
                <a:ea typeface="Calibri" panose="020F0502020204030204" pitchFamily="34" charset="0"/>
                <a:cs typeface="Traditional Arabic" panose="02020603050405020304" pitchFamily="18" charset="-78"/>
              </a:rPr>
              <a:t>ا</a:t>
            </a:r>
            <a:r>
              <a:rPr lang="ar-SA" sz="4800" dirty="0" smtClean="0">
                <a:latin typeface="Traditional Arabic" panose="02020603050405020304" pitchFamily="18" charset="-78"/>
                <a:ea typeface="Calibri" panose="020F0502020204030204" pitchFamily="34" charset="0"/>
                <a:cs typeface="Traditional Arabic" panose="02020603050405020304" pitchFamily="18" charset="-78"/>
              </a:rPr>
              <a:t>لدخل الوطني </a:t>
            </a:r>
            <a:r>
              <a:rPr lang="fr-FR" sz="4800" dirty="0" err="1" smtClean="0">
                <a:latin typeface="Traditional Arabic" panose="02020603050405020304" pitchFamily="18" charset="-78"/>
                <a:ea typeface="Calibri" panose="020F0502020204030204" pitchFamily="34" charset="0"/>
                <a:cs typeface="Traditional Arabic" panose="02020603050405020304" pitchFamily="18" charset="-78"/>
              </a:rPr>
              <a:t>y</a:t>
            </a:r>
            <a:r>
              <a:rPr lang="fr-FR" sz="4800" baseline="-25000" dirty="0" err="1" smtClean="0">
                <a:latin typeface="Traditional Arabic" panose="02020603050405020304" pitchFamily="18" charset="-78"/>
                <a:ea typeface="Calibri" panose="020F0502020204030204" pitchFamily="34" charset="0"/>
                <a:cs typeface="Traditional Arabic" panose="02020603050405020304" pitchFamily="18" charset="-78"/>
              </a:rPr>
              <a:t>E</a:t>
            </a:r>
            <a:r>
              <a:rPr lang="ar-SA" sz="4800" dirty="0" smtClean="0">
                <a:latin typeface="Traditional Arabic" panose="02020603050405020304" pitchFamily="18" charset="-78"/>
                <a:ea typeface="Calibri" panose="020F0502020204030204" pitchFamily="34" charset="0"/>
                <a:cs typeface="Traditional Arabic" panose="02020603050405020304" pitchFamily="18" charset="-78"/>
              </a:rPr>
              <a:t>سيكوا أقل من الدخل الممكن الوصول اليه من خلال تشغيل جميع الموارد المتاحة</a:t>
            </a:r>
            <a:r>
              <a:rPr lang="ar-DZ" sz="4800" dirty="0">
                <a:latin typeface="Traditional Arabic" panose="02020603050405020304" pitchFamily="18" charset="-78"/>
                <a:ea typeface="Calibri" panose="020F0502020204030204" pitchFamily="34" charset="0"/>
                <a:cs typeface="Traditional Arabic" panose="02020603050405020304" pitchFamily="18" charset="-78"/>
              </a:rPr>
              <a:t> (</a:t>
            </a:r>
            <a:r>
              <a:rPr lang="ar-SA" sz="4800" dirty="0" smtClean="0">
                <a:latin typeface="Traditional Arabic" panose="02020603050405020304" pitchFamily="18" charset="-78"/>
                <a:ea typeface="Calibri" panose="020F0502020204030204" pitchFamily="34" charset="0"/>
                <a:cs typeface="Traditional Arabic" panose="02020603050405020304" pitchFamily="18" charset="-78"/>
              </a:rPr>
              <a:t>الدخل </a:t>
            </a:r>
            <a:r>
              <a:rPr lang="ar-SA" sz="4800" dirty="0">
                <a:latin typeface="Traditional Arabic" panose="02020603050405020304" pitchFamily="18" charset="-78"/>
                <a:ea typeface="Calibri" panose="020F0502020204030204" pitchFamily="34" charset="0"/>
                <a:cs typeface="Traditional Arabic" panose="02020603050405020304" pitchFamily="18" charset="-78"/>
              </a:rPr>
              <a:t>في حالة التشغيل التام</a:t>
            </a:r>
            <a:r>
              <a:rPr lang="fr-FR" sz="4800" dirty="0" err="1">
                <a:latin typeface="Traditional Arabic" panose="02020603050405020304" pitchFamily="18" charset="-78"/>
                <a:ea typeface="Calibri" panose="020F0502020204030204" pitchFamily="34" charset="0"/>
                <a:cs typeface="Traditional Arabic" panose="02020603050405020304" pitchFamily="18" charset="-78"/>
              </a:rPr>
              <a:t>y</a:t>
            </a:r>
            <a:r>
              <a:rPr lang="fr-FR" sz="4800" baseline="-25000" dirty="0" err="1">
                <a:latin typeface="Traditional Arabic" panose="02020603050405020304" pitchFamily="18" charset="-78"/>
                <a:ea typeface="Calibri" panose="020F0502020204030204" pitchFamily="34" charset="0"/>
                <a:cs typeface="Traditional Arabic" panose="02020603050405020304" pitchFamily="18" charset="-78"/>
              </a:rPr>
              <a:t>F</a:t>
            </a:r>
            <a:r>
              <a:rPr lang="fr-FR" sz="4800" baseline="-25000" dirty="0">
                <a:latin typeface="Traditional Arabic" panose="02020603050405020304" pitchFamily="18" charset="-78"/>
                <a:ea typeface="Calibri" panose="020F0502020204030204" pitchFamily="34" charset="0"/>
                <a:cs typeface="Traditional Arabic" panose="02020603050405020304" pitchFamily="18" charset="-78"/>
              </a:rPr>
              <a:t> </a:t>
            </a:r>
            <a:r>
              <a:rPr lang="ar-SA" sz="4800" dirty="0">
                <a:latin typeface="Traditional Arabic" panose="02020603050405020304" pitchFamily="18" charset="-78"/>
                <a:ea typeface="Calibri" panose="020F0502020204030204" pitchFamily="34" charset="0"/>
                <a:cs typeface="Traditional Arabic" panose="02020603050405020304" pitchFamily="18" charset="-78"/>
              </a:rPr>
              <a:t>) و وبالتالي تظهر فجوة انكماشية يمكن حسابها بالعلاقة التالية</a:t>
            </a:r>
            <a:r>
              <a:rPr lang="fr-FR" sz="4800" dirty="0">
                <a:latin typeface="Traditional Arabic" panose="02020603050405020304" pitchFamily="18" charset="-78"/>
                <a:ea typeface="Calibri" panose="020F0502020204030204" pitchFamily="34" charset="0"/>
                <a:cs typeface="Traditional Arabic" panose="02020603050405020304" pitchFamily="18" charset="-78"/>
              </a:rPr>
              <a:t>:</a:t>
            </a:r>
          </a:p>
          <a:p>
            <a:pPr marL="0" indent="0" algn="ctr" rtl="1">
              <a:lnSpc>
                <a:spcPct val="107000"/>
              </a:lnSpc>
              <a:buNone/>
            </a:pPr>
            <a:r>
              <a:rPr lang="ar-DZ" sz="4800" b="1" dirty="0" smtClean="0">
                <a:latin typeface="Traditional Arabic" panose="02020603050405020304" pitchFamily="18" charset="-78"/>
                <a:ea typeface="Calibri" panose="020F0502020204030204" pitchFamily="34" charset="0"/>
                <a:cs typeface="Traditional Arabic" panose="02020603050405020304" pitchFamily="18" charset="-78"/>
              </a:rPr>
              <a:t>ا</a:t>
            </a:r>
            <a:r>
              <a:rPr lang="ar-SA" sz="4800" b="1" dirty="0" smtClean="0">
                <a:latin typeface="Traditional Arabic" panose="02020603050405020304" pitchFamily="18" charset="-78"/>
                <a:ea typeface="Calibri" panose="020F0502020204030204" pitchFamily="34" charset="0"/>
                <a:cs typeface="Traditional Arabic" panose="02020603050405020304" pitchFamily="18" charset="-78"/>
              </a:rPr>
              <a:t>لفجوة </a:t>
            </a:r>
            <a:r>
              <a:rPr lang="ar-SA" sz="4800" b="1" dirty="0">
                <a:latin typeface="Traditional Arabic" panose="02020603050405020304" pitchFamily="18" charset="-78"/>
                <a:ea typeface="Calibri" panose="020F0502020204030204" pitchFamily="34" charset="0"/>
                <a:cs typeface="Traditional Arabic" panose="02020603050405020304" pitchFamily="18" charset="-78"/>
              </a:rPr>
              <a:t>الانكماشية</a:t>
            </a:r>
            <a:r>
              <a:rPr lang="fr-FR" sz="4800" b="1" dirty="0">
                <a:latin typeface="Traditional Arabic" panose="02020603050405020304" pitchFamily="18" charset="-78"/>
                <a:ea typeface="Calibri" panose="020F0502020204030204" pitchFamily="34" charset="0"/>
                <a:cs typeface="Traditional Arabic" panose="02020603050405020304" pitchFamily="18" charset="-78"/>
              </a:rPr>
              <a:t> = </a:t>
            </a:r>
            <a:r>
              <a:rPr lang="ar-SA" sz="4800" b="1" dirty="0">
                <a:latin typeface="Traditional Arabic" panose="02020603050405020304" pitchFamily="18" charset="-78"/>
                <a:ea typeface="Calibri" panose="020F0502020204030204" pitchFamily="34" charset="0"/>
                <a:cs typeface="Traditional Arabic" panose="02020603050405020304" pitchFamily="18" charset="-78"/>
              </a:rPr>
              <a:t>فجوة الإنتاج</a:t>
            </a:r>
            <a:r>
              <a:rPr lang="fr-FR" sz="4800" b="1" dirty="0">
                <a:latin typeface="Traditional Arabic" panose="02020603050405020304" pitchFamily="18" charset="-78"/>
                <a:ea typeface="Calibri" panose="020F0502020204030204" pitchFamily="34" charset="0"/>
                <a:cs typeface="Traditional Arabic" panose="02020603050405020304" pitchFamily="18" charset="-78"/>
              </a:rPr>
              <a:t> / </a:t>
            </a:r>
            <a:r>
              <a:rPr lang="ar-SA" sz="4800" b="1" dirty="0">
                <a:latin typeface="Traditional Arabic" panose="02020603050405020304" pitchFamily="18" charset="-78"/>
                <a:ea typeface="Calibri" panose="020F0502020204030204" pitchFamily="34" charset="0"/>
                <a:cs typeface="Traditional Arabic" panose="02020603050405020304" pitchFamily="18" charset="-78"/>
              </a:rPr>
              <a:t>المضاعف</a:t>
            </a:r>
            <a:endParaRPr lang="fr-FR" sz="4800" b="1" dirty="0">
              <a:latin typeface="Traditional Arabic" panose="02020603050405020304" pitchFamily="18" charset="-78"/>
              <a:ea typeface="Calibri" panose="020F0502020204030204" pitchFamily="34" charset="0"/>
              <a:cs typeface="Traditional Arabic" panose="02020603050405020304" pitchFamily="18" charset="-78"/>
            </a:endParaRPr>
          </a:p>
          <a:p>
            <a:pPr algn="r" rtl="1">
              <a:buNone/>
            </a:pPr>
            <a:endParaRPr lang="ar-DZ" sz="4000" b="1" dirty="0" smtClean="0">
              <a:solidFill>
                <a:schemeClr val="accent1"/>
              </a:solidFill>
              <a:latin typeface="Traditional Arabic" panose="02020603050405020304" pitchFamily="18" charset="-78"/>
              <a:cs typeface="Traditional Arabic" panose="02020603050405020304" pitchFamily="18" charset="-78"/>
            </a:endParaRPr>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37756" y="321973"/>
            <a:ext cx="11420400" cy="6712672"/>
          </a:xfrm>
        </p:spPr>
        <p:txBody>
          <a:bodyPr>
            <a:noAutofit/>
          </a:bodyPr>
          <a:lstStyle/>
          <a:p>
            <a:pPr marL="0" indent="0" algn="r" rtl="1">
              <a:buNone/>
            </a:pPr>
            <a:r>
              <a:rPr lang="ar-DZ" sz="4000" dirty="0" smtClean="0">
                <a:latin typeface="Traditional Arabic" panose="02020603050405020304" pitchFamily="18" charset="-78"/>
                <a:cs typeface="Traditional Arabic" panose="02020603050405020304" pitchFamily="18" charset="-78"/>
              </a:rPr>
              <a:t>-</a:t>
            </a:r>
            <a:r>
              <a:rPr lang="ar-SA" sz="4800" dirty="0" smtClean="0">
                <a:latin typeface="Traditional Arabic" panose="02020603050405020304" pitchFamily="18" charset="-78"/>
                <a:cs typeface="Traditional Arabic" panose="02020603050405020304" pitchFamily="18" charset="-78"/>
              </a:rPr>
              <a:t>فجوة </a:t>
            </a:r>
            <a:r>
              <a:rPr lang="ar-SA" sz="4800" dirty="0">
                <a:latin typeface="Traditional Arabic" panose="02020603050405020304" pitchFamily="18" charset="-78"/>
                <a:cs typeface="Traditional Arabic" panose="02020603050405020304" pitchFamily="18" charset="-78"/>
              </a:rPr>
              <a:t>الإنتاج(</a:t>
            </a:r>
            <a:r>
              <a:rPr lang="fr-FR" sz="4800" dirty="0" err="1">
                <a:latin typeface="Traditional Arabic" panose="02020603050405020304" pitchFamily="18" charset="-78"/>
                <a:cs typeface="Traditional Arabic" panose="02020603050405020304" pitchFamily="18" charset="-78"/>
              </a:rPr>
              <a:t>y</a:t>
            </a:r>
            <a:r>
              <a:rPr lang="fr-FR" sz="4800" baseline="-25000" dirty="0" err="1">
                <a:latin typeface="Traditional Arabic" panose="02020603050405020304" pitchFamily="18" charset="-78"/>
                <a:cs typeface="Traditional Arabic" panose="02020603050405020304" pitchFamily="18" charset="-78"/>
              </a:rPr>
              <a:t>E</a:t>
            </a:r>
            <a:r>
              <a:rPr lang="fr-FR" sz="4800" dirty="0" err="1">
                <a:latin typeface="Traditional Arabic" panose="02020603050405020304" pitchFamily="18" charset="-78"/>
                <a:cs typeface="Traditional Arabic" panose="02020603050405020304" pitchFamily="18" charset="-78"/>
              </a:rPr>
              <a:t>-y</a:t>
            </a:r>
            <a:r>
              <a:rPr lang="fr-FR" sz="4800" baseline="-25000" dirty="0" err="1">
                <a:latin typeface="Traditional Arabic" panose="02020603050405020304" pitchFamily="18" charset="-78"/>
                <a:cs typeface="Traditional Arabic" panose="02020603050405020304" pitchFamily="18" charset="-78"/>
              </a:rPr>
              <a:t>F</a:t>
            </a:r>
            <a:r>
              <a:rPr lang="fr-FR" sz="4800" dirty="0">
                <a:latin typeface="Traditional Arabic" panose="02020603050405020304" pitchFamily="18" charset="-78"/>
                <a:cs typeface="Traditional Arabic" panose="02020603050405020304" pitchFamily="18" charset="-78"/>
              </a:rPr>
              <a:t> </a:t>
            </a:r>
            <a:r>
              <a:rPr lang="ar-SA" sz="4800" dirty="0">
                <a:latin typeface="Traditional Arabic" panose="02020603050405020304" pitchFamily="18" charset="-78"/>
                <a:cs typeface="Traditional Arabic" panose="02020603050405020304" pitchFamily="18" charset="-78"/>
              </a:rPr>
              <a:t>  ) :ولمعالجة هذه الفجوة  تقوم الدول باتباع سياسة مالية توسعية من خلال زيادة الانفاق </a:t>
            </a:r>
            <a:r>
              <a:rPr lang="ar-SA" sz="4800" dirty="0" err="1">
                <a:latin typeface="Traditional Arabic" panose="02020603050405020304" pitchFamily="18" charset="-78"/>
                <a:cs typeface="Traditional Arabic" panose="02020603050405020304" pitchFamily="18" charset="-78"/>
              </a:rPr>
              <a:t>الحكومي،أو</a:t>
            </a:r>
            <a:r>
              <a:rPr lang="ar-SA" sz="4800" dirty="0">
                <a:latin typeface="Traditional Arabic" panose="02020603050405020304" pitchFamily="18" charset="-78"/>
                <a:cs typeface="Traditional Arabic" panose="02020603050405020304" pitchFamily="18" charset="-78"/>
              </a:rPr>
              <a:t> تخفيض الضرائب أو زيادة التحويلات، والتي تعتبر أدوات للسياسة المالية، كما يمكان لها  القيام باتباع سياسة نقدية توسعية  من خلال زيادة قدرة البنوك على منح الائتمان عن طريق خفض معدل الخصم ، خفض معدل الاحتياطي الإجباري الى غيرها من أدوات السياسة النقدية.</a:t>
            </a:r>
            <a:endParaRPr lang="fr-FR" sz="4800" dirty="0">
              <a:latin typeface="Traditional Arabic" panose="02020603050405020304" pitchFamily="18" charset="-78"/>
              <a:cs typeface="Traditional Arabic" panose="02020603050405020304" pitchFamily="18" charset="-78"/>
            </a:endParaRPr>
          </a:p>
          <a:p>
            <a:pPr marL="0" indent="0" algn="r" rtl="1">
              <a:buNone/>
            </a:pPr>
            <a:endParaRPr lang="fr-FR" sz="4800" dirty="0">
              <a:latin typeface="Traditional Arabic" panose="02020603050405020304" pitchFamily="18" charset="-78"/>
              <a:cs typeface="Traditional Arabic" panose="02020603050405020304" pitchFamily="18" charset="-78"/>
            </a:endParaRPr>
          </a:p>
          <a:p>
            <a:pPr marL="0" indent="0" algn="r" rtl="1">
              <a:buNone/>
            </a:pPr>
            <a:endParaRPr lang="fr-FR" sz="4800" dirty="0" smtClean="0">
              <a:latin typeface="Traditional Arabic" panose="02020603050405020304" pitchFamily="18" charset="-78"/>
              <a:cs typeface="Traditional Arabic" panose="02020603050405020304" pitchFamily="18" charset="-78"/>
            </a:endParaRPr>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3335"/>
            <a:ext cx="11364686" cy="6774287"/>
          </a:xfrm>
        </p:spPr>
        <p:txBody>
          <a:bodyPr>
            <a:noAutofit/>
          </a:bodyPr>
          <a:lstStyle/>
          <a:p>
            <a:pPr marL="0" indent="0" algn="r" rtl="1">
              <a:lnSpc>
                <a:spcPct val="107000"/>
              </a:lnSpc>
              <a:buNone/>
            </a:pPr>
            <a:r>
              <a:rPr lang="ar-DZ" sz="4800" dirty="0" smtClean="0">
                <a:latin typeface="Traditional Arabic" panose="02020603050405020304" pitchFamily="18" charset="-78"/>
                <a:ea typeface="Calibri" panose="020F0502020204030204" pitchFamily="34" charset="0"/>
                <a:cs typeface="Traditional Arabic" panose="02020603050405020304" pitchFamily="18" charset="-78"/>
              </a:rPr>
              <a:t>-</a:t>
            </a:r>
            <a:r>
              <a:rPr lang="ar-SA" sz="4800" dirty="0" smtClean="0">
                <a:latin typeface="Traditional Arabic" panose="02020603050405020304" pitchFamily="18" charset="-78"/>
                <a:ea typeface="Calibri" panose="020F0502020204030204" pitchFamily="34" charset="0"/>
                <a:cs typeface="Traditional Arabic" panose="02020603050405020304" pitchFamily="18" charset="-78"/>
              </a:rPr>
              <a:t>واذا  </a:t>
            </a:r>
            <a:r>
              <a:rPr lang="ar-SA" sz="4800" dirty="0">
                <a:latin typeface="Traditional Arabic" panose="02020603050405020304" pitchFamily="18" charset="-78"/>
                <a:ea typeface="Calibri" panose="020F0502020204030204" pitchFamily="34" charset="0"/>
                <a:cs typeface="Traditional Arabic" panose="02020603050405020304" pitchFamily="18" charset="-78"/>
              </a:rPr>
              <a:t>كان </a:t>
            </a:r>
            <a:r>
              <a:rPr lang="ar-SA" sz="4800" dirty="0" smtClean="0">
                <a:latin typeface="Traditional Arabic" panose="02020603050405020304" pitchFamily="18" charset="-78"/>
                <a:ea typeface="Calibri" panose="020F0502020204030204" pitchFamily="34" charset="0"/>
                <a:cs typeface="Traditional Arabic" panose="02020603050405020304" pitchFamily="18" charset="-78"/>
              </a:rPr>
              <a:t>الطلب </a:t>
            </a:r>
            <a:r>
              <a:rPr lang="ar-SA" sz="4800" dirty="0">
                <a:latin typeface="Traditional Arabic" panose="02020603050405020304" pitchFamily="18" charset="-78"/>
                <a:ea typeface="Calibri" panose="020F0502020204030204" pitchFamily="34" charset="0"/>
                <a:cs typeface="Traditional Arabic" panose="02020603050405020304" pitchFamily="18" charset="-78"/>
              </a:rPr>
              <a:t>الكلي أكبر مما يجب لتحقي التشغيل التام فان الدخل الو طني في التوازن</a:t>
            </a:r>
            <a:r>
              <a:rPr lang="fr-FR" sz="4800" dirty="0" err="1" smtClean="0">
                <a:latin typeface="Traditional Arabic" panose="02020603050405020304" pitchFamily="18" charset="-78"/>
                <a:ea typeface="Calibri" panose="020F0502020204030204" pitchFamily="34" charset="0"/>
                <a:cs typeface="Traditional Arabic" panose="02020603050405020304" pitchFamily="18" charset="-78"/>
              </a:rPr>
              <a:t>y</a:t>
            </a:r>
            <a:r>
              <a:rPr lang="fr-FR" sz="4800" baseline="-25000" dirty="0" err="1" smtClean="0">
                <a:latin typeface="Traditional Arabic" panose="02020603050405020304" pitchFamily="18" charset="-78"/>
                <a:ea typeface="Calibri" panose="020F0502020204030204" pitchFamily="34" charset="0"/>
                <a:cs typeface="Traditional Arabic" panose="02020603050405020304" pitchFamily="18" charset="-78"/>
              </a:rPr>
              <a:t>E</a:t>
            </a:r>
            <a:r>
              <a:rPr lang="ar-DZ" sz="4800" dirty="0" smtClean="0">
                <a:latin typeface="Traditional Arabic" panose="02020603050405020304" pitchFamily="18" charset="-78"/>
                <a:ea typeface="Calibri" panose="020F0502020204030204" pitchFamily="34" charset="0"/>
                <a:cs typeface="Traditional Arabic" panose="02020603050405020304" pitchFamily="18" charset="-78"/>
              </a:rPr>
              <a:t>يكون </a:t>
            </a:r>
            <a:r>
              <a:rPr lang="ar-DZ" sz="4800" dirty="0">
                <a:latin typeface="Traditional Arabic" panose="02020603050405020304" pitchFamily="18" charset="-78"/>
                <a:ea typeface="Calibri" panose="020F0502020204030204" pitchFamily="34" charset="0"/>
                <a:cs typeface="Traditional Arabic" panose="02020603050405020304" pitchFamily="18" charset="-78"/>
              </a:rPr>
              <a:t>أكبر من الدخل الممكن الوصول اليه في حالة التشغيل التام </a:t>
            </a:r>
            <a:r>
              <a:rPr lang="fr-FR" sz="4800" dirty="0" err="1">
                <a:latin typeface="Traditional Arabic" panose="02020603050405020304" pitchFamily="18" charset="-78"/>
                <a:ea typeface="Calibri" panose="020F0502020204030204" pitchFamily="34" charset="0"/>
                <a:cs typeface="Traditional Arabic" panose="02020603050405020304" pitchFamily="18" charset="-78"/>
              </a:rPr>
              <a:t>y</a:t>
            </a:r>
            <a:r>
              <a:rPr lang="fr-FR" sz="4800" baseline="-25000" dirty="0" err="1">
                <a:latin typeface="Traditional Arabic" panose="02020603050405020304" pitchFamily="18" charset="-78"/>
                <a:ea typeface="Calibri" panose="020F0502020204030204" pitchFamily="34" charset="0"/>
                <a:cs typeface="Traditional Arabic" panose="02020603050405020304" pitchFamily="18" charset="-78"/>
              </a:rPr>
              <a:t>F</a:t>
            </a:r>
            <a:r>
              <a:rPr lang="ar-DZ" sz="4800" dirty="0">
                <a:latin typeface="Traditional Arabic" panose="02020603050405020304" pitchFamily="18" charset="-78"/>
                <a:ea typeface="Calibri" panose="020F0502020204030204" pitchFamily="34" charset="0"/>
                <a:cs typeface="Traditional Arabic" panose="02020603050405020304" pitchFamily="18" charset="-78"/>
              </a:rPr>
              <a:t>، ومنه فان الزيادة في الدخل الوطني والمقدرة بـ</a:t>
            </a:r>
            <a:r>
              <a:rPr lang="ar-SA" sz="4800" dirty="0">
                <a:latin typeface="Traditional Arabic" panose="02020603050405020304" pitchFamily="18" charset="-78"/>
                <a:ea typeface="Calibri" panose="020F0502020204030204" pitchFamily="34" charset="0"/>
                <a:cs typeface="Traditional Arabic" panose="02020603050405020304" pitchFamily="18" charset="-78"/>
              </a:rPr>
              <a:t>(</a:t>
            </a:r>
            <a:r>
              <a:rPr lang="fr-FR" sz="4800" dirty="0" err="1">
                <a:latin typeface="Traditional Arabic" panose="02020603050405020304" pitchFamily="18" charset="-78"/>
                <a:ea typeface="Calibri" panose="020F0502020204030204" pitchFamily="34" charset="0"/>
                <a:cs typeface="Traditional Arabic" panose="02020603050405020304" pitchFamily="18" charset="-78"/>
              </a:rPr>
              <a:t>y</a:t>
            </a:r>
            <a:r>
              <a:rPr lang="fr-FR" sz="4800" baseline="-25000" dirty="0" err="1">
                <a:latin typeface="Traditional Arabic" panose="02020603050405020304" pitchFamily="18" charset="-78"/>
                <a:ea typeface="Calibri" panose="020F0502020204030204" pitchFamily="34" charset="0"/>
                <a:cs typeface="Traditional Arabic" panose="02020603050405020304" pitchFamily="18" charset="-78"/>
              </a:rPr>
              <a:t>E</a:t>
            </a:r>
            <a:r>
              <a:rPr lang="fr-FR" sz="4800" dirty="0" err="1">
                <a:latin typeface="Traditional Arabic" panose="02020603050405020304" pitchFamily="18" charset="-78"/>
                <a:ea typeface="Calibri" panose="020F0502020204030204" pitchFamily="34" charset="0"/>
                <a:cs typeface="Traditional Arabic" panose="02020603050405020304" pitchFamily="18" charset="-78"/>
              </a:rPr>
              <a:t>-y</a:t>
            </a:r>
            <a:r>
              <a:rPr lang="fr-FR" sz="4800" baseline="-25000" dirty="0" err="1">
                <a:latin typeface="Traditional Arabic" panose="02020603050405020304" pitchFamily="18" charset="-78"/>
                <a:ea typeface="Calibri" panose="020F0502020204030204" pitchFamily="34" charset="0"/>
                <a:cs typeface="Traditional Arabic" panose="02020603050405020304" pitchFamily="18" charset="-78"/>
              </a:rPr>
              <a:t>F</a:t>
            </a:r>
            <a:r>
              <a:rPr lang="fr-FR" sz="4800" dirty="0">
                <a:latin typeface="Traditional Arabic" panose="02020603050405020304" pitchFamily="18" charset="-78"/>
                <a:ea typeface="Calibri" panose="020F0502020204030204" pitchFamily="34" charset="0"/>
                <a:cs typeface="Traditional Arabic" panose="02020603050405020304" pitchFamily="18" charset="-78"/>
              </a:rPr>
              <a:t> </a:t>
            </a:r>
            <a:r>
              <a:rPr lang="ar-SA" sz="4800" dirty="0">
                <a:latin typeface="Traditional Arabic" panose="02020603050405020304" pitchFamily="18" charset="-78"/>
                <a:ea typeface="Calibri" panose="020F0502020204030204" pitchFamily="34" charset="0"/>
                <a:cs typeface="Traditional Arabic" panose="02020603050405020304" pitchFamily="18" charset="-78"/>
              </a:rPr>
              <a:t>  )و هي عبارة عن الارتفاع في الأسعار أي وجود فجوة تضخمية </a:t>
            </a:r>
            <a:r>
              <a:rPr lang="ar-SA" sz="4800" dirty="0" err="1">
                <a:latin typeface="Traditional Arabic" panose="02020603050405020304" pitchFamily="18" charset="-78"/>
                <a:ea typeface="Calibri" panose="020F0502020204030204" pitchFamily="34" charset="0"/>
                <a:cs typeface="Traditional Arabic" panose="02020603050405020304" pitchFamily="18" charset="-78"/>
              </a:rPr>
              <a:t>تحسىب</a:t>
            </a:r>
            <a:r>
              <a:rPr lang="ar-SA" sz="4800" dirty="0">
                <a:latin typeface="Traditional Arabic" panose="02020603050405020304" pitchFamily="18" charset="-78"/>
                <a:ea typeface="Calibri" panose="020F0502020204030204" pitchFamily="34" charset="0"/>
                <a:cs typeface="Traditional Arabic" panose="02020603050405020304" pitchFamily="18" charset="-78"/>
              </a:rPr>
              <a:t> بالعلاقة التالي</a:t>
            </a:r>
            <a:r>
              <a:rPr lang="fr-FR" sz="4800" dirty="0">
                <a:latin typeface="Traditional Arabic" panose="02020603050405020304" pitchFamily="18" charset="-78"/>
                <a:ea typeface="Calibri" panose="020F0502020204030204" pitchFamily="34" charset="0"/>
                <a:cs typeface="Traditional Arabic" panose="02020603050405020304" pitchFamily="18" charset="-78"/>
              </a:rPr>
              <a:t>:</a:t>
            </a:r>
          </a:p>
          <a:p>
            <a:pPr marL="0" indent="0" algn="ctr" rtl="1">
              <a:lnSpc>
                <a:spcPct val="107000"/>
              </a:lnSpc>
              <a:buNone/>
            </a:pPr>
            <a:r>
              <a:rPr lang="ar-SA" sz="4800" b="1" dirty="0">
                <a:latin typeface="Traditional Arabic" panose="02020603050405020304" pitchFamily="18" charset="-78"/>
                <a:ea typeface="Calibri" panose="020F0502020204030204" pitchFamily="34" charset="0"/>
                <a:cs typeface="Traditional Arabic" panose="02020603050405020304" pitchFamily="18" charset="-78"/>
              </a:rPr>
              <a:t>الفجوة التضخمية</a:t>
            </a:r>
            <a:r>
              <a:rPr lang="fr-FR" sz="4800" b="1" dirty="0">
                <a:latin typeface="Traditional Arabic" panose="02020603050405020304" pitchFamily="18" charset="-78"/>
                <a:ea typeface="Calibri" panose="020F0502020204030204" pitchFamily="34" charset="0"/>
                <a:cs typeface="Traditional Arabic" panose="02020603050405020304" pitchFamily="18" charset="-78"/>
              </a:rPr>
              <a:t> = </a:t>
            </a:r>
            <a:r>
              <a:rPr lang="ar-SA" sz="4800" b="1" dirty="0">
                <a:latin typeface="Traditional Arabic" panose="02020603050405020304" pitchFamily="18" charset="-78"/>
                <a:ea typeface="Calibri" panose="020F0502020204030204" pitchFamily="34" charset="0"/>
                <a:cs typeface="Traditional Arabic" panose="02020603050405020304" pitchFamily="18" charset="-78"/>
              </a:rPr>
              <a:t>فجوة الإنتاج / المضاعف</a:t>
            </a:r>
            <a:endParaRPr lang="fr-FR" sz="4800" b="1" dirty="0">
              <a:latin typeface="Traditional Arabic" panose="02020603050405020304" pitchFamily="18" charset="-78"/>
              <a:ea typeface="Calibri" panose="020F0502020204030204" pitchFamily="34" charset="0"/>
              <a:cs typeface="Traditional Arabic" panose="02020603050405020304" pitchFamily="18" charset="-78"/>
            </a:endParaRPr>
          </a:p>
          <a:p>
            <a:pPr marL="0" indent="0" algn="r" rtl="1">
              <a:lnSpc>
                <a:spcPct val="107000"/>
              </a:lnSpc>
              <a:buNone/>
            </a:pPr>
            <a:r>
              <a:rPr lang="fr-FR" sz="4800" dirty="0">
                <a:latin typeface="Traditional Arabic" panose="02020603050405020304" pitchFamily="18" charset="-78"/>
                <a:ea typeface="Calibri" panose="020F0502020204030204" pitchFamily="34" charset="0"/>
                <a:cs typeface="Traditional Arabic" panose="02020603050405020304" pitchFamily="18" charset="-78"/>
              </a:rPr>
              <a:t> </a:t>
            </a:r>
          </a:p>
          <a:p>
            <a:pPr algn="r" rtl="1">
              <a:buNone/>
            </a:pPr>
            <a:endParaRPr lang="fr-FR" sz="2800" b="1" dirty="0">
              <a:latin typeface="Traditional Arabic" panose="02020603050405020304" pitchFamily="18" charset="-78"/>
              <a:cs typeface="Traditional Arabic" panose="02020603050405020304" pitchFamily="18" charset="-78"/>
            </a:endParaRPr>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44212" y="283335"/>
            <a:ext cx="10998925" cy="6574666"/>
          </a:xfrm>
        </p:spPr>
        <p:txBody>
          <a:bodyPr>
            <a:normAutofit/>
          </a:bodyPr>
          <a:lstStyle/>
          <a:p>
            <a:pPr marL="0" indent="0" algn="r" rtl="1">
              <a:lnSpc>
                <a:spcPct val="107000"/>
              </a:lnSpc>
              <a:buNone/>
            </a:pPr>
            <a:r>
              <a:rPr lang="ar-DZ" sz="4000" dirty="0" smtClean="0">
                <a:latin typeface="Traditional Arabic" panose="02020603050405020304" pitchFamily="18" charset="-78"/>
                <a:ea typeface="Calibri" panose="020F0502020204030204" pitchFamily="34" charset="0"/>
                <a:cs typeface="Traditional Arabic" panose="02020603050405020304" pitchFamily="18" charset="-78"/>
              </a:rPr>
              <a:t>-</a:t>
            </a:r>
            <a:r>
              <a:rPr lang="ar-SA" sz="4800" dirty="0" smtClean="0">
                <a:latin typeface="Traditional Arabic" panose="02020603050405020304" pitchFamily="18" charset="-78"/>
                <a:ea typeface="Calibri" panose="020F0502020204030204" pitchFamily="34" charset="0"/>
                <a:cs typeface="Traditional Arabic" panose="02020603050405020304" pitchFamily="18" charset="-78"/>
              </a:rPr>
              <a:t>فجوة </a:t>
            </a:r>
            <a:r>
              <a:rPr lang="ar-SA" sz="4800" dirty="0">
                <a:latin typeface="Traditional Arabic" panose="02020603050405020304" pitchFamily="18" charset="-78"/>
                <a:ea typeface="Calibri" panose="020F0502020204030204" pitchFamily="34" charset="0"/>
                <a:cs typeface="Traditional Arabic" panose="02020603050405020304" pitchFamily="18" charset="-78"/>
              </a:rPr>
              <a:t>الإنتاج (</a:t>
            </a:r>
            <a:r>
              <a:rPr lang="fr-FR" sz="4800" dirty="0" err="1">
                <a:latin typeface="Traditional Arabic" panose="02020603050405020304" pitchFamily="18" charset="-78"/>
                <a:ea typeface="Calibri" panose="020F0502020204030204" pitchFamily="34" charset="0"/>
                <a:cs typeface="Traditional Arabic" panose="02020603050405020304" pitchFamily="18" charset="-78"/>
              </a:rPr>
              <a:t>y</a:t>
            </a:r>
            <a:r>
              <a:rPr lang="fr-FR" sz="4800" baseline="-25000" dirty="0" err="1">
                <a:latin typeface="Traditional Arabic" panose="02020603050405020304" pitchFamily="18" charset="-78"/>
                <a:ea typeface="Calibri" panose="020F0502020204030204" pitchFamily="34" charset="0"/>
                <a:cs typeface="Traditional Arabic" panose="02020603050405020304" pitchFamily="18" charset="-78"/>
              </a:rPr>
              <a:t>E</a:t>
            </a:r>
            <a:r>
              <a:rPr lang="fr-FR" sz="4800" dirty="0" err="1">
                <a:latin typeface="Traditional Arabic" panose="02020603050405020304" pitchFamily="18" charset="-78"/>
                <a:ea typeface="Calibri" panose="020F0502020204030204" pitchFamily="34" charset="0"/>
                <a:cs typeface="Traditional Arabic" panose="02020603050405020304" pitchFamily="18" charset="-78"/>
              </a:rPr>
              <a:t>-y</a:t>
            </a:r>
            <a:r>
              <a:rPr lang="fr-FR" sz="4800" baseline="-25000" dirty="0" err="1">
                <a:latin typeface="Traditional Arabic" panose="02020603050405020304" pitchFamily="18" charset="-78"/>
                <a:ea typeface="Calibri" panose="020F0502020204030204" pitchFamily="34" charset="0"/>
                <a:cs typeface="Traditional Arabic" panose="02020603050405020304" pitchFamily="18" charset="-78"/>
              </a:rPr>
              <a:t>F</a:t>
            </a:r>
            <a:r>
              <a:rPr lang="fr-FR" sz="4800" dirty="0">
                <a:latin typeface="Traditional Arabic" panose="02020603050405020304" pitchFamily="18" charset="-78"/>
                <a:ea typeface="Calibri" panose="020F0502020204030204" pitchFamily="34" charset="0"/>
                <a:cs typeface="Traditional Arabic" panose="02020603050405020304" pitchFamily="18" charset="-78"/>
              </a:rPr>
              <a:t> </a:t>
            </a:r>
            <a:r>
              <a:rPr lang="ar-SA" sz="4800" dirty="0">
                <a:latin typeface="Traditional Arabic" panose="02020603050405020304" pitchFamily="18" charset="-78"/>
                <a:ea typeface="Calibri" panose="020F0502020204030204" pitchFamily="34" charset="0"/>
                <a:cs typeface="Traditional Arabic" panose="02020603050405020304" pitchFamily="18" charset="-78"/>
              </a:rPr>
              <a:t>  ) ، ولمعالجة هذه الفجوة تقوم الدول باتباع سياسة اقتصادية انكماشية سواء من خلال اعتمادها السياسة المالية عن طريق تخفيض الانفاق الحكومي، أو تخفيض التحويلات والتي طبعا تعتبر كأدوات للسياسة </a:t>
            </a:r>
            <a:r>
              <a:rPr lang="ar-SA" sz="4800" dirty="0" smtClean="0">
                <a:latin typeface="Traditional Arabic" panose="02020603050405020304" pitchFamily="18" charset="-78"/>
                <a:ea typeface="Calibri" panose="020F0502020204030204" pitchFamily="34" charset="0"/>
                <a:cs typeface="Traditional Arabic" panose="02020603050405020304" pitchFamily="18" charset="-78"/>
              </a:rPr>
              <a:t>المالية</a:t>
            </a:r>
            <a:r>
              <a:rPr lang="ar-DZ" sz="4800" dirty="0" smtClean="0">
                <a:latin typeface="Traditional Arabic" panose="02020603050405020304" pitchFamily="18" charset="-78"/>
                <a:ea typeface="Calibri" panose="020F0502020204030204" pitchFamily="34" charset="0"/>
                <a:cs typeface="Traditional Arabic" panose="02020603050405020304" pitchFamily="18" charset="-78"/>
              </a:rPr>
              <a:t>.</a:t>
            </a:r>
          </a:p>
          <a:p>
            <a:pPr marL="0" indent="0" algn="r" rtl="1">
              <a:lnSpc>
                <a:spcPct val="107000"/>
              </a:lnSpc>
              <a:buNone/>
            </a:pPr>
            <a:r>
              <a:rPr lang="ar-SA" sz="4800" dirty="0" smtClean="0">
                <a:latin typeface="Traditional Arabic" panose="02020603050405020304" pitchFamily="18" charset="-78"/>
                <a:ea typeface="Calibri" panose="020F0502020204030204" pitchFamily="34" charset="0"/>
                <a:cs typeface="Traditional Arabic" panose="02020603050405020304" pitchFamily="18" charset="-78"/>
              </a:rPr>
              <a:t>أو </a:t>
            </a:r>
            <a:r>
              <a:rPr lang="ar-SA" sz="4800" dirty="0">
                <a:latin typeface="Traditional Arabic" panose="02020603050405020304" pitchFamily="18" charset="-78"/>
                <a:ea typeface="Calibri" panose="020F0502020204030204" pitchFamily="34" charset="0"/>
                <a:cs typeface="Traditional Arabic" panose="02020603050405020304" pitchFamily="18" charset="-78"/>
              </a:rPr>
              <a:t>تتبع سياسة نقدية تقشفية برفع معدل اعادة الخصم، رفع معدل الاحتياط ي الإجباري،</a:t>
            </a:r>
            <a:r>
              <a:rPr lang="fr-FR" sz="4800" dirty="0">
                <a:latin typeface="Traditional Arabic" panose="02020603050405020304" pitchFamily="18" charset="-78"/>
                <a:ea typeface="Calibri" panose="020F0502020204030204" pitchFamily="34" charset="0"/>
                <a:cs typeface="Traditional Arabic" panose="02020603050405020304" pitchFamily="18" charset="-78"/>
              </a:rPr>
              <a:t> ... </a:t>
            </a:r>
            <a:r>
              <a:rPr lang="ar-SA" sz="4800" dirty="0">
                <a:latin typeface="Traditional Arabic" panose="02020603050405020304" pitchFamily="18" charset="-78"/>
                <a:ea typeface="Calibri" panose="020F0502020204030204" pitchFamily="34" charset="0"/>
                <a:cs typeface="Traditional Arabic" panose="02020603050405020304" pitchFamily="18" charset="-78"/>
              </a:rPr>
              <a:t>والتي تعتبر كأدوات للسياسة النقدية والتي في هاته الحالة تعمل على الحد من قدرة البنوك من منح الائتمان.</a:t>
            </a:r>
            <a:endParaRPr lang="fr-FR" sz="4800" dirty="0">
              <a:latin typeface="Traditional Arabic" panose="02020603050405020304" pitchFamily="18" charset="-78"/>
              <a:ea typeface="Calibri" panose="020F0502020204030204" pitchFamily="34" charset="0"/>
              <a:cs typeface="Traditional Arabic" panose="02020603050405020304" pitchFamily="18" charset="-78"/>
            </a:endParaRPr>
          </a:p>
          <a:p>
            <a:pPr marL="0" indent="0" algn="r" rtl="1">
              <a:lnSpc>
                <a:spcPct val="107000"/>
              </a:lnSpc>
              <a:buNone/>
            </a:pPr>
            <a:endParaRPr lang="fr-FR" sz="4800" dirty="0">
              <a:latin typeface="Traditional Arabic" panose="02020603050405020304" pitchFamily="18" charset="-78"/>
              <a:ea typeface="Calibri" panose="020F0502020204030204" pitchFamily="34" charset="0"/>
              <a:cs typeface="Traditional Arabic" panose="02020603050405020304" pitchFamily="18" charset="-78"/>
            </a:endParaRPr>
          </a:p>
          <a:p>
            <a:pPr algn="r" rtl="1">
              <a:buNone/>
            </a:pPr>
            <a:endParaRPr lang="fr-FR" sz="4800" dirty="0">
              <a:latin typeface="Traditional Arabic" panose="02020603050405020304" pitchFamily="18" charset="-78"/>
              <a:cs typeface="Traditional Arabic" panose="02020603050405020304" pitchFamily="18" charset="-78"/>
            </a:endParaRPr>
          </a:p>
        </p:txBody>
      </p:sp>
      <p:cxnSp>
        <p:nvCxnSpPr>
          <p:cNvPr id="115" name="Connecteur droit 114"/>
          <p:cNvCxnSpPr/>
          <p:nvPr/>
        </p:nvCxnSpPr>
        <p:spPr>
          <a:xfrm>
            <a:off x="4670714" y="2230755"/>
            <a:ext cx="0" cy="47625"/>
          </a:xfrm>
          <a:prstGeom prst="line">
            <a:avLst/>
          </a:prstGeom>
        </p:spPr>
        <p:style>
          <a:lnRef idx="1">
            <a:schemeClr val="dk1"/>
          </a:lnRef>
          <a:fillRef idx="0">
            <a:schemeClr val="dk1"/>
          </a:fillRef>
          <a:effectRef idx="0">
            <a:schemeClr val="dk1"/>
          </a:effectRef>
          <a:fontRef idx="minor">
            <a:schemeClr val="tx1"/>
          </a:fontRef>
        </p:style>
      </p:cxnSp>
      <p:sp>
        <p:nvSpPr>
          <p:cNvPr id="121" name="Rectangle 104"/>
          <p:cNvSpPr>
            <a:spLocks noChangeArrowheads="1"/>
          </p:cNvSpPr>
          <p:nvPr/>
        </p:nvSpPr>
        <p:spPr bwMode="auto">
          <a:xfrm>
            <a:off x="841664" y="475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94703" y="141668"/>
            <a:ext cx="10779618" cy="6372987"/>
          </a:xfrm>
        </p:spPr>
        <p:txBody>
          <a:bodyPr>
            <a:normAutofit/>
          </a:bodyPr>
          <a:lstStyle/>
          <a:p>
            <a:pPr marL="0" indent="0" algn="r" rtl="1">
              <a:buNone/>
            </a:pPr>
            <a:r>
              <a:rPr lang="ar-DZ" sz="2800" b="1" u="sng" dirty="0" smtClean="0">
                <a:latin typeface="Traditional Arabic" panose="02020603050405020304" pitchFamily="18" charset="-78"/>
                <a:cs typeface="Traditional Arabic" panose="02020603050405020304" pitchFamily="18" charset="-78"/>
              </a:rPr>
              <a:t>مثال تطبيقي:</a:t>
            </a:r>
            <a:endParaRPr lang="fr-FR" sz="2800" b="1" u="sng" dirty="0">
              <a:latin typeface="Traditional Arabic" panose="02020603050405020304" pitchFamily="18" charset="-78"/>
              <a:cs typeface="Traditional Arabic" panose="02020603050405020304" pitchFamily="18" charset="-78"/>
            </a:endParaRPr>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0264" y="1558344"/>
            <a:ext cx="10297391" cy="2379811"/>
          </a:xfrm>
        </p:spPr>
        <p:txBody>
          <a:bodyPr>
            <a:normAutofit/>
          </a:bodyPr>
          <a:lstStyle/>
          <a:p>
            <a:pPr algn="ctr">
              <a:buNone/>
            </a:pPr>
            <a:r>
              <a:rPr lang="ar-DZ" sz="6000" b="1" dirty="0" smtClean="0">
                <a:solidFill>
                  <a:schemeClr val="accent1">
                    <a:lumMod val="75000"/>
                  </a:schemeClr>
                </a:solidFill>
                <a:latin typeface="Traditional Arabic" panose="02020603050405020304" pitchFamily="18" charset="-78"/>
                <a:cs typeface="Traditional Arabic" panose="02020603050405020304" pitchFamily="18" charset="-78"/>
              </a:rPr>
              <a:t>شكرا على الاصغاء ونلتقي في </a:t>
            </a:r>
            <a:r>
              <a:rPr lang="ar-DZ" sz="6000" b="1" smtClean="0">
                <a:solidFill>
                  <a:schemeClr val="accent1">
                    <a:lumMod val="75000"/>
                  </a:schemeClr>
                </a:solidFill>
                <a:latin typeface="Traditional Arabic" panose="02020603050405020304" pitchFamily="18" charset="-78"/>
                <a:cs typeface="Traditional Arabic" panose="02020603050405020304" pitchFamily="18" charset="-78"/>
              </a:rPr>
              <a:t>المحاضرة التالية</a:t>
            </a:r>
            <a:endParaRPr lang="ar-DZ" sz="6000" b="1" dirty="0" smtClean="0">
              <a:solidFill>
                <a:schemeClr val="accent1">
                  <a:lumMod val="75000"/>
                </a:schemeClr>
              </a:solidFill>
              <a:latin typeface="Traditional Arabic" panose="02020603050405020304" pitchFamily="18" charset="-78"/>
              <a:cs typeface="Traditional Arabic" panose="02020603050405020304" pitchFamily="18" charset="-7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704</TotalTime>
  <Words>393</Words>
  <Application>Microsoft Office PowerPoint</Application>
  <PresentationFormat>Grand écran</PresentationFormat>
  <Paragraphs>18</Paragraphs>
  <Slides>8</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8</vt:i4>
      </vt:variant>
    </vt:vector>
  </HeadingPairs>
  <TitlesOfParts>
    <vt:vector size="16" baseType="lpstr">
      <vt:lpstr>Arial</vt:lpstr>
      <vt:lpstr>Calibri</vt:lpstr>
      <vt:lpstr>Century Gothic</vt:lpstr>
      <vt:lpstr>Onyx</vt:lpstr>
      <vt:lpstr>Simplified Arabic</vt:lpstr>
      <vt:lpstr>Traditional Arabic</vt:lpstr>
      <vt:lpstr>Wingdings 3</vt:lpstr>
      <vt:lpstr>Brin</vt:lpstr>
      <vt:lpstr>الفجوة الانكماشية والفجوة التضخمية                                                       الأستاذة: عديسة   </vt:lpstr>
      <vt:lpstr> </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الموضوع</dc:title>
  <dc:creator>eldjawda</dc:creator>
  <cp:lastModifiedBy>pc</cp:lastModifiedBy>
  <cp:revision>142</cp:revision>
  <dcterms:created xsi:type="dcterms:W3CDTF">2019-11-18T21:56:28Z</dcterms:created>
  <dcterms:modified xsi:type="dcterms:W3CDTF">2020-05-01T22:19:00Z</dcterms:modified>
</cp:coreProperties>
</file>