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showGuides="1">
      <p:cViewPr varScale="1">
        <p:scale>
          <a:sx n="70" d="100"/>
          <a:sy n="70" d="100"/>
        </p:scale>
        <p:origin x="514"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24F8DB-B708-4AB7-979B-7AB0E504335C}"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721611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24F8DB-B708-4AB7-979B-7AB0E504335C}"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1885490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24F8DB-B708-4AB7-979B-7AB0E504335C}"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3878213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24F8DB-B708-4AB7-979B-7AB0E504335C}"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4239662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24F8DB-B708-4AB7-979B-7AB0E504335C}"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1606945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24F8DB-B708-4AB7-979B-7AB0E504335C}" type="datetimeFigureOut">
              <a:rPr lang="en-US" smtClean="0"/>
              <a:t>11-Feb-20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75310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24F8DB-B708-4AB7-979B-7AB0E504335C}" type="datetimeFigureOut">
              <a:rPr lang="en-US" smtClean="0"/>
              <a:t>11-Feb-20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1338739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24F8DB-B708-4AB7-979B-7AB0E504335C}" type="datetimeFigureOut">
              <a:rPr lang="en-US" smtClean="0"/>
              <a:t>11-Feb-20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2641135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24F8DB-B708-4AB7-979B-7AB0E504335C}" type="datetimeFigureOut">
              <a:rPr lang="en-US" smtClean="0"/>
              <a:t>11-Feb-20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309420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24F8DB-B708-4AB7-979B-7AB0E504335C}" type="datetimeFigureOut">
              <a:rPr lang="en-US" smtClean="0"/>
              <a:t>11-Feb-20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3470168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24F8DB-B708-4AB7-979B-7AB0E504335C}" type="datetimeFigureOut">
              <a:rPr lang="en-US" smtClean="0"/>
              <a:t>11-Feb-20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59642-9532-4BF7-A3FA-0CE2E09B4ABA}" type="slidenum">
              <a:rPr lang="en-US" smtClean="0"/>
              <a:t>‹#›</a:t>
            </a:fld>
            <a:endParaRPr lang="en-US"/>
          </a:p>
        </p:txBody>
      </p:sp>
    </p:spTree>
    <p:extLst>
      <p:ext uri="{BB962C8B-B14F-4D97-AF65-F5344CB8AC3E}">
        <p14:creationId xmlns:p14="http://schemas.microsoft.com/office/powerpoint/2010/main" val="2689698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4F8DB-B708-4AB7-979B-7AB0E504335C}" type="datetimeFigureOut">
              <a:rPr lang="en-US" smtClean="0"/>
              <a:t>11-Feb-20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859642-9532-4BF7-A3FA-0CE2E09B4ABA}" type="slidenum">
              <a:rPr lang="en-US" smtClean="0"/>
              <a:t>‹#›</a:t>
            </a:fld>
            <a:endParaRPr lang="en-US"/>
          </a:p>
        </p:txBody>
      </p:sp>
    </p:spTree>
    <p:extLst>
      <p:ext uri="{BB962C8B-B14F-4D97-AF65-F5344CB8AC3E}">
        <p14:creationId xmlns:p14="http://schemas.microsoft.com/office/powerpoint/2010/main" val="370787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smtClean="0"/>
              <a:t>Introduction to </a:t>
            </a:r>
            <a:r>
              <a:rPr lang="fr-FR" dirty="0" err="1" smtClean="0"/>
              <a:t>Modernsim</a:t>
            </a:r>
            <a:endParaRPr lang="en-US" dirty="0"/>
          </a:p>
        </p:txBody>
      </p:sp>
      <p:sp>
        <p:nvSpPr>
          <p:cNvPr id="3" name="Subtitle 2"/>
          <p:cNvSpPr>
            <a:spLocks noGrp="1"/>
          </p:cNvSpPr>
          <p:nvPr>
            <p:ph type="subTitle" idx="1"/>
          </p:nvPr>
        </p:nvSpPr>
        <p:spPr/>
        <p:txBody>
          <a:bodyPr/>
          <a:lstStyle/>
          <a:p>
            <a:r>
              <a:rPr lang="fr-FR" dirty="0" err="1" smtClean="0"/>
              <a:t>Three</a:t>
            </a:r>
            <a:r>
              <a:rPr lang="fr-FR" dirty="0" smtClean="0"/>
              <a:t> </a:t>
            </a:r>
            <a:r>
              <a:rPr lang="fr-FR" dirty="0" err="1" smtClean="0"/>
              <a:t>scales</a:t>
            </a:r>
            <a:r>
              <a:rPr lang="fr-FR" dirty="0" smtClean="0"/>
              <a:t> of </a:t>
            </a:r>
            <a:r>
              <a:rPr lang="fr-FR" dirty="0" err="1" smtClean="0"/>
              <a:t>Analysis</a:t>
            </a:r>
            <a:endParaRPr lang="fr-FR" dirty="0" smtClean="0"/>
          </a:p>
          <a:p>
            <a:r>
              <a:rPr lang="fr-FR" dirty="0" err="1" smtClean="0"/>
              <a:t>Experimentation</a:t>
            </a:r>
            <a:r>
              <a:rPr lang="fr-FR" dirty="0" smtClean="0"/>
              <a:t> – </a:t>
            </a:r>
            <a:r>
              <a:rPr lang="fr-FR" i="1" dirty="0" err="1" smtClean="0"/>
              <a:t>Make</a:t>
            </a:r>
            <a:r>
              <a:rPr lang="fr-FR" i="1" dirty="0" smtClean="0"/>
              <a:t> </a:t>
            </a:r>
            <a:r>
              <a:rPr lang="fr-FR" i="1" dirty="0" err="1" smtClean="0"/>
              <a:t>it</a:t>
            </a:r>
            <a:r>
              <a:rPr lang="fr-FR" i="1" dirty="0" smtClean="0"/>
              <a:t> New</a:t>
            </a:r>
          </a:p>
          <a:p>
            <a:r>
              <a:rPr lang="fr-FR" dirty="0" smtClean="0"/>
              <a:t>The Great </a:t>
            </a:r>
            <a:r>
              <a:rPr lang="fr-FR" dirty="0" err="1" smtClean="0"/>
              <a:t>War</a:t>
            </a:r>
            <a:r>
              <a:rPr lang="fr-FR" dirty="0" smtClean="0"/>
              <a:t> in </a:t>
            </a:r>
            <a:r>
              <a:rPr lang="fr-FR" dirty="0" err="1" smtClean="0"/>
              <a:t>Literature</a:t>
            </a:r>
            <a:endParaRPr lang="en-US" dirty="0"/>
          </a:p>
        </p:txBody>
      </p:sp>
    </p:spTree>
    <p:extLst>
      <p:ext uri="{BB962C8B-B14F-4D97-AF65-F5344CB8AC3E}">
        <p14:creationId xmlns:p14="http://schemas.microsoft.com/office/powerpoint/2010/main" val="437559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Three</a:t>
            </a:r>
            <a:r>
              <a:rPr lang="fr-FR" dirty="0" smtClean="0"/>
              <a:t> </a:t>
            </a:r>
            <a:r>
              <a:rPr lang="fr-FR" dirty="0" err="1" smtClean="0"/>
              <a:t>Scales</a:t>
            </a:r>
            <a:r>
              <a:rPr lang="fr-FR" dirty="0" smtClean="0"/>
              <a:t> of </a:t>
            </a:r>
            <a:r>
              <a:rPr lang="fr-FR" dirty="0" err="1" smtClean="0"/>
              <a:t>Analysis</a:t>
            </a:r>
            <a:endParaRPr lang="en-US" dirty="0"/>
          </a:p>
        </p:txBody>
      </p:sp>
      <p:sp>
        <p:nvSpPr>
          <p:cNvPr id="3" name="Content Placeholder 2"/>
          <p:cNvSpPr>
            <a:spLocks noGrp="1"/>
          </p:cNvSpPr>
          <p:nvPr>
            <p:ph idx="1"/>
          </p:nvPr>
        </p:nvSpPr>
        <p:spPr/>
        <p:txBody>
          <a:bodyPr/>
          <a:lstStyle/>
          <a:p>
            <a:r>
              <a:rPr lang="fr-FR" b="1" dirty="0" err="1" smtClean="0"/>
              <a:t>Hermeneutics</a:t>
            </a:r>
            <a:r>
              <a:rPr lang="fr-FR" dirty="0" smtClean="0"/>
              <a:t>: </a:t>
            </a:r>
            <a:r>
              <a:rPr lang="en-US" dirty="0"/>
              <a:t>the process of reading literature looking for meaning, we focus on the meaning the author wants to convey through composing the literary text, whether fiction or poetry</a:t>
            </a:r>
            <a:r>
              <a:rPr lang="en-US" dirty="0" smtClean="0"/>
              <a:t>.</a:t>
            </a:r>
            <a:endParaRPr lang="fr-FR" dirty="0" smtClean="0"/>
          </a:p>
          <a:p>
            <a:r>
              <a:rPr lang="fr-FR" b="1" dirty="0" smtClean="0"/>
              <a:t>Macro-Historic</a:t>
            </a:r>
            <a:r>
              <a:rPr lang="fr-FR" dirty="0" smtClean="0"/>
              <a:t> </a:t>
            </a:r>
            <a:r>
              <a:rPr lang="fr-FR" dirty="0" err="1" smtClean="0"/>
              <a:t>focuses</a:t>
            </a:r>
            <a:r>
              <a:rPr lang="fr-FR" dirty="0" smtClean="0"/>
              <a:t> on </a:t>
            </a:r>
            <a:r>
              <a:rPr lang="en-US" dirty="0"/>
              <a:t>the bigger picture of events in American and world </a:t>
            </a:r>
            <a:r>
              <a:rPr lang="en-US" dirty="0" smtClean="0"/>
              <a:t>history to </a:t>
            </a:r>
            <a:r>
              <a:rPr lang="en-US" dirty="0"/>
              <a:t>analyze the reciprocal relation between Americans and the rest of the world.</a:t>
            </a:r>
            <a:endParaRPr lang="fr-FR" dirty="0" smtClean="0"/>
          </a:p>
          <a:p>
            <a:r>
              <a:rPr lang="fr-FR" b="1" dirty="0" smtClean="0"/>
              <a:t>Micro-Historic</a:t>
            </a:r>
            <a:r>
              <a:rPr lang="fr-FR" dirty="0" smtClean="0"/>
              <a:t> deals </a:t>
            </a:r>
            <a:r>
              <a:rPr lang="en-US" dirty="0" smtClean="0"/>
              <a:t>specifically</a:t>
            </a:r>
            <a:r>
              <a:rPr lang="fr-FR" dirty="0" smtClean="0"/>
              <a:t> </a:t>
            </a:r>
            <a:r>
              <a:rPr lang="fr-FR" dirty="0" err="1" smtClean="0"/>
              <a:t>with</a:t>
            </a:r>
            <a:r>
              <a:rPr lang="fr-FR" dirty="0" smtClean="0"/>
              <a:t> </a:t>
            </a:r>
            <a:r>
              <a:rPr lang="en-US" dirty="0" smtClean="0"/>
              <a:t>American </a:t>
            </a:r>
            <a:r>
              <a:rPr lang="en-US" dirty="0"/>
              <a:t>society at a crucial period of its history, known as the roaring twenties, Jazz Age, Prohibition Era, along with other names.</a:t>
            </a:r>
            <a:endParaRPr lang="fr-FR" dirty="0"/>
          </a:p>
          <a:p>
            <a:endParaRPr lang="en-US" dirty="0"/>
          </a:p>
        </p:txBody>
      </p:sp>
    </p:spTree>
    <p:extLst>
      <p:ext uri="{BB962C8B-B14F-4D97-AF65-F5344CB8AC3E}">
        <p14:creationId xmlns:p14="http://schemas.microsoft.com/office/powerpoint/2010/main" val="30057663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The </a:t>
            </a:r>
            <a:r>
              <a:rPr lang="fr-FR" dirty="0" err="1" smtClean="0"/>
              <a:t>problem</a:t>
            </a:r>
            <a:r>
              <a:rPr lang="fr-FR" dirty="0" smtClean="0"/>
              <a:t> of classification</a:t>
            </a:r>
            <a:endParaRPr lang="en-US" dirty="0"/>
          </a:p>
        </p:txBody>
      </p:sp>
      <p:sp>
        <p:nvSpPr>
          <p:cNvPr id="3" name="Content Placeholder 2"/>
          <p:cNvSpPr>
            <a:spLocks noGrp="1"/>
          </p:cNvSpPr>
          <p:nvPr>
            <p:ph idx="1"/>
          </p:nvPr>
        </p:nvSpPr>
        <p:spPr/>
        <p:txBody>
          <a:bodyPr/>
          <a:lstStyle/>
          <a:p>
            <a:r>
              <a:rPr lang="fr-FR" dirty="0" err="1" smtClean="0"/>
              <a:t>Matter</a:t>
            </a:r>
            <a:r>
              <a:rPr lang="fr-FR" dirty="0" smtClean="0"/>
              <a:t> of importance:</a:t>
            </a:r>
          </a:p>
          <a:p>
            <a:pPr lvl="1"/>
            <a:r>
              <a:rPr lang="en-US" dirty="0"/>
              <a:t>(1) </a:t>
            </a:r>
            <a:r>
              <a:rPr lang="en-US" i="1" dirty="0"/>
              <a:t>For Whom the Bell Tolls </a:t>
            </a:r>
            <a:r>
              <a:rPr lang="en-US" dirty="0"/>
              <a:t>due to its international scene and universal themes it tackles</a:t>
            </a:r>
            <a:r>
              <a:rPr lang="en-US" dirty="0" smtClean="0"/>
              <a:t>.</a:t>
            </a:r>
          </a:p>
          <a:p>
            <a:pPr lvl="1"/>
            <a:r>
              <a:rPr lang="en-US" dirty="0" smtClean="0"/>
              <a:t>(</a:t>
            </a:r>
            <a:r>
              <a:rPr lang="en-US" dirty="0"/>
              <a:t>2) </a:t>
            </a:r>
            <a:r>
              <a:rPr lang="en-US" i="1" dirty="0"/>
              <a:t>The Burial of the Dead</a:t>
            </a:r>
            <a:r>
              <a:rPr lang="en-US" dirty="0"/>
              <a:t>, which limits its scope of addressees to the Western Culture in particular. And </a:t>
            </a:r>
            <a:r>
              <a:rPr lang="en-US" dirty="0" smtClean="0"/>
              <a:t>finally</a:t>
            </a:r>
          </a:p>
          <a:p>
            <a:pPr lvl="1"/>
            <a:r>
              <a:rPr lang="en-US" dirty="0" smtClean="0"/>
              <a:t>(3</a:t>
            </a:r>
            <a:r>
              <a:rPr lang="en-US" dirty="0"/>
              <a:t>) </a:t>
            </a:r>
            <a:r>
              <a:rPr lang="en-US" i="1" dirty="0"/>
              <a:t>The Great Gatsby</a:t>
            </a:r>
            <a:r>
              <a:rPr lang="en-US" dirty="0"/>
              <a:t> addressing one exceptional theme in the American culture –the American dream</a:t>
            </a:r>
            <a:r>
              <a:rPr lang="en-US" dirty="0" smtClean="0"/>
              <a:t>.</a:t>
            </a:r>
          </a:p>
          <a:p>
            <a:pPr lvl="1"/>
            <a:endParaRPr lang="fr-FR" dirty="0"/>
          </a:p>
          <a:p>
            <a:r>
              <a:rPr lang="fr-FR" dirty="0" err="1" smtClean="0"/>
              <a:t>Chronological</a:t>
            </a:r>
            <a:r>
              <a:rPr lang="fr-FR" dirty="0" smtClean="0"/>
              <a:t> </a:t>
            </a:r>
            <a:r>
              <a:rPr lang="fr-FR" dirty="0" err="1" smtClean="0"/>
              <a:t>Order</a:t>
            </a:r>
            <a:r>
              <a:rPr lang="fr-FR" dirty="0" smtClean="0"/>
              <a:t>: </a:t>
            </a:r>
          </a:p>
          <a:p>
            <a:pPr lvl="1"/>
            <a:r>
              <a:rPr lang="fr-FR" dirty="0" smtClean="0"/>
              <a:t>The </a:t>
            </a:r>
            <a:r>
              <a:rPr lang="fr-FR" dirty="0" err="1" smtClean="0"/>
              <a:t>Waste</a:t>
            </a:r>
            <a:r>
              <a:rPr lang="fr-FR" dirty="0" smtClean="0"/>
              <a:t> Land – The Great </a:t>
            </a:r>
            <a:r>
              <a:rPr lang="fr-FR" dirty="0" err="1" smtClean="0"/>
              <a:t>Gatsby</a:t>
            </a:r>
            <a:r>
              <a:rPr lang="fr-FR" dirty="0" smtClean="0"/>
              <a:t> – For </a:t>
            </a:r>
            <a:r>
              <a:rPr lang="fr-FR" dirty="0" err="1" smtClean="0"/>
              <a:t>Whom</a:t>
            </a:r>
            <a:r>
              <a:rPr lang="fr-FR" dirty="0" smtClean="0"/>
              <a:t> the Bell </a:t>
            </a:r>
            <a:r>
              <a:rPr lang="fr-FR" dirty="0" err="1" smtClean="0"/>
              <a:t>Tolls</a:t>
            </a:r>
            <a:endParaRPr lang="en-US" dirty="0"/>
          </a:p>
        </p:txBody>
      </p:sp>
    </p:spTree>
    <p:extLst>
      <p:ext uri="{BB962C8B-B14F-4D97-AF65-F5344CB8AC3E}">
        <p14:creationId xmlns:p14="http://schemas.microsoft.com/office/powerpoint/2010/main" val="3958413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i="1" dirty="0" smtClean="0"/>
              <a:t>« MAKE IT NEW! » </a:t>
            </a:r>
            <a:r>
              <a:rPr lang="fr-FR" dirty="0" err="1" smtClean="0"/>
              <a:t>Experimentation</a:t>
            </a:r>
            <a:endParaRPr lang="en-US" i="1" dirty="0"/>
          </a:p>
        </p:txBody>
      </p:sp>
      <p:sp>
        <p:nvSpPr>
          <p:cNvPr id="3" name="Content Placeholder 2"/>
          <p:cNvSpPr>
            <a:spLocks noGrp="1"/>
          </p:cNvSpPr>
          <p:nvPr>
            <p:ph idx="1"/>
          </p:nvPr>
        </p:nvSpPr>
        <p:spPr/>
        <p:txBody>
          <a:bodyPr/>
          <a:lstStyle/>
          <a:p>
            <a:r>
              <a:rPr lang="en-US" dirty="0"/>
              <a:t>One might fully express modernism if they limit it to one specific literary and artistic term at the turn of the century –</a:t>
            </a:r>
            <a:r>
              <a:rPr lang="en-US" i="1" dirty="0"/>
              <a:t>experimentation</a:t>
            </a:r>
            <a:r>
              <a:rPr lang="en-US" dirty="0"/>
              <a:t>. The term applies to the endless endeavors by authors and artists to try innovative and novel methods and techniques on many literary elements, such as language, narration, impressions and perspectives. Some even took it a step further through experimenting on time and space scales, human experience and senses, and even cultural phenomena</a:t>
            </a:r>
            <a:r>
              <a:rPr lang="en-US" dirty="0" smtClean="0"/>
              <a:t>.</a:t>
            </a:r>
          </a:p>
          <a:p>
            <a:r>
              <a:rPr lang="fr-FR" dirty="0" err="1" smtClean="0"/>
              <a:t>Novelty</a:t>
            </a:r>
            <a:r>
              <a:rPr lang="fr-FR" dirty="0" smtClean="0"/>
              <a:t>, but not </a:t>
            </a:r>
            <a:r>
              <a:rPr lang="fr-FR" dirty="0" err="1" smtClean="0"/>
              <a:t>experimentation</a:t>
            </a:r>
            <a:r>
              <a:rPr lang="fr-FR" dirty="0" smtClean="0"/>
              <a:t>, </a:t>
            </a:r>
            <a:r>
              <a:rPr lang="fr-FR" dirty="0" err="1" smtClean="0"/>
              <a:t>exists</a:t>
            </a:r>
            <a:r>
              <a:rPr lang="fr-FR" dirty="0" smtClean="0"/>
              <a:t> </a:t>
            </a:r>
            <a:r>
              <a:rPr lang="fr-FR" dirty="0" err="1" smtClean="0"/>
              <a:t>even</a:t>
            </a:r>
            <a:r>
              <a:rPr lang="fr-FR" dirty="0" smtClean="0"/>
              <a:t> </a:t>
            </a:r>
            <a:r>
              <a:rPr lang="fr-FR" dirty="0" err="1" smtClean="0"/>
              <a:t>before</a:t>
            </a:r>
            <a:r>
              <a:rPr lang="fr-FR" dirty="0" smtClean="0"/>
              <a:t> </a:t>
            </a:r>
            <a:r>
              <a:rPr lang="fr-FR" dirty="0" err="1" smtClean="0"/>
              <a:t>modernism</a:t>
            </a:r>
            <a:r>
              <a:rPr lang="fr-FR" dirty="0" smtClean="0"/>
              <a:t>, but not as </a:t>
            </a:r>
            <a:r>
              <a:rPr lang="fr-FR" dirty="0" err="1" smtClean="0"/>
              <a:t>astonishing</a:t>
            </a:r>
            <a:r>
              <a:rPr lang="fr-FR" dirty="0" smtClean="0"/>
              <a:t> as </a:t>
            </a:r>
            <a:r>
              <a:rPr lang="fr-FR" dirty="0" err="1" smtClean="0"/>
              <a:t>modernist</a:t>
            </a:r>
            <a:r>
              <a:rPr lang="fr-FR" dirty="0" smtClean="0"/>
              <a:t> </a:t>
            </a:r>
            <a:r>
              <a:rPr lang="fr-FR" dirty="0" err="1" smtClean="0"/>
              <a:t>works</a:t>
            </a:r>
            <a:r>
              <a:rPr lang="fr-FR" dirty="0" smtClean="0"/>
              <a:t>.</a:t>
            </a:r>
            <a:endParaRPr lang="en-US" dirty="0"/>
          </a:p>
        </p:txBody>
      </p:sp>
    </p:spTree>
    <p:extLst>
      <p:ext uri="{BB962C8B-B14F-4D97-AF65-F5344CB8AC3E}">
        <p14:creationId xmlns:p14="http://schemas.microsoft.com/office/powerpoint/2010/main" val="30623718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i="1" dirty="0" smtClean="0"/>
              <a:t>« MAKE IT NEW! » </a:t>
            </a:r>
            <a:r>
              <a:rPr lang="fr-FR" dirty="0" err="1" smtClean="0"/>
              <a:t>Experimentation</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r>
              <a:rPr lang="fr-FR" dirty="0" smtClean="0"/>
              <a:t>Time for instance:</a:t>
            </a:r>
          </a:p>
          <a:p>
            <a:pPr lvl="1"/>
            <a:r>
              <a:rPr lang="en-US" dirty="0"/>
              <a:t>And when we were children, staying at the arch-duke’s,</a:t>
            </a:r>
            <a:br>
              <a:rPr lang="en-US" dirty="0"/>
            </a:br>
            <a:r>
              <a:rPr lang="en-US" dirty="0"/>
              <a:t>My cousin’s, he took me out on a sled,</a:t>
            </a:r>
            <a:br>
              <a:rPr lang="en-US" dirty="0"/>
            </a:br>
            <a:r>
              <a:rPr lang="en-US" dirty="0"/>
              <a:t>And I was frightened. He said, Marie,</a:t>
            </a:r>
            <a:br>
              <a:rPr lang="en-US" dirty="0"/>
            </a:br>
            <a:r>
              <a:rPr lang="en-US" dirty="0"/>
              <a:t>Marie, hold on tight. And down we went.</a:t>
            </a:r>
            <a:br>
              <a:rPr lang="en-US" dirty="0"/>
            </a:br>
            <a:r>
              <a:rPr lang="en-US" dirty="0"/>
              <a:t>In the mountains, there you feel free.</a:t>
            </a:r>
            <a:br>
              <a:rPr lang="en-US" dirty="0"/>
            </a:br>
            <a:r>
              <a:rPr lang="en-US" dirty="0"/>
              <a:t>I read, much of the night, and go south in the winter.</a:t>
            </a:r>
          </a:p>
          <a:p>
            <a:r>
              <a:rPr lang="fr-FR" dirty="0" err="1" smtClean="0"/>
              <a:t>Space</a:t>
            </a:r>
            <a:r>
              <a:rPr lang="fr-FR" dirty="0" smtClean="0"/>
              <a:t> Setting </a:t>
            </a:r>
            <a:r>
              <a:rPr lang="fr-FR" dirty="0" err="1" smtClean="0"/>
              <a:t>too</a:t>
            </a:r>
            <a:r>
              <a:rPr lang="fr-FR" dirty="0" smtClean="0"/>
              <a:t>… </a:t>
            </a:r>
            <a:r>
              <a:rPr lang="fr-FR" dirty="0" err="1" smtClean="0"/>
              <a:t>so-called</a:t>
            </a:r>
            <a:r>
              <a:rPr lang="fr-FR" dirty="0" smtClean="0"/>
              <a:t> American </a:t>
            </a:r>
            <a:r>
              <a:rPr lang="fr-FR" dirty="0" err="1" smtClean="0"/>
              <a:t>Isolationism</a:t>
            </a:r>
            <a:endParaRPr lang="fr-FR" dirty="0" smtClean="0"/>
          </a:p>
          <a:p>
            <a:r>
              <a:rPr lang="fr-FR" i="1" dirty="0" smtClean="0"/>
              <a:t>« Do </a:t>
            </a:r>
            <a:r>
              <a:rPr lang="fr-FR" i="1" dirty="0" err="1" smtClean="0"/>
              <a:t>we</a:t>
            </a:r>
            <a:r>
              <a:rPr lang="fr-FR" i="1" dirty="0" smtClean="0"/>
              <a:t> </a:t>
            </a:r>
            <a:r>
              <a:rPr lang="fr-FR" i="1" dirty="0" err="1" smtClean="0"/>
              <a:t>really</a:t>
            </a:r>
            <a:r>
              <a:rPr lang="fr-FR" i="1" dirty="0" smtClean="0"/>
              <a:t> know </a:t>
            </a:r>
            <a:r>
              <a:rPr lang="fr-FR" i="1" dirty="0" err="1" smtClean="0"/>
              <a:t>what</a:t>
            </a:r>
            <a:r>
              <a:rPr lang="fr-FR" i="1" dirty="0" smtClean="0"/>
              <a:t> </a:t>
            </a:r>
            <a:r>
              <a:rPr lang="fr-FR" i="1" dirty="0" err="1" smtClean="0"/>
              <a:t>we</a:t>
            </a:r>
            <a:r>
              <a:rPr lang="fr-FR" i="1" dirty="0" smtClean="0"/>
              <a:t> </a:t>
            </a:r>
            <a:r>
              <a:rPr lang="fr-FR" i="1" dirty="0" err="1" smtClean="0"/>
              <a:t>think</a:t>
            </a:r>
            <a:r>
              <a:rPr lang="fr-FR" i="1" dirty="0" smtClean="0"/>
              <a:t> </a:t>
            </a:r>
            <a:r>
              <a:rPr lang="fr-FR" i="1" dirty="0" err="1" smtClean="0"/>
              <a:t>we</a:t>
            </a:r>
            <a:r>
              <a:rPr lang="fr-FR" i="1" dirty="0" smtClean="0"/>
              <a:t> know?! »</a:t>
            </a:r>
          </a:p>
          <a:p>
            <a:pPr lvl="1"/>
            <a:r>
              <a:rPr lang="en-US" dirty="0"/>
              <a:t>“her voice compelled me forward breathlessly </a:t>
            </a:r>
            <a:r>
              <a:rPr lang="en-US" b="1" dirty="0"/>
              <a:t>as</a:t>
            </a:r>
            <a:r>
              <a:rPr lang="en-US" dirty="0"/>
              <a:t> I listened – then the glow faded, each light deserting her with lingering regret like children leaving a pleasant street at dusk</a:t>
            </a:r>
            <a:r>
              <a:rPr lang="en-US" dirty="0" smtClean="0"/>
              <a:t>”</a:t>
            </a:r>
          </a:p>
        </p:txBody>
      </p:sp>
    </p:spTree>
    <p:extLst>
      <p:ext uri="{BB962C8B-B14F-4D97-AF65-F5344CB8AC3E}">
        <p14:creationId xmlns:p14="http://schemas.microsoft.com/office/powerpoint/2010/main" val="1188687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Themes</a:t>
            </a:r>
            <a:r>
              <a:rPr lang="fr-FR" dirty="0" smtClean="0"/>
              <a:t> and Style: </a:t>
            </a:r>
            <a:r>
              <a:rPr lang="fr-FR" i="1" dirty="0" smtClean="0"/>
              <a:t>The Great </a:t>
            </a:r>
            <a:r>
              <a:rPr lang="fr-FR" i="1" dirty="0" err="1" smtClean="0"/>
              <a:t>War</a:t>
            </a:r>
            <a:endParaRPr lang="en-US" dirty="0"/>
          </a:p>
        </p:txBody>
      </p:sp>
      <p:sp>
        <p:nvSpPr>
          <p:cNvPr id="3" name="Content Placeholder 2"/>
          <p:cNvSpPr>
            <a:spLocks noGrp="1"/>
          </p:cNvSpPr>
          <p:nvPr>
            <p:ph idx="1"/>
          </p:nvPr>
        </p:nvSpPr>
        <p:spPr/>
        <p:txBody>
          <a:bodyPr>
            <a:normAutofit lnSpcReduction="10000"/>
          </a:bodyPr>
          <a:lstStyle/>
          <a:p>
            <a:r>
              <a:rPr lang="fr-FR" dirty="0" err="1" smtClean="0"/>
              <a:t>Like</a:t>
            </a:r>
            <a:r>
              <a:rPr lang="fr-FR" dirty="0" smtClean="0"/>
              <a:t> </a:t>
            </a:r>
            <a:r>
              <a:rPr lang="fr-FR" dirty="0" err="1" smtClean="0"/>
              <a:t>Realism</a:t>
            </a:r>
            <a:r>
              <a:rPr lang="fr-FR" dirty="0" smtClean="0"/>
              <a:t>, </a:t>
            </a:r>
            <a:r>
              <a:rPr lang="fr-FR" dirty="0" err="1" smtClean="0"/>
              <a:t>rigid</a:t>
            </a:r>
            <a:r>
              <a:rPr lang="fr-FR" dirty="0" smtClean="0"/>
              <a:t>, </a:t>
            </a:r>
            <a:r>
              <a:rPr lang="en-US" dirty="0"/>
              <a:t>direct, bald style of retelling events without any glorification or diminishing</a:t>
            </a:r>
            <a:r>
              <a:rPr lang="en-US" dirty="0" smtClean="0"/>
              <a:t>.</a:t>
            </a:r>
          </a:p>
          <a:p>
            <a:r>
              <a:rPr lang="fr-FR" dirty="0" smtClean="0"/>
              <a:t>But not </a:t>
            </a:r>
            <a:r>
              <a:rPr lang="fr-FR" dirty="0" err="1" smtClean="0"/>
              <a:t>quite</a:t>
            </a:r>
            <a:r>
              <a:rPr lang="fr-FR" dirty="0" smtClean="0"/>
              <a:t> the </a:t>
            </a:r>
            <a:r>
              <a:rPr lang="fr-FR" dirty="0" err="1" smtClean="0"/>
              <a:t>same</a:t>
            </a:r>
            <a:r>
              <a:rPr lang="fr-FR" dirty="0" smtClean="0"/>
              <a:t>…</a:t>
            </a:r>
            <a:r>
              <a:rPr lang="en-US" dirty="0" smtClean="0"/>
              <a:t> </a:t>
            </a:r>
            <a:r>
              <a:rPr lang="en-US" dirty="0"/>
              <a:t>it is a result of the aftermath of the First World </a:t>
            </a:r>
            <a:r>
              <a:rPr lang="en-US" dirty="0" smtClean="0"/>
              <a:t>War. </a:t>
            </a:r>
          </a:p>
          <a:p>
            <a:pPr lvl="1"/>
            <a:r>
              <a:rPr lang="en-US" dirty="0"/>
              <a:t>“Abstract words such as glory, honor, courage, or hallow were obscene beside the concrete names of villages, the numbers of roads, the names of rivers, the numbers of regiments and the dates</a:t>
            </a:r>
            <a:r>
              <a:rPr lang="en-US" dirty="0" smtClean="0"/>
              <a:t>.”</a:t>
            </a:r>
          </a:p>
          <a:p>
            <a:pPr lvl="1"/>
            <a:endParaRPr lang="en-US" dirty="0" smtClean="0"/>
          </a:p>
          <a:p>
            <a:pPr lvl="1"/>
            <a:r>
              <a:rPr lang="en-US" dirty="0" smtClean="0"/>
              <a:t>   “</a:t>
            </a:r>
            <a:r>
              <a:rPr lang="fr-FR" dirty="0" err="1" smtClean="0"/>
              <a:t>Your</a:t>
            </a:r>
            <a:r>
              <a:rPr lang="fr-FR" dirty="0" smtClean="0"/>
              <a:t> face </a:t>
            </a:r>
            <a:r>
              <a:rPr lang="fr-FR" dirty="0" err="1" smtClean="0"/>
              <a:t>is</a:t>
            </a:r>
            <a:r>
              <a:rPr lang="fr-FR" dirty="0" smtClean="0"/>
              <a:t> </a:t>
            </a:r>
            <a:r>
              <a:rPr lang="fr-FR" dirty="0" err="1" smtClean="0"/>
              <a:t>familiar</a:t>
            </a:r>
            <a:r>
              <a:rPr lang="fr-FR" dirty="0" smtClean="0"/>
              <a:t>.</a:t>
            </a:r>
            <a:r>
              <a:rPr lang="en-US" dirty="0" smtClean="0"/>
              <a:t>”</a:t>
            </a:r>
            <a:r>
              <a:rPr lang="fr-FR" dirty="0" smtClean="0"/>
              <a:t> </a:t>
            </a:r>
            <a:r>
              <a:rPr lang="fr-FR" dirty="0" err="1" smtClean="0"/>
              <a:t>he</a:t>
            </a:r>
            <a:r>
              <a:rPr lang="fr-FR" dirty="0" smtClean="0"/>
              <a:t> </a:t>
            </a:r>
            <a:r>
              <a:rPr lang="fr-FR" dirty="0" err="1" smtClean="0"/>
              <a:t>said</a:t>
            </a:r>
            <a:r>
              <a:rPr lang="fr-FR" dirty="0" smtClean="0"/>
              <a:t>, </a:t>
            </a:r>
            <a:r>
              <a:rPr lang="fr-FR" dirty="0" err="1" smtClean="0"/>
              <a:t>politely</a:t>
            </a:r>
            <a:r>
              <a:rPr lang="fr-FR" dirty="0" smtClean="0"/>
              <a:t>. </a:t>
            </a:r>
            <a:r>
              <a:rPr lang="en-US" dirty="0" smtClean="0"/>
              <a:t>“</a:t>
            </a:r>
            <a:r>
              <a:rPr lang="fr-FR" dirty="0" err="1" smtClean="0"/>
              <a:t>Wheren’t</a:t>
            </a:r>
            <a:r>
              <a:rPr lang="fr-FR" dirty="0" smtClean="0"/>
              <a:t> </a:t>
            </a:r>
            <a:r>
              <a:rPr lang="fr-FR" dirty="0" err="1" smtClean="0"/>
              <a:t>you</a:t>
            </a:r>
            <a:r>
              <a:rPr lang="fr-FR" dirty="0" smtClean="0"/>
              <a:t> in the first division </a:t>
            </a:r>
            <a:r>
              <a:rPr lang="fr-FR" dirty="0" err="1" smtClean="0"/>
              <a:t>during</a:t>
            </a:r>
            <a:r>
              <a:rPr lang="fr-FR" dirty="0" smtClean="0"/>
              <a:t> the </a:t>
            </a:r>
            <a:r>
              <a:rPr lang="fr-FR" dirty="0" err="1" smtClean="0"/>
              <a:t>war</a:t>
            </a:r>
            <a:r>
              <a:rPr lang="fr-FR" dirty="0" smtClean="0"/>
              <a:t>?</a:t>
            </a:r>
            <a:r>
              <a:rPr lang="en-US" dirty="0" smtClean="0"/>
              <a:t>”</a:t>
            </a:r>
            <a:endParaRPr lang="fr-FR" dirty="0" smtClean="0"/>
          </a:p>
          <a:p>
            <a:pPr marL="457200" lvl="1" indent="0">
              <a:buNone/>
            </a:pPr>
            <a:r>
              <a:rPr lang="en-US" dirty="0" smtClean="0"/>
              <a:t>	“</a:t>
            </a:r>
            <a:r>
              <a:rPr lang="fr-FR" dirty="0" err="1" smtClean="0"/>
              <a:t>Why</a:t>
            </a:r>
            <a:r>
              <a:rPr lang="fr-FR" dirty="0" smtClean="0"/>
              <a:t>, </a:t>
            </a:r>
            <a:r>
              <a:rPr lang="fr-FR" dirty="0" err="1" smtClean="0"/>
              <a:t>yes</a:t>
            </a:r>
            <a:r>
              <a:rPr lang="fr-FR" dirty="0" smtClean="0"/>
              <a:t>, I </a:t>
            </a:r>
            <a:r>
              <a:rPr lang="fr-FR" dirty="0" err="1" smtClean="0"/>
              <a:t>was</a:t>
            </a:r>
            <a:r>
              <a:rPr lang="fr-FR" dirty="0" smtClean="0"/>
              <a:t> in the </a:t>
            </a:r>
            <a:r>
              <a:rPr lang="fr-FR" dirty="0" err="1" smtClean="0"/>
              <a:t>twenty-eighth</a:t>
            </a:r>
            <a:r>
              <a:rPr lang="fr-FR" dirty="0" smtClean="0"/>
              <a:t> </a:t>
            </a:r>
            <a:r>
              <a:rPr lang="fr-FR" dirty="0" err="1" smtClean="0"/>
              <a:t>infantry</a:t>
            </a:r>
            <a:r>
              <a:rPr lang="fr-FR" dirty="0" smtClean="0"/>
              <a:t>.</a:t>
            </a:r>
            <a:r>
              <a:rPr lang="en-US" dirty="0" smtClean="0"/>
              <a:t>”</a:t>
            </a:r>
            <a:r>
              <a:rPr lang="fr-FR" dirty="0" smtClean="0"/>
              <a:t> </a:t>
            </a:r>
          </a:p>
          <a:p>
            <a:pPr marL="457200" lvl="1" indent="0">
              <a:buNone/>
            </a:pPr>
            <a:r>
              <a:rPr lang="en-US" dirty="0" smtClean="0"/>
              <a:t>	“</a:t>
            </a:r>
            <a:r>
              <a:rPr lang="fr-FR" dirty="0" smtClean="0"/>
              <a:t>I </a:t>
            </a:r>
            <a:r>
              <a:rPr lang="fr-FR" dirty="0" err="1" smtClean="0"/>
              <a:t>was</a:t>
            </a:r>
            <a:r>
              <a:rPr lang="fr-FR" dirty="0" smtClean="0"/>
              <a:t> in the </a:t>
            </a:r>
            <a:r>
              <a:rPr lang="fr-FR" dirty="0" err="1" smtClean="0"/>
              <a:t>sixteenth</a:t>
            </a:r>
            <a:r>
              <a:rPr lang="fr-FR" dirty="0" smtClean="0"/>
              <a:t> </a:t>
            </a:r>
            <a:r>
              <a:rPr lang="fr-FR" dirty="0" err="1" smtClean="0"/>
              <a:t>infantry</a:t>
            </a:r>
            <a:r>
              <a:rPr lang="fr-FR" dirty="0" smtClean="0"/>
              <a:t> </a:t>
            </a:r>
            <a:r>
              <a:rPr lang="fr-FR" dirty="0" err="1" smtClean="0"/>
              <a:t>until</a:t>
            </a:r>
            <a:r>
              <a:rPr lang="fr-FR" dirty="0" smtClean="0"/>
              <a:t> </a:t>
            </a:r>
            <a:r>
              <a:rPr lang="fr-FR" dirty="0" err="1" smtClean="0"/>
              <a:t>June</a:t>
            </a:r>
            <a:r>
              <a:rPr lang="fr-FR" dirty="0" smtClean="0"/>
              <a:t> </a:t>
            </a:r>
            <a:r>
              <a:rPr lang="fr-FR" dirty="0" err="1" smtClean="0"/>
              <a:t>ninteen-eighteen</a:t>
            </a:r>
            <a:r>
              <a:rPr lang="fr-FR" smtClean="0"/>
              <a:t>…</a:t>
            </a:r>
            <a:r>
              <a:rPr lang="en-US" smtClean="0"/>
              <a:t>”</a:t>
            </a:r>
            <a:endParaRPr lang="en-US" dirty="0"/>
          </a:p>
        </p:txBody>
      </p:sp>
    </p:spTree>
    <p:extLst>
      <p:ext uri="{BB962C8B-B14F-4D97-AF65-F5344CB8AC3E}">
        <p14:creationId xmlns:p14="http://schemas.microsoft.com/office/powerpoint/2010/main" val="42948139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426</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Introduction to Modernsim</vt:lpstr>
      <vt:lpstr>Three Scales of Analysis</vt:lpstr>
      <vt:lpstr>The problem of classification</vt:lpstr>
      <vt:lpstr>« MAKE IT NEW! » Experimentation</vt:lpstr>
      <vt:lpstr>« MAKE IT NEW! » Experimentation</vt:lpstr>
      <vt:lpstr>Themes and Style: The Great War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Modernsim</dc:title>
  <dc:creator>Khaled</dc:creator>
  <cp:lastModifiedBy>Khaled</cp:lastModifiedBy>
  <cp:revision>11</cp:revision>
  <dcterms:created xsi:type="dcterms:W3CDTF">2020-02-11T20:41:37Z</dcterms:created>
  <dcterms:modified xsi:type="dcterms:W3CDTF">2020-02-11T21:18:01Z</dcterms:modified>
</cp:coreProperties>
</file>