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5" r:id="rId3"/>
    <p:sldId id="274" r:id="rId4"/>
    <p:sldId id="259" r:id="rId5"/>
    <p:sldId id="260" r:id="rId6"/>
    <p:sldId id="266" r:id="rId7"/>
    <p:sldId id="261" r:id="rId8"/>
    <p:sldId id="262" r:id="rId9"/>
    <p:sldId id="263" r:id="rId10"/>
    <p:sldId id="265" r:id="rId11"/>
    <p:sldId id="272" r:id="rId12"/>
    <p:sldId id="267" r:id="rId13"/>
    <p:sldId id="270" r:id="rId14"/>
    <p:sldId id="264" r:id="rId15"/>
    <p:sldId id="268" r:id="rId16"/>
    <p:sldId id="269" r:id="rId17"/>
    <p:sldId id="271" r:id="rId18"/>
    <p:sldId id="276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B474-6960-4720-B82A-19EF9230429E}" type="datetimeFigureOut">
              <a:rPr lang="fr-FR" smtClean="0"/>
              <a:pPr/>
              <a:t>03/03/2014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32562-9497-4812-A82D-9EA3562AA8D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E6C9A-611B-4B6A-9250-B363BC267E13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98BB-B93C-47C8-84F2-43D810F3B863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A18B-8D92-4FA7-9C3E-5E2B54083F8E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C76B-B752-4CE1-97C0-475535472B22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66548-960F-4ED9-A1EF-854896C5B070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55FC2-F93D-43C8-84B4-941C537F5452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A3B5C-2CED-4784-B55C-B5C79E214838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6F906-EB2B-4BE3-B9FC-794D715B7EB1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3B39-7598-4A1D-BD3E-C4FE0FC4052E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DAD46-1796-4637-A2AB-3D0EC739D4C5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5E45B-4261-4CF5-80E4-CFB20FF45E8C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3C50E-848B-4FFB-B254-021933EDC691}" type="datetime1">
              <a:rPr lang="fr-FR" smtClean="0"/>
              <a:pPr/>
              <a:t>03/03/2014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Cours de POO avec Java</a:t>
            </a:r>
            <a:br>
              <a:rPr lang="fr-FR" dirty="0" smtClean="0"/>
            </a:br>
            <a:r>
              <a:rPr lang="fr-FR" dirty="0" smtClean="0"/>
              <a:t>(Partie 1)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Module GL et POO</a:t>
            </a:r>
          </a:p>
          <a:p>
            <a:r>
              <a:rPr lang="fr-FR" dirty="0" smtClean="0"/>
              <a:t>2LMD, </a:t>
            </a:r>
          </a:p>
          <a:p>
            <a:r>
              <a:rPr lang="fr-FR" dirty="0" smtClean="0"/>
              <a:t>2013</a:t>
            </a:r>
          </a:p>
          <a:p>
            <a:r>
              <a:rPr lang="fr-FR" dirty="0" err="1" smtClean="0"/>
              <a:t>Kahloul</a:t>
            </a:r>
            <a:r>
              <a:rPr lang="fr-FR" dirty="0" smtClean="0"/>
              <a:t> Laid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Classe (3): méthode principale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Pas de notion de </a:t>
            </a:r>
            <a:r>
              <a:rPr lang="fr-FR" b="1" dirty="0" smtClean="0">
                <a:solidFill>
                  <a:srgbClr val="FF0000"/>
                </a:solidFill>
              </a:rPr>
              <a:t>programme main </a:t>
            </a:r>
            <a:r>
              <a:rPr lang="fr-FR" dirty="0" smtClean="0"/>
              <a:t>comme dans le langage C !!!!</a:t>
            </a:r>
          </a:p>
          <a:p>
            <a:endParaRPr lang="fr-FR" dirty="0" smtClean="0"/>
          </a:p>
          <a:p>
            <a:r>
              <a:rPr lang="fr-FR" dirty="0" smtClean="0"/>
              <a:t>Mais on peut avoir une </a:t>
            </a:r>
            <a:r>
              <a:rPr lang="fr-FR" b="1" dirty="0" smtClean="0">
                <a:solidFill>
                  <a:srgbClr val="FF0000"/>
                </a:solidFill>
              </a:rPr>
              <a:t>méthode main </a:t>
            </a:r>
            <a:r>
              <a:rPr lang="fr-FR" dirty="0" smtClean="0"/>
              <a:t>dans une classe, d’où l’exécution du programme java commence.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Classe (4): méthode principale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attributs;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  <a:endParaRPr lang="fr-FR" dirty="0" smtClean="0"/>
          </a:p>
          <a:p>
            <a:pPr indent="1444625">
              <a:buNone/>
            </a:pPr>
            <a:r>
              <a:rPr lang="fr-FR" b="1" dirty="0" smtClean="0"/>
              <a:t> </a:t>
            </a:r>
            <a:r>
              <a:rPr lang="fr-FR" b="1" dirty="0" err="1" smtClean="0"/>
              <a:t>void</a:t>
            </a:r>
            <a:r>
              <a:rPr lang="fr-FR" dirty="0" smtClean="0"/>
              <a:t> initialiser(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 y= y</a:t>
            </a:r>
            <a:r>
              <a:rPr lang="fr-FR" baseline="-25000" dirty="0" smtClean="0"/>
              <a:t>0</a:t>
            </a:r>
            <a:r>
              <a:rPr lang="fr-FR" dirty="0" smtClean="0"/>
              <a:t>; 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 indent="1444625">
              <a:buNone/>
            </a:pPr>
            <a:endParaRPr lang="fr-FR" b="1" dirty="0" smtClean="0"/>
          </a:p>
          <a:p>
            <a:pPr indent="1444625">
              <a:buNone/>
            </a:pPr>
            <a:r>
              <a:rPr lang="fr-FR" b="1" dirty="0" smtClean="0"/>
              <a:t> </a:t>
            </a:r>
            <a:r>
              <a:rPr lang="fr-FR" b="1" dirty="0" err="1" smtClean="0"/>
              <a:t>void</a:t>
            </a:r>
            <a:r>
              <a:rPr lang="fr-FR" dirty="0" smtClean="0"/>
              <a:t> main(){</a:t>
            </a:r>
          </a:p>
          <a:p>
            <a:pPr indent="1444625">
              <a:buNone/>
            </a:pPr>
            <a:r>
              <a:rPr lang="fr-FR" dirty="0" smtClean="0"/>
              <a:t>//afficher le rayon</a:t>
            </a:r>
          </a:p>
          <a:p>
            <a:pPr indent="1444625">
              <a:buNone/>
            </a:pPr>
            <a:r>
              <a:rPr lang="fr-FR" b="1" dirty="0" smtClean="0">
                <a:solidFill>
                  <a:srgbClr val="FF0000"/>
                </a:solidFill>
              </a:rPr>
              <a:t>System</a:t>
            </a:r>
            <a:r>
              <a:rPr lang="fr-FR" b="1" dirty="0" smtClean="0"/>
              <a:t>.out.</a:t>
            </a:r>
            <a:r>
              <a:rPr lang="fr-FR" b="1" dirty="0" smtClean="0">
                <a:solidFill>
                  <a:srgbClr val="FF0000"/>
                </a:solidFill>
              </a:rPr>
              <a:t>print</a:t>
            </a:r>
            <a:r>
              <a:rPr lang="fr-FR" b="1" dirty="0" smtClean="0"/>
              <a:t>(r);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 indent="1444625"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000232" y="3990054"/>
            <a:ext cx="2428892" cy="14287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Classe (5): Visibilité (portée) des attributs et des méthodes: </a:t>
            </a:r>
            <a:r>
              <a:rPr lang="fr-FR" sz="3600" b="1" dirty="0" smtClean="0"/>
              <a:t>public</a:t>
            </a:r>
            <a:r>
              <a:rPr lang="fr-FR" sz="3600" dirty="0" smtClean="0"/>
              <a:t> vs </a:t>
            </a:r>
            <a:r>
              <a:rPr lang="fr-FR" sz="3600" b="1" dirty="0" smtClean="0"/>
              <a:t>privé</a:t>
            </a:r>
            <a:endParaRPr lang="fr-FR" sz="3600" b="1" dirty="0">
              <a:solidFill>
                <a:srgbClr val="FF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fr-FR" sz="2400" b="1" dirty="0" smtClean="0"/>
              <a:t>Visible par tout:</a:t>
            </a:r>
          </a:p>
          <a:p>
            <a:r>
              <a:rPr lang="fr-FR" sz="2400" dirty="0" smtClean="0"/>
              <a:t>un attribut ou une méthode </a:t>
            </a:r>
            <a:r>
              <a:rPr lang="fr-FR" sz="2400" b="1" dirty="0" smtClean="0">
                <a:solidFill>
                  <a:srgbClr val="FF0000"/>
                </a:solidFill>
              </a:rPr>
              <a:t>publique </a:t>
            </a:r>
            <a:r>
              <a:rPr lang="fr-FR" sz="2400" dirty="0" smtClean="0"/>
              <a:t>est visible par tout =&gt; accessible par tout. On peut l’utiliser sans avoir (</a:t>
            </a:r>
            <a:r>
              <a:rPr lang="fr-FR" sz="2400" dirty="0" err="1" smtClean="0"/>
              <a:t>unknown</a:t>
            </a:r>
            <a:r>
              <a:rPr lang="fr-FR" sz="2400" dirty="0" smtClean="0"/>
              <a:t> identifier)</a:t>
            </a:r>
          </a:p>
          <a:p>
            <a:r>
              <a:rPr lang="fr-FR" sz="2400" dirty="0" smtClean="0"/>
              <a:t>L’attribut où la méthode doit être précédé par le mot clé </a:t>
            </a:r>
            <a:r>
              <a:rPr lang="fr-FR" sz="2400" b="1" dirty="0" smtClean="0">
                <a:solidFill>
                  <a:srgbClr val="FF0000"/>
                </a:solidFill>
              </a:rPr>
              <a:t>public</a:t>
            </a:r>
          </a:p>
          <a:p>
            <a:pPr>
              <a:buNone/>
            </a:pPr>
            <a:r>
              <a:rPr lang="fr-FR" sz="2400" b="1" dirty="0" smtClean="0"/>
              <a:t>Invisible hors sa classe:</a:t>
            </a:r>
            <a:endParaRPr lang="fr-FR" sz="2400" dirty="0" smtClean="0"/>
          </a:p>
          <a:p>
            <a:r>
              <a:rPr lang="fr-FR" sz="2400" dirty="0" smtClean="0"/>
              <a:t>un attribut ou une méthode </a:t>
            </a:r>
            <a:r>
              <a:rPr lang="fr-FR" sz="2400" b="1" dirty="0" smtClean="0">
                <a:solidFill>
                  <a:srgbClr val="FF0000"/>
                </a:solidFill>
              </a:rPr>
              <a:t>privé </a:t>
            </a:r>
            <a:r>
              <a:rPr lang="fr-FR" sz="2400" dirty="0" smtClean="0"/>
              <a:t>est visible uniquement dans sa classe=&gt; inaccessible hors la classe.</a:t>
            </a:r>
          </a:p>
          <a:p>
            <a:r>
              <a:rPr lang="fr-FR" sz="2400" dirty="0" smtClean="0"/>
              <a:t>L’attribut où la méthode doit être précédé par le mot clé </a:t>
            </a:r>
            <a:r>
              <a:rPr lang="fr-FR" sz="2400" b="1" dirty="0" err="1" smtClean="0">
                <a:solidFill>
                  <a:srgbClr val="FF0000"/>
                </a:solidFill>
              </a:rPr>
              <a:t>private</a:t>
            </a:r>
            <a:endParaRPr lang="fr-FR" sz="2400" b="1" dirty="0" smtClean="0">
              <a:solidFill>
                <a:srgbClr val="FF0000"/>
              </a:solidFill>
            </a:endParaRPr>
          </a:p>
          <a:p>
            <a:r>
              <a:rPr lang="fr-FR" sz="2400" dirty="0" smtClean="0"/>
              <a:t>Par défaut , tous les attributs et les méthodes sont privés</a:t>
            </a:r>
          </a:p>
          <a:p>
            <a:endParaRPr lang="fr-FR" sz="240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Classe (6): Visibilité (portée) des attributs et des méthodes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1357290" y="2500306"/>
            <a:ext cx="1571635" cy="230832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Classe A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Privés 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Publiques </a:t>
            </a:r>
          </a:p>
          <a:p>
            <a:endParaRPr lang="fr-FR" dirty="0"/>
          </a:p>
        </p:txBody>
      </p:sp>
      <p:cxnSp>
        <p:nvCxnSpPr>
          <p:cNvPr id="7" name="Connecteur droit 6"/>
          <p:cNvCxnSpPr/>
          <p:nvPr/>
        </p:nvCxnSpPr>
        <p:spPr>
          <a:xfrm>
            <a:off x="1357290" y="3143248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1357290" y="4071942"/>
            <a:ext cx="157163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à coins arrondis 9"/>
          <p:cNvSpPr/>
          <p:nvPr/>
        </p:nvSpPr>
        <p:spPr>
          <a:xfrm>
            <a:off x="5429256" y="1857364"/>
            <a:ext cx="3000396" cy="392909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>
                <a:solidFill>
                  <a:schemeClr val="tx1"/>
                </a:solidFill>
              </a:rPr>
              <a:t>Les autres classes</a:t>
            </a:r>
            <a:endParaRPr lang="fr-FR" sz="3200" b="1" dirty="0">
              <a:solidFill>
                <a:schemeClr val="tx1"/>
              </a:solidFill>
            </a:endParaRPr>
          </a:p>
        </p:txBody>
      </p:sp>
      <p:cxnSp>
        <p:nvCxnSpPr>
          <p:cNvPr id="12" name="Connecteur droit avec flèche 11"/>
          <p:cNvCxnSpPr/>
          <p:nvPr/>
        </p:nvCxnSpPr>
        <p:spPr>
          <a:xfrm rot="10800000" flipV="1">
            <a:off x="2928926" y="4000504"/>
            <a:ext cx="2500330" cy="4286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endCxn id="5" idx="3"/>
          </p:cNvCxnSpPr>
          <p:nvPr/>
        </p:nvCxnSpPr>
        <p:spPr>
          <a:xfrm rot="10800000" flipV="1">
            <a:off x="2928926" y="3357562"/>
            <a:ext cx="2500331" cy="29690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 rot="16200000" flipH="1">
            <a:off x="3714744" y="3214686"/>
            <a:ext cx="571504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 rot="5400000">
            <a:off x="3679025" y="3250405"/>
            <a:ext cx="642942" cy="4286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ce réservé du numéro de diapositiv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L’objet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Objet= </a:t>
            </a:r>
            <a:r>
              <a:rPr lang="fr-FR" b="1" dirty="0" smtClean="0">
                <a:solidFill>
                  <a:srgbClr val="FF0000"/>
                </a:solidFill>
              </a:rPr>
              <a:t>instance</a:t>
            </a:r>
            <a:r>
              <a:rPr lang="fr-FR" dirty="0" smtClean="0"/>
              <a:t> d’une classe;</a:t>
            </a:r>
          </a:p>
          <a:p>
            <a:endParaRPr lang="fr-FR" dirty="0" smtClean="0"/>
          </a:p>
          <a:p>
            <a:r>
              <a:rPr lang="fr-FR" dirty="0" smtClean="0"/>
              <a:t>L’exécution du programme </a:t>
            </a:r>
            <a:r>
              <a:rPr lang="fr-FR" b="1" dirty="0" smtClean="0">
                <a:solidFill>
                  <a:srgbClr val="FF0000"/>
                </a:solidFill>
              </a:rPr>
              <a:t>doit créer </a:t>
            </a:r>
            <a:r>
              <a:rPr lang="fr-FR" dirty="0" smtClean="0"/>
              <a:t>des </a:t>
            </a:r>
            <a:r>
              <a:rPr lang="fr-FR" b="1" dirty="0" smtClean="0">
                <a:solidFill>
                  <a:srgbClr val="FF0000"/>
                </a:solidFill>
              </a:rPr>
              <a:t>objets</a:t>
            </a:r>
            <a:r>
              <a:rPr lang="fr-FR" dirty="0" smtClean="0"/>
              <a:t> (au moins un objet);</a:t>
            </a:r>
          </a:p>
          <a:p>
            <a:endParaRPr lang="fr-FR" dirty="0" smtClean="0"/>
          </a:p>
          <a:p>
            <a:r>
              <a:rPr lang="fr-FR" dirty="0" smtClean="0"/>
              <a:t>Programme java=</a:t>
            </a:r>
            <a:r>
              <a:rPr lang="fr-FR" b="1" u="sng" dirty="0" smtClean="0">
                <a:solidFill>
                  <a:srgbClr val="FF0000"/>
                </a:solidFill>
              </a:rPr>
              <a:t>ensemble de classes</a:t>
            </a:r>
            <a:r>
              <a:rPr lang="fr-FR" dirty="0" smtClean="0"/>
              <a:t>, au moins une de ces classes doit être </a:t>
            </a:r>
            <a:r>
              <a:rPr lang="fr-FR" b="1" u="sng" dirty="0" smtClean="0">
                <a:solidFill>
                  <a:srgbClr val="FF0000"/>
                </a:solidFill>
              </a:rPr>
              <a:t>la classe principale</a:t>
            </a:r>
            <a:r>
              <a:rPr lang="fr-FR" dirty="0" smtClean="0"/>
              <a:t>, d’où l’exécution doit démarrer.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Objet (2): instance par </a:t>
            </a:r>
            <a:r>
              <a:rPr lang="fr-FR" sz="3600" b="1" dirty="0" smtClean="0"/>
              <a:t>déclaration</a:t>
            </a:r>
            <a:r>
              <a:rPr lang="fr-FR" sz="3600" dirty="0" smtClean="0"/>
              <a:t> ou instance </a:t>
            </a:r>
            <a:r>
              <a:rPr lang="fr-FR" sz="3600" b="1" dirty="0" smtClean="0"/>
              <a:t>statique   </a:t>
            </a:r>
            <a:endParaRPr lang="fr-FR" sz="36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Le programmeur peut créer un objet par une déclaration (dans des </a:t>
            </a:r>
            <a:r>
              <a:rPr lang="fr-FR" b="1" dirty="0" smtClean="0">
                <a:solidFill>
                  <a:srgbClr val="FF0000"/>
                </a:solidFill>
              </a:rPr>
              <a:t>lieux spécifiques </a:t>
            </a:r>
            <a:r>
              <a:rPr lang="fr-FR" dirty="0" smtClean="0"/>
              <a:t>dans son programme java)</a:t>
            </a:r>
          </a:p>
          <a:p>
            <a:pPr>
              <a:buNone/>
            </a:pPr>
            <a:r>
              <a:rPr lang="fr-FR" dirty="0" smtClean="0"/>
              <a:t>     exemple: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</a:t>
            </a:r>
            <a:r>
              <a:rPr lang="fr-FR" b="1" dirty="0" smtClean="0"/>
              <a:t>cercle</a:t>
            </a:r>
            <a:r>
              <a:rPr lang="fr-FR" dirty="0" smtClean="0"/>
              <a:t> c=</a:t>
            </a:r>
            <a:r>
              <a:rPr lang="fr-FR" b="1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 </a:t>
            </a:r>
            <a:r>
              <a:rPr lang="fr-FR" b="1" dirty="0" smtClean="0"/>
              <a:t>cercle</a:t>
            </a:r>
            <a:r>
              <a:rPr lang="fr-FR" dirty="0" smtClean="0"/>
              <a:t>();// crée un objet cercle</a:t>
            </a:r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Le programmeur peut exécuter son programme </a:t>
            </a:r>
            <a:r>
              <a:rPr lang="fr-FR" b="1" dirty="0" smtClean="0">
                <a:solidFill>
                  <a:srgbClr val="FF0000"/>
                </a:solidFill>
              </a:rPr>
              <a:t>sans créer un objet par déclaration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Objet (3): méthode main </a:t>
            </a:r>
            <a:r>
              <a:rPr lang="fr-FR" b="1" dirty="0" smtClean="0"/>
              <a:t>statique 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Ceci exige que la méthode main doit être statique (</a:t>
            </a:r>
            <a:r>
              <a:rPr lang="fr-FR" b="1" dirty="0" err="1" smtClean="0">
                <a:solidFill>
                  <a:srgbClr val="FF0000"/>
                </a:solidFill>
              </a:rPr>
              <a:t>static</a:t>
            </a:r>
            <a:r>
              <a:rPr lang="fr-FR" dirty="0" smtClean="0"/>
              <a:t>); ça veut dire ne nécessite pas le clonage.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On doit précéder la méthode main par le mot clé </a:t>
            </a:r>
            <a:r>
              <a:rPr lang="fr-FR" b="1" dirty="0" err="1" smtClean="0">
                <a:solidFill>
                  <a:srgbClr val="FF0000"/>
                </a:solidFill>
              </a:rPr>
              <a:t>static</a:t>
            </a:r>
            <a:endParaRPr lang="fr-FR" b="1" dirty="0" smtClean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Objet (4): méthode main statique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attributs;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sz="4400" b="1" dirty="0" err="1" smtClean="0">
                <a:solidFill>
                  <a:srgbClr val="FF0000"/>
                </a:solidFill>
              </a:rPr>
              <a:t>static</a:t>
            </a:r>
            <a:r>
              <a:rPr lang="fr-FR" sz="4400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  <a:endParaRPr lang="fr-FR" dirty="0" smtClean="0"/>
          </a:p>
          <a:p>
            <a:pPr indent="1444625">
              <a:buNone/>
            </a:pPr>
            <a:r>
              <a:rPr lang="fr-FR" b="1" dirty="0" smtClean="0"/>
              <a:t> </a:t>
            </a:r>
            <a:r>
              <a:rPr lang="fr-FR" b="1" dirty="0" err="1" smtClean="0"/>
              <a:t>void</a:t>
            </a:r>
            <a:r>
              <a:rPr lang="fr-FR" dirty="0" smtClean="0"/>
              <a:t> initialiser(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 y= y</a:t>
            </a:r>
            <a:r>
              <a:rPr lang="fr-FR" baseline="-25000" dirty="0" smtClean="0"/>
              <a:t>0</a:t>
            </a:r>
            <a:r>
              <a:rPr lang="fr-FR" dirty="0" smtClean="0"/>
              <a:t>; 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 indent="1444625">
              <a:buNone/>
            </a:pPr>
            <a:endParaRPr lang="fr-FR" b="1" dirty="0" smtClean="0"/>
          </a:p>
          <a:p>
            <a:pPr indent="1444625">
              <a:buNone/>
            </a:pPr>
            <a:r>
              <a:rPr lang="fr-FR" b="1" dirty="0" smtClean="0"/>
              <a:t> </a:t>
            </a:r>
            <a:r>
              <a:rPr lang="fr-FR" sz="5100" b="1" dirty="0" smtClean="0">
                <a:solidFill>
                  <a:srgbClr val="FF0000"/>
                </a:solidFill>
              </a:rPr>
              <a:t>public</a:t>
            </a:r>
            <a:r>
              <a:rPr lang="fr-FR" sz="5100" b="1" dirty="0" smtClean="0"/>
              <a:t> </a:t>
            </a:r>
            <a:r>
              <a:rPr lang="fr-FR" sz="5100" b="1" dirty="0" err="1" smtClean="0">
                <a:solidFill>
                  <a:srgbClr val="FF0000"/>
                </a:solidFill>
              </a:rPr>
              <a:t>static</a:t>
            </a:r>
            <a:r>
              <a:rPr lang="fr-FR" sz="5100" b="1" dirty="0" smtClean="0"/>
              <a:t> </a:t>
            </a:r>
            <a:r>
              <a:rPr lang="fr-FR" b="1" dirty="0" err="1" smtClean="0"/>
              <a:t>void</a:t>
            </a:r>
            <a:r>
              <a:rPr lang="fr-FR" dirty="0" smtClean="0"/>
              <a:t> main   (</a:t>
            </a:r>
            <a:r>
              <a:rPr lang="fr-FR" b="1" dirty="0" smtClean="0">
                <a:solidFill>
                  <a:srgbClr val="0070C0"/>
                </a:solidFill>
              </a:rPr>
              <a:t>String</a:t>
            </a:r>
            <a:r>
              <a:rPr lang="fr-FR" dirty="0" smtClean="0"/>
              <a:t>[] </a:t>
            </a:r>
            <a:r>
              <a:rPr lang="fr-FR" dirty="0" err="1" smtClean="0"/>
              <a:t>args</a:t>
            </a:r>
            <a:r>
              <a:rPr lang="fr-FR" dirty="0" smtClean="0"/>
              <a:t>)       {</a:t>
            </a:r>
          </a:p>
          <a:p>
            <a:pPr indent="1444625">
              <a:buNone/>
            </a:pPr>
            <a:r>
              <a:rPr lang="fr-FR" dirty="0" smtClean="0"/>
              <a:t>//afficher le rayon</a:t>
            </a:r>
          </a:p>
          <a:p>
            <a:pPr indent="1444625">
              <a:buNone/>
            </a:pPr>
            <a:r>
              <a:rPr lang="fr-FR" b="1" dirty="0" smtClean="0">
                <a:solidFill>
                  <a:srgbClr val="FF0000"/>
                </a:solidFill>
              </a:rPr>
              <a:t>System</a:t>
            </a:r>
            <a:r>
              <a:rPr lang="fr-FR" b="1" dirty="0" smtClean="0"/>
              <a:t>.out.</a:t>
            </a:r>
            <a:r>
              <a:rPr lang="fr-FR" b="1" dirty="0" smtClean="0">
                <a:solidFill>
                  <a:srgbClr val="FF0000"/>
                </a:solidFill>
              </a:rPr>
              <a:t>print</a:t>
            </a:r>
            <a:r>
              <a:rPr lang="fr-FR" b="1" dirty="0" smtClean="0"/>
              <a:t>(r);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 indent="1444625"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  }</a:t>
            </a:r>
          </a:p>
        </p:txBody>
      </p:sp>
      <p:sp>
        <p:nvSpPr>
          <p:cNvPr id="4" name="Ellipse 3"/>
          <p:cNvSpPr/>
          <p:nvPr/>
        </p:nvSpPr>
        <p:spPr>
          <a:xfrm>
            <a:off x="5143504" y="3929066"/>
            <a:ext cx="1571636" cy="10715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avec flèche 5"/>
          <p:cNvCxnSpPr>
            <a:endCxn id="4" idx="5"/>
          </p:cNvCxnSpPr>
          <p:nvPr/>
        </p:nvCxnSpPr>
        <p:spPr>
          <a:xfrm rot="10800000">
            <a:off x="6484980" y="4843708"/>
            <a:ext cx="1587483" cy="10141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  <p:sp>
        <p:nvSpPr>
          <p:cNvPr id="8" name="ZoneTexte 7"/>
          <p:cNvSpPr txBox="1"/>
          <p:nvPr/>
        </p:nvSpPr>
        <p:spPr>
          <a:xfrm>
            <a:off x="8001024" y="5558869"/>
            <a:ext cx="3754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 smtClean="0">
                <a:solidFill>
                  <a:srgbClr val="FF0000"/>
                </a:solidFill>
              </a:rPr>
              <a:t>?</a:t>
            </a:r>
            <a:endParaRPr lang="fr-F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Fin de cette partie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fr-FR" sz="7200" dirty="0" smtClean="0"/>
          </a:p>
          <a:p>
            <a:pPr algn="ctr">
              <a:buNone/>
            </a:pPr>
            <a:r>
              <a:rPr lang="fr-FR" sz="7200" dirty="0" smtClean="0"/>
              <a:t>Questions????</a:t>
            </a:r>
            <a:endParaRPr lang="fr-FR" sz="72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Apprendre le minimum nécessaire pour écrire un code java et l’exécuter avec le minimum d’outils (</a:t>
            </a:r>
            <a:r>
              <a:rPr lang="fr-FR" dirty="0" err="1" smtClean="0"/>
              <a:t>javac</a:t>
            </a:r>
            <a:r>
              <a:rPr lang="fr-FR" dirty="0" smtClean="0"/>
              <a:t>, java, JDK, JVM).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du cours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b="1" dirty="0" smtClean="0"/>
              <a:t>C’est du C avancé</a:t>
            </a:r>
            <a:r>
              <a:rPr lang="fr-FR" dirty="0" smtClean="0"/>
              <a:t>: types de base, casting, entrée sortie, …;</a:t>
            </a:r>
          </a:p>
          <a:p>
            <a:endParaRPr lang="fr-FR" dirty="0" smtClean="0"/>
          </a:p>
          <a:p>
            <a:r>
              <a:rPr lang="fr-FR" b="1" dirty="0" smtClean="0"/>
              <a:t>Les Classes java</a:t>
            </a:r>
            <a:r>
              <a:rPr lang="fr-FR" dirty="0" smtClean="0"/>
              <a:t>: attributs, méthodes (signature &amp; implémentation),  méthode main, visibilité des attributs et méthodes;</a:t>
            </a:r>
          </a:p>
          <a:p>
            <a:endParaRPr lang="fr-FR" dirty="0" smtClean="0"/>
          </a:p>
          <a:p>
            <a:r>
              <a:rPr lang="fr-FR" b="1" dirty="0" smtClean="0"/>
              <a:t>Les Objets java</a:t>
            </a:r>
            <a:r>
              <a:rPr lang="fr-FR" dirty="0" smtClean="0"/>
              <a:t>: instance par clonage, instance statique, méthode main </a:t>
            </a:r>
            <a:r>
              <a:rPr lang="fr-FR" b="1" dirty="0" err="1" smtClean="0">
                <a:solidFill>
                  <a:srgbClr val="FF0000"/>
                </a:solidFill>
              </a:rPr>
              <a:t>static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b="1" dirty="0" smtClean="0"/>
              <a:t>Fonctionnement</a:t>
            </a:r>
            <a:r>
              <a:rPr lang="fr-FR" dirty="0" smtClean="0"/>
              <a:t>: </a:t>
            </a:r>
            <a:r>
              <a:rPr lang="fr-FR" dirty="0" err="1" smtClean="0"/>
              <a:t>javac</a:t>
            </a:r>
            <a:r>
              <a:rPr lang="fr-FR" dirty="0" smtClean="0"/>
              <a:t>, java, JVM, exemple concret.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Types de données de base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85725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Transtypage: casting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  <p:sp>
        <p:nvSpPr>
          <p:cNvPr id="6" name="ZoneTexte 5"/>
          <p:cNvSpPr txBox="1"/>
          <p:nvPr/>
        </p:nvSpPr>
        <p:spPr>
          <a:xfrm>
            <a:off x="857224" y="1714488"/>
            <a:ext cx="75009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/>
              <a:t>Pour changer le type d’une valeur val, on utilise la syntaxe:</a:t>
            </a:r>
          </a:p>
          <a:p>
            <a:r>
              <a:rPr lang="fr-FR" sz="3200" dirty="0" smtClean="0">
                <a:solidFill>
                  <a:srgbClr val="FF0000"/>
                </a:solidFill>
              </a:rPr>
              <a:t>                         (</a:t>
            </a:r>
            <a:r>
              <a:rPr lang="fr-FR" sz="3200" b="1" dirty="0" smtClean="0">
                <a:solidFill>
                  <a:srgbClr val="FF0000"/>
                </a:solidFill>
              </a:rPr>
              <a:t>type</a:t>
            </a:r>
            <a:r>
              <a:rPr lang="fr-FR" sz="3200" dirty="0" smtClean="0">
                <a:solidFill>
                  <a:srgbClr val="FF0000"/>
                </a:solidFill>
              </a:rPr>
              <a:t>)</a:t>
            </a:r>
            <a:r>
              <a:rPr lang="fr-FR" sz="3200" b="1" dirty="0" smtClean="0"/>
              <a:t>valeur</a:t>
            </a:r>
          </a:p>
        </p:txBody>
      </p:sp>
      <p:sp>
        <p:nvSpPr>
          <p:cNvPr id="7" name="Rectangle 6"/>
          <p:cNvSpPr/>
          <p:nvPr/>
        </p:nvSpPr>
        <p:spPr>
          <a:xfrm>
            <a:off x="1071538" y="3429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3600" dirty="0" smtClean="0"/>
              <a:t>Exemple:</a:t>
            </a:r>
          </a:p>
          <a:p>
            <a:endParaRPr lang="fr-FR" sz="3600" dirty="0" smtClean="0"/>
          </a:p>
          <a:p>
            <a:r>
              <a:rPr lang="fr-FR" sz="3600" dirty="0" smtClean="0"/>
              <a:t>Int x=10;</a:t>
            </a:r>
          </a:p>
          <a:p>
            <a:r>
              <a:rPr lang="fr-FR" sz="3600" dirty="0" smtClean="0"/>
              <a:t>Long y=x*(long) 2.5f;</a:t>
            </a:r>
          </a:p>
          <a:p>
            <a:r>
              <a:rPr lang="fr-FR" sz="3600" dirty="0" smtClean="0"/>
              <a:t>Long z=(long) (x*2.5f); 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Instructions d’entrée/sortie de base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Entrée:</a:t>
            </a:r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 </a:t>
            </a:r>
            <a:r>
              <a:rPr lang="fr-FR" sz="4400" b="1" dirty="0" err="1" smtClean="0">
                <a:latin typeface="Times" pitchFamily="18" charset="0"/>
              </a:rPr>
              <a:t>int</a:t>
            </a:r>
            <a:r>
              <a:rPr lang="fr-FR" sz="4400" b="1" dirty="0" smtClean="0">
                <a:latin typeface="Times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System.</a:t>
            </a:r>
            <a:r>
              <a:rPr lang="en-US" b="1" dirty="0" err="1" smtClean="0">
                <a:solidFill>
                  <a:srgbClr val="0070C0"/>
                </a:solidFill>
              </a:rPr>
              <a:t>in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r>
              <a:rPr lang="fr-FR" b="1" dirty="0" err="1" smtClean="0">
                <a:solidFill>
                  <a:srgbClr val="FF0000"/>
                </a:solidFill>
              </a:rPr>
              <a:t>read</a:t>
            </a:r>
            <a:r>
              <a:rPr lang="fr-FR" b="1" dirty="0" smtClean="0">
                <a:latin typeface="Times" pitchFamily="18" charset="0"/>
              </a:rPr>
              <a:t> (); </a:t>
            </a:r>
            <a:r>
              <a:rPr lang="fr-FR" dirty="0" smtClean="0">
                <a:latin typeface="Times" pitchFamily="18" charset="0"/>
              </a:rPr>
              <a:t>// lire un octet</a:t>
            </a:r>
          </a:p>
          <a:p>
            <a:endParaRPr lang="fr-FR" dirty="0" smtClean="0"/>
          </a:p>
          <a:p>
            <a:r>
              <a:rPr lang="fr-FR" dirty="0" smtClean="0"/>
              <a:t>Sortie:</a:t>
            </a:r>
          </a:p>
          <a:p>
            <a:pPr>
              <a:buNone/>
            </a:pPr>
            <a:r>
              <a:rPr lang="fr-FR" dirty="0" smtClean="0"/>
              <a:t>             </a:t>
            </a:r>
            <a:r>
              <a:rPr lang="fr-FR" b="1" dirty="0" smtClean="0">
                <a:solidFill>
                  <a:srgbClr val="FF0000"/>
                </a:solidFill>
              </a:rPr>
              <a:t>System.</a:t>
            </a:r>
            <a:r>
              <a:rPr lang="fr-FR" b="1" dirty="0" smtClean="0">
                <a:solidFill>
                  <a:srgbClr val="0070C0"/>
                </a:solidFill>
              </a:rPr>
              <a:t>out</a:t>
            </a:r>
            <a:r>
              <a:rPr lang="fr-FR" b="1" dirty="0" smtClean="0">
                <a:solidFill>
                  <a:srgbClr val="FF0000"/>
                </a:solidFill>
              </a:rPr>
              <a:t>.println</a:t>
            </a:r>
            <a:r>
              <a:rPr lang="fr-FR" dirty="0" smtClean="0"/>
              <a:t>();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Classe (1): attributs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1444625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class </a:t>
            </a:r>
            <a:r>
              <a:rPr lang="fr-FR" sz="3000" b="1" dirty="0" err="1" smtClean="0"/>
              <a:t>nom_classe</a:t>
            </a:r>
            <a:r>
              <a:rPr lang="fr-FR" sz="3000" b="1" dirty="0" smtClean="0"/>
              <a:t>{</a:t>
            </a:r>
          </a:p>
          <a:p>
            <a:pPr indent="1444625">
              <a:buNone/>
            </a:pPr>
            <a:endParaRPr lang="fr-FR" sz="3000" b="1" dirty="0" smtClean="0"/>
          </a:p>
          <a:p>
            <a:pPr indent="1444625">
              <a:buNone/>
            </a:pPr>
            <a:r>
              <a:rPr lang="fr-FR" sz="2600" b="1" dirty="0" smtClean="0"/>
              <a:t>//Liste des attributs</a:t>
            </a:r>
          </a:p>
          <a:p>
            <a:pPr indent="1444625">
              <a:buNone/>
            </a:pPr>
            <a:endParaRPr lang="fr-FR" sz="2600" b="1" dirty="0" smtClean="0"/>
          </a:p>
          <a:p>
            <a:pPr indent="1444625">
              <a:buNone/>
            </a:pPr>
            <a:r>
              <a:rPr lang="fr-FR" sz="2600" b="1" dirty="0" smtClean="0"/>
              <a:t>//Liste des méthodes (signature et implémentation)</a:t>
            </a:r>
          </a:p>
          <a:p>
            <a:pPr indent="1444625">
              <a:buNone/>
            </a:pPr>
            <a:endParaRPr lang="fr-FR" sz="2600" b="1" dirty="0" smtClean="0"/>
          </a:p>
          <a:p>
            <a:pPr indent="1444625">
              <a:buNone/>
            </a:pPr>
            <a:r>
              <a:rPr lang="fr-FR" sz="3000" b="1" dirty="0" smtClean="0"/>
              <a:t>}</a:t>
            </a:r>
          </a:p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 indent="1444625">
              <a:buNone/>
            </a:pPr>
            <a:r>
              <a:rPr lang="fr-FR" sz="4000" b="1" dirty="0" smtClean="0">
                <a:solidFill>
                  <a:srgbClr val="FF0000"/>
                </a:solidFill>
              </a:rPr>
              <a:t>class</a:t>
            </a:r>
            <a:r>
              <a:rPr lang="fr-FR" sz="4000" dirty="0" smtClean="0"/>
              <a:t> </a:t>
            </a:r>
            <a:r>
              <a:rPr lang="fr-FR" dirty="0" smtClean="0"/>
              <a:t>cercle{</a:t>
            </a:r>
          </a:p>
          <a:p>
            <a:pPr indent="1444625">
              <a:buNone/>
            </a:pPr>
            <a:r>
              <a:rPr lang="fr-FR" sz="3100" dirty="0" smtClean="0"/>
              <a:t>//Liste des attribut</a:t>
            </a:r>
          </a:p>
          <a:p>
            <a:pPr indent="1444625">
              <a:buNone/>
            </a:pPr>
            <a:r>
              <a:rPr lang="fr-FR" dirty="0" smtClean="0"/>
              <a:t>    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 indent="1444625">
              <a:buNone/>
            </a:pPr>
            <a:r>
              <a:rPr lang="fr-FR" dirty="0" smtClean="0"/>
              <a:t>// liste des méthodes</a:t>
            </a:r>
          </a:p>
          <a:p>
            <a:pPr indent="1444625">
              <a:buNone/>
            </a:pPr>
            <a:r>
              <a:rPr lang="fr-FR" dirty="0" smtClean="0"/>
              <a:t>                        }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Classe (2): méthode(signature)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  <a:endParaRPr lang="fr-FR" dirty="0" smtClean="0"/>
          </a:p>
          <a:p>
            <a:pPr indent="1444625">
              <a:buNone/>
            </a:pPr>
            <a:r>
              <a:rPr lang="fr-FR" b="1" dirty="0" err="1" smtClean="0"/>
              <a:t>void</a:t>
            </a:r>
            <a:r>
              <a:rPr lang="fr-FR" dirty="0" smtClean="0"/>
              <a:t> initialiser(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);</a:t>
            </a:r>
          </a:p>
          <a:p>
            <a:pPr>
              <a:buNone/>
            </a:pPr>
            <a:r>
              <a:rPr lang="fr-FR" dirty="0" smtClean="0"/>
              <a:t>                            }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Classe (2): méthode(implémentation)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  <a:endParaRPr lang="fr-FR" dirty="0" smtClean="0"/>
          </a:p>
          <a:p>
            <a:pPr indent="1444625">
              <a:buNone/>
            </a:pPr>
            <a:r>
              <a:rPr lang="fr-FR" b="1" dirty="0" smtClean="0"/>
              <a:t> </a:t>
            </a:r>
            <a:r>
              <a:rPr lang="fr-FR" b="1" dirty="0" err="1" smtClean="0"/>
              <a:t>void</a:t>
            </a:r>
            <a:r>
              <a:rPr lang="fr-FR" dirty="0" smtClean="0"/>
              <a:t> initialiser(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y= y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071670" y="3929066"/>
            <a:ext cx="1285884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817</TotalTime>
  <Words>794</Words>
  <PresentationFormat>Affichage à l'écran (4:3)</PresentationFormat>
  <Paragraphs>159</Paragraphs>
  <Slides>18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Cours de POO avec Java (Partie 1)</vt:lpstr>
      <vt:lpstr>Objectif </vt:lpstr>
      <vt:lpstr>Plan du cours </vt:lpstr>
      <vt:lpstr>Types de données de base</vt:lpstr>
      <vt:lpstr>Transtypage: casting</vt:lpstr>
      <vt:lpstr>Instructions d’entrée/sortie de base</vt:lpstr>
      <vt:lpstr>Classe (1): attributs </vt:lpstr>
      <vt:lpstr>Classe (2): méthode(signature)</vt:lpstr>
      <vt:lpstr>Classe (2): méthode(implémentation)</vt:lpstr>
      <vt:lpstr>Classe (3): méthode principale</vt:lpstr>
      <vt:lpstr>Classe (4): méthode principale</vt:lpstr>
      <vt:lpstr>Classe (5): Visibilité (portée) des attributs et des méthodes: public vs privé</vt:lpstr>
      <vt:lpstr>Classe (6): Visibilité (portée) des attributs et des méthodes</vt:lpstr>
      <vt:lpstr>L’objet (1)</vt:lpstr>
      <vt:lpstr>Objet (2): instance par déclaration ou instance statique   </vt:lpstr>
      <vt:lpstr>Objet (3): méthode main statique </vt:lpstr>
      <vt:lpstr>Objet (4): méthode main statique </vt:lpstr>
      <vt:lpstr>Fin de cette partie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 de POO avec Java </dc:title>
  <cp:lastModifiedBy>kahloul laid</cp:lastModifiedBy>
  <cp:revision>60</cp:revision>
  <dcterms:modified xsi:type="dcterms:W3CDTF">2014-03-03T20:02:12Z</dcterms:modified>
</cp:coreProperties>
</file>