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4" r:id="rId2"/>
    <p:sldId id="256" r:id="rId3"/>
    <p:sldId id="257" r:id="rId4"/>
    <p:sldId id="258" r:id="rId5"/>
    <p:sldId id="259" r:id="rId6"/>
    <p:sldId id="260" r:id="rId7"/>
    <p:sldId id="262" r:id="rId8"/>
    <p:sldId id="263" r:id="rId9"/>
    <p:sldId id="264" r:id="rId10"/>
    <p:sldId id="265" r:id="rId11"/>
    <p:sldId id="266" r:id="rId12"/>
    <p:sldId id="267" r:id="rId13"/>
    <p:sldId id="268" r:id="rId14"/>
    <p:sldId id="274" r:id="rId15"/>
    <p:sldId id="275" r:id="rId16"/>
    <p:sldId id="276" r:id="rId17"/>
    <p:sldId id="277" r:id="rId18"/>
    <p:sldId id="278" r:id="rId19"/>
    <p:sldId id="279" r:id="rId20"/>
    <p:sldId id="280" r:id="rId21"/>
    <p:sldId id="281" r:id="rId22"/>
    <p:sldId id="282" r:id="rId23"/>
    <p:sldId id="283" r:id="rId24"/>
    <p:sldId id="269" r:id="rId25"/>
    <p:sldId id="270" r:id="rId26"/>
    <p:sldId id="271" r:id="rId27"/>
    <p:sldId id="272" r:id="rId28"/>
    <p:sldId id="27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0634976-2C0A-43A0-91CE-B4BA6532CDA3}" type="datetimeFigureOut">
              <a:rPr lang="en-US" smtClean="0"/>
              <a:t>6/2/2020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361AD0-517A-41D7-81AA-50E65B69D291}" type="slidenum">
              <a:rPr lang="en-US" smtClean="0"/>
              <a:t>‹N°›</a:t>
            </a:fld>
            <a:endParaRPr lang="en-US"/>
          </a:p>
        </p:txBody>
      </p:sp>
    </p:spTree>
    <p:extLst>
      <p:ext uri="{BB962C8B-B14F-4D97-AF65-F5344CB8AC3E}">
        <p14:creationId xmlns:p14="http://schemas.microsoft.com/office/powerpoint/2010/main" val="1924541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634976-2C0A-43A0-91CE-B4BA6532CDA3}" type="datetimeFigureOut">
              <a:rPr lang="en-US" smtClean="0"/>
              <a:t>6/2/2020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361AD0-517A-41D7-81AA-50E65B69D291}" type="slidenum">
              <a:rPr lang="en-US" smtClean="0"/>
              <a:t>‹N°›</a:t>
            </a:fld>
            <a:endParaRPr lang="en-US"/>
          </a:p>
        </p:txBody>
      </p:sp>
    </p:spTree>
    <p:extLst>
      <p:ext uri="{BB962C8B-B14F-4D97-AF65-F5344CB8AC3E}">
        <p14:creationId xmlns:p14="http://schemas.microsoft.com/office/powerpoint/2010/main" val="1195036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634976-2C0A-43A0-91CE-B4BA6532CDA3}" type="datetimeFigureOut">
              <a:rPr lang="en-US" smtClean="0"/>
              <a:t>6/2/2020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361AD0-517A-41D7-81AA-50E65B69D291}" type="slidenum">
              <a:rPr lang="en-US" smtClean="0"/>
              <a:t>‹N°›</a:t>
            </a:fld>
            <a:endParaRPr lang="en-US"/>
          </a:p>
        </p:txBody>
      </p:sp>
    </p:spTree>
    <p:extLst>
      <p:ext uri="{BB962C8B-B14F-4D97-AF65-F5344CB8AC3E}">
        <p14:creationId xmlns:p14="http://schemas.microsoft.com/office/powerpoint/2010/main" val="28228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634976-2C0A-43A0-91CE-B4BA6532CDA3}" type="datetimeFigureOut">
              <a:rPr lang="en-US" smtClean="0"/>
              <a:t>6/2/2020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361AD0-517A-41D7-81AA-50E65B69D291}" type="slidenum">
              <a:rPr lang="en-US" smtClean="0"/>
              <a:t>‹N°›</a:t>
            </a:fld>
            <a:endParaRPr lang="en-US"/>
          </a:p>
        </p:txBody>
      </p:sp>
    </p:spTree>
    <p:extLst>
      <p:ext uri="{BB962C8B-B14F-4D97-AF65-F5344CB8AC3E}">
        <p14:creationId xmlns:p14="http://schemas.microsoft.com/office/powerpoint/2010/main" val="2443069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634976-2C0A-43A0-91CE-B4BA6532CDA3}" type="datetimeFigureOut">
              <a:rPr lang="en-US" smtClean="0"/>
              <a:t>6/2/2020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361AD0-517A-41D7-81AA-50E65B69D291}" type="slidenum">
              <a:rPr lang="en-US" smtClean="0"/>
              <a:t>‹N°›</a:t>
            </a:fld>
            <a:endParaRPr lang="en-US"/>
          </a:p>
        </p:txBody>
      </p:sp>
    </p:spTree>
    <p:extLst>
      <p:ext uri="{BB962C8B-B14F-4D97-AF65-F5344CB8AC3E}">
        <p14:creationId xmlns:p14="http://schemas.microsoft.com/office/powerpoint/2010/main" val="3929990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634976-2C0A-43A0-91CE-B4BA6532CDA3}" type="datetimeFigureOut">
              <a:rPr lang="en-US" smtClean="0"/>
              <a:t>6/2/2020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361AD0-517A-41D7-81AA-50E65B69D291}" type="slidenum">
              <a:rPr lang="en-US" smtClean="0"/>
              <a:t>‹N°›</a:t>
            </a:fld>
            <a:endParaRPr lang="en-US"/>
          </a:p>
        </p:txBody>
      </p:sp>
    </p:spTree>
    <p:extLst>
      <p:ext uri="{BB962C8B-B14F-4D97-AF65-F5344CB8AC3E}">
        <p14:creationId xmlns:p14="http://schemas.microsoft.com/office/powerpoint/2010/main" val="760223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634976-2C0A-43A0-91CE-B4BA6532CDA3}" type="datetimeFigureOut">
              <a:rPr lang="en-US" smtClean="0"/>
              <a:t>6/2/2020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361AD0-517A-41D7-81AA-50E65B69D291}" type="slidenum">
              <a:rPr lang="en-US" smtClean="0"/>
              <a:t>‹N°›</a:t>
            </a:fld>
            <a:endParaRPr lang="en-US"/>
          </a:p>
        </p:txBody>
      </p:sp>
    </p:spTree>
    <p:extLst>
      <p:ext uri="{BB962C8B-B14F-4D97-AF65-F5344CB8AC3E}">
        <p14:creationId xmlns:p14="http://schemas.microsoft.com/office/powerpoint/2010/main" val="1918896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634976-2C0A-43A0-91CE-B4BA6532CDA3}" type="datetimeFigureOut">
              <a:rPr lang="en-US" smtClean="0"/>
              <a:t>6/2/2020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361AD0-517A-41D7-81AA-50E65B69D291}" type="slidenum">
              <a:rPr lang="en-US" smtClean="0"/>
              <a:t>‹N°›</a:t>
            </a:fld>
            <a:endParaRPr lang="en-US"/>
          </a:p>
        </p:txBody>
      </p:sp>
    </p:spTree>
    <p:extLst>
      <p:ext uri="{BB962C8B-B14F-4D97-AF65-F5344CB8AC3E}">
        <p14:creationId xmlns:p14="http://schemas.microsoft.com/office/powerpoint/2010/main" val="3528338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634976-2C0A-43A0-91CE-B4BA6532CDA3}" type="datetimeFigureOut">
              <a:rPr lang="en-US" smtClean="0"/>
              <a:t>6/2/2020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361AD0-517A-41D7-81AA-50E65B69D291}" type="slidenum">
              <a:rPr lang="en-US" smtClean="0"/>
              <a:t>‹N°›</a:t>
            </a:fld>
            <a:endParaRPr lang="en-US"/>
          </a:p>
        </p:txBody>
      </p:sp>
    </p:spTree>
    <p:extLst>
      <p:ext uri="{BB962C8B-B14F-4D97-AF65-F5344CB8AC3E}">
        <p14:creationId xmlns:p14="http://schemas.microsoft.com/office/powerpoint/2010/main" val="2362262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634976-2C0A-43A0-91CE-B4BA6532CDA3}" type="datetimeFigureOut">
              <a:rPr lang="en-US" smtClean="0"/>
              <a:t>6/2/2020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361AD0-517A-41D7-81AA-50E65B69D291}" type="slidenum">
              <a:rPr lang="en-US" smtClean="0"/>
              <a:t>‹N°›</a:t>
            </a:fld>
            <a:endParaRPr lang="en-US"/>
          </a:p>
        </p:txBody>
      </p:sp>
    </p:spTree>
    <p:extLst>
      <p:ext uri="{BB962C8B-B14F-4D97-AF65-F5344CB8AC3E}">
        <p14:creationId xmlns:p14="http://schemas.microsoft.com/office/powerpoint/2010/main" val="3248433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634976-2C0A-43A0-91CE-B4BA6532CDA3}" type="datetimeFigureOut">
              <a:rPr lang="en-US" smtClean="0"/>
              <a:t>6/2/2020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361AD0-517A-41D7-81AA-50E65B69D291}" type="slidenum">
              <a:rPr lang="en-US" smtClean="0"/>
              <a:t>‹N°›</a:t>
            </a:fld>
            <a:endParaRPr lang="en-US"/>
          </a:p>
        </p:txBody>
      </p:sp>
    </p:spTree>
    <p:extLst>
      <p:ext uri="{BB962C8B-B14F-4D97-AF65-F5344CB8AC3E}">
        <p14:creationId xmlns:p14="http://schemas.microsoft.com/office/powerpoint/2010/main" val="3524651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634976-2C0A-43A0-91CE-B4BA6532CDA3}" type="datetimeFigureOut">
              <a:rPr lang="en-US" smtClean="0"/>
              <a:t>6/2/2020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361AD0-517A-41D7-81AA-50E65B69D291}" type="slidenum">
              <a:rPr lang="en-US" smtClean="0"/>
              <a:t>‹N°›</a:t>
            </a:fld>
            <a:endParaRPr lang="en-US"/>
          </a:p>
        </p:txBody>
      </p:sp>
    </p:spTree>
    <p:extLst>
      <p:ext uri="{BB962C8B-B14F-4D97-AF65-F5344CB8AC3E}">
        <p14:creationId xmlns:p14="http://schemas.microsoft.com/office/powerpoint/2010/main" val="19522297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xml"/><Relationship Id="rId4" Type="http://schemas.openxmlformats.org/officeDocument/2006/relationships/image" Target="../media/image24.emf"/></Relationships>
</file>

<file path=ppt/slides/_rels/slide1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jpe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jpe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7.jpeg"/><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1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53E03775-6AD2-41AA-A15E-FC7116A4CBA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6948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a:extLst>
              <a:ext uri="{FF2B5EF4-FFF2-40B4-BE49-F238E27FC236}">
                <a16:creationId xmlns:a16="http://schemas.microsoft.com/office/drawing/2014/main" id="{36413AC2-B6D2-4197-8052-17A73126400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67050" y="1709738"/>
            <a:ext cx="6057900" cy="365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50518B43-B5AC-4F97-87B6-8A17508C17CB}"/>
              </a:ext>
            </a:extLst>
          </p:cNvPr>
          <p:cNvSpPr/>
          <p:nvPr/>
        </p:nvSpPr>
        <p:spPr>
          <a:xfrm>
            <a:off x="0" y="6201697"/>
            <a:ext cx="12192000" cy="746358"/>
          </a:xfrm>
          <a:prstGeom prst="rect">
            <a:avLst/>
          </a:prstGeom>
          <a:solidFill>
            <a:srgbClr val="FF0000"/>
          </a:solidFill>
        </p:spPr>
        <p:txBody>
          <a:bodyPr wrap="square" lIns="68580" tIns="34290" rIns="68580" bIns="34290">
            <a:spAutoFit/>
          </a:bodyPr>
          <a:lstStyle/>
          <a:p>
            <a:pPr algn="ctr" defTabSz="342900"/>
            <a:r>
              <a:rPr lang="ar-DZ" sz="4400" b="1" dirty="0">
                <a:ln w="0"/>
                <a:solidFill>
                  <a:srgbClr val="FFFF00"/>
                </a:solidFill>
                <a:effectLst>
                  <a:outerShdw blurRad="38100" dist="25400" dir="5400000" algn="ctr" rotWithShape="0">
                    <a:srgbClr val="6E747A">
                      <a:alpha val="43000"/>
                    </a:srgbClr>
                  </a:outerShdw>
                </a:effectLst>
                <a:latin typeface="Impact" panose="020B0806030902050204"/>
              </a:rPr>
              <a:t>اختبارات محلولة و مقترحة في الاقتصاد الجزئي- السداسي الثاني-</a:t>
            </a:r>
            <a:endParaRPr lang="ar-DZ" sz="4400" b="1" dirty="0">
              <a:ln w="0"/>
              <a:solidFill>
                <a:srgbClr val="FFFF00"/>
              </a:solidFill>
              <a:effectLst>
                <a:outerShdw blurRad="38100" dist="25400" dir="5400000" algn="ctr" rotWithShape="0">
                  <a:srgbClr val="6E747A">
                    <a:alpha val="43000"/>
                  </a:srgbClr>
                </a:outerShdw>
              </a:effectLst>
              <a:latin typeface="Impact" panose="020B0806030902050204"/>
            </a:endParaRPr>
          </a:p>
        </p:txBody>
      </p:sp>
    </p:spTree>
    <p:extLst>
      <p:ext uri="{BB962C8B-B14F-4D97-AF65-F5344CB8AC3E}">
        <p14:creationId xmlns:p14="http://schemas.microsoft.com/office/powerpoint/2010/main" val="65108764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0125" y="1451430"/>
            <a:ext cx="11928144" cy="5222326"/>
          </a:xfrm>
          <a:solidFill>
            <a:srgbClr val="00B0F0"/>
          </a:solidFill>
        </p:spPr>
        <p:txBody>
          <a:bodyPr>
            <a:noAutofit/>
          </a:bodyPr>
          <a:lstStyle/>
          <a:p>
            <a:pPr marL="457200" lvl="0" indent="-457200" algn="r" rtl="1">
              <a:buFont typeface="Wingdings" panose="05000000000000000000" pitchFamily="2" charset="2"/>
              <a:buChar char="q"/>
            </a:pPr>
            <a:r>
              <a:rPr lang="ar-SA" sz="3200" b="1" u="sng" dirty="0">
                <a:solidFill>
                  <a:srgbClr val="C00000"/>
                </a:solidFill>
                <a:effectLst>
                  <a:outerShdw blurRad="38100" dist="38100" dir="2700000" algn="tl">
                    <a:srgbClr val="000000">
                      <a:alpha val="43137"/>
                    </a:srgbClr>
                  </a:outerShdw>
                </a:effectLst>
              </a:rPr>
              <a:t>الجواب:</a:t>
            </a:r>
            <a:r>
              <a:rPr lang="ar-SA" sz="3200" b="1" dirty="0">
                <a:solidFill>
                  <a:srgbClr val="C00000"/>
                </a:solidFill>
                <a:effectLst>
                  <a:outerShdw blurRad="38100" dist="38100" dir="2700000" algn="tl">
                    <a:srgbClr val="000000">
                      <a:alpha val="43137"/>
                    </a:srgbClr>
                  </a:outerShdw>
                </a:effectLst>
              </a:rPr>
              <a:t> </a:t>
            </a:r>
            <a:r>
              <a:rPr lang="ar-DZ" sz="2800" b="1" dirty="0">
                <a:solidFill>
                  <a:srgbClr val="C00000"/>
                </a:solidFill>
                <a:effectLst>
                  <a:outerShdw blurRad="38100" dist="38100" dir="2700000" algn="tl">
                    <a:srgbClr val="000000">
                      <a:alpha val="43137"/>
                    </a:srgbClr>
                  </a:outerShdw>
                </a:effectLst>
              </a:rPr>
              <a:t>( 03.50 ن).</a:t>
            </a:r>
            <a:endParaRPr lang="fr-FR" sz="2800" b="1" dirty="0">
              <a:solidFill>
                <a:srgbClr val="C00000"/>
              </a:solidFill>
              <a:effectLst>
                <a:outerShdw blurRad="38100" dist="38100" dir="2700000" algn="tl">
                  <a:srgbClr val="000000">
                    <a:alpha val="43137"/>
                  </a:srgbClr>
                </a:outerShdw>
              </a:effectLst>
            </a:endParaRPr>
          </a:p>
          <a:p>
            <a:pPr algn="r" rtl="1"/>
            <a:r>
              <a:rPr lang="ar-BH" sz="2800" b="1" dirty="0">
                <a:solidFill>
                  <a:srgbClr val="FFC000"/>
                </a:solidFill>
                <a:effectLst>
                  <a:outerShdw blurRad="38100" dist="38100" dir="2700000" algn="tl">
                    <a:srgbClr val="000000">
                      <a:alpha val="43137"/>
                    </a:srgbClr>
                  </a:outerShdw>
                </a:effectLst>
              </a:rPr>
              <a:t>- نعم نستطيع الحديث عن غلة الحجم لأن </a:t>
            </a:r>
            <a:r>
              <a:rPr lang="fr-FR" sz="2800" b="1" dirty="0">
                <a:solidFill>
                  <a:srgbClr val="FFC000"/>
                </a:solidFill>
                <a:effectLst>
                  <a:outerShdw blurRad="38100" dist="38100" dir="2700000" algn="tl">
                    <a:srgbClr val="000000">
                      <a:alpha val="43137"/>
                    </a:srgbClr>
                  </a:outerShdw>
                </a:effectLst>
              </a:rPr>
              <a:t>L</a:t>
            </a:r>
            <a:r>
              <a:rPr lang="ar-DZ" sz="2800" b="1" dirty="0">
                <a:solidFill>
                  <a:srgbClr val="FFC000"/>
                </a:solidFill>
                <a:effectLst>
                  <a:outerShdw blurRad="38100" dist="38100" dir="2700000" algn="tl">
                    <a:srgbClr val="000000">
                      <a:alpha val="43137"/>
                    </a:srgbClr>
                  </a:outerShdw>
                </a:effectLst>
              </a:rPr>
              <a:t>و</a:t>
            </a:r>
            <a:r>
              <a:rPr lang="fr-FR" sz="2800" b="1" dirty="0">
                <a:solidFill>
                  <a:srgbClr val="FFC000"/>
                </a:solidFill>
                <a:effectLst>
                  <a:outerShdw blurRad="38100" dist="38100" dir="2700000" algn="tl">
                    <a:srgbClr val="000000">
                      <a:alpha val="43137"/>
                    </a:srgbClr>
                  </a:outerShdw>
                </a:effectLst>
              </a:rPr>
              <a:t> K</a:t>
            </a:r>
            <a:r>
              <a:rPr lang="ar-BH" sz="2800" b="1" dirty="0">
                <a:solidFill>
                  <a:srgbClr val="FFC000"/>
                </a:solidFill>
                <a:effectLst>
                  <a:outerShdw blurRad="38100" dist="38100" dir="2700000" algn="tl">
                    <a:srgbClr val="000000">
                      <a:alpha val="43137"/>
                    </a:srgbClr>
                  </a:outerShdw>
                </a:effectLst>
              </a:rPr>
              <a:t>تغيرا بنفس النسبة 50</a:t>
            </a:r>
            <a:r>
              <a:rPr lang="fr-FR" sz="2800" b="1" dirty="0">
                <a:solidFill>
                  <a:srgbClr val="FFC000"/>
                </a:solidFill>
                <a:effectLst>
                  <a:outerShdw blurRad="38100" dist="38100" dir="2700000" algn="tl">
                    <a:srgbClr val="000000">
                      <a:alpha val="43137"/>
                    </a:srgbClr>
                  </a:outerShdw>
                </a:effectLst>
              </a:rPr>
              <a:t>%.</a:t>
            </a:r>
            <a:r>
              <a:rPr lang="ar-DZ" sz="2800" b="1" dirty="0">
                <a:solidFill>
                  <a:srgbClr val="FFC000"/>
                </a:solidFill>
                <a:effectLst>
                  <a:outerShdw blurRad="38100" dist="38100" dir="2700000" algn="tl">
                    <a:srgbClr val="000000">
                      <a:alpha val="43137"/>
                    </a:srgbClr>
                  </a:outerShdw>
                </a:effectLst>
              </a:rPr>
              <a:t>( 0.50 ).</a:t>
            </a:r>
            <a:endParaRPr lang="fr-FR" sz="2800" b="1" dirty="0">
              <a:solidFill>
                <a:srgbClr val="FFC000"/>
              </a:solidFill>
              <a:effectLst>
                <a:outerShdw blurRad="38100" dist="38100" dir="2700000" algn="tl">
                  <a:srgbClr val="000000">
                    <a:alpha val="43137"/>
                  </a:srgbClr>
                </a:outerShdw>
              </a:effectLst>
            </a:endParaRPr>
          </a:p>
          <a:p>
            <a:pPr algn="r" rtl="1"/>
            <a:r>
              <a:rPr lang="fr-FR" sz="2800" b="1" dirty="0">
                <a:solidFill>
                  <a:srgbClr val="FFC000"/>
                </a:solidFill>
                <a:effectLst>
                  <a:outerShdw blurRad="38100" dist="38100" dir="2700000" algn="tl">
                    <a:srgbClr val="000000">
                      <a:alpha val="43137"/>
                    </a:srgbClr>
                  </a:outerShdw>
                </a:effectLst>
                <a:sym typeface="Symbol" panose="05050102010706020507" pitchFamily="18" charset="2"/>
              </a:rPr>
              <a:t></a:t>
            </a:r>
            <a:r>
              <a:rPr lang="fr-FR" sz="2800" b="1" dirty="0">
                <a:solidFill>
                  <a:srgbClr val="FFC000"/>
                </a:solidFill>
                <a:effectLst>
                  <a:outerShdw blurRad="38100" dist="38100" dir="2700000" algn="tl">
                    <a:srgbClr val="000000">
                      <a:alpha val="43137"/>
                    </a:srgbClr>
                  </a:outerShdw>
                </a:effectLst>
              </a:rPr>
              <a:t>K/K(100%)=(30-20)/20(100%)=50%</a:t>
            </a:r>
            <a:r>
              <a:rPr lang="ar-DZ" sz="2800" b="1" dirty="0">
                <a:solidFill>
                  <a:srgbClr val="FFC000"/>
                </a:solidFill>
                <a:effectLst>
                  <a:outerShdw blurRad="38100" dist="38100" dir="2700000" algn="tl">
                    <a:srgbClr val="000000">
                      <a:alpha val="43137"/>
                    </a:srgbClr>
                  </a:outerShdw>
                </a:effectLst>
              </a:rPr>
              <a:t>( 0.5 ).</a:t>
            </a:r>
            <a:endParaRPr lang="fr-FR" sz="2800" b="1" dirty="0">
              <a:solidFill>
                <a:srgbClr val="FFC000"/>
              </a:solidFill>
              <a:effectLst>
                <a:outerShdw blurRad="38100" dist="38100" dir="2700000" algn="tl">
                  <a:srgbClr val="000000">
                    <a:alpha val="43137"/>
                  </a:srgbClr>
                </a:outerShdw>
              </a:effectLst>
            </a:endParaRPr>
          </a:p>
          <a:p>
            <a:pPr algn="r" rtl="1"/>
            <a:r>
              <a:rPr lang="fr-FR" sz="2800" b="1" dirty="0">
                <a:solidFill>
                  <a:srgbClr val="FFC000"/>
                </a:solidFill>
                <a:effectLst>
                  <a:outerShdw blurRad="38100" dist="38100" dir="2700000" algn="tl">
                    <a:srgbClr val="000000">
                      <a:alpha val="43137"/>
                    </a:srgbClr>
                  </a:outerShdw>
                </a:effectLst>
                <a:sym typeface="Symbol" panose="05050102010706020507" pitchFamily="18" charset="2"/>
              </a:rPr>
              <a:t></a:t>
            </a:r>
            <a:r>
              <a:rPr lang="fr-FR" sz="2800" b="1" dirty="0">
                <a:solidFill>
                  <a:srgbClr val="FFC000"/>
                </a:solidFill>
                <a:effectLst>
                  <a:outerShdw blurRad="38100" dist="38100" dir="2700000" algn="tl">
                    <a:srgbClr val="000000">
                      <a:alpha val="43137"/>
                    </a:srgbClr>
                  </a:outerShdw>
                </a:effectLst>
              </a:rPr>
              <a:t>L/L(100%)=(3-2)/2 (100%)=50</a:t>
            </a:r>
            <a:r>
              <a:rPr lang="ar-DZ" sz="2800" b="1" dirty="0">
                <a:solidFill>
                  <a:srgbClr val="FFC000"/>
                </a:solidFill>
                <a:effectLst>
                  <a:outerShdw blurRad="38100" dist="38100" dir="2700000" algn="tl">
                    <a:srgbClr val="000000">
                      <a:alpha val="43137"/>
                    </a:srgbClr>
                  </a:outerShdw>
                </a:effectLst>
              </a:rPr>
              <a:t>( 0.5 ).</a:t>
            </a:r>
            <a:endParaRPr lang="fr-FR" sz="2800" b="1" dirty="0">
              <a:solidFill>
                <a:srgbClr val="FFC000"/>
              </a:solidFill>
              <a:effectLst>
                <a:outerShdw blurRad="38100" dist="38100" dir="2700000" algn="tl">
                  <a:srgbClr val="000000">
                    <a:alpha val="43137"/>
                  </a:srgbClr>
                </a:outerShdw>
              </a:effectLst>
            </a:endParaRPr>
          </a:p>
          <a:p>
            <a:pPr algn="r" rtl="1"/>
            <a:r>
              <a:rPr lang="ar-DZ" sz="2800" b="1" dirty="0">
                <a:solidFill>
                  <a:srgbClr val="002060"/>
                </a:solidFill>
                <a:effectLst>
                  <a:outerShdw blurRad="38100" dist="38100" dir="2700000" algn="tl">
                    <a:srgbClr val="000000">
                      <a:alpha val="43137"/>
                    </a:srgbClr>
                  </a:outerShdw>
                </a:effectLst>
              </a:rPr>
              <a:t>- التغير النسبي في الانتاج:</a:t>
            </a:r>
            <a:r>
              <a:rPr lang="fr-FR" sz="2800" b="1" dirty="0">
                <a:solidFill>
                  <a:srgbClr val="002060"/>
                </a:solidFill>
                <a:effectLst>
                  <a:outerShdw blurRad="38100" dist="38100" dir="2700000" algn="tl">
                    <a:srgbClr val="000000">
                      <a:alpha val="43137"/>
                    </a:srgbClr>
                  </a:outerShdw>
                </a:effectLst>
              </a:rPr>
              <a:t>100%</a:t>
            </a:r>
          </a:p>
          <a:p>
            <a:pPr algn="r" rtl="1"/>
            <a:r>
              <a:rPr lang="fr-FR" sz="2800" b="1" dirty="0">
                <a:solidFill>
                  <a:srgbClr val="FFC000"/>
                </a:solidFill>
                <a:effectLst>
                  <a:outerShdw blurRad="38100" dist="38100" dir="2700000" algn="tl">
                    <a:srgbClr val="000000">
                      <a:alpha val="43137"/>
                    </a:srgbClr>
                  </a:outerShdw>
                </a:effectLst>
                <a:sym typeface="Symbol" panose="05050102010706020507" pitchFamily="18" charset="2"/>
              </a:rPr>
              <a:t></a:t>
            </a:r>
            <a:r>
              <a:rPr lang="fr-FR" sz="2800" b="1" dirty="0">
                <a:solidFill>
                  <a:srgbClr val="FFC000"/>
                </a:solidFill>
                <a:effectLst>
                  <a:outerShdw blurRad="38100" dist="38100" dir="2700000" algn="tl">
                    <a:srgbClr val="000000">
                      <a:alpha val="43137"/>
                    </a:srgbClr>
                  </a:outerShdw>
                </a:effectLst>
              </a:rPr>
              <a:t>Q/Q(100%)=(200-100)/100(100%)=100%</a:t>
            </a:r>
            <a:r>
              <a:rPr lang="ar-DZ" sz="2800" b="1" dirty="0">
                <a:solidFill>
                  <a:srgbClr val="FFC000"/>
                </a:solidFill>
                <a:effectLst>
                  <a:outerShdw blurRad="38100" dist="38100" dir="2700000" algn="tl">
                    <a:srgbClr val="000000">
                      <a:alpha val="43137"/>
                    </a:srgbClr>
                  </a:outerShdw>
                </a:effectLst>
              </a:rPr>
              <a:t>( 0.5 ).</a:t>
            </a:r>
            <a:endParaRPr lang="fr-FR" sz="2800" b="1" dirty="0">
              <a:solidFill>
                <a:srgbClr val="FFC000"/>
              </a:solidFill>
              <a:effectLst>
                <a:outerShdw blurRad="38100" dist="38100" dir="2700000" algn="tl">
                  <a:srgbClr val="000000">
                    <a:alpha val="43137"/>
                  </a:srgbClr>
                </a:outerShdw>
              </a:effectLst>
            </a:endParaRPr>
          </a:p>
          <a:p>
            <a:pPr lvl="0" algn="r" rtl="1"/>
            <a:r>
              <a:rPr lang="ar-DZ" sz="2800" b="1" dirty="0">
                <a:solidFill>
                  <a:srgbClr val="FFC000"/>
                </a:solidFill>
                <a:effectLst>
                  <a:outerShdw blurRad="38100" dist="38100" dir="2700000" algn="tl">
                    <a:srgbClr val="000000">
                      <a:alpha val="43137"/>
                    </a:srgbClr>
                  </a:outerShdw>
                </a:effectLst>
              </a:rPr>
              <a:t>و منه غلة الحجم متزايدة لأن: التغير النسبي في الانتاج أكبر من التغير النسبي في العوامل. ( 0.5 ).</a:t>
            </a:r>
            <a:endParaRPr lang="fr-FR" sz="2800" b="1" dirty="0">
              <a:solidFill>
                <a:srgbClr val="FFC000"/>
              </a:solidFill>
              <a:effectLst>
                <a:outerShdw blurRad="38100" dist="38100" dir="2700000" algn="tl">
                  <a:srgbClr val="000000">
                    <a:alpha val="43137"/>
                  </a:srgbClr>
                </a:outerShdw>
              </a:effectLst>
            </a:endParaRPr>
          </a:p>
          <a:p>
            <a:pPr algn="r" rtl="1"/>
            <a:r>
              <a:rPr lang="ar-DZ" sz="2800" b="1" dirty="0">
                <a:solidFill>
                  <a:srgbClr val="002060"/>
                </a:solidFill>
                <a:effectLst>
                  <a:outerShdw blurRad="38100" dist="38100" dir="2700000" algn="tl">
                    <a:srgbClr val="000000">
                      <a:alpha val="43137"/>
                    </a:srgbClr>
                  </a:outerShdw>
                </a:effectLst>
              </a:rPr>
              <a:t>- حساب </a:t>
            </a:r>
            <a:r>
              <a:rPr lang="fr-FR" sz="2800" b="1" dirty="0">
                <a:solidFill>
                  <a:srgbClr val="002060"/>
                </a:solidFill>
                <a:effectLst>
                  <a:outerShdw blurRad="38100" dist="38100" dir="2700000" algn="tl">
                    <a:srgbClr val="000000">
                      <a:alpha val="43137"/>
                    </a:srgbClr>
                  </a:outerShdw>
                </a:effectLst>
              </a:rPr>
              <a:t>TMST</a:t>
            </a:r>
            <a:r>
              <a:rPr lang="fr-FR" sz="2800" b="1" baseline="-25000" dirty="0">
                <a:solidFill>
                  <a:srgbClr val="002060"/>
                </a:solidFill>
                <a:effectLst>
                  <a:outerShdw blurRad="38100" dist="38100" dir="2700000" algn="tl">
                    <a:srgbClr val="000000">
                      <a:alpha val="43137"/>
                    </a:srgbClr>
                  </a:outerShdw>
                </a:effectLst>
              </a:rPr>
              <a:t>L,K</a:t>
            </a:r>
            <a:r>
              <a:rPr lang="ar-DZ" sz="2800" b="1" dirty="0">
                <a:solidFill>
                  <a:srgbClr val="002060"/>
                </a:solidFill>
                <a:effectLst>
                  <a:outerShdw blurRad="38100" dist="38100" dir="2700000" algn="tl">
                    <a:srgbClr val="000000">
                      <a:alpha val="43137"/>
                    </a:srgbClr>
                  </a:outerShdw>
                </a:effectLst>
              </a:rPr>
              <a:t>:</a:t>
            </a:r>
            <a:endParaRPr lang="fr-FR" sz="2800" b="1" dirty="0">
              <a:solidFill>
                <a:srgbClr val="002060"/>
              </a:solidFill>
              <a:effectLst>
                <a:outerShdw blurRad="38100" dist="38100" dir="2700000" algn="tl">
                  <a:srgbClr val="000000">
                    <a:alpha val="43137"/>
                  </a:srgbClr>
                </a:outerShdw>
              </a:effectLst>
            </a:endParaRPr>
          </a:p>
          <a:p>
            <a:pPr algn="r" rtl="1"/>
            <a:r>
              <a:rPr lang="fr-FR" sz="2800" b="1" dirty="0">
                <a:solidFill>
                  <a:srgbClr val="FFFF00"/>
                </a:solidFill>
                <a:effectLst>
                  <a:outerShdw blurRad="38100" dist="38100" dir="2700000" algn="tl">
                    <a:srgbClr val="000000">
                      <a:alpha val="43137"/>
                    </a:srgbClr>
                  </a:outerShdw>
                </a:effectLst>
              </a:rPr>
              <a:t>TMST</a:t>
            </a:r>
            <a:r>
              <a:rPr lang="fr-FR" sz="2800" b="1" baseline="-25000" dirty="0">
                <a:solidFill>
                  <a:srgbClr val="FFFF00"/>
                </a:solidFill>
                <a:effectLst>
                  <a:outerShdw blurRad="38100" dist="38100" dir="2700000" algn="tl">
                    <a:srgbClr val="000000">
                      <a:alpha val="43137"/>
                    </a:srgbClr>
                  </a:outerShdw>
                </a:effectLst>
              </a:rPr>
              <a:t>L,K</a:t>
            </a:r>
            <a:r>
              <a:rPr lang="fr-FR" sz="2800" b="1" dirty="0">
                <a:solidFill>
                  <a:srgbClr val="FFFF00"/>
                </a:solidFill>
                <a:effectLst>
                  <a:outerShdw blurRad="38100" dist="38100" dir="2700000" algn="tl">
                    <a:srgbClr val="000000">
                      <a:alpha val="43137"/>
                    </a:srgbClr>
                  </a:outerShdw>
                </a:effectLst>
              </a:rPr>
              <a:t>= </a:t>
            </a:r>
            <a:r>
              <a:rPr lang="fr-FR" sz="2800" b="1" dirty="0">
                <a:solidFill>
                  <a:srgbClr val="FFFF00"/>
                </a:solidFill>
                <a:effectLst>
                  <a:outerShdw blurRad="38100" dist="38100" dir="2700000" algn="tl">
                    <a:srgbClr val="000000">
                      <a:alpha val="43137"/>
                    </a:srgbClr>
                  </a:outerShdw>
                </a:effectLst>
                <a:sym typeface="Symbol" panose="05050102010706020507" pitchFamily="18" charset="2"/>
              </a:rPr>
              <a:t></a:t>
            </a:r>
            <a:r>
              <a:rPr lang="fr-FR" sz="2800" b="1" dirty="0">
                <a:solidFill>
                  <a:srgbClr val="FFFF00"/>
                </a:solidFill>
                <a:effectLst>
                  <a:outerShdw blurRad="38100" dist="38100" dir="2700000" algn="tl">
                    <a:srgbClr val="000000">
                      <a:alpha val="43137"/>
                    </a:srgbClr>
                  </a:outerShdw>
                </a:effectLst>
              </a:rPr>
              <a:t>K/</a:t>
            </a:r>
            <a:r>
              <a:rPr lang="fr-FR" sz="2800" b="1" dirty="0">
                <a:solidFill>
                  <a:srgbClr val="FFFF00"/>
                </a:solidFill>
                <a:effectLst>
                  <a:outerShdw blurRad="38100" dist="38100" dir="2700000" algn="tl">
                    <a:srgbClr val="000000">
                      <a:alpha val="43137"/>
                    </a:srgbClr>
                  </a:outerShdw>
                </a:effectLst>
                <a:sym typeface="Symbol" panose="05050102010706020507" pitchFamily="18" charset="2"/>
              </a:rPr>
              <a:t></a:t>
            </a:r>
            <a:r>
              <a:rPr lang="fr-FR" sz="2800" b="1" dirty="0">
                <a:solidFill>
                  <a:srgbClr val="FFFF00"/>
                </a:solidFill>
                <a:effectLst>
                  <a:outerShdw blurRad="38100" dist="38100" dir="2700000" algn="tl">
                    <a:srgbClr val="000000">
                      <a:alpha val="43137"/>
                    </a:srgbClr>
                  </a:outerShdw>
                </a:effectLst>
              </a:rPr>
              <a:t>L=(10-20)/(3-2)=-10</a:t>
            </a:r>
            <a:r>
              <a:rPr lang="ar-DZ" sz="2800" b="1" dirty="0">
                <a:solidFill>
                  <a:srgbClr val="FFFF00"/>
                </a:solidFill>
                <a:effectLst>
                  <a:outerShdw blurRad="38100" dist="38100" dir="2700000" algn="tl">
                    <a:srgbClr val="000000">
                      <a:alpha val="43137"/>
                    </a:srgbClr>
                  </a:outerShdw>
                </a:effectLst>
              </a:rPr>
              <a:t>( 0.5 ).</a:t>
            </a:r>
            <a:endParaRPr lang="fr-FR" sz="2800" b="1" dirty="0">
              <a:solidFill>
                <a:srgbClr val="FFFF00"/>
              </a:solidFill>
              <a:effectLst>
                <a:outerShdw blurRad="38100" dist="38100" dir="2700000" algn="tl">
                  <a:srgbClr val="000000">
                    <a:alpha val="43137"/>
                  </a:srgbClr>
                </a:outerShdw>
              </a:effectLst>
            </a:endParaRPr>
          </a:p>
          <a:p>
            <a:pPr lvl="0" algn="r" rtl="1"/>
            <a:r>
              <a:rPr lang="ar-DZ" sz="2800" b="1" dirty="0">
                <a:solidFill>
                  <a:srgbClr val="FFFF00"/>
                </a:solidFill>
                <a:effectLst>
                  <a:outerShdw blurRad="38100" dist="38100" dir="2700000" algn="tl">
                    <a:srgbClr val="000000">
                      <a:alpha val="43137"/>
                    </a:srgbClr>
                  </a:outerShdw>
                </a:effectLst>
              </a:rPr>
              <a:t>معناه: نتنازل عن 10 وحدان من </a:t>
            </a:r>
            <a:r>
              <a:rPr lang="fr-FR" sz="2800" b="1" dirty="0">
                <a:solidFill>
                  <a:srgbClr val="FFFF00"/>
                </a:solidFill>
                <a:effectLst>
                  <a:outerShdw blurRad="38100" dist="38100" dir="2700000" algn="tl">
                    <a:srgbClr val="000000">
                      <a:alpha val="43137"/>
                    </a:srgbClr>
                  </a:outerShdw>
                </a:effectLst>
              </a:rPr>
              <a:t>K</a:t>
            </a:r>
            <a:r>
              <a:rPr lang="ar-DZ" sz="2800" b="1" dirty="0">
                <a:solidFill>
                  <a:srgbClr val="FFFF00"/>
                </a:solidFill>
                <a:effectLst>
                  <a:outerShdw blurRad="38100" dist="38100" dir="2700000" algn="tl">
                    <a:srgbClr val="000000">
                      <a:alpha val="43137"/>
                    </a:srgbClr>
                  </a:outerShdw>
                </a:effectLst>
              </a:rPr>
              <a:t>مقابل زيادة </a:t>
            </a:r>
            <a:r>
              <a:rPr lang="fr-FR" sz="2800" b="1" dirty="0">
                <a:solidFill>
                  <a:srgbClr val="FFFF00"/>
                </a:solidFill>
                <a:effectLst>
                  <a:outerShdw blurRad="38100" dist="38100" dir="2700000" algn="tl">
                    <a:srgbClr val="000000">
                      <a:alpha val="43137"/>
                    </a:srgbClr>
                  </a:outerShdw>
                </a:effectLst>
              </a:rPr>
              <a:t>L</a:t>
            </a:r>
            <a:r>
              <a:rPr lang="ar-DZ" sz="2800" b="1" dirty="0">
                <a:solidFill>
                  <a:srgbClr val="FFFF00"/>
                </a:solidFill>
                <a:effectLst>
                  <a:outerShdw blurRad="38100" dist="38100" dir="2700000" algn="tl">
                    <a:srgbClr val="000000">
                      <a:alpha val="43137"/>
                    </a:srgbClr>
                  </a:outerShdw>
                </a:effectLst>
              </a:rPr>
              <a:t> بوحدة واحدة. ( 0.5 ).</a:t>
            </a:r>
            <a:endParaRPr lang="fr-FR" sz="2800" b="1" dirty="0">
              <a:solidFill>
                <a:srgbClr val="FFFF00"/>
              </a:solidFill>
              <a:effectLst>
                <a:outerShdw blurRad="38100" dist="38100" dir="2700000" algn="tl">
                  <a:srgbClr val="000000">
                    <a:alpha val="43137"/>
                  </a:srgbClr>
                </a:outerShdw>
              </a:effectLst>
            </a:endParaRPr>
          </a:p>
          <a:p>
            <a:pPr algn="r" rtl="1"/>
            <a:endParaRPr lang="en-US" sz="2800" b="1" dirty="0">
              <a:solidFill>
                <a:srgbClr val="FF0000"/>
              </a:solidFill>
              <a:effectLst>
                <a:outerShdw blurRad="38100" dist="38100" dir="2700000" algn="tl">
                  <a:srgbClr val="000000">
                    <a:alpha val="43137"/>
                  </a:srgbClr>
                </a:outerShdw>
              </a:effectLst>
            </a:endParaRPr>
          </a:p>
        </p:txBody>
      </p:sp>
      <p:sp>
        <p:nvSpPr>
          <p:cNvPr id="4" name="Title 1"/>
          <p:cNvSpPr>
            <a:spLocks noGrp="1"/>
          </p:cNvSpPr>
          <p:nvPr>
            <p:ph type="ctrTitle"/>
          </p:nvPr>
        </p:nvSpPr>
        <p:spPr>
          <a:xfrm>
            <a:off x="150126" y="30862"/>
            <a:ext cx="11928143" cy="1311275"/>
          </a:xfrm>
          <a:solidFill>
            <a:srgbClr val="FFC000"/>
          </a:solidFill>
        </p:spPr>
        <p:txBody>
          <a:bodyPr>
            <a:normAutofit/>
          </a:bodyPr>
          <a:lstStyle/>
          <a:p>
            <a:r>
              <a:rPr lang="ar-AE" b="1" dirty="0">
                <a:solidFill>
                  <a:srgbClr val="002060"/>
                </a:solidFill>
                <a:effectLst>
                  <a:outerShdw blurRad="38100" dist="38100" dir="2700000" algn="tl">
                    <a:srgbClr val="000000">
                      <a:alpha val="43137"/>
                    </a:srgbClr>
                  </a:outerShdw>
                </a:effectLst>
              </a:rPr>
              <a:t>حل التمرين</a:t>
            </a:r>
            <a:r>
              <a:rPr lang="ar-DZ" b="1" dirty="0">
                <a:solidFill>
                  <a:srgbClr val="002060"/>
                </a:solidFill>
                <a:effectLst>
                  <a:outerShdw blurRad="38100" dist="38100" dir="2700000" algn="tl">
                    <a:srgbClr val="000000">
                      <a:alpha val="43137"/>
                    </a:srgbClr>
                  </a:outerShdw>
                </a:effectLst>
              </a:rPr>
              <a:t> الاول</a:t>
            </a:r>
            <a:r>
              <a:rPr lang="ar-AE" b="1" dirty="0">
                <a:solidFill>
                  <a:srgbClr val="002060"/>
                </a:solidFill>
                <a:effectLst>
                  <a:outerShdw blurRad="38100" dist="38100" dir="2700000" algn="tl">
                    <a:srgbClr val="000000">
                      <a:alpha val="43137"/>
                    </a:srgbClr>
                  </a:outerShdw>
                </a:effectLst>
              </a:rPr>
              <a:t>:</a:t>
            </a:r>
            <a:endParaRPr lang="en-US"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8148543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circle(in)">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circle(in)">
                                      <p:cBhvr>
                                        <p:cTn id="42" dur="20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circle(in)">
                                      <p:cBhvr>
                                        <p:cTn id="47" dur="20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circle(in)">
                                      <p:cBhvr>
                                        <p:cTn id="52" dur="20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circle(in)">
                                      <p:cBhvr>
                                        <p:cTn id="57"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478" y="467270"/>
            <a:ext cx="11846256" cy="1156813"/>
          </a:xfrm>
          <a:solidFill>
            <a:srgbClr val="FFC000"/>
          </a:solidFill>
        </p:spPr>
        <p:txBody>
          <a:bodyPr/>
          <a:lstStyle/>
          <a:p>
            <a:r>
              <a:rPr lang="ar-AE" b="1" dirty="0">
                <a:solidFill>
                  <a:srgbClr val="002060"/>
                </a:solidFill>
                <a:effectLst>
                  <a:outerShdw blurRad="38100" dist="38100" dir="2700000" algn="tl">
                    <a:srgbClr val="000000">
                      <a:alpha val="43137"/>
                    </a:srgbClr>
                  </a:outerShdw>
                </a:effectLst>
              </a:rPr>
              <a:t>حل التمرين</a:t>
            </a:r>
            <a:r>
              <a:rPr lang="ar-DZ" b="1" dirty="0">
                <a:solidFill>
                  <a:srgbClr val="002060"/>
                </a:solidFill>
                <a:effectLst>
                  <a:outerShdw blurRad="38100" dist="38100" dir="2700000" algn="tl">
                    <a:srgbClr val="000000">
                      <a:alpha val="43137"/>
                    </a:srgbClr>
                  </a:outerShdw>
                </a:effectLst>
              </a:rPr>
              <a:t> الثاني</a:t>
            </a:r>
            <a:r>
              <a:rPr lang="ar-AE" b="1" dirty="0">
                <a:solidFill>
                  <a:srgbClr val="002060"/>
                </a:solidFill>
                <a:effectLst>
                  <a:outerShdw blurRad="38100" dist="38100" dir="2700000" algn="tl">
                    <a:srgbClr val="000000">
                      <a:alpha val="43137"/>
                    </a:srgbClr>
                  </a:outerShdw>
                </a:effectLst>
              </a:rPr>
              <a:t>:</a:t>
            </a:r>
            <a:endParaRPr lang="en-US" b="1" dirty="0">
              <a:solidFill>
                <a:srgbClr val="00206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36478" y="1624083"/>
            <a:ext cx="11846256" cy="4995080"/>
          </a:xfrm>
          <a:blipFill>
            <a:blip r:embed="rId2"/>
            <a:tile tx="0" ty="0" sx="100000" sy="100000" flip="none" algn="tl"/>
          </a:blipFill>
        </p:spPr>
        <p:txBody>
          <a:bodyPr>
            <a:normAutofit/>
          </a:bodyPr>
          <a:lstStyle/>
          <a:p>
            <a:pPr algn="r" rtl="1"/>
            <a:r>
              <a:rPr lang="ar-DZ" sz="2800" b="1" dirty="0">
                <a:effectLst>
                  <a:outerShdw blurRad="38100" dist="38100" dir="2700000" algn="tl">
                    <a:srgbClr val="000000">
                      <a:alpha val="43137"/>
                    </a:srgbClr>
                  </a:outerShdw>
                </a:effectLst>
              </a:rPr>
              <a:t>1</a:t>
            </a:r>
            <a:r>
              <a:rPr lang="ar-DZ" sz="2800" b="1" dirty="0">
                <a:solidFill>
                  <a:srgbClr val="C00000"/>
                </a:solidFill>
                <a:effectLst>
                  <a:outerShdw blurRad="38100" dist="38100" dir="2700000" algn="tl">
                    <a:srgbClr val="000000">
                      <a:alpha val="43137"/>
                    </a:srgbClr>
                  </a:outerShdw>
                </a:effectLst>
              </a:rPr>
              <a:t>- في اي سوق تعمل هذه المؤسسة. و لماذا. استخرج أربع فروق بين السوقين من الرسم.</a:t>
            </a:r>
            <a:endParaRPr lang="fr-FR" sz="2800" b="1" dirty="0">
              <a:solidFill>
                <a:srgbClr val="C00000"/>
              </a:solidFill>
              <a:effectLst>
                <a:outerShdw blurRad="38100" dist="38100" dir="2700000" algn="tl">
                  <a:srgbClr val="000000">
                    <a:alpha val="43137"/>
                  </a:srgbClr>
                </a:outerShdw>
              </a:effectLst>
            </a:endParaRPr>
          </a:p>
          <a:p>
            <a:pPr lvl="0" algn="r" rtl="1"/>
            <a:r>
              <a:rPr lang="ar-DZ" sz="2800" b="1" u="sng" dirty="0">
                <a:solidFill>
                  <a:srgbClr val="7030A0"/>
                </a:solidFill>
                <a:effectLst>
                  <a:outerShdw blurRad="38100" dist="38100" dir="2700000" algn="tl">
                    <a:srgbClr val="000000">
                      <a:alpha val="43137"/>
                    </a:srgbClr>
                  </a:outerShdw>
                </a:effectLst>
              </a:rPr>
              <a:t>ج1</a:t>
            </a:r>
            <a:r>
              <a:rPr lang="ar-DZ" sz="2800" b="1" dirty="0">
                <a:solidFill>
                  <a:srgbClr val="7030A0"/>
                </a:solidFill>
                <a:effectLst>
                  <a:outerShdw blurRad="38100" dist="38100" dir="2700000" algn="tl">
                    <a:srgbClr val="000000">
                      <a:alpha val="43137"/>
                    </a:srgbClr>
                  </a:outerShdw>
                </a:effectLst>
              </a:rPr>
              <a:t>- تعمل هذه المؤسسة في سوق الاحتكار التام لأن </a:t>
            </a:r>
            <a:r>
              <a:rPr lang="fr-FR" sz="2800" b="1" dirty="0">
                <a:solidFill>
                  <a:srgbClr val="7030A0"/>
                </a:solidFill>
                <a:effectLst>
                  <a:outerShdw blurRad="38100" dist="38100" dir="2700000" algn="tl">
                    <a:srgbClr val="000000">
                      <a:alpha val="43137"/>
                    </a:srgbClr>
                  </a:outerShdw>
                </a:effectLst>
              </a:rPr>
              <a:t>P</a:t>
            </a:r>
            <a:r>
              <a:rPr lang="fr-FR" sz="2800" b="1" dirty="0">
                <a:solidFill>
                  <a:srgbClr val="7030A0"/>
                </a:solidFill>
                <a:effectLst>
                  <a:outerShdw blurRad="38100" dist="38100" dir="2700000" algn="tl">
                    <a:srgbClr val="000000">
                      <a:alpha val="43137"/>
                    </a:srgbClr>
                  </a:outerShdw>
                </a:effectLst>
                <a:sym typeface="Symbol" panose="05050102010706020507" pitchFamily="18" charset="2"/>
              </a:rPr>
              <a:t></a:t>
            </a:r>
            <a:r>
              <a:rPr lang="fr-FR" sz="2800" b="1" dirty="0">
                <a:solidFill>
                  <a:srgbClr val="7030A0"/>
                </a:solidFill>
                <a:effectLst>
                  <a:outerShdw blurRad="38100" dist="38100" dir="2700000" algn="tl">
                    <a:srgbClr val="000000">
                      <a:alpha val="43137"/>
                    </a:srgbClr>
                  </a:outerShdw>
                </a:effectLst>
              </a:rPr>
              <a:t>MR</a:t>
            </a:r>
            <a:r>
              <a:rPr lang="ar-DZ" sz="2800" b="1" dirty="0">
                <a:solidFill>
                  <a:srgbClr val="7030A0"/>
                </a:solidFill>
                <a:effectLst>
                  <a:outerShdw blurRad="38100" dist="38100" dir="2700000" algn="tl">
                    <a:srgbClr val="000000">
                      <a:alpha val="43137"/>
                    </a:srgbClr>
                  </a:outerShdw>
                </a:effectLst>
              </a:rPr>
              <a:t>. ( 0.5 ).</a:t>
            </a:r>
            <a:endParaRPr lang="fr-FR" sz="2800" b="1" dirty="0">
              <a:solidFill>
                <a:srgbClr val="7030A0"/>
              </a:solidFill>
              <a:effectLst>
                <a:outerShdw blurRad="38100" dist="38100" dir="2700000" algn="tl">
                  <a:srgbClr val="000000">
                    <a:alpha val="43137"/>
                  </a:srgbClr>
                </a:outerShdw>
              </a:effectLst>
            </a:endParaRPr>
          </a:p>
          <a:p>
            <a:pPr algn="r" rtl="1"/>
            <a:r>
              <a:rPr lang="ar-DZ" sz="2800" b="1" dirty="0">
                <a:solidFill>
                  <a:srgbClr val="C00000"/>
                </a:solidFill>
                <a:effectLst>
                  <a:outerShdw blurRad="38100" dist="38100" dir="2700000" algn="tl">
                    <a:srgbClr val="000000">
                      <a:alpha val="43137"/>
                    </a:srgbClr>
                  </a:outerShdw>
                </a:effectLst>
              </a:rPr>
              <a:t>2- الفروق بين سوق المنافسة التامة و سوق الاحتكار التام من الرسم:</a:t>
            </a:r>
            <a:endParaRPr lang="fr-FR" sz="2800" b="1" dirty="0">
              <a:solidFill>
                <a:srgbClr val="C00000"/>
              </a:solidFill>
              <a:effectLst>
                <a:outerShdw blurRad="38100" dist="38100" dir="2700000" algn="tl">
                  <a:srgbClr val="000000">
                    <a:alpha val="43137"/>
                  </a:srgbClr>
                </a:outerShdw>
              </a:effectLst>
            </a:endParaRPr>
          </a:p>
          <a:p>
            <a:pPr algn="r" rtl="1"/>
            <a:endParaRPr lang="en-US" sz="2800" b="1" dirty="0">
              <a:solidFill>
                <a:srgbClr val="0070C0"/>
              </a:solidFill>
              <a:effectLst>
                <a:outerShdw blurRad="38100" dist="38100" dir="2700000" algn="tl">
                  <a:srgbClr val="000000">
                    <a:alpha val="43137"/>
                  </a:srgbClr>
                </a:outerShdw>
              </a:effectLst>
            </a:endParaRPr>
          </a:p>
        </p:txBody>
      </p:sp>
      <p:graphicFrame>
        <p:nvGraphicFramePr>
          <p:cNvPr id="21" name="Tableau 20"/>
          <p:cNvGraphicFramePr>
            <a:graphicFrameLocks noGrp="1"/>
          </p:cNvGraphicFramePr>
          <p:nvPr>
            <p:extLst>
              <p:ext uri="{D42A27DB-BD31-4B8C-83A1-F6EECF244321}">
                <p14:modId xmlns:p14="http://schemas.microsoft.com/office/powerpoint/2010/main" val="3430056898"/>
              </p:ext>
            </p:extLst>
          </p:nvPr>
        </p:nvGraphicFramePr>
        <p:xfrm>
          <a:off x="1314631" y="3367314"/>
          <a:ext cx="9202058" cy="2743199"/>
        </p:xfrm>
        <a:graphic>
          <a:graphicData uri="http://schemas.openxmlformats.org/drawingml/2006/table">
            <a:tbl>
              <a:tblPr rtl="1" firstRow="1" firstCol="1" bandRow="1">
                <a:tableStyleId>{5C22544A-7EE6-4342-B048-85BDC9FD1C3A}</a:tableStyleId>
              </a:tblPr>
              <a:tblGrid>
                <a:gridCol w="4294640">
                  <a:extLst>
                    <a:ext uri="{9D8B030D-6E8A-4147-A177-3AD203B41FA5}">
                      <a16:colId xmlns:a16="http://schemas.microsoft.com/office/drawing/2014/main" val="2484281567"/>
                    </a:ext>
                  </a:extLst>
                </a:gridCol>
                <a:gridCol w="4907418">
                  <a:extLst>
                    <a:ext uri="{9D8B030D-6E8A-4147-A177-3AD203B41FA5}">
                      <a16:colId xmlns:a16="http://schemas.microsoft.com/office/drawing/2014/main" val="3421123228"/>
                    </a:ext>
                  </a:extLst>
                </a:gridCol>
              </a:tblGrid>
              <a:tr h="457200">
                <a:tc>
                  <a:txBody>
                    <a:bodyPr/>
                    <a:lstStyle/>
                    <a:p>
                      <a:pPr algn="ctr" rtl="1">
                        <a:spcAft>
                          <a:spcPts val="0"/>
                        </a:spcAft>
                        <a:tabLst>
                          <a:tab pos="-635" algn="r"/>
                          <a:tab pos="617220" algn="r"/>
                        </a:tabLst>
                      </a:pPr>
                      <a:r>
                        <a:rPr lang="ar-DZ" sz="2000" b="1" dirty="0">
                          <a:effectLst>
                            <a:outerShdw blurRad="38100" dist="38100" dir="2700000" algn="tl">
                              <a:srgbClr val="000000">
                                <a:alpha val="43137"/>
                              </a:srgbClr>
                            </a:outerShdw>
                          </a:effectLst>
                        </a:rPr>
                        <a:t>سوق المنافسة التامة</a:t>
                      </a:r>
                      <a:endParaRPr lang="fr-FR" sz="2000" b="1" dirty="0">
                        <a:effectLst>
                          <a:outerShdw blurRad="38100" dist="38100" dir="2700000" algn="tl">
                            <a:srgbClr val="000000">
                              <a:alpha val="43137"/>
                            </a:srgbClr>
                          </a:outerShdw>
                        </a:effectLst>
                        <a:latin typeface="Times New Roman" panose="02020603050405020304" pitchFamily="18" charset="0"/>
                        <a:ea typeface="SimSun" panose="02010600030101010101" pitchFamily="2" charset="-122"/>
                      </a:endParaRPr>
                    </a:p>
                  </a:txBody>
                  <a:tcPr marL="68580" marR="68580" marT="0" marB="0"/>
                </a:tc>
                <a:tc>
                  <a:txBody>
                    <a:bodyPr/>
                    <a:lstStyle/>
                    <a:p>
                      <a:pPr algn="ctr" rtl="1">
                        <a:spcAft>
                          <a:spcPts val="0"/>
                        </a:spcAft>
                        <a:tabLst>
                          <a:tab pos="-635" algn="r"/>
                          <a:tab pos="617220" algn="r"/>
                        </a:tabLst>
                      </a:pPr>
                      <a:r>
                        <a:rPr lang="ar-DZ" sz="2000" b="1" dirty="0">
                          <a:effectLst>
                            <a:outerShdw blurRad="38100" dist="38100" dir="2700000" algn="tl">
                              <a:srgbClr val="000000">
                                <a:alpha val="43137"/>
                              </a:srgbClr>
                            </a:outerShdw>
                          </a:effectLst>
                        </a:rPr>
                        <a:t>سوق الاحتكار التام</a:t>
                      </a:r>
                      <a:endParaRPr lang="fr-FR" sz="2000" b="1" dirty="0">
                        <a:effectLst>
                          <a:outerShdw blurRad="38100" dist="38100" dir="2700000" algn="tl">
                            <a:srgbClr val="000000">
                              <a:alpha val="43137"/>
                            </a:srgbClr>
                          </a:outerShdw>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3981681709"/>
                  </a:ext>
                </a:extLst>
              </a:tr>
              <a:tr h="457200">
                <a:tc>
                  <a:txBody>
                    <a:bodyPr/>
                    <a:lstStyle/>
                    <a:p>
                      <a:pPr algn="ctr" rtl="1">
                        <a:spcAft>
                          <a:spcPts val="0"/>
                        </a:spcAft>
                        <a:tabLst>
                          <a:tab pos="-635" algn="r"/>
                          <a:tab pos="617220" algn="r"/>
                        </a:tabLst>
                      </a:pPr>
                      <a:r>
                        <a:rPr lang="ar-DZ" sz="2000" b="1" dirty="0">
                          <a:effectLst>
                            <a:outerShdw blurRad="38100" dist="38100" dir="2700000" algn="tl">
                              <a:srgbClr val="000000">
                                <a:alpha val="43137"/>
                              </a:srgbClr>
                            </a:outerShdw>
                          </a:effectLst>
                        </a:rPr>
                        <a:t>منحنى الطلب لا نهائي المرونة( 0.25 ).</a:t>
                      </a:r>
                      <a:endParaRPr lang="fr-FR" sz="2000" b="1" dirty="0">
                        <a:effectLst>
                          <a:outerShdw blurRad="38100" dist="38100" dir="2700000" algn="tl">
                            <a:srgbClr val="000000">
                              <a:alpha val="43137"/>
                            </a:srgbClr>
                          </a:outerShdw>
                        </a:effectLst>
                        <a:latin typeface="Times New Roman" panose="02020603050405020304" pitchFamily="18" charset="0"/>
                        <a:ea typeface="SimSun" panose="02010600030101010101" pitchFamily="2" charset="-122"/>
                      </a:endParaRPr>
                    </a:p>
                  </a:txBody>
                  <a:tcPr marL="68580" marR="68580" marT="0" marB="0"/>
                </a:tc>
                <a:tc>
                  <a:txBody>
                    <a:bodyPr/>
                    <a:lstStyle/>
                    <a:p>
                      <a:pPr algn="ctr" rtl="1">
                        <a:spcAft>
                          <a:spcPts val="0"/>
                        </a:spcAft>
                        <a:tabLst>
                          <a:tab pos="-635" algn="r"/>
                          <a:tab pos="617220" algn="r"/>
                        </a:tabLst>
                      </a:pPr>
                      <a:r>
                        <a:rPr lang="ar-DZ" sz="2000" b="1" dirty="0">
                          <a:effectLst>
                            <a:outerShdw blurRad="38100" dist="38100" dir="2700000" algn="tl">
                              <a:srgbClr val="000000">
                                <a:alpha val="43137"/>
                              </a:srgbClr>
                            </a:outerShdw>
                          </a:effectLst>
                        </a:rPr>
                        <a:t>منحنى الطلب كبير المرونة ( مرن ) ( 0.25 ).</a:t>
                      </a:r>
                      <a:endParaRPr lang="fr-FR" sz="2000" b="1" dirty="0">
                        <a:effectLst>
                          <a:outerShdw blurRad="38100" dist="38100" dir="2700000" algn="tl">
                            <a:srgbClr val="000000">
                              <a:alpha val="43137"/>
                            </a:srgbClr>
                          </a:outerShdw>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741609454"/>
                  </a:ext>
                </a:extLst>
              </a:tr>
              <a:tr h="457200">
                <a:tc>
                  <a:txBody>
                    <a:bodyPr/>
                    <a:lstStyle/>
                    <a:p>
                      <a:pPr algn="ctr" rtl="1">
                        <a:spcAft>
                          <a:spcPts val="0"/>
                        </a:spcAft>
                        <a:tabLst>
                          <a:tab pos="-635" algn="r"/>
                          <a:tab pos="617220" algn="r"/>
                        </a:tabLst>
                      </a:pPr>
                      <a:r>
                        <a:rPr lang="ar-DZ" sz="2000" b="1">
                          <a:effectLst>
                            <a:outerShdw blurRad="38100" dist="38100" dir="2700000" algn="tl">
                              <a:srgbClr val="000000">
                                <a:alpha val="43137"/>
                              </a:srgbClr>
                            </a:outerShdw>
                          </a:effectLst>
                        </a:rPr>
                        <a:t>نقطة التوازن عند:</a:t>
                      </a:r>
                      <a:r>
                        <a:rPr lang="fr-FR" sz="2000" b="1">
                          <a:effectLst>
                            <a:outerShdw blurRad="38100" dist="38100" dir="2700000" algn="tl">
                              <a:srgbClr val="000000">
                                <a:alpha val="43137"/>
                              </a:srgbClr>
                            </a:outerShdw>
                          </a:effectLst>
                        </a:rPr>
                        <a:t>P=LMC=LAC </a:t>
                      </a:r>
                      <a:r>
                        <a:rPr lang="ar-DZ" sz="2000" b="1">
                          <a:effectLst>
                            <a:outerShdw blurRad="38100" dist="38100" dir="2700000" algn="tl">
                              <a:srgbClr val="000000">
                                <a:alpha val="43137"/>
                              </a:srgbClr>
                            </a:outerShdw>
                          </a:effectLst>
                        </a:rPr>
                        <a:t>( 0.25 ).</a:t>
                      </a:r>
                      <a:endParaRPr lang="fr-FR" sz="2000" b="1">
                        <a:effectLst>
                          <a:outerShdw blurRad="38100" dist="38100" dir="2700000" algn="tl">
                            <a:srgbClr val="000000">
                              <a:alpha val="43137"/>
                            </a:srgbClr>
                          </a:outerShdw>
                        </a:effectLst>
                        <a:latin typeface="Times New Roman" panose="02020603050405020304" pitchFamily="18" charset="0"/>
                        <a:ea typeface="SimSun" panose="02010600030101010101" pitchFamily="2" charset="-122"/>
                      </a:endParaRPr>
                    </a:p>
                  </a:txBody>
                  <a:tcPr marL="68580" marR="68580" marT="0" marB="0"/>
                </a:tc>
                <a:tc>
                  <a:txBody>
                    <a:bodyPr/>
                    <a:lstStyle/>
                    <a:p>
                      <a:pPr algn="ctr" rtl="1">
                        <a:spcAft>
                          <a:spcPts val="0"/>
                        </a:spcAft>
                        <a:tabLst>
                          <a:tab pos="-635" algn="r"/>
                          <a:tab pos="617220" algn="r"/>
                        </a:tabLst>
                      </a:pPr>
                      <a:r>
                        <a:rPr lang="ar-DZ" sz="2000" b="1" dirty="0">
                          <a:effectLst>
                            <a:outerShdw blurRad="38100" dist="38100" dir="2700000" algn="tl">
                              <a:srgbClr val="000000">
                                <a:alpha val="43137"/>
                              </a:srgbClr>
                            </a:outerShdw>
                          </a:effectLst>
                        </a:rPr>
                        <a:t>نقطة التوازن عند:</a:t>
                      </a:r>
                      <a:r>
                        <a:rPr lang="fr-FR" sz="2000" b="1" dirty="0">
                          <a:effectLst>
                            <a:outerShdw blurRad="38100" dist="38100" dir="2700000" algn="tl">
                              <a:srgbClr val="000000">
                                <a:alpha val="43137"/>
                              </a:srgbClr>
                            </a:outerShdw>
                          </a:effectLst>
                        </a:rPr>
                        <a:t>MR=MC</a:t>
                      </a:r>
                      <a:r>
                        <a:rPr lang="ar-DZ" sz="2000" b="1" dirty="0">
                          <a:effectLst>
                            <a:outerShdw blurRad="38100" dist="38100" dir="2700000" algn="tl">
                              <a:srgbClr val="000000">
                                <a:alpha val="43137"/>
                              </a:srgbClr>
                            </a:outerShdw>
                          </a:effectLst>
                        </a:rPr>
                        <a:t>( 0.25 ).</a:t>
                      </a:r>
                      <a:endParaRPr lang="fr-FR" sz="2000" b="1" dirty="0">
                        <a:effectLst>
                          <a:outerShdw blurRad="38100" dist="38100" dir="2700000" algn="tl">
                            <a:srgbClr val="000000">
                              <a:alpha val="43137"/>
                            </a:srgbClr>
                          </a:outerShdw>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2525459625"/>
                  </a:ext>
                </a:extLst>
              </a:tr>
              <a:tr h="914399">
                <a:tc>
                  <a:txBody>
                    <a:bodyPr/>
                    <a:lstStyle/>
                    <a:p>
                      <a:pPr algn="ctr" rtl="1">
                        <a:spcAft>
                          <a:spcPts val="0"/>
                        </a:spcAft>
                        <a:tabLst>
                          <a:tab pos="-635" algn="r"/>
                          <a:tab pos="617220" algn="r"/>
                        </a:tabLst>
                      </a:pPr>
                      <a:r>
                        <a:rPr lang="ar-DZ" sz="2000" b="1">
                          <a:effectLst>
                            <a:outerShdw blurRad="38100" dist="38100" dir="2700000" algn="tl">
                              <a:srgbClr val="000000">
                                <a:alpha val="43137"/>
                              </a:srgbClr>
                            </a:outerShdw>
                          </a:effectLst>
                        </a:rPr>
                        <a:t>منحنى عرض الجزء الصاعد من</a:t>
                      </a:r>
                      <a:r>
                        <a:rPr lang="fr-FR" sz="2000" b="1">
                          <a:effectLst>
                            <a:outerShdw blurRad="38100" dist="38100" dir="2700000" algn="tl">
                              <a:srgbClr val="000000">
                                <a:alpha val="43137"/>
                              </a:srgbClr>
                            </a:outerShdw>
                          </a:effectLst>
                        </a:rPr>
                        <a:t> MC</a:t>
                      </a:r>
                      <a:r>
                        <a:rPr lang="ar-DZ" sz="2000" b="1">
                          <a:effectLst>
                            <a:outerShdw blurRad="38100" dist="38100" dir="2700000" algn="tl">
                              <a:srgbClr val="000000">
                                <a:alpha val="43137"/>
                              </a:srgbClr>
                            </a:outerShdw>
                          </a:effectLst>
                        </a:rPr>
                        <a:t> بعد قطع </a:t>
                      </a:r>
                      <a:r>
                        <a:rPr lang="fr-FR" sz="2000" b="1">
                          <a:effectLst>
                            <a:outerShdw blurRad="38100" dist="38100" dir="2700000" algn="tl">
                              <a:srgbClr val="000000">
                                <a:alpha val="43137"/>
                              </a:srgbClr>
                            </a:outerShdw>
                          </a:effectLst>
                        </a:rPr>
                        <a:t>LAC</a:t>
                      </a:r>
                      <a:r>
                        <a:rPr lang="ar-DZ" sz="2000" b="1">
                          <a:effectLst>
                            <a:outerShdw blurRad="38100" dist="38100" dir="2700000" algn="tl">
                              <a:srgbClr val="000000">
                                <a:alpha val="43137"/>
                              </a:srgbClr>
                            </a:outerShdw>
                          </a:effectLst>
                        </a:rPr>
                        <a:t>( 0.25 ).</a:t>
                      </a:r>
                      <a:endParaRPr lang="fr-FR" sz="2000" b="1">
                        <a:effectLst>
                          <a:outerShdw blurRad="38100" dist="38100" dir="2700000" algn="tl">
                            <a:srgbClr val="000000">
                              <a:alpha val="43137"/>
                            </a:srgbClr>
                          </a:outerShdw>
                        </a:effectLst>
                        <a:latin typeface="Times New Roman" panose="02020603050405020304" pitchFamily="18" charset="0"/>
                        <a:ea typeface="SimSun" panose="02010600030101010101" pitchFamily="2" charset="-122"/>
                      </a:endParaRPr>
                    </a:p>
                  </a:txBody>
                  <a:tcPr marL="68580" marR="68580" marT="0" marB="0"/>
                </a:tc>
                <a:tc>
                  <a:txBody>
                    <a:bodyPr/>
                    <a:lstStyle/>
                    <a:p>
                      <a:pPr algn="ctr" rtl="1">
                        <a:spcAft>
                          <a:spcPts val="0"/>
                        </a:spcAft>
                        <a:tabLst>
                          <a:tab pos="-635" algn="r"/>
                          <a:tab pos="617220" algn="r"/>
                        </a:tabLst>
                      </a:pPr>
                      <a:r>
                        <a:rPr lang="ar-DZ" sz="2000" b="1" dirty="0">
                          <a:effectLst>
                            <a:outerShdw blurRad="38100" dist="38100" dir="2700000" algn="tl">
                              <a:srgbClr val="000000">
                                <a:alpha val="43137"/>
                              </a:srgbClr>
                            </a:outerShdw>
                          </a:effectLst>
                        </a:rPr>
                        <a:t>نقطة عرض اسقاط نقطة التوازن على </a:t>
                      </a:r>
                      <a:r>
                        <a:rPr lang="ar-DZ" sz="2000" b="1" dirty="0" err="1">
                          <a:effectLst>
                            <a:outerShdw blurRad="38100" dist="38100" dir="2700000" algn="tl">
                              <a:srgbClr val="000000">
                                <a:alpha val="43137"/>
                              </a:srgbClr>
                            </a:outerShdw>
                          </a:effectLst>
                        </a:rPr>
                        <a:t>منخنى</a:t>
                      </a:r>
                      <a:r>
                        <a:rPr lang="ar-DZ" sz="2000" b="1" dirty="0">
                          <a:effectLst>
                            <a:outerShdw blurRad="38100" dist="38100" dir="2700000" algn="tl">
                              <a:srgbClr val="000000">
                                <a:alpha val="43137"/>
                              </a:srgbClr>
                            </a:outerShdw>
                          </a:effectLst>
                        </a:rPr>
                        <a:t> العرض</a:t>
                      </a:r>
                      <a:r>
                        <a:rPr lang="fr-FR" sz="2000" b="1" dirty="0">
                          <a:effectLst>
                            <a:outerShdw blurRad="38100" dist="38100" dir="2700000" algn="tl">
                              <a:srgbClr val="000000">
                                <a:alpha val="43137"/>
                              </a:srgbClr>
                            </a:outerShdw>
                          </a:effectLst>
                        </a:rPr>
                        <a:t>(Q</a:t>
                      </a:r>
                      <a:r>
                        <a:rPr lang="fr-FR" sz="2000" b="1" baseline="30000" dirty="0">
                          <a:effectLst>
                            <a:outerShdw blurRad="38100" dist="38100" dir="2700000" algn="tl">
                              <a:srgbClr val="000000">
                                <a:alpha val="43137"/>
                              </a:srgbClr>
                            </a:outerShdw>
                          </a:effectLst>
                        </a:rPr>
                        <a:t>*</a:t>
                      </a:r>
                      <a:r>
                        <a:rPr lang="fr-FR" sz="2000" b="1" dirty="0">
                          <a:effectLst>
                            <a:outerShdw blurRad="38100" dist="38100" dir="2700000" algn="tl">
                              <a:srgbClr val="000000">
                                <a:alpha val="43137"/>
                              </a:srgbClr>
                            </a:outerShdw>
                          </a:effectLst>
                        </a:rPr>
                        <a:t>,P)</a:t>
                      </a:r>
                      <a:r>
                        <a:rPr lang="ar-DZ" sz="2000" b="1" dirty="0">
                          <a:effectLst>
                            <a:outerShdw blurRad="38100" dist="38100" dir="2700000" algn="tl">
                              <a:srgbClr val="000000">
                                <a:alpha val="43137"/>
                              </a:srgbClr>
                            </a:outerShdw>
                          </a:effectLst>
                        </a:rPr>
                        <a:t> ( 0.25 ).</a:t>
                      </a:r>
                      <a:endParaRPr lang="fr-FR" sz="2000" b="1" dirty="0">
                        <a:effectLst>
                          <a:outerShdw blurRad="38100" dist="38100" dir="2700000" algn="tl">
                            <a:srgbClr val="000000">
                              <a:alpha val="43137"/>
                            </a:srgbClr>
                          </a:outerShdw>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424431880"/>
                  </a:ext>
                </a:extLst>
              </a:tr>
              <a:tr h="457200">
                <a:tc>
                  <a:txBody>
                    <a:bodyPr/>
                    <a:lstStyle/>
                    <a:p>
                      <a:pPr algn="ctr" rtl="1">
                        <a:spcAft>
                          <a:spcPts val="0"/>
                        </a:spcAft>
                        <a:tabLst>
                          <a:tab pos="-635" algn="r"/>
                          <a:tab pos="617220" algn="r"/>
                        </a:tabLst>
                      </a:pPr>
                      <a:r>
                        <a:rPr lang="fr-FR" sz="2000" b="1">
                          <a:effectLst>
                            <a:outerShdw blurRad="38100" dist="38100" dir="2700000" algn="tl">
                              <a:srgbClr val="000000">
                                <a:alpha val="43137"/>
                              </a:srgbClr>
                            </a:outerShdw>
                          </a:effectLst>
                        </a:rPr>
                        <a:t>P=MR=AR</a:t>
                      </a:r>
                      <a:r>
                        <a:rPr lang="ar-DZ" sz="2000" b="1">
                          <a:effectLst>
                            <a:outerShdw blurRad="38100" dist="38100" dir="2700000" algn="tl">
                              <a:srgbClr val="000000">
                                <a:alpha val="43137"/>
                              </a:srgbClr>
                            </a:outerShdw>
                          </a:effectLst>
                        </a:rPr>
                        <a:t>( 0.25 ).</a:t>
                      </a:r>
                      <a:endParaRPr lang="fr-FR" sz="2000" b="1">
                        <a:effectLst>
                          <a:outerShdw blurRad="38100" dist="38100" dir="2700000" algn="tl">
                            <a:srgbClr val="000000">
                              <a:alpha val="43137"/>
                            </a:srgbClr>
                          </a:outerShdw>
                        </a:effectLst>
                        <a:latin typeface="Times New Roman" panose="02020603050405020304" pitchFamily="18" charset="0"/>
                        <a:ea typeface="SimSun" panose="02010600030101010101" pitchFamily="2" charset="-122"/>
                      </a:endParaRPr>
                    </a:p>
                  </a:txBody>
                  <a:tcPr marL="68580" marR="68580" marT="0" marB="0"/>
                </a:tc>
                <a:tc>
                  <a:txBody>
                    <a:bodyPr/>
                    <a:lstStyle/>
                    <a:p>
                      <a:pPr algn="ctr" rtl="1">
                        <a:spcAft>
                          <a:spcPts val="0"/>
                        </a:spcAft>
                        <a:tabLst>
                          <a:tab pos="-635" algn="r"/>
                          <a:tab pos="617220" algn="r"/>
                        </a:tabLst>
                      </a:pPr>
                      <a:r>
                        <a:rPr lang="fr-FR" sz="2000" b="1" dirty="0">
                          <a:effectLst>
                            <a:outerShdw blurRad="38100" dist="38100" dir="2700000" algn="tl">
                              <a:srgbClr val="000000">
                                <a:alpha val="43137"/>
                              </a:srgbClr>
                            </a:outerShdw>
                          </a:effectLst>
                        </a:rPr>
                        <a:t>P=(AR)</a:t>
                      </a:r>
                      <a:r>
                        <a:rPr lang="fr-FR" sz="2000" b="1" dirty="0">
                          <a:effectLst>
                            <a:outerShdw blurRad="38100" dist="38100" dir="2700000" algn="tl">
                              <a:srgbClr val="000000">
                                <a:alpha val="43137"/>
                              </a:srgbClr>
                            </a:outerShdw>
                          </a:effectLst>
                          <a:sym typeface="Symbol" panose="05050102010706020507" pitchFamily="18" charset="2"/>
                        </a:rPr>
                        <a:t></a:t>
                      </a:r>
                      <a:r>
                        <a:rPr lang="fr-FR" sz="2000" b="1" dirty="0">
                          <a:effectLst>
                            <a:outerShdw blurRad="38100" dist="38100" dir="2700000" algn="tl">
                              <a:srgbClr val="000000">
                                <a:alpha val="43137"/>
                              </a:srgbClr>
                            </a:outerShdw>
                          </a:effectLst>
                        </a:rPr>
                        <a:t>MR</a:t>
                      </a:r>
                      <a:r>
                        <a:rPr lang="ar-DZ" sz="2000" b="1" dirty="0">
                          <a:effectLst>
                            <a:outerShdw blurRad="38100" dist="38100" dir="2700000" algn="tl">
                              <a:srgbClr val="000000">
                                <a:alpha val="43137"/>
                              </a:srgbClr>
                            </a:outerShdw>
                          </a:effectLst>
                        </a:rPr>
                        <a:t>( 0.25 ).</a:t>
                      </a:r>
                      <a:endParaRPr lang="fr-FR" sz="2000" b="1" dirty="0">
                        <a:effectLst>
                          <a:outerShdw blurRad="38100" dist="38100" dir="2700000" algn="tl">
                            <a:srgbClr val="000000">
                              <a:alpha val="43137"/>
                            </a:srgbClr>
                          </a:outerShdw>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556493863"/>
                  </a:ext>
                </a:extLst>
              </a:tr>
            </a:tbl>
          </a:graphicData>
        </a:graphic>
      </p:graphicFrame>
    </p:spTree>
    <p:extLst>
      <p:ext uri="{BB962C8B-B14F-4D97-AF65-F5344CB8AC3E}">
        <p14:creationId xmlns:p14="http://schemas.microsoft.com/office/powerpoint/2010/main" val="32075428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45143" y="1814285"/>
            <a:ext cx="11901714" cy="4818743"/>
          </a:xfrm>
          <a:blipFill>
            <a:blip r:embed="rId2"/>
            <a:tile tx="0" ty="0" sx="100000" sy="100000" flip="none" algn="tl"/>
          </a:blipFill>
        </p:spPr>
        <p:txBody>
          <a:bodyPr/>
          <a:lstStyle/>
          <a:p>
            <a:pPr algn="r" rtl="1"/>
            <a:r>
              <a:rPr lang="ar-DZ" sz="2800" b="1" dirty="0">
                <a:solidFill>
                  <a:srgbClr val="C00000"/>
                </a:solidFill>
                <a:effectLst>
                  <a:outerShdw blurRad="38100" dist="38100" dir="2700000" algn="tl">
                    <a:srgbClr val="000000">
                      <a:alpha val="43137"/>
                    </a:srgbClr>
                  </a:outerShdw>
                </a:effectLst>
              </a:rPr>
              <a:t>- </a:t>
            </a:r>
            <a:r>
              <a:rPr lang="ar-DZ" sz="2800" b="1" dirty="0" err="1">
                <a:solidFill>
                  <a:srgbClr val="C00000"/>
                </a:solidFill>
                <a:effectLst>
                  <a:outerShdw blurRad="38100" dist="38100" dir="2700000" algn="tl">
                    <a:srgbClr val="000000">
                      <a:alpha val="43137"/>
                    </a:srgbClr>
                  </a:outerShdw>
                </a:effectLst>
              </a:rPr>
              <a:t>ماهو</a:t>
            </a:r>
            <a:r>
              <a:rPr lang="ar-DZ" sz="2800" b="1" dirty="0">
                <a:solidFill>
                  <a:srgbClr val="C00000"/>
                </a:solidFill>
                <a:effectLst>
                  <a:outerShdw blurRad="38100" dist="38100" dir="2700000" algn="tl">
                    <a:srgbClr val="000000">
                      <a:alpha val="43137"/>
                    </a:srgbClr>
                  </a:outerShdw>
                </a:effectLst>
              </a:rPr>
              <a:t> حجم الإنتاج الأمثل عند وضع التوازن.</a:t>
            </a:r>
            <a:endParaRPr lang="fr-FR" sz="2800" b="1" dirty="0">
              <a:solidFill>
                <a:srgbClr val="C00000"/>
              </a:solidFill>
              <a:effectLst>
                <a:outerShdw blurRad="38100" dist="38100" dir="2700000" algn="tl">
                  <a:srgbClr val="000000">
                    <a:alpha val="43137"/>
                  </a:srgbClr>
                </a:outerShdw>
              </a:effectLst>
            </a:endParaRPr>
          </a:p>
          <a:p>
            <a:pPr lvl="0" algn="r" rtl="1"/>
            <a:r>
              <a:rPr lang="ar-DZ" sz="2800" b="1" u="sng" dirty="0">
                <a:solidFill>
                  <a:srgbClr val="7030A0"/>
                </a:solidFill>
                <a:effectLst>
                  <a:outerShdw blurRad="38100" dist="38100" dir="2700000" algn="tl">
                    <a:srgbClr val="000000">
                      <a:alpha val="43137"/>
                    </a:srgbClr>
                  </a:outerShdw>
                </a:effectLst>
              </a:rPr>
              <a:t>الجواب</a:t>
            </a:r>
            <a:r>
              <a:rPr lang="ar-DZ" sz="2800" b="1" dirty="0">
                <a:solidFill>
                  <a:srgbClr val="7030A0"/>
                </a:solidFill>
                <a:effectLst>
                  <a:outerShdw blurRad="38100" dist="38100" dir="2700000" algn="tl">
                    <a:srgbClr val="000000">
                      <a:alpha val="43137"/>
                    </a:srgbClr>
                  </a:outerShdw>
                </a:effectLst>
              </a:rPr>
              <a:t>:         </a:t>
            </a:r>
            <a:r>
              <a:rPr lang="fr-FR" sz="2800" b="1" dirty="0">
                <a:solidFill>
                  <a:srgbClr val="7030A0"/>
                </a:solidFill>
                <a:effectLst>
                  <a:outerShdw blurRad="38100" dist="38100" dir="2700000" algn="tl">
                    <a:srgbClr val="000000">
                      <a:alpha val="43137"/>
                    </a:srgbClr>
                  </a:outerShdw>
                </a:effectLst>
              </a:rPr>
              <a:t> Q</a:t>
            </a:r>
            <a:r>
              <a:rPr lang="fr-FR" sz="2800" b="1" baseline="30000" dirty="0">
                <a:solidFill>
                  <a:srgbClr val="7030A0"/>
                </a:solidFill>
                <a:effectLst>
                  <a:outerShdw blurRad="38100" dist="38100" dir="2700000" algn="tl">
                    <a:srgbClr val="000000">
                      <a:alpha val="43137"/>
                    </a:srgbClr>
                  </a:outerShdw>
                </a:effectLst>
              </a:rPr>
              <a:t>*</a:t>
            </a:r>
            <a:r>
              <a:rPr lang="fr-FR" sz="2800" b="1" dirty="0">
                <a:solidFill>
                  <a:srgbClr val="7030A0"/>
                </a:solidFill>
                <a:effectLst>
                  <a:outerShdw blurRad="38100" dist="38100" dir="2700000" algn="tl">
                    <a:srgbClr val="000000">
                      <a:alpha val="43137"/>
                    </a:srgbClr>
                  </a:outerShdw>
                </a:effectLst>
              </a:rPr>
              <a:t>=8 ( MC=MR=19) </a:t>
            </a:r>
            <a:r>
              <a:rPr lang="ar-DZ" sz="2800" b="1" dirty="0">
                <a:solidFill>
                  <a:srgbClr val="7030A0"/>
                </a:solidFill>
                <a:effectLst>
                  <a:outerShdw blurRad="38100" dist="38100" dir="2700000" algn="tl">
                    <a:srgbClr val="000000">
                      <a:alpha val="43137"/>
                    </a:srgbClr>
                  </a:outerShdw>
                </a:effectLst>
              </a:rPr>
              <a:t>( 0.5 ).</a:t>
            </a:r>
            <a:endParaRPr lang="fr-FR" sz="2800" b="1" dirty="0">
              <a:solidFill>
                <a:srgbClr val="7030A0"/>
              </a:solidFill>
              <a:effectLst>
                <a:outerShdw blurRad="38100" dist="38100" dir="2700000" algn="tl">
                  <a:srgbClr val="000000">
                    <a:alpha val="43137"/>
                  </a:srgbClr>
                </a:outerShdw>
              </a:effectLst>
            </a:endParaRPr>
          </a:p>
          <a:p>
            <a:pPr marL="342900" indent="-342900" algn="r" rtl="1">
              <a:buFontTx/>
              <a:buChar char="-"/>
            </a:pPr>
            <a:r>
              <a:rPr lang="ar-DZ" sz="2800" b="1" dirty="0" err="1">
                <a:solidFill>
                  <a:srgbClr val="C00000"/>
                </a:solidFill>
                <a:effectLst>
                  <a:outerShdw blurRad="38100" dist="38100" dir="2700000" algn="tl">
                    <a:srgbClr val="000000">
                      <a:alpha val="43137"/>
                    </a:srgbClr>
                  </a:outerShdw>
                </a:effectLst>
              </a:rPr>
              <a:t>ماهو</a:t>
            </a:r>
            <a:r>
              <a:rPr lang="ar-DZ" sz="2800" b="1" dirty="0">
                <a:solidFill>
                  <a:srgbClr val="C00000"/>
                </a:solidFill>
                <a:effectLst>
                  <a:outerShdw blurRad="38100" dist="38100" dir="2700000" algn="tl">
                    <a:srgbClr val="000000">
                      <a:alpha val="43137"/>
                    </a:srgbClr>
                  </a:outerShdw>
                </a:effectLst>
              </a:rPr>
              <a:t> السعر الذي تبيع به المؤسسة؟ اثبت أن </a:t>
            </a:r>
          </a:p>
          <a:p>
            <a:pPr algn="r" rtl="1"/>
            <a:r>
              <a:rPr lang="ar-DZ" sz="2800" b="1" dirty="0">
                <a:solidFill>
                  <a:srgbClr val="C00000"/>
                </a:solidFill>
                <a:effectLst>
                  <a:outerShdw blurRad="38100" dist="38100" dir="2700000" algn="tl">
                    <a:srgbClr val="000000">
                      <a:alpha val="43137"/>
                    </a:srgbClr>
                  </a:outerShdw>
                </a:effectLst>
              </a:rPr>
              <a:t>السعر اكبر  من الإيراد الحدي.</a:t>
            </a:r>
            <a:endParaRPr lang="fr-FR" sz="2800" b="1" dirty="0">
              <a:solidFill>
                <a:srgbClr val="C00000"/>
              </a:solidFill>
              <a:effectLst>
                <a:outerShdw blurRad="38100" dist="38100" dir="2700000" algn="tl">
                  <a:srgbClr val="000000">
                    <a:alpha val="43137"/>
                  </a:srgbClr>
                </a:outerShdw>
              </a:effectLst>
            </a:endParaRPr>
          </a:p>
          <a:p>
            <a:pPr lvl="0" algn="r" rtl="1"/>
            <a:r>
              <a:rPr lang="ar-DZ" sz="2800" b="1" u="sng" dirty="0">
                <a:solidFill>
                  <a:srgbClr val="7030A0"/>
                </a:solidFill>
                <a:effectLst>
                  <a:outerShdw blurRad="38100" dist="38100" dir="2700000" algn="tl">
                    <a:srgbClr val="000000">
                      <a:alpha val="43137"/>
                    </a:srgbClr>
                  </a:outerShdw>
                </a:effectLst>
              </a:rPr>
              <a:t>الجواب:</a:t>
            </a:r>
            <a:r>
              <a:rPr lang="ar-DZ" sz="2800" b="1" dirty="0">
                <a:solidFill>
                  <a:srgbClr val="7030A0"/>
                </a:solidFill>
                <a:effectLst>
                  <a:outerShdw blurRad="38100" dist="38100" dir="2700000" algn="tl">
                    <a:srgbClr val="000000">
                      <a:alpha val="43137"/>
                    </a:srgbClr>
                  </a:outerShdw>
                </a:effectLst>
              </a:rPr>
              <a:t> - السعر الذي تبيع به المؤسسة هو:</a:t>
            </a:r>
          </a:p>
          <a:p>
            <a:pPr algn="r" rtl="1"/>
            <a:r>
              <a:rPr lang="fr-FR" sz="2800" b="1" dirty="0">
                <a:solidFill>
                  <a:srgbClr val="7030A0"/>
                </a:solidFill>
                <a:effectLst>
                  <a:outerShdw blurRad="38100" dist="38100" dir="2700000" algn="tl">
                    <a:srgbClr val="000000">
                      <a:alpha val="43137"/>
                    </a:srgbClr>
                  </a:outerShdw>
                </a:effectLst>
              </a:rPr>
              <a:t>( P = 42 )</a:t>
            </a:r>
            <a:r>
              <a:rPr lang="ar-DZ" sz="2800" b="1" dirty="0">
                <a:solidFill>
                  <a:srgbClr val="7030A0"/>
                </a:solidFill>
                <a:effectLst>
                  <a:outerShdw blurRad="38100" dist="38100" dir="2700000" algn="tl">
                    <a:srgbClr val="000000">
                      <a:alpha val="43137"/>
                    </a:srgbClr>
                  </a:outerShdw>
                </a:effectLst>
              </a:rPr>
              <a:t> ( 0.5 ).</a:t>
            </a:r>
            <a:endParaRPr lang="fr-FR" sz="2800" b="1" dirty="0">
              <a:solidFill>
                <a:srgbClr val="7030A0"/>
              </a:solidFill>
              <a:effectLst>
                <a:outerShdw blurRad="38100" dist="38100" dir="2700000" algn="tl">
                  <a:srgbClr val="000000">
                    <a:alpha val="43137"/>
                  </a:srgbClr>
                </a:outerShdw>
              </a:effectLst>
            </a:endParaRPr>
          </a:p>
          <a:p>
            <a:pPr algn="r"/>
            <a:r>
              <a:rPr lang="ar-DZ" sz="2800" b="1" u="sng" dirty="0">
                <a:solidFill>
                  <a:srgbClr val="C00000"/>
                </a:solidFill>
                <a:effectLst>
                  <a:outerShdw blurRad="38100" dist="38100" dir="2700000" algn="tl">
                    <a:srgbClr val="000000">
                      <a:alpha val="43137"/>
                    </a:srgbClr>
                  </a:outerShdw>
                </a:effectLst>
              </a:rPr>
              <a:t>- البرهان:</a:t>
            </a:r>
            <a:endParaRPr lang="fr-FR" sz="2800" b="1" u="sng" dirty="0">
              <a:solidFill>
                <a:srgbClr val="C00000"/>
              </a:solidFill>
              <a:effectLst>
                <a:outerShdw blurRad="38100" dist="38100" dir="2700000" algn="tl">
                  <a:srgbClr val="000000">
                    <a:alpha val="43137"/>
                  </a:srgbClr>
                </a:outerShdw>
              </a:effectLst>
            </a:endParaRPr>
          </a:p>
        </p:txBody>
      </p:sp>
      <p:sp>
        <p:nvSpPr>
          <p:cNvPr id="4" name="Title 1"/>
          <p:cNvSpPr>
            <a:spLocks noGrp="1"/>
          </p:cNvSpPr>
          <p:nvPr>
            <p:ph type="ctrTitle"/>
          </p:nvPr>
        </p:nvSpPr>
        <p:spPr>
          <a:xfrm>
            <a:off x="144463" y="165100"/>
            <a:ext cx="11903075" cy="1402443"/>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ar-DZ" sz="4800" b="1" dirty="0">
                <a:solidFill>
                  <a:srgbClr val="002060"/>
                </a:solidFill>
                <a:effectLst>
                  <a:outerShdw blurRad="38100" dist="38100" dir="2700000" algn="tl">
                    <a:srgbClr val="000000">
                      <a:alpha val="43137"/>
                    </a:srgbClr>
                  </a:outerShdw>
                </a:effectLst>
              </a:rPr>
              <a:t>حل التمرين الثاني (تابع):</a:t>
            </a:r>
            <a:endParaRPr lang="en-US" sz="4800" b="1" dirty="0">
              <a:solidFill>
                <a:srgbClr val="002060"/>
              </a:solidFill>
              <a:effectLst>
                <a:outerShdw blurRad="38100" dist="38100" dir="2700000" algn="tl">
                  <a:srgbClr val="000000">
                    <a:alpha val="43137"/>
                  </a:srgbClr>
                </a:outerShdw>
              </a:effectLst>
            </a:endParaRPr>
          </a:p>
        </p:txBody>
      </p:sp>
      <p:pic>
        <p:nvPicPr>
          <p:cNvPr id="5" name="Image 4" descr="page000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8634" y="2656114"/>
            <a:ext cx="5572125" cy="37882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8098640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45143" y="1436687"/>
            <a:ext cx="11902395" cy="5312455"/>
          </a:xfrm>
          <a:blipFill>
            <a:blip r:embed="rId2"/>
            <a:tile tx="0" ty="0" sx="100000" sy="100000" flip="none" algn="tl"/>
          </a:blipFill>
        </p:spPr>
        <p:txBody>
          <a:bodyPr>
            <a:noAutofit/>
          </a:bodyPr>
          <a:lstStyle/>
          <a:p>
            <a:pPr algn="r" rtl="1"/>
            <a:r>
              <a:rPr lang="ar-DZ" sz="2800" b="1" dirty="0">
                <a:solidFill>
                  <a:srgbClr val="C00000"/>
                </a:solidFill>
                <a:effectLst>
                  <a:outerShdw blurRad="38100" dist="38100" dir="2700000" algn="tl">
                    <a:srgbClr val="000000">
                      <a:alpha val="43137"/>
                    </a:srgbClr>
                  </a:outerShdw>
                </a:effectLst>
              </a:rPr>
              <a:t>- </a:t>
            </a:r>
            <a:r>
              <a:rPr lang="ar-DZ" sz="2800" b="1" dirty="0" err="1">
                <a:solidFill>
                  <a:srgbClr val="C00000"/>
                </a:solidFill>
                <a:effectLst>
                  <a:outerShdw blurRad="38100" dist="38100" dir="2700000" algn="tl">
                    <a:srgbClr val="000000">
                      <a:alpha val="43137"/>
                    </a:srgbClr>
                  </a:outerShdw>
                </a:effectLst>
              </a:rPr>
              <a:t>ماهو</a:t>
            </a:r>
            <a:r>
              <a:rPr lang="ar-DZ" sz="2800" b="1" dirty="0">
                <a:solidFill>
                  <a:srgbClr val="C00000"/>
                </a:solidFill>
                <a:effectLst>
                  <a:outerShdw blurRad="38100" dist="38100" dir="2700000" algn="tl">
                    <a:srgbClr val="000000">
                      <a:alpha val="43137"/>
                    </a:srgbClr>
                  </a:outerShdw>
                </a:effectLst>
              </a:rPr>
              <a:t> حجم خسارة او ربح المؤسسة.</a:t>
            </a:r>
            <a:endParaRPr lang="fr-FR" sz="2800" b="1" dirty="0">
              <a:solidFill>
                <a:srgbClr val="C00000"/>
              </a:solidFill>
              <a:effectLst>
                <a:outerShdw blurRad="38100" dist="38100" dir="2700000" algn="tl">
                  <a:srgbClr val="000000">
                    <a:alpha val="43137"/>
                  </a:srgbClr>
                </a:outerShdw>
              </a:effectLst>
            </a:endParaRPr>
          </a:p>
          <a:p>
            <a:pPr lvl="0" algn="r" rtl="1"/>
            <a:r>
              <a:rPr lang="ar-DZ" sz="2800" b="1" u="sng" dirty="0">
                <a:solidFill>
                  <a:srgbClr val="7030A0"/>
                </a:solidFill>
                <a:effectLst>
                  <a:outerShdw blurRad="38100" dist="38100" dir="2700000" algn="tl">
                    <a:srgbClr val="000000">
                      <a:alpha val="43137"/>
                    </a:srgbClr>
                  </a:outerShdw>
                </a:effectLst>
              </a:rPr>
              <a:t>الجواب</a:t>
            </a:r>
            <a:r>
              <a:rPr lang="ar-DZ" sz="2800" b="1" dirty="0">
                <a:solidFill>
                  <a:srgbClr val="7030A0"/>
                </a:solidFill>
                <a:effectLst>
                  <a:outerShdw blurRad="38100" dist="38100" dir="2700000" algn="tl">
                    <a:srgbClr val="000000">
                      <a:alpha val="43137"/>
                    </a:srgbClr>
                  </a:outerShdw>
                </a:effectLst>
              </a:rPr>
              <a:t>:- حساب الايراد الكلي:</a:t>
            </a:r>
            <a:r>
              <a:rPr lang="fr-FR" sz="2800" b="1" dirty="0">
                <a:solidFill>
                  <a:srgbClr val="7030A0"/>
                </a:solidFill>
                <a:effectLst>
                  <a:outerShdw blurRad="38100" dist="38100" dir="2700000" algn="tl">
                    <a:srgbClr val="000000">
                      <a:alpha val="43137"/>
                    </a:srgbClr>
                  </a:outerShdw>
                </a:effectLst>
              </a:rPr>
              <a:t>RT= P.Q= (42) (8)=336         </a:t>
            </a:r>
            <a:r>
              <a:rPr lang="ar-DZ" sz="2800" b="1" dirty="0">
                <a:solidFill>
                  <a:srgbClr val="7030A0"/>
                </a:solidFill>
                <a:effectLst>
                  <a:outerShdw blurRad="38100" dist="38100" dir="2700000" algn="tl">
                    <a:srgbClr val="000000">
                      <a:alpha val="43137"/>
                    </a:srgbClr>
                  </a:outerShdw>
                </a:effectLst>
              </a:rPr>
              <a:t>( 0.25 ).</a:t>
            </a:r>
            <a:endParaRPr lang="fr-FR" sz="2800" b="1" dirty="0">
              <a:solidFill>
                <a:srgbClr val="7030A0"/>
              </a:solidFill>
              <a:effectLst>
                <a:outerShdw blurRad="38100" dist="38100" dir="2700000" algn="tl">
                  <a:srgbClr val="000000">
                    <a:alpha val="43137"/>
                  </a:srgbClr>
                </a:outerShdw>
              </a:effectLst>
            </a:endParaRPr>
          </a:p>
          <a:p>
            <a:pPr algn="r" rtl="1"/>
            <a:r>
              <a:rPr lang="ar-DZ" sz="2800" b="1" dirty="0"/>
              <a:t>- </a:t>
            </a:r>
            <a:r>
              <a:rPr lang="ar-DZ" sz="2800" b="1" dirty="0">
                <a:solidFill>
                  <a:srgbClr val="7030A0"/>
                </a:solidFill>
                <a:effectLst>
                  <a:outerShdw blurRad="38100" dist="38100" dir="2700000" algn="tl">
                    <a:srgbClr val="000000">
                      <a:alpha val="43137"/>
                    </a:srgbClr>
                  </a:outerShdw>
                </a:effectLst>
              </a:rPr>
              <a:t>حساب التكاليف الكلية:</a:t>
            </a:r>
            <a:r>
              <a:rPr lang="fr-FR" sz="2800" b="1" dirty="0">
                <a:solidFill>
                  <a:srgbClr val="7030A0"/>
                </a:solidFill>
                <a:effectLst>
                  <a:outerShdw blurRad="38100" dist="38100" dir="2700000" algn="tl">
                    <a:srgbClr val="000000">
                      <a:alpha val="43137"/>
                    </a:srgbClr>
                  </a:outerShdw>
                </a:effectLst>
              </a:rPr>
              <a:t>CT= ACT.Q=(25) (8) =200    </a:t>
            </a:r>
            <a:r>
              <a:rPr lang="ar-DZ" sz="2800" b="1" dirty="0">
                <a:solidFill>
                  <a:srgbClr val="7030A0"/>
                </a:solidFill>
                <a:effectLst>
                  <a:outerShdw blurRad="38100" dist="38100" dir="2700000" algn="tl">
                    <a:srgbClr val="000000">
                      <a:alpha val="43137"/>
                    </a:srgbClr>
                  </a:outerShdw>
                </a:effectLst>
              </a:rPr>
              <a:t>( 0.25 ).</a:t>
            </a:r>
            <a:endParaRPr lang="fr-FR" sz="2800" b="1" dirty="0">
              <a:solidFill>
                <a:srgbClr val="7030A0"/>
              </a:solidFill>
              <a:effectLst>
                <a:outerShdw blurRad="38100" dist="38100" dir="2700000" algn="tl">
                  <a:srgbClr val="000000">
                    <a:alpha val="43137"/>
                  </a:srgbClr>
                </a:outerShdw>
              </a:effectLst>
            </a:endParaRPr>
          </a:p>
          <a:p>
            <a:pPr algn="r" rtl="1"/>
            <a:r>
              <a:rPr lang="ar-DZ" sz="2800" b="1" dirty="0">
                <a:solidFill>
                  <a:srgbClr val="7030A0"/>
                </a:solidFill>
                <a:effectLst>
                  <a:outerShdw blurRad="38100" dist="38100" dir="2700000" algn="tl">
                    <a:srgbClr val="000000">
                      <a:alpha val="43137"/>
                    </a:srgbClr>
                  </a:outerShdw>
                </a:effectLst>
              </a:rPr>
              <a:t>- الربح: </a:t>
            </a:r>
            <a:r>
              <a:rPr lang="fr-FR" sz="2800" b="1" dirty="0">
                <a:solidFill>
                  <a:srgbClr val="7030A0"/>
                </a:solidFill>
                <a:effectLst>
                  <a:outerShdw blurRad="38100" dist="38100" dir="2700000" algn="tl">
                    <a:srgbClr val="000000">
                      <a:alpha val="43137"/>
                    </a:srgbClr>
                  </a:outerShdw>
                </a:effectLst>
                <a:sym typeface="Symbol" panose="05050102010706020507" pitchFamily="18" charset="2"/>
              </a:rPr>
              <a:t></a:t>
            </a:r>
            <a:r>
              <a:rPr lang="fr-FR" sz="2800" b="1" dirty="0">
                <a:solidFill>
                  <a:srgbClr val="7030A0"/>
                </a:solidFill>
                <a:effectLst>
                  <a:outerShdw blurRad="38100" dist="38100" dir="2700000" algn="tl">
                    <a:srgbClr val="000000">
                      <a:alpha val="43137"/>
                    </a:srgbClr>
                  </a:outerShdw>
                </a:effectLst>
              </a:rPr>
              <a:t>= RT - CT = 336-200 =136                </a:t>
            </a:r>
            <a:r>
              <a:rPr lang="ar-DZ" sz="2800" b="1" dirty="0">
                <a:solidFill>
                  <a:srgbClr val="7030A0"/>
                </a:solidFill>
                <a:effectLst>
                  <a:outerShdw blurRad="38100" dist="38100" dir="2700000" algn="tl">
                    <a:srgbClr val="000000">
                      <a:alpha val="43137"/>
                    </a:srgbClr>
                  </a:outerShdw>
                </a:effectLst>
              </a:rPr>
              <a:t>( 0.5 ).</a:t>
            </a:r>
            <a:endParaRPr lang="fr-FR" sz="2800" b="1" dirty="0">
              <a:solidFill>
                <a:srgbClr val="7030A0"/>
              </a:solidFill>
              <a:effectLst>
                <a:outerShdw blurRad="38100" dist="38100" dir="2700000" algn="tl">
                  <a:srgbClr val="000000">
                    <a:alpha val="43137"/>
                  </a:srgbClr>
                </a:outerShdw>
              </a:effectLst>
            </a:endParaRPr>
          </a:p>
          <a:p>
            <a:pPr algn="r" rtl="1"/>
            <a:r>
              <a:rPr lang="ar-DZ" sz="2800" b="1" dirty="0">
                <a:solidFill>
                  <a:srgbClr val="C00000"/>
                </a:solidFill>
                <a:effectLst>
                  <a:outerShdw blurRad="38100" dist="38100" dir="2700000" algn="tl">
                    <a:srgbClr val="000000">
                      <a:alpha val="43137"/>
                    </a:srgbClr>
                  </a:outerShdw>
                </a:effectLst>
              </a:rPr>
              <a:t>- </a:t>
            </a:r>
            <a:r>
              <a:rPr lang="ar-DZ" sz="2800" b="1" dirty="0" err="1">
                <a:solidFill>
                  <a:srgbClr val="C00000"/>
                </a:solidFill>
                <a:effectLst>
                  <a:outerShdw blurRad="38100" dist="38100" dir="2700000" algn="tl">
                    <a:srgbClr val="000000">
                      <a:alpha val="43137"/>
                    </a:srgbClr>
                  </a:outerShdw>
                </a:effectLst>
              </a:rPr>
              <a:t>ماهو</a:t>
            </a:r>
            <a:r>
              <a:rPr lang="ar-DZ" sz="2800" b="1" dirty="0">
                <a:solidFill>
                  <a:srgbClr val="C00000"/>
                </a:solidFill>
                <a:effectLst>
                  <a:outerShdw blurRad="38100" dist="38100" dir="2700000" algn="tl">
                    <a:srgbClr val="000000">
                      <a:alpha val="43137"/>
                    </a:srgbClr>
                  </a:outerShdw>
                </a:effectLst>
              </a:rPr>
              <a:t> شكل منحنى عرض المؤسسة؟ و لماذا.</a:t>
            </a:r>
            <a:endParaRPr lang="fr-FR" sz="2800" b="1" dirty="0">
              <a:solidFill>
                <a:srgbClr val="C00000"/>
              </a:solidFill>
              <a:effectLst>
                <a:outerShdw blurRad="38100" dist="38100" dir="2700000" algn="tl">
                  <a:srgbClr val="000000">
                    <a:alpha val="43137"/>
                  </a:srgbClr>
                </a:outerShdw>
              </a:effectLst>
            </a:endParaRPr>
          </a:p>
          <a:p>
            <a:pPr lvl="0" algn="r" rtl="1"/>
            <a:r>
              <a:rPr lang="ar-DZ" sz="2800" b="1" u="sng" dirty="0">
                <a:solidFill>
                  <a:srgbClr val="7030A0"/>
                </a:solidFill>
                <a:effectLst>
                  <a:outerShdw blurRad="38100" dist="38100" dir="2700000" algn="tl">
                    <a:srgbClr val="000000">
                      <a:alpha val="43137"/>
                    </a:srgbClr>
                  </a:outerShdw>
                </a:effectLst>
              </a:rPr>
              <a:t>الجواب</a:t>
            </a:r>
            <a:r>
              <a:rPr lang="ar-DZ" sz="2800" b="1" dirty="0">
                <a:solidFill>
                  <a:srgbClr val="7030A0"/>
                </a:solidFill>
                <a:effectLst>
                  <a:outerShdw blurRad="38100" dist="38100" dir="2700000" algn="tl">
                    <a:srgbClr val="000000">
                      <a:alpha val="43137"/>
                    </a:srgbClr>
                  </a:outerShdw>
                </a:effectLst>
              </a:rPr>
              <a:t>:- توجد نقطة عرض فقط و هي الاسقاط العمودي لنقطة التوازن على منحنى الطلب اي النقطة  </a:t>
            </a:r>
            <a:r>
              <a:rPr lang="fr-FR" sz="2800" b="1" dirty="0">
                <a:solidFill>
                  <a:srgbClr val="7030A0"/>
                </a:solidFill>
                <a:effectLst>
                  <a:outerShdw blurRad="38100" dist="38100" dir="2700000" algn="tl">
                    <a:srgbClr val="000000">
                      <a:alpha val="43137"/>
                    </a:srgbClr>
                  </a:outerShdw>
                </a:effectLst>
              </a:rPr>
              <a:t>(Q</a:t>
            </a:r>
            <a:r>
              <a:rPr lang="fr-FR" sz="2800" b="1" baseline="30000" dirty="0">
                <a:solidFill>
                  <a:srgbClr val="7030A0"/>
                </a:solidFill>
                <a:effectLst>
                  <a:outerShdw blurRad="38100" dist="38100" dir="2700000" algn="tl">
                    <a:srgbClr val="000000">
                      <a:alpha val="43137"/>
                    </a:srgbClr>
                  </a:outerShdw>
                </a:effectLst>
              </a:rPr>
              <a:t>*</a:t>
            </a:r>
            <a:r>
              <a:rPr lang="fr-FR" sz="2800" b="1" dirty="0">
                <a:solidFill>
                  <a:srgbClr val="7030A0"/>
                </a:solidFill>
                <a:effectLst>
                  <a:outerShdw blurRad="38100" dist="38100" dir="2700000" algn="tl">
                    <a:srgbClr val="000000">
                      <a:alpha val="43137"/>
                    </a:srgbClr>
                  </a:outerShdw>
                </a:effectLst>
              </a:rPr>
              <a:t>,P)=(8,42) </a:t>
            </a:r>
            <a:r>
              <a:rPr lang="ar-DZ" sz="2800" b="1" dirty="0">
                <a:solidFill>
                  <a:srgbClr val="7030A0"/>
                </a:solidFill>
                <a:effectLst>
                  <a:outerShdw blurRad="38100" dist="38100" dir="2700000" algn="tl">
                    <a:srgbClr val="000000">
                      <a:alpha val="43137"/>
                    </a:srgbClr>
                  </a:outerShdw>
                </a:effectLst>
              </a:rPr>
              <a:t>( 0.5 ).</a:t>
            </a:r>
            <a:endParaRPr lang="fr-FR" sz="2800" b="1" dirty="0">
              <a:solidFill>
                <a:srgbClr val="7030A0"/>
              </a:solidFill>
              <a:effectLst>
                <a:outerShdw blurRad="38100" dist="38100" dir="2700000" algn="tl">
                  <a:srgbClr val="000000">
                    <a:alpha val="43137"/>
                  </a:srgbClr>
                </a:outerShdw>
              </a:effectLst>
            </a:endParaRPr>
          </a:p>
          <a:p>
            <a:pPr algn="r" rtl="1"/>
            <a:r>
              <a:rPr lang="ar-DZ" sz="2800" b="1" dirty="0">
                <a:solidFill>
                  <a:srgbClr val="C00000"/>
                </a:solidFill>
                <a:effectLst>
                  <a:outerShdw blurRad="38100" dist="38100" dir="2700000" algn="tl">
                    <a:srgbClr val="000000">
                      <a:alpha val="43137"/>
                    </a:srgbClr>
                  </a:outerShdw>
                </a:effectLst>
              </a:rPr>
              <a:t>- لماذا لم تختر المؤسسة الكمية( </a:t>
            </a:r>
            <a:r>
              <a:rPr lang="fr-FR" sz="2800" b="1" dirty="0">
                <a:solidFill>
                  <a:srgbClr val="C00000"/>
                </a:solidFill>
                <a:effectLst>
                  <a:outerShdw blurRad="38100" dist="38100" dir="2700000" algn="tl">
                    <a:srgbClr val="000000">
                      <a:alpha val="43137"/>
                    </a:srgbClr>
                  </a:outerShdw>
                </a:effectLst>
              </a:rPr>
              <a:t>Q= 15</a:t>
            </a:r>
            <a:r>
              <a:rPr lang="ar-DZ" sz="2800" b="1" dirty="0">
                <a:solidFill>
                  <a:srgbClr val="C00000"/>
                </a:solidFill>
                <a:effectLst>
                  <a:outerShdw blurRad="38100" dist="38100" dir="2700000" algn="tl">
                    <a:srgbClr val="000000">
                      <a:alpha val="43137"/>
                    </a:srgbClr>
                  </a:outerShdw>
                </a:effectLst>
              </a:rPr>
              <a:t> )ككمية مثلى لتعظيم أرباحها.</a:t>
            </a:r>
            <a:endParaRPr lang="fr-FR" sz="2800" b="1" dirty="0">
              <a:solidFill>
                <a:srgbClr val="C00000"/>
              </a:solidFill>
              <a:effectLst>
                <a:outerShdw blurRad="38100" dist="38100" dir="2700000" algn="tl">
                  <a:srgbClr val="000000">
                    <a:alpha val="43137"/>
                  </a:srgbClr>
                </a:outerShdw>
              </a:effectLst>
            </a:endParaRPr>
          </a:p>
          <a:p>
            <a:pPr lvl="0" algn="r" rtl="1"/>
            <a:r>
              <a:rPr lang="ar-DZ" sz="2800" u="sng" dirty="0">
                <a:solidFill>
                  <a:srgbClr val="7030A0"/>
                </a:solidFill>
                <a:effectLst>
                  <a:outerShdw blurRad="38100" dist="38100" dir="2700000" algn="tl">
                    <a:srgbClr val="000000">
                      <a:alpha val="43137"/>
                    </a:srgbClr>
                  </a:outerShdw>
                </a:effectLst>
              </a:rPr>
              <a:t>الجواب</a:t>
            </a:r>
            <a:r>
              <a:rPr lang="ar-DZ" sz="2800" dirty="0">
                <a:solidFill>
                  <a:srgbClr val="7030A0"/>
                </a:solidFill>
                <a:effectLst>
                  <a:outerShdw blurRad="38100" dist="38100" dir="2700000" algn="tl">
                    <a:srgbClr val="000000">
                      <a:alpha val="43137"/>
                    </a:srgbClr>
                  </a:outerShdw>
                </a:effectLst>
              </a:rPr>
              <a:t>:- لو اختارت المؤسسة الكمية( </a:t>
            </a:r>
            <a:r>
              <a:rPr lang="fr-FR" sz="2800" dirty="0">
                <a:solidFill>
                  <a:srgbClr val="7030A0"/>
                </a:solidFill>
                <a:effectLst>
                  <a:outerShdw blurRad="38100" dist="38100" dir="2700000" algn="tl">
                    <a:srgbClr val="000000">
                      <a:alpha val="43137"/>
                    </a:srgbClr>
                  </a:outerShdw>
                </a:effectLst>
              </a:rPr>
              <a:t>Q= 15</a:t>
            </a:r>
            <a:r>
              <a:rPr lang="ar-DZ" sz="2800" dirty="0">
                <a:solidFill>
                  <a:srgbClr val="7030A0"/>
                </a:solidFill>
                <a:effectLst>
                  <a:outerShdw blurRad="38100" dist="38100" dir="2700000" algn="tl">
                    <a:srgbClr val="000000">
                      <a:alpha val="43137"/>
                    </a:srgbClr>
                  </a:outerShdw>
                </a:effectLst>
              </a:rPr>
              <a:t> )ككمية مثلى لتعظيم أرباحها( توازن سوق المنافسة التامة </a:t>
            </a:r>
            <a:r>
              <a:rPr lang="fr-FR" sz="2800" dirty="0">
                <a:solidFill>
                  <a:srgbClr val="7030A0"/>
                </a:solidFill>
                <a:effectLst>
                  <a:outerShdw blurRad="38100" dist="38100" dir="2700000" algn="tl">
                    <a:srgbClr val="000000">
                      <a:alpha val="43137"/>
                    </a:srgbClr>
                  </a:outerShdw>
                </a:effectLst>
              </a:rPr>
              <a:t>P=MC</a:t>
            </a:r>
            <a:r>
              <a:rPr lang="ar-DZ" sz="2800" dirty="0">
                <a:solidFill>
                  <a:srgbClr val="7030A0"/>
                </a:solidFill>
                <a:effectLst>
                  <a:outerShdw blurRad="38100" dist="38100" dir="2700000" algn="tl">
                    <a:srgbClr val="000000">
                      <a:alpha val="43137"/>
                    </a:srgbClr>
                  </a:outerShdw>
                </a:effectLst>
              </a:rPr>
              <a:t>،</a:t>
            </a:r>
          </a:p>
          <a:p>
            <a:pPr lvl="0" rtl="1"/>
            <a:r>
              <a:rPr lang="ar-DZ" sz="2800" b="1" dirty="0">
                <a:solidFill>
                  <a:srgbClr val="00B050"/>
                </a:solidFill>
                <a:effectLst>
                  <a:outerShdw blurRad="38100" dist="38100" dir="2700000" algn="tl">
                    <a:srgbClr val="000000">
                      <a:alpha val="43137"/>
                    </a:srgbClr>
                  </a:outerShdw>
                </a:effectLst>
              </a:rPr>
              <a:t>الكمية سوف تزيد و بالتالي الإيرادات تنخفض و كذلك </a:t>
            </a:r>
            <a:r>
              <a:rPr lang="ar-DZ" sz="2800" b="1" dirty="0" err="1">
                <a:solidFill>
                  <a:srgbClr val="00B050"/>
                </a:solidFill>
                <a:effectLst>
                  <a:outerShdw blurRad="38100" dist="38100" dir="2700000" algn="tl">
                    <a:srgbClr val="000000">
                      <a:alpha val="43137"/>
                    </a:srgbClr>
                  </a:outerShdw>
                </a:effectLst>
              </a:rPr>
              <a:t>الاباح</a:t>
            </a:r>
            <a:r>
              <a:rPr lang="ar-DZ" sz="2800" b="1" dirty="0">
                <a:solidFill>
                  <a:srgbClr val="00B050"/>
                </a:solidFill>
                <a:effectLst>
                  <a:outerShdw blurRad="38100" dist="38100" dir="2700000" algn="tl">
                    <a:srgbClr val="000000">
                      <a:alpha val="43137"/>
                    </a:srgbClr>
                  </a:outerShdw>
                </a:effectLst>
              </a:rPr>
              <a:t> و هو مالا </a:t>
            </a:r>
            <a:r>
              <a:rPr lang="ar-DZ" sz="2800" b="1" dirty="0" err="1">
                <a:solidFill>
                  <a:srgbClr val="00B050"/>
                </a:solidFill>
                <a:effectLst>
                  <a:outerShdw blurRad="38100" dist="38100" dir="2700000" algn="tl">
                    <a:srgbClr val="000000">
                      <a:alpha val="43137"/>
                    </a:srgbClr>
                  </a:outerShdw>
                </a:effectLst>
              </a:rPr>
              <a:t>يرقاه</a:t>
            </a:r>
            <a:r>
              <a:rPr lang="ar-DZ" sz="2800" b="1" dirty="0">
                <a:solidFill>
                  <a:srgbClr val="00B050"/>
                </a:solidFill>
                <a:effectLst>
                  <a:outerShdw blurRad="38100" dist="38100" dir="2700000" algn="tl">
                    <a:srgbClr val="000000">
                      <a:alpha val="43137"/>
                    </a:srgbClr>
                  </a:outerShdw>
                </a:effectLst>
              </a:rPr>
              <a:t> المحتكر. ( 0.5 ). </a:t>
            </a:r>
            <a:endParaRPr lang="fr-FR" sz="2800" b="1" dirty="0">
              <a:solidFill>
                <a:srgbClr val="00B050"/>
              </a:solidFill>
              <a:effectLst>
                <a:outerShdw blurRad="38100" dist="38100" dir="2700000" algn="tl">
                  <a:srgbClr val="000000">
                    <a:alpha val="43137"/>
                  </a:srgbClr>
                </a:outerShdw>
              </a:effectLst>
            </a:endParaRPr>
          </a:p>
          <a:p>
            <a:endParaRPr lang="fr-FR" sz="2800" dirty="0"/>
          </a:p>
        </p:txBody>
      </p:sp>
      <p:sp>
        <p:nvSpPr>
          <p:cNvPr id="4" name="Title 1"/>
          <p:cNvSpPr>
            <a:spLocks noGrp="1"/>
          </p:cNvSpPr>
          <p:nvPr>
            <p:ph type="ctrTitle"/>
          </p:nvPr>
        </p:nvSpPr>
        <p:spPr>
          <a:xfrm>
            <a:off x="145143" y="222250"/>
            <a:ext cx="11902395" cy="1214438"/>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ar-DZ" sz="4800" b="1" dirty="0">
                <a:solidFill>
                  <a:srgbClr val="002060"/>
                </a:solidFill>
                <a:effectLst>
                  <a:outerShdw blurRad="38100" dist="38100" dir="2700000" algn="tl">
                    <a:srgbClr val="000000">
                      <a:alpha val="43137"/>
                    </a:srgbClr>
                  </a:outerShdw>
                </a:effectLst>
              </a:rPr>
              <a:t>حل التمرين الثاني (تابع):</a:t>
            </a:r>
            <a:endParaRPr lang="en-US" sz="4800"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8230015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5F47C03F-4267-45F7-86EC-DB600570DA04}"/>
              </a:ext>
            </a:extLst>
          </p:cNvPr>
          <p:cNvSpPr>
            <a:spLocks noGrp="1"/>
          </p:cNvSpPr>
          <p:nvPr>
            <p:ph type="subTitle" idx="1"/>
          </p:nvPr>
        </p:nvSpPr>
        <p:spPr>
          <a:xfrm>
            <a:off x="110836" y="1607127"/>
            <a:ext cx="11942618" cy="5084473"/>
          </a:xfrm>
          <a:blipFill>
            <a:blip r:embed="rId2"/>
            <a:tile tx="0" ty="0" sx="100000" sy="100000" flip="none" algn="tl"/>
          </a:blipFill>
        </p:spPr>
        <p:txBody>
          <a:bodyPr>
            <a:normAutofit/>
          </a:bodyPr>
          <a:lstStyle/>
          <a:p>
            <a:pPr marL="342900" lvl="0" indent="-342900" algn="r" rtl="1">
              <a:buFont typeface="Wingdings" panose="05000000000000000000" pitchFamily="2" charset="2"/>
              <a:buChar char="q"/>
            </a:pPr>
            <a:r>
              <a:rPr lang="ar-DZ" sz="2800" b="1" u="sng" dirty="0">
                <a:solidFill>
                  <a:srgbClr val="C00000"/>
                </a:solidFill>
                <a:effectLst>
                  <a:outerShdw blurRad="38100" dist="38100" dir="2700000" algn="tl">
                    <a:srgbClr val="000000">
                      <a:alpha val="43137"/>
                    </a:srgbClr>
                  </a:outerShdw>
                </a:effectLst>
                <a:cs typeface="AdvertisingExtraBold" pitchFamily="2" charset="-78"/>
              </a:rPr>
              <a:t>الجزء النظري</a:t>
            </a:r>
            <a:r>
              <a:rPr lang="ar-DZ" sz="2800" b="1" dirty="0">
                <a:solidFill>
                  <a:srgbClr val="C00000"/>
                </a:solidFill>
                <a:effectLst>
                  <a:outerShdw blurRad="38100" dist="38100" dir="2700000" algn="tl">
                    <a:srgbClr val="000000">
                      <a:alpha val="43137"/>
                    </a:srgbClr>
                  </a:outerShdw>
                </a:effectLst>
                <a:cs typeface="AdvertisingExtraBold" pitchFamily="2" charset="-78"/>
              </a:rPr>
              <a:t>:  </a:t>
            </a:r>
            <a:r>
              <a:rPr lang="ar-DZ" b="1" dirty="0">
                <a:solidFill>
                  <a:srgbClr val="7030A0"/>
                </a:solidFill>
                <a:effectLst>
                  <a:outerShdw blurRad="38100" dist="38100" dir="2700000" algn="tl">
                    <a:srgbClr val="000000">
                      <a:alpha val="43137"/>
                    </a:srgbClr>
                  </a:outerShdw>
                </a:effectLst>
              </a:rPr>
              <a:t>( 03.50 نقطة ) </a:t>
            </a:r>
            <a:r>
              <a:rPr lang="ar-DZ" b="1" u="sng" dirty="0">
                <a:solidFill>
                  <a:srgbClr val="7030A0"/>
                </a:solidFill>
                <a:effectLst>
                  <a:outerShdw blurRad="38100" dist="38100" dir="2700000" algn="tl">
                    <a:srgbClr val="000000">
                      <a:alpha val="43137"/>
                    </a:srgbClr>
                  </a:outerShdw>
                </a:effectLst>
              </a:rPr>
              <a:t>اجب و باختصار عن السؤال التالي</a:t>
            </a:r>
            <a:r>
              <a:rPr lang="ar-DZ" b="1" dirty="0">
                <a:solidFill>
                  <a:srgbClr val="7030A0"/>
                </a:solidFill>
                <a:effectLst>
                  <a:outerShdw blurRad="38100" dist="38100" dir="2700000" algn="tl">
                    <a:srgbClr val="000000">
                      <a:alpha val="43137"/>
                    </a:srgbClr>
                  </a:outerShdw>
                </a:effectLst>
              </a:rPr>
              <a:t>: </a:t>
            </a:r>
            <a:endParaRPr lang="fr-FR" b="1" dirty="0">
              <a:solidFill>
                <a:srgbClr val="7030A0"/>
              </a:solidFill>
              <a:effectLst>
                <a:outerShdw blurRad="38100" dist="38100" dir="2700000" algn="tl">
                  <a:srgbClr val="000000">
                    <a:alpha val="43137"/>
                  </a:srgbClr>
                </a:outerShdw>
              </a:effectLst>
            </a:endParaRPr>
          </a:p>
          <a:p>
            <a:pPr rtl="1"/>
            <a:r>
              <a:rPr lang="ar-SA" b="1" dirty="0">
                <a:solidFill>
                  <a:srgbClr val="002060"/>
                </a:solidFill>
                <a:effectLst>
                  <a:outerShdw blurRad="38100" dist="38100" dir="2700000" algn="tl">
                    <a:srgbClr val="000000">
                      <a:alpha val="43137"/>
                    </a:srgbClr>
                  </a:outerShdw>
                </a:effectLst>
                <a:cs typeface="AdvertisingExtraBold" pitchFamily="2" charset="-78"/>
              </a:rPr>
              <a:t>برأيك هل المؤسسات التي تحقق خسارة سوف تخرج من السوق ( الصناعة) في المدى الطويل أم لا؟.( ناقش حسب كل شكل من أشكال السوق المدروسة).</a:t>
            </a:r>
            <a:endParaRPr lang="fr-FR" b="1" dirty="0">
              <a:solidFill>
                <a:srgbClr val="002060"/>
              </a:solidFill>
              <a:effectLst>
                <a:outerShdw blurRad="38100" dist="38100" dir="2700000" algn="tl">
                  <a:srgbClr val="000000">
                    <a:alpha val="43137"/>
                  </a:srgbClr>
                </a:outerShdw>
              </a:effectLst>
              <a:cs typeface="AdvertisingExtraBold" pitchFamily="2" charset="-78"/>
            </a:endParaRPr>
          </a:p>
          <a:p>
            <a:pPr marL="457200" indent="-457200" algn="r" rtl="1">
              <a:buFont typeface="Wingdings" panose="05000000000000000000" pitchFamily="2" charset="2"/>
              <a:buChar char="q"/>
            </a:pPr>
            <a:r>
              <a:rPr lang="ar-DZ" sz="2800" b="1" u="sng" dirty="0">
                <a:solidFill>
                  <a:srgbClr val="C00000"/>
                </a:solidFill>
                <a:effectLst>
                  <a:outerShdw blurRad="38100" dist="38100" dir="2700000" algn="tl">
                    <a:srgbClr val="000000">
                      <a:alpha val="43137"/>
                    </a:srgbClr>
                  </a:outerShdw>
                </a:effectLst>
                <a:cs typeface="AdvertisingExtraBold" pitchFamily="2" charset="-78"/>
              </a:rPr>
              <a:t>التمرين الأول</a:t>
            </a:r>
            <a:r>
              <a:rPr lang="ar-DZ" sz="2800" b="1" dirty="0">
                <a:solidFill>
                  <a:srgbClr val="C00000"/>
                </a:solidFill>
                <a:effectLst>
                  <a:outerShdw blurRad="38100" dist="38100" dir="2700000" algn="tl">
                    <a:srgbClr val="000000">
                      <a:alpha val="43137"/>
                    </a:srgbClr>
                  </a:outerShdw>
                </a:effectLst>
              </a:rPr>
              <a:t>: </a:t>
            </a:r>
            <a:r>
              <a:rPr lang="ar-SA" sz="2800" b="1" dirty="0">
                <a:solidFill>
                  <a:srgbClr val="7030A0"/>
                </a:solidFill>
                <a:effectLst>
                  <a:outerShdw blurRad="38100" dist="38100" dir="2700000" algn="tl">
                    <a:srgbClr val="000000">
                      <a:alpha val="43137"/>
                    </a:srgbClr>
                  </a:outerShdw>
                </a:effectLst>
              </a:rPr>
              <a:t>لتكن لدينا دالتي الطلب و العرض في سوق المنافسة التامة من الشكل:</a:t>
            </a:r>
            <a:br>
              <a:rPr lang="ar-SA" sz="2800" b="1" dirty="0">
                <a:solidFill>
                  <a:srgbClr val="7030A0"/>
                </a:solidFill>
                <a:effectLst>
                  <a:outerShdw blurRad="38100" dist="38100" dir="2700000" algn="tl">
                    <a:srgbClr val="000000">
                      <a:alpha val="43137"/>
                    </a:srgbClr>
                  </a:outerShdw>
                </a:effectLst>
              </a:rPr>
            </a:br>
            <a:r>
              <a:rPr lang="ar-SA" sz="2800" b="1" dirty="0">
                <a:solidFill>
                  <a:srgbClr val="FFFF00"/>
                </a:solidFill>
                <a:effectLst>
                  <a:outerShdw blurRad="38100" dist="38100" dir="2700000" algn="tl">
                    <a:srgbClr val="000000">
                      <a:alpha val="43137"/>
                    </a:srgbClr>
                  </a:outerShdw>
                </a:effectLst>
              </a:rPr>
              <a:t>- أحسب سعر و كمية التوازن.</a:t>
            </a:r>
            <a:endParaRPr lang="fr-FR" sz="2800" b="1" dirty="0">
              <a:solidFill>
                <a:srgbClr val="FFFF00"/>
              </a:solidFill>
              <a:effectLst>
                <a:outerShdw blurRad="38100" dist="38100" dir="2700000" algn="tl">
                  <a:srgbClr val="000000">
                    <a:alpha val="43137"/>
                  </a:srgbClr>
                </a:outerShdw>
              </a:effectLst>
            </a:endParaRPr>
          </a:p>
          <a:p>
            <a:pPr algn="r" rtl="1"/>
            <a:r>
              <a:rPr lang="ar-SA" sz="2800" b="1" dirty="0">
                <a:solidFill>
                  <a:srgbClr val="FFFF00"/>
                </a:solidFill>
                <a:effectLst>
                  <a:outerShdw blurRad="38100" dist="38100" dir="2700000" algn="tl">
                    <a:srgbClr val="000000">
                      <a:alpha val="43137"/>
                    </a:srgbClr>
                  </a:outerShdw>
                </a:effectLst>
              </a:rPr>
              <a:t>-  أحسب فائض المستهلك و فائض المنتج.</a:t>
            </a:r>
            <a:endParaRPr lang="fr-FR" sz="2800" b="1" dirty="0">
              <a:solidFill>
                <a:srgbClr val="FFFF00"/>
              </a:solidFill>
              <a:effectLst>
                <a:outerShdw blurRad="38100" dist="38100" dir="2700000" algn="tl">
                  <a:srgbClr val="000000">
                    <a:alpha val="43137"/>
                  </a:srgbClr>
                </a:outerShdw>
              </a:effectLst>
            </a:endParaRPr>
          </a:p>
          <a:p>
            <a:pPr algn="r" rtl="1"/>
            <a:r>
              <a:rPr lang="ar-SA" sz="2800" b="1" dirty="0">
                <a:solidFill>
                  <a:srgbClr val="FFFF00"/>
                </a:solidFill>
                <a:effectLst>
                  <a:outerShdw blurRad="38100" dist="38100" dir="2700000" algn="tl">
                    <a:srgbClr val="000000">
                      <a:alpha val="43137"/>
                    </a:srgbClr>
                  </a:outerShdw>
                </a:effectLst>
              </a:rPr>
              <a:t>- لأسباب معينة قررت الحكومة فرض سعر مقداره (25 دج ) بين ماذا يحدث.</a:t>
            </a:r>
            <a:endParaRPr lang="fr-FR" sz="2800" b="1" dirty="0">
              <a:solidFill>
                <a:srgbClr val="FFFF00"/>
              </a:solidFill>
              <a:effectLst>
                <a:outerShdw blurRad="38100" dist="38100" dir="2700000" algn="tl">
                  <a:srgbClr val="000000">
                    <a:alpha val="43137"/>
                  </a:srgbClr>
                </a:outerShdw>
              </a:effectLst>
            </a:endParaRPr>
          </a:p>
          <a:p>
            <a:pPr algn="r" rtl="1"/>
            <a:r>
              <a:rPr lang="ar-SA" sz="2800" b="1" dirty="0">
                <a:solidFill>
                  <a:srgbClr val="FFFF00"/>
                </a:solidFill>
                <a:effectLst>
                  <a:outerShdw blurRad="38100" dist="38100" dir="2700000" algn="tl">
                    <a:srgbClr val="000000">
                      <a:alpha val="43137"/>
                    </a:srgbClr>
                  </a:outerShdw>
                </a:effectLst>
              </a:rPr>
              <a:t>- قررت الحكومة مرة أخرى فرض سعر مقداره  (15 دج) بين ماذا يحدث. ماهي أثار هذه السياسة.  </a:t>
            </a:r>
            <a:endParaRPr lang="fr-FR" sz="2800" b="1" dirty="0">
              <a:solidFill>
                <a:srgbClr val="FFFF00"/>
              </a:solidFill>
              <a:effectLst>
                <a:outerShdw blurRad="38100" dist="38100" dir="2700000" algn="tl">
                  <a:srgbClr val="000000">
                    <a:alpha val="43137"/>
                  </a:srgbClr>
                </a:outerShdw>
              </a:effectLst>
            </a:endParaRPr>
          </a:p>
          <a:p>
            <a:pPr algn="r" rtl="1"/>
            <a:r>
              <a:rPr lang="ar-SA" sz="2800" b="1" dirty="0">
                <a:solidFill>
                  <a:srgbClr val="FFFF00"/>
                </a:solidFill>
                <a:effectLst>
                  <a:outerShdw blurRad="38100" dist="38100" dir="2700000" algn="tl">
                    <a:srgbClr val="000000">
                      <a:alpha val="43137"/>
                    </a:srgbClr>
                  </a:outerShdw>
                </a:effectLst>
              </a:rPr>
              <a:t>- انطلاقا من وضعية السؤال الأول إذا كانت لدينا دالة التكلفة الكلية : </a:t>
            </a:r>
            <a:r>
              <a:rPr lang="fr-FR" sz="2800" b="1" dirty="0">
                <a:solidFill>
                  <a:srgbClr val="FFFF00"/>
                </a:solidFill>
                <a:effectLst>
                  <a:outerShdw blurRad="38100" dist="38100" dir="2700000" algn="tl">
                    <a:srgbClr val="000000">
                      <a:alpha val="43137"/>
                    </a:srgbClr>
                  </a:outerShdw>
                </a:effectLst>
              </a:rPr>
              <a:t>               </a:t>
            </a:r>
            <a:r>
              <a:rPr lang="fr-FR" sz="2800" b="1" i="1" dirty="0">
                <a:solidFill>
                  <a:srgbClr val="FFFF00"/>
                </a:solidFill>
                <a:effectLst>
                  <a:outerShdw blurRad="38100" dist="38100" dir="2700000" algn="tl">
                    <a:srgbClr val="000000">
                      <a:alpha val="43137"/>
                    </a:srgbClr>
                  </a:outerShdw>
                </a:effectLst>
              </a:rPr>
              <a:t>CT=5 Q</a:t>
            </a:r>
            <a:r>
              <a:rPr lang="fr-FR" sz="2800" b="1" i="1" baseline="30000" dirty="0">
                <a:solidFill>
                  <a:srgbClr val="FFFF00"/>
                </a:solidFill>
                <a:effectLst>
                  <a:outerShdw blurRad="38100" dist="38100" dir="2700000" algn="tl">
                    <a:srgbClr val="000000">
                      <a:alpha val="43137"/>
                    </a:srgbClr>
                  </a:outerShdw>
                </a:effectLst>
              </a:rPr>
              <a:t>2</a:t>
            </a:r>
            <a:r>
              <a:rPr lang="fr-FR" sz="2800" b="1" i="1" dirty="0">
                <a:solidFill>
                  <a:srgbClr val="FFFF00"/>
                </a:solidFill>
                <a:effectLst>
                  <a:outerShdw blurRad="38100" dist="38100" dir="2700000" algn="tl">
                    <a:srgbClr val="000000">
                      <a:alpha val="43137"/>
                    </a:srgbClr>
                  </a:outerShdw>
                </a:effectLst>
              </a:rPr>
              <a:t>+ 10  </a:t>
            </a:r>
            <a:endParaRPr lang="fr-FR" sz="2800" b="1" dirty="0">
              <a:solidFill>
                <a:srgbClr val="FFFF00"/>
              </a:solidFill>
              <a:effectLst>
                <a:outerShdw blurRad="38100" dist="38100" dir="2700000" algn="tl">
                  <a:srgbClr val="000000">
                    <a:alpha val="43137"/>
                  </a:srgbClr>
                </a:outerShdw>
              </a:effectLst>
            </a:endParaRPr>
          </a:p>
          <a:p>
            <a:pPr algn="r" rtl="1"/>
            <a:r>
              <a:rPr lang="ar-SA" sz="2800" b="1" dirty="0">
                <a:solidFill>
                  <a:srgbClr val="FFFF00"/>
                </a:solidFill>
                <a:effectLst>
                  <a:outerShdw blurRad="38100" dist="38100" dir="2700000" algn="tl">
                    <a:srgbClr val="000000">
                      <a:alpha val="43137"/>
                    </a:srgbClr>
                  </a:outerShdw>
                </a:effectLst>
              </a:rPr>
              <a:t>- ماهي شروط تعظيم الربح . احسب </a:t>
            </a:r>
            <a:r>
              <a:rPr lang="ar-SA" sz="2800" b="1" dirty="0" err="1">
                <a:solidFill>
                  <a:srgbClr val="FFFF00"/>
                </a:solidFill>
                <a:effectLst>
                  <a:outerShdw blurRad="38100" dist="38100" dir="2700000" algn="tl">
                    <a:srgbClr val="000000">
                      <a:alpha val="43137"/>
                    </a:srgbClr>
                  </a:outerShdw>
                </a:effectLst>
              </a:rPr>
              <a:t>قيمته.متى</a:t>
            </a:r>
            <a:r>
              <a:rPr lang="ar-SA" sz="2800" b="1" dirty="0">
                <a:solidFill>
                  <a:srgbClr val="FFFF00"/>
                </a:solidFill>
                <a:effectLst>
                  <a:outerShdw blurRad="38100" dist="38100" dir="2700000" algn="tl">
                    <a:srgbClr val="000000">
                      <a:alpha val="43137"/>
                    </a:srgbClr>
                  </a:outerShdw>
                </a:effectLst>
              </a:rPr>
              <a:t> يكون للمؤسسة خيار الاستمرار أو  التوقف </a:t>
            </a:r>
            <a:endParaRPr lang="fr-FR" sz="2800" b="1" dirty="0">
              <a:solidFill>
                <a:srgbClr val="FFFF00"/>
              </a:solidFill>
              <a:effectLst>
                <a:outerShdw blurRad="38100" dist="38100" dir="2700000" algn="tl">
                  <a:srgbClr val="000000">
                    <a:alpha val="43137"/>
                  </a:srgbClr>
                </a:outerShdw>
              </a:effectLst>
            </a:endParaRPr>
          </a:p>
          <a:p>
            <a:pPr algn="r" rtl="1"/>
            <a:r>
              <a:rPr lang="ar-SA" sz="2800" b="1" dirty="0">
                <a:solidFill>
                  <a:srgbClr val="FFFF00"/>
                </a:solidFill>
                <a:effectLst>
                  <a:outerShdw blurRad="38100" dist="38100" dir="2700000" algn="tl">
                    <a:srgbClr val="000000">
                      <a:alpha val="43137"/>
                    </a:srgbClr>
                  </a:outerShdw>
                </a:effectLst>
              </a:rPr>
              <a:t>    و ماذا تسمى تلك النقطة.  </a:t>
            </a:r>
            <a:endParaRPr lang="fr-FR" sz="2800" b="1" dirty="0">
              <a:solidFill>
                <a:srgbClr val="FFFF00"/>
              </a:solidFill>
              <a:effectLst>
                <a:outerShdw blurRad="38100" dist="38100" dir="2700000" algn="tl">
                  <a:srgbClr val="000000">
                    <a:alpha val="43137"/>
                  </a:srgbClr>
                </a:outerShdw>
              </a:effectLst>
            </a:endParaRPr>
          </a:p>
          <a:p>
            <a:endParaRPr lang="fr-FR" dirty="0"/>
          </a:p>
        </p:txBody>
      </p:sp>
      <p:sp>
        <p:nvSpPr>
          <p:cNvPr id="4" name="Title 1">
            <a:extLst>
              <a:ext uri="{FF2B5EF4-FFF2-40B4-BE49-F238E27FC236}">
                <a16:creationId xmlns:a16="http://schemas.microsoft.com/office/drawing/2014/main" id="{E523FD21-B376-41F2-A0C5-385285846898}"/>
              </a:ext>
            </a:extLst>
          </p:cNvPr>
          <p:cNvSpPr>
            <a:spLocks noGrp="1"/>
          </p:cNvSpPr>
          <p:nvPr>
            <p:ph type="ctrTitle"/>
          </p:nvPr>
        </p:nvSpPr>
        <p:spPr>
          <a:xfrm>
            <a:off x="111125" y="166688"/>
            <a:ext cx="11942763" cy="1287462"/>
          </a:xfrm>
          <a:solidFill>
            <a:srgbClr val="FFC000"/>
          </a:solidFill>
        </p:spPr>
        <p:txBody>
          <a:bodyPr>
            <a:normAutofit/>
          </a:bodyPr>
          <a:lstStyle/>
          <a:p>
            <a:r>
              <a:rPr lang="ar-AE" b="1" dirty="0">
                <a:solidFill>
                  <a:srgbClr val="002060"/>
                </a:solidFill>
                <a:effectLst>
                  <a:outerShdw blurRad="38100" dist="38100" dir="2700000" algn="tl">
                    <a:srgbClr val="000000">
                      <a:alpha val="43137"/>
                    </a:srgbClr>
                  </a:outerShdw>
                </a:effectLst>
              </a:rPr>
              <a:t>ال</a:t>
            </a:r>
            <a:r>
              <a:rPr lang="ar-DZ" b="1" dirty="0">
                <a:solidFill>
                  <a:srgbClr val="002060"/>
                </a:solidFill>
                <a:effectLst>
                  <a:outerShdw blurRad="38100" dist="38100" dir="2700000" algn="tl">
                    <a:srgbClr val="000000">
                      <a:alpha val="43137"/>
                    </a:srgbClr>
                  </a:outerShdw>
                </a:effectLst>
              </a:rPr>
              <a:t>اختبار</a:t>
            </a:r>
            <a:r>
              <a:rPr lang="ar-AE" b="1" dirty="0">
                <a:solidFill>
                  <a:srgbClr val="002060"/>
                </a:solidFill>
                <a:effectLst>
                  <a:outerShdw blurRad="38100" dist="38100" dir="2700000" algn="tl">
                    <a:srgbClr val="000000">
                      <a:alpha val="43137"/>
                    </a:srgbClr>
                  </a:outerShdw>
                </a:effectLst>
              </a:rPr>
              <a:t> التطبيقي ال</a:t>
            </a:r>
            <a:r>
              <a:rPr lang="ar-DZ" b="1" dirty="0">
                <a:solidFill>
                  <a:srgbClr val="002060"/>
                </a:solidFill>
                <a:effectLst>
                  <a:outerShdw blurRad="38100" dist="38100" dir="2700000" algn="tl">
                    <a:srgbClr val="000000">
                      <a:alpha val="43137"/>
                    </a:srgbClr>
                  </a:outerShdw>
                </a:effectLst>
              </a:rPr>
              <a:t>ثاني ( محلول)</a:t>
            </a:r>
            <a:r>
              <a:rPr lang="ar-AE" b="1" dirty="0">
                <a:solidFill>
                  <a:srgbClr val="002060"/>
                </a:solidFill>
                <a:effectLst>
                  <a:outerShdw blurRad="38100" dist="38100" dir="2700000" algn="tl">
                    <a:srgbClr val="000000">
                      <a:alpha val="43137"/>
                    </a:srgbClr>
                  </a:outerShdw>
                </a:effectLst>
              </a:rPr>
              <a:t>:</a:t>
            </a:r>
            <a:endParaRPr lang="en-US" b="1" dirty="0">
              <a:solidFill>
                <a:srgbClr val="002060"/>
              </a:solidFill>
              <a:effectLst>
                <a:outerShdw blurRad="38100" dist="38100" dir="2700000" algn="tl">
                  <a:srgbClr val="000000">
                    <a:alpha val="43137"/>
                  </a:srgbClr>
                </a:outerShdw>
              </a:effectLst>
            </a:endParaRPr>
          </a:p>
        </p:txBody>
      </p:sp>
      <p:pic>
        <p:nvPicPr>
          <p:cNvPr id="5" name="Image 4">
            <a:extLst>
              <a:ext uri="{FF2B5EF4-FFF2-40B4-BE49-F238E27FC236}">
                <a16:creationId xmlns:a16="http://schemas.microsoft.com/office/drawing/2014/main" id="{C4DE2418-D880-4C58-A8F6-F25904104833}"/>
              </a:ext>
            </a:extLst>
          </p:cNvPr>
          <p:cNvPicPr>
            <a:picLocks noChangeAspect="1"/>
          </p:cNvPicPr>
          <p:nvPr/>
        </p:nvPicPr>
        <p:blipFill>
          <a:blip r:embed="rId3"/>
          <a:stretch>
            <a:fillRect/>
          </a:stretch>
        </p:blipFill>
        <p:spPr>
          <a:xfrm>
            <a:off x="1108365" y="3067996"/>
            <a:ext cx="1967344" cy="1351604"/>
          </a:xfrm>
          <a:prstGeom prst="rect">
            <a:avLst/>
          </a:prstGeom>
          <a:solidFill>
            <a:srgbClr val="00B0F0"/>
          </a:solidFill>
        </p:spPr>
      </p:pic>
    </p:spTree>
    <p:extLst>
      <p:ext uri="{BB962C8B-B14F-4D97-AF65-F5344CB8AC3E}">
        <p14:creationId xmlns:p14="http://schemas.microsoft.com/office/powerpoint/2010/main" val="201953248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57CEFACC-DF46-48D9-AFF9-B3AF63D92C55}"/>
              </a:ext>
            </a:extLst>
          </p:cNvPr>
          <p:cNvSpPr>
            <a:spLocks noGrp="1"/>
          </p:cNvSpPr>
          <p:nvPr>
            <p:ph type="subTitle" idx="1"/>
          </p:nvPr>
        </p:nvSpPr>
        <p:spPr>
          <a:xfrm>
            <a:off x="110834" y="1454582"/>
            <a:ext cx="11942619" cy="5223163"/>
          </a:xfrm>
          <a:blipFill>
            <a:blip r:embed="rId2"/>
            <a:tile tx="0" ty="0" sx="100000" sy="100000" flip="none" algn="tl"/>
          </a:blipFill>
        </p:spPr>
        <p:txBody>
          <a:bodyPr>
            <a:normAutofit lnSpcReduction="10000"/>
          </a:bodyPr>
          <a:lstStyle/>
          <a:p>
            <a:pPr algn="r" rtl="1"/>
            <a:r>
              <a:rPr lang="ar-DZ" sz="3200" b="1" dirty="0">
                <a:solidFill>
                  <a:srgbClr val="FFFF00"/>
                </a:solidFill>
                <a:effectLst>
                  <a:outerShdw blurRad="38100" dist="38100" dir="2700000" algn="tl">
                    <a:srgbClr val="000000">
                      <a:alpha val="43137"/>
                    </a:srgbClr>
                  </a:outerShdw>
                </a:effectLst>
              </a:rPr>
              <a:t>لدينا دالة الإنتاج التالية في المدى القصير:     </a:t>
            </a:r>
            <a:r>
              <a:rPr lang="fr-FR" sz="3200" b="1" i="1" dirty="0">
                <a:solidFill>
                  <a:srgbClr val="FFFF00"/>
                </a:solidFill>
                <a:effectLst>
                  <a:outerShdw blurRad="38100" dist="38100" dir="2700000" algn="tl">
                    <a:srgbClr val="000000">
                      <a:alpha val="43137"/>
                    </a:srgbClr>
                  </a:outerShdw>
                </a:effectLst>
              </a:rPr>
              <a:t>Q= 10L</a:t>
            </a:r>
            <a:r>
              <a:rPr lang="fr-FR" sz="3200" b="1" i="1" baseline="30000" dirty="0">
                <a:solidFill>
                  <a:srgbClr val="FFFF00"/>
                </a:solidFill>
                <a:effectLst>
                  <a:outerShdw blurRad="38100" dist="38100" dir="2700000" algn="tl">
                    <a:srgbClr val="000000">
                      <a:alpha val="43137"/>
                    </a:srgbClr>
                  </a:outerShdw>
                </a:effectLst>
              </a:rPr>
              <a:t>2</a:t>
            </a:r>
            <a:r>
              <a:rPr lang="fr-FR" sz="3200" b="1" i="1" dirty="0">
                <a:solidFill>
                  <a:srgbClr val="FFFF00"/>
                </a:solidFill>
                <a:effectLst>
                  <a:outerShdw blurRad="38100" dist="38100" dir="2700000" algn="tl">
                    <a:srgbClr val="000000">
                      <a:alpha val="43137"/>
                    </a:srgbClr>
                  </a:outerShdw>
                </a:effectLst>
              </a:rPr>
              <a:t>K – (LK)</a:t>
            </a:r>
            <a:r>
              <a:rPr lang="fr-FR" sz="3200" b="1" i="1" baseline="30000" dirty="0">
                <a:solidFill>
                  <a:srgbClr val="FFFF00"/>
                </a:solidFill>
                <a:effectLst>
                  <a:outerShdw blurRad="38100" dist="38100" dir="2700000" algn="tl">
                    <a:srgbClr val="000000">
                      <a:alpha val="43137"/>
                    </a:srgbClr>
                  </a:outerShdw>
                </a:effectLst>
              </a:rPr>
              <a:t>3</a:t>
            </a:r>
            <a:endParaRPr lang="fr-FR" sz="3200" b="1" dirty="0">
              <a:solidFill>
                <a:srgbClr val="FFFF00"/>
              </a:solidFill>
              <a:effectLst>
                <a:outerShdw blurRad="38100" dist="38100" dir="2700000" algn="tl">
                  <a:srgbClr val="000000">
                    <a:alpha val="43137"/>
                  </a:srgbClr>
                </a:outerShdw>
              </a:effectLst>
            </a:endParaRPr>
          </a:p>
          <a:p>
            <a:pPr algn="r" rtl="1"/>
            <a:r>
              <a:rPr lang="ar-DZ" sz="3200" b="1" dirty="0">
                <a:solidFill>
                  <a:srgbClr val="FFFF00"/>
                </a:solidFill>
                <a:effectLst>
                  <a:outerShdw blurRad="38100" dist="38100" dir="2700000" algn="tl">
                    <a:srgbClr val="000000">
                      <a:alpha val="43137"/>
                    </a:srgbClr>
                  </a:outerShdw>
                </a:effectLst>
              </a:rPr>
              <a:t>نفرض أن عنصر رأس المال ثابت ويعادل (</a:t>
            </a:r>
            <a:r>
              <a:rPr lang="fr-FR" sz="3200" b="1" dirty="0">
                <a:solidFill>
                  <a:srgbClr val="FFFF00"/>
                </a:solidFill>
                <a:effectLst>
                  <a:outerShdw blurRad="38100" dist="38100" dir="2700000" algn="tl">
                    <a:srgbClr val="000000">
                      <a:alpha val="43137"/>
                    </a:srgbClr>
                  </a:outerShdw>
                </a:effectLst>
              </a:rPr>
              <a:t>K = 2</a:t>
            </a:r>
            <a:r>
              <a:rPr lang="ar-DZ" sz="3200" b="1" dirty="0">
                <a:solidFill>
                  <a:srgbClr val="FFFF00"/>
                </a:solidFill>
                <a:effectLst>
                  <a:outerShdw blurRad="38100" dist="38100" dir="2700000" algn="tl">
                    <a:srgbClr val="000000">
                      <a:alpha val="43137"/>
                    </a:srgbClr>
                  </a:outerShdw>
                </a:effectLst>
              </a:rPr>
              <a:t>) وأن </a:t>
            </a:r>
            <a:r>
              <a:rPr lang="fr-FR" sz="3200" b="1" dirty="0">
                <a:solidFill>
                  <a:srgbClr val="FFFF00"/>
                </a:solidFill>
                <a:effectLst>
                  <a:outerShdw blurRad="38100" dist="38100" dir="2700000" algn="tl">
                    <a:srgbClr val="000000">
                      <a:alpha val="43137"/>
                    </a:srgbClr>
                  </a:outerShdw>
                </a:effectLst>
              </a:rPr>
              <a:t>L</a:t>
            </a:r>
            <a:r>
              <a:rPr lang="ar-DZ" sz="3200" b="1" dirty="0">
                <a:solidFill>
                  <a:srgbClr val="FFFF00"/>
                </a:solidFill>
                <a:effectLst>
                  <a:outerShdw blurRad="38100" dist="38100" dir="2700000" algn="tl">
                    <a:srgbClr val="000000">
                      <a:alpha val="43137"/>
                    </a:srgbClr>
                  </a:outerShdw>
                </a:effectLst>
              </a:rPr>
              <a:t> يمثل عنصر العمل و </a:t>
            </a:r>
            <a:r>
              <a:rPr lang="fr-FR" sz="3200" b="1" dirty="0">
                <a:solidFill>
                  <a:srgbClr val="FFFF00"/>
                </a:solidFill>
                <a:effectLst>
                  <a:outerShdw blurRad="38100" dist="38100" dir="2700000" algn="tl">
                    <a:srgbClr val="000000">
                      <a:alpha val="43137"/>
                    </a:srgbClr>
                  </a:outerShdw>
                </a:effectLst>
              </a:rPr>
              <a:t>Q</a:t>
            </a:r>
            <a:r>
              <a:rPr lang="ar-DZ" sz="3200" b="1" dirty="0">
                <a:solidFill>
                  <a:srgbClr val="FFFF00"/>
                </a:solidFill>
                <a:effectLst>
                  <a:outerShdw blurRad="38100" dist="38100" dir="2700000" algn="tl">
                    <a:srgbClr val="000000">
                      <a:alpha val="43137"/>
                    </a:srgbClr>
                  </a:outerShdw>
                </a:effectLst>
              </a:rPr>
              <a:t> تمثل الإنتاج الكلي.</a:t>
            </a:r>
            <a:endParaRPr lang="fr-FR" sz="3200" b="1" dirty="0">
              <a:solidFill>
                <a:srgbClr val="FFFF00"/>
              </a:solidFill>
              <a:effectLst>
                <a:outerShdw blurRad="38100" dist="38100" dir="2700000" algn="tl">
                  <a:srgbClr val="000000">
                    <a:alpha val="43137"/>
                  </a:srgbClr>
                </a:outerShdw>
              </a:effectLst>
            </a:endParaRPr>
          </a:p>
          <a:p>
            <a:pPr lvl="0" algn="r" rtl="1"/>
            <a:r>
              <a:rPr lang="ar-DZ" sz="3200" b="1" dirty="0">
                <a:solidFill>
                  <a:srgbClr val="FFFF00"/>
                </a:solidFill>
                <a:effectLst>
                  <a:outerShdw blurRad="38100" dist="38100" dir="2700000" algn="tl">
                    <a:srgbClr val="000000">
                      <a:alpha val="43137"/>
                    </a:srgbClr>
                  </a:outerShdw>
                </a:effectLst>
              </a:rPr>
              <a:t>ما هو مقدار العمل الذي يحقق أعظم إنتاج كلي ممكن ؟.</a:t>
            </a:r>
            <a:endParaRPr lang="fr-FR" sz="3200" b="1" dirty="0">
              <a:solidFill>
                <a:srgbClr val="FFFF00"/>
              </a:solidFill>
              <a:effectLst>
                <a:outerShdw blurRad="38100" dist="38100" dir="2700000" algn="tl">
                  <a:srgbClr val="000000">
                    <a:alpha val="43137"/>
                  </a:srgbClr>
                </a:outerShdw>
              </a:effectLst>
            </a:endParaRPr>
          </a:p>
          <a:p>
            <a:pPr lvl="0" algn="r" rtl="1"/>
            <a:r>
              <a:rPr lang="ar-DZ" sz="3200" b="1" dirty="0">
                <a:solidFill>
                  <a:srgbClr val="FFFF00"/>
                </a:solidFill>
                <a:effectLst>
                  <a:outerShdw blurRad="38100" dist="38100" dir="2700000" algn="tl">
                    <a:srgbClr val="000000">
                      <a:alpha val="43137"/>
                    </a:srgbClr>
                  </a:outerShdw>
                </a:effectLst>
              </a:rPr>
              <a:t>ما هو مقدار عدد العمال الذي تلتقي عنده منحنيات الناتج الحدي والناتج المتوسط ؟.</a:t>
            </a:r>
            <a:endParaRPr lang="fr-FR" sz="3200" b="1" dirty="0">
              <a:solidFill>
                <a:srgbClr val="FFFF00"/>
              </a:solidFill>
              <a:effectLst>
                <a:outerShdw blurRad="38100" dist="38100" dir="2700000" algn="tl">
                  <a:srgbClr val="000000">
                    <a:alpha val="43137"/>
                  </a:srgbClr>
                </a:outerShdw>
              </a:effectLst>
            </a:endParaRPr>
          </a:p>
          <a:p>
            <a:pPr lvl="0" algn="r" rtl="1"/>
            <a:r>
              <a:rPr lang="ar-DZ" sz="3200" b="1" dirty="0">
                <a:solidFill>
                  <a:srgbClr val="FFFF00"/>
                </a:solidFill>
                <a:effectLst>
                  <a:outerShdw blurRad="38100" dist="38100" dir="2700000" algn="tl">
                    <a:srgbClr val="000000">
                      <a:alpha val="43137"/>
                    </a:srgbClr>
                  </a:outerShdw>
                </a:effectLst>
              </a:rPr>
              <a:t>ما هي أهمية نقطة التقاء منحنى الناتج الحدي والناتج المتوسط في تحليل سلوك المنتج </a:t>
            </a:r>
            <a:endParaRPr lang="fr-FR" sz="3200" b="1" dirty="0">
              <a:solidFill>
                <a:srgbClr val="FFFF00"/>
              </a:solidFill>
              <a:effectLst>
                <a:outerShdw blurRad="38100" dist="38100" dir="2700000" algn="tl">
                  <a:srgbClr val="000000">
                    <a:alpha val="43137"/>
                  </a:srgbClr>
                </a:outerShdw>
              </a:effectLst>
            </a:endParaRPr>
          </a:p>
          <a:p>
            <a:pPr algn="r" rtl="1"/>
            <a:r>
              <a:rPr lang="ar-DZ" sz="3200" b="1" dirty="0">
                <a:solidFill>
                  <a:srgbClr val="FFFF00"/>
                </a:solidFill>
                <a:effectLst>
                  <a:outerShdw blurRad="38100" dist="38100" dir="2700000" algn="tl">
                    <a:srgbClr val="000000">
                      <a:alpha val="43137"/>
                    </a:srgbClr>
                  </a:outerShdw>
                </a:effectLst>
              </a:rPr>
              <a:t>في الأجل القصير و كذا العلاقة بينهما ؟.</a:t>
            </a:r>
            <a:endParaRPr lang="fr-FR" sz="3200" b="1" dirty="0">
              <a:solidFill>
                <a:srgbClr val="FFFF00"/>
              </a:solidFill>
              <a:effectLst>
                <a:outerShdw blurRad="38100" dist="38100" dir="2700000" algn="tl">
                  <a:srgbClr val="000000">
                    <a:alpha val="43137"/>
                  </a:srgbClr>
                </a:outerShdw>
              </a:effectLst>
            </a:endParaRPr>
          </a:p>
          <a:p>
            <a:pPr lvl="0" algn="r" rtl="1"/>
            <a:r>
              <a:rPr lang="ar-DZ" sz="3200" b="1" dirty="0">
                <a:solidFill>
                  <a:srgbClr val="FFFF00"/>
                </a:solidFill>
                <a:effectLst>
                  <a:outerShdw blurRad="38100" dist="38100" dir="2700000" algn="tl">
                    <a:srgbClr val="000000">
                      <a:alpha val="43137"/>
                    </a:srgbClr>
                  </a:outerShdw>
                </a:effectLst>
              </a:rPr>
              <a:t>حدد مراحل الإنتاج.</a:t>
            </a:r>
            <a:endParaRPr lang="fr-FR" sz="3200" b="1" dirty="0">
              <a:solidFill>
                <a:srgbClr val="FFFF00"/>
              </a:solidFill>
              <a:effectLst>
                <a:outerShdw blurRad="38100" dist="38100" dir="2700000" algn="tl">
                  <a:srgbClr val="000000">
                    <a:alpha val="43137"/>
                  </a:srgbClr>
                </a:outerShdw>
              </a:effectLst>
            </a:endParaRPr>
          </a:p>
          <a:p>
            <a:pPr lvl="0" algn="r" rtl="1"/>
            <a:r>
              <a:rPr lang="ar-DZ" sz="3200" b="1" dirty="0">
                <a:solidFill>
                  <a:srgbClr val="FFFF00"/>
                </a:solidFill>
                <a:effectLst>
                  <a:outerShdw blurRad="38100" dist="38100" dir="2700000" algn="tl">
                    <a:srgbClr val="000000">
                      <a:alpha val="43137"/>
                    </a:srgbClr>
                  </a:outerShdw>
                </a:effectLst>
              </a:rPr>
              <a:t>إذا كان </a:t>
            </a:r>
            <a:r>
              <a:rPr lang="fr-FR" sz="3200" b="1" dirty="0">
                <a:solidFill>
                  <a:srgbClr val="FFFF00"/>
                </a:solidFill>
                <a:effectLst>
                  <a:outerShdw blurRad="38100" dist="38100" dir="2700000" algn="tl">
                    <a:srgbClr val="000000">
                      <a:alpha val="43137"/>
                    </a:srgbClr>
                  </a:outerShdw>
                </a:effectLst>
              </a:rPr>
              <a:t>K </a:t>
            </a:r>
            <a:r>
              <a:rPr lang="ar-DZ" sz="3200" b="1" dirty="0">
                <a:solidFill>
                  <a:srgbClr val="FFFF00"/>
                </a:solidFill>
                <a:effectLst>
                  <a:outerShdw blurRad="38100" dist="38100" dir="2700000" algn="tl">
                    <a:srgbClr val="000000">
                      <a:alpha val="43137"/>
                    </a:srgbClr>
                  </a:outerShdw>
                </a:effectLst>
              </a:rPr>
              <a:t> و </a:t>
            </a:r>
            <a:r>
              <a:rPr lang="fr-FR" sz="3200" b="1" dirty="0">
                <a:solidFill>
                  <a:srgbClr val="FFFF00"/>
                </a:solidFill>
                <a:effectLst>
                  <a:outerShdw blurRad="38100" dist="38100" dir="2700000" algn="tl">
                    <a:srgbClr val="000000">
                      <a:alpha val="43137"/>
                    </a:srgbClr>
                  </a:outerShdw>
                </a:effectLst>
              </a:rPr>
              <a:t>L</a:t>
            </a:r>
            <a:r>
              <a:rPr lang="ar-DZ" sz="3200" b="1" dirty="0">
                <a:solidFill>
                  <a:srgbClr val="FFFF00"/>
                </a:solidFill>
                <a:effectLst>
                  <a:outerShdw blurRad="38100" dist="38100" dir="2700000" algn="tl">
                    <a:srgbClr val="000000">
                      <a:alpha val="43137"/>
                    </a:srgbClr>
                  </a:outerShdw>
                </a:effectLst>
              </a:rPr>
              <a:t> متغيران حدد طبيعة غلة الحجم.</a:t>
            </a:r>
            <a:endParaRPr lang="fr-FR" sz="3200" b="1" dirty="0">
              <a:solidFill>
                <a:srgbClr val="FFFF00"/>
              </a:solidFill>
              <a:effectLst>
                <a:outerShdw blurRad="38100" dist="38100" dir="2700000" algn="tl">
                  <a:srgbClr val="000000">
                    <a:alpha val="43137"/>
                  </a:srgbClr>
                </a:outerShdw>
              </a:effectLst>
            </a:endParaRPr>
          </a:p>
          <a:p>
            <a:pPr algn="r" rtl="1"/>
            <a:r>
              <a:rPr lang="ar-DZ" sz="3200" b="1" dirty="0">
                <a:solidFill>
                  <a:srgbClr val="FFFF00"/>
                </a:solidFill>
                <a:effectLst>
                  <a:outerShdw blurRad="38100" dist="38100" dir="2700000" algn="tl">
                    <a:srgbClr val="000000">
                      <a:alpha val="43137"/>
                    </a:srgbClr>
                  </a:outerShdw>
                </a:effectLst>
              </a:rPr>
              <a:t> </a:t>
            </a:r>
            <a:endParaRPr lang="fr-FR" sz="3200" b="1" dirty="0">
              <a:solidFill>
                <a:srgbClr val="FFFF00"/>
              </a:solidFill>
              <a:effectLst>
                <a:outerShdw blurRad="38100" dist="38100" dir="2700000" algn="tl">
                  <a:srgbClr val="000000">
                    <a:alpha val="43137"/>
                  </a:srgbClr>
                </a:outerShdw>
              </a:effectLst>
            </a:endParaRPr>
          </a:p>
          <a:p>
            <a:endParaRPr lang="fr-FR" dirty="0"/>
          </a:p>
        </p:txBody>
      </p:sp>
      <p:sp>
        <p:nvSpPr>
          <p:cNvPr id="4" name="Title 1">
            <a:extLst>
              <a:ext uri="{FF2B5EF4-FFF2-40B4-BE49-F238E27FC236}">
                <a16:creationId xmlns:a16="http://schemas.microsoft.com/office/drawing/2014/main" id="{0BD75CF1-AAED-4A16-A86C-3786D44AFD58}"/>
              </a:ext>
            </a:extLst>
          </p:cNvPr>
          <p:cNvSpPr>
            <a:spLocks noGrp="1"/>
          </p:cNvSpPr>
          <p:nvPr>
            <p:ph type="ctrTitle"/>
          </p:nvPr>
        </p:nvSpPr>
        <p:spPr>
          <a:xfrm>
            <a:off x="111125" y="180975"/>
            <a:ext cx="11942763" cy="1079500"/>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ar-DZ" sz="4800" b="1" dirty="0">
                <a:solidFill>
                  <a:srgbClr val="002060"/>
                </a:solidFill>
                <a:effectLst>
                  <a:outerShdw blurRad="38100" dist="38100" dir="2700000" algn="tl">
                    <a:srgbClr val="000000">
                      <a:alpha val="43137"/>
                    </a:srgbClr>
                  </a:outerShdw>
                </a:effectLst>
              </a:rPr>
              <a:t>التمرين الثاني (تابع):</a:t>
            </a:r>
            <a:endParaRPr lang="en-US" sz="4800"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044712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6C1F04FC-2065-4FDE-ACC5-FA0103F49A33}"/>
              </a:ext>
            </a:extLst>
          </p:cNvPr>
          <p:cNvSpPr>
            <a:spLocks noGrp="1"/>
          </p:cNvSpPr>
          <p:nvPr>
            <p:ph type="subTitle" idx="1"/>
          </p:nvPr>
        </p:nvSpPr>
        <p:spPr>
          <a:xfrm>
            <a:off x="110836" y="1510002"/>
            <a:ext cx="11984182" cy="5264942"/>
          </a:xfrm>
          <a:blipFill>
            <a:blip r:embed="rId2"/>
            <a:tile tx="0" ty="0" sx="100000" sy="100000" flip="none" algn="tl"/>
          </a:blipFill>
        </p:spPr>
        <p:txBody>
          <a:bodyPr/>
          <a:lstStyle/>
          <a:p>
            <a:pPr marL="342900" indent="-342900" algn="r" rtl="1">
              <a:buFont typeface="Wingdings" panose="05000000000000000000" pitchFamily="2" charset="2"/>
              <a:buChar char="q"/>
            </a:pPr>
            <a:r>
              <a:rPr lang="ar-DZ" sz="3600" b="1" u="sng" dirty="0">
                <a:solidFill>
                  <a:srgbClr val="00B0F0"/>
                </a:solidFill>
                <a:cs typeface="AdvertisingExtraBold" pitchFamily="2" charset="-78"/>
              </a:rPr>
              <a:t> الاجابة عن السؤال النظري:</a:t>
            </a:r>
          </a:p>
          <a:p>
            <a:pPr algn="r" rtl="1"/>
            <a:r>
              <a:rPr lang="ar-DZ" sz="3600" b="1" dirty="0">
                <a:solidFill>
                  <a:srgbClr val="FFFF00"/>
                </a:solidFill>
                <a:effectLst>
                  <a:outerShdw blurRad="38100" dist="38100" dir="2700000" algn="tl">
                    <a:srgbClr val="000000">
                      <a:alpha val="43137"/>
                    </a:srgbClr>
                  </a:outerShdw>
                </a:effectLst>
              </a:rPr>
              <a:t>- </a:t>
            </a:r>
            <a:r>
              <a:rPr lang="ar-SA" sz="3600" b="1" dirty="0">
                <a:solidFill>
                  <a:srgbClr val="FFFF00"/>
                </a:solidFill>
                <a:effectLst>
                  <a:outerShdw blurRad="38100" dist="38100" dir="2700000" algn="tl">
                    <a:srgbClr val="000000">
                      <a:alpha val="43137"/>
                    </a:srgbClr>
                  </a:outerShdw>
                </a:effectLst>
              </a:rPr>
              <a:t> في المدى الطويل فإن المشروعات التي تعمل في ظل سوق المنافسة التامة، والتي تحقق خسارة ولم تستطع التغلب على خسارتها لابد وأن تخرج من الصناعة ولا تستمر.</a:t>
            </a:r>
            <a:endParaRPr lang="fr-FR" sz="3600" b="1" dirty="0">
              <a:solidFill>
                <a:srgbClr val="FFFF00"/>
              </a:solidFill>
              <a:effectLst>
                <a:outerShdw blurRad="38100" dist="38100" dir="2700000" algn="tl">
                  <a:srgbClr val="000000">
                    <a:alpha val="43137"/>
                  </a:srgbClr>
                </a:outerShdw>
              </a:effectLst>
            </a:endParaRPr>
          </a:p>
          <a:p>
            <a:pPr lvl="0" algn="r" rtl="1"/>
            <a:r>
              <a:rPr lang="ar-DZ" sz="3600" b="1" dirty="0">
                <a:solidFill>
                  <a:srgbClr val="FFFF00"/>
                </a:solidFill>
                <a:effectLst>
                  <a:outerShdw blurRad="38100" dist="38100" dir="2700000" algn="tl">
                    <a:srgbClr val="000000">
                      <a:alpha val="43137"/>
                    </a:srgbClr>
                  </a:outerShdw>
                </a:effectLst>
              </a:rPr>
              <a:t>- </a:t>
            </a:r>
            <a:r>
              <a:rPr lang="ar-SA" sz="3600" b="1" dirty="0">
                <a:solidFill>
                  <a:srgbClr val="FFFF00"/>
                </a:solidFill>
                <a:effectLst>
                  <a:outerShdw blurRad="38100" dist="38100" dir="2700000" algn="tl">
                    <a:srgbClr val="000000">
                      <a:alpha val="43137"/>
                    </a:srgbClr>
                  </a:outerShdw>
                </a:effectLst>
              </a:rPr>
              <a:t>أما إذا كان المنتج المحتكر يحقق خسارة في المدى القصير واستمر في تحقيقها ولم يستطع التغلب عليها في المدى الطويل فإنه لابد وأن يتوقف عن الإنتاج نهائياً أو يغير حجم مشروعه بحيث يقلل تكاليف الإنتاج حتى تختفي تلك الخسارة وبحيث يحقق الربح العادي على الأقل أي يتساوى الثمن مع التكاليف المتوسطة ويكون الإيراد الكلي مساوياً للتكاليف الكلية.</a:t>
            </a:r>
            <a:endParaRPr lang="fr-FR" sz="3600" b="1" dirty="0">
              <a:solidFill>
                <a:srgbClr val="FFFF00"/>
              </a:solidFill>
              <a:effectLst>
                <a:outerShdw blurRad="38100" dist="38100" dir="2700000" algn="tl">
                  <a:srgbClr val="000000">
                    <a:alpha val="43137"/>
                  </a:srgbClr>
                </a:outerShdw>
              </a:effectLst>
            </a:endParaRPr>
          </a:p>
          <a:p>
            <a:pPr algn="r" rtl="1"/>
            <a:endParaRPr lang="fr-FR" sz="3600" b="1" dirty="0">
              <a:effectLst>
                <a:outerShdw blurRad="38100" dist="38100" dir="2700000" algn="tl">
                  <a:srgbClr val="000000">
                    <a:alpha val="43137"/>
                  </a:srgbClr>
                </a:outerShdw>
              </a:effectLst>
            </a:endParaRPr>
          </a:p>
          <a:p>
            <a:endParaRPr lang="fr-FR" dirty="0"/>
          </a:p>
        </p:txBody>
      </p:sp>
      <p:sp>
        <p:nvSpPr>
          <p:cNvPr id="4" name="Title 1">
            <a:extLst>
              <a:ext uri="{FF2B5EF4-FFF2-40B4-BE49-F238E27FC236}">
                <a16:creationId xmlns:a16="http://schemas.microsoft.com/office/drawing/2014/main" id="{48DFFE80-157F-4D47-BBB4-3C0F546E976A}"/>
              </a:ext>
            </a:extLst>
          </p:cNvPr>
          <p:cNvSpPr>
            <a:spLocks noGrp="1"/>
          </p:cNvSpPr>
          <p:nvPr>
            <p:ph type="ctrTitle"/>
          </p:nvPr>
        </p:nvSpPr>
        <p:spPr>
          <a:xfrm>
            <a:off x="111125" y="82550"/>
            <a:ext cx="11984038" cy="1233488"/>
          </a:xfrm>
          <a:solidFill>
            <a:srgbClr val="FFC000"/>
          </a:solidFill>
        </p:spPr>
        <p:txBody>
          <a:bodyPr>
            <a:normAutofit/>
          </a:bodyPr>
          <a:lstStyle/>
          <a:p>
            <a:r>
              <a:rPr lang="ar-DZ" b="1" dirty="0">
                <a:solidFill>
                  <a:srgbClr val="002060"/>
                </a:solidFill>
                <a:effectLst>
                  <a:outerShdw blurRad="38100" dist="38100" dir="2700000" algn="tl">
                    <a:srgbClr val="000000">
                      <a:alpha val="43137"/>
                    </a:srgbClr>
                  </a:outerShdw>
                </a:effectLst>
              </a:rPr>
              <a:t>حل الاختبار التطبيقي الثاني</a:t>
            </a:r>
            <a:r>
              <a:rPr lang="ar-AE" b="1" dirty="0">
                <a:solidFill>
                  <a:srgbClr val="002060"/>
                </a:solidFill>
                <a:effectLst>
                  <a:outerShdw blurRad="38100" dist="38100" dir="2700000" algn="tl">
                    <a:srgbClr val="000000">
                      <a:alpha val="43137"/>
                    </a:srgbClr>
                  </a:outerShdw>
                </a:effectLst>
              </a:rPr>
              <a:t>:</a:t>
            </a:r>
            <a:endParaRPr lang="en-US"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895965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069635FE-D052-49F7-895B-C02E2FB5BBF2}"/>
              </a:ext>
            </a:extLst>
          </p:cNvPr>
          <p:cNvSpPr>
            <a:spLocks noGrp="1"/>
          </p:cNvSpPr>
          <p:nvPr>
            <p:ph type="subTitle" idx="1"/>
          </p:nvPr>
        </p:nvSpPr>
        <p:spPr>
          <a:xfrm>
            <a:off x="124691" y="1357600"/>
            <a:ext cx="11956473" cy="5389419"/>
          </a:xfrm>
          <a:blipFill>
            <a:blip r:embed="rId2"/>
            <a:tile tx="0" ty="0" sx="100000" sy="100000" flip="none" algn="tl"/>
          </a:blipFill>
        </p:spPr>
        <p:txBody>
          <a:bodyPr/>
          <a:lstStyle/>
          <a:p>
            <a:pPr algn="r" rtl="1"/>
            <a:r>
              <a:rPr lang="ar-DZ" b="1" dirty="0">
                <a:solidFill>
                  <a:srgbClr val="FFC000"/>
                </a:solidFill>
                <a:effectLst>
                  <a:outerShdw blurRad="38100" dist="38100" dir="2700000" algn="tl">
                    <a:srgbClr val="000000">
                      <a:alpha val="43137"/>
                    </a:srgbClr>
                  </a:outerShdw>
                </a:effectLst>
                <a:cs typeface="AdvertisingExtraBold" pitchFamily="2" charset="-78"/>
              </a:rPr>
              <a:t>1- </a:t>
            </a:r>
            <a:r>
              <a:rPr lang="ar-SA" b="1" u="sng" dirty="0">
                <a:solidFill>
                  <a:srgbClr val="FFC000"/>
                </a:solidFill>
                <a:effectLst>
                  <a:outerShdw blurRad="38100" dist="38100" dir="2700000" algn="tl">
                    <a:srgbClr val="000000">
                      <a:alpha val="43137"/>
                    </a:srgbClr>
                  </a:outerShdw>
                </a:effectLst>
                <a:cs typeface="AdvertisingExtraBold" pitchFamily="2" charset="-78"/>
              </a:rPr>
              <a:t>حساب سعر و كمية التوازن</a:t>
            </a:r>
            <a:r>
              <a:rPr lang="ar-SA" b="1" dirty="0">
                <a:solidFill>
                  <a:srgbClr val="FFC000"/>
                </a:solidFill>
                <a:effectLst>
                  <a:outerShdw blurRad="38100" dist="38100" dir="2700000" algn="tl">
                    <a:srgbClr val="000000">
                      <a:alpha val="43137"/>
                    </a:srgbClr>
                  </a:outerShdw>
                </a:effectLst>
                <a:cs typeface="AdvertisingExtraBold" pitchFamily="2" charset="-78"/>
              </a:rPr>
              <a:t>:</a:t>
            </a:r>
            <a:endParaRPr lang="ar-DZ" b="1" dirty="0">
              <a:solidFill>
                <a:srgbClr val="FFC000"/>
              </a:solidFill>
              <a:effectLst>
                <a:outerShdw blurRad="38100" dist="38100" dir="2700000" algn="tl">
                  <a:srgbClr val="000000">
                    <a:alpha val="43137"/>
                  </a:srgbClr>
                </a:outerShdw>
              </a:effectLst>
              <a:cs typeface="AdvertisingExtraBold" pitchFamily="2" charset="-78"/>
            </a:endParaRPr>
          </a:p>
          <a:p>
            <a:pPr algn="r" rtl="1"/>
            <a:endParaRPr lang="ar-DZ" b="1" dirty="0">
              <a:effectLst>
                <a:outerShdw blurRad="38100" dist="38100" dir="2700000" algn="tl">
                  <a:srgbClr val="000000">
                    <a:alpha val="43137"/>
                  </a:srgbClr>
                </a:outerShdw>
              </a:effectLst>
              <a:cs typeface="AdvertisingExtraBold" pitchFamily="2" charset="-78"/>
            </a:endParaRPr>
          </a:p>
          <a:p>
            <a:pPr algn="r" rtl="1"/>
            <a:endParaRPr lang="ar-DZ" b="1" dirty="0">
              <a:effectLst>
                <a:outerShdw blurRad="38100" dist="38100" dir="2700000" algn="tl">
                  <a:srgbClr val="000000">
                    <a:alpha val="43137"/>
                  </a:srgbClr>
                </a:outerShdw>
              </a:effectLst>
              <a:cs typeface="AdvertisingExtraBold" pitchFamily="2" charset="-78"/>
            </a:endParaRPr>
          </a:p>
          <a:p>
            <a:pPr algn="r" rtl="1"/>
            <a:endParaRPr lang="ar-DZ" b="1" dirty="0">
              <a:effectLst>
                <a:outerShdw blurRad="38100" dist="38100" dir="2700000" algn="tl">
                  <a:srgbClr val="000000">
                    <a:alpha val="43137"/>
                  </a:srgbClr>
                </a:outerShdw>
              </a:effectLst>
              <a:cs typeface="AdvertisingExtraBold" pitchFamily="2" charset="-78"/>
            </a:endParaRPr>
          </a:p>
          <a:p>
            <a:pPr algn="r" rtl="1"/>
            <a:endParaRPr lang="ar-DZ" b="1" dirty="0">
              <a:effectLst>
                <a:outerShdw blurRad="38100" dist="38100" dir="2700000" algn="tl">
                  <a:srgbClr val="000000">
                    <a:alpha val="43137"/>
                  </a:srgbClr>
                </a:outerShdw>
              </a:effectLst>
              <a:cs typeface="AdvertisingExtraBold" pitchFamily="2" charset="-78"/>
            </a:endParaRPr>
          </a:p>
          <a:p>
            <a:pPr algn="r" rtl="1"/>
            <a:endParaRPr lang="ar-DZ" b="1" dirty="0">
              <a:effectLst>
                <a:outerShdw blurRad="38100" dist="38100" dir="2700000" algn="tl">
                  <a:srgbClr val="000000">
                    <a:alpha val="43137"/>
                  </a:srgbClr>
                </a:outerShdw>
              </a:effectLst>
              <a:cs typeface="AdvertisingExtraBold" pitchFamily="2" charset="-78"/>
            </a:endParaRPr>
          </a:p>
          <a:p>
            <a:pPr algn="r" rtl="1"/>
            <a:r>
              <a:rPr lang="ar-DZ" b="1" dirty="0">
                <a:solidFill>
                  <a:srgbClr val="FFC000"/>
                </a:solidFill>
                <a:cs typeface="AdvertisingExtraBold" pitchFamily="2" charset="-78"/>
              </a:rPr>
              <a:t>2- </a:t>
            </a:r>
            <a:r>
              <a:rPr lang="ar-SA" b="1" u="sng" dirty="0">
                <a:solidFill>
                  <a:srgbClr val="FFC000"/>
                </a:solidFill>
                <a:cs typeface="AdvertisingExtraBold" pitchFamily="2" charset="-78"/>
              </a:rPr>
              <a:t>حساب فائض المستهلك </a:t>
            </a:r>
            <a:r>
              <a:rPr lang="ar-SA" b="1" dirty="0">
                <a:solidFill>
                  <a:srgbClr val="FFC000"/>
                </a:solidFill>
                <a:cs typeface="AdvertisingExtraBold" pitchFamily="2" charset="-78"/>
              </a:rPr>
              <a:t>:</a:t>
            </a:r>
            <a:endParaRPr lang="fr-FR" b="1" dirty="0">
              <a:solidFill>
                <a:srgbClr val="FFC000"/>
              </a:solidFill>
              <a:cs typeface="AdvertisingExtraBold" pitchFamily="2" charset="-78"/>
            </a:endParaRPr>
          </a:p>
          <a:p>
            <a:pPr algn="r" rtl="1"/>
            <a:endParaRPr lang="fr-FR" b="1" dirty="0">
              <a:effectLst>
                <a:outerShdw blurRad="38100" dist="38100" dir="2700000" algn="tl">
                  <a:srgbClr val="000000">
                    <a:alpha val="43137"/>
                  </a:srgbClr>
                </a:outerShdw>
              </a:effectLst>
              <a:cs typeface="AdvertisingExtraBold" pitchFamily="2" charset="-78"/>
            </a:endParaRPr>
          </a:p>
          <a:p>
            <a:endParaRPr lang="fr-FR" dirty="0"/>
          </a:p>
        </p:txBody>
      </p:sp>
      <p:sp>
        <p:nvSpPr>
          <p:cNvPr id="4" name="Title 1">
            <a:extLst>
              <a:ext uri="{FF2B5EF4-FFF2-40B4-BE49-F238E27FC236}">
                <a16:creationId xmlns:a16="http://schemas.microsoft.com/office/drawing/2014/main" id="{1B8D69CA-C6CA-4340-A6E6-C8E1E6F08194}"/>
              </a:ext>
            </a:extLst>
          </p:cNvPr>
          <p:cNvSpPr>
            <a:spLocks noGrp="1"/>
          </p:cNvSpPr>
          <p:nvPr>
            <p:ph type="ctrTitle"/>
          </p:nvPr>
        </p:nvSpPr>
        <p:spPr>
          <a:xfrm>
            <a:off x="125413" y="111125"/>
            <a:ext cx="11955462" cy="1025525"/>
          </a:xfrm>
          <a:solidFill>
            <a:srgbClr val="FFC000"/>
          </a:solidFill>
        </p:spPr>
        <p:txBody>
          <a:bodyPr>
            <a:normAutofit/>
          </a:bodyPr>
          <a:lstStyle/>
          <a:p>
            <a:r>
              <a:rPr lang="ar-AE" b="1" dirty="0">
                <a:solidFill>
                  <a:srgbClr val="002060"/>
                </a:solidFill>
                <a:effectLst>
                  <a:outerShdw blurRad="38100" dist="38100" dir="2700000" algn="tl">
                    <a:srgbClr val="000000">
                      <a:alpha val="43137"/>
                    </a:srgbClr>
                  </a:outerShdw>
                </a:effectLst>
              </a:rPr>
              <a:t>حل التمرين</a:t>
            </a:r>
            <a:r>
              <a:rPr lang="ar-DZ" b="1" dirty="0">
                <a:solidFill>
                  <a:srgbClr val="002060"/>
                </a:solidFill>
                <a:effectLst>
                  <a:outerShdw blurRad="38100" dist="38100" dir="2700000" algn="tl">
                    <a:srgbClr val="000000">
                      <a:alpha val="43137"/>
                    </a:srgbClr>
                  </a:outerShdw>
                </a:effectLst>
              </a:rPr>
              <a:t> الاول</a:t>
            </a:r>
            <a:r>
              <a:rPr lang="ar-AE" b="1" dirty="0">
                <a:solidFill>
                  <a:srgbClr val="002060"/>
                </a:solidFill>
                <a:effectLst>
                  <a:outerShdw blurRad="38100" dist="38100" dir="2700000" algn="tl">
                    <a:srgbClr val="000000">
                      <a:alpha val="43137"/>
                    </a:srgbClr>
                  </a:outerShdw>
                </a:effectLst>
              </a:rPr>
              <a:t>:</a:t>
            </a:r>
            <a:endParaRPr lang="en-US" b="1" dirty="0">
              <a:solidFill>
                <a:srgbClr val="002060"/>
              </a:solidFill>
              <a:effectLst>
                <a:outerShdw blurRad="38100" dist="38100" dir="2700000" algn="tl">
                  <a:srgbClr val="000000">
                    <a:alpha val="43137"/>
                  </a:srgbClr>
                </a:outerShdw>
              </a:effectLst>
            </a:endParaRPr>
          </a:p>
        </p:txBody>
      </p:sp>
      <p:pic>
        <p:nvPicPr>
          <p:cNvPr id="5" name="Image 4">
            <a:extLst>
              <a:ext uri="{FF2B5EF4-FFF2-40B4-BE49-F238E27FC236}">
                <a16:creationId xmlns:a16="http://schemas.microsoft.com/office/drawing/2014/main" id="{FDB77B88-6498-4A7A-9804-D2E18D7B0482}"/>
              </a:ext>
            </a:extLst>
          </p:cNvPr>
          <p:cNvPicPr>
            <a:picLocks noChangeAspect="1"/>
          </p:cNvPicPr>
          <p:nvPr/>
        </p:nvPicPr>
        <p:blipFill>
          <a:blip r:embed="rId3"/>
          <a:stretch>
            <a:fillRect/>
          </a:stretch>
        </p:blipFill>
        <p:spPr>
          <a:xfrm>
            <a:off x="4031673" y="1607127"/>
            <a:ext cx="3440517" cy="2388539"/>
          </a:xfrm>
          <a:prstGeom prst="rect">
            <a:avLst/>
          </a:prstGeom>
          <a:solidFill>
            <a:srgbClr val="00B0F0"/>
          </a:solidFill>
        </p:spPr>
      </p:pic>
      <p:pic>
        <p:nvPicPr>
          <p:cNvPr id="6" name="Image 5">
            <a:extLst>
              <a:ext uri="{FF2B5EF4-FFF2-40B4-BE49-F238E27FC236}">
                <a16:creationId xmlns:a16="http://schemas.microsoft.com/office/drawing/2014/main" id="{171C0CE5-5914-45C2-B3EC-BFCC440C1EE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4909" y="4522284"/>
            <a:ext cx="7384828" cy="2125489"/>
          </a:xfrm>
          <a:prstGeom prst="rect">
            <a:avLst/>
          </a:prstGeom>
          <a:solidFill>
            <a:srgbClr val="FFFF00"/>
          </a:solidFill>
        </p:spPr>
      </p:pic>
      <p:sp>
        <p:nvSpPr>
          <p:cNvPr id="7" name="Flèche : courbe vers la gauche 6">
            <a:extLst>
              <a:ext uri="{FF2B5EF4-FFF2-40B4-BE49-F238E27FC236}">
                <a16:creationId xmlns:a16="http://schemas.microsoft.com/office/drawing/2014/main" id="{183A1F42-B4EB-42FE-9593-BFBF69204C2C}"/>
              </a:ext>
            </a:extLst>
          </p:cNvPr>
          <p:cNvSpPr/>
          <p:nvPr/>
        </p:nvSpPr>
        <p:spPr>
          <a:xfrm>
            <a:off x="7578436" y="1884218"/>
            <a:ext cx="1219200" cy="154478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8" name="Flèche : courbe vers la gauche 7">
            <a:extLst>
              <a:ext uri="{FF2B5EF4-FFF2-40B4-BE49-F238E27FC236}">
                <a16:creationId xmlns:a16="http://schemas.microsoft.com/office/drawing/2014/main" id="{C39A5964-3EF1-4400-B906-021BDFC2AD90}"/>
              </a:ext>
            </a:extLst>
          </p:cNvPr>
          <p:cNvSpPr/>
          <p:nvPr/>
        </p:nvSpPr>
        <p:spPr>
          <a:xfrm>
            <a:off x="9130145" y="4627418"/>
            <a:ext cx="1018487" cy="1109087"/>
          </a:xfrm>
          <a:prstGeom prst="curved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3239527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23F82E41-B4B8-431C-B85E-773B0499CCBB}"/>
              </a:ext>
            </a:extLst>
          </p:cNvPr>
          <p:cNvSpPr>
            <a:spLocks noGrp="1"/>
          </p:cNvSpPr>
          <p:nvPr>
            <p:ph type="subTitle" idx="1"/>
          </p:nvPr>
        </p:nvSpPr>
        <p:spPr>
          <a:xfrm>
            <a:off x="110835" y="1343747"/>
            <a:ext cx="11956473" cy="5389562"/>
          </a:xfrm>
          <a:blipFill>
            <a:blip r:embed="rId2"/>
            <a:tile tx="0" ty="0" sx="100000" sy="100000" flip="none" algn="tl"/>
          </a:blipFill>
        </p:spPr>
        <p:txBody>
          <a:bodyPr>
            <a:normAutofit/>
          </a:bodyPr>
          <a:lstStyle/>
          <a:p>
            <a:pPr marL="342900" indent="-342900" algn="r" rtl="1">
              <a:buFont typeface="Wingdings" panose="05000000000000000000" pitchFamily="2" charset="2"/>
              <a:buChar char="q"/>
            </a:pPr>
            <a:r>
              <a:rPr lang="ar-BH" b="1" u="sng" dirty="0">
                <a:solidFill>
                  <a:srgbClr val="FFC000"/>
                </a:solidFill>
                <a:effectLst>
                  <a:outerShdw blurRad="38100" dist="38100" dir="2700000" algn="tl">
                    <a:srgbClr val="000000">
                      <a:alpha val="43137"/>
                    </a:srgbClr>
                  </a:outerShdw>
                </a:effectLst>
                <a:cs typeface="AdvertisingExtraBold" pitchFamily="2" charset="-78"/>
              </a:rPr>
              <a:t>طريقة التكامل:</a:t>
            </a:r>
            <a:endParaRPr lang="ar-DZ" b="1" u="sng" dirty="0">
              <a:solidFill>
                <a:srgbClr val="FFC000"/>
              </a:solidFill>
              <a:effectLst>
                <a:outerShdw blurRad="38100" dist="38100" dir="2700000" algn="tl">
                  <a:srgbClr val="000000">
                    <a:alpha val="43137"/>
                  </a:srgbClr>
                </a:outerShdw>
              </a:effectLst>
              <a:cs typeface="AdvertisingExtraBold" pitchFamily="2" charset="-78"/>
            </a:endParaRPr>
          </a:p>
          <a:p>
            <a:pPr marL="342900" indent="-342900" algn="r" rtl="1">
              <a:buFont typeface="Wingdings" panose="05000000000000000000" pitchFamily="2" charset="2"/>
              <a:buChar char="q"/>
            </a:pPr>
            <a:endParaRPr lang="ar-DZ" b="1" u="sng" dirty="0">
              <a:solidFill>
                <a:srgbClr val="FFC000"/>
              </a:solidFill>
              <a:effectLst>
                <a:outerShdw blurRad="38100" dist="38100" dir="2700000" algn="tl">
                  <a:srgbClr val="000000">
                    <a:alpha val="43137"/>
                  </a:srgbClr>
                </a:outerShdw>
              </a:effectLst>
              <a:cs typeface="AdvertisingExtraBold" pitchFamily="2" charset="-78"/>
            </a:endParaRPr>
          </a:p>
          <a:p>
            <a:pPr marL="342900" indent="-342900" algn="r" rtl="1">
              <a:buFont typeface="Wingdings" panose="05000000000000000000" pitchFamily="2" charset="2"/>
              <a:buChar char="q"/>
            </a:pPr>
            <a:endParaRPr lang="ar-DZ" b="1" u="sng" dirty="0">
              <a:solidFill>
                <a:srgbClr val="FFC000"/>
              </a:solidFill>
              <a:effectLst>
                <a:outerShdw blurRad="38100" dist="38100" dir="2700000" algn="tl">
                  <a:srgbClr val="000000">
                    <a:alpha val="43137"/>
                  </a:srgbClr>
                </a:outerShdw>
              </a:effectLst>
              <a:cs typeface="AdvertisingExtraBold" pitchFamily="2" charset="-78"/>
            </a:endParaRPr>
          </a:p>
          <a:p>
            <a:pPr marL="342900" indent="-342900" algn="r" rtl="1">
              <a:buFont typeface="Wingdings" panose="05000000000000000000" pitchFamily="2" charset="2"/>
              <a:buChar char="q"/>
            </a:pPr>
            <a:endParaRPr lang="ar-DZ" b="1" u="sng" dirty="0">
              <a:solidFill>
                <a:srgbClr val="FFC000"/>
              </a:solidFill>
              <a:effectLst>
                <a:outerShdw blurRad="38100" dist="38100" dir="2700000" algn="tl">
                  <a:srgbClr val="000000">
                    <a:alpha val="43137"/>
                  </a:srgbClr>
                </a:outerShdw>
              </a:effectLst>
              <a:cs typeface="AdvertisingExtraBold" pitchFamily="2" charset="-78"/>
            </a:endParaRPr>
          </a:p>
          <a:p>
            <a:pPr marL="342900" indent="-342900" algn="r" rtl="1">
              <a:buFont typeface="Wingdings" panose="05000000000000000000" pitchFamily="2" charset="2"/>
              <a:buChar char="q"/>
            </a:pPr>
            <a:endParaRPr lang="ar-DZ" b="1" u="sng" dirty="0">
              <a:solidFill>
                <a:srgbClr val="FFC000"/>
              </a:solidFill>
              <a:effectLst>
                <a:outerShdw blurRad="38100" dist="38100" dir="2700000" algn="tl">
                  <a:srgbClr val="000000">
                    <a:alpha val="43137"/>
                  </a:srgbClr>
                </a:outerShdw>
              </a:effectLst>
              <a:cs typeface="AdvertisingExtraBold" pitchFamily="2" charset="-78"/>
            </a:endParaRPr>
          </a:p>
          <a:p>
            <a:pPr marL="342900" indent="-342900" algn="r" rtl="1">
              <a:buFont typeface="Wingdings" panose="05000000000000000000" pitchFamily="2" charset="2"/>
              <a:buChar char="q"/>
            </a:pPr>
            <a:endParaRPr lang="ar-DZ" b="1" u="sng" dirty="0">
              <a:solidFill>
                <a:srgbClr val="FFC000"/>
              </a:solidFill>
              <a:effectLst>
                <a:outerShdw blurRad="38100" dist="38100" dir="2700000" algn="tl">
                  <a:srgbClr val="000000">
                    <a:alpha val="43137"/>
                  </a:srgbClr>
                </a:outerShdw>
              </a:effectLst>
              <a:cs typeface="AdvertisingExtraBold" pitchFamily="2" charset="-78"/>
            </a:endParaRPr>
          </a:p>
          <a:p>
            <a:pPr marL="342900" indent="-342900" algn="r" rtl="1">
              <a:buFont typeface="Wingdings" panose="05000000000000000000" pitchFamily="2" charset="2"/>
              <a:buChar char="q"/>
            </a:pPr>
            <a:r>
              <a:rPr lang="ar-DZ" b="1" u="sng" dirty="0">
                <a:solidFill>
                  <a:srgbClr val="FFC000"/>
                </a:solidFill>
                <a:effectLst>
                  <a:outerShdw blurRad="38100" dist="38100" dir="2700000" algn="tl">
                    <a:srgbClr val="000000">
                      <a:alpha val="43137"/>
                    </a:srgbClr>
                  </a:outerShdw>
                </a:effectLst>
                <a:cs typeface="AdvertisingExtraBold" pitchFamily="2" charset="-78"/>
              </a:rPr>
              <a:t>طريقة مساحة المثلث:</a:t>
            </a:r>
            <a:endParaRPr lang="fr-FR" b="1" u="sng" dirty="0">
              <a:solidFill>
                <a:srgbClr val="FFC000"/>
              </a:solidFill>
              <a:effectLst>
                <a:outerShdw blurRad="38100" dist="38100" dir="2700000" algn="tl">
                  <a:srgbClr val="000000">
                    <a:alpha val="43137"/>
                  </a:srgbClr>
                </a:outerShdw>
              </a:effectLst>
              <a:cs typeface="AdvertisingExtraBold" pitchFamily="2" charset="-78"/>
            </a:endParaRPr>
          </a:p>
        </p:txBody>
      </p:sp>
      <p:sp>
        <p:nvSpPr>
          <p:cNvPr id="4" name="Title 1">
            <a:extLst>
              <a:ext uri="{FF2B5EF4-FFF2-40B4-BE49-F238E27FC236}">
                <a16:creationId xmlns:a16="http://schemas.microsoft.com/office/drawing/2014/main" id="{718F7F7E-3E9D-40F8-970F-1EC80ADF0747}"/>
              </a:ext>
            </a:extLst>
          </p:cNvPr>
          <p:cNvSpPr>
            <a:spLocks noGrp="1"/>
          </p:cNvSpPr>
          <p:nvPr>
            <p:ph type="ctrTitle"/>
          </p:nvPr>
        </p:nvSpPr>
        <p:spPr>
          <a:xfrm>
            <a:off x="111125" y="234950"/>
            <a:ext cx="11955463" cy="957263"/>
          </a:xfrm>
          <a:solidFill>
            <a:srgbClr val="FFC000"/>
          </a:solidFill>
        </p:spPr>
        <p:txBody>
          <a:bodyPr>
            <a:normAutofit/>
          </a:bodyPr>
          <a:lstStyle/>
          <a:p>
            <a:r>
              <a:rPr lang="ar-AE" b="1" dirty="0">
                <a:solidFill>
                  <a:srgbClr val="002060"/>
                </a:solidFill>
                <a:effectLst>
                  <a:outerShdw blurRad="38100" dist="38100" dir="2700000" algn="tl">
                    <a:srgbClr val="000000">
                      <a:alpha val="43137"/>
                    </a:srgbClr>
                  </a:outerShdw>
                </a:effectLst>
              </a:rPr>
              <a:t>حل التمرين</a:t>
            </a:r>
            <a:r>
              <a:rPr lang="ar-DZ" b="1" dirty="0">
                <a:solidFill>
                  <a:srgbClr val="002060"/>
                </a:solidFill>
                <a:effectLst>
                  <a:outerShdw blurRad="38100" dist="38100" dir="2700000" algn="tl">
                    <a:srgbClr val="000000">
                      <a:alpha val="43137"/>
                    </a:srgbClr>
                  </a:outerShdw>
                </a:effectLst>
              </a:rPr>
              <a:t> الأول ( تابع)</a:t>
            </a:r>
            <a:r>
              <a:rPr lang="ar-AE" b="1" dirty="0">
                <a:solidFill>
                  <a:srgbClr val="002060"/>
                </a:solidFill>
                <a:effectLst>
                  <a:outerShdw blurRad="38100" dist="38100" dir="2700000" algn="tl">
                    <a:srgbClr val="000000">
                      <a:alpha val="43137"/>
                    </a:srgbClr>
                  </a:outerShdw>
                </a:effectLst>
              </a:rPr>
              <a:t>:</a:t>
            </a:r>
            <a:endParaRPr lang="en-US" b="1" dirty="0">
              <a:solidFill>
                <a:srgbClr val="002060"/>
              </a:solidFill>
              <a:effectLst>
                <a:outerShdw blurRad="38100" dist="38100" dir="2700000" algn="tl">
                  <a:srgbClr val="000000">
                    <a:alpha val="43137"/>
                  </a:srgbClr>
                </a:outerShdw>
              </a:effectLst>
            </a:endParaRPr>
          </a:p>
        </p:txBody>
      </p:sp>
      <p:pic>
        <p:nvPicPr>
          <p:cNvPr id="5" name="Image 4">
            <a:extLst>
              <a:ext uri="{FF2B5EF4-FFF2-40B4-BE49-F238E27FC236}">
                <a16:creationId xmlns:a16="http://schemas.microsoft.com/office/drawing/2014/main" id="{73B785CB-0BE2-4DE6-BF2A-315ED101B4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0210" y="1430409"/>
            <a:ext cx="7119297" cy="2535526"/>
          </a:xfrm>
          <a:prstGeom prst="rect">
            <a:avLst/>
          </a:prstGeom>
          <a:solidFill>
            <a:srgbClr val="00B0F0"/>
          </a:solidFill>
        </p:spPr>
      </p:pic>
      <p:sp>
        <p:nvSpPr>
          <p:cNvPr id="6" name="Flèche : courbe vers la gauche 5">
            <a:extLst>
              <a:ext uri="{FF2B5EF4-FFF2-40B4-BE49-F238E27FC236}">
                <a16:creationId xmlns:a16="http://schemas.microsoft.com/office/drawing/2014/main" id="{EB55D452-C28C-4909-9681-2F8EA4C6D09E}"/>
              </a:ext>
            </a:extLst>
          </p:cNvPr>
          <p:cNvSpPr/>
          <p:nvPr/>
        </p:nvSpPr>
        <p:spPr>
          <a:xfrm>
            <a:off x="9573491" y="1967345"/>
            <a:ext cx="1136073" cy="146165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7" name="Image 6">
            <a:extLst>
              <a:ext uri="{FF2B5EF4-FFF2-40B4-BE49-F238E27FC236}">
                <a16:creationId xmlns:a16="http://schemas.microsoft.com/office/drawing/2014/main" id="{27A0F4FD-0E17-440C-9A96-9631AE25E976}"/>
              </a:ext>
            </a:extLst>
          </p:cNvPr>
          <p:cNvPicPr>
            <a:picLocks noChangeAspect="1"/>
          </p:cNvPicPr>
          <p:nvPr/>
        </p:nvPicPr>
        <p:blipFill>
          <a:blip r:embed="rId4"/>
          <a:stretch>
            <a:fillRect/>
          </a:stretch>
        </p:blipFill>
        <p:spPr>
          <a:xfrm>
            <a:off x="2757055" y="4368128"/>
            <a:ext cx="4712941" cy="1769435"/>
          </a:xfrm>
          <a:prstGeom prst="rect">
            <a:avLst/>
          </a:prstGeom>
          <a:solidFill>
            <a:srgbClr val="FFFF00"/>
          </a:solidFill>
        </p:spPr>
      </p:pic>
      <p:sp>
        <p:nvSpPr>
          <p:cNvPr id="8" name="Flèche : courbe vers la gauche 7">
            <a:extLst>
              <a:ext uri="{FF2B5EF4-FFF2-40B4-BE49-F238E27FC236}">
                <a16:creationId xmlns:a16="http://schemas.microsoft.com/office/drawing/2014/main" id="{E1315607-5F58-491E-A1B0-C6B70919D5B4}"/>
              </a:ext>
            </a:extLst>
          </p:cNvPr>
          <p:cNvSpPr/>
          <p:nvPr/>
        </p:nvSpPr>
        <p:spPr>
          <a:xfrm>
            <a:off x="8049491" y="4644809"/>
            <a:ext cx="2299854" cy="1461655"/>
          </a:xfrm>
          <a:prstGeom prst="curved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dirty="0">
              <a:solidFill>
                <a:schemeClr val="tx1"/>
              </a:solidFill>
            </a:endParaRPr>
          </a:p>
        </p:txBody>
      </p:sp>
    </p:spTree>
    <p:extLst>
      <p:ext uri="{BB962C8B-B14F-4D97-AF65-F5344CB8AC3E}">
        <p14:creationId xmlns:p14="http://schemas.microsoft.com/office/powerpoint/2010/main" val="7797705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3D3BB6DC-EB01-41F2-BCEE-F906BB50EA0F}"/>
              </a:ext>
            </a:extLst>
          </p:cNvPr>
          <p:cNvSpPr>
            <a:spLocks noGrp="1"/>
          </p:cNvSpPr>
          <p:nvPr>
            <p:ph type="subTitle" idx="1"/>
          </p:nvPr>
        </p:nvSpPr>
        <p:spPr>
          <a:xfrm>
            <a:off x="96981" y="1413020"/>
            <a:ext cx="11970327" cy="5306434"/>
          </a:xfrm>
          <a:blipFill>
            <a:blip r:embed="rId2"/>
            <a:tile tx="0" ty="0" sx="100000" sy="100000" flip="none" algn="tl"/>
          </a:blipFill>
        </p:spPr>
        <p:txBody>
          <a:bodyPr/>
          <a:lstStyle/>
          <a:p>
            <a:pPr marL="342900" indent="-342900" algn="r" rtl="1">
              <a:buFont typeface="Wingdings" panose="05000000000000000000" pitchFamily="2" charset="2"/>
              <a:buChar char="q"/>
            </a:pPr>
            <a:r>
              <a:rPr lang="ar-SA" b="1" u="sng" dirty="0">
                <a:solidFill>
                  <a:srgbClr val="FFC000"/>
                </a:solidFill>
                <a:cs typeface="AdvertisingExtraBold" pitchFamily="2" charset="-78"/>
              </a:rPr>
              <a:t>حساب فائض المنتج</a:t>
            </a:r>
            <a:r>
              <a:rPr lang="ar-SA" b="1" dirty="0">
                <a:solidFill>
                  <a:srgbClr val="FFC000"/>
                </a:solidFill>
                <a:cs typeface="AdvertisingExtraBold" pitchFamily="2" charset="-78"/>
              </a:rPr>
              <a:t>:</a:t>
            </a:r>
            <a:r>
              <a:rPr lang="ar-DZ" b="1" dirty="0">
                <a:solidFill>
                  <a:srgbClr val="FFC000"/>
                </a:solidFill>
                <a:cs typeface="AdvertisingExtraBold" pitchFamily="2" charset="-78"/>
              </a:rPr>
              <a:t> </a:t>
            </a:r>
            <a:r>
              <a:rPr lang="ar-DZ" b="1" u="sng" dirty="0">
                <a:solidFill>
                  <a:srgbClr val="00B0F0"/>
                </a:solidFill>
                <a:cs typeface="AdvertisingExtraBold" pitchFamily="2" charset="-78"/>
              </a:rPr>
              <a:t>1- طريقة التكامل:</a:t>
            </a:r>
          </a:p>
          <a:p>
            <a:pPr marL="342900" indent="-342900" algn="r" rtl="1">
              <a:buFont typeface="Wingdings" panose="05000000000000000000" pitchFamily="2" charset="2"/>
              <a:buChar char="q"/>
            </a:pPr>
            <a:endParaRPr lang="ar-DZ" b="1" u="sng" dirty="0">
              <a:solidFill>
                <a:srgbClr val="00B0F0"/>
              </a:solidFill>
              <a:cs typeface="AdvertisingExtraBold" pitchFamily="2" charset="-78"/>
            </a:endParaRPr>
          </a:p>
          <a:p>
            <a:pPr marL="342900" indent="-342900" algn="r" rtl="1">
              <a:buFont typeface="Wingdings" panose="05000000000000000000" pitchFamily="2" charset="2"/>
              <a:buChar char="q"/>
            </a:pPr>
            <a:endParaRPr lang="ar-DZ" b="1" u="sng" dirty="0">
              <a:solidFill>
                <a:srgbClr val="00B0F0"/>
              </a:solidFill>
              <a:cs typeface="AdvertisingExtraBold" pitchFamily="2" charset="-78"/>
            </a:endParaRPr>
          </a:p>
          <a:p>
            <a:pPr algn="r" rtl="1"/>
            <a:endParaRPr lang="ar-DZ" b="1" u="sng" dirty="0">
              <a:solidFill>
                <a:srgbClr val="00B0F0"/>
              </a:solidFill>
              <a:cs typeface="AdvertisingExtraBold" pitchFamily="2" charset="-78"/>
            </a:endParaRPr>
          </a:p>
          <a:p>
            <a:pPr marL="342900" indent="-342900" algn="r" rtl="1">
              <a:buFont typeface="Wingdings" panose="05000000000000000000" pitchFamily="2" charset="2"/>
              <a:buChar char="q"/>
            </a:pPr>
            <a:endParaRPr lang="ar-DZ" b="1" u="sng" dirty="0">
              <a:solidFill>
                <a:srgbClr val="00B0F0"/>
              </a:solidFill>
              <a:cs typeface="AdvertisingExtraBold" pitchFamily="2" charset="-78"/>
            </a:endParaRPr>
          </a:p>
          <a:p>
            <a:pPr marL="342900" indent="-342900" algn="r" rtl="1">
              <a:buFont typeface="Wingdings" panose="05000000000000000000" pitchFamily="2" charset="2"/>
              <a:buChar char="q"/>
            </a:pPr>
            <a:endParaRPr lang="ar-DZ" b="1" u="sng" dirty="0">
              <a:solidFill>
                <a:srgbClr val="00B0F0"/>
              </a:solidFill>
              <a:cs typeface="AdvertisingExtraBold" pitchFamily="2" charset="-78"/>
            </a:endParaRPr>
          </a:p>
          <a:p>
            <a:pPr marL="342900" indent="-342900" algn="r" rtl="1">
              <a:buFont typeface="Wingdings" panose="05000000000000000000" pitchFamily="2" charset="2"/>
              <a:buChar char="q"/>
            </a:pPr>
            <a:endParaRPr lang="ar-DZ" b="1" u="sng" dirty="0">
              <a:solidFill>
                <a:srgbClr val="00B0F0"/>
              </a:solidFill>
              <a:cs typeface="AdvertisingExtraBold" pitchFamily="2" charset="-78"/>
            </a:endParaRPr>
          </a:p>
          <a:p>
            <a:pPr algn="r" rtl="1"/>
            <a:r>
              <a:rPr lang="ar-DZ" b="1" u="sng" dirty="0">
                <a:solidFill>
                  <a:srgbClr val="00B0F0"/>
                </a:solidFill>
                <a:cs typeface="AdvertisingExtraBold" pitchFamily="2" charset="-78"/>
              </a:rPr>
              <a:t>2- طريقة مساحة المثلث:</a:t>
            </a:r>
            <a:endParaRPr lang="fr-FR" b="1" u="sng" dirty="0">
              <a:solidFill>
                <a:srgbClr val="00B0F0"/>
              </a:solidFill>
              <a:cs typeface="AdvertisingExtraBold" pitchFamily="2" charset="-78"/>
            </a:endParaRPr>
          </a:p>
          <a:p>
            <a:pPr algn="r" rtl="1"/>
            <a:endParaRPr lang="fr-FR" b="1" u="sng" dirty="0">
              <a:solidFill>
                <a:srgbClr val="00B0F0"/>
              </a:solidFill>
              <a:cs typeface="AdvertisingExtraBold" pitchFamily="2" charset="-78"/>
            </a:endParaRPr>
          </a:p>
          <a:p>
            <a:endParaRPr lang="fr-FR" dirty="0"/>
          </a:p>
        </p:txBody>
      </p:sp>
      <p:sp>
        <p:nvSpPr>
          <p:cNvPr id="4" name="Title 1">
            <a:extLst>
              <a:ext uri="{FF2B5EF4-FFF2-40B4-BE49-F238E27FC236}">
                <a16:creationId xmlns:a16="http://schemas.microsoft.com/office/drawing/2014/main" id="{BF8EA240-B268-444F-899B-DC17B7C63E44}"/>
              </a:ext>
            </a:extLst>
          </p:cNvPr>
          <p:cNvSpPr>
            <a:spLocks noGrp="1"/>
          </p:cNvSpPr>
          <p:nvPr>
            <p:ph type="ctrTitle"/>
          </p:nvPr>
        </p:nvSpPr>
        <p:spPr>
          <a:xfrm>
            <a:off x="96838" y="138113"/>
            <a:ext cx="11969750" cy="1108075"/>
          </a:xfrm>
          <a:solidFill>
            <a:srgbClr val="FFC000"/>
          </a:solidFill>
        </p:spPr>
        <p:txBody>
          <a:bodyPr>
            <a:normAutofit/>
          </a:bodyPr>
          <a:lstStyle/>
          <a:p>
            <a:r>
              <a:rPr lang="ar-AE" b="1" dirty="0">
                <a:solidFill>
                  <a:srgbClr val="002060"/>
                </a:solidFill>
                <a:effectLst>
                  <a:outerShdw blurRad="38100" dist="38100" dir="2700000" algn="tl">
                    <a:srgbClr val="000000">
                      <a:alpha val="43137"/>
                    </a:srgbClr>
                  </a:outerShdw>
                </a:effectLst>
              </a:rPr>
              <a:t>حل التمرين</a:t>
            </a:r>
            <a:r>
              <a:rPr lang="ar-DZ" b="1" dirty="0">
                <a:solidFill>
                  <a:srgbClr val="002060"/>
                </a:solidFill>
                <a:effectLst>
                  <a:outerShdw blurRad="38100" dist="38100" dir="2700000" algn="tl">
                    <a:srgbClr val="000000">
                      <a:alpha val="43137"/>
                    </a:srgbClr>
                  </a:outerShdw>
                </a:effectLst>
              </a:rPr>
              <a:t> الأول ( تابع)</a:t>
            </a:r>
            <a:r>
              <a:rPr lang="ar-AE" b="1" dirty="0">
                <a:solidFill>
                  <a:srgbClr val="002060"/>
                </a:solidFill>
                <a:effectLst>
                  <a:outerShdw blurRad="38100" dist="38100" dir="2700000" algn="tl">
                    <a:srgbClr val="000000">
                      <a:alpha val="43137"/>
                    </a:srgbClr>
                  </a:outerShdw>
                </a:effectLst>
              </a:rPr>
              <a:t>:</a:t>
            </a:r>
            <a:endParaRPr lang="en-US" b="1" dirty="0">
              <a:solidFill>
                <a:srgbClr val="002060"/>
              </a:solidFill>
              <a:effectLst>
                <a:outerShdw blurRad="38100" dist="38100" dir="2700000" algn="tl">
                  <a:srgbClr val="000000">
                    <a:alpha val="43137"/>
                  </a:srgbClr>
                </a:outerShdw>
              </a:effectLst>
            </a:endParaRPr>
          </a:p>
        </p:txBody>
      </p:sp>
      <p:pic>
        <p:nvPicPr>
          <p:cNvPr id="5" name="Image 4">
            <a:extLst>
              <a:ext uri="{FF2B5EF4-FFF2-40B4-BE49-F238E27FC236}">
                <a16:creationId xmlns:a16="http://schemas.microsoft.com/office/drawing/2014/main" id="{0C5ADC42-B9A7-41EC-93DD-8F1641F1B4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01795" y="1875005"/>
            <a:ext cx="6480048" cy="2710850"/>
          </a:xfrm>
          <a:prstGeom prst="rect">
            <a:avLst/>
          </a:prstGeom>
          <a:solidFill>
            <a:srgbClr val="92D050"/>
          </a:solidFill>
        </p:spPr>
      </p:pic>
      <p:pic>
        <p:nvPicPr>
          <p:cNvPr id="6" name="Image 5">
            <a:extLst>
              <a:ext uri="{FF2B5EF4-FFF2-40B4-BE49-F238E27FC236}">
                <a16:creationId xmlns:a16="http://schemas.microsoft.com/office/drawing/2014/main" id="{E73E7709-714A-4FAB-9C56-86A5002986FC}"/>
              </a:ext>
            </a:extLst>
          </p:cNvPr>
          <p:cNvPicPr>
            <a:picLocks noChangeAspect="1"/>
          </p:cNvPicPr>
          <p:nvPr/>
        </p:nvPicPr>
        <p:blipFill>
          <a:blip r:embed="rId4"/>
          <a:stretch>
            <a:fillRect/>
          </a:stretch>
        </p:blipFill>
        <p:spPr>
          <a:xfrm>
            <a:off x="2301795" y="4752687"/>
            <a:ext cx="5650714" cy="1800513"/>
          </a:xfrm>
          <a:prstGeom prst="rect">
            <a:avLst/>
          </a:prstGeom>
          <a:solidFill>
            <a:srgbClr val="FFFF00"/>
          </a:solidFill>
        </p:spPr>
      </p:pic>
      <p:sp>
        <p:nvSpPr>
          <p:cNvPr id="7" name="Flèche : courbe vers la gauche 6">
            <a:extLst>
              <a:ext uri="{FF2B5EF4-FFF2-40B4-BE49-F238E27FC236}">
                <a16:creationId xmlns:a16="http://schemas.microsoft.com/office/drawing/2014/main" id="{38DA201C-8722-49AB-84CC-DED571DEC537}"/>
              </a:ext>
            </a:extLst>
          </p:cNvPr>
          <p:cNvSpPr/>
          <p:nvPr/>
        </p:nvSpPr>
        <p:spPr>
          <a:xfrm>
            <a:off x="9144000" y="2161309"/>
            <a:ext cx="1415102" cy="157941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8" name="Flèche : courbe vers la gauche 7">
            <a:extLst>
              <a:ext uri="{FF2B5EF4-FFF2-40B4-BE49-F238E27FC236}">
                <a16:creationId xmlns:a16="http://schemas.microsoft.com/office/drawing/2014/main" id="{640513C3-19E0-4732-B683-EE5CAB1DB8CA}"/>
              </a:ext>
            </a:extLst>
          </p:cNvPr>
          <p:cNvSpPr/>
          <p:nvPr/>
        </p:nvSpPr>
        <p:spPr>
          <a:xfrm>
            <a:off x="8781844" y="5084618"/>
            <a:ext cx="1415102" cy="1468581"/>
          </a:xfrm>
          <a:prstGeom prst="curved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33943496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3773" y="232012"/>
            <a:ext cx="11900848" cy="1992573"/>
          </a:xfrm>
          <a:solidFill>
            <a:srgbClr val="FFC000"/>
          </a:solidFill>
        </p:spPr>
        <p:txBody>
          <a:bodyPr>
            <a:normAutofit fontScale="90000"/>
          </a:bodyPr>
          <a:lstStyle/>
          <a:p>
            <a:pPr rtl="1"/>
            <a: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t/>
            </a:r>
            <a:b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br>
            <a: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t/>
            </a:r>
            <a:b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br>
            <a: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t/>
            </a:r>
            <a:b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br>
            <a: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t/>
            </a:r>
            <a:b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br>
            <a: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t/>
            </a:r>
            <a:b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br>
            <a: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t/>
            </a:r>
            <a:b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br>
            <a: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t/>
            </a:r>
            <a:b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br>
            <a: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t/>
            </a:r>
            <a:b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br>
            <a: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t/>
            </a:r>
            <a:b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br>
            <a: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t/>
            </a:r>
            <a:b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br>
            <a: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t/>
            </a:r>
            <a:b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br>
            <a: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t/>
            </a:r>
            <a:b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br>
            <a: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t/>
            </a:r>
            <a:b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br>
            <a: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t/>
            </a:r>
            <a:b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br>
            <a: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t/>
            </a:r>
            <a:b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br>
            <a: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t/>
            </a:r>
            <a:b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br>
            <a: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t/>
            </a:r>
            <a:b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br>
            <a: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t/>
            </a:r>
            <a:b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br>
            <a: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t/>
            </a:r>
            <a:b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br>
            <a: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t/>
            </a:r>
            <a:b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br>
            <a: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t/>
            </a:r>
            <a:b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br>
            <a: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t/>
            </a:r>
            <a:b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br>
            <a: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t/>
            </a:r>
            <a:b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br>
            <a: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t/>
            </a:r>
            <a:b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br>
            <a: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t/>
            </a:r>
            <a:b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br>
            <a: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t/>
            </a:r>
            <a:b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br>
            <a: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t/>
            </a:r>
            <a:b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br>
            <a: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t/>
            </a:r>
            <a:b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br>
            <a: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t/>
            </a:r>
            <a:b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br>
            <a: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t/>
            </a:r>
            <a:b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br>
            <a: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t/>
            </a:r>
            <a:b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br>
            <a: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t/>
            </a:r>
            <a:b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br>
            <a: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t/>
            </a:r>
            <a:b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br>
            <a: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t/>
            </a:r>
            <a:b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br>
            <a: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t/>
            </a:r>
            <a:b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br>
            <a: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t/>
            </a:r>
            <a:b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br>
            <a: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t/>
            </a:r>
            <a:b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br>
            <a: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t/>
            </a:r>
            <a:br>
              <a:rPr lang="ar-AE"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latin typeface="Calibri"/>
              </a:rPr>
            </a:br>
            <a:r>
              <a:rPr lang="ar-AE" sz="4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latin typeface="Calibri"/>
              </a:rPr>
              <a:t>جامعة محمد خيضر- بسكرة-</a:t>
            </a:r>
            <a:r>
              <a:rPr lang="fr-FR" sz="4000" b="1" dirty="0">
                <a:solidFill>
                  <a:prstClr val="black"/>
                </a:solidFill>
                <a:latin typeface="Calibri"/>
              </a:rPr>
              <a:t/>
            </a:r>
            <a:br>
              <a:rPr lang="fr-FR" sz="4000" b="1" dirty="0">
                <a:solidFill>
                  <a:prstClr val="black"/>
                </a:solidFill>
                <a:latin typeface="Calibri"/>
              </a:rPr>
            </a:br>
            <a:r>
              <a:rPr lang="ar-AE" sz="4000" b="1" dirty="0">
                <a:ln w="17780" cmpd="sng">
                  <a:solidFill>
                    <a:srgbClr val="FFFFFF"/>
                  </a:solidFill>
                  <a:prstDash val="solid"/>
                  <a:miter lim="800000"/>
                </a:ln>
                <a:solidFill>
                  <a:srgbClr val="002060"/>
                </a:solidFill>
                <a:latin typeface="Calibri"/>
              </a:rPr>
              <a:t>كلية العلوم الاقتصادية و التجارية و علوم التسيير</a:t>
            </a:r>
            <a:r>
              <a:rPr lang="fr-FR" sz="4000" b="1" dirty="0">
                <a:solidFill>
                  <a:srgbClr val="002060"/>
                </a:solidFill>
                <a:latin typeface="Calibri"/>
              </a:rPr>
              <a:t/>
            </a:r>
            <a:br>
              <a:rPr lang="fr-FR" sz="4000" b="1" dirty="0">
                <a:solidFill>
                  <a:srgbClr val="002060"/>
                </a:solidFill>
                <a:latin typeface="Calibri"/>
              </a:rPr>
            </a:br>
            <a:r>
              <a:rPr lang="en-US" sz="4000" b="1" dirty="0">
                <a:solidFill>
                  <a:prstClr val="black"/>
                </a:solidFill>
                <a:latin typeface="Calibri"/>
              </a:rPr>
              <a:t> </a:t>
            </a:r>
            <a:r>
              <a:rPr lang="ar-AE" sz="4000" b="1" dirty="0">
                <a:solidFill>
                  <a:prstClr val="black"/>
                </a:solidFill>
                <a:latin typeface="Calibri"/>
              </a:rPr>
              <a:t>توازن المؤسسة و أشكال السوق</a:t>
            </a:r>
            <a:br>
              <a:rPr lang="ar-AE" sz="4000" b="1" dirty="0">
                <a:solidFill>
                  <a:prstClr val="black"/>
                </a:solidFill>
                <a:latin typeface="Calibri"/>
              </a:rPr>
            </a:br>
            <a:endParaRPr lang="en-US" sz="4000" dirty="0"/>
          </a:p>
        </p:txBody>
      </p:sp>
      <p:sp>
        <p:nvSpPr>
          <p:cNvPr id="3" name="Subtitle 2"/>
          <p:cNvSpPr>
            <a:spLocks noGrp="1"/>
          </p:cNvSpPr>
          <p:nvPr>
            <p:ph type="subTitle" idx="1"/>
          </p:nvPr>
        </p:nvSpPr>
        <p:spPr>
          <a:xfrm>
            <a:off x="163773" y="2482921"/>
            <a:ext cx="11900848" cy="4108948"/>
          </a:xfrm>
          <a:blipFill>
            <a:blip r:embed="rId2"/>
            <a:tile tx="0" ty="0" sx="100000" sy="100000" flip="none" algn="tl"/>
          </a:blipFill>
        </p:spPr>
        <p:txBody>
          <a:bodyPr>
            <a:normAutofit lnSpcReduction="10000"/>
          </a:bodyPr>
          <a:lstStyle/>
          <a:p>
            <a:pPr lvl="0" rtl="1">
              <a:lnSpc>
                <a:spcPct val="100000"/>
              </a:lnSpc>
              <a:spcBef>
                <a:spcPct val="20000"/>
              </a:spcBef>
              <a:defRPr/>
            </a:pPr>
            <a:r>
              <a:rPr lang="ar-DZ" sz="40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outerShdw blurRad="38100" dist="38100" dir="2700000" algn="tl">
                    <a:srgbClr val="000000">
                      <a:alpha val="43137"/>
                    </a:srgbClr>
                  </a:outerShdw>
                  <a:reflection blurRad="12700" stA="28000" endPos="45000" dist="1000" dir="5400000" sy="-100000" algn="bl" rotWithShape="0"/>
                </a:effectLst>
              </a:rPr>
              <a:t>اختبارات محلولة و مقترحة في الاقتصاد الجزئي- السداسي الثاني-</a:t>
            </a:r>
            <a:endParaRPr lang="ar-AE" sz="40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outerShdw blurRad="38100" dist="38100" dir="2700000" algn="tl">
                  <a:srgbClr val="000000">
                    <a:alpha val="43137"/>
                  </a:srgbClr>
                </a:outerShdw>
                <a:reflection blurRad="12700" stA="28000" endPos="45000" dist="1000" dir="5400000" sy="-100000" algn="bl" rotWithShape="0"/>
              </a:effectLst>
            </a:endParaRPr>
          </a:p>
          <a:p>
            <a:endParaRPr lang="ar-AE" dirty="0"/>
          </a:p>
          <a:p>
            <a:endParaRPr lang="ar-AE" dirty="0"/>
          </a:p>
          <a:p>
            <a:endParaRPr lang="ar-AE" dirty="0"/>
          </a:p>
          <a:p>
            <a:endParaRPr lang="ar-AE" dirty="0"/>
          </a:p>
          <a:p>
            <a:endParaRPr lang="ar-AE" dirty="0"/>
          </a:p>
          <a:p>
            <a:endParaRPr lang="ar-AE" dirty="0"/>
          </a:p>
          <a:p>
            <a:pPr lvl="0" rtl="1">
              <a:lnSpc>
                <a:spcPct val="100000"/>
              </a:lnSpc>
              <a:spcBef>
                <a:spcPct val="20000"/>
              </a:spcBef>
              <a:defRPr/>
            </a:pPr>
            <a:r>
              <a:rPr lang="ar-AE" sz="4000" b="1" dirty="0">
                <a:ln w="1905"/>
                <a:solidFill>
                  <a:srgbClr val="002060"/>
                </a:solidFill>
                <a:effectLst>
                  <a:outerShdw blurRad="38100" dist="38100" dir="2700000" algn="tl">
                    <a:srgbClr val="000000">
                      <a:alpha val="43137"/>
                    </a:srgbClr>
                  </a:outerShdw>
                </a:effectLst>
              </a:rPr>
              <a:t>أ.د/ خليفي عيسى</a:t>
            </a:r>
          </a:p>
          <a:p>
            <a:endParaRPr lang="en-US" dirty="0"/>
          </a:p>
        </p:txBody>
      </p:sp>
      <p:pic>
        <p:nvPicPr>
          <p:cNvPr id="4" name="Picture 3"/>
          <p:cNvPicPr>
            <a:picLocks noChangeAspect="1"/>
          </p:cNvPicPr>
          <p:nvPr/>
        </p:nvPicPr>
        <p:blipFill>
          <a:blip r:embed="rId3"/>
          <a:stretch>
            <a:fillRect/>
          </a:stretch>
        </p:blipFill>
        <p:spPr>
          <a:xfrm>
            <a:off x="2443959" y="3244931"/>
            <a:ext cx="7273158" cy="2584928"/>
          </a:xfrm>
          <a:prstGeom prst="rect">
            <a:avLst/>
          </a:prstGeom>
        </p:spPr>
      </p:pic>
      <p:pic>
        <p:nvPicPr>
          <p:cNvPr id="5" name="Imag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4092" y="3460440"/>
            <a:ext cx="1252730" cy="1620777"/>
          </a:xfrm>
          <a:prstGeom prst="rect">
            <a:avLst/>
          </a:prstGeom>
          <a:ln>
            <a:noFill/>
          </a:ln>
          <a:effectLst>
            <a:outerShdw blurRad="292100" dist="139700" dir="2700000" algn="tl" rotWithShape="0">
              <a:srgbClr val="333333">
                <a:alpha val="65000"/>
              </a:srgbClr>
            </a:outerShdw>
          </a:effectLst>
        </p:spPr>
      </p:pic>
      <p:pic>
        <p:nvPicPr>
          <p:cNvPr id="6" name="Image 5"/>
          <p:cNvPicPr>
            <a:picLocks noChangeAspect="1"/>
          </p:cNvPicPr>
          <p:nvPr/>
        </p:nvPicPr>
        <p:blipFill>
          <a:blip r:embed="rId5"/>
          <a:stretch>
            <a:fillRect/>
          </a:stretch>
        </p:blipFill>
        <p:spPr>
          <a:xfrm>
            <a:off x="10054255" y="3460440"/>
            <a:ext cx="1255885" cy="16216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656035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barn(inVertical)">
                                      <p:cBhvr>
                                        <p:cTn id="2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CF6E7081-FC5C-4EF9-9787-45B04279F480}"/>
              </a:ext>
            </a:extLst>
          </p:cNvPr>
          <p:cNvSpPr>
            <a:spLocks noGrp="1"/>
          </p:cNvSpPr>
          <p:nvPr>
            <p:ph type="subTitle" idx="1"/>
          </p:nvPr>
        </p:nvSpPr>
        <p:spPr>
          <a:xfrm>
            <a:off x="96982" y="1371601"/>
            <a:ext cx="11984182" cy="5375418"/>
          </a:xfrm>
          <a:blipFill>
            <a:blip r:embed="rId2"/>
            <a:tile tx="0" ty="0" sx="100000" sy="100000" flip="none" algn="tl"/>
          </a:blipFill>
        </p:spPr>
        <p:txBody>
          <a:bodyPr>
            <a:normAutofit/>
          </a:bodyPr>
          <a:lstStyle/>
          <a:p>
            <a:pPr marL="342900" indent="-342900" algn="r" rtl="1">
              <a:buFont typeface="Wingdings" panose="05000000000000000000" pitchFamily="2" charset="2"/>
              <a:buChar char="ü"/>
            </a:pPr>
            <a:r>
              <a:rPr lang="ar-SA" sz="2800" b="1" dirty="0">
                <a:solidFill>
                  <a:srgbClr val="C00000"/>
                </a:solidFill>
                <a:effectLst>
                  <a:outerShdw blurRad="38100" dist="38100" dir="2700000" algn="tl">
                    <a:srgbClr val="000000">
                      <a:alpha val="43137"/>
                    </a:srgbClr>
                  </a:outerShdw>
                </a:effectLst>
              </a:rPr>
              <a:t>ماذا يحدث بعد فرض سعر مقداره </a:t>
            </a:r>
            <a:r>
              <a:rPr lang="fr-FR" sz="2800" b="1" dirty="0" err="1">
                <a:solidFill>
                  <a:srgbClr val="C00000"/>
                </a:solidFill>
                <a:effectLst>
                  <a:outerShdw blurRad="38100" dist="38100" dir="2700000" algn="tl">
                    <a:srgbClr val="000000">
                      <a:alpha val="43137"/>
                    </a:srgbClr>
                  </a:outerShdw>
                </a:effectLst>
              </a:rPr>
              <a:t>P</a:t>
            </a:r>
            <a:r>
              <a:rPr lang="fr-FR" sz="2800" b="1" baseline="-25000" dirty="0" err="1">
                <a:solidFill>
                  <a:srgbClr val="C00000"/>
                </a:solidFill>
                <a:effectLst>
                  <a:outerShdw blurRad="38100" dist="38100" dir="2700000" algn="tl">
                    <a:srgbClr val="000000">
                      <a:alpha val="43137"/>
                    </a:srgbClr>
                  </a:outerShdw>
                </a:effectLst>
              </a:rPr>
              <a:t>min</a:t>
            </a:r>
            <a:r>
              <a:rPr lang="fr-FR" sz="2800" b="1" dirty="0">
                <a:solidFill>
                  <a:srgbClr val="C00000"/>
                </a:solidFill>
                <a:effectLst>
                  <a:outerShdw blurRad="38100" dist="38100" dir="2700000" algn="tl">
                    <a:srgbClr val="000000">
                      <a:alpha val="43137"/>
                    </a:srgbClr>
                  </a:outerShdw>
                </a:effectLst>
              </a:rPr>
              <a:t>=25</a:t>
            </a:r>
            <a:r>
              <a:rPr lang="ar-DZ" sz="2800" b="1" dirty="0">
                <a:solidFill>
                  <a:srgbClr val="C00000"/>
                </a:solidFill>
                <a:effectLst>
                  <a:outerShdw blurRad="38100" dist="38100" dir="2700000" algn="tl">
                    <a:srgbClr val="000000">
                      <a:alpha val="43137"/>
                    </a:srgbClr>
                  </a:outerShdw>
                </a:effectLst>
              </a:rPr>
              <a:t> يعتبر هذا سعر </a:t>
            </a:r>
            <a:r>
              <a:rPr lang="ar-SA" sz="2800" b="1" dirty="0">
                <a:solidFill>
                  <a:srgbClr val="C00000"/>
                </a:solidFill>
                <a:effectLst>
                  <a:outerShdw blurRad="38100" dist="38100" dir="2700000" algn="tl">
                    <a:srgbClr val="000000">
                      <a:alpha val="43137"/>
                    </a:srgbClr>
                  </a:outerShdw>
                </a:effectLst>
              </a:rPr>
              <a:t>أدنى أي ان الدولة تدخلت بفرض سعر أدنى:</a:t>
            </a:r>
            <a:endParaRPr lang="ar-DZ" sz="2800" b="1" dirty="0">
              <a:solidFill>
                <a:srgbClr val="C00000"/>
              </a:solidFill>
              <a:effectLst>
                <a:outerShdw blurRad="38100" dist="38100" dir="2700000" algn="tl">
                  <a:srgbClr val="000000">
                    <a:alpha val="43137"/>
                  </a:srgbClr>
                </a:outerShdw>
              </a:effectLst>
            </a:endParaRPr>
          </a:p>
          <a:p>
            <a:pPr marL="342900" indent="-342900" algn="r" rtl="1">
              <a:buFont typeface="Wingdings" panose="05000000000000000000" pitchFamily="2" charset="2"/>
              <a:buChar char="ü"/>
            </a:pPr>
            <a:endParaRPr lang="ar-DZ" sz="2500" b="1" dirty="0">
              <a:effectLst>
                <a:outerShdw blurRad="38100" dist="38100" dir="2700000" algn="tl">
                  <a:srgbClr val="000000">
                    <a:alpha val="43137"/>
                  </a:srgbClr>
                </a:outerShdw>
              </a:effectLst>
            </a:endParaRPr>
          </a:p>
          <a:p>
            <a:pPr marL="342900" indent="-342900" algn="r" rtl="1">
              <a:buFont typeface="Wingdings" panose="05000000000000000000" pitchFamily="2" charset="2"/>
              <a:buChar char="ü"/>
            </a:pPr>
            <a:endParaRPr lang="ar-DZ" sz="2500" b="1" dirty="0">
              <a:effectLst>
                <a:outerShdw blurRad="38100" dist="38100" dir="2700000" algn="tl">
                  <a:srgbClr val="000000">
                    <a:alpha val="43137"/>
                  </a:srgbClr>
                </a:outerShdw>
              </a:effectLst>
            </a:endParaRPr>
          </a:p>
          <a:p>
            <a:pPr marL="342900" indent="-342900" algn="r" rtl="1">
              <a:buFont typeface="Wingdings" panose="05000000000000000000" pitchFamily="2" charset="2"/>
              <a:buChar char="ü"/>
            </a:pPr>
            <a:endParaRPr lang="ar-DZ" sz="2500" b="1" dirty="0">
              <a:effectLst>
                <a:outerShdw blurRad="38100" dist="38100" dir="2700000" algn="tl">
                  <a:srgbClr val="000000">
                    <a:alpha val="43137"/>
                  </a:srgbClr>
                </a:outerShdw>
              </a:effectLst>
            </a:endParaRPr>
          </a:p>
          <a:p>
            <a:pPr marL="342900" indent="-342900" algn="r" rtl="1">
              <a:buFont typeface="Wingdings" panose="05000000000000000000" pitchFamily="2" charset="2"/>
              <a:buChar char="ü"/>
            </a:pPr>
            <a:r>
              <a:rPr lang="ar-DZ" sz="2800" b="1" dirty="0">
                <a:solidFill>
                  <a:srgbClr val="7030A0"/>
                </a:solidFill>
                <a:effectLst>
                  <a:outerShdw blurRad="38100" dist="38100" dir="2700000" algn="tl">
                    <a:srgbClr val="000000">
                      <a:alpha val="43137"/>
                    </a:srgbClr>
                  </a:outerShdw>
                </a:effectLst>
              </a:rPr>
              <a:t>عند فرض سعر أدنى تصبح الكمية المعروضة اكبر من الكمية المطلوبة، نحصل على فائض في العرض مقداره:</a:t>
            </a:r>
          </a:p>
          <a:p>
            <a:pPr marL="342900" indent="-342900" algn="r" rtl="1">
              <a:buFont typeface="Wingdings" panose="05000000000000000000" pitchFamily="2" charset="2"/>
              <a:buChar char="ü"/>
            </a:pPr>
            <a:r>
              <a:rPr lang="ar-SA" sz="2800" b="1" dirty="0">
                <a:solidFill>
                  <a:srgbClr val="FFFF00"/>
                </a:solidFill>
                <a:effectLst>
                  <a:outerShdw blurRad="38100" dist="38100" dir="2700000" algn="tl">
                    <a:srgbClr val="000000">
                      <a:alpha val="43137"/>
                    </a:srgbClr>
                  </a:outerShdw>
                </a:effectLst>
              </a:rPr>
              <a:t>و هدف الحكومة هو تشجيع العرض.</a:t>
            </a:r>
            <a:endParaRPr lang="ar-DZ" sz="2800" b="1" dirty="0">
              <a:solidFill>
                <a:srgbClr val="FFFF00"/>
              </a:solidFill>
              <a:effectLst>
                <a:outerShdw blurRad="38100" dist="38100" dir="2700000" algn="tl">
                  <a:srgbClr val="000000">
                    <a:alpha val="43137"/>
                  </a:srgbClr>
                </a:outerShdw>
              </a:effectLst>
            </a:endParaRPr>
          </a:p>
          <a:p>
            <a:pPr marL="342900" indent="-342900" algn="r" rtl="1">
              <a:buFont typeface="Wingdings" panose="05000000000000000000" pitchFamily="2" charset="2"/>
              <a:buChar char="ü"/>
            </a:pPr>
            <a:endParaRPr lang="fr-FR" b="1" dirty="0">
              <a:solidFill>
                <a:srgbClr val="7030A0"/>
              </a:solidFill>
              <a:effectLst>
                <a:outerShdw blurRad="38100" dist="38100" dir="2700000" algn="tl">
                  <a:srgbClr val="000000">
                    <a:alpha val="43137"/>
                  </a:srgbClr>
                </a:outerShdw>
              </a:effectLst>
            </a:endParaRPr>
          </a:p>
          <a:p>
            <a:pPr marL="457200" indent="-457200" algn="r" rtl="1">
              <a:buFontTx/>
              <a:buChar char="-"/>
            </a:pPr>
            <a:r>
              <a:rPr lang="ar-SA" sz="2800" b="1" dirty="0">
                <a:solidFill>
                  <a:srgbClr val="7030A0"/>
                </a:solidFill>
                <a:effectLst>
                  <a:outerShdw blurRad="38100" dist="38100" dir="2700000" algn="tl">
                    <a:srgbClr val="000000">
                      <a:alpha val="43137"/>
                    </a:srgbClr>
                  </a:outerShdw>
                </a:effectLst>
              </a:rPr>
              <a:t>ماذا يحدث لنقطة التوازن بعد فرض مقداره  </a:t>
            </a:r>
            <a:r>
              <a:rPr lang="fr-FR" sz="2800" b="1" dirty="0">
                <a:solidFill>
                  <a:srgbClr val="7030A0"/>
                </a:solidFill>
                <a:effectLst>
                  <a:outerShdw blurRad="38100" dist="38100" dir="2700000" algn="tl">
                    <a:srgbClr val="000000">
                      <a:alpha val="43137"/>
                    </a:srgbClr>
                  </a:outerShdw>
                </a:effectLst>
              </a:rPr>
              <a:t>P</a:t>
            </a:r>
            <a:r>
              <a:rPr lang="fr-FR" sz="2800" b="1" baseline="-25000" dirty="0">
                <a:solidFill>
                  <a:srgbClr val="7030A0"/>
                </a:solidFill>
                <a:effectLst>
                  <a:outerShdw blurRad="38100" dist="38100" dir="2700000" algn="tl">
                    <a:srgbClr val="000000">
                      <a:alpha val="43137"/>
                    </a:srgbClr>
                  </a:outerShdw>
                </a:effectLst>
              </a:rPr>
              <a:t>max</a:t>
            </a:r>
            <a:r>
              <a:rPr lang="fr-FR" sz="2800" b="1" dirty="0">
                <a:solidFill>
                  <a:srgbClr val="7030A0"/>
                </a:solidFill>
                <a:effectLst>
                  <a:outerShdw blurRad="38100" dist="38100" dir="2700000" algn="tl">
                    <a:srgbClr val="000000">
                      <a:alpha val="43137"/>
                    </a:srgbClr>
                  </a:outerShdw>
                </a:effectLst>
              </a:rPr>
              <a:t>=15</a:t>
            </a:r>
            <a:r>
              <a:rPr lang="ar-SA" sz="2800" b="1" dirty="0">
                <a:solidFill>
                  <a:srgbClr val="7030A0"/>
                </a:solidFill>
                <a:effectLst>
                  <a:outerShdw blurRad="38100" dist="38100" dir="2700000" algn="tl">
                    <a:srgbClr val="000000">
                      <a:alpha val="43137"/>
                    </a:srgbClr>
                  </a:outerShdw>
                </a:effectLst>
              </a:rPr>
              <a:t> </a:t>
            </a:r>
            <a:endParaRPr lang="ar-DZ" sz="2800" b="1" dirty="0">
              <a:solidFill>
                <a:srgbClr val="7030A0"/>
              </a:solidFill>
              <a:effectLst>
                <a:outerShdw blurRad="38100" dist="38100" dir="2700000" algn="tl">
                  <a:srgbClr val="000000">
                    <a:alpha val="43137"/>
                  </a:srgbClr>
                </a:outerShdw>
              </a:effectLst>
            </a:endParaRPr>
          </a:p>
          <a:p>
            <a:pPr algn="r" rtl="1"/>
            <a:r>
              <a:rPr lang="ar-SA" sz="2800" b="1" dirty="0">
                <a:solidFill>
                  <a:srgbClr val="7030A0"/>
                </a:solidFill>
                <a:effectLst>
                  <a:outerShdw blurRad="38100" dist="38100" dir="2700000" algn="tl">
                    <a:srgbClr val="000000">
                      <a:alpha val="43137"/>
                    </a:srgbClr>
                  </a:outerShdw>
                </a:effectLst>
              </a:rPr>
              <a:t>يعتبر هذا سعر أقصى أي أن الدولة تدخلت بفرض سعر أقصى</a:t>
            </a:r>
            <a:r>
              <a:rPr lang="ar-DZ" sz="2800" b="1" dirty="0">
                <a:solidFill>
                  <a:srgbClr val="7030A0"/>
                </a:solidFill>
                <a:effectLst>
                  <a:outerShdw blurRad="38100" dist="38100" dir="2700000" algn="tl">
                    <a:srgbClr val="000000">
                      <a:alpha val="43137"/>
                    </a:srgbClr>
                  </a:outerShdw>
                </a:effectLst>
              </a:rPr>
              <a:t>:</a:t>
            </a:r>
          </a:p>
          <a:p>
            <a:pPr algn="r" rtl="1"/>
            <a:endParaRPr lang="fr-FR" sz="2500" dirty="0">
              <a:effectLst>
                <a:outerShdw blurRad="38100" dist="38100" dir="2700000" algn="tl">
                  <a:srgbClr val="000000">
                    <a:alpha val="43137"/>
                  </a:srgbClr>
                </a:outerShdw>
              </a:effectLst>
            </a:endParaRPr>
          </a:p>
        </p:txBody>
      </p:sp>
      <p:sp>
        <p:nvSpPr>
          <p:cNvPr id="4" name="Title 1">
            <a:extLst>
              <a:ext uri="{FF2B5EF4-FFF2-40B4-BE49-F238E27FC236}">
                <a16:creationId xmlns:a16="http://schemas.microsoft.com/office/drawing/2014/main" id="{A548DE57-3AE4-4DBD-AE55-DA60905B3220}"/>
              </a:ext>
            </a:extLst>
          </p:cNvPr>
          <p:cNvSpPr>
            <a:spLocks noGrp="1"/>
          </p:cNvSpPr>
          <p:nvPr>
            <p:ph type="ctrTitle"/>
          </p:nvPr>
        </p:nvSpPr>
        <p:spPr>
          <a:xfrm>
            <a:off x="96838" y="111125"/>
            <a:ext cx="11984037" cy="1081088"/>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rtl="1"/>
            <a:r>
              <a:rPr lang="ar-DZ" sz="4800" b="1" dirty="0">
                <a:solidFill>
                  <a:srgbClr val="002060"/>
                </a:solidFill>
                <a:effectLst>
                  <a:outerShdw blurRad="38100" dist="38100" dir="2700000" algn="tl">
                    <a:srgbClr val="000000">
                      <a:alpha val="43137"/>
                    </a:srgbClr>
                  </a:outerShdw>
                </a:effectLst>
              </a:rPr>
              <a:t>حل التمرين الثاني :</a:t>
            </a:r>
            <a:endParaRPr lang="en-US" sz="4800" b="1" dirty="0">
              <a:solidFill>
                <a:srgbClr val="002060"/>
              </a:solidFill>
              <a:effectLst>
                <a:outerShdw blurRad="38100" dist="38100" dir="2700000" algn="tl">
                  <a:srgbClr val="000000">
                    <a:alpha val="43137"/>
                  </a:srgbClr>
                </a:outerShdw>
              </a:effectLst>
            </a:endParaRPr>
          </a:p>
        </p:txBody>
      </p:sp>
      <p:sp>
        <p:nvSpPr>
          <p:cNvPr id="5" name="Title 1">
            <a:extLst>
              <a:ext uri="{FF2B5EF4-FFF2-40B4-BE49-F238E27FC236}">
                <a16:creationId xmlns:a16="http://schemas.microsoft.com/office/drawing/2014/main" id="{ABB0143C-C7B2-41BF-BFFB-D5925E271909}"/>
              </a:ext>
            </a:extLst>
          </p:cNvPr>
          <p:cNvSpPr txBox="1">
            <a:spLocks/>
          </p:cNvSpPr>
          <p:nvPr/>
        </p:nvSpPr>
        <p:spPr>
          <a:xfrm>
            <a:off x="96838" y="138113"/>
            <a:ext cx="11969750" cy="1108075"/>
          </a:xfrm>
          <a:prstGeom prst="rect">
            <a:avLst/>
          </a:prstGeom>
          <a:solidFill>
            <a:srgbClr val="FFC00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ar-AE" b="1">
                <a:solidFill>
                  <a:srgbClr val="002060"/>
                </a:solidFill>
                <a:effectLst>
                  <a:outerShdw blurRad="38100" dist="38100" dir="2700000" algn="tl">
                    <a:srgbClr val="000000">
                      <a:alpha val="43137"/>
                    </a:srgbClr>
                  </a:outerShdw>
                </a:effectLst>
              </a:rPr>
              <a:t>حل التمرين</a:t>
            </a:r>
            <a:r>
              <a:rPr lang="ar-DZ" b="1">
                <a:solidFill>
                  <a:srgbClr val="002060"/>
                </a:solidFill>
                <a:effectLst>
                  <a:outerShdw blurRad="38100" dist="38100" dir="2700000" algn="tl">
                    <a:srgbClr val="000000">
                      <a:alpha val="43137"/>
                    </a:srgbClr>
                  </a:outerShdw>
                </a:effectLst>
              </a:rPr>
              <a:t> الأول ( تابع)</a:t>
            </a:r>
            <a:r>
              <a:rPr lang="ar-AE" b="1">
                <a:solidFill>
                  <a:srgbClr val="002060"/>
                </a:solidFill>
                <a:effectLst>
                  <a:outerShdw blurRad="38100" dist="38100" dir="2700000" algn="tl">
                    <a:srgbClr val="000000">
                      <a:alpha val="43137"/>
                    </a:srgbClr>
                  </a:outerShdw>
                </a:effectLst>
              </a:rPr>
              <a:t>:</a:t>
            </a:r>
            <a:endParaRPr lang="en-US" b="1" dirty="0">
              <a:solidFill>
                <a:srgbClr val="002060"/>
              </a:solidFill>
              <a:effectLst>
                <a:outerShdw blurRad="38100" dist="38100" dir="2700000" algn="tl">
                  <a:srgbClr val="000000">
                    <a:alpha val="43137"/>
                  </a:srgbClr>
                </a:outerShdw>
              </a:effectLst>
            </a:endParaRPr>
          </a:p>
        </p:txBody>
      </p:sp>
      <p:pic>
        <p:nvPicPr>
          <p:cNvPr id="6" name="Image 5">
            <a:extLst>
              <a:ext uri="{FF2B5EF4-FFF2-40B4-BE49-F238E27FC236}">
                <a16:creationId xmlns:a16="http://schemas.microsoft.com/office/drawing/2014/main" id="{8DD04211-8F6E-49B0-AF2D-FA7337707BEE}"/>
              </a:ext>
            </a:extLst>
          </p:cNvPr>
          <p:cNvPicPr>
            <a:picLocks noChangeAspect="1"/>
          </p:cNvPicPr>
          <p:nvPr/>
        </p:nvPicPr>
        <p:blipFill>
          <a:blip r:embed="rId3"/>
          <a:stretch>
            <a:fillRect/>
          </a:stretch>
        </p:blipFill>
        <p:spPr>
          <a:xfrm>
            <a:off x="2119746" y="1747445"/>
            <a:ext cx="2840182" cy="1231283"/>
          </a:xfrm>
          <a:prstGeom prst="rect">
            <a:avLst/>
          </a:prstGeom>
          <a:solidFill>
            <a:srgbClr val="FFFF00"/>
          </a:solidFill>
        </p:spPr>
      </p:pic>
      <p:pic>
        <p:nvPicPr>
          <p:cNvPr id="7" name="Image 6">
            <a:extLst>
              <a:ext uri="{FF2B5EF4-FFF2-40B4-BE49-F238E27FC236}">
                <a16:creationId xmlns:a16="http://schemas.microsoft.com/office/drawing/2014/main" id="{16034A41-35D0-49D0-B054-33E8713DF158}"/>
              </a:ext>
            </a:extLst>
          </p:cNvPr>
          <p:cNvPicPr>
            <a:picLocks noChangeAspect="1"/>
          </p:cNvPicPr>
          <p:nvPr/>
        </p:nvPicPr>
        <p:blipFill>
          <a:blip r:embed="rId4"/>
          <a:stretch>
            <a:fillRect/>
          </a:stretch>
        </p:blipFill>
        <p:spPr>
          <a:xfrm>
            <a:off x="2119746" y="4080449"/>
            <a:ext cx="2840182" cy="886691"/>
          </a:xfrm>
          <a:prstGeom prst="rect">
            <a:avLst/>
          </a:prstGeom>
          <a:solidFill>
            <a:srgbClr val="FFFF00"/>
          </a:solidFill>
        </p:spPr>
      </p:pic>
      <p:pic>
        <p:nvPicPr>
          <p:cNvPr id="8" name="Image 7">
            <a:extLst>
              <a:ext uri="{FF2B5EF4-FFF2-40B4-BE49-F238E27FC236}">
                <a16:creationId xmlns:a16="http://schemas.microsoft.com/office/drawing/2014/main" id="{9B5AF08D-4F45-47B0-97A1-D44B2B3BB645}"/>
              </a:ext>
            </a:extLst>
          </p:cNvPr>
          <p:cNvPicPr>
            <a:picLocks noChangeAspect="1"/>
          </p:cNvPicPr>
          <p:nvPr/>
        </p:nvPicPr>
        <p:blipFill>
          <a:blip r:embed="rId5"/>
          <a:stretch>
            <a:fillRect/>
          </a:stretch>
        </p:blipFill>
        <p:spPr>
          <a:xfrm>
            <a:off x="536925" y="5146528"/>
            <a:ext cx="3096368" cy="1440874"/>
          </a:xfrm>
          <a:prstGeom prst="rect">
            <a:avLst/>
          </a:prstGeom>
          <a:solidFill>
            <a:srgbClr val="FFFF00"/>
          </a:solidFill>
        </p:spPr>
      </p:pic>
      <p:sp>
        <p:nvSpPr>
          <p:cNvPr id="9" name="Flèche : courbe vers la gauche 8">
            <a:extLst>
              <a:ext uri="{FF2B5EF4-FFF2-40B4-BE49-F238E27FC236}">
                <a16:creationId xmlns:a16="http://schemas.microsoft.com/office/drawing/2014/main" id="{A55D2CB7-C062-425A-A906-6BB5547B61BF}"/>
              </a:ext>
            </a:extLst>
          </p:cNvPr>
          <p:cNvSpPr/>
          <p:nvPr/>
        </p:nvSpPr>
        <p:spPr>
          <a:xfrm>
            <a:off x="7232074" y="1886742"/>
            <a:ext cx="997526" cy="1091986"/>
          </a:xfrm>
          <a:prstGeom prst="curved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 name="Flèche : gauche 9">
            <a:extLst>
              <a:ext uri="{FF2B5EF4-FFF2-40B4-BE49-F238E27FC236}">
                <a16:creationId xmlns:a16="http://schemas.microsoft.com/office/drawing/2014/main" id="{5A5ABBC4-9AEA-4A25-BE1E-549DC3C08246}"/>
              </a:ext>
            </a:extLst>
          </p:cNvPr>
          <p:cNvSpPr/>
          <p:nvPr/>
        </p:nvSpPr>
        <p:spPr>
          <a:xfrm>
            <a:off x="5536592" y="4263593"/>
            <a:ext cx="1118816" cy="546819"/>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 gauche 10">
            <a:extLst>
              <a:ext uri="{FF2B5EF4-FFF2-40B4-BE49-F238E27FC236}">
                <a16:creationId xmlns:a16="http://schemas.microsoft.com/office/drawing/2014/main" id="{51BA8178-16E5-4F3F-A7C7-27AFA756F613}"/>
              </a:ext>
            </a:extLst>
          </p:cNvPr>
          <p:cNvSpPr/>
          <p:nvPr/>
        </p:nvSpPr>
        <p:spPr>
          <a:xfrm>
            <a:off x="3633293" y="5866965"/>
            <a:ext cx="1174234" cy="42299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094473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B91205FB-4F35-4687-A220-7729FC18A028}"/>
              </a:ext>
            </a:extLst>
          </p:cNvPr>
          <p:cNvSpPr>
            <a:spLocks noGrp="1"/>
          </p:cNvSpPr>
          <p:nvPr>
            <p:ph type="subTitle" idx="1"/>
          </p:nvPr>
        </p:nvSpPr>
        <p:spPr>
          <a:xfrm>
            <a:off x="110836" y="1232909"/>
            <a:ext cx="11942618" cy="5444837"/>
          </a:xfrm>
          <a:blipFill>
            <a:blip r:embed="rId2"/>
            <a:tile tx="0" ty="0" sx="100000" sy="100000" flip="none" algn="tl"/>
          </a:blipFill>
        </p:spPr>
        <p:txBody>
          <a:bodyPr/>
          <a:lstStyle/>
          <a:p>
            <a:pPr marL="342900" indent="-342900" algn="r" rtl="1">
              <a:buFont typeface="Wingdings" panose="05000000000000000000" pitchFamily="2" charset="2"/>
              <a:buChar char="ü"/>
            </a:pPr>
            <a:r>
              <a:rPr lang="ar-DZ" b="1" dirty="0">
                <a:solidFill>
                  <a:srgbClr val="002060"/>
                </a:solidFill>
                <a:effectLst>
                  <a:outerShdw blurRad="38100" dist="38100" dir="2700000" algn="tl">
                    <a:srgbClr val="000000">
                      <a:alpha val="43137"/>
                    </a:srgbClr>
                  </a:outerShdw>
                </a:effectLst>
              </a:rPr>
              <a:t>عند فرض سعر أقصى تصبح الكمية المطلوبة اكبر من الكمية المعروضة، نحصل على فائض في الطلب مقداره:</a:t>
            </a:r>
          </a:p>
          <a:p>
            <a:pPr marL="342900" indent="-342900" algn="r" rtl="1">
              <a:buFont typeface="Wingdings" panose="05000000000000000000" pitchFamily="2" charset="2"/>
              <a:buChar char="ü"/>
            </a:pPr>
            <a:endParaRPr lang="ar-DZ" b="1" dirty="0">
              <a:solidFill>
                <a:srgbClr val="002060"/>
              </a:solidFill>
              <a:effectLst>
                <a:outerShdw blurRad="38100" dist="38100" dir="2700000" algn="tl">
                  <a:srgbClr val="000000">
                    <a:alpha val="43137"/>
                  </a:srgbClr>
                </a:outerShdw>
              </a:effectLst>
            </a:endParaRPr>
          </a:p>
          <a:p>
            <a:pPr marL="342900" indent="-342900" algn="r" rtl="1">
              <a:buFont typeface="Wingdings" panose="05000000000000000000" pitchFamily="2" charset="2"/>
              <a:buChar char="ü"/>
            </a:pPr>
            <a:r>
              <a:rPr lang="ar-SA" b="1" dirty="0">
                <a:solidFill>
                  <a:srgbClr val="C00000"/>
                </a:solidFill>
                <a:effectLst>
                  <a:outerShdw blurRad="38100" dist="38100" dir="2700000" algn="tl">
                    <a:srgbClr val="000000">
                      <a:alpha val="43137"/>
                    </a:srgbClr>
                  </a:outerShdw>
                </a:effectLst>
              </a:rPr>
              <a:t>و هدف الحكومة هو تشجيع الطلب.</a:t>
            </a:r>
            <a:endParaRPr lang="fr-FR" b="1" dirty="0">
              <a:solidFill>
                <a:srgbClr val="C00000"/>
              </a:solidFill>
              <a:effectLst>
                <a:outerShdw blurRad="38100" dist="38100" dir="2700000" algn="tl">
                  <a:srgbClr val="000000">
                    <a:alpha val="43137"/>
                  </a:srgbClr>
                </a:outerShdw>
              </a:effectLst>
            </a:endParaRPr>
          </a:p>
          <a:p>
            <a:pPr lvl="0" algn="r" rtl="1"/>
            <a:r>
              <a:rPr lang="ar-SA" b="1" dirty="0">
                <a:solidFill>
                  <a:srgbClr val="00B0F0"/>
                </a:solidFill>
                <a:effectLst>
                  <a:outerShdw blurRad="38100" dist="38100" dir="2700000" algn="tl">
                    <a:srgbClr val="000000">
                      <a:alpha val="43137"/>
                    </a:srgbClr>
                  </a:outerShdw>
                </a:effectLst>
              </a:rPr>
              <a:t>من أثار هذه السياسة </a:t>
            </a:r>
            <a:r>
              <a:rPr lang="ar-SA" b="1" dirty="0" err="1">
                <a:solidFill>
                  <a:srgbClr val="00B0F0"/>
                </a:solidFill>
                <a:effectLst>
                  <a:outerShdw blurRad="38100" dist="38100" dir="2700000" algn="tl">
                    <a:srgbClr val="000000">
                      <a:alpha val="43137"/>
                    </a:srgbClr>
                  </a:outerShdw>
                </a:effectLst>
              </a:rPr>
              <a:t>مايلي</a:t>
            </a:r>
            <a:r>
              <a:rPr lang="ar-SA" b="1" dirty="0">
                <a:solidFill>
                  <a:srgbClr val="00B0F0"/>
                </a:solidFill>
                <a:effectLst>
                  <a:outerShdw blurRad="38100" dist="38100" dir="2700000" algn="tl">
                    <a:srgbClr val="000000">
                      <a:alpha val="43137"/>
                    </a:srgbClr>
                  </a:outerShdw>
                </a:effectLst>
              </a:rPr>
              <a:t>:</a:t>
            </a:r>
            <a:endParaRPr lang="fr-FR" b="1" dirty="0">
              <a:solidFill>
                <a:srgbClr val="00B0F0"/>
              </a:solidFill>
              <a:effectLst>
                <a:outerShdw blurRad="38100" dist="38100" dir="2700000" algn="tl">
                  <a:srgbClr val="000000">
                    <a:alpha val="43137"/>
                  </a:srgbClr>
                </a:outerShdw>
              </a:effectLst>
            </a:endParaRPr>
          </a:p>
          <a:p>
            <a:pPr algn="r" rtl="1"/>
            <a:r>
              <a:rPr lang="ar-DZ" b="1" dirty="0">
                <a:solidFill>
                  <a:srgbClr val="C00000"/>
                </a:solidFill>
                <a:effectLst>
                  <a:outerShdw blurRad="38100" dist="38100" dir="2700000" algn="tl">
                    <a:srgbClr val="000000">
                      <a:alpha val="43137"/>
                    </a:srgbClr>
                  </a:outerShdw>
                </a:effectLst>
              </a:rPr>
              <a:t>- يتم بيع الكمية المحددة لمن يأتي اولا( 0.5 ).- ظهور الطوابير( 0.5 ).- نظام البطاقات ( 0.5 ).</a:t>
            </a:r>
            <a:endParaRPr lang="fr-FR" b="1" dirty="0">
              <a:solidFill>
                <a:srgbClr val="C00000"/>
              </a:solidFill>
              <a:effectLst>
                <a:outerShdw blurRad="38100" dist="38100" dir="2700000" algn="tl">
                  <a:srgbClr val="000000">
                    <a:alpha val="43137"/>
                  </a:srgbClr>
                </a:outerShdw>
              </a:effectLst>
            </a:endParaRPr>
          </a:p>
          <a:p>
            <a:pPr algn="r" defTabSz="179388" rtl="1"/>
            <a:r>
              <a:rPr lang="ar-DZ" b="1" dirty="0">
                <a:solidFill>
                  <a:srgbClr val="C00000"/>
                </a:solidFill>
                <a:effectLst>
                  <a:outerShdw blurRad="38100" dist="38100" dir="2700000" algn="tl">
                    <a:srgbClr val="000000">
                      <a:alpha val="43137"/>
                    </a:srgbClr>
                  </a:outerShdw>
                </a:effectLst>
              </a:rPr>
              <a:t>         - ظهور السوق السوداء ( 0.5 ). - ينقسم الايراد الى ايراد قانوني و اخر غير قانوني( 0.5 )</a:t>
            </a:r>
            <a:r>
              <a:rPr lang="ar-DZ" dirty="0">
                <a:solidFill>
                  <a:srgbClr val="C00000"/>
                </a:solidFill>
              </a:rPr>
              <a:t>.</a:t>
            </a:r>
          </a:p>
          <a:p>
            <a:pPr marL="342900" indent="-342900" algn="r" rtl="1">
              <a:buFontTx/>
              <a:buChar char="-"/>
            </a:pPr>
            <a:r>
              <a:rPr lang="ar-DZ" b="1" u="sng" dirty="0">
                <a:solidFill>
                  <a:srgbClr val="002060"/>
                </a:solidFill>
                <a:effectLst>
                  <a:outerShdw blurRad="38100" dist="38100" dir="2700000" algn="tl">
                    <a:srgbClr val="000000">
                      <a:alpha val="43137"/>
                    </a:srgbClr>
                  </a:outerShdw>
                </a:effectLst>
              </a:rPr>
              <a:t>شروط تعظيم الربح و قيمته: </a:t>
            </a:r>
            <a:r>
              <a:rPr lang="ar-DZ" b="1" dirty="0">
                <a:solidFill>
                  <a:srgbClr val="002060"/>
                </a:solidFill>
                <a:effectLst>
                  <a:outerShdw blurRad="38100" dist="38100" dir="2700000" algn="tl">
                    <a:srgbClr val="000000">
                      <a:alpha val="43137"/>
                    </a:srgbClr>
                  </a:outerShdw>
                </a:effectLst>
              </a:rPr>
              <a:t>يصبح السعر السائد هو: </a:t>
            </a:r>
            <a:r>
              <a:rPr lang="fr-FR" b="1" dirty="0">
                <a:solidFill>
                  <a:srgbClr val="002060"/>
                </a:solidFill>
                <a:effectLst>
                  <a:outerShdw blurRad="38100" dist="38100" dir="2700000" algn="tl">
                    <a:srgbClr val="000000">
                      <a:alpha val="43137"/>
                    </a:srgbClr>
                  </a:outerShdw>
                </a:effectLst>
              </a:rPr>
              <a:t>P=</a:t>
            </a:r>
            <a:r>
              <a:rPr lang="fr-FR" b="1" dirty="0" err="1">
                <a:solidFill>
                  <a:srgbClr val="002060"/>
                </a:solidFill>
                <a:effectLst>
                  <a:outerShdw blurRad="38100" dist="38100" dir="2700000" algn="tl">
                    <a:srgbClr val="000000">
                      <a:alpha val="43137"/>
                    </a:srgbClr>
                  </a:outerShdw>
                </a:effectLst>
              </a:rPr>
              <a:t>P</a:t>
            </a:r>
            <a:r>
              <a:rPr lang="fr-FR" b="1" baseline="-25000" dirty="0" err="1">
                <a:solidFill>
                  <a:srgbClr val="002060"/>
                </a:solidFill>
                <a:effectLst>
                  <a:outerShdw blurRad="38100" dist="38100" dir="2700000" algn="tl">
                    <a:srgbClr val="000000">
                      <a:alpha val="43137"/>
                    </a:srgbClr>
                  </a:outerShdw>
                </a:effectLst>
              </a:rPr>
              <a:t>e</a:t>
            </a:r>
            <a:r>
              <a:rPr lang="fr-FR" b="1" dirty="0">
                <a:solidFill>
                  <a:srgbClr val="002060"/>
                </a:solidFill>
                <a:effectLst>
                  <a:outerShdw blurRad="38100" dist="38100" dir="2700000" algn="tl">
                    <a:srgbClr val="000000">
                      <a:alpha val="43137"/>
                    </a:srgbClr>
                  </a:outerShdw>
                </a:effectLst>
              </a:rPr>
              <a:t>=20</a:t>
            </a:r>
            <a:r>
              <a:rPr lang="ar-DZ" b="1" dirty="0">
                <a:solidFill>
                  <a:srgbClr val="002060"/>
                </a:solidFill>
                <a:effectLst>
                  <a:outerShdw blurRad="38100" dist="38100" dir="2700000" algn="tl">
                    <a:srgbClr val="000000">
                      <a:alpha val="43137"/>
                    </a:srgbClr>
                  </a:outerShdw>
                </a:effectLst>
              </a:rPr>
              <a:t>  </a:t>
            </a:r>
          </a:p>
          <a:p>
            <a:pPr algn="r" rtl="1"/>
            <a:r>
              <a:rPr lang="ar-DZ" b="1" dirty="0">
                <a:effectLst>
                  <a:outerShdw blurRad="38100" dist="38100" dir="2700000" algn="tl">
                    <a:srgbClr val="000000">
                      <a:alpha val="43137"/>
                    </a:srgbClr>
                  </a:outerShdw>
                </a:effectLst>
              </a:rPr>
              <a:t> </a:t>
            </a:r>
            <a:r>
              <a:rPr lang="ar-SA" b="1" dirty="0">
                <a:solidFill>
                  <a:srgbClr val="0070C0"/>
                </a:solidFill>
                <a:effectLst>
                  <a:outerShdw blurRad="38100" dist="38100" dir="2700000" algn="tl">
                    <a:srgbClr val="000000">
                      <a:alpha val="43137"/>
                    </a:srgbClr>
                  </a:outerShdw>
                </a:effectLst>
              </a:rPr>
              <a:t>المؤسسة تعمل في سوق المنافسة التامة، شرط التوازن هو:</a:t>
            </a:r>
            <a:endParaRPr lang="fr-FR" b="1" dirty="0">
              <a:solidFill>
                <a:srgbClr val="0070C0"/>
              </a:solidFill>
              <a:effectLst>
                <a:outerShdw blurRad="38100" dist="38100" dir="2700000" algn="tl">
                  <a:srgbClr val="000000">
                    <a:alpha val="43137"/>
                  </a:srgbClr>
                </a:outerShdw>
              </a:effectLst>
            </a:endParaRPr>
          </a:p>
          <a:p>
            <a:pPr algn="r" defTabSz="179388" rtl="1"/>
            <a:r>
              <a:rPr lang="ar-SA" b="1" dirty="0">
                <a:solidFill>
                  <a:srgbClr val="002060"/>
                </a:solidFill>
                <a:effectLst>
                  <a:outerShdw blurRad="38100" dist="38100" dir="2700000" algn="tl">
                    <a:srgbClr val="000000">
                      <a:alpha val="43137"/>
                    </a:srgbClr>
                  </a:outerShdw>
                </a:effectLst>
              </a:rPr>
              <a:t>يكون للمؤسسة خيار الاستمرار أو التوقف عندما يكون </a:t>
            </a:r>
            <a:endParaRPr lang="ar-DZ" b="1" dirty="0">
              <a:solidFill>
                <a:srgbClr val="002060"/>
              </a:solidFill>
              <a:effectLst>
                <a:outerShdw blurRad="38100" dist="38100" dir="2700000" algn="tl">
                  <a:srgbClr val="000000">
                    <a:alpha val="43137"/>
                  </a:srgbClr>
                </a:outerShdw>
              </a:effectLst>
            </a:endParaRPr>
          </a:p>
          <a:p>
            <a:pPr algn="r" defTabSz="179388" rtl="1"/>
            <a:r>
              <a:rPr lang="fr-FR" b="1" dirty="0">
                <a:solidFill>
                  <a:srgbClr val="002060"/>
                </a:solidFill>
                <a:effectLst>
                  <a:outerShdw blurRad="38100" dist="38100" dir="2700000" algn="tl">
                    <a:srgbClr val="000000">
                      <a:alpha val="43137"/>
                    </a:srgbClr>
                  </a:outerShdw>
                </a:effectLst>
              </a:rPr>
              <a:t>P=ACV  </a:t>
            </a:r>
            <a:r>
              <a:rPr lang="ar-SA" b="1" dirty="0">
                <a:solidFill>
                  <a:srgbClr val="002060"/>
                </a:solidFill>
                <a:effectLst>
                  <a:outerShdw blurRad="38100" dist="38100" dir="2700000" algn="tl">
                    <a:srgbClr val="000000">
                      <a:alpha val="43137"/>
                    </a:srgbClr>
                  </a:outerShdw>
                </a:effectLst>
              </a:rPr>
              <a:t>  و تسمى تلك النقطة نقطة الاغلاق. </a:t>
            </a:r>
            <a:endParaRPr lang="fr-FR" b="1" dirty="0">
              <a:solidFill>
                <a:srgbClr val="002060"/>
              </a:solidFill>
              <a:effectLst>
                <a:outerShdw blurRad="38100" dist="38100" dir="2700000" algn="tl">
                  <a:srgbClr val="000000">
                    <a:alpha val="43137"/>
                  </a:srgbClr>
                </a:outerShdw>
              </a:effectLst>
            </a:endParaRPr>
          </a:p>
          <a:p>
            <a:pPr algn="r" defTabSz="179388" rtl="1"/>
            <a:endParaRPr lang="fr-FR" b="1" dirty="0">
              <a:effectLst>
                <a:outerShdw blurRad="38100" dist="38100" dir="2700000" algn="tl">
                  <a:srgbClr val="000000">
                    <a:alpha val="43137"/>
                  </a:srgbClr>
                </a:outerShdw>
              </a:effectLst>
            </a:endParaRPr>
          </a:p>
          <a:p>
            <a:pPr marL="342900" indent="-342900" algn="r" rtl="1">
              <a:buFont typeface="Wingdings" panose="05000000000000000000" pitchFamily="2" charset="2"/>
              <a:buChar char="ü"/>
            </a:pPr>
            <a:endParaRPr lang="ar-DZ" b="1" dirty="0">
              <a:effectLst>
                <a:outerShdw blurRad="38100" dist="38100" dir="2700000" algn="tl">
                  <a:srgbClr val="000000">
                    <a:alpha val="43137"/>
                  </a:srgbClr>
                </a:outerShdw>
              </a:effectLst>
            </a:endParaRPr>
          </a:p>
          <a:p>
            <a:pPr algn="r" rtl="1"/>
            <a:endParaRPr lang="fr-FR" dirty="0"/>
          </a:p>
        </p:txBody>
      </p:sp>
      <p:sp>
        <p:nvSpPr>
          <p:cNvPr id="4" name="Title 1">
            <a:extLst>
              <a:ext uri="{FF2B5EF4-FFF2-40B4-BE49-F238E27FC236}">
                <a16:creationId xmlns:a16="http://schemas.microsoft.com/office/drawing/2014/main" id="{C84603EE-9E98-489E-9E72-0100C09037ED}"/>
              </a:ext>
            </a:extLst>
          </p:cNvPr>
          <p:cNvSpPr txBox="1">
            <a:spLocks noGrp="1"/>
          </p:cNvSpPr>
          <p:nvPr>
            <p:ph type="ctrTitle"/>
          </p:nvPr>
        </p:nvSpPr>
        <p:spPr>
          <a:xfrm>
            <a:off x="111125" y="180975"/>
            <a:ext cx="11942763" cy="885825"/>
          </a:xfrm>
          <a:prstGeom prst="rect">
            <a:avLst/>
          </a:prstGeom>
          <a:solidFill>
            <a:srgbClr val="FFC000"/>
          </a:solidFill>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ar-AE" b="1">
                <a:solidFill>
                  <a:srgbClr val="002060"/>
                </a:solidFill>
                <a:effectLst>
                  <a:outerShdw blurRad="38100" dist="38100" dir="2700000" algn="tl">
                    <a:srgbClr val="000000">
                      <a:alpha val="43137"/>
                    </a:srgbClr>
                  </a:outerShdw>
                </a:effectLst>
              </a:rPr>
              <a:t>حل التمرين</a:t>
            </a:r>
            <a:r>
              <a:rPr lang="ar-DZ" b="1">
                <a:solidFill>
                  <a:srgbClr val="002060"/>
                </a:solidFill>
                <a:effectLst>
                  <a:outerShdw blurRad="38100" dist="38100" dir="2700000" algn="tl">
                    <a:srgbClr val="000000">
                      <a:alpha val="43137"/>
                    </a:srgbClr>
                  </a:outerShdw>
                </a:effectLst>
              </a:rPr>
              <a:t> الأول ( تابع)</a:t>
            </a:r>
            <a:r>
              <a:rPr lang="ar-AE" b="1">
                <a:solidFill>
                  <a:srgbClr val="002060"/>
                </a:solidFill>
                <a:effectLst>
                  <a:outerShdw blurRad="38100" dist="38100" dir="2700000" algn="tl">
                    <a:srgbClr val="000000">
                      <a:alpha val="43137"/>
                    </a:srgbClr>
                  </a:outerShdw>
                </a:effectLst>
              </a:rPr>
              <a:t>:</a:t>
            </a:r>
            <a:endParaRPr lang="en-US" b="1" dirty="0">
              <a:solidFill>
                <a:srgbClr val="002060"/>
              </a:solidFill>
              <a:effectLst>
                <a:outerShdw blurRad="38100" dist="38100" dir="2700000" algn="tl">
                  <a:srgbClr val="000000">
                    <a:alpha val="43137"/>
                  </a:srgbClr>
                </a:outerShdw>
              </a:effectLst>
            </a:endParaRPr>
          </a:p>
        </p:txBody>
      </p:sp>
      <p:pic>
        <p:nvPicPr>
          <p:cNvPr id="5" name="Image 4">
            <a:extLst>
              <a:ext uri="{FF2B5EF4-FFF2-40B4-BE49-F238E27FC236}">
                <a16:creationId xmlns:a16="http://schemas.microsoft.com/office/drawing/2014/main" id="{C0150C64-0462-4BAF-A4A4-E83F790D376C}"/>
              </a:ext>
            </a:extLst>
          </p:cNvPr>
          <p:cNvPicPr>
            <a:picLocks noChangeAspect="1"/>
          </p:cNvPicPr>
          <p:nvPr/>
        </p:nvPicPr>
        <p:blipFill>
          <a:blip r:embed="rId3"/>
          <a:stretch>
            <a:fillRect/>
          </a:stretch>
        </p:blipFill>
        <p:spPr>
          <a:xfrm>
            <a:off x="3699165" y="1632709"/>
            <a:ext cx="2761664" cy="874964"/>
          </a:xfrm>
          <a:prstGeom prst="rect">
            <a:avLst/>
          </a:prstGeom>
          <a:solidFill>
            <a:srgbClr val="00B0F0"/>
          </a:solidFill>
        </p:spPr>
      </p:pic>
      <p:pic>
        <p:nvPicPr>
          <p:cNvPr id="6" name="Image 5">
            <a:extLst>
              <a:ext uri="{FF2B5EF4-FFF2-40B4-BE49-F238E27FC236}">
                <a16:creationId xmlns:a16="http://schemas.microsoft.com/office/drawing/2014/main" id="{C5C1E50B-A15E-4801-8A84-BA135567CB15}"/>
              </a:ext>
            </a:extLst>
          </p:cNvPr>
          <p:cNvPicPr>
            <a:picLocks noChangeAspect="1"/>
          </p:cNvPicPr>
          <p:nvPr/>
        </p:nvPicPr>
        <p:blipFill>
          <a:blip r:embed="rId4"/>
          <a:stretch>
            <a:fillRect/>
          </a:stretch>
        </p:blipFill>
        <p:spPr>
          <a:xfrm>
            <a:off x="1302329" y="3955328"/>
            <a:ext cx="3422071" cy="2721697"/>
          </a:xfrm>
          <a:prstGeom prst="rect">
            <a:avLst/>
          </a:prstGeom>
          <a:solidFill>
            <a:srgbClr val="00B0F0"/>
          </a:solidFill>
        </p:spPr>
      </p:pic>
      <p:sp>
        <p:nvSpPr>
          <p:cNvPr id="7" name="Flèche : courbe vers la droite 6">
            <a:extLst>
              <a:ext uri="{FF2B5EF4-FFF2-40B4-BE49-F238E27FC236}">
                <a16:creationId xmlns:a16="http://schemas.microsoft.com/office/drawing/2014/main" id="{F7C11D9C-9C91-48D0-9024-41CEA9FAF05F}"/>
              </a:ext>
            </a:extLst>
          </p:cNvPr>
          <p:cNvSpPr/>
          <p:nvPr/>
        </p:nvSpPr>
        <p:spPr>
          <a:xfrm>
            <a:off x="1302329" y="1632709"/>
            <a:ext cx="1219198" cy="87496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8" name="Flèche : courbe vers la gauche 7">
            <a:extLst>
              <a:ext uri="{FF2B5EF4-FFF2-40B4-BE49-F238E27FC236}">
                <a16:creationId xmlns:a16="http://schemas.microsoft.com/office/drawing/2014/main" id="{06CE0695-FB1F-491D-84DB-01A30533D07B}"/>
              </a:ext>
            </a:extLst>
          </p:cNvPr>
          <p:cNvSpPr/>
          <p:nvPr/>
        </p:nvSpPr>
        <p:spPr>
          <a:xfrm>
            <a:off x="5223166" y="4883873"/>
            <a:ext cx="1385454" cy="148243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7299882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D8404703-76A5-4260-AB02-BF6C568EE2B3}"/>
              </a:ext>
            </a:extLst>
          </p:cNvPr>
          <p:cNvSpPr>
            <a:spLocks noGrp="1"/>
          </p:cNvSpPr>
          <p:nvPr>
            <p:ph type="subTitle" idx="1"/>
          </p:nvPr>
        </p:nvSpPr>
        <p:spPr>
          <a:xfrm>
            <a:off x="110835" y="1468437"/>
            <a:ext cx="11942619" cy="5264871"/>
          </a:xfrm>
        </p:spPr>
        <p:txBody>
          <a:bodyPr>
            <a:normAutofit/>
          </a:bodyPr>
          <a:lstStyle/>
          <a:p>
            <a:pPr algn="r" rtl="1"/>
            <a:r>
              <a:rPr lang="ar-DZ" sz="2000" b="1" dirty="0">
                <a:effectLst>
                  <a:outerShdw blurRad="38100" dist="38100" dir="2700000" algn="tl">
                    <a:srgbClr val="000000">
                      <a:alpha val="43137"/>
                    </a:srgbClr>
                  </a:outerShdw>
                </a:effectLst>
                <a:cs typeface="AdvertisingExtraBold" pitchFamily="2" charset="-78"/>
              </a:rPr>
              <a:t>1- </a:t>
            </a:r>
            <a:r>
              <a:rPr lang="ar-DZ" sz="2000" b="1" u="sng" dirty="0">
                <a:effectLst>
                  <a:outerShdw blurRad="38100" dist="38100" dir="2700000" algn="tl">
                    <a:srgbClr val="000000">
                      <a:alpha val="43137"/>
                    </a:srgbClr>
                  </a:outerShdw>
                </a:effectLst>
                <a:cs typeface="AdvertisingExtraBold" pitchFamily="2" charset="-78"/>
              </a:rPr>
              <a:t>حساب مقدار العمل يحقق أعظم إنتاج كلي ممكن:</a:t>
            </a:r>
          </a:p>
          <a:p>
            <a:pPr algn="r" rtl="1"/>
            <a:endParaRPr lang="ar-DZ" sz="2000" b="1" u="sng" dirty="0">
              <a:effectLst>
                <a:outerShdw blurRad="38100" dist="38100" dir="2700000" algn="tl">
                  <a:srgbClr val="000000">
                    <a:alpha val="43137"/>
                  </a:srgbClr>
                </a:outerShdw>
              </a:effectLst>
              <a:cs typeface="AdvertisingExtraBold" pitchFamily="2" charset="-78"/>
            </a:endParaRPr>
          </a:p>
          <a:p>
            <a:pPr algn="r" rtl="1"/>
            <a:endParaRPr lang="ar-DZ" sz="2000" b="1" u="sng" dirty="0">
              <a:effectLst>
                <a:outerShdw blurRad="38100" dist="38100" dir="2700000" algn="tl">
                  <a:srgbClr val="000000">
                    <a:alpha val="43137"/>
                  </a:srgbClr>
                </a:outerShdw>
              </a:effectLst>
              <a:cs typeface="AdvertisingExtraBold" pitchFamily="2" charset="-78"/>
            </a:endParaRPr>
          </a:p>
          <a:p>
            <a:pPr algn="r" rtl="1"/>
            <a:r>
              <a:rPr lang="ar-DZ" sz="2000" b="1" dirty="0">
                <a:effectLst>
                  <a:outerShdw blurRad="38100" dist="38100" dir="2700000" algn="tl">
                    <a:srgbClr val="000000">
                      <a:alpha val="43137"/>
                    </a:srgbClr>
                  </a:outerShdw>
                </a:effectLst>
                <a:cs typeface="AdvertisingExtraBold" pitchFamily="2" charset="-78"/>
              </a:rPr>
              <a:t>2-</a:t>
            </a:r>
            <a:r>
              <a:rPr lang="ar-DZ" sz="2000" b="1" u="sng" dirty="0">
                <a:effectLst>
                  <a:outerShdw blurRad="38100" dist="38100" dir="2700000" algn="tl">
                    <a:srgbClr val="000000">
                      <a:alpha val="43137"/>
                    </a:srgbClr>
                  </a:outerShdw>
                </a:effectLst>
                <a:cs typeface="AdvertisingExtraBold" pitchFamily="2" charset="-78"/>
              </a:rPr>
              <a:t> مقدار عدد العمال الذي تلتقي عنده منحنيات الناتج الحدي</a:t>
            </a:r>
          </a:p>
          <a:p>
            <a:pPr algn="r" rtl="1"/>
            <a:r>
              <a:rPr lang="ar-DZ" sz="2000" b="1" u="sng" dirty="0">
                <a:effectLst>
                  <a:outerShdw blurRad="38100" dist="38100" dir="2700000" algn="tl">
                    <a:srgbClr val="000000">
                      <a:alpha val="43137"/>
                    </a:srgbClr>
                  </a:outerShdw>
                </a:effectLst>
                <a:cs typeface="AdvertisingExtraBold" pitchFamily="2" charset="-78"/>
              </a:rPr>
              <a:t> والناتج المتوسط:</a:t>
            </a:r>
            <a:endParaRPr lang="fr-FR" sz="2000" b="1" dirty="0">
              <a:effectLst>
                <a:outerShdw blurRad="38100" dist="38100" dir="2700000" algn="tl">
                  <a:srgbClr val="000000">
                    <a:alpha val="43137"/>
                  </a:srgbClr>
                </a:outerShdw>
              </a:effectLst>
              <a:cs typeface="AdvertisingExtraBold" pitchFamily="2" charset="-78"/>
            </a:endParaRPr>
          </a:p>
          <a:p>
            <a:pPr algn="r" rtl="1"/>
            <a:endParaRPr lang="fr-FR" sz="2000" b="1" dirty="0">
              <a:effectLst>
                <a:outerShdw blurRad="38100" dist="38100" dir="2700000" algn="tl">
                  <a:srgbClr val="000000">
                    <a:alpha val="43137"/>
                  </a:srgbClr>
                </a:outerShdw>
              </a:effectLst>
              <a:cs typeface="AdvertisingExtraBold" pitchFamily="2" charset="-78"/>
            </a:endParaRPr>
          </a:p>
        </p:txBody>
      </p:sp>
      <p:sp>
        <p:nvSpPr>
          <p:cNvPr id="4" name="Title 1">
            <a:extLst>
              <a:ext uri="{FF2B5EF4-FFF2-40B4-BE49-F238E27FC236}">
                <a16:creationId xmlns:a16="http://schemas.microsoft.com/office/drawing/2014/main" id="{55157AD0-5C03-40A9-9119-BC9C2DAE2308}"/>
              </a:ext>
            </a:extLst>
          </p:cNvPr>
          <p:cNvSpPr txBox="1">
            <a:spLocks noGrp="1"/>
          </p:cNvSpPr>
          <p:nvPr>
            <p:ph type="ctrTitle"/>
          </p:nvPr>
        </p:nvSpPr>
        <p:spPr>
          <a:xfrm>
            <a:off x="111125" y="125413"/>
            <a:ext cx="11942763" cy="1163637"/>
          </a:xfrm>
          <a:prstGeom prst="rect">
            <a:avLst/>
          </a:prstGeom>
          <a:solidFill>
            <a:srgbClr val="FFC00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ar-AE" b="1" dirty="0">
                <a:solidFill>
                  <a:srgbClr val="002060"/>
                </a:solidFill>
                <a:effectLst>
                  <a:outerShdw blurRad="38100" dist="38100" dir="2700000" algn="tl">
                    <a:srgbClr val="000000">
                      <a:alpha val="43137"/>
                    </a:srgbClr>
                  </a:outerShdw>
                </a:effectLst>
              </a:rPr>
              <a:t>حل التمرين</a:t>
            </a:r>
            <a:r>
              <a:rPr lang="ar-DZ" b="1" dirty="0">
                <a:solidFill>
                  <a:srgbClr val="002060"/>
                </a:solidFill>
                <a:effectLst>
                  <a:outerShdw blurRad="38100" dist="38100" dir="2700000" algn="tl">
                    <a:srgbClr val="000000">
                      <a:alpha val="43137"/>
                    </a:srgbClr>
                  </a:outerShdw>
                </a:effectLst>
              </a:rPr>
              <a:t> الثاني </a:t>
            </a:r>
            <a:r>
              <a:rPr lang="ar-AE" b="1" dirty="0">
                <a:solidFill>
                  <a:srgbClr val="002060"/>
                </a:solidFill>
                <a:effectLst>
                  <a:outerShdw blurRad="38100" dist="38100" dir="2700000" algn="tl">
                    <a:srgbClr val="000000">
                      <a:alpha val="43137"/>
                    </a:srgbClr>
                  </a:outerShdw>
                </a:effectLst>
              </a:rPr>
              <a:t>:</a:t>
            </a:r>
            <a:endParaRPr lang="en-US" b="1" dirty="0">
              <a:solidFill>
                <a:srgbClr val="002060"/>
              </a:solidFill>
              <a:effectLst>
                <a:outerShdw blurRad="38100" dist="38100" dir="2700000" algn="tl">
                  <a:srgbClr val="000000">
                    <a:alpha val="43137"/>
                  </a:srgbClr>
                </a:outerShdw>
              </a:effectLst>
            </a:endParaRPr>
          </a:p>
        </p:txBody>
      </p:sp>
      <p:pic>
        <p:nvPicPr>
          <p:cNvPr id="5" name="Image 4">
            <a:extLst>
              <a:ext uri="{FF2B5EF4-FFF2-40B4-BE49-F238E27FC236}">
                <a16:creationId xmlns:a16="http://schemas.microsoft.com/office/drawing/2014/main" id="{DD6FB29A-02BF-4CC7-B517-E9958E37A7D0}"/>
              </a:ext>
            </a:extLst>
          </p:cNvPr>
          <p:cNvPicPr>
            <a:picLocks noChangeAspect="1"/>
          </p:cNvPicPr>
          <p:nvPr/>
        </p:nvPicPr>
        <p:blipFill>
          <a:blip r:embed="rId2"/>
          <a:stretch>
            <a:fillRect/>
          </a:stretch>
        </p:blipFill>
        <p:spPr>
          <a:xfrm>
            <a:off x="831272" y="1468437"/>
            <a:ext cx="3920837" cy="3214399"/>
          </a:xfrm>
          <a:prstGeom prst="rect">
            <a:avLst/>
          </a:prstGeom>
          <a:solidFill>
            <a:srgbClr val="FFFF00"/>
          </a:solidFill>
        </p:spPr>
      </p:pic>
      <p:pic>
        <p:nvPicPr>
          <p:cNvPr id="6" name="Image 5">
            <a:extLst>
              <a:ext uri="{FF2B5EF4-FFF2-40B4-BE49-F238E27FC236}">
                <a16:creationId xmlns:a16="http://schemas.microsoft.com/office/drawing/2014/main" id="{CEFB5ABC-F1FB-4384-BEA0-E23888A55D7B}"/>
              </a:ext>
            </a:extLst>
          </p:cNvPr>
          <p:cNvPicPr>
            <a:picLocks noChangeAspect="1"/>
          </p:cNvPicPr>
          <p:nvPr/>
        </p:nvPicPr>
        <p:blipFill>
          <a:blip r:embed="rId3"/>
          <a:stretch>
            <a:fillRect/>
          </a:stretch>
        </p:blipFill>
        <p:spPr>
          <a:xfrm>
            <a:off x="5112326" y="3075636"/>
            <a:ext cx="4336474" cy="3542857"/>
          </a:xfrm>
          <a:prstGeom prst="rect">
            <a:avLst/>
          </a:prstGeom>
          <a:solidFill>
            <a:srgbClr val="00B050"/>
          </a:solidFill>
        </p:spPr>
      </p:pic>
      <p:sp>
        <p:nvSpPr>
          <p:cNvPr id="7" name="Flèche : courbe vers la gauche 6">
            <a:extLst>
              <a:ext uri="{FF2B5EF4-FFF2-40B4-BE49-F238E27FC236}">
                <a16:creationId xmlns:a16="http://schemas.microsoft.com/office/drawing/2014/main" id="{DCF32EB2-4573-467D-A973-5DA9E4654DE4}"/>
              </a:ext>
            </a:extLst>
          </p:cNvPr>
          <p:cNvSpPr/>
          <p:nvPr/>
        </p:nvSpPr>
        <p:spPr>
          <a:xfrm>
            <a:off x="9975273" y="4046249"/>
            <a:ext cx="1385455" cy="159327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8" name="Flèche : gauche 7">
            <a:extLst>
              <a:ext uri="{FF2B5EF4-FFF2-40B4-BE49-F238E27FC236}">
                <a16:creationId xmlns:a16="http://schemas.microsoft.com/office/drawing/2014/main" id="{DC8304DF-2D68-4E12-B39A-54111CD0CCCE}"/>
              </a:ext>
            </a:extLst>
          </p:cNvPr>
          <p:cNvSpPr/>
          <p:nvPr/>
        </p:nvSpPr>
        <p:spPr>
          <a:xfrm>
            <a:off x="5112326" y="1995055"/>
            <a:ext cx="1551710" cy="58189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745414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D191EF22-4E28-4521-9EAB-22622922406A}"/>
              </a:ext>
            </a:extLst>
          </p:cNvPr>
          <p:cNvSpPr>
            <a:spLocks noGrp="1"/>
          </p:cNvSpPr>
          <p:nvPr>
            <p:ph type="subTitle" idx="1"/>
          </p:nvPr>
        </p:nvSpPr>
        <p:spPr>
          <a:xfrm>
            <a:off x="124691" y="1371455"/>
            <a:ext cx="11887200" cy="5292435"/>
          </a:xfrm>
          <a:blipFill>
            <a:blip r:embed="rId2"/>
            <a:tile tx="0" ty="0" sx="100000" sy="100000" flip="none" algn="tl"/>
          </a:blipFill>
        </p:spPr>
        <p:txBody>
          <a:bodyPr>
            <a:normAutofit fontScale="92500" lnSpcReduction="10000"/>
          </a:bodyPr>
          <a:lstStyle/>
          <a:p>
            <a:pPr lvl="0" algn="r" rtl="1"/>
            <a:r>
              <a:rPr lang="ar-DZ" b="1" u="sng" dirty="0">
                <a:solidFill>
                  <a:srgbClr val="FF0000"/>
                </a:solidFill>
                <a:effectLst>
                  <a:outerShdw blurRad="38100" dist="38100" dir="2700000" algn="tl">
                    <a:srgbClr val="000000">
                      <a:alpha val="43137"/>
                    </a:srgbClr>
                  </a:outerShdw>
                </a:effectLst>
              </a:rPr>
              <a:t>3- أهمية نقطة التقاء منحنى الناتج الحدي والناتج المتوسط في تحليل سلوك المنتج في الأجل القصير و العلاقة</a:t>
            </a:r>
            <a:r>
              <a:rPr lang="ar-DZ" b="1" dirty="0">
                <a:solidFill>
                  <a:srgbClr val="FF0000"/>
                </a:solidFill>
                <a:effectLst>
                  <a:outerShdw blurRad="38100" dist="38100" dir="2700000" algn="tl">
                    <a:srgbClr val="000000">
                      <a:alpha val="43137"/>
                    </a:srgbClr>
                  </a:outerShdw>
                </a:effectLst>
              </a:rPr>
              <a:t> :</a:t>
            </a:r>
            <a:endParaRPr lang="fr-FR" b="1" dirty="0">
              <a:solidFill>
                <a:srgbClr val="FF0000"/>
              </a:solidFill>
              <a:effectLst>
                <a:outerShdw blurRad="38100" dist="38100" dir="2700000" algn="tl">
                  <a:srgbClr val="000000">
                    <a:alpha val="43137"/>
                  </a:srgbClr>
                </a:outerShdw>
              </a:effectLst>
            </a:endParaRPr>
          </a:p>
          <a:p>
            <a:pPr algn="r" rtl="1"/>
            <a:r>
              <a:rPr lang="ar-DZ" sz="2800" b="1" dirty="0">
                <a:solidFill>
                  <a:srgbClr val="FFFF00"/>
                </a:solidFill>
                <a:effectLst>
                  <a:outerShdw blurRad="38100" dist="38100" dir="2700000" algn="tl">
                    <a:srgbClr val="000000">
                      <a:alpha val="43137"/>
                    </a:srgbClr>
                  </a:outerShdw>
                </a:effectLst>
              </a:rPr>
              <a:t>تعبر نقطة التقاء منحنى الناتج الحدي والناتج المتوسط في الأجل القصير عن النقطة التي يكون عندها الإنتاج المتوسط في أعظم قيمة له و هي تدخل ضمن قانون الغلة المتناقصة. و العلاقة بينهما تتمثل </a:t>
            </a:r>
            <a:r>
              <a:rPr lang="ar-BH" sz="2800" b="1" dirty="0">
                <a:solidFill>
                  <a:srgbClr val="FFFF00"/>
                </a:solidFill>
                <a:effectLst>
                  <a:outerShdw blurRad="38100" dist="38100" dir="2700000" algn="tl">
                    <a:srgbClr val="000000">
                      <a:alpha val="43137"/>
                    </a:srgbClr>
                  </a:outerShdw>
                </a:effectLst>
              </a:rPr>
              <a:t>عندما يكون منحنى الإنتاج المتوسط متزايدا تماما يكون منحنى الإنتاج الحدي فوقه دوما.</a:t>
            </a:r>
            <a:endParaRPr lang="fr-FR" sz="2800" b="1" dirty="0">
              <a:solidFill>
                <a:srgbClr val="FFFF00"/>
              </a:solidFill>
              <a:effectLst>
                <a:outerShdw blurRad="38100" dist="38100" dir="2700000" algn="tl">
                  <a:srgbClr val="000000">
                    <a:alpha val="43137"/>
                  </a:srgbClr>
                </a:outerShdw>
              </a:effectLst>
            </a:endParaRPr>
          </a:p>
          <a:p>
            <a:pPr algn="r" rtl="1"/>
            <a:r>
              <a:rPr lang="ar-BH" sz="2800" b="1" dirty="0">
                <a:solidFill>
                  <a:srgbClr val="FFFF00"/>
                </a:solidFill>
                <a:effectLst>
                  <a:outerShdw blurRad="38100" dist="38100" dir="2700000" algn="tl">
                    <a:srgbClr val="000000">
                      <a:alpha val="43137"/>
                    </a:srgbClr>
                  </a:outerShdw>
                </a:effectLst>
              </a:rPr>
              <a:t>عندما يتقاطع منحنيا الإنتاج المتوسط و الإنتاج الحدي يكون منحنى الإنتاج المتوسط عند نهايته </a:t>
            </a:r>
            <a:r>
              <a:rPr lang="ar-BH" sz="2800" b="1" dirty="0" err="1">
                <a:solidFill>
                  <a:srgbClr val="FFFF00"/>
                </a:solidFill>
                <a:effectLst>
                  <a:outerShdw blurRad="38100" dist="38100" dir="2700000" algn="tl">
                    <a:srgbClr val="000000">
                      <a:alpha val="43137"/>
                    </a:srgbClr>
                  </a:outerShdw>
                </a:effectLst>
              </a:rPr>
              <a:t>العظمى.و</a:t>
            </a:r>
            <a:r>
              <a:rPr lang="ar-BH" sz="2800" b="1" dirty="0">
                <a:solidFill>
                  <a:srgbClr val="FFFF00"/>
                </a:solidFill>
                <a:effectLst>
                  <a:outerShdw blurRad="38100" dist="38100" dir="2700000" algn="tl">
                    <a:srgbClr val="000000">
                      <a:alpha val="43137"/>
                    </a:srgbClr>
                  </a:outerShdw>
                </a:effectLst>
              </a:rPr>
              <a:t> عندما يكون منحنى الإنتاج المتوسط متناقصا تماما يكون منحنى الإنتاج الحدي تحته دوما.</a:t>
            </a:r>
            <a:endParaRPr lang="fr-FR" sz="2800" b="1" dirty="0">
              <a:solidFill>
                <a:srgbClr val="FFFF00"/>
              </a:solidFill>
              <a:effectLst>
                <a:outerShdw blurRad="38100" dist="38100" dir="2700000" algn="tl">
                  <a:srgbClr val="000000">
                    <a:alpha val="43137"/>
                  </a:srgbClr>
                </a:outerShdw>
              </a:effectLst>
            </a:endParaRPr>
          </a:p>
          <a:p>
            <a:pPr algn="r" rtl="1"/>
            <a:r>
              <a:rPr lang="ar-DZ" sz="2800" b="1" dirty="0">
                <a:solidFill>
                  <a:srgbClr val="FF0000"/>
                </a:solidFill>
                <a:effectLst>
                  <a:outerShdw blurRad="38100" dist="38100" dir="2700000" algn="tl">
                    <a:srgbClr val="000000">
                      <a:alpha val="43137"/>
                    </a:srgbClr>
                  </a:outerShdw>
                </a:effectLst>
              </a:rPr>
              <a:t>4-</a:t>
            </a:r>
            <a:r>
              <a:rPr lang="ar-DZ" sz="2800" b="1" u="sng" dirty="0">
                <a:solidFill>
                  <a:srgbClr val="FF0000"/>
                </a:solidFill>
                <a:effectLst>
                  <a:outerShdw blurRad="38100" dist="38100" dir="2700000" algn="tl">
                    <a:srgbClr val="000000">
                      <a:alpha val="43137"/>
                    </a:srgbClr>
                  </a:outerShdw>
                </a:effectLst>
              </a:rPr>
              <a:t> </a:t>
            </a:r>
            <a:r>
              <a:rPr lang="ar-BH" sz="2800" b="1" u="sng" dirty="0">
                <a:solidFill>
                  <a:srgbClr val="FF0000"/>
                </a:solidFill>
                <a:effectLst>
                  <a:outerShdw blurRad="38100" dist="38100" dir="2700000" algn="tl">
                    <a:srgbClr val="000000">
                      <a:alpha val="43137"/>
                    </a:srgbClr>
                  </a:outerShdw>
                </a:effectLst>
              </a:rPr>
              <a:t>مراحل الإنتاج:</a:t>
            </a:r>
            <a:endParaRPr lang="fr-FR" sz="2800" b="1" dirty="0">
              <a:solidFill>
                <a:srgbClr val="FF0000"/>
              </a:solidFill>
              <a:effectLst>
                <a:outerShdw blurRad="38100" dist="38100" dir="2700000" algn="tl">
                  <a:srgbClr val="000000">
                    <a:alpha val="43137"/>
                  </a:srgbClr>
                </a:outerShdw>
              </a:effectLst>
            </a:endParaRPr>
          </a:p>
          <a:p>
            <a:pPr marL="342900" indent="-342900" algn="r" rtl="1">
              <a:buFontTx/>
              <a:buChar char="-"/>
            </a:pPr>
            <a:r>
              <a:rPr lang="ar-DZ" b="1" dirty="0">
                <a:solidFill>
                  <a:srgbClr val="FFFF00"/>
                </a:solidFill>
                <a:effectLst>
                  <a:outerShdw blurRad="38100" dist="38100" dir="2700000" algn="tl">
                    <a:srgbClr val="000000">
                      <a:alpha val="43137"/>
                    </a:srgbClr>
                  </a:outerShdw>
                </a:effectLst>
              </a:rPr>
              <a:t>المرحلة 1:</a:t>
            </a:r>
            <a:r>
              <a:rPr lang="fr-FR" b="1" dirty="0">
                <a:solidFill>
                  <a:srgbClr val="FFFF00"/>
                </a:solidFill>
                <a:effectLst>
                  <a:outerShdw blurRad="38100" dist="38100" dir="2700000" algn="tl">
                    <a:srgbClr val="000000">
                      <a:alpha val="43137"/>
                    </a:srgbClr>
                  </a:outerShdw>
                </a:effectLst>
              </a:rPr>
              <a:t>L= 0             MPL=APL </a:t>
            </a:r>
            <a:endParaRPr lang="ar-DZ" b="1" dirty="0">
              <a:solidFill>
                <a:srgbClr val="FFFF00"/>
              </a:solidFill>
              <a:effectLst>
                <a:outerShdw blurRad="38100" dist="38100" dir="2700000" algn="tl">
                  <a:srgbClr val="000000">
                    <a:alpha val="43137"/>
                  </a:srgbClr>
                </a:outerShdw>
              </a:effectLst>
            </a:endParaRPr>
          </a:p>
          <a:p>
            <a:pPr algn="r" rtl="1"/>
            <a:r>
              <a:rPr lang="fr-FR" b="1" dirty="0">
                <a:solidFill>
                  <a:srgbClr val="FFFF00"/>
                </a:solidFill>
                <a:effectLst>
                  <a:outerShdw blurRad="38100" dist="38100" dir="2700000" algn="tl">
                    <a:srgbClr val="000000">
                      <a:alpha val="43137"/>
                    </a:srgbClr>
                  </a:outerShdw>
                </a:effectLst>
              </a:rPr>
              <a:t>L=0               L=5/4                  </a:t>
            </a:r>
          </a:p>
          <a:p>
            <a:pPr marL="342900" indent="-342900" algn="r" rtl="1">
              <a:buFontTx/>
              <a:buChar char="-"/>
            </a:pPr>
            <a:r>
              <a:rPr lang="fr-FR" b="1" dirty="0">
                <a:solidFill>
                  <a:srgbClr val="FFFF00"/>
                </a:solidFill>
                <a:effectLst>
                  <a:outerShdw blurRad="38100" dist="38100" dir="2700000" algn="tl">
                    <a:srgbClr val="000000">
                      <a:alpha val="43137"/>
                    </a:srgbClr>
                  </a:outerShdw>
                </a:effectLst>
              </a:rPr>
              <a:t>  </a:t>
            </a:r>
            <a:r>
              <a:rPr lang="ar-DZ" b="1" dirty="0">
                <a:solidFill>
                  <a:srgbClr val="FFFF00"/>
                </a:solidFill>
                <a:effectLst>
                  <a:outerShdw blurRad="38100" dist="38100" dir="2700000" algn="tl">
                    <a:srgbClr val="000000">
                      <a:alpha val="43137"/>
                    </a:srgbClr>
                  </a:outerShdw>
                </a:effectLst>
              </a:rPr>
              <a:t>المرحلة </a:t>
            </a:r>
            <a:r>
              <a:rPr lang="fr-FR" b="1" dirty="0">
                <a:solidFill>
                  <a:srgbClr val="FFFF00"/>
                </a:solidFill>
                <a:effectLst>
                  <a:outerShdw blurRad="38100" dist="38100" dir="2700000" algn="tl">
                    <a:srgbClr val="000000">
                      <a:alpha val="43137"/>
                    </a:srgbClr>
                  </a:outerShdw>
                </a:effectLst>
              </a:rPr>
              <a:t>2</a:t>
            </a:r>
            <a:r>
              <a:rPr lang="ar-DZ" b="1" dirty="0">
                <a:solidFill>
                  <a:srgbClr val="FFFF00"/>
                </a:solidFill>
                <a:effectLst>
                  <a:outerShdw blurRad="38100" dist="38100" dir="2700000" algn="tl">
                    <a:srgbClr val="000000">
                      <a:alpha val="43137"/>
                    </a:srgbClr>
                  </a:outerShdw>
                </a:effectLst>
              </a:rPr>
              <a:t>:</a:t>
            </a:r>
            <a:r>
              <a:rPr lang="fr-FR" b="1" dirty="0">
                <a:solidFill>
                  <a:srgbClr val="FFFF00"/>
                </a:solidFill>
                <a:effectLst>
                  <a:outerShdw blurRad="38100" dist="38100" dir="2700000" algn="tl">
                    <a:srgbClr val="000000">
                      <a:alpha val="43137"/>
                    </a:srgbClr>
                  </a:outerShdw>
                </a:effectLst>
              </a:rPr>
              <a:t> MPL=APL                    MPL=0 </a:t>
            </a:r>
            <a:endParaRPr lang="ar-DZ" b="1" dirty="0">
              <a:solidFill>
                <a:srgbClr val="FFFF00"/>
              </a:solidFill>
              <a:effectLst>
                <a:outerShdw blurRad="38100" dist="38100" dir="2700000" algn="tl">
                  <a:srgbClr val="000000">
                    <a:alpha val="43137"/>
                  </a:srgbClr>
                </a:outerShdw>
              </a:effectLst>
            </a:endParaRPr>
          </a:p>
          <a:p>
            <a:pPr algn="r" rtl="1"/>
            <a:r>
              <a:rPr lang="fr-FR" b="1" dirty="0">
                <a:solidFill>
                  <a:srgbClr val="FFFF00"/>
                </a:solidFill>
                <a:effectLst>
                  <a:outerShdw blurRad="38100" dist="38100" dir="2700000" algn="tl">
                    <a:srgbClr val="000000">
                      <a:alpha val="43137"/>
                    </a:srgbClr>
                  </a:outerShdw>
                </a:effectLst>
              </a:rPr>
              <a:t>L=5/4               L=7                             </a:t>
            </a:r>
          </a:p>
          <a:p>
            <a:pPr marL="342900" indent="-342900" algn="r" rtl="1">
              <a:buFontTx/>
              <a:buChar char="-"/>
            </a:pPr>
            <a:r>
              <a:rPr lang="fr-FR" b="1" dirty="0">
                <a:solidFill>
                  <a:srgbClr val="FFFF00"/>
                </a:solidFill>
                <a:effectLst>
                  <a:outerShdw blurRad="38100" dist="38100" dir="2700000" algn="tl">
                    <a:srgbClr val="000000">
                      <a:alpha val="43137"/>
                    </a:srgbClr>
                  </a:outerShdw>
                </a:effectLst>
              </a:rPr>
              <a:t>     </a:t>
            </a:r>
            <a:r>
              <a:rPr lang="ar-DZ" b="1" dirty="0">
                <a:solidFill>
                  <a:srgbClr val="FFFF00"/>
                </a:solidFill>
                <a:effectLst>
                  <a:outerShdw blurRad="38100" dist="38100" dir="2700000" algn="tl">
                    <a:srgbClr val="000000">
                      <a:alpha val="43137"/>
                    </a:srgbClr>
                  </a:outerShdw>
                </a:effectLst>
              </a:rPr>
              <a:t>المرحلة </a:t>
            </a:r>
            <a:r>
              <a:rPr lang="fr-FR" b="1" dirty="0">
                <a:solidFill>
                  <a:srgbClr val="FFFF00"/>
                </a:solidFill>
                <a:effectLst>
                  <a:outerShdw blurRad="38100" dist="38100" dir="2700000" algn="tl">
                    <a:srgbClr val="000000">
                      <a:alpha val="43137"/>
                    </a:srgbClr>
                  </a:outerShdw>
                </a:effectLst>
              </a:rPr>
              <a:t>3</a:t>
            </a:r>
            <a:r>
              <a:rPr lang="ar-DZ" b="1" dirty="0">
                <a:solidFill>
                  <a:srgbClr val="FFFF00"/>
                </a:solidFill>
                <a:effectLst>
                  <a:outerShdw blurRad="38100" dist="38100" dir="2700000" algn="tl">
                    <a:srgbClr val="000000">
                      <a:alpha val="43137"/>
                    </a:srgbClr>
                  </a:outerShdw>
                </a:effectLst>
              </a:rPr>
              <a:t>:</a:t>
            </a:r>
            <a:r>
              <a:rPr lang="fr-FR" b="1" dirty="0">
                <a:solidFill>
                  <a:srgbClr val="FFFF00"/>
                </a:solidFill>
                <a:effectLst>
                  <a:outerShdw blurRad="38100" dist="38100" dir="2700000" algn="tl">
                    <a:srgbClr val="000000">
                      <a:alpha val="43137"/>
                    </a:srgbClr>
                  </a:outerShdw>
                </a:effectLst>
              </a:rPr>
              <a:t> MPL=0                    L=</a:t>
            </a:r>
            <a:r>
              <a:rPr lang="el-GR" b="1" dirty="0">
                <a:solidFill>
                  <a:srgbClr val="FFFF00"/>
                </a:solidFill>
                <a:effectLst>
                  <a:outerShdw blurRad="38100" dist="38100" dir="2700000" algn="tl">
                    <a:srgbClr val="000000">
                      <a:alpha val="43137"/>
                    </a:srgbClr>
                  </a:outerShdw>
                </a:effectLst>
              </a:rPr>
              <a:t>α</a:t>
            </a:r>
            <a:endParaRPr lang="ar-DZ" b="1" dirty="0">
              <a:solidFill>
                <a:srgbClr val="FFFF00"/>
              </a:solidFill>
              <a:effectLst>
                <a:outerShdw blurRad="38100" dist="38100" dir="2700000" algn="tl">
                  <a:srgbClr val="000000">
                    <a:alpha val="43137"/>
                  </a:srgbClr>
                </a:outerShdw>
              </a:effectLst>
            </a:endParaRPr>
          </a:p>
          <a:p>
            <a:pPr algn="r" rtl="1"/>
            <a:r>
              <a:rPr lang="fr-FR" b="1" dirty="0">
                <a:solidFill>
                  <a:srgbClr val="FFFF00"/>
                </a:solidFill>
                <a:effectLst>
                  <a:outerShdw blurRad="38100" dist="38100" dir="2700000" algn="tl">
                    <a:srgbClr val="000000">
                      <a:alpha val="43137"/>
                    </a:srgbClr>
                  </a:outerShdw>
                </a:effectLst>
              </a:rPr>
              <a:t>L=7               L= </a:t>
            </a:r>
            <a:r>
              <a:rPr lang="el-GR" b="1" dirty="0">
                <a:solidFill>
                  <a:srgbClr val="FFFF00"/>
                </a:solidFill>
                <a:effectLst>
                  <a:outerShdw blurRad="38100" dist="38100" dir="2700000" algn="tl">
                    <a:srgbClr val="000000">
                      <a:alpha val="43137"/>
                    </a:srgbClr>
                  </a:outerShdw>
                </a:effectLst>
              </a:rPr>
              <a:t>α</a:t>
            </a:r>
            <a:r>
              <a:rPr lang="fr-FR" b="1" dirty="0">
                <a:solidFill>
                  <a:srgbClr val="FFFF00"/>
                </a:solidFill>
                <a:effectLst>
                  <a:outerShdw blurRad="38100" dist="38100" dir="2700000" algn="tl">
                    <a:srgbClr val="000000">
                      <a:alpha val="43137"/>
                    </a:srgbClr>
                  </a:outerShdw>
                </a:effectLst>
              </a:rPr>
              <a:t>                                </a:t>
            </a:r>
          </a:p>
        </p:txBody>
      </p:sp>
      <p:sp>
        <p:nvSpPr>
          <p:cNvPr id="4" name="Title 1">
            <a:extLst>
              <a:ext uri="{FF2B5EF4-FFF2-40B4-BE49-F238E27FC236}">
                <a16:creationId xmlns:a16="http://schemas.microsoft.com/office/drawing/2014/main" id="{594F1A03-0B4D-4483-A4F3-5FC6FC720414}"/>
              </a:ext>
            </a:extLst>
          </p:cNvPr>
          <p:cNvSpPr txBox="1">
            <a:spLocks noGrp="1"/>
          </p:cNvSpPr>
          <p:nvPr>
            <p:ph type="ctrTitle"/>
          </p:nvPr>
        </p:nvSpPr>
        <p:spPr>
          <a:xfrm>
            <a:off x="125413" y="193675"/>
            <a:ext cx="11887200" cy="1052513"/>
          </a:xfrm>
          <a:prstGeom prst="rect">
            <a:avLst/>
          </a:prstGeom>
          <a:solidFill>
            <a:srgbClr val="FFC00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ar-AE" b="1" dirty="0">
                <a:solidFill>
                  <a:srgbClr val="002060"/>
                </a:solidFill>
                <a:effectLst>
                  <a:outerShdw blurRad="38100" dist="38100" dir="2700000" algn="tl">
                    <a:srgbClr val="000000">
                      <a:alpha val="43137"/>
                    </a:srgbClr>
                  </a:outerShdw>
                </a:effectLst>
              </a:rPr>
              <a:t>حل التمرين</a:t>
            </a:r>
            <a:r>
              <a:rPr lang="ar-DZ" b="1" dirty="0">
                <a:solidFill>
                  <a:srgbClr val="002060"/>
                </a:solidFill>
                <a:effectLst>
                  <a:outerShdw blurRad="38100" dist="38100" dir="2700000" algn="tl">
                    <a:srgbClr val="000000">
                      <a:alpha val="43137"/>
                    </a:srgbClr>
                  </a:outerShdw>
                </a:effectLst>
              </a:rPr>
              <a:t> الثاني (تابع) </a:t>
            </a:r>
            <a:r>
              <a:rPr lang="ar-AE" b="1" dirty="0">
                <a:solidFill>
                  <a:srgbClr val="002060"/>
                </a:solidFill>
                <a:effectLst>
                  <a:outerShdw blurRad="38100" dist="38100" dir="2700000" algn="tl">
                    <a:srgbClr val="000000">
                      <a:alpha val="43137"/>
                    </a:srgbClr>
                  </a:outerShdw>
                </a:effectLst>
              </a:rPr>
              <a:t>:</a:t>
            </a:r>
            <a:endParaRPr lang="en-US" b="1" dirty="0">
              <a:solidFill>
                <a:srgbClr val="002060"/>
              </a:solidFill>
              <a:effectLst>
                <a:outerShdw blurRad="38100" dist="38100" dir="2700000" algn="tl">
                  <a:srgbClr val="000000">
                    <a:alpha val="43137"/>
                  </a:srgbClr>
                </a:outerShdw>
              </a:effectLst>
            </a:endParaRPr>
          </a:p>
        </p:txBody>
      </p:sp>
      <p:sp>
        <p:nvSpPr>
          <p:cNvPr id="6" name="Flèche : droite 5">
            <a:extLst>
              <a:ext uri="{FF2B5EF4-FFF2-40B4-BE49-F238E27FC236}">
                <a16:creationId xmlns:a16="http://schemas.microsoft.com/office/drawing/2014/main" id="{5186C1FA-C2A6-438A-86FE-B710EDE040F0}"/>
              </a:ext>
            </a:extLst>
          </p:cNvPr>
          <p:cNvSpPr/>
          <p:nvPr/>
        </p:nvSpPr>
        <p:spPr>
          <a:xfrm>
            <a:off x="8648700" y="4071963"/>
            <a:ext cx="623455" cy="2909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       </a:t>
            </a:r>
          </a:p>
        </p:txBody>
      </p:sp>
      <p:sp>
        <p:nvSpPr>
          <p:cNvPr id="7" name="Flèche : droite 6">
            <a:extLst>
              <a:ext uri="{FF2B5EF4-FFF2-40B4-BE49-F238E27FC236}">
                <a16:creationId xmlns:a16="http://schemas.microsoft.com/office/drawing/2014/main" id="{EE191173-DD9B-4C26-98DD-76DACD8372A9}"/>
              </a:ext>
            </a:extLst>
          </p:cNvPr>
          <p:cNvSpPr/>
          <p:nvPr/>
        </p:nvSpPr>
        <p:spPr>
          <a:xfrm>
            <a:off x="9303328" y="4508920"/>
            <a:ext cx="782784" cy="2909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       </a:t>
            </a:r>
          </a:p>
        </p:txBody>
      </p:sp>
      <p:sp>
        <p:nvSpPr>
          <p:cNvPr id="8" name="Flèche : droite 7">
            <a:extLst>
              <a:ext uri="{FF2B5EF4-FFF2-40B4-BE49-F238E27FC236}">
                <a16:creationId xmlns:a16="http://schemas.microsoft.com/office/drawing/2014/main" id="{D170DCC0-55D9-4251-AC5F-25E50CAF564C}"/>
              </a:ext>
            </a:extLst>
          </p:cNvPr>
          <p:cNvSpPr/>
          <p:nvPr/>
        </p:nvSpPr>
        <p:spPr>
          <a:xfrm>
            <a:off x="8489371" y="4855258"/>
            <a:ext cx="782784" cy="2909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       </a:t>
            </a:r>
          </a:p>
        </p:txBody>
      </p:sp>
      <p:sp>
        <p:nvSpPr>
          <p:cNvPr id="9" name="Flèche : droite 8">
            <a:extLst>
              <a:ext uri="{FF2B5EF4-FFF2-40B4-BE49-F238E27FC236}">
                <a16:creationId xmlns:a16="http://schemas.microsoft.com/office/drawing/2014/main" id="{E7E442E0-326E-4F8D-9EDF-EEE308AB88C3}"/>
              </a:ext>
            </a:extLst>
          </p:cNvPr>
          <p:cNvSpPr/>
          <p:nvPr/>
        </p:nvSpPr>
        <p:spPr>
          <a:xfrm>
            <a:off x="8873837" y="5254276"/>
            <a:ext cx="782784" cy="2909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       </a:t>
            </a:r>
          </a:p>
        </p:txBody>
      </p:sp>
      <p:sp>
        <p:nvSpPr>
          <p:cNvPr id="10" name="Flèche : droite 9">
            <a:extLst>
              <a:ext uri="{FF2B5EF4-FFF2-40B4-BE49-F238E27FC236}">
                <a16:creationId xmlns:a16="http://schemas.microsoft.com/office/drawing/2014/main" id="{C5706540-406E-46AA-9A31-226EB16FBBAD}"/>
              </a:ext>
            </a:extLst>
          </p:cNvPr>
          <p:cNvSpPr/>
          <p:nvPr/>
        </p:nvSpPr>
        <p:spPr>
          <a:xfrm>
            <a:off x="8825347" y="5625972"/>
            <a:ext cx="782784" cy="2909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       </a:t>
            </a:r>
          </a:p>
        </p:txBody>
      </p:sp>
      <p:sp>
        <p:nvSpPr>
          <p:cNvPr id="11" name="Flèche : droite 10">
            <a:extLst>
              <a:ext uri="{FF2B5EF4-FFF2-40B4-BE49-F238E27FC236}">
                <a16:creationId xmlns:a16="http://schemas.microsoft.com/office/drawing/2014/main" id="{9599E318-16A9-4FC7-9AA3-ECAB14114888}"/>
              </a:ext>
            </a:extLst>
          </p:cNvPr>
          <p:cNvSpPr/>
          <p:nvPr/>
        </p:nvSpPr>
        <p:spPr>
          <a:xfrm>
            <a:off x="8520544" y="6050062"/>
            <a:ext cx="782784" cy="2909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       </a:t>
            </a:r>
          </a:p>
        </p:txBody>
      </p:sp>
    </p:spTree>
    <p:extLst>
      <p:ext uri="{BB962C8B-B14F-4D97-AF65-F5344CB8AC3E}">
        <p14:creationId xmlns:p14="http://schemas.microsoft.com/office/powerpoint/2010/main" val="5652049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90499" y="1856096"/>
            <a:ext cx="11860213" cy="4885898"/>
          </a:xfrm>
          <a:blipFill>
            <a:blip r:embed="rId2"/>
            <a:tile tx="0" ty="0" sx="100000" sy="100000" flip="none" algn="tl"/>
          </a:blipFill>
        </p:spPr>
        <p:txBody>
          <a:bodyPr>
            <a:normAutofit lnSpcReduction="10000"/>
          </a:bodyPr>
          <a:lstStyle/>
          <a:p>
            <a:pPr marL="342900" indent="-342900" algn="r" rtl="1">
              <a:buFont typeface="Wingdings" panose="05000000000000000000" pitchFamily="2" charset="2"/>
              <a:buChar char="q"/>
            </a:pPr>
            <a:r>
              <a:rPr lang="ar-DZ" b="1" u="sng" dirty="0">
                <a:solidFill>
                  <a:srgbClr val="002060"/>
                </a:solidFill>
                <a:effectLst>
                  <a:outerShdw blurRad="38100" dist="38100" dir="2700000" algn="tl">
                    <a:srgbClr val="000000">
                      <a:alpha val="43137"/>
                    </a:srgbClr>
                  </a:outerShdw>
                </a:effectLst>
              </a:rPr>
              <a:t>ا</a:t>
            </a:r>
            <a:r>
              <a:rPr lang="ar-DZ" sz="2800" b="1" u="sng" dirty="0">
                <a:solidFill>
                  <a:srgbClr val="002060"/>
                </a:solidFill>
                <a:effectLst>
                  <a:outerShdw blurRad="38100" dist="38100" dir="2700000" algn="tl">
                    <a:srgbClr val="000000">
                      <a:alpha val="43137"/>
                    </a:srgbClr>
                  </a:outerShdw>
                </a:effectLst>
              </a:rPr>
              <a:t>لجزء النظري</a:t>
            </a:r>
            <a:r>
              <a:rPr lang="ar-DZ" sz="2800" b="1" dirty="0">
                <a:solidFill>
                  <a:srgbClr val="002060"/>
                </a:solidFill>
                <a:effectLst>
                  <a:outerShdw blurRad="38100" dist="38100" dir="2700000" algn="tl">
                    <a:srgbClr val="000000">
                      <a:alpha val="43137"/>
                    </a:srgbClr>
                  </a:outerShdw>
                </a:effectLst>
              </a:rPr>
              <a:t>:</a:t>
            </a:r>
            <a:r>
              <a:rPr lang="ar-DZ" b="1" u="sng" dirty="0"/>
              <a:t> </a:t>
            </a:r>
            <a:r>
              <a:rPr lang="ar-DZ" sz="2800" b="1" u="sng" dirty="0">
                <a:solidFill>
                  <a:srgbClr val="002060"/>
                </a:solidFill>
                <a:effectLst>
                  <a:outerShdw blurRad="38100" dist="38100" dir="2700000" algn="tl">
                    <a:srgbClr val="000000">
                      <a:alpha val="43137"/>
                    </a:srgbClr>
                  </a:outerShdw>
                </a:effectLst>
              </a:rPr>
              <a:t>أولا</a:t>
            </a:r>
            <a:r>
              <a:rPr lang="ar-DZ" sz="2800" b="1" dirty="0">
                <a:solidFill>
                  <a:srgbClr val="002060"/>
                </a:solidFill>
                <a:effectLst>
                  <a:outerShdw blurRad="38100" dist="38100" dir="2700000" algn="tl">
                    <a:srgbClr val="000000">
                      <a:alpha val="43137"/>
                    </a:srgbClr>
                  </a:outerShdw>
                </a:effectLst>
              </a:rPr>
              <a:t>: انظر إلى الشكل التالي ثم اجب على الأسئلة التالية:</a:t>
            </a:r>
          </a:p>
          <a:p>
            <a:pPr lvl="0" algn="r" rtl="1"/>
            <a:r>
              <a:rPr lang="ar-DZ" sz="2800" b="1" dirty="0">
                <a:solidFill>
                  <a:srgbClr val="C00000"/>
                </a:solidFill>
                <a:effectLst>
                  <a:outerShdw blurRad="38100" dist="38100" dir="2700000" algn="tl">
                    <a:srgbClr val="000000">
                      <a:alpha val="43137"/>
                    </a:srgbClr>
                  </a:outerShdw>
                </a:effectLst>
              </a:rPr>
              <a:t>- ماذا يمثل هذا الشكل؟.</a:t>
            </a:r>
            <a:endParaRPr lang="fr-FR" sz="2800" b="1" dirty="0">
              <a:solidFill>
                <a:srgbClr val="C00000"/>
              </a:solidFill>
              <a:effectLst>
                <a:outerShdw blurRad="38100" dist="38100" dir="2700000" algn="tl">
                  <a:srgbClr val="000000">
                    <a:alpha val="43137"/>
                  </a:srgbClr>
                </a:outerShdw>
              </a:effectLst>
            </a:endParaRPr>
          </a:p>
          <a:p>
            <a:pPr lvl="0" algn="r" rtl="1"/>
            <a:r>
              <a:rPr lang="ar-DZ" sz="2800" b="1" dirty="0">
                <a:solidFill>
                  <a:srgbClr val="FFFF00"/>
                </a:solidFill>
                <a:effectLst>
                  <a:outerShdw blurRad="38100" dist="38100" dir="2700000" algn="tl">
                    <a:srgbClr val="000000">
                      <a:alpha val="43137"/>
                    </a:srgbClr>
                  </a:outerShdw>
                </a:effectLst>
              </a:rPr>
              <a:t>- حدد الكمية المثلى للإنتاج ؟ و لماذا هي بالذات؟.</a:t>
            </a:r>
            <a:endParaRPr lang="fr-FR" sz="2800" b="1" dirty="0">
              <a:solidFill>
                <a:srgbClr val="FFFF00"/>
              </a:solidFill>
              <a:effectLst>
                <a:outerShdw blurRad="38100" dist="38100" dir="2700000" algn="tl">
                  <a:srgbClr val="000000">
                    <a:alpha val="43137"/>
                  </a:srgbClr>
                </a:outerShdw>
              </a:effectLst>
            </a:endParaRPr>
          </a:p>
          <a:p>
            <a:pPr marL="342900" lvl="0" indent="-342900" algn="r" rtl="1">
              <a:buFontTx/>
              <a:buChar char="-"/>
            </a:pPr>
            <a:r>
              <a:rPr lang="ar-DZ" sz="2800" b="1" dirty="0">
                <a:solidFill>
                  <a:srgbClr val="C00000"/>
                </a:solidFill>
                <a:effectLst>
                  <a:outerShdw blurRad="38100" dist="38100" dir="2700000" algn="tl">
                    <a:srgbClr val="000000">
                      <a:alpha val="43137"/>
                    </a:srgbClr>
                  </a:outerShdw>
                </a:effectLst>
              </a:rPr>
              <a:t>احسب كل من التكاليف المتغيرة </a:t>
            </a:r>
            <a:r>
              <a:rPr lang="fr-FR" sz="2800" b="1" dirty="0">
                <a:solidFill>
                  <a:srgbClr val="C00000"/>
                </a:solidFill>
                <a:effectLst>
                  <a:outerShdw blurRad="38100" dist="38100" dir="2700000" algn="tl">
                    <a:srgbClr val="000000">
                      <a:alpha val="43137"/>
                    </a:srgbClr>
                  </a:outerShdw>
                </a:effectLst>
              </a:rPr>
              <a:t>CV</a:t>
            </a:r>
            <a:r>
              <a:rPr lang="ar-DZ" sz="2800" b="1" dirty="0">
                <a:solidFill>
                  <a:srgbClr val="C00000"/>
                </a:solidFill>
                <a:effectLst>
                  <a:outerShdw blurRad="38100" dist="38100" dir="2700000" algn="tl">
                    <a:srgbClr val="000000">
                      <a:alpha val="43137"/>
                    </a:srgbClr>
                  </a:outerShdw>
                </a:effectLst>
              </a:rPr>
              <a:t>، و التكاليف الثابتة </a:t>
            </a:r>
            <a:r>
              <a:rPr lang="fr-FR" sz="2800" b="1" dirty="0">
                <a:solidFill>
                  <a:srgbClr val="C00000"/>
                </a:solidFill>
                <a:effectLst>
                  <a:outerShdw blurRad="38100" dist="38100" dir="2700000" algn="tl">
                    <a:srgbClr val="000000">
                      <a:alpha val="43137"/>
                    </a:srgbClr>
                  </a:outerShdw>
                </a:effectLst>
              </a:rPr>
              <a:t>CF</a:t>
            </a:r>
            <a:r>
              <a:rPr lang="ar-DZ" sz="2800" b="1" dirty="0">
                <a:solidFill>
                  <a:srgbClr val="C00000"/>
                </a:solidFill>
                <a:effectLst>
                  <a:outerShdw blurRad="38100" dist="38100" dir="2700000" algn="tl">
                    <a:srgbClr val="000000">
                      <a:alpha val="43137"/>
                    </a:srgbClr>
                  </a:outerShdw>
                </a:effectLst>
              </a:rPr>
              <a:t>، </a:t>
            </a:r>
          </a:p>
          <a:p>
            <a:pPr lvl="0" algn="r" rtl="1"/>
            <a:r>
              <a:rPr lang="ar-DZ" sz="2800" b="1" dirty="0">
                <a:solidFill>
                  <a:srgbClr val="C00000"/>
                </a:solidFill>
                <a:effectLst>
                  <a:outerShdw blurRad="38100" dist="38100" dir="2700000" algn="tl">
                    <a:srgbClr val="000000">
                      <a:alpha val="43137"/>
                    </a:srgbClr>
                  </a:outerShdw>
                </a:effectLst>
              </a:rPr>
              <a:t>التكاليف المتوسطة المتغيرة </a:t>
            </a:r>
            <a:r>
              <a:rPr lang="fr-FR" sz="2800" b="1" dirty="0">
                <a:solidFill>
                  <a:srgbClr val="C00000"/>
                </a:solidFill>
                <a:effectLst>
                  <a:outerShdw blurRad="38100" dist="38100" dir="2700000" algn="tl">
                    <a:srgbClr val="000000">
                      <a:alpha val="43137"/>
                    </a:srgbClr>
                  </a:outerShdw>
                </a:effectLst>
              </a:rPr>
              <a:t>AVC</a:t>
            </a:r>
            <a:r>
              <a:rPr lang="ar-DZ" sz="2800" b="1" dirty="0">
                <a:solidFill>
                  <a:srgbClr val="C00000"/>
                </a:solidFill>
                <a:effectLst>
                  <a:outerShdw blurRad="38100" dist="38100" dir="2700000" algn="tl">
                    <a:srgbClr val="000000">
                      <a:alpha val="43137"/>
                    </a:srgbClr>
                  </a:outerShdw>
                </a:effectLst>
              </a:rPr>
              <a:t>،  التكاليف المتوسطة الثابتة</a:t>
            </a:r>
            <a:r>
              <a:rPr lang="fr-FR" sz="2800" b="1" dirty="0">
                <a:solidFill>
                  <a:srgbClr val="C00000"/>
                </a:solidFill>
                <a:effectLst>
                  <a:outerShdw blurRad="38100" dist="38100" dir="2700000" algn="tl">
                    <a:srgbClr val="000000">
                      <a:alpha val="43137"/>
                    </a:srgbClr>
                  </a:outerShdw>
                </a:effectLst>
              </a:rPr>
              <a:t>AFC</a:t>
            </a:r>
            <a:endParaRPr lang="ar-DZ" sz="2800" b="1" dirty="0">
              <a:solidFill>
                <a:srgbClr val="C00000"/>
              </a:solidFill>
              <a:effectLst>
                <a:outerShdw blurRad="38100" dist="38100" dir="2700000" algn="tl">
                  <a:srgbClr val="000000">
                    <a:alpha val="43137"/>
                  </a:srgbClr>
                </a:outerShdw>
              </a:effectLst>
            </a:endParaRPr>
          </a:p>
          <a:p>
            <a:pPr lvl="0" algn="r" rtl="1"/>
            <a:r>
              <a:rPr lang="ar-DZ" sz="2800" b="1" dirty="0">
                <a:solidFill>
                  <a:srgbClr val="C00000"/>
                </a:solidFill>
                <a:effectLst>
                  <a:outerShdw blurRad="38100" dist="38100" dir="2700000" algn="tl">
                    <a:srgbClr val="000000">
                      <a:alpha val="43137"/>
                    </a:srgbClr>
                  </a:outerShdw>
                </a:effectLst>
              </a:rPr>
              <a:t> التكاليف الكلية</a:t>
            </a:r>
            <a:r>
              <a:rPr lang="fr-FR" sz="2800" b="1" dirty="0">
                <a:solidFill>
                  <a:srgbClr val="C00000"/>
                </a:solidFill>
                <a:effectLst>
                  <a:outerShdw blurRad="38100" dist="38100" dir="2700000" algn="tl">
                    <a:srgbClr val="000000">
                      <a:alpha val="43137"/>
                    </a:srgbClr>
                  </a:outerShdw>
                </a:effectLst>
              </a:rPr>
              <a:t>CT</a:t>
            </a:r>
            <a:r>
              <a:rPr lang="ar-DZ" sz="2800" b="1" dirty="0">
                <a:solidFill>
                  <a:srgbClr val="C00000"/>
                </a:solidFill>
                <a:effectLst>
                  <a:outerShdw blurRad="38100" dist="38100" dir="2700000" algn="tl">
                    <a:srgbClr val="000000">
                      <a:alpha val="43137"/>
                    </a:srgbClr>
                  </a:outerShdw>
                </a:effectLst>
              </a:rPr>
              <a:t>، التكاليف الحدية</a:t>
            </a:r>
            <a:r>
              <a:rPr lang="fr-FR" sz="2800" b="1" dirty="0">
                <a:solidFill>
                  <a:srgbClr val="C00000"/>
                </a:solidFill>
                <a:effectLst>
                  <a:outerShdw blurRad="38100" dist="38100" dir="2700000" algn="tl">
                    <a:srgbClr val="000000">
                      <a:alpha val="43137"/>
                    </a:srgbClr>
                  </a:outerShdw>
                </a:effectLst>
              </a:rPr>
              <a:t>MC</a:t>
            </a:r>
            <a:r>
              <a:rPr lang="ar-DZ" sz="2800" b="1" dirty="0">
                <a:solidFill>
                  <a:srgbClr val="C00000"/>
                </a:solidFill>
                <a:effectLst>
                  <a:outerShdw blurRad="38100" dist="38100" dir="2700000" algn="tl">
                    <a:srgbClr val="000000">
                      <a:alpha val="43137"/>
                    </a:srgbClr>
                  </a:outerShdw>
                </a:effectLst>
              </a:rPr>
              <a:t>؟.</a:t>
            </a:r>
            <a:endParaRPr lang="fr-FR" sz="2800" b="1" dirty="0">
              <a:solidFill>
                <a:srgbClr val="C00000"/>
              </a:solidFill>
              <a:effectLst>
                <a:outerShdw blurRad="38100" dist="38100" dir="2700000" algn="tl">
                  <a:srgbClr val="000000">
                    <a:alpha val="43137"/>
                  </a:srgbClr>
                </a:outerShdw>
              </a:effectLst>
            </a:endParaRPr>
          </a:p>
          <a:p>
            <a:pPr lvl="0" algn="r" rtl="1"/>
            <a:r>
              <a:rPr lang="ar-DZ" sz="2800" b="1" dirty="0">
                <a:solidFill>
                  <a:srgbClr val="FFFF00"/>
                </a:solidFill>
                <a:effectLst>
                  <a:outerShdw blurRad="38100" dist="38100" dir="2700000" algn="tl">
                    <a:srgbClr val="000000">
                      <a:alpha val="43137"/>
                    </a:srgbClr>
                  </a:outerShdw>
                </a:effectLst>
              </a:rPr>
              <a:t>- احسب السعر</a:t>
            </a:r>
            <a:r>
              <a:rPr lang="fr-FR" sz="2800" b="1" dirty="0">
                <a:solidFill>
                  <a:srgbClr val="FFFF00"/>
                </a:solidFill>
                <a:effectLst>
                  <a:outerShdw blurRad="38100" dist="38100" dir="2700000" algn="tl">
                    <a:srgbClr val="000000">
                      <a:alpha val="43137"/>
                    </a:srgbClr>
                  </a:outerShdw>
                </a:effectLst>
              </a:rPr>
              <a:t>P</a:t>
            </a:r>
            <a:r>
              <a:rPr lang="ar-DZ" sz="2800" b="1" dirty="0">
                <a:solidFill>
                  <a:srgbClr val="FFFF00"/>
                </a:solidFill>
                <a:effectLst>
                  <a:outerShdw blurRad="38100" dist="38100" dir="2700000" algn="tl">
                    <a:srgbClr val="000000">
                      <a:alpha val="43137"/>
                    </a:srgbClr>
                  </a:outerShdw>
                </a:effectLst>
              </a:rPr>
              <a:t>، و كذا الإيراد الحدي</a:t>
            </a:r>
            <a:r>
              <a:rPr lang="fr-FR" sz="2800" b="1" dirty="0">
                <a:solidFill>
                  <a:srgbClr val="FFFF00"/>
                </a:solidFill>
                <a:effectLst>
                  <a:outerShdw blurRad="38100" dist="38100" dir="2700000" algn="tl">
                    <a:srgbClr val="000000">
                      <a:alpha val="43137"/>
                    </a:srgbClr>
                  </a:outerShdw>
                </a:effectLst>
              </a:rPr>
              <a:t>MR</a:t>
            </a:r>
            <a:r>
              <a:rPr lang="ar-DZ" sz="2800" b="1" dirty="0">
                <a:solidFill>
                  <a:srgbClr val="FFFF00"/>
                </a:solidFill>
                <a:effectLst>
                  <a:outerShdw blurRad="38100" dist="38100" dir="2700000" algn="tl">
                    <a:srgbClr val="000000">
                      <a:alpha val="43137"/>
                    </a:srgbClr>
                  </a:outerShdw>
                </a:effectLst>
              </a:rPr>
              <a:t>، الإيراد الكلي</a:t>
            </a:r>
            <a:r>
              <a:rPr lang="fr-FR" sz="2800" b="1" dirty="0">
                <a:solidFill>
                  <a:srgbClr val="FFFF00"/>
                </a:solidFill>
                <a:effectLst>
                  <a:outerShdw blurRad="38100" dist="38100" dir="2700000" algn="tl">
                    <a:srgbClr val="000000">
                      <a:alpha val="43137"/>
                    </a:srgbClr>
                  </a:outerShdw>
                </a:effectLst>
              </a:rPr>
              <a:t>RT </a:t>
            </a:r>
            <a:r>
              <a:rPr lang="ar-DZ" sz="2800" b="1" dirty="0">
                <a:solidFill>
                  <a:srgbClr val="FFFF00"/>
                </a:solidFill>
                <a:effectLst>
                  <a:outerShdw blurRad="38100" dist="38100" dir="2700000" algn="tl">
                    <a:srgbClr val="000000">
                      <a:alpha val="43137"/>
                    </a:srgbClr>
                  </a:outerShdw>
                </a:effectLst>
              </a:rPr>
              <a:t>؟.</a:t>
            </a:r>
            <a:endParaRPr lang="fr-FR" sz="2800" b="1" dirty="0">
              <a:solidFill>
                <a:srgbClr val="FFFF00"/>
              </a:solidFill>
              <a:effectLst>
                <a:outerShdw blurRad="38100" dist="38100" dir="2700000" algn="tl">
                  <a:srgbClr val="000000">
                    <a:alpha val="43137"/>
                  </a:srgbClr>
                </a:outerShdw>
              </a:effectLst>
            </a:endParaRPr>
          </a:p>
          <a:p>
            <a:pPr lvl="0" algn="r" rtl="1"/>
            <a:r>
              <a:rPr lang="ar-DZ" sz="2800" b="1" dirty="0">
                <a:solidFill>
                  <a:srgbClr val="C00000"/>
                </a:solidFill>
                <a:effectLst>
                  <a:outerShdw blurRad="38100" dist="38100" dir="2700000" algn="tl">
                    <a:srgbClr val="000000">
                      <a:alpha val="43137"/>
                    </a:srgbClr>
                  </a:outerShdw>
                </a:effectLst>
              </a:rPr>
              <a:t>- اوجد معادلة الطلب؟ و معادلة العرض؟.</a:t>
            </a:r>
          </a:p>
          <a:p>
            <a:pPr lvl="0" algn="r" rtl="1"/>
            <a:endParaRPr lang="fr-FR" sz="2800" b="1" dirty="0">
              <a:solidFill>
                <a:srgbClr val="C00000"/>
              </a:solidFill>
              <a:effectLst>
                <a:outerShdw blurRad="38100" dist="38100" dir="2700000" algn="tl">
                  <a:srgbClr val="000000">
                    <a:alpha val="43137"/>
                  </a:srgbClr>
                </a:outerShdw>
              </a:effectLst>
            </a:endParaRPr>
          </a:p>
          <a:p>
            <a:pPr lvl="0" algn="r" rtl="1"/>
            <a:r>
              <a:rPr lang="ar-DZ" sz="2800" b="1" dirty="0">
                <a:solidFill>
                  <a:srgbClr val="FFFF00"/>
                </a:solidFill>
                <a:effectLst>
                  <a:outerShdw blurRad="38100" dist="38100" dir="2700000" algn="tl">
                    <a:srgbClr val="000000">
                      <a:alpha val="43137"/>
                    </a:srgbClr>
                  </a:outerShdw>
                </a:effectLst>
              </a:rPr>
              <a:t>-حدد مقدار الربح أو الخسارة ؟ ماذا تستنتج؟ برر إجابتك؟. </a:t>
            </a:r>
            <a:endParaRPr lang="fr-FR" sz="2800" b="1" dirty="0">
              <a:solidFill>
                <a:srgbClr val="FFFF00"/>
              </a:solidFill>
              <a:effectLst>
                <a:outerShdw blurRad="38100" dist="38100" dir="2700000" algn="tl">
                  <a:srgbClr val="000000">
                    <a:alpha val="43137"/>
                  </a:srgbClr>
                </a:outerShdw>
              </a:effectLst>
            </a:endParaRPr>
          </a:p>
          <a:p>
            <a:pPr algn="r" rtl="1"/>
            <a:endParaRPr lang="fr-FR" sz="2800" b="1" dirty="0">
              <a:solidFill>
                <a:srgbClr val="C00000"/>
              </a:solidFill>
              <a:effectLst>
                <a:outerShdw blurRad="38100" dist="38100" dir="2700000" algn="tl">
                  <a:srgbClr val="000000">
                    <a:alpha val="43137"/>
                  </a:srgbClr>
                </a:outerShdw>
              </a:effectLst>
            </a:endParaRPr>
          </a:p>
        </p:txBody>
      </p:sp>
      <p:sp>
        <p:nvSpPr>
          <p:cNvPr id="4" name="Title 1"/>
          <p:cNvSpPr>
            <a:spLocks noGrp="1"/>
          </p:cNvSpPr>
          <p:nvPr>
            <p:ph type="ctrTitle"/>
          </p:nvPr>
        </p:nvSpPr>
        <p:spPr>
          <a:xfrm>
            <a:off x="190500" y="303213"/>
            <a:ext cx="11860213" cy="1430337"/>
          </a:xfrm>
          <a:solidFill>
            <a:srgbClr val="FFC000"/>
          </a:solidFill>
        </p:spPr>
        <p:txBody>
          <a:bodyPr>
            <a:normAutofit/>
          </a:bodyPr>
          <a:lstStyle/>
          <a:p>
            <a:r>
              <a:rPr lang="ar-AE" b="1" dirty="0">
                <a:solidFill>
                  <a:srgbClr val="FF0000"/>
                </a:solidFill>
                <a:effectLst>
                  <a:outerShdw blurRad="38100" dist="38100" dir="2700000" algn="tl">
                    <a:srgbClr val="000000">
                      <a:alpha val="43137"/>
                    </a:srgbClr>
                  </a:outerShdw>
                </a:effectLst>
              </a:rPr>
              <a:t>ال</a:t>
            </a:r>
            <a:r>
              <a:rPr lang="ar-DZ" b="1" dirty="0">
                <a:solidFill>
                  <a:srgbClr val="FF0000"/>
                </a:solidFill>
                <a:effectLst>
                  <a:outerShdw blurRad="38100" dist="38100" dir="2700000" algn="tl">
                    <a:srgbClr val="000000">
                      <a:alpha val="43137"/>
                    </a:srgbClr>
                  </a:outerShdw>
                </a:effectLst>
              </a:rPr>
              <a:t>اختبار</a:t>
            </a:r>
            <a:r>
              <a:rPr lang="ar-AE" b="1" dirty="0">
                <a:solidFill>
                  <a:srgbClr val="FF0000"/>
                </a:solidFill>
                <a:effectLst>
                  <a:outerShdw blurRad="38100" dist="38100" dir="2700000" algn="tl">
                    <a:srgbClr val="000000">
                      <a:alpha val="43137"/>
                    </a:srgbClr>
                  </a:outerShdw>
                </a:effectLst>
              </a:rPr>
              <a:t> التطبيقي ال</a:t>
            </a:r>
            <a:r>
              <a:rPr lang="ar-DZ" b="1" dirty="0">
                <a:solidFill>
                  <a:srgbClr val="FF0000"/>
                </a:solidFill>
                <a:effectLst>
                  <a:outerShdw blurRad="38100" dist="38100" dir="2700000" algn="tl">
                    <a:srgbClr val="000000">
                      <a:alpha val="43137"/>
                    </a:srgbClr>
                  </a:outerShdw>
                </a:effectLst>
              </a:rPr>
              <a:t>ثالث ( مقترح)</a:t>
            </a:r>
            <a:r>
              <a:rPr lang="ar-AE" b="1" dirty="0">
                <a:solidFill>
                  <a:srgbClr val="FF0000"/>
                </a:solidFill>
                <a:effectLst>
                  <a:outerShdw blurRad="38100" dist="38100" dir="2700000" algn="tl">
                    <a:srgbClr val="000000">
                      <a:alpha val="43137"/>
                    </a:srgbClr>
                  </a:outerShdw>
                </a:effectLst>
              </a:rPr>
              <a:t>:</a:t>
            </a:r>
            <a:endParaRPr lang="en-US" b="1" dirty="0">
              <a:solidFill>
                <a:srgbClr val="FF0000"/>
              </a:solidFill>
              <a:effectLst>
                <a:outerShdw blurRad="38100" dist="38100" dir="2700000" algn="tl">
                  <a:srgbClr val="000000">
                    <a:alpha val="43137"/>
                  </a:srgbClr>
                </a:outerShdw>
              </a:effectLst>
            </a:endParaRPr>
          </a:p>
        </p:txBody>
      </p:sp>
      <p:pic>
        <p:nvPicPr>
          <p:cNvPr id="5" name="Image 4"/>
          <p:cNvPicPr>
            <a:picLocks noChangeAspect="1"/>
          </p:cNvPicPr>
          <p:nvPr/>
        </p:nvPicPr>
        <p:blipFill>
          <a:blip r:embed="rId3"/>
          <a:stretch>
            <a:fillRect/>
          </a:stretch>
        </p:blipFill>
        <p:spPr>
          <a:xfrm>
            <a:off x="190499" y="2347415"/>
            <a:ext cx="4067602" cy="4295060"/>
          </a:xfrm>
          <a:prstGeom prst="rect">
            <a:avLst/>
          </a:prstGeom>
        </p:spPr>
      </p:pic>
    </p:spTree>
    <p:extLst>
      <p:ext uri="{BB962C8B-B14F-4D97-AF65-F5344CB8AC3E}">
        <p14:creationId xmlns:p14="http://schemas.microsoft.com/office/powerpoint/2010/main" val="381932569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77800" y="1569493"/>
            <a:ext cx="11791287" cy="5008727"/>
          </a:xfrm>
          <a:blipFill>
            <a:blip r:embed="rId2"/>
            <a:tile tx="0" ty="0" sx="100000" sy="100000" flip="none" algn="tl"/>
          </a:blipFill>
        </p:spPr>
        <p:txBody>
          <a:bodyPr>
            <a:normAutofit/>
          </a:bodyPr>
          <a:lstStyle/>
          <a:p>
            <a:pPr marL="457200" indent="-457200" algn="r" rtl="1">
              <a:buFont typeface="Wingdings" panose="05000000000000000000" pitchFamily="2" charset="2"/>
              <a:buChar char="q"/>
            </a:pPr>
            <a:r>
              <a:rPr lang="ar-DZ" sz="3200" b="1" u="sng" dirty="0">
                <a:solidFill>
                  <a:srgbClr val="FFFF00"/>
                </a:solidFill>
                <a:effectLst>
                  <a:outerShdw blurRad="38100" dist="38100" dir="2700000" algn="tl">
                    <a:srgbClr val="000000">
                      <a:alpha val="43137"/>
                    </a:srgbClr>
                  </a:outerShdw>
                </a:effectLst>
                <a:cs typeface="AdvertisingBold" pitchFamily="2" charset="-78"/>
              </a:rPr>
              <a:t>ثانيا</a:t>
            </a:r>
            <a:r>
              <a:rPr lang="ar-DZ" sz="3200" b="1" dirty="0">
                <a:solidFill>
                  <a:srgbClr val="FFFF00"/>
                </a:solidFill>
                <a:effectLst>
                  <a:outerShdw blurRad="38100" dist="38100" dir="2700000" algn="tl">
                    <a:srgbClr val="000000">
                      <a:alpha val="43137"/>
                    </a:srgbClr>
                  </a:outerShdw>
                </a:effectLst>
                <a:cs typeface="AdvertisingBold" pitchFamily="2" charset="-78"/>
              </a:rPr>
              <a:t>:(06 ن) </a:t>
            </a:r>
            <a:r>
              <a:rPr lang="fr-FR" sz="3200" b="1" dirty="0">
                <a:solidFill>
                  <a:srgbClr val="FFFF00"/>
                </a:solidFill>
                <a:effectLst>
                  <a:outerShdw blurRad="38100" dist="38100" dir="2700000" algn="tl">
                    <a:srgbClr val="000000">
                      <a:alpha val="43137"/>
                    </a:srgbClr>
                  </a:outerShdw>
                </a:effectLst>
                <a:cs typeface="AdvertisingBold" pitchFamily="2" charset="-78"/>
              </a:rPr>
              <a:t>"</a:t>
            </a:r>
            <a:r>
              <a:rPr lang="ar-DZ" sz="3200" b="1" dirty="0">
                <a:solidFill>
                  <a:srgbClr val="FFFF00"/>
                </a:solidFill>
                <a:effectLst>
                  <a:outerShdw blurRad="38100" dist="38100" dir="2700000" algn="tl">
                    <a:srgbClr val="000000">
                      <a:alpha val="43137"/>
                    </a:srgbClr>
                  </a:outerShdw>
                </a:effectLst>
                <a:cs typeface="AdvertisingBold" pitchFamily="2" charset="-78"/>
              </a:rPr>
              <a:t> تكون استجابة الطلب من السلعة(</a:t>
            </a:r>
            <a:r>
              <a:rPr lang="fr-FR" sz="3200" b="1" dirty="0">
                <a:solidFill>
                  <a:srgbClr val="FFFF00"/>
                </a:solidFill>
                <a:effectLst>
                  <a:outerShdw blurRad="38100" dist="38100" dir="2700000" algn="tl">
                    <a:srgbClr val="000000">
                      <a:alpha val="43137"/>
                    </a:srgbClr>
                  </a:outerShdw>
                </a:effectLst>
                <a:cs typeface="AdvertisingBold" pitchFamily="2" charset="-78"/>
              </a:rPr>
              <a:t>X</a:t>
            </a:r>
            <a:r>
              <a:rPr lang="ar-DZ" sz="3200" b="1" dirty="0">
                <a:solidFill>
                  <a:srgbClr val="FFFF00"/>
                </a:solidFill>
                <a:effectLst>
                  <a:outerShdw blurRad="38100" dist="38100" dir="2700000" algn="tl">
                    <a:srgbClr val="000000">
                      <a:alpha val="43137"/>
                    </a:srgbClr>
                  </a:outerShdw>
                </a:effectLst>
                <a:cs typeface="AdvertisingBold" pitchFamily="2" charset="-78"/>
              </a:rPr>
              <a:t>) معروفة الاتجاه عند تغير سعر السلعة المكملة(</a:t>
            </a:r>
            <a:r>
              <a:rPr lang="fr-FR" sz="3200" b="1" dirty="0">
                <a:solidFill>
                  <a:srgbClr val="FFFF00"/>
                </a:solidFill>
                <a:effectLst>
                  <a:outerShdw blurRad="38100" dist="38100" dir="2700000" algn="tl">
                    <a:srgbClr val="000000">
                      <a:alpha val="43137"/>
                    </a:srgbClr>
                  </a:outerShdw>
                </a:effectLst>
                <a:cs typeface="AdvertisingBold" pitchFamily="2" charset="-78"/>
              </a:rPr>
              <a:t>P</a:t>
            </a:r>
            <a:r>
              <a:rPr lang="fr-FR" sz="3200" b="1" baseline="-25000" dirty="0">
                <a:solidFill>
                  <a:srgbClr val="FFFF00"/>
                </a:solidFill>
                <a:effectLst>
                  <a:outerShdw blurRad="38100" dist="38100" dir="2700000" algn="tl">
                    <a:srgbClr val="000000">
                      <a:alpha val="43137"/>
                    </a:srgbClr>
                  </a:outerShdw>
                </a:effectLst>
                <a:cs typeface="AdvertisingBold" pitchFamily="2" charset="-78"/>
              </a:rPr>
              <a:t>Z</a:t>
            </a:r>
            <a:r>
              <a:rPr lang="ar-DZ" sz="3200" b="1" dirty="0">
                <a:solidFill>
                  <a:srgbClr val="FFFF00"/>
                </a:solidFill>
                <a:effectLst>
                  <a:outerShdw blurRad="38100" dist="38100" dir="2700000" algn="tl">
                    <a:srgbClr val="000000">
                      <a:alpha val="43137"/>
                    </a:srgbClr>
                  </a:outerShdw>
                </a:effectLst>
                <a:cs typeface="AdvertisingBold" pitchFamily="2" charset="-78"/>
              </a:rPr>
              <a:t>) في عكس اتجاه تغير سعر السلعة البديلة(</a:t>
            </a:r>
            <a:r>
              <a:rPr lang="fr-FR" sz="3200" b="1" dirty="0">
                <a:solidFill>
                  <a:srgbClr val="FFFF00"/>
                </a:solidFill>
                <a:effectLst>
                  <a:outerShdw blurRad="38100" dist="38100" dir="2700000" algn="tl">
                    <a:srgbClr val="000000">
                      <a:alpha val="43137"/>
                    </a:srgbClr>
                  </a:outerShdw>
                </a:effectLst>
                <a:cs typeface="AdvertisingBold" pitchFamily="2" charset="-78"/>
              </a:rPr>
              <a:t>P</a:t>
            </a:r>
            <a:r>
              <a:rPr lang="fr-FR" sz="3200" b="1" baseline="-25000" dirty="0">
                <a:solidFill>
                  <a:srgbClr val="FFFF00"/>
                </a:solidFill>
                <a:effectLst>
                  <a:outerShdw blurRad="38100" dist="38100" dir="2700000" algn="tl">
                    <a:srgbClr val="000000">
                      <a:alpha val="43137"/>
                    </a:srgbClr>
                  </a:outerShdw>
                </a:effectLst>
                <a:cs typeface="AdvertisingBold" pitchFamily="2" charset="-78"/>
              </a:rPr>
              <a:t>Y</a:t>
            </a:r>
            <a:r>
              <a:rPr lang="ar-DZ" sz="3200" b="1" dirty="0">
                <a:solidFill>
                  <a:srgbClr val="FFFF00"/>
                </a:solidFill>
                <a:effectLst>
                  <a:outerShdw blurRad="38100" dist="38100" dir="2700000" algn="tl">
                    <a:srgbClr val="000000">
                      <a:alpha val="43137"/>
                    </a:srgbClr>
                  </a:outerShdw>
                </a:effectLst>
                <a:cs typeface="AdvertisingBold" pitchFamily="2" charset="-78"/>
              </a:rPr>
              <a:t>)، بينما يختلف التأثير على الطلب بالنسبة للسلعة(</a:t>
            </a:r>
            <a:r>
              <a:rPr lang="fr-FR" sz="3200" b="1" dirty="0">
                <a:solidFill>
                  <a:srgbClr val="FFFF00"/>
                </a:solidFill>
                <a:effectLst>
                  <a:outerShdw blurRad="38100" dist="38100" dir="2700000" algn="tl">
                    <a:srgbClr val="000000">
                      <a:alpha val="43137"/>
                    </a:srgbClr>
                  </a:outerShdw>
                </a:effectLst>
                <a:cs typeface="AdvertisingBold" pitchFamily="2" charset="-78"/>
              </a:rPr>
              <a:t>X</a:t>
            </a:r>
            <a:r>
              <a:rPr lang="ar-DZ" sz="3200" b="1" dirty="0">
                <a:solidFill>
                  <a:srgbClr val="FFFF00"/>
                </a:solidFill>
                <a:effectLst>
                  <a:outerShdw blurRad="38100" dist="38100" dir="2700000" algn="tl">
                    <a:srgbClr val="000000">
                      <a:alpha val="43137"/>
                    </a:srgbClr>
                  </a:outerShdw>
                </a:effectLst>
                <a:cs typeface="AdvertisingBold" pitchFamily="2" charset="-78"/>
              </a:rPr>
              <a:t>) و يكون غير مؤكد في حالة ارتفاع سعر كل من السلعتين البديلة و المكملة.</a:t>
            </a:r>
            <a:r>
              <a:rPr lang="fr-FR" sz="3200" b="1" dirty="0">
                <a:solidFill>
                  <a:srgbClr val="FFFF00"/>
                </a:solidFill>
                <a:effectLst>
                  <a:outerShdw blurRad="38100" dist="38100" dir="2700000" algn="tl">
                    <a:srgbClr val="000000">
                      <a:alpha val="43137"/>
                    </a:srgbClr>
                  </a:outerShdw>
                </a:effectLst>
                <a:cs typeface="AdvertisingBold" pitchFamily="2" charset="-78"/>
              </a:rPr>
              <a:t>"</a:t>
            </a:r>
          </a:p>
          <a:p>
            <a:pPr algn="r" rtl="1"/>
            <a:r>
              <a:rPr lang="ar-DZ" sz="3200" b="1" dirty="0">
                <a:solidFill>
                  <a:srgbClr val="FFFF00"/>
                </a:solidFill>
                <a:effectLst>
                  <a:outerShdw blurRad="38100" dist="38100" dir="2700000" algn="tl">
                    <a:srgbClr val="000000">
                      <a:alpha val="43137"/>
                    </a:srgbClr>
                  </a:outerShdw>
                </a:effectLst>
                <a:cs typeface="AdvertisingBold" pitchFamily="2" charset="-78"/>
              </a:rPr>
              <a:t>◊ </a:t>
            </a:r>
            <a:r>
              <a:rPr lang="ar-DZ" sz="3200" b="1" dirty="0">
                <a:solidFill>
                  <a:srgbClr val="00B050"/>
                </a:solidFill>
                <a:effectLst>
                  <a:outerShdw blurRad="38100" dist="38100" dir="2700000" algn="tl">
                    <a:srgbClr val="000000">
                      <a:alpha val="43137"/>
                    </a:srgbClr>
                  </a:outerShdw>
                </a:effectLst>
                <a:cs typeface="AdvertisingBold" pitchFamily="2" charset="-78"/>
              </a:rPr>
              <a:t>بين ما إذا كانت العبارة السابقة صحيحة أم لا؟ مع شرح هذه العبارة مستعينا بالرسومات البيانية الموضحة للتغيرات السابقة؟.</a:t>
            </a:r>
            <a:endParaRPr lang="fr-FR" sz="3200" b="1" dirty="0">
              <a:solidFill>
                <a:srgbClr val="00B050"/>
              </a:solidFill>
              <a:effectLst>
                <a:outerShdw blurRad="38100" dist="38100" dir="2700000" algn="tl">
                  <a:srgbClr val="000000">
                    <a:alpha val="43137"/>
                  </a:srgbClr>
                </a:outerShdw>
              </a:effectLst>
              <a:cs typeface="AdvertisingBold" pitchFamily="2" charset="-78"/>
            </a:endParaRPr>
          </a:p>
          <a:p>
            <a:pPr algn="r"/>
            <a:endParaRPr lang="fr-FR" sz="3200" b="1" dirty="0">
              <a:solidFill>
                <a:srgbClr val="00B050"/>
              </a:solidFill>
              <a:effectLst>
                <a:outerShdw blurRad="38100" dist="38100" dir="2700000" algn="tl">
                  <a:srgbClr val="000000">
                    <a:alpha val="43137"/>
                  </a:srgbClr>
                </a:outerShdw>
              </a:effectLst>
              <a:cs typeface="AdvertisingBold" pitchFamily="2" charset="-78"/>
            </a:endParaRPr>
          </a:p>
        </p:txBody>
      </p:sp>
      <p:sp>
        <p:nvSpPr>
          <p:cNvPr id="4" name="Title 1"/>
          <p:cNvSpPr>
            <a:spLocks noGrp="1"/>
          </p:cNvSpPr>
          <p:nvPr>
            <p:ph type="ctrTitle"/>
          </p:nvPr>
        </p:nvSpPr>
        <p:spPr>
          <a:xfrm>
            <a:off x="177800" y="190500"/>
            <a:ext cx="11899900" cy="1270000"/>
          </a:xfrm>
          <a:solidFill>
            <a:srgbClr val="FFC000"/>
          </a:solidFill>
        </p:spPr>
        <p:txBody>
          <a:bodyPr>
            <a:normAutofit/>
          </a:bodyPr>
          <a:lstStyle/>
          <a:p>
            <a:pPr marL="571500" indent="-571500" rtl="1">
              <a:buFont typeface="Wingdings" panose="05000000000000000000" pitchFamily="2" charset="2"/>
              <a:buChar char="q"/>
            </a:pPr>
            <a:r>
              <a:rPr lang="ar-DZ" sz="4800" b="1" dirty="0">
                <a:solidFill>
                  <a:srgbClr val="002060"/>
                </a:solidFill>
                <a:effectLst>
                  <a:outerShdw blurRad="38100" dist="38100" dir="2700000" algn="tl">
                    <a:srgbClr val="000000">
                      <a:alpha val="43137"/>
                    </a:srgbClr>
                  </a:outerShdw>
                </a:effectLst>
              </a:rPr>
              <a:t>الجزء النظري ( تابع ):</a:t>
            </a:r>
            <a:endParaRPr lang="en-US" sz="4800"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421292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95535" y="1473958"/>
            <a:ext cx="11942478" cy="5281683"/>
          </a:xfrm>
          <a:blipFill>
            <a:blip r:embed="rId2"/>
            <a:tile tx="0" ty="0" sx="100000" sy="100000" flip="none" algn="tl"/>
          </a:blipFill>
        </p:spPr>
        <p:txBody>
          <a:bodyPr>
            <a:normAutofit fontScale="85000" lnSpcReduction="20000"/>
          </a:bodyPr>
          <a:lstStyle/>
          <a:p>
            <a:pPr algn="r" rtl="1"/>
            <a:r>
              <a:rPr lang="ar-DZ" sz="3500" b="1" dirty="0">
                <a:solidFill>
                  <a:srgbClr val="FFFF00"/>
                </a:solidFill>
                <a:effectLst>
                  <a:outerShdw blurRad="38100" dist="38100" dir="2700000" algn="tl">
                    <a:srgbClr val="000000">
                      <a:alpha val="43137"/>
                    </a:srgbClr>
                  </a:outerShdw>
                </a:effectLst>
              </a:rPr>
              <a:t>ليكن لدينا نموذج سوق سلعة معينة كما يلي:</a:t>
            </a:r>
            <a:r>
              <a:rPr lang="fr-FR" sz="3500" b="1" dirty="0">
                <a:solidFill>
                  <a:srgbClr val="FFFF00"/>
                </a:solidFill>
                <a:effectLst>
                  <a:outerShdw blurRad="38100" dist="38100" dir="2700000" algn="tl">
                    <a:srgbClr val="000000">
                      <a:alpha val="43137"/>
                    </a:srgbClr>
                  </a:outerShdw>
                </a:effectLst>
              </a:rPr>
              <a:t>P</a:t>
            </a:r>
            <a:r>
              <a:rPr lang="fr-FR" sz="3500" b="1" baseline="-25000" dirty="0">
                <a:solidFill>
                  <a:srgbClr val="FFFF00"/>
                </a:solidFill>
                <a:effectLst>
                  <a:outerShdw blurRad="38100" dist="38100" dir="2700000" algn="tl">
                    <a:srgbClr val="000000">
                      <a:alpha val="43137"/>
                    </a:srgbClr>
                  </a:outerShdw>
                </a:effectLst>
              </a:rPr>
              <a:t>D</a:t>
            </a:r>
            <a:r>
              <a:rPr lang="fr-FR" sz="3500" b="1" dirty="0">
                <a:solidFill>
                  <a:srgbClr val="FFFF00"/>
                </a:solidFill>
                <a:effectLst>
                  <a:outerShdw blurRad="38100" dist="38100" dir="2700000" algn="tl">
                    <a:srgbClr val="000000">
                      <a:alpha val="43137"/>
                    </a:srgbClr>
                  </a:outerShdw>
                </a:effectLst>
              </a:rPr>
              <a:t>= 20 – 3 Q         </a:t>
            </a:r>
          </a:p>
          <a:p>
            <a:pPr algn="r" rtl="1"/>
            <a:r>
              <a:rPr lang="ar-DZ" sz="3500" b="1" dirty="0">
                <a:solidFill>
                  <a:srgbClr val="FFFF00"/>
                </a:solidFill>
                <a:effectLst>
                  <a:outerShdw blurRad="38100" dist="38100" dir="2700000" algn="tl">
                    <a:srgbClr val="000000">
                      <a:alpha val="43137"/>
                    </a:srgbClr>
                  </a:outerShdw>
                </a:effectLst>
              </a:rPr>
              <a:t>                              </a:t>
            </a:r>
            <a:r>
              <a:rPr lang="fr-FR" sz="3500" b="1" dirty="0">
                <a:solidFill>
                  <a:srgbClr val="FFFF00"/>
                </a:solidFill>
                <a:effectLst>
                  <a:outerShdw blurRad="38100" dist="38100" dir="2700000" algn="tl">
                    <a:srgbClr val="000000">
                      <a:alpha val="43137"/>
                    </a:srgbClr>
                  </a:outerShdw>
                </a:effectLst>
              </a:rPr>
              <a:t>P</a:t>
            </a:r>
            <a:r>
              <a:rPr lang="fr-FR" sz="3500" b="1" baseline="-25000" dirty="0">
                <a:solidFill>
                  <a:srgbClr val="FFFF00"/>
                </a:solidFill>
                <a:effectLst>
                  <a:outerShdw blurRad="38100" dist="38100" dir="2700000" algn="tl">
                    <a:srgbClr val="000000">
                      <a:alpha val="43137"/>
                    </a:srgbClr>
                  </a:outerShdw>
                </a:effectLst>
              </a:rPr>
              <a:t>S</a:t>
            </a:r>
            <a:r>
              <a:rPr lang="fr-FR" sz="3500" b="1" dirty="0">
                <a:solidFill>
                  <a:srgbClr val="FFFF00"/>
                </a:solidFill>
                <a:effectLst>
                  <a:outerShdw blurRad="38100" dist="38100" dir="2700000" algn="tl">
                    <a:srgbClr val="000000">
                      <a:alpha val="43137"/>
                    </a:srgbClr>
                  </a:outerShdw>
                </a:effectLst>
              </a:rPr>
              <a:t>= 2 Q                                      </a:t>
            </a:r>
            <a:r>
              <a:rPr lang="ar-DZ" sz="3500" b="1" dirty="0">
                <a:solidFill>
                  <a:srgbClr val="FFFF00"/>
                </a:solidFill>
                <a:effectLst>
                  <a:outerShdw blurRad="38100" dist="38100" dir="2700000" algn="tl">
                    <a:srgbClr val="000000">
                      <a:alpha val="43137"/>
                    </a:srgbClr>
                  </a:outerShdw>
                </a:effectLst>
              </a:rPr>
              <a:t>                     </a:t>
            </a:r>
            <a:endParaRPr lang="fr-FR" sz="3500" b="1" dirty="0">
              <a:solidFill>
                <a:srgbClr val="FFFF00"/>
              </a:solidFill>
              <a:effectLst>
                <a:outerShdw blurRad="38100" dist="38100" dir="2700000" algn="tl">
                  <a:srgbClr val="000000">
                    <a:alpha val="43137"/>
                  </a:srgbClr>
                </a:outerShdw>
              </a:effectLst>
            </a:endParaRPr>
          </a:p>
          <a:p>
            <a:pPr algn="r" rtl="1"/>
            <a:r>
              <a:rPr lang="ar-DZ" sz="3500" b="1" u="sng" dirty="0">
                <a:solidFill>
                  <a:srgbClr val="00B0F0"/>
                </a:solidFill>
                <a:effectLst>
                  <a:outerShdw blurRad="38100" dist="38100" dir="2700000" algn="tl">
                    <a:srgbClr val="000000">
                      <a:alpha val="43137"/>
                    </a:srgbClr>
                  </a:outerShdw>
                </a:effectLst>
              </a:rPr>
              <a:t>المطلوب</a:t>
            </a:r>
            <a:r>
              <a:rPr lang="ar-DZ" sz="3500" b="1" dirty="0">
                <a:solidFill>
                  <a:srgbClr val="00B0F0"/>
                </a:solidFill>
                <a:effectLst>
                  <a:outerShdw blurRad="38100" dist="38100" dir="2700000" algn="tl">
                    <a:srgbClr val="000000">
                      <a:alpha val="43137"/>
                    </a:srgbClr>
                  </a:outerShdw>
                </a:effectLst>
              </a:rPr>
              <a:t>:</a:t>
            </a:r>
            <a:r>
              <a:rPr lang="ar-DZ" sz="3500" b="1" dirty="0">
                <a:solidFill>
                  <a:srgbClr val="FFFF00"/>
                </a:solidFill>
                <a:effectLst>
                  <a:outerShdw blurRad="38100" dist="38100" dir="2700000" algn="tl">
                    <a:srgbClr val="000000">
                      <a:alpha val="43137"/>
                    </a:srgbClr>
                  </a:outerShdw>
                </a:effectLst>
              </a:rPr>
              <a:t> </a:t>
            </a:r>
            <a:endParaRPr lang="fr-FR" sz="3500" b="1" dirty="0">
              <a:solidFill>
                <a:srgbClr val="FFFF00"/>
              </a:solidFill>
              <a:effectLst>
                <a:outerShdw blurRad="38100" dist="38100" dir="2700000" algn="tl">
                  <a:srgbClr val="000000">
                    <a:alpha val="43137"/>
                  </a:srgbClr>
                </a:outerShdw>
              </a:effectLst>
            </a:endParaRPr>
          </a:p>
          <a:p>
            <a:pPr marL="273050" lvl="0" indent="-273050" algn="r" rtl="1"/>
            <a:r>
              <a:rPr lang="ar-DZ" sz="3500" b="1" dirty="0">
                <a:solidFill>
                  <a:srgbClr val="FFFF00"/>
                </a:solidFill>
                <a:effectLst>
                  <a:outerShdw blurRad="38100" dist="38100" dir="2700000" algn="tl">
                    <a:srgbClr val="000000">
                      <a:alpha val="43137"/>
                    </a:srgbClr>
                  </a:outerShdw>
                </a:effectLst>
              </a:rPr>
              <a:t>- احسب : - سعر و كمية التوازن، -  مرونة الطلب السعرية عند نقطة التوازن، وبين معناها الاقتصادي، ثم حدد فائض المستهلك و فائض المنتج.</a:t>
            </a:r>
            <a:endParaRPr lang="fr-FR" sz="3500" b="1" dirty="0">
              <a:solidFill>
                <a:srgbClr val="FFFF00"/>
              </a:solidFill>
              <a:effectLst>
                <a:outerShdw blurRad="38100" dist="38100" dir="2700000" algn="tl">
                  <a:srgbClr val="000000">
                    <a:alpha val="43137"/>
                  </a:srgbClr>
                </a:outerShdw>
              </a:effectLst>
            </a:endParaRPr>
          </a:p>
          <a:p>
            <a:pPr lvl="0" algn="r" rtl="1"/>
            <a:r>
              <a:rPr lang="ar-DZ" sz="3500" b="1" dirty="0">
                <a:solidFill>
                  <a:srgbClr val="FFFF00"/>
                </a:solidFill>
                <a:effectLst>
                  <a:outerShdw blurRad="38100" dist="38100" dir="2700000" algn="tl">
                    <a:srgbClr val="000000">
                      <a:alpha val="43137"/>
                    </a:srgbClr>
                  </a:outerShdw>
                </a:effectLst>
              </a:rPr>
              <a:t>- نفرض أن الدولة قامت بفرض ضريبة مقدارها 2 دج على كل وحدة منتجة، حدد العبء الذي يتحمله كل من المستهلك و المنتج من هذه الضريبة؟ السعر الذي يدفعه المستهلك و السعر الذي يستلمه البائع؟ احسب حصيلة إيرادات الدولة من الضريبة؟ حدد مقدار الضريبة الذي يعظم إيرادات الدولة من الضريبة؟ وضح ما حدث بيانيا؟.</a:t>
            </a:r>
            <a:endParaRPr lang="fr-FR" sz="3500" b="1" dirty="0">
              <a:solidFill>
                <a:srgbClr val="FFFF00"/>
              </a:solidFill>
              <a:effectLst>
                <a:outerShdw blurRad="38100" dist="38100" dir="2700000" algn="tl">
                  <a:srgbClr val="000000">
                    <a:alpha val="43137"/>
                  </a:srgbClr>
                </a:outerShdw>
              </a:effectLst>
            </a:endParaRPr>
          </a:p>
          <a:p>
            <a:pPr lvl="0" algn="r" rtl="1"/>
            <a:r>
              <a:rPr lang="ar-DZ" sz="3500" b="1" dirty="0">
                <a:solidFill>
                  <a:srgbClr val="FFFF00"/>
                </a:solidFill>
                <a:effectLst>
                  <a:outerShdw blurRad="38100" dist="38100" dir="2700000" algn="tl">
                    <a:srgbClr val="000000">
                      <a:alpha val="43137"/>
                    </a:srgbClr>
                  </a:outerShdw>
                </a:effectLst>
              </a:rPr>
              <a:t>- نفرض أن سوق هذه السلعة يتميز بالمنافسة التامة، له دالة التكلفة الكلية التالية:</a:t>
            </a:r>
            <a:endParaRPr lang="fr-FR" sz="3500" b="1" dirty="0">
              <a:solidFill>
                <a:srgbClr val="FFFF00"/>
              </a:solidFill>
              <a:effectLst>
                <a:outerShdw blurRad="38100" dist="38100" dir="2700000" algn="tl">
                  <a:srgbClr val="000000">
                    <a:alpha val="43137"/>
                  </a:srgbClr>
                </a:outerShdw>
              </a:effectLst>
            </a:endParaRPr>
          </a:p>
          <a:p>
            <a:pPr algn="r" rtl="1"/>
            <a:r>
              <a:rPr lang="fr-FR" sz="3500" b="1" dirty="0">
                <a:solidFill>
                  <a:srgbClr val="FFFF00"/>
                </a:solidFill>
                <a:effectLst>
                  <a:outerShdw blurRad="38100" dist="38100" dir="2700000" algn="tl">
                    <a:srgbClr val="000000">
                      <a:alpha val="43137"/>
                    </a:srgbClr>
                  </a:outerShdw>
                </a:effectLst>
              </a:rPr>
              <a:t>CT= Q</a:t>
            </a:r>
            <a:r>
              <a:rPr lang="fr-FR" sz="3500" b="1" baseline="30000" dirty="0">
                <a:solidFill>
                  <a:srgbClr val="FFFF00"/>
                </a:solidFill>
                <a:effectLst>
                  <a:outerShdw blurRad="38100" dist="38100" dir="2700000" algn="tl">
                    <a:srgbClr val="000000">
                      <a:alpha val="43137"/>
                    </a:srgbClr>
                  </a:outerShdw>
                </a:effectLst>
              </a:rPr>
              <a:t>3</a:t>
            </a:r>
            <a:r>
              <a:rPr lang="fr-FR" sz="3500" b="1" dirty="0">
                <a:solidFill>
                  <a:srgbClr val="FFFF00"/>
                </a:solidFill>
                <a:effectLst>
                  <a:outerShdw blurRad="38100" dist="38100" dir="2700000" algn="tl">
                    <a:srgbClr val="000000">
                      <a:alpha val="43137"/>
                    </a:srgbClr>
                  </a:outerShdw>
                </a:effectLst>
              </a:rPr>
              <a:t> – 12 Q</a:t>
            </a:r>
            <a:r>
              <a:rPr lang="fr-FR" sz="3500" b="1" baseline="30000" dirty="0">
                <a:solidFill>
                  <a:srgbClr val="FFFF00"/>
                </a:solidFill>
                <a:effectLst>
                  <a:outerShdw blurRad="38100" dist="38100" dir="2700000" algn="tl">
                    <a:srgbClr val="000000">
                      <a:alpha val="43137"/>
                    </a:srgbClr>
                  </a:outerShdw>
                </a:effectLst>
              </a:rPr>
              <a:t>2</a:t>
            </a:r>
            <a:r>
              <a:rPr lang="fr-FR" sz="3500" b="1" dirty="0">
                <a:solidFill>
                  <a:srgbClr val="FFFF00"/>
                </a:solidFill>
                <a:effectLst>
                  <a:outerShdw blurRad="38100" dist="38100" dir="2700000" algn="tl">
                    <a:srgbClr val="000000">
                      <a:alpha val="43137"/>
                    </a:srgbClr>
                  </a:outerShdw>
                </a:effectLst>
              </a:rPr>
              <a:t> + 44 Q</a:t>
            </a:r>
          </a:p>
          <a:p>
            <a:pPr algn="r" rtl="1"/>
            <a:r>
              <a:rPr lang="ar-DZ" sz="3500" b="1" dirty="0">
                <a:solidFill>
                  <a:srgbClr val="FFFF00"/>
                </a:solidFill>
                <a:effectLst>
                  <a:outerShdw blurRad="38100" dist="38100" dir="2700000" algn="tl">
                    <a:srgbClr val="000000">
                      <a:alpha val="43137"/>
                    </a:srgbClr>
                  </a:outerShdw>
                </a:effectLst>
              </a:rPr>
              <a:t>أوجد توازن المنتج ( الكمية المثلى </a:t>
            </a:r>
            <a:r>
              <a:rPr lang="fr-FR" sz="3500" b="1" dirty="0">
                <a:solidFill>
                  <a:srgbClr val="FFFF00"/>
                </a:solidFill>
                <a:effectLst>
                  <a:outerShdw blurRad="38100" dist="38100" dir="2700000" algn="tl">
                    <a:srgbClr val="000000">
                      <a:alpha val="43137"/>
                    </a:srgbClr>
                  </a:outerShdw>
                </a:effectLst>
              </a:rPr>
              <a:t>Q</a:t>
            </a:r>
            <a:r>
              <a:rPr lang="fr-FR" sz="3500" b="1" baseline="30000" dirty="0">
                <a:solidFill>
                  <a:srgbClr val="FFFF00"/>
                </a:solidFill>
                <a:effectLst>
                  <a:outerShdw blurRad="38100" dist="38100" dir="2700000" algn="tl">
                    <a:srgbClr val="000000">
                      <a:alpha val="43137"/>
                    </a:srgbClr>
                  </a:outerShdw>
                </a:effectLst>
              </a:rPr>
              <a:t>*</a:t>
            </a:r>
            <a:r>
              <a:rPr lang="ar-DZ" sz="3500" b="1" dirty="0">
                <a:solidFill>
                  <a:srgbClr val="FFFF00"/>
                </a:solidFill>
                <a:effectLst>
                  <a:outerShdw blurRad="38100" dist="38100" dir="2700000" algn="tl">
                    <a:srgbClr val="000000">
                      <a:alpha val="43137"/>
                    </a:srgbClr>
                  </a:outerShdw>
                </a:effectLst>
              </a:rPr>
              <a:t> ، و قيمة الربح )؟ ثم حدد نقطة الإغلاق؟.</a:t>
            </a:r>
            <a:endParaRPr lang="fr-FR" sz="3500" b="1" dirty="0">
              <a:solidFill>
                <a:srgbClr val="FFFF00"/>
              </a:solidFill>
              <a:effectLst>
                <a:outerShdw blurRad="38100" dist="38100" dir="2700000" algn="tl">
                  <a:srgbClr val="000000">
                    <a:alpha val="43137"/>
                  </a:srgbClr>
                </a:outerShdw>
              </a:effectLst>
            </a:endParaRPr>
          </a:p>
          <a:p>
            <a:pPr algn="r" rtl="1"/>
            <a:r>
              <a:rPr lang="ar-DZ" sz="3500" b="1" dirty="0">
                <a:solidFill>
                  <a:srgbClr val="FFFF00"/>
                </a:solidFill>
                <a:effectLst>
                  <a:outerShdw blurRad="38100" dist="38100" dir="2700000" algn="tl">
                    <a:srgbClr val="000000">
                      <a:alpha val="43137"/>
                    </a:srgbClr>
                  </a:outerShdw>
                </a:effectLst>
              </a:rPr>
              <a:t> </a:t>
            </a:r>
            <a:endParaRPr lang="fr-FR" sz="3500" b="1" dirty="0">
              <a:solidFill>
                <a:srgbClr val="FFFF00"/>
              </a:solidFill>
              <a:effectLst>
                <a:outerShdw blurRad="38100" dist="38100" dir="2700000" algn="tl">
                  <a:srgbClr val="000000">
                    <a:alpha val="43137"/>
                  </a:srgbClr>
                </a:outerShdw>
              </a:effectLst>
            </a:endParaRPr>
          </a:p>
          <a:p>
            <a:endParaRPr lang="fr-FR" dirty="0">
              <a:solidFill>
                <a:srgbClr val="FFFF00"/>
              </a:solidFill>
            </a:endParaRPr>
          </a:p>
        </p:txBody>
      </p:sp>
      <p:sp>
        <p:nvSpPr>
          <p:cNvPr id="4" name="Title 1"/>
          <p:cNvSpPr>
            <a:spLocks noGrp="1"/>
          </p:cNvSpPr>
          <p:nvPr>
            <p:ph type="ctrTitle"/>
          </p:nvPr>
        </p:nvSpPr>
        <p:spPr>
          <a:xfrm>
            <a:off x="204788" y="208034"/>
            <a:ext cx="11833225" cy="1169988"/>
          </a:xfrm>
          <a:solidFill>
            <a:srgbClr val="FFC000"/>
          </a:solidFill>
        </p:spPr>
        <p:txBody>
          <a:bodyPr>
            <a:normAutofit/>
          </a:bodyPr>
          <a:lstStyle/>
          <a:p>
            <a:pPr marL="571500" indent="-571500" rtl="1">
              <a:buFont typeface="Wingdings" panose="05000000000000000000" pitchFamily="2" charset="2"/>
              <a:buChar char="q"/>
            </a:pPr>
            <a:r>
              <a:rPr lang="ar-DZ" sz="4800" b="1" dirty="0">
                <a:solidFill>
                  <a:srgbClr val="002060"/>
                </a:solidFill>
                <a:effectLst>
                  <a:outerShdw blurRad="38100" dist="38100" dir="2700000" algn="tl">
                    <a:srgbClr val="000000">
                      <a:alpha val="43137"/>
                    </a:srgbClr>
                  </a:outerShdw>
                </a:effectLst>
              </a:rPr>
              <a:t>الجزء التطبيقي:</a:t>
            </a:r>
            <a:endParaRPr lang="en-US" sz="4800"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612225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9183" y="1077913"/>
            <a:ext cx="11955438" cy="5582194"/>
          </a:xfrm>
          <a:blipFill>
            <a:blip r:embed="rId2"/>
            <a:tile tx="0" ty="0" sx="100000" sy="100000" flip="none" algn="tl"/>
          </a:blipFill>
        </p:spPr>
        <p:txBody>
          <a:bodyPr>
            <a:normAutofit fontScale="92500" lnSpcReduction="20000"/>
          </a:bodyPr>
          <a:lstStyle/>
          <a:p>
            <a:pPr lvl="0" algn="r" rtl="1"/>
            <a:r>
              <a:rPr lang="ar-DZ" sz="2800" b="1" u="sng" dirty="0">
                <a:solidFill>
                  <a:srgbClr val="FFFF00"/>
                </a:solidFill>
                <a:effectLst>
                  <a:outerShdw blurRad="38100" dist="38100" dir="2700000" algn="tl">
                    <a:srgbClr val="000000">
                      <a:alpha val="43137"/>
                    </a:srgbClr>
                  </a:outerShdw>
                </a:effectLst>
              </a:rPr>
              <a:t>الجزء النظري</a:t>
            </a:r>
            <a:r>
              <a:rPr lang="ar-DZ" sz="2600" b="1" dirty="0">
                <a:solidFill>
                  <a:srgbClr val="FFFF00"/>
                </a:solidFill>
                <a:effectLst>
                  <a:outerShdw blurRad="38100" dist="38100" dir="2700000" algn="tl">
                    <a:srgbClr val="000000">
                      <a:alpha val="43137"/>
                    </a:srgbClr>
                  </a:outerShdw>
                </a:effectLst>
              </a:rPr>
              <a:t>:</a:t>
            </a:r>
            <a:r>
              <a:rPr lang="ar-DZ" sz="2600" b="1" dirty="0">
                <a:effectLst>
                  <a:outerShdw blurRad="38100" dist="38100" dir="2700000" algn="tl">
                    <a:srgbClr val="000000">
                      <a:alpha val="43137"/>
                    </a:srgbClr>
                  </a:outerShdw>
                </a:effectLst>
              </a:rPr>
              <a:t> </a:t>
            </a:r>
            <a:r>
              <a:rPr lang="ar-DZ" sz="2600" b="1" dirty="0">
                <a:solidFill>
                  <a:srgbClr val="C00000"/>
                </a:solidFill>
                <a:effectLst>
                  <a:outerShdw blurRad="38100" dist="38100" dir="2700000" algn="tl">
                    <a:srgbClr val="000000">
                      <a:alpha val="43137"/>
                    </a:srgbClr>
                  </a:outerShdw>
                </a:effectLst>
              </a:rPr>
              <a:t>І- اجب بنعم او لا مع التعليل:(7.5 نقاط).</a:t>
            </a:r>
            <a:endParaRPr lang="fr-FR" sz="2600" b="1" dirty="0">
              <a:solidFill>
                <a:srgbClr val="C00000"/>
              </a:solidFill>
              <a:effectLst>
                <a:outerShdw blurRad="38100" dist="38100" dir="2700000" algn="tl">
                  <a:srgbClr val="000000">
                    <a:alpha val="43137"/>
                  </a:srgbClr>
                </a:outerShdw>
              </a:effectLst>
            </a:endParaRPr>
          </a:p>
          <a:p>
            <a:pPr lvl="0" algn="r" rtl="1"/>
            <a:r>
              <a:rPr lang="ar-DZ" sz="2600" b="1" dirty="0">
                <a:solidFill>
                  <a:srgbClr val="002060"/>
                </a:solidFill>
                <a:effectLst>
                  <a:outerShdw blurRad="38100" dist="38100" dir="2700000" algn="tl">
                    <a:srgbClr val="000000">
                      <a:alpha val="43137"/>
                    </a:srgbClr>
                  </a:outerShdw>
                </a:effectLst>
              </a:rPr>
              <a:t>1- </a:t>
            </a:r>
            <a:r>
              <a:rPr lang="ar-SA" sz="2600" b="1" dirty="0">
                <a:solidFill>
                  <a:srgbClr val="002060"/>
                </a:solidFill>
                <a:effectLst>
                  <a:outerShdw blurRad="38100" dist="38100" dir="2700000" algn="tl">
                    <a:srgbClr val="000000">
                      <a:alpha val="43137"/>
                    </a:srgbClr>
                  </a:outerShdw>
                </a:effectLst>
              </a:rPr>
              <a:t>في الأجل القصير تستطيع المنشأة تغيير كميات جميع عناصر الإنتاج.</a:t>
            </a:r>
            <a:endParaRPr lang="fr-FR" sz="2600" b="1" dirty="0">
              <a:solidFill>
                <a:srgbClr val="002060"/>
              </a:solidFill>
              <a:effectLst>
                <a:outerShdw blurRad="38100" dist="38100" dir="2700000" algn="tl">
                  <a:srgbClr val="000000">
                    <a:alpha val="43137"/>
                  </a:srgbClr>
                </a:outerShdw>
              </a:effectLst>
            </a:endParaRPr>
          </a:p>
          <a:p>
            <a:pPr lvl="0" algn="r" rtl="1"/>
            <a:r>
              <a:rPr lang="ar-DZ" sz="2600" b="1" dirty="0">
                <a:solidFill>
                  <a:srgbClr val="002060"/>
                </a:solidFill>
                <a:effectLst>
                  <a:outerShdw blurRad="38100" dist="38100" dir="2700000" algn="tl">
                    <a:srgbClr val="000000">
                      <a:alpha val="43137"/>
                    </a:srgbClr>
                  </a:outerShdw>
                </a:effectLst>
              </a:rPr>
              <a:t>2- </a:t>
            </a:r>
            <a:r>
              <a:rPr lang="ar-SA" sz="2600" b="1" dirty="0">
                <a:solidFill>
                  <a:srgbClr val="002060"/>
                </a:solidFill>
                <a:effectLst>
                  <a:outerShdw blurRad="38100" dist="38100" dir="2700000" algn="tl">
                    <a:srgbClr val="000000">
                      <a:alpha val="43137"/>
                    </a:srgbClr>
                  </a:outerShdw>
                </a:effectLst>
              </a:rPr>
              <a:t>إذا كان الإنتاج الحدي للعمل سالباً فإن الناتج الكلي سوق ينخفض إذا خفضت المنشأة من استخدام العمال في الإنتاج.</a:t>
            </a:r>
            <a:endParaRPr lang="fr-FR" sz="2600" b="1" dirty="0">
              <a:solidFill>
                <a:srgbClr val="002060"/>
              </a:solidFill>
              <a:effectLst>
                <a:outerShdw blurRad="38100" dist="38100" dir="2700000" algn="tl">
                  <a:srgbClr val="000000">
                    <a:alpha val="43137"/>
                  </a:srgbClr>
                </a:outerShdw>
              </a:effectLst>
            </a:endParaRPr>
          </a:p>
          <a:p>
            <a:pPr marL="450850" lvl="0" indent="-450850" algn="r" rtl="1"/>
            <a:r>
              <a:rPr lang="ar-DZ" sz="2600" b="1" dirty="0">
                <a:solidFill>
                  <a:srgbClr val="002060"/>
                </a:solidFill>
                <a:effectLst>
                  <a:outerShdw blurRad="38100" dist="38100" dir="2700000" algn="tl">
                    <a:srgbClr val="000000">
                      <a:alpha val="43137"/>
                    </a:srgbClr>
                  </a:outerShdw>
                </a:effectLst>
              </a:rPr>
              <a:t>3- </a:t>
            </a:r>
            <a:r>
              <a:rPr lang="ar-SA" sz="2600" b="1" dirty="0">
                <a:solidFill>
                  <a:srgbClr val="002060"/>
                </a:solidFill>
                <a:effectLst>
                  <a:outerShdw blurRad="38100" dist="38100" dir="2700000" algn="tl">
                    <a:srgbClr val="000000">
                      <a:alpha val="43137"/>
                    </a:srgbClr>
                  </a:outerShdw>
                </a:effectLst>
              </a:rPr>
              <a:t>إذا كان الإنتاج الكلي لإحدى المنشآت في الأجل القصير عند توظيف 5 عمال 200 طن وأصبح 300 طن عند توظيف 6 عمال، فإن الناتج الحدي للعامل السادس يساوي (500 طن).</a:t>
            </a:r>
            <a:endParaRPr lang="fr-FR" sz="2600" b="1" dirty="0">
              <a:solidFill>
                <a:srgbClr val="002060"/>
              </a:solidFill>
              <a:effectLst>
                <a:outerShdw blurRad="38100" dist="38100" dir="2700000" algn="tl">
                  <a:srgbClr val="000000">
                    <a:alpha val="43137"/>
                  </a:srgbClr>
                </a:outerShdw>
              </a:effectLst>
            </a:endParaRPr>
          </a:p>
          <a:p>
            <a:pPr lvl="0" algn="r" rtl="1"/>
            <a:r>
              <a:rPr lang="ar-DZ" sz="2600" b="1" dirty="0">
                <a:solidFill>
                  <a:srgbClr val="002060"/>
                </a:solidFill>
                <a:effectLst>
                  <a:outerShdw blurRad="38100" dist="38100" dir="2700000" algn="tl">
                    <a:srgbClr val="000000">
                      <a:alpha val="43137"/>
                    </a:srgbClr>
                  </a:outerShdw>
                </a:effectLst>
              </a:rPr>
              <a:t>4 - </a:t>
            </a:r>
            <a:r>
              <a:rPr lang="ar-SA" sz="2600" b="1" dirty="0">
                <a:solidFill>
                  <a:srgbClr val="002060"/>
                </a:solidFill>
                <a:effectLst>
                  <a:outerShdw blurRad="38100" dist="38100" dir="2700000" algn="tl">
                    <a:srgbClr val="000000">
                      <a:alpha val="43137"/>
                    </a:srgbClr>
                  </a:outerShdw>
                </a:effectLst>
              </a:rPr>
              <a:t>إذا كان الإنتاج الحدي أقل من الناتج المتوسط، فإن الإنتاج المتوسط يكون متزايداً.</a:t>
            </a:r>
            <a:endParaRPr lang="fr-FR" sz="2600" b="1" dirty="0">
              <a:solidFill>
                <a:srgbClr val="002060"/>
              </a:solidFill>
              <a:effectLst>
                <a:outerShdw blurRad="38100" dist="38100" dir="2700000" algn="tl">
                  <a:srgbClr val="000000">
                    <a:alpha val="43137"/>
                  </a:srgbClr>
                </a:outerShdw>
              </a:effectLst>
            </a:endParaRPr>
          </a:p>
          <a:p>
            <a:pPr lvl="0" algn="r" rtl="1"/>
            <a:r>
              <a:rPr lang="ar-DZ" sz="2600" b="1" dirty="0">
                <a:solidFill>
                  <a:srgbClr val="002060"/>
                </a:solidFill>
                <a:effectLst>
                  <a:outerShdw blurRad="38100" dist="38100" dir="2700000" algn="tl">
                    <a:srgbClr val="000000">
                      <a:alpha val="43137"/>
                    </a:srgbClr>
                  </a:outerShdw>
                </a:effectLst>
              </a:rPr>
              <a:t>5 - </a:t>
            </a:r>
            <a:r>
              <a:rPr lang="ar-SA" sz="2600" b="1" dirty="0">
                <a:solidFill>
                  <a:srgbClr val="002060"/>
                </a:solidFill>
                <a:effectLst>
                  <a:outerShdw blurRad="38100" dist="38100" dir="2700000" algn="tl">
                    <a:srgbClr val="000000">
                      <a:alpha val="43137"/>
                    </a:srgbClr>
                  </a:outerShdw>
                </a:effectLst>
              </a:rPr>
              <a:t>يبدأ قانون تناقص الغلة في العمل عندما يتناقص الإنتاج الحدي في المجال السالب. </a:t>
            </a:r>
            <a:endParaRPr lang="fr-FR" sz="2600" b="1" dirty="0">
              <a:solidFill>
                <a:srgbClr val="002060"/>
              </a:solidFill>
              <a:effectLst>
                <a:outerShdw blurRad="38100" dist="38100" dir="2700000" algn="tl">
                  <a:srgbClr val="000000">
                    <a:alpha val="43137"/>
                  </a:srgbClr>
                </a:outerShdw>
              </a:effectLst>
            </a:endParaRPr>
          </a:p>
          <a:p>
            <a:pPr lvl="0" algn="r" rtl="1"/>
            <a:r>
              <a:rPr lang="ar-DZ" sz="2600" b="1" dirty="0">
                <a:solidFill>
                  <a:srgbClr val="002060"/>
                </a:solidFill>
                <a:effectLst>
                  <a:outerShdw blurRad="38100" dist="38100" dir="2700000" algn="tl">
                    <a:srgbClr val="000000">
                      <a:alpha val="43137"/>
                    </a:srgbClr>
                  </a:outerShdw>
                </a:effectLst>
              </a:rPr>
              <a:t>6 - </a:t>
            </a:r>
            <a:r>
              <a:rPr lang="ar-SA" sz="2600" b="1" dirty="0">
                <a:solidFill>
                  <a:srgbClr val="002060"/>
                </a:solidFill>
                <a:effectLst>
                  <a:outerShdw blurRad="38100" dist="38100" dir="2700000" algn="tl">
                    <a:srgbClr val="000000">
                      <a:alpha val="43137"/>
                    </a:srgbClr>
                  </a:outerShdw>
                </a:effectLst>
              </a:rPr>
              <a:t>منحنى التكاليف الكلية ( في الأجل القصير) يبدأ من نقطة الأصل.</a:t>
            </a:r>
            <a:endParaRPr lang="fr-FR" sz="2600" b="1" dirty="0">
              <a:solidFill>
                <a:srgbClr val="002060"/>
              </a:solidFill>
              <a:effectLst>
                <a:outerShdw blurRad="38100" dist="38100" dir="2700000" algn="tl">
                  <a:srgbClr val="000000">
                    <a:alpha val="43137"/>
                  </a:srgbClr>
                </a:outerShdw>
              </a:effectLst>
            </a:endParaRPr>
          </a:p>
          <a:p>
            <a:pPr lvl="0" algn="r" rtl="1"/>
            <a:r>
              <a:rPr lang="ar-DZ" sz="2600" b="1" dirty="0">
                <a:solidFill>
                  <a:srgbClr val="002060"/>
                </a:solidFill>
                <a:effectLst>
                  <a:outerShdw blurRad="38100" dist="38100" dir="2700000" algn="tl">
                    <a:srgbClr val="000000">
                      <a:alpha val="43137"/>
                    </a:srgbClr>
                  </a:outerShdw>
                </a:effectLst>
              </a:rPr>
              <a:t>7- </a:t>
            </a:r>
            <a:r>
              <a:rPr lang="ar-SA" sz="2600" b="1" dirty="0">
                <a:solidFill>
                  <a:srgbClr val="002060"/>
                </a:solidFill>
                <a:effectLst>
                  <a:outerShdw blurRad="38100" dist="38100" dir="2700000" algn="tl">
                    <a:srgbClr val="000000">
                      <a:alpha val="43137"/>
                    </a:srgbClr>
                  </a:outerShdw>
                </a:effectLst>
              </a:rPr>
              <a:t>مصنع أجهزة التلفزيون ينتج سنوياً 20000 (عشرون ألف) جهاز مقاس 26 بوصة بتكاليف كلية قدرها 15 مليون دج وتكاليف ثابتة 1 مليون دج. </a:t>
            </a:r>
            <a:r>
              <a:rPr lang="ar-SA" sz="2600" b="1" dirty="0" err="1">
                <a:solidFill>
                  <a:srgbClr val="002060"/>
                </a:solidFill>
                <a:effectLst>
                  <a:outerShdw blurRad="38100" dist="38100" dir="2700000" algn="tl">
                    <a:srgbClr val="000000">
                      <a:alpha val="43137"/>
                    </a:srgbClr>
                  </a:outerShdw>
                </a:effectLst>
              </a:rPr>
              <a:t>بناءا</a:t>
            </a:r>
            <a:r>
              <a:rPr lang="ar-SA" sz="2600" b="1" dirty="0">
                <a:solidFill>
                  <a:srgbClr val="002060"/>
                </a:solidFill>
                <a:effectLst>
                  <a:outerShdw blurRad="38100" dist="38100" dir="2700000" algn="tl">
                    <a:srgbClr val="000000">
                      <a:alpha val="43137"/>
                    </a:srgbClr>
                  </a:outerShdw>
                </a:effectLst>
              </a:rPr>
              <a:t> على ذلك فإن التكاليف المتوسطة المتغيرة يساوي: (750 دج).</a:t>
            </a:r>
            <a:endParaRPr lang="fr-FR" sz="2600" b="1" dirty="0">
              <a:solidFill>
                <a:srgbClr val="002060"/>
              </a:solidFill>
              <a:effectLst>
                <a:outerShdw blurRad="38100" dist="38100" dir="2700000" algn="tl">
                  <a:srgbClr val="000000">
                    <a:alpha val="43137"/>
                  </a:srgbClr>
                </a:outerShdw>
              </a:effectLst>
            </a:endParaRPr>
          </a:p>
          <a:p>
            <a:pPr lvl="0" algn="r" rtl="1"/>
            <a:r>
              <a:rPr lang="ar-DZ" sz="2600" b="1" dirty="0">
                <a:solidFill>
                  <a:srgbClr val="002060"/>
                </a:solidFill>
                <a:effectLst>
                  <a:outerShdw blurRad="38100" dist="38100" dir="2700000" algn="tl">
                    <a:srgbClr val="000000">
                      <a:alpha val="43137"/>
                    </a:srgbClr>
                  </a:outerShdw>
                </a:effectLst>
              </a:rPr>
              <a:t>8- </a:t>
            </a:r>
            <a:r>
              <a:rPr lang="ar-SA" sz="2600" b="1" dirty="0">
                <a:solidFill>
                  <a:srgbClr val="002060"/>
                </a:solidFill>
                <a:effectLst>
                  <a:outerShdw blurRad="38100" dist="38100" dir="2700000" algn="tl">
                    <a:srgbClr val="000000">
                      <a:alpha val="43137"/>
                    </a:srgbClr>
                  </a:outerShdw>
                </a:effectLst>
              </a:rPr>
              <a:t>إذا كانت التكاليف الكلية لإنتاج عشرة وحدات من سلعة ما تساوي 100 دج، وكانت التكلفة الحدية لإنتاج الوحدة الحادية عشر تساوي 21 دج، فإن التكاليف الكلية المتوسطة لإنتاج 11 وحدة تساوي 21 دج.</a:t>
            </a:r>
            <a:endParaRPr lang="fr-FR" sz="2600" b="1" dirty="0">
              <a:solidFill>
                <a:srgbClr val="002060"/>
              </a:solidFill>
              <a:effectLst>
                <a:outerShdw blurRad="38100" dist="38100" dir="2700000" algn="tl">
                  <a:srgbClr val="000000">
                    <a:alpha val="43137"/>
                  </a:srgbClr>
                </a:outerShdw>
              </a:effectLst>
            </a:endParaRPr>
          </a:p>
          <a:p>
            <a:pPr lvl="0" algn="r" rtl="1"/>
            <a:r>
              <a:rPr lang="en-US" sz="2600" b="1" dirty="0">
                <a:solidFill>
                  <a:srgbClr val="002060"/>
                </a:solidFill>
                <a:effectLst>
                  <a:outerShdw blurRad="38100" dist="38100" dir="2700000" algn="tl">
                    <a:srgbClr val="000000">
                      <a:alpha val="43137"/>
                    </a:srgbClr>
                  </a:outerShdw>
                </a:effectLst>
              </a:rPr>
              <a:t> </a:t>
            </a:r>
            <a:r>
              <a:rPr lang="ar-DZ" sz="2600" b="1" dirty="0">
                <a:solidFill>
                  <a:srgbClr val="002060"/>
                </a:solidFill>
                <a:effectLst>
                  <a:outerShdw blurRad="38100" dist="38100" dir="2700000" algn="tl">
                    <a:srgbClr val="000000">
                      <a:alpha val="43137"/>
                    </a:srgbClr>
                  </a:outerShdw>
                </a:effectLst>
              </a:rPr>
              <a:t>9- </a:t>
            </a:r>
            <a:r>
              <a:rPr lang="ar-SA" sz="2600" b="1" dirty="0">
                <a:solidFill>
                  <a:srgbClr val="002060"/>
                </a:solidFill>
                <a:effectLst>
                  <a:outerShdw blurRad="38100" dist="38100" dir="2700000" algn="tl">
                    <a:srgbClr val="000000">
                      <a:alpha val="43137"/>
                    </a:srgbClr>
                  </a:outerShdw>
                </a:effectLst>
              </a:rPr>
              <a:t>في الأجل القصير فإن منحنى التكاليف المتغيرة سوف يتناقص ثم يتزايد.</a:t>
            </a:r>
            <a:endParaRPr lang="fr-FR" sz="2600" b="1" dirty="0">
              <a:solidFill>
                <a:srgbClr val="002060"/>
              </a:solidFill>
              <a:effectLst>
                <a:outerShdw blurRad="38100" dist="38100" dir="2700000" algn="tl">
                  <a:srgbClr val="000000">
                    <a:alpha val="43137"/>
                  </a:srgbClr>
                </a:outerShdw>
              </a:effectLst>
            </a:endParaRPr>
          </a:p>
          <a:p>
            <a:pPr lvl="0" algn="r" rtl="1"/>
            <a:r>
              <a:rPr lang="ar-DZ" sz="2600" b="1" dirty="0">
                <a:solidFill>
                  <a:srgbClr val="002060"/>
                </a:solidFill>
                <a:effectLst>
                  <a:outerShdw blurRad="38100" dist="38100" dir="2700000" algn="tl">
                    <a:srgbClr val="000000">
                      <a:alpha val="43137"/>
                    </a:srgbClr>
                  </a:outerShdw>
                </a:effectLst>
              </a:rPr>
              <a:t>10- </a:t>
            </a:r>
            <a:r>
              <a:rPr lang="ar-SA" sz="2600" b="1" dirty="0">
                <a:solidFill>
                  <a:srgbClr val="002060"/>
                </a:solidFill>
                <a:effectLst>
                  <a:outerShdw blurRad="38100" dist="38100" dir="2700000" algn="tl">
                    <a:srgbClr val="000000">
                      <a:alpha val="43137"/>
                    </a:srgbClr>
                  </a:outerShdw>
                </a:effectLst>
              </a:rPr>
              <a:t>في المدى (الأجل) الطويل بالنسبة للمؤسسة قانون تناقص الغلة هو الذي يعمل.</a:t>
            </a:r>
            <a:endParaRPr lang="fr-FR" sz="2600" b="1" dirty="0">
              <a:solidFill>
                <a:srgbClr val="002060"/>
              </a:solidFill>
              <a:effectLst>
                <a:outerShdw blurRad="38100" dist="38100" dir="2700000" algn="tl">
                  <a:srgbClr val="000000">
                    <a:alpha val="43137"/>
                  </a:srgbClr>
                </a:outerShdw>
              </a:effectLst>
            </a:endParaRPr>
          </a:p>
          <a:p>
            <a:pPr algn="r" rtl="1"/>
            <a:r>
              <a:rPr lang="ar-DZ" sz="2600" b="1" dirty="0">
                <a:solidFill>
                  <a:srgbClr val="C00000"/>
                </a:solidFill>
                <a:effectLst>
                  <a:outerShdw blurRad="38100" dist="38100" dir="2700000" algn="tl">
                    <a:srgbClr val="000000">
                      <a:alpha val="43137"/>
                    </a:srgbClr>
                  </a:outerShdw>
                </a:effectLst>
              </a:rPr>
              <a:t>Π- </a:t>
            </a:r>
            <a:r>
              <a:rPr lang="ar-SA" sz="2600" b="1" dirty="0">
                <a:solidFill>
                  <a:srgbClr val="C00000"/>
                </a:solidFill>
                <a:effectLst>
                  <a:outerShdw blurRad="38100" dist="38100" dir="2700000" algn="tl">
                    <a:srgbClr val="000000">
                      <a:alpha val="43137"/>
                    </a:srgbClr>
                  </a:outerShdw>
                </a:effectLst>
              </a:rPr>
              <a:t>وضح الأثر المترتب على تدخل الدولة في السوق بفرض أرضية سعرية أقل من سعر التوازن مستعينا بالرسم البياني؟ </a:t>
            </a:r>
            <a:endParaRPr lang="fr-FR" sz="2600" b="1" dirty="0">
              <a:solidFill>
                <a:srgbClr val="C00000"/>
              </a:solidFill>
              <a:effectLst>
                <a:outerShdw blurRad="38100" dist="38100" dir="2700000" algn="tl">
                  <a:srgbClr val="000000">
                    <a:alpha val="43137"/>
                  </a:srgbClr>
                </a:outerShdw>
              </a:effectLst>
            </a:endParaRPr>
          </a:p>
        </p:txBody>
      </p:sp>
      <p:sp>
        <p:nvSpPr>
          <p:cNvPr id="4" name="Title 1"/>
          <p:cNvSpPr>
            <a:spLocks noGrp="1"/>
          </p:cNvSpPr>
          <p:nvPr>
            <p:ph type="ctrTitle"/>
          </p:nvPr>
        </p:nvSpPr>
        <p:spPr>
          <a:xfrm>
            <a:off x="109183" y="0"/>
            <a:ext cx="11955462" cy="1077913"/>
          </a:xfrm>
          <a:solidFill>
            <a:srgbClr val="FFC000"/>
          </a:solidFill>
        </p:spPr>
        <p:txBody>
          <a:bodyPr>
            <a:normAutofit/>
          </a:bodyPr>
          <a:lstStyle/>
          <a:p>
            <a:r>
              <a:rPr lang="ar-AE" b="1" dirty="0">
                <a:solidFill>
                  <a:srgbClr val="002060"/>
                </a:solidFill>
                <a:effectLst>
                  <a:outerShdw blurRad="38100" dist="38100" dir="2700000" algn="tl">
                    <a:srgbClr val="000000">
                      <a:alpha val="43137"/>
                    </a:srgbClr>
                  </a:outerShdw>
                </a:effectLst>
              </a:rPr>
              <a:t>ال</a:t>
            </a:r>
            <a:r>
              <a:rPr lang="ar-DZ" b="1" dirty="0">
                <a:solidFill>
                  <a:srgbClr val="002060"/>
                </a:solidFill>
                <a:effectLst>
                  <a:outerShdw blurRad="38100" dist="38100" dir="2700000" algn="tl">
                    <a:srgbClr val="000000">
                      <a:alpha val="43137"/>
                    </a:srgbClr>
                  </a:outerShdw>
                </a:effectLst>
              </a:rPr>
              <a:t>اختبار</a:t>
            </a:r>
            <a:r>
              <a:rPr lang="ar-AE" b="1" dirty="0">
                <a:solidFill>
                  <a:srgbClr val="002060"/>
                </a:solidFill>
                <a:effectLst>
                  <a:outerShdw blurRad="38100" dist="38100" dir="2700000" algn="tl">
                    <a:srgbClr val="000000">
                      <a:alpha val="43137"/>
                    </a:srgbClr>
                  </a:outerShdw>
                </a:effectLst>
              </a:rPr>
              <a:t> التطبيقي ال</a:t>
            </a:r>
            <a:r>
              <a:rPr lang="ar-DZ" b="1" dirty="0">
                <a:solidFill>
                  <a:srgbClr val="002060"/>
                </a:solidFill>
                <a:effectLst>
                  <a:outerShdw blurRad="38100" dist="38100" dir="2700000" algn="tl">
                    <a:srgbClr val="000000">
                      <a:alpha val="43137"/>
                    </a:srgbClr>
                  </a:outerShdw>
                </a:effectLst>
              </a:rPr>
              <a:t>رابع ( مقترح)</a:t>
            </a:r>
            <a:r>
              <a:rPr lang="ar-AE" b="1" dirty="0">
                <a:solidFill>
                  <a:srgbClr val="002060"/>
                </a:solidFill>
                <a:effectLst>
                  <a:outerShdw blurRad="38100" dist="38100" dir="2700000" algn="tl">
                    <a:srgbClr val="000000">
                      <a:alpha val="43137"/>
                    </a:srgbClr>
                  </a:outerShdw>
                </a:effectLst>
              </a:rPr>
              <a:t>:</a:t>
            </a:r>
            <a:endParaRPr lang="en-US"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5447066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95533" y="1486635"/>
            <a:ext cx="11955439" cy="5214416"/>
          </a:xfrm>
          <a:blipFill>
            <a:blip r:embed="rId2"/>
            <a:tile tx="0" ty="0" sx="100000" sy="100000" flip="none" algn="tl"/>
          </a:blipFill>
        </p:spPr>
        <p:txBody>
          <a:bodyPr>
            <a:normAutofit lnSpcReduction="10000"/>
          </a:bodyPr>
          <a:lstStyle/>
          <a:p>
            <a:pPr marL="457200" indent="-457200" algn="r" rtl="1">
              <a:buFont typeface="Wingdings" panose="05000000000000000000" pitchFamily="2" charset="2"/>
              <a:buChar char="q"/>
            </a:pPr>
            <a:r>
              <a:rPr lang="ar-DZ" sz="3200" b="1" u="sng" dirty="0">
                <a:solidFill>
                  <a:srgbClr val="FFFF00"/>
                </a:solidFill>
                <a:effectLst>
                  <a:outerShdw blurRad="38100" dist="38100" dir="2700000" algn="tl">
                    <a:srgbClr val="000000">
                      <a:alpha val="43137"/>
                    </a:srgbClr>
                  </a:outerShdw>
                </a:effectLst>
              </a:rPr>
              <a:t>التمرين: </a:t>
            </a:r>
            <a:r>
              <a:rPr lang="ar-DZ" sz="2800" b="1" dirty="0">
                <a:solidFill>
                  <a:srgbClr val="0070C0"/>
                </a:solidFill>
              </a:rPr>
              <a:t>لتكن لدينا دالة الإنتاج لمؤسسة ما معطاة بالشكل التالي:  </a:t>
            </a:r>
          </a:p>
          <a:p>
            <a:pPr algn="r" rtl="1"/>
            <a:r>
              <a:rPr lang="ar-DZ" sz="2800" b="1" dirty="0">
                <a:solidFill>
                  <a:srgbClr val="0070C0"/>
                </a:solidFill>
              </a:rPr>
              <a:t>حيث </a:t>
            </a:r>
            <a:r>
              <a:rPr lang="fr-FR" sz="2800" b="1" dirty="0">
                <a:solidFill>
                  <a:srgbClr val="0070C0"/>
                </a:solidFill>
              </a:rPr>
              <a:t>PK, PL </a:t>
            </a:r>
            <a:r>
              <a:rPr lang="ar-DZ" sz="2800" b="1" dirty="0">
                <a:solidFill>
                  <a:srgbClr val="0070C0"/>
                </a:solidFill>
              </a:rPr>
              <a:t>أسعار عوامل الإنتاج </a:t>
            </a:r>
            <a:r>
              <a:rPr lang="fr-FR" sz="2800" b="1" dirty="0">
                <a:solidFill>
                  <a:srgbClr val="0070C0"/>
                </a:solidFill>
              </a:rPr>
              <a:t>K,L </a:t>
            </a:r>
            <a:r>
              <a:rPr lang="ar-DZ" sz="2800" b="1" dirty="0">
                <a:solidFill>
                  <a:srgbClr val="0070C0"/>
                </a:solidFill>
              </a:rPr>
              <a:t>على التوالي، و </a:t>
            </a:r>
            <a:r>
              <a:rPr lang="fr-FR" sz="2800" b="1" dirty="0">
                <a:solidFill>
                  <a:srgbClr val="0070C0"/>
                </a:solidFill>
              </a:rPr>
              <a:t>CT </a:t>
            </a:r>
            <a:r>
              <a:rPr lang="ar-DZ" sz="2800" b="1" dirty="0">
                <a:solidFill>
                  <a:srgbClr val="0070C0"/>
                </a:solidFill>
              </a:rPr>
              <a:t>تمثل ميزانية الإنتاج.</a:t>
            </a:r>
          </a:p>
          <a:p>
            <a:pPr marL="450850" indent="-450850" algn="r" rtl="1">
              <a:tabLst>
                <a:tab pos="450850" algn="l"/>
              </a:tabLst>
            </a:pPr>
            <a:r>
              <a:rPr lang="ar-DZ" sz="2800" b="1" dirty="0">
                <a:solidFill>
                  <a:srgbClr val="FFFF00"/>
                </a:solidFill>
              </a:rPr>
              <a:t>1)	 باستخدام </a:t>
            </a:r>
            <a:r>
              <a:rPr lang="ar-DZ" sz="2800" b="1" dirty="0" err="1">
                <a:solidFill>
                  <a:srgbClr val="FFFF00"/>
                </a:solidFill>
              </a:rPr>
              <a:t>لاغرانج</a:t>
            </a:r>
            <a:r>
              <a:rPr lang="ar-DZ" sz="2800" b="1" dirty="0">
                <a:solidFill>
                  <a:srgbClr val="FFFF00"/>
                </a:solidFill>
              </a:rPr>
              <a:t> اوجد الكميات المثلى من عوامل الإنتاج لهذا المنتج.( دوال الطلب على عوامل الإنتاج).</a:t>
            </a:r>
          </a:p>
          <a:p>
            <a:pPr algn="r" defTabSz="450850" rtl="1"/>
            <a:r>
              <a:rPr lang="ar-DZ" sz="2800" b="1" dirty="0">
                <a:solidFill>
                  <a:srgbClr val="FFFF00"/>
                </a:solidFill>
              </a:rPr>
              <a:t>2)	هل هذه الدالة متجانسة؟ و ما هي درجة تجانسها.</a:t>
            </a:r>
          </a:p>
          <a:p>
            <a:pPr algn="r" defTabSz="450850" rtl="1"/>
            <a:r>
              <a:rPr lang="ar-DZ" sz="2800" b="1" dirty="0">
                <a:solidFill>
                  <a:srgbClr val="FFFF00"/>
                </a:solidFill>
              </a:rPr>
              <a:t>3)	إذا كان ، ماهي طبيعة غلة الحجم عندئذ.</a:t>
            </a:r>
          </a:p>
          <a:p>
            <a:pPr algn="r" defTabSz="450850" rtl="1"/>
            <a:r>
              <a:rPr lang="ar-DZ" sz="2800" b="1" dirty="0">
                <a:solidFill>
                  <a:srgbClr val="FFFF00"/>
                </a:solidFill>
              </a:rPr>
              <a:t>4)	تطبيق عددي: إذا كان, </a:t>
            </a:r>
            <a:r>
              <a:rPr lang="fr-FR" sz="2800" b="1" dirty="0">
                <a:solidFill>
                  <a:srgbClr val="FFFF00"/>
                </a:solidFill>
              </a:rPr>
              <a:t>CT=48, PK=8, PL=4         .</a:t>
            </a:r>
          </a:p>
          <a:p>
            <a:pPr marL="450850" indent="-450850" algn="r" defTabSz="450850" rtl="1"/>
            <a:r>
              <a:rPr lang="ar-DZ" sz="2800" b="1" dirty="0">
                <a:solidFill>
                  <a:srgbClr val="FFFF00"/>
                </a:solidFill>
              </a:rPr>
              <a:t>أ‌)	ما هو مستوى الإنتاج الأمثل لهذه المؤسسة إذا علمت أن غلة الحجم ثابتة.)إيجاد دالة الإنتاج و قيم  .( </a:t>
            </a:r>
            <a:r>
              <a:rPr lang="fr-FR" sz="2800" b="1" dirty="0">
                <a:solidFill>
                  <a:srgbClr val="FFFF00"/>
                </a:solidFill>
              </a:rPr>
              <a:t>Q,K,L</a:t>
            </a:r>
            <a:r>
              <a:rPr lang="ar-DZ" sz="2800" b="1" dirty="0">
                <a:solidFill>
                  <a:srgbClr val="FFFF00"/>
                </a:solidFill>
              </a:rPr>
              <a:t>)</a:t>
            </a:r>
            <a:endParaRPr lang="fr-FR" sz="2800" b="1" dirty="0">
              <a:solidFill>
                <a:srgbClr val="FFFF00"/>
              </a:solidFill>
            </a:endParaRPr>
          </a:p>
          <a:p>
            <a:pPr algn="r" rtl="1">
              <a:tabLst>
                <a:tab pos="531813" algn="l"/>
              </a:tabLst>
            </a:pPr>
            <a:r>
              <a:rPr lang="ar-DZ" sz="2800" b="1" dirty="0">
                <a:solidFill>
                  <a:srgbClr val="FFFF00"/>
                </a:solidFill>
              </a:rPr>
              <a:t>ب‌) 	كم سيكون حجم الإنتاج </a:t>
            </a:r>
            <a:r>
              <a:rPr lang="fr-FR" sz="2800" b="1" dirty="0">
                <a:solidFill>
                  <a:srgbClr val="FFFF00"/>
                </a:solidFill>
              </a:rPr>
              <a:t>Q </a:t>
            </a:r>
            <a:r>
              <a:rPr lang="ar-DZ" sz="2800" b="1" dirty="0">
                <a:solidFill>
                  <a:srgbClr val="FFFF00"/>
                </a:solidFill>
              </a:rPr>
              <a:t>الجديد لهذه المؤسسة إذا قررت مضاعفة عوامل الإنتاج؟ و لماذا؟.</a:t>
            </a:r>
          </a:p>
          <a:p>
            <a:pPr algn="r" rtl="1">
              <a:tabLst>
                <a:tab pos="450850" algn="l"/>
              </a:tabLst>
            </a:pPr>
            <a:r>
              <a:rPr lang="ar-DZ" sz="2800" b="1" dirty="0">
                <a:solidFill>
                  <a:srgbClr val="FFFF00"/>
                </a:solidFill>
              </a:rPr>
              <a:t>ج‌)	 كم ستكون الكميات المثلى لعوامل الإنتاج </a:t>
            </a:r>
            <a:r>
              <a:rPr lang="fr-FR" sz="2800" b="1" dirty="0">
                <a:solidFill>
                  <a:srgbClr val="FFFF00"/>
                </a:solidFill>
              </a:rPr>
              <a:t>K,L </a:t>
            </a:r>
            <a:r>
              <a:rPr lang="ar-DZ" sz="2800" b="1" dirty="0">
                <a:solidFill>
                  <a:srgbClr val="FFFF00"/>
                </a:solidFill>
              </a:rPr>
              <a:t>إذا تضاعف سعر العمل </a:t>
            </a:r>
            <a:r>
              <a:rPr lang="fr-FR" sz="2800" b="1" dirty="0">
                <a:solidFill>
                  <a:srgbClr val="FFFF00"/>
                </a:solidFill>
              </a:rPr>
              <a:t>PL. </a:t>
            </a:r>
          </a:p>
          <a:p>
            <a:pPr algn="r" rtl="1"/>
            <a:endParaRPr lang="fr-FR" dirty="0"/>
          </a:p>
          <a:p>
            <a:pPr algn="r" rtl="1"/>
            <a:endParaRPr lang="fr-FR" dirty="0"/>
          </a:p>
        </p:txBody>
      </p:sp>
      <p:sp>
        <p:nvSpPr>
          <p:cNvPr id="4" name="Title 1"/>
          <p:cNvSpPr>
            <a:spLocks noGrp="1"/>
          </p:cNvSpPr>
          <p:nvPr>
            <p:ph type="ctrTitle"/>
          </p:nvPr>
        </p:nvSpPr>
        <p:spPr>
          <a:xfrm>
            <a:off x="95250" y="249238"/>
            <a:ext cx="11955463" cy="1060450"/>
          </a:xfrm>
          <a:solidFill>
            <a:srgbClr val="FFC000"/>
          </a:solidFill>
        </p:spPr>
        <p:txBody>
          <a:bodyPr>
            <a:normAutofit/>
          </a:bodyPr>
          <a:lstStyle/>
          <a:p>
            <a:pPr marL="571500" indent="-571500" rtl="1">
              <a:buFont typeface="Wingdings" panose="05000000000000000000" pitchFamily="2" charset="2"/>
              <a:buChar char="q"/>
            </a:pPr>
            <a:r>
              <a:rPr lang="ar-DZ" sz="4800" b="1" dirty="0">
                <a:solidFill>
                  <a:srgbClr val="002060"/>
                </a:solidFill>
                <a:effectLst>
                  <a:outerShdw blurRad="38100" dist="38100" dir="2700000" algn="tl">
                    <a:srgbClr val="000000">
                      <a:alpha val="43137"/>
                    </a:srgbClr>
                  </a:outerShdw>
                </a:effectLst>
              </a:rPr>
              <a:t>الجزء التطبيقي:</a:t>
            </a:r>
            <a:endParaRPr lang="en-US" sz="4800" b="1" dirty="0">
              <a:solidFill>
                <a:srgbClr val="002060"/>
              </a:solidFill>
              <a:effectLst>
                <a:outerShdw blurRad="38100" dist="38100" dir="2700000" algn="tl">
                  <a:srgbClr val="000000">
                    <a:alpha val="43137"/>
                  </a:srgbClr>
                </a:outerShdw>
              </a:effectLst>
            </a:endParaRPr>
          </a:p>
        </p:txBody>
      </p:sp>
      <p:pic>
        <p:nvPicPr>
          <p:cNvPr id="12" name="Image 11"/>
          <p:cNvPicPr>
            <a:picLocks noChangeAspect="1"/>
          </p:cNvPicPr>
          <p:nvPr/>
        </p:nvPicPr>
        <p:blipFill>
          <a:blip r:embed="rId3"/>
          <a:stretch>
            <a:fillRect/>
          </a:stretch>
        </p:blipFill>
        <p:spPr>
          <a:xfrm>
            <a:off x="709684" y="1593820"/>
            <a:ext cx="2304951" cy="466991"/>
          </a:xfrm>
          <a:prstGeom prst="rect">
            <a:avLst/>
          </a:prstGeom>
          <a:solidFill>
            <a:srgbClr val="FFC000"/>
          </a:solidFill>
        </p:spPr>
      </p:pic>
    </p:spTree>
    <p:extLst>
      <p:ext uri="{BB962C8B-B14F-4D97-AF65-F5344CB8AC3E}">
        <p14:creationId xmlns:p14="http://schemas.microsoft.com/office/powerpoint/2010/main" val="287611990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143" y="339461"/>
            <a:ext cx="11872686" cy="1030514"/>
          </a:xfrm>
          <a:solidFill>
            <a:srgbClr val="FFC000"/>
          </a:solidFill>
        </p:spPr>
        <p:txBody>
          <a:bodyPr>
            <a:normAutofit/>
          </a:bodyPr>
          <a:lstStyle/>
          <a:p>
            <a:r>
              <a:rPr lang="ar-AE" b="1" dirty="0">
                <a:solidFill>
                  <a:srgbClr val="FF0000"/>
                </a:solidFill>
                <a:effectLst>
                  <a:outerShdw blurRad="38100" dist="38100" dir="2700000" algn="tl">
                    <a:srgbClr val="000000">
                      <a:alpha val="43137"/>
                    </a:srgbClr>
                  </a:outerShdw>
                </a:effectLst>
              </a:rPr>
              <a:t>ال</a:t>
            </a:r>
            <a:r>
              <a:rPr lang="ar-DZ" b="1" dirty="0">
                <a:solidFill>
                  <a:srgbClr val="FF0000"/>
                </a:solidFill>
                <a:effectLst>
                  <a:outerShdw blurRad="38100" dist="38100" dir="2700000" algn="tl">
                    <a:srgbClr val="000000">
                      <a:alpha val="43137"/>
                    </a:srgbClr>
                  </a:outerShdw>
                </a:effectLst>
              </a:rPr>
              <a:t>اختبار</a:t>
            </a:r>
            <a:r>
              <a:rPr lang="ar-AE" b="1" dirty="0">
                <a:solidFill>
                  <a:srgbClr val="FF0000"/>
                </a:solidFill>
                <a:effectLst>
                  <a:outerShdw blurRad="38100" dist="38100" dir="2700000" algn="tl">
                    <a:srgbClr val="000000">
                      <a:alpha val="43137"/>
                    </a:srgbClr>
                  </a:outerShdw>
                </a:effectLst>
              </a:rPr>
              <a:t> التطبيقي الأول</a:t>
            </a:r>
            <a:r>
              <a:rPr lang="ar-DZ" b="1" dirty="0">
                <a:solidFill>
                  <a:srgbClr val="FF0000"/>
                </a:solidFill>
                <a:effectLst>
                  <a:outerShdw blurRad="38100" dist="38100" dir="2700000" algn="tl">
                    <a:srgbClr val="000000">
                      <a:alpha val="43137"/>
                    </a:srgbClr>
                  </a:outerShdw>
                </a:effectLst>
              </a:rPr>
              <a:t> ( محلول)</a:t>
            </a:r>
            <a:r>
              <a:rPr lang="ar-AE" b="1" dirty="0">
                <a:solidFill>
                  <a:srgbClr val="FF0000"/>
                </a:solidFill>
                <a:effectLst>
                  <a:outerShdw blurRad="38100" dist="38100" dir="2700000" algn="tl">
                    <a:srgbClr val="000000">
                      <a:alpha val="43137"/>
                    </a:srgbClr>
                  </a:outerShdw>
                </a:effectLst>
              </a:rPr>
              <a:t>:</a:t>
            </a:r>
            <a:endParaRPr lang="en-US" b="1" dirty="0">
              <a:solidFill>
                <a:srgbClr val="FF00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30629" y="1569494"/>
            <a:ext cx="11887200" cy="5090614"/>
          </a:xfrm>
          <a:solidFill>
            <a:srgbClr val="FFFF00"/>
          </a:solidFill>
        </p:spPr>
        <p:txBody>
          <a:bodyPr>
            <a:normAutofit/>
          </a:bodyPr>
          <a:lstStyle/>
          <a:p>
            <a:pPr marL="457200" lvl="0" indent="-457200" algn="r" rtl="1">
              <a:buFont typeface="Wingdings" panose="05000000000000000000" pitchFamily="2" charset="2"/>
              <a:buChar char="q"/>
            </a:pPr>
            <a:r>
              <a:rPr lang="ar-DZ" sz="3200" b="1" u="sng" dirty="0">
                <a:solidFill>
                  <a:srgbClr val="002060"/>
                </a:solidFill>
                <a:effectLst>
                  <a:outerShdw blurRad="38100" dist="38100" dir="2700000" algn="tl">
                    <a:srgbClr val="000000">
                      <a:alpha val="43137"/>
                    </a:srgbClr>
                  </a:outerShdw>
                </a:effectLst>
              </a:rPr>
              <a:t>الجزء النظري</a:t>
            </a:r>
            <a:r>
              <a:rPr lang="ar-DZ" sz="3200" b="1" dirty="0">
                <a:solidFill>
                  <a:srgbClr val="002060"/>
                </a:solidFill>
                <a:effectLst>
                  <a:outerShdw blurRad="38100" dist="38100" dir="2700000" algn="tl">
                    <a:srgbClr val="000000">
                      <a:alpha val="43137"/>
                    </a:srgbClr>
                  </a:outerShdw>
                </a:effectLst>
              </a:rPr>
              <a:t>:   </a:t>
            </a:r>
            <a:r>
              <a:rPr lang="ar-DZ" sz="3200" b="1" dirty="0">
                <a:solidFill>
                  <a:srgbClr val="7030A0"/>
                </a:solidFill>
                <a:effectLst>
                  <a:outerShdw blurRad="38100" dist="38100" dir="2700000" algn="tl">
                    <a:srgbClr val="000000">
                      <a:alpha val="43137"/>
                    </a:srgbClr>
                  </a:outerShdw>
                </a:effectLst>
              </a:rPr>
              <a:t>اجب و باختصار عن الأسئلة التالية : </a:t>
            </a:r>
            <a:r>
              <a:rPr lang="ar-DZ" sz="3200" b="1" dirty="0">
                <a:solidFill>
                  <a:schemeClr val="accent6">
                    <a:lumMod val="75000"/>
                  </a:schemeClr>
                </a:solidFill>
                <a:effectLst>
                  <a:outerShdw blurRad="38100" dist="38100" dir="2700000" algn="tl">
                    <a:srgbClr val="000000">
                      <a:alpha val="43137"/>
                    </a:srgbClr>
                  </a:outerShdw>
                </a:effectLst>
              </a:rPr>
              <a:t>( 10 نقاط )</a:t>
            </a:r>
            <a:endParaRPr lang="fr-FR" sz="3200" b="1" dirty="0">
              <a:solidFill>
                <a:schemeClr val="accent6">
                  <a:lumMod val="75000"/>
                </a:schemeClr>
              </a:solidFill>
              <a:effectLst>
                <a:outerShdw blurRad="38100" dist="38100" dir="2700000" algn="tl">
                  <a:srgbClr val="000000">
                    <a:alpha val="43137"/>
                  </a:srgbClr>
                </a:outerShdw>
              </a:effectLst>
            </a:endParaRPr>
          </a:p>
          <a:p>
            <a:pPr lvl="0" algn="r" defTabSz="179388" rtl="1">
              <a:tabLst>
                <a:tab pos="95250" algn="l"/>
                <a:tab pos="531813" algn="l"/>
              </a:tabLst>
            </a:pPr>
            <a:r>
              <a:rPr lang="ar-DZ" sz="3200" b="1" dirty="0">
                <a:solidFill>
                  <a:srgbClr val="C00000"/>
                </a:solidFill>
                <a:effectLst>
                  <a:outerShdw blurRad="38100" dist="38100" dir="2700000" algn="tl">
                    <a:srgbClr val="000000">
                      <a:alpha val="43137"/>
                    </a:srgbClr>
                  </a:outerShdw>
                </a:effectLst>
              </a:rPr>
              <a:t>1</a:t>
            </a:r>
            <a:r>
              <a:rPr lang="ar-DZ" sz="3200" b="1" dirty="0">
                <a:solidFill>
                  <a:schemeClr val="accent6">
                    <a:lumMod val="75000"/>
                  </a:schemeClr>
                </a:solidFill>
                <a:effectLst>
                  <a:outerShdw blurRad="38100" dist="38100" dir="2700000" algn="tl">
                    <a:srgbClr val="000000">
                      <a:alpha val="43137"/>
                    </a:srgbClr>
                  </a:outerShdw>
                </a:effectLst>
              </a:rPr>
              <a:t>- </a:t>
            </a:r>
            <a:r>
              <a:rPr lang="ar-DZ" sz="3200" b="1" dirty="0" err="1">
                <a:solidFill>
                  <a:schemeClr val="accent6">
                    <a:lumMod val="75000"/>
                  </a:schemeClr>
                </a:solidFill>
                <a:effectLst>
                  <a:outerShdw blurRad="38100" dist="38100" dir="2700000" algn="tl">
                    <a:srgbClr val="000000">
                      <a:alpha val="43137"/>
                    </a:srgbClr>
                  </a:outerShdw>
                </a:effectLst>
              </a:rPr>
              <a:t>ماهو</a:t>
            </a:r>
            <a:r>
              <a:rPr lang="ar-DZ" sz="3200" b="1" dirty="0">
                <a:solidFill>
                  <a:schemeClr val="accent6">
                    <a:lumMod val="75000"/>
                  </a:schemeClr>
                </a:solidFill>
                <a:effectLst>
                  <a:outerShdw blurRad="38100" dist="38100" dir="2700000" algn="tl">
                    <a:srgbClr val="000000">
                      <a:alpha val="43137"/>
                    </a:srgbClr>
                  </a:outerShdw>
                </a:effectLst>
              </a:rPr>
              <a:t> تأثير الإعانة و الضريبة على كل من الطلب و العرض و نقطة التوازن؟</a:t>
            </a:r>
            <a:endParaRPr lang="fr-FR" sz="3200" b="1" dirty="0">
              <a:solidFill>
                <a:schemeClr val="accent6">
                  <a:lumMod val="75000"/>
                </a:schemeClr>
              </a:solidFill>
              <a:effectLst>
                <a:outerShdw blurRad="38100" dist="38100" dir="2700000" algn="tl">
                  <a:srgbClr val="000000">
                    <a:alpha val="43137"/>
                  </a:srgbClr>
                </a:outerShdw>
              </a:effectLst>
            </a:endParaRPr>
          </a:p>
          <a:p>
            <a:pPr marL="531813" lvl="0" indent="-531813" algn="r" rtl="1"/>
            <a:r>
              <a:rPr lang="ar-DZ" sz="3200" b="1" dirty="0">
                <a:solidFill>
                  <a:schemeClr val="accent6">
                    <a:lumMod val="75000"/>
                  </a:schemeClr>
                </a:solidFill>
                <a:effectLst>
                  <a:outerShdw blurRad="38100" dist="38100" dir="2700000" algn="tl">
                    <a:srgbClr val="000000">
                      <a:alpha val="43137"/>
                    </a:srgbClr>
                  </a:outerShdw>
                </a:effectLst>
              </a:rPr>
              <a:t>2- تتدخل الدولة في الأسعار بفرض سعر أقصى. ماهي شروطه؟ و ماهي الآثار المترتبة     عن هذه السياسة؟</a:t>
            </a:r>
            <a:endParaRPr lang="fr-FR" sz="3200" b="1" dirty="0">
              <a:solidFill>
                <a:schemeClr val="accent6">
                  <a:lumMod val="75000"/>
                </a:schemeClr>
              </a:solidFill>
              <a:effectLst>
                <a:outerShdw blurRad="38100" dist="38100" dir="2700000" algn="tl">
                  <a:srgbClr val="000000">
                    <a:alpha val="43137"/>
                  </a:srgbClr>
                </a:outerShdw>
              </a:effectLst>
            </a:endParaRPr>
          </a:p>
          <a:p>
            <a:pPr marL="531813" lvl="0" indent="-531813" algn="r" rtl="1"/>
            <a:r>
              <a:rPr lang="ar-DZ" sz="3200" b="1" dirty="0">
                <a:solidFill>
                  <a:schemeClr val="accent6">
                    <a:lumMod val="75000"/>
                  </a:schemeClr>
                </a:solidFill>
                <a:effectLst>
                  <a:outerShdw blurRad="38100" dist="38100" dir="2700000" algn="tl">
                    <a:srgbClr val="000000">
                      <a:alpha val="43137"/>
                    </a:srgbClr>
                  </a:outerShdw>
                </a:effectLst>
              </a:rPr>
              <a:t>3- بماذا تفيدنا التكلفة المتوسطة في الأجل الطويل؟ و لماذا تكاليف الأجل القصير أعلى دائما من تكاليف الأجل الطويل؟.</a:t>
            </a:r>
            <a:endParaRPr lang="fr-FR" sz="3200" b="1" dirty="0">
              <a:solidFill>
                <a:schemeClr val="accent6">
                  <a:lumMod val="75000"/>
                </a:schemeClr>
              </a:solidFill>
              <a:effectLst>
                <a:outerShdw blurRad="38100" dist="38100" dir="2700000" algn="tl">
                  <a:srgbClr val="000000">
                    <a:alpha val="43137"/>
                  </a:srgbClr>
                </a:outerShdw>
              </a:effectLst>
            </a:endParaRPr>
          </a:p>
          <a:p>
            <a:pPr lvl="0" algn="r" rtl="1"/>
            <a:r>
              <a:rPr lang="ar-DZ" sz="3200" b="1" dirty="0">
                <a:solidFill>
                  <a:schemeClr val="accent6">
                    <a:lumMod val="75000"/>
                  </a:schemeClr>
                </a:solidFill>
                <a:effectLst>
                  <a:outerShdw blurRad="38100" dist="38100" dir="2700000" algn="tl">
                    <a:srgbClr val="000000">
                      <a:alpha val="43137"/>
                    </a:srgbClr>
                  </a:outerShdw>
                </a:effectLst>
              </a:rPr>
              <a:t>4- قارن بين الإنتاج الحدي و التكلفة الحدية في الأجل القصير؟.</a:t>
            </a:r>
            <a:endParaRPr lang="fr-FR" sz="3200" b="1" dirty="0">
              <a:solidFill>
                <a:schemeClr val="accent6">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962668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629" y="184131"/>
            <a:ext cx="11945257" cy="1166997"/>
          </a:xfrm>
          <a:solidFill>
            <a:srgbClr val="FFC000"/>
          </a:solidFill>
        </p:spPr>
        <p:txBody>
          <a:bodyPr>
            <a:normAutofit/>
          </a:bodyPr>
          <a:lstStyle/>
          <a:p>
            <a:pPr marL="571500" indent="-571500" rtl="1">
              <a:buFont typeface="Wingdings" panose="05000000000000000000" pitchFamily="2" charset="2"/>
              <a:buChar char="q"/>
            </a:pPr>
            <a:r>
              <a:rPr lang="ar-DZ" sz="4800" b="1" dirty="0">
                <a:solidFill>
                  <a:srgbClr val="002060"/>
                </a:solidFill>
                <a:effectLst>
                  <a:outerShdw blurRad="38100" dist="38100" dir="2700000" algn="tl">
                    <a:srgbClr val="000000">
                      <a:alpha val="43137"/>
                    </a:srgbClr>
                  </a:outerShdw>
                </a:effectLst>
              </a:rPr>
              <a:t>الجزء التطبيقي:</a:t>
            </a:r>
            <a:endParaRPr lang="en-US" sz="4800" b="1" dirty="0">
              <a:solidFill>
                <a:srgbClr val="00206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30629" y="1460311"/>
            <a:ext cx="11945257" cy="5259804"/>
          </a:xfrm>
          <a:blipFill>
            <a:blip r:embed="rId2"/>
            <a:tile tx="0" ty="0" sx="100000" sy="100000" flip="none" algn="tl"/>
          </a:blipFill>
        </p:spPr>
        <p:txBody>
          <a:bodyPr/>
          <a:lstStyle/>
          <a:p>
            <a:pPr marL="457200" lvl="0" indent="-457200" algn="r" rtl="1">
              <a:buFont typeface="Wingdings" panose="05000000000000000000" pitchFamily="2" charset="2"/>
              <a:buChar char="q"/>
            </a:pPr>
            <a:r>
              <a:rPr lang="ar-DZ" sz="3200" b="1" u="sng" dirty="0">
                <a:solidFill>
                  <a:srgbClr val="C00000"/>
                </a:solidFill>
                <a:effectLst>
                  <a:outerShdw blurRad="38100" dist="38100" dir="2700000" algn="tl">
                    <a:srgbClr val="000000">
                      <a:alpha val="43137"/>
                    </a:srgbClr>
                  </a:outerShdw>
                </a:effectLst>
              </a:rPr>
              <a:t>التمرين الأول</a:t>
            </a:r>
            <a:r>
              <a:rPr lang="ar-DZ" sz="3200" b="1" dirty="0">
                <a:solidFill>
                  <a:srgbClr val="C00000"/>
                </a:solidFill>
                <a:effectLst>
                  <a:outerShdw blurRad="38100" dist="38100" dir="2700000" algn="tl">
                    <a:srgbClr val="000000">
                      <a:alpha val="43137"/>
                    </a:srgbClr>
                  </a:outerShdw>
                </a:effectLst>
              </a:rPr>
              <a:t> </a:t>
            </a:r>
            <a:r>
              <a:rPr lang="ar-DZ" sz="3200" b="1" dirty="0">
                <a:effectLst>
                  <a:outerShdw blurRad="38100" dist="38100" dir="2700000" algn="tl">
                    <a:srgbClr val="000000">
                      <a:alpha val="43137"/>
                    </a:srgbClr>
                  </a:outerShdw>
                </a:effectLst>
              </a:rPr>
              <a:t>:( 03.50 نقطة )</a:t>
            </a:r>
            <a:r>
              <a:rPr lang="ar-DZ" sz="3200" b="1" dirty="0">
                <a:solidFill>
                  <a:srgbClr val="002060"/>
                </a:solidFill>
                <a:effectLst>
                  <a:outerShdw blurRad="38100" dist="38100" dir="2700000" algn="tl">
                    <a:srgbClr val="000000">
                      <a:alpha val="43137"/>
                    </a:srgbClr>
                  </a:outerShdw>
                </a:effectLst>
              </a:rPr>
              <a:t>اذا كانت خريطة الناتج المتساوي لمنتج ما هي كما في الشكل التالي هل يمكن الحديث عن غلة الحجم؟ حددها، برر إجابتك. احسب المعدل الحدي للإحلال التقني. ماذا يعني؟.</a:t>
            </a:r>
            <a:endParaRPr lang="fr-FR" sz="3200" b="1" dirty="0">
              <a:solidFill>
                <a:srgbClr val="002060"/>
              </a:solidFill>
              <a:effectLst>
                <a:outerShdw blurRad="38100" dist="38100" dir="2700000" algn="tl">
                  <a:srgbClr val="000000">
                    <a:alpha val="43137"/>
                  </a:srgbClr>
                </a:outerShdw>
              </a:effectLst>
            </a:endParaRPr>
          </a:p>
          <a:p>
            <a:endParaRPr lang="en-US" dirty="0"/>
          </a:p>
        </p:txBody>
      </p:sp>
      <p:pic>
        <p:nvPicPr>
          <p:cNvPr id="48" name="Image 4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29547" y="2957408"/>
            <a:ext cx="7377403" cy="3507227"/>
          </a:xfrm>
          <a:prstGeom prst="rect">
            <a:avLst/>
          </a:prstGeom>
          <a:solidFill>
            <a:srgbClr val="00B0F0"/>
          </a:solidFill>
        </p:spPr>
      </p:pic>
      <p:sp>
        <p:nvSpPr>
          <p:cNvPr id="50" name="Arc 49"/>
          <p:cNvSpPr/>
          <p:nvPr/>
        </p:nvSpPr>
        <p:spPr>
          <a:xfrm rot="9758407">
            <a:off x="4457526" y="2914970"/>
            <a:ext cx="1686019" cy="1689921"/>
          </a:xfrm>
          <a:prstGeom prst="arc">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74165409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600" y="172564"/>
            <a:ext cx="11887200" cy="1359580"/>
          </a:xfrm>
          <a:solidFill>
            <a:srgbClr val="00B050"/>
          </a:solidFill>
        </p:spPr>
        <p:txBody>
          <a:bodyPr>
            <a:normAutofit/>
          </a:bodyPr>
          <a:lstStyle/>
          <a:p>
            <a:pPr marL="857250" indent="-857250" algn="r" rtl="1">
              <a:buFont typeface="Wingdings" panose="05000000000000000000" pitchFamily="2" charset="2"/>
              <a:buChar char="q"/>
            </a:pPr>
            <a:r>
              <a:rPr lang="fr-FR" sz="4800" b="1" dirty="0">
                <a:solidFill>
                  <a:srgbClr val="002060"/>
                </a:solidFill>
                <a:effectLst>
                  <a:outerShdw blurRad="38100" dist="38100" dir="2700000" algn="tl">
                    <a:srgbClr val="000000">
                      <a:alpha val="43137"/>
                    </a:srgbClr>
                  </a:outerShdw>
                </a:effectLst>
              </a:rPr>
              <a:t> </a:t>
            </a:r>
            <a:r>
              <a:rPr lang="ar-DZ" sz="4800" b="1" dirty="0">
                <a:solidFill>
                  <a:srgbClr val="002060"/>
                </a:solidFill>
                <a:effectLst>
                  <a:outerShdw blurRad="38100" dist="38100" dir="2700000" algn="tl">
                    <a:srgbClr val="000000">
                      <a:alpha val="43137"/>
                    </a:srgbClr>
                  </a:outerShdw>
                </a:effectLst>
              </a:rPr>
              <a:t>التمرين الثاني:</a:t>
            </a:r>
            <a:endParaRPr lang="en-US" sz="4800" dirty="0">
              <a:solidFill>
                <a:srgbClr val="002060"/>
              </a:solidFill>
            </a:endParaRPr>
          </a:p>
        </p:txBody>
      </p:sp>
      <p:sp>
        <p:nvSpPr>
          <p:cNvPr id="3" name="Subtitle 2"/>
          <p:cNvSpPr>
            <a:spLocks noGrp="1"/>
          </p:cNvSpPr>
          <p:nvPr>
            <p:ph type="subTitle" idx="1"/>
          </p:nvPr>
        </p:nvSpPr>
        <p:spPr>
          <a:xfrm>
            <a:off x="101600" y="1654630"/>
            <a:ext cx="11887200" cy="5130800"/>
          </a:xfrm>
          <a:blipFill>
            <a:blip r:embed="rId2"/>
            <a:tile tx="0" ty="0" sx="100000" sy="100000" flip="none" algn="tl"/>
          </a:blipFill>
        </p:spPr>
        <p:txBody>
          <a:bodyPr/>
          <a:lstStyle/>
          <a:p>
            <a:pPr lvl="0" algn="r" rtl="1"/>
            <a:r>
              <a:rPr lang="ar-DZ" sz="3200" b="1" dirty="0">
                <a:solidFill>
                  <a:srgbClr val="C00000"/>
                </a:solidFill>
                <a:effectLst>
                  <a:outerShdw blurRad="38100" dist="38100" dir="2700000" algn="tl">
                    <a:srgbClr val="000000">
                      <a:alpha val="43137"/>
                    </a:srgbClr>
                  </a:outerShdw>
                </a:effectLst>
              </a:rPr>
              <a:t>الشكل المناظر يصور توازن المؤسسة في الأجل الطويل في سوق ما. ادرس الشكل</a:t>
            </a:r>
            <a:endParaRPr lang="fr-FR" sz="3200" b="1" dirty="0">
              <a:solidFill>
                <a:srgbClr val="C00000"/>
              </a:solidFill>
              <a:effectLst>
                <a:outerShdw blurRad="38100" dist="38100" dir="2700000" algn="tl">
                  <a:srgbClr val="000000">
                    <a:alpha val="43137"/>
                  </a:srgbClr>
                </a:outerShdw>
              </a:effectLst>
            </a:endParaRPr>
          </a:p>
          <a:p>
            <a:pPr algn="r" rtl="1"/>
            <a:r>
              <a:rPr lang="ar-DZ" sz="3200" b="1" dirty="0">
                <a:solidFill>
                  <a:srgbClr val="C00000"/>
                </a:solidFill>
                <a:effectLst>
                  <a:outerShdw blurRad="38100" dist="38100" dir="2700000" algn="tl">
                    <a:srgbClr val="000000">
                      <a:alpha val="43137"/>
                    </a:srgbClr>
                  </a:outerShdw>
                </a:effectLst>
              </a:rPr>
              <a:t> جيدا ثم اجب عما يلي:</a:t>
            </a:r>
            <a:endParaRPr lang="fr-FR" sz="3200" b="1" dirty="0">
              <a:solidFill>
                <a:srgbClr val="C00000"/>
              </a:solidFill>
              <a:effectLst>
                <a:outerShdw blurRad="38100" dist="38100" dir="2700000" algn="tl">
                  <a:srgbClr val="000000">
                    <a:alpha val="43137"/>
                  </a:srgbClr>
                </a:outerShdw>
              </a:effectLst>
            </a:endParaRPr>
          </a:p>
          <a:p>
            <a:pPr algn="r" rtl="1"/>
            <a:r>
              <a:rPr lang="ar-DZ" sz="3200" b="1" dirty="0">
                <a:solidFill>
                  <a:srgbClr val="C00000"/>
                </a:solidFill>
                <a:effectLst>
                  <a:outerShdw blurRad="38100" dist="38100" dir="2700000" algn="tl">
                    <a:srgbClr val="000000">
                      <a:alpha val="43137"/>
                    </a:srgbClr>
                  </a:outerShdw>
                </a:effectLst>
              </a:rPr>
              <a:t>- في أي سوق تعمل هذه المؤسسة. و لماذا. استخرج أربع فروق بين السوقين من الرسم.</a:t>
            </a:r>
            <a:endParaRPr lang="fr-FR" sz="3200" b="1" dirty="0">
              <a:solidFill>
                <a:srgbClr val="C00000"/>
              </a:solidFill>
              <a:effectLst>
                <a:outerShdw blurRad="38100" dist="38100" dir="2700000" algn="tl">
                  <a:srgbClr val="000000">
                    <a:alpha val="43137"/>
                  </a:srgbClr>
                </a:outerShdw>
              </a:effectLst>
            </a:endParaRPr>
          </a:p>
          <a:p>
            <a:pPr algn="r" rtl="1"/>
            <a:r>
              <a:rPr lang="ar-DZ" sz="3200" b="1" dirty="0">
                <a:solidFill>
                  <a:srgbClr val="C00000"/>
                </a:solidFill>
                <a:effectLst>
                  <a:outerShdw blurRad="38100" dist="38100" dir="2700000" algn="tl">
                    <a:srgbClr val="000000">
                      <a:alpha val="43137"/>
                    </a:srgbClr>
                  </a:outerShdw>
                </a:effectLst>
              </a:rPr>
              <a:t>- </a:t>
            </a:r>
            <a:r>
              <a:rPr lang="ar-DZ" sz="3200" b="1" dirty="0" err="1">
                <a:solidFill>
                  <a:srgbClr val="C00000"/>
                </a:solidFill>
                <a:effectLst>
                  <a:outerShdw blurRad="38100" dist="38100" dir="2700000" algn="tl">
                    <a:srgbClr val="000000">
                      <a:alpha val="43137"/>
                    </a:srgbClr>
                  </a:outerShdw>
                </a:effectLst>
              </a:rPr>
              <a:t>ماهو</a:t>
            </a:r>
            <a:r>
              <a:rPr lang="ar-DZ" sz="3200" b="1" dirty="0">
                <a:solidFill>
                  <a:srgbClr val="C00000"/>
                </a:solidFill>
                <a:effectLst>
                  <a:outerShdw blurRad="38100" dist="38100" dir="2700000" algn="tl">
                    <a:srgbClr val="000000">
                      <a:alpha val="43137"/>
                    </a:srgbClr>
                  </a:outerShdw>
                </a:effectLst>
              </a:rPr>
              <a:t> حجم الإنتاج الأمثل عند وضع التوازن.</a:t>
            </a:r>
            <a:endParaRPr lang="fr-FR" sz="3200" b="1" dirty="0">
              <a:solidFill>
                <a:srgbClr val="C00000"/>
              </a:solidFill>
              <a:effectLst>
                <a:outerShdw blurRad="38100" dist="38100" dir="2700000" algn="tl">
                  <a:srgbClr val="000000">
                    <a:alpha val="43137"/>
                  </a:srgbClr>
                </a:outerShdw>
              </a:effectLst>
            </a:endParaRPr>
          </a:p>
          <a:p>
            <a:pPr algn="r" rtl="1"/>
            <a:r>
              <a:rPr lang="ar-DZ" sz="3200" b="1" dirty="0">
                <a:solidFill>
                  <a:srgbClr val="C00000"/>
                </a:solidFill>
                <a:effectLst>
                  <a:outerShdw blurRad="38100" dist="38100" dir="2700000" algn="tl">
                    <a:srgbClr val="000000">
                      <a:alpha val="43137"/>
                    </a:srgbClr>
                  </a:outerShdw>
                </a:effectLst>
              </a:rPr>
              <a:t>- </a:t>
            </a:r>
            <a:r>
              <a:rPr lang="ar-DZ" sz="3200" b="1" dirty="0" err="1">
                <a:solidFill>
                  <a:srgbClr val="C00000"/>
                </a:solidFill>
                <a:effectLst>
                  <a:outerShdw blurRad="38100" dist="38100" dir="2700000" algn="tl">
                    <a:srgbClr val="000000">
                      <a:alpha val="43137"/>
                    </a:srgbClr>
                  </a:outerShdw>
                </a:effectLst>
              </a:rPr>
              <a:t>ماهو</a:t>
            </a:r>
            <a:r>
              <a:rPr lang="ar-DZ" sz="3200" b="1" dirty="0">
                <a:solidFill>
                  <a:srgbClr val="C00000"/>
                </a:solidFill>
                <a:effectLst>
                  <a:outerShdw blurRad="38100" dist="38100" dir="2700000" algn="tl">
                    <a:srgbClr val="000000">
                      <a:alpha val="43137"/>
                    </a:srgbClr>
                  </a:outerShdw>
                </a:effectLst>
              </a:rPr>
              <a:t> السعر الذي تبيع به المؤسسة؟ اثبت أن السعر اكبر من الإيراد الحدي.</a:t>
            </a:r>
            <a:endParaRPr lang="fr-FR" sz="3200" b="1" dirty="0">
              <a:solidFill>
                <a:srgbClr val="C00000"/>
              </a:solidFill>
              <a:effectLst>
                <a:outerShdw blurRad="38100" dist="38100" dir="2700000" algn="tl">
                  <a:srgbClr val="000000">
                    <a:alpha val="43137"/>
                  </a:srgbClr>
                </a:outerShdw>
              </a:effectLst>
            </a:endParaRPr>
          </a:p>
          <a:p>
            <a:pPr algn="r" rtl="1"/>
            <a:r>
              <a:rPr lang="ar-DZ" sz="3200" b="1" dirty="0">
                <a:solidFill>
                  <a:srgbClr val="C00000"/>
                </a:solidFill>
                <a:effectLst>
                  <a:outerShdw blurRad="38100" dist="38100" dir="2700000" algn="tl">
                    <a:srgbClr val="000000">
                      <a:alpha val="43137"/>
                    </a:srgbClr>
                  </a:outerShdw>
                </a:effectLst>
              </a:rPr>
              <a:t>- </a:t>
            </a:r>
            <a:r>
              <a:rPr lang="ar-DZ" sz="3200" b="1" dirty="0" err="1">
                <a:solidFill>
                  <a:srgbClr val="C00000"/>
                </a:solidFill>
                <a:effectLst>
                  <a:outerShdw blurRad="38100" dist="38100" dir="2700000" algn="tl">
                    <a:srgbClr val="000000">
                      <a:alpha val="43137"/>
                    </a:srgbClr>
                  </a:outerShdw>
                </a:effectLst>
              </a:rPr>
              <a:t>ماهو</a:t>
            </a:r>
            <a:r>
              <a:rPr lang="ar-DZ" sz="3200" b="1" dirty="0">
                <a:solidFill>
                  <a:srgbClr val="C00000"/>
                </a:solidFill>
                <a:effectLst>
                  <a:outerShdw blurRad="38100" dist="38100" dir="2700000" algn="tl">
                    <a:srgbClr val="000000">
                      <a:alpha val="43137"/>
                    </a:srgbClr>
                  </a:outerShdw>
                </a:effectLst>
              </a:rPr>
              <a:t> حجم خسارة او ربح المؤسسة.</a:t>
            </a:r>
            <a:endParaRPr lang="fr-FR" sz="3200" b="1" dirty="0">
              <a:solidFill>
                <a:srgbClr val="C00000"/>
              </a:solidFill>
              <a:effectLst>
                <a:outerShdw blurRad="38100" dist="38100" dir="2700000" algn="tl">
                  <a:srgbClr val="000000">
                    <a:alpha val="43137"/>
                  </a:srgbClr>
                </a:outerShdw>
              </a:effectLst>
            </a:endParaRPr>
          </a:p>
          <a:p>
            <a:pPr algn="r" rtl="1"/>
            <a:r>
              <a:rPr lang="ar-DZ" sz="3200" b="1" dirty="0">
                <a:solidFill>
                  <a:srgbClr val="C00000"/>
                </a:solidFill>
                <a:effectLst>
                  <a:outerShdw blurRad="38100" dist="38100" dir="2700000" algn="tl">
                    <a:srgbClr val="000000">
                      <a:alpha val="43137"/>
                    </a:srgbClr>
                  </a:outerShdw>
                </a:effectLst>
              </a:rPr>
              <a:t>- </a:t>
            </a:r>
            <a:r>
              <a:rPr lang="ar-DZ" sz="3200" b="1" dirty="0" err="1">
                <a:solidFill>
                  <a:srgbClr val="C00000"/>
                </a:solidFill>
                <a:effectLst>
                  <a:outerShdw blurRad="38100" dist="38100" dir="2700000" algn="tl">
                    <a:srgbClr val="000000">
                      <a:alpha val="43137"/>
                    </a:srgbClr>
                  </a:outerShdw>
                </a:effectLst>
              </a:rPr>
              <a:t>ماهو</a:t>
            </a:r>
            <a:r>
              <a:rPr lang="ar-DZ" sz="3200" b="1" dirty="0">
                <a:solidFill>
                  <a:srgbClr val="C00000"/>
                </a:solidFill>
                <a:effectLst>
                  <a:outerShdw blurRad="38100" dist="38100" dir="2700000" algn="tl">
                    <a:srgbClr val="000000">
                      <a:alpha val="43137"/>
                    </a:srgbClr>
                  </a:outerShdw>
                </a:effectLst>
              </a:rPr>
              <a:t> شكل منحنى عرض المؤسسة؟ و لماذا.</a:t>
            </a:r>
            <a:endParaRPr lang="fr-FR" sz="3200" b="1" dirty="0">
              <a:solidFill>
                <a:srgbClr val="C00000"/>
              </a:solidFill>
              <a:effectLst>
                <a:outerShdw blurRad="38100" dist="38100" dir="2700000" algn="tl">
                  <a:srgbClr val="000000">
                    <a:alpha val="43137"/>
                  </a:srgbClr>
                </a:outerShdw>
              </a:effectLst>
            </a:endParaRPr>
          </a:p>
          <a:p>
            <a:pPr algn="r" rtl="1"/>
            <a:r>
              <a:rPr lang="ar-DZ" sz="3200" b="1" dirty="0">
                <a:solidFill>
                  <a:srgbClr val="C00000"/>
                </a:solidFill>
                <a:effectLst>
                  <a:outerShdw blurRad="38100" dist="38100" dir="2700000" algn="tl">
                    <a:srgbClr val="000000">
                      <a:alpha val="43137"/>
                    </a:srgbClr>
                  </a:outerShdw>
                </a:effectLst>
              </a:rPr>
              <a:t>- لماذا لم تختر المؤسسة الكمية( </a:t>
            </a:r>
            <a:r>
              <a:rPr lang="fr-FR" sz="3200" b="1" dirty="0">
                <a:solidFill>
                  <a:srgbClr val="C00000"/>
                </a:solidFill>
                <a:effectLst>
                  <a:outerShdw blurRad="38100" dist="38100" dir="2700000" algn="tl">
                    <a:srgbClr val="000000">
                      <a:alpha val="43137"/>
                    </a:srgbClr>
                  </a:outerShdw>
                </a:effectLst>
              </a:rPr>
              <a:t>Q= 15</a:t>
            </a:r>
            <a:r>
              <a:rPr lang="ar-DZ" sz="3200" b="1" dirty="0">
                <a:solidFill>
                  <a:srgbClr val="C00000"/>
                </a:solidFill>
                <a:effectLst>
                  <a:outerShdw blurRad="38100" dist="38100" dir="2700000" algn="tl">
                    <a:srgbClr val="000000">
                      <a:alpha val="43137"/>
                    </a:srgbClr>
                  </a:outerShdw>
                </a:effectLst>
              </a:rPr>
              <a:t> )ككمية مثلى لتعظيم أرباحها.</a:t>
            </a:r>
            <a:endParaRPr lang="fr-FR" sz="3200" b="1" dirty="0">
              <a:solidFill>
                <a:srgbClr val="C00000"/>
              </a:solidFill>
              <a:effectLst>
                <a:outerShdw blurRad="38100" dist="38100" dir="2700000" algn="tl">
                  <a:srgbClr val="000000">
                    <a:alpha val="43137"/>
                  </a:srgbClr>
                </a:outerShdw>
              </a:effectLst>
            </a:endParaRPr>
          </a:p>
          <a:p>
            <a:pPr algn="r" rtl="1"/>
            <a:endParaRPr lang="fr-FR" sz="3200" b="1" dirty="0">
              <a:solidFill>
                <a:srgbClr val="C00000"/>
              </a:solidFill>
              <a:effectLst>
                <a:outerShdw blurRad="38100" dist="38100" dir="2700000" algn="tl">
                  <a:srgbClr val="000000">
                    <a:alpha val="43137"/>
                  </a:srgbClr>
                </a:outerShdw>
              </a:effectLst>
            </a:endParaRPr>
          </a:p>
          <a:p>
            <a:pPr algn="r" rtl="1"/>
            <a:endParaRPr lang="fr-FR" sz="3200" b="1" dirty="0">
              <a:effectLst>
                <a:outerShdw blurRad="38100" dist="38100" dir="2700000" algn="tl">
                  <a:srgbClr val="000000">
                    <a:alpha val="43137"/>
                  </a:srgbClr>
                </a:outerShdw>
              </a:effectLst>
            </a:endParaRPr>
          </a:p>
          <a:p>
            <a:pPr algn="r" rtl="1"/>
            <a:endParaRPr lang="fr-FR" dirty="0"/>
          </a:p>
          <a:p>
            <a:pPr algn="r" rtl="1"/>
            <a:endParaRPr lang="fr-FR" dirty="0"/>
          </a:p>
          <a:p>
            <a:pPr algn="r" rtl="1"/>
            <a:endParaRPr lang="fr-FR" dirty="0"/>
          </a:p>
          <a:p>
            <a:pPr algn="r" rtl="1"/>
            <a:endParaRPr lang="fr-FR" dirty="0"/>
          </a:p>
          <a:p>
            <a:pPr algn="r" rtl="1"/>
            <a:endParaRPr lang="fr-FR" dirty="0"/>
          </a:p>
          <a:p>
            <a:pPr algn="r" rtl="1"/>
            <a:endParaRPr lang="en-US" sz="3200" b="1" dirty="0">
              <a:solidFill>
                <a:schemeClr val="accent1">
                  <a:lumMod val="75000"/>
                </a:schemeClr>
              </a:solidFill>
              <a:effectLst>
                <a:outerShdw blurRad="38100" dist="38100" dir="2700000" algn="tl">
                  <a:srgbClr val="000000">
                    <a:alpha val="43137"/>
                  </a:srgbClr>
                </a:outerShdw>
              </a:effectLst>
            </a:endParaRPr>
          </a:p>
          <a:p>
            <a:endParaRPr lang="en-US" dirty="0"/>
          </a:p>
        </p:txBody>
      </p:sp>
    </p:spTree>
    <p:extLst>
      <p:ext uri="{BB962C8B-B14F-4D97-AF65-F5344CB8AC3E}">
        <p14:creationId xmlns:p14="http://schemas.microsoft.com/office/powerpoint/2010/main" val="29558579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8685" y="127803"/>
            <a:ext cx="11814629" cy="1233715"/>
          </a:xfrm>
          <a:solidFill>
            <a:srgbClr val="00B0F0"/>
          </a:solidFill>
        </p:spPr>
        <p:txBody>
          <a:bodyPr>
            <a:normAutofit/>
          </a:bodyPr>
          <a:lstStyle/>
          <a:p>
            <a:r>
              <a:rPr lang="ar-DZ" b="1" dirty="0">
                <a:ln w="22225">
                  <a:solidFill>
                    <a:schemeClr val="accent2"/>
                  </a:solidFill>
                  <a:prstDash val="solid"/>
                </a:ln>
                <a:solidFill>
                  <a:schemeClr val="accent2">
                    <a:lumMod val="40000"/>
                    <a:lumOff val="60000"/>
                  </a:schemeClr>
                </a:solidFill>
              </a:rPr>
              <a:t>الرسم البياني</a:t>
            </a:r>
            <a:r>
              <a:rPr lang="ar-AE" b="1" dirty="0">
                <a:ln w="22225">
                  <a:solidFill>
                    <a:schemeClr val="accent2"/>
                  </a:solidFill>
                  <a:prstDash val="solid"/>
                </a:ln>
                <a:solidFill>
                  <a:schemeClr val="accent2">
                    <a:lumMod val="40000"/>
                    <a:lumOff val="60000"/>
                  </a:schemeClr>
                </a:solidFill>
              </a:rPr>
              <a:t>:</a:t>
            </a:r>
            <a:endParaRPr lang="en-US" b="1" dirty="0">
              <a:ln w="22225">
                <a:solidFill>
                  <a:schemeClr val="accent2"/>
                </a:solidFill>
                <a:prstDash val="solid"/>
              </a:ln>
              <a:solidFill>
                <a:schemeClr val="accent2">
                  <a:lumMod val="40000"/>
                  <a:lumOff val="60000"/>
                </a:schemeClr>
              </a:solidFill>
            </a:endParaRPr>
          </a:p>
        </p:txBody>
      </p:sp>
      <p:sp>
        <p:nvSpPr>
          <p:cNvPr id="3" name="Subtitle 2"/>
          <p:cNvSpPr>
            <a:spLocks noGrp="1"/>
          </p:cNvSpPr>
          <p:nvPr>
            <p:ph type="subTitle" idx="1"/>
          </p:nvPr>
        </p:nvSpPr>
        <p:spPr>
          <a:xfrm>
            <a:off x="188685" y="1508071"/>
            <a:ext cx="11814629" cy="5066899"/>
          </a:xfrm>
          <a:blipFill>
            <a:blip r:embed="rId2"/>
            <a:tile tx="0" ty="0" sx="100000" sy="100000" flip="none" algn="tl"/>
          </a:blipFill>
        </p:spPr>
        <p:txBody>
          <a:bodyPr/>
          <a:lstStyle/>
          <a:p>
            <a:endParaRPr lang="ar-AE" dirty="0"/>
          </a:p>
          <a:p>
            <a:endParaRPr lang="ar-AE" dirty="0"/>
          </a:p>
          <a:p>
            <a:endParaRPr lang="ar-AE" dirty="0"/>
          </a:p>
          <a:p>
            <a:endParaRPr lang="ar-AE" dirty="0"/>
          </a:p>
          <a:p>
            <a:endParaRPr lang="ar-AE" dirty="0"/>
          </a:p>
          <a:p>
            <a:endParaRPr lang="ar-AE" dirty="0"/>
          </a:p>
          <a:p>
            <a:endParaRPr lang="ar-AE" dirty="0"/>
          </a:p>
          <a:p>
            <a:endParaRPr lang="ar-AE" dirty="0"/>
          </a:p>
          <a:p>
            <a:endParaRPr lang="ar-AE" dirty="0"/>
          </a:p>
          <a:p>
            <a:endParaRPr lang="ar-AE" dirty="0"/>
          </a:p>
          <a:p>
            <a:endParaRPr lang="en-US" dirty="0"/>
          </a:p>
        </p:txBody>
      </p:sp>
      <p:pic>
        <p:nvPicPr>
          <p:cNvPr id="8" name="Imag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62744" y="1727120"/>
            <a:ext cx="8592456" cy="4151166"/>
          </a:xfrm>
          <a:prstGeom prst="rect">
            <a:avLst/>
          </a:prstGeom>
          <a:solidFill>
            <a:srgbClr val="FFC000"/>
          </a:solidFill>
        </p:spPr>
      </p:pic>
    </p:spTree>
    <p:extLst>
      <p:ext uri="{BB962C8B-B14F-4D97-AF65-F5344CB8AC3E}">
        <p14:creationId xmlns:p14="http://schemas.microsoft.com/office/powerpoint/2010/main" val="27686881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332679" y="531814"/>
            <a:ext cx="11705334" cy="1378874"/>
          </a:xfrm>
          <a:solidFill>
            <a:srgbClr val="FFC000"/>
          </a:solidFill>
        </p:spPr>
        <p:txBody>
          <a:bodyPr>
            <a:normAutofit/>
          </a:bodyPr>
          <a:lstStyle/>
          <a:p>
            <a:r>
              <a:rPr lang="ar-DZ" b="1" dirty="0">
                <a:solidFill>
                  <a:srgbClr val="002060"/>
                </a:solidFill>
                <a:effectLst>
                  <a:outerShdw blurRad="38100" dist="38100" dir="2700000" algn="tl">
                    <a:srgbClr val="000000">
                      <a:alpha val="43137"/>
                    </a:srgbClr>
                  </a:outerShdw>
                </a:effectLst>
              </a:rPr>
              <a:t>حل الاختبار التطبيقي الاول</a:t>
            </a:r>
            <a:r>
              <a:rPr lang="ar-AE" b="1" dirty="0">
                <a:solidFill>
                  <a:srgbClr val="002060"/>
                </a:solidFill>
                <a:effectLst>
                  <a:outerShdw blurRad="38100" dist="38100" dir="2700000" algn="tl">
                    <a:srgbClr val="000000">
                      <a:alpha val="43137"/>
                    </a:srgbClr>
                  </a:outerShdw>
                </a:effectLst>
              </a:rPr>
              <a:t>:</a:t>
            </a:r>
            <a:endParaRPr lang="en-US" b="1" dirty="0">
              <a:solidFill>
                <a:srgbClr val="002060"/>
              </a:solidFill>
              <a:effectLst>
                <a:outerShdw blurRad="38100" dist="38100" dir="2700000" algn="tl">
                  <a:srgbClr val="000000">
                    <a:alpha val="43137"/>
                  </a:srgbClr>
                </a:outerShdw>
              </a:effectLst>
            </a:endParaRPr>
          </a:p>
        </p:txBody>
      </p:sp>
      <p:sp>
        <p:nvSpPr>
          <p:cNvPr id="7" name="Subtitle 2"/>
          <p:cNvSpPr>
            <a:spLocks noGrp="1"/>
          </p:cNvSpPr>
          <p:nvPr>
            <p:ph type="subTitle" idx="1"/>
          </p:nvPr>
        </p:nvSpPr>
        <p:spPr>
          <a:xfrm>
            <a:off x="130628" y="2037216"/>
            <a:ext cx="11945257" cy="4668383"/>
          </a:xfrm>
          <a:blipFill>
            <a:blip r:embed="rId2"/>
            <a:tile tx="0" ty="0" sx="100000" sy="100000" flip="none" algn="tl"/>
          </a:blipFill>
        </p:spPr>
        <p:txBody>
          <a:bodyPr>
            <a:normAutofit fontScale="62500" lnSpcReduction="20000"/>
          </a:bodyPr>
          <a:lstStyle/>
          <a:p>
            <a:pPr marL="342900" indent="-342900" algn="r" rtl="1">
              <a:buFont typeface="Wingdings" panose="05000000000000000000" pitchFamily="2" charset="2"/>
              <a:buChar char="q"/>
            </a:pPr>
            <a:r>
              <a:rPr lang="ar-DZ" sz="4600" b="1" u="sng" dirty="0">
                <a:solidFill>
                  <a:srgbClr val="002060"/>
                </a:solidFill>
                <a:effectLst>
                  <a:outerShdw blurRad="38100" dist="38100" dir="2700000" algn="tl">
                    <a:srgbClr val="000000">
                      <a:alpha val="43137"/>
                    </a:srgbClr>
                  </a:outerShdw>
                </a:effectLst>
              </a:rPr>
              <a:t>الجزء النظري</a:t>
            </a:r>
            <a:r>
              <a:rPr lang="ar-AE" sz="4600" b="1" dirty="0">
                <a:solidFill>
                  <a:srgbClr val="002060"/>
                </a:solidFill>
                <a:effectLst>
                  <a:outerShdw blurRad="38100" dist="38100" dir="2700000" algn="tl">
                    <a:srgbClr val="000000">
                      <a:alpha val="43137"/>
                    </a:srgbClr>
                  </a:outerShdw>
                </a:effectLst>
              </a:rPr>
              <a:t>:	</a:t>
            </a:r>
            <a:r>
              <a:rPr lang="ar-AE" sz="4600" b="1" dirty="0">
                <a:solidFill>
                  <a:srgbClr val="C00000"/>
                </a:solidFill>
                <a:effectLst>
                  <a:outerShdw blurRad="38100" dist="38100" dir="2700000" algn="tl">
                    <a:srgbClr val="000000">
                      <a:alpha val="43137"/>
                    </a:srgbClr>
                  </a:outerShdw>
                </a:effectLst>
              </a:rPr>
              <a:t>الاجابة عن الأسئلة النظرية</a:t>
            </a:r>
            <a:r>
              <a:rPr lang="ar-AE" sz="4600" b="1" dirty="0">
                <a:solidFill>
                  <a:srgbClr val="002060"/>
                </a:solidFill>
                <a:effectLst>
                  <a:outerShdw blurRad="38100" dist="38100" dir="2700000" algn="tl">
                    <a:srgbClr val="000000">
                      <a:alpha val="43137"/>
                    </a:srgbClr>
                  </a:outerShdw>
                </a:effectLst>
              </a:rPr>
              <a:t>:</a:t>
            </a:r>
          </a:p>
          <a:p>
            <a:pPr algn="r" rtl="1"/>
            <a:r>
              <a:rPr lang="ar-DZ" sz="3800" b="1" dirty="0">
                <a:solidFill>
                  <a:srgbClr val="7030A0"/>
                </a:solidFill>
                <a:effectLst>
                  <a:outerShdw blurRad="38100" dist="38100" dir="2700000" algn="tl">
                    <a:srgbClr val="000000">
                      <a:alpha val="43137"/>
                    </a:srgbClr>
                  </a:outerShdw>
                </a:effectLst>
              </a:rPr>
              <a:t>س1- م</a:t>
            </a:r>
            <a:r>
              <a:rPr lang="ar-AE" sz="3800" b="1" dirty="0">
                <a:solidFill>
                  <a:srgbClr val="7030A0"/>
                </a:solidFill>
                <a:effectLst>
                  <a:outerShdw blurRad="38100" dist="38100" dir="2700000" algn="tl">
                    <a:srgbClr val="000000">
                      <a:alpha val="43137"/>
                    </a:srgbClr>
                  </a:outerShdw>
                </a:effectLst>
              </a:rPr>
              <a:t>اهو تأثير الإعانة و الضريبة على كل من الطلب و العرض و نقطة التوازن؟.(03 ن )</a:t>
            </a:r>
          </a:p>
          <a:p>
            <a:pPr algn="r" rtl="1">
              <a:tabLst>
                <a:tab pos="0" algn="l"/>
              </a:tabLst>
            </a:pPr>
            <a:r>
              <a:rPr lang="ar-AE" sz="3200" b="1" dirty="0">
                <a:solidFill>
                  <a:srgbClr val="002060"/>
                </a:solidFill>
                <a:effectLst>
                  <a:outerShdw blurRad="38100" dist="38100" dir="2700000" algn="tl">
                    <a:srgbClr val="000000">
                      <a:alpha val="43137"/>
                    </a:srgbClr>
                  </a:outerShdw>
                </a:effectLst>
              </a:rPr>
              <a:t>	</a:t>
            </a:r>
            <a:r>
              <a:rPr lang="ar-DZ" sz="3800" b="1" dirty="0">
                <a:solidFill>
                  <a:srgbClr val="C00000"/>
                </a:solidFill>
                <a:effectLst>
                  <a:outerShdw blurRad="38100" dist="38100" dir="2700000" algn="tl">
                    <a:srgbClr val="000000">
                      <a:alpha val="43137"/>
                    </a:srgbClr>
                  </a:outerShdw>
                </a:effectLst>
              </a:rPr>
              <a:t>ج1</a:t>
            </a:r>
            <a:r>
              <a:rPr lang="ar-AE" sz="3800" b="1" dirty="0">
                <a:solidFill>
                  <a:srgbClr val="C00000"/>
                </a:solidFill>
                <a:effectLst>
                  <a:outerShdw blurRad="38100" dist="38100" dir="2700000" algn="tl">
                    <a:srgbClr val="000000">
                      <a:alpha val="43137"/>
                    </a:srgbClr>
                  </a:outerShdw>
                </a:effectLst>
              </a:rPr>
              <a:t>- الاعانة لا تؤثر على منحنى الطلب (0.5 ).تؤدي الى انتقال منحنى العرض ناحية </a:t>
            </a:r>
            <a:r>
              <a:rPr lang="ar-DZ" sz="3800" b="1" dirty="0">
                <a:solidFill>
                  <a:srgbClr val="C00000"/>
                </a:solidFill>
                <a:effectLst>
                  <a:outerShdw blurRad="38100" dist="38100" dir="2700000" algn="tl">
                    <a:srgbClr val="000000">
                      <a:alpha val="43137"/>
                    </a:srgbClr>
                  </a:outerShdw>
                </a:effectLst>
              </a:rPr>
              <a:t>ا</a:t>
            </a:r>
            <a:r>
              <a:rPr lang="ar-AE" sz="3800" b="1" dirty="0">
                <a:solidFill>
                  <a:srgbClr val="C00000"/>
                </a:solidFill>
                <a:effectLst>
                  <a:outerShdw blurRad="38100" dist="38100" dir="2700000" algn="tl">
                    <a:srgbClr val="000000">
                      <a:alpha val="43137"/>
                    </a:srgbClr>
                  </a:outerShdw>
                </a:effectLst>
              </a:rPr>
              <a:t>ليمين(</a:t>
            </a:r>
            <a:r>
              <a:rPr lang="ar-DZ" sz="3800" b="1" dirty="0">
                <a:solidFill>
                  <a:srgbClr val="C00000"/>
                </a:solidFill>
                <a:effectLst>
                  <a:outerShdw blurRad="38100" dist="38100" dir="2700000" algn="tl">
                    <a:srgbClr val="000000">
                      <a:alpha val="43137"/>
                    </a:srgbClr>
                  </a:outerShdw>
                </a:effectLst>
              </a:rPr>
              <a:t>0,5)</a:t>
            </a:r>
            <a:r>
              <a:rPr lang="ar-AE" sz="3800" b="1" dirty="0">
                <a:solidFill>
                  <a:srgbClr val="C00000"/>
                </a:solidFill>
                <a:effectLst>
                  <a:outerShdw blurRad="38100" dist="38100" dir="2700000" algn="tl">
                    <a:srgbClr val="000000">
                      <a:alpha val="43137"/>
                    </a:srgbClr>
                  </a:outerShdw>
                </a:effectLst>
              </a:rPr>
              <a:t>.تزيد كمية التوازن الجديدة ، و ينخفض سعر التوازن الجديد ( 0.5 ).</a:t>
            </a:r>
          </a:p>
          <a:p>
            <a:pPr algn="r" rtl="1"/>
            <a:r>
              <a:rPr lang="ar-AE" sz="3800" b="1" dirty="0">
                <a:solidFill>
                  <a:srgbClr val="C00000"/>
                </a:solidFill>
                <a:effectLst>
                  <a:outerShdw blurRad="38100" dist="38100" dir="2700000" algn="tl">
                    <a:srgbClr val="000000">
                      <a:alpha val="43137"/>
                    </a:srgbClr>
                  </a:outerShdw>
                </a:effectLst>
              </a:rPr>
              <a:t>- الضريبة لا تؤثر على منحنى الطلب ( 0.5 ).تؤدي الى انتقال منحنى العرض ناحية اليسار(</a:t>
            </a:r>
            <a:r>
              <a:rPr lang="ar-DZ" sz="3800" b="1" dirty="0">
                <a:solidFill>
                  <a:srgbClr val="C00000"/>
                </a:solidFill>
                <a:effectLst>
                  <a:outerShdw blurRad="38100" dist="38100" dir="2700000" algn="tl">
                    <a:srgbClr val="000000">
                      <a:alpha val="43137"/>
                    </a:srgbClr>
                  </a:outerShdw>
                </a:effectLst>
              </a:rPr>
              <a:t>0,5)</a:t>
            </a:r>
            <a:r>
              <a:rPr lang="ar-AE" sz="3800" b="1" dirty="0">
                <a:solidFill>
                  <a:srgbClr val="C00000"/>
                </a:solidFill>
                <a:effectLst>
                  <a:outerShdw blurRad="38100" dist="38100" dir="2700000" algn="tl">
                    <a:srgbClr val="000000">
                      <a:alpha val="43137"/>
                    </a:srgbClr>
                  </a:outerShdw>
                </a:effectLst>
              </a:rPr>
              <a:t>.تنخفض كمية التوازن الجديدة ، و يرتفع  سعر التوازن الجديد (0.5  ).</a:t>
            </a:r>
          </a:p>
          <a:p>
            <a:pPr algn="r" rtl="1"/>
            <a:r>
              <a:rPr lang="ar-DZ" sz="3800" b="1" dirty="0">
                <a:solidFill>
                  <a:srgbClr val="7030A0"/>
                </a:solidFill>
                <a:effectLst>
                  <a:outerShdw blurRad="38100" dist="38100" dir="2700000" algn="tl">
                    <a:srgbClr val="000000">
                      <a:alpha val="43137"/>
                    </a:srgbClr>
                  </a:outerShdw>
                </a:effectLst>
              </a:rPr>
              <a:t>س 2</a:t>
            </a:r>
            <a:r>
              <a:rPr lang="ar-AE" sz="3800" b="1" dirty="0">
                <a:solidFill>
                  <a:srgbClr val="7030A0"/>
                </a:solidFill>
                <a:effectLst>
                  <a:outerShdw blurRad="38100" dist="38100" dir="2700000" algn="tl">
                    <a:srgbClr val="000000">
                      <a:alpha val="43137"/>
                    </a:srgbClr>
                  </a:outerShdw>
                </a:effectLst>
              </a:rPr>
              <a:t>-</a:t>
            </a:r>
            <a:r>
              <a:rPr lang="ar-DZ" sz="3800" b="1" dirty="0">
                <a:solidFill>
                  <a:srgbClr val="7030A0"/>
                </a:solidFill>
                <a:effectLst>
                  <a:outerShdw blurRad="38100" dist="38100" dir="2700000" algn="tl">
                    <a:srgbClr val="000000">
                      <a:alpha val="43137"/>
                    </a:srgbClr>
                  </a:outerShdw>
                </a:effectLst>
              </a:rPr>
              <a:t> </a:t>
            </a:r>
            <a:r>
              <a:rPr lang="ar-AE" sz="3800" b="1" dirty="0">
                <a:solidFill>
                  <a:srgbClr val="7030A0"/>
                </a:solidFill>
                <a:effectLst>
                  <a:outerShdw blurRad="38100" dist="38100" dir="2700000" algn="tl">
                    <a:srgbClr val="000000">
                      <a:alpha val="43137"/>
                    </a:srgbClr>
                  </a:outerShdw>
                </a:effectLst>
              </a:rPr>
              <a:t>تتدخل الدولة في الأسعار بفرض سعر أقصى. ماهي شروطه؟ و ماهي الآثار المترتبة عن هذه السياسة؟.</a:t>
            </a:r>
            <a:endParaRPr lang="ar-DZ" sz="3800" b="1" dirty="0">
              <a:solidFill>
                <a:srgbClr val="7030A0"/>
              </a:solidFill>
              <a:effectLst>
                <a:outerShdw blurRad="38100" dist="38100" dir="2700000" algn="tl">
                  <a:srgbClr val="000000">
                    <a:alpha val="43137"/>
                  </a:srgbClr>
                </a:outerShdw>
              </a:effectLst>
            </a:endParaRPr>
          </a:p>
          <a:p>
            <a:pPr algn="r" rtl="1"/>
            <a:r>
              <a:rPr lang="ar-AE" sz="3800" b="1" dirty="0">
                <a:solidFill>
                  <a:srgbClr val="7030A0"/>
                </a:solidFill>
                <a:effectLst>
                  <a:outerShdw blurRad="38100" dist="38100" dir="2700000" algn="tl">
                    <a:srgbClr val="000000">
                      <a:alpha val="43137"/>
                    </a:srgbClr>
                  </a:outerShdw>
                </a:effectLst>
              </a:rPr>
              <a:t>( 03 ن).</a:t>
            </a:r>
          </a:p>
          <a:p>
            <a:pPr algn="r" rtl="1"/>
            <a:r>
              <a:rPr lang="ar-DZ" sz="3800" b="1" dirty="0">
                <a:solidFill>
                  <a:srgbClr val="C00000"/>
                </a:solidFill>
                <a:effectLst>
                  <a:outerShdw blurRad="38100" dist="38100" dir="2700000" algn="tl">
                    <a:srgbClr val="000000">
                      <a:alpha val="43137"/>
                    </a:srgbClr>
                  </a:outerShdw>
                </a:effectLst>
              </a:rPr>
              <a:t>ج 2</a:t>
            </a:r>
            <a:r>
              <a:rPr lang="ar-AE" sz="3800" b="1" dirty="0">
                <a:solidFill>
                  <a:srgbClr val="C00000"/>
                </a:solidFill>
                <a:effectLst>
                  <a:outerShdw blurRad="38100" dist="38100" dir="2700000" algn="tl">
                    <a:srgbClr val="000000">
                      <a:alpha val="43137"/>
                    </a:srgbClr>
                  </a:outerShdw>
                </a:effectLst>
              </a:rPr>
              <a:t>- </a:t>
            </a:r>
            <a:r>
              <a:rPr lang="ar-DZ" sz="3800" b="1" dirty="0">
                <a:solidFill>
                  <a:srgbClr val="C00000"/>
                </a:solidFill>
                <a:effectLst>
                  <a:outerShdw blurRad="38100" dist="38100" dir="2700000" algn="tl">
                    <a:srgbClr val="000000">
                      <a:alpha val="43137"/>
                    </a:srgbClr>
                  </a:outerShdw>
                </a:effectLst>
              </a:rPr>
              <a:t> </a:t>
            </a:r>
            <a:r>
              <a:rPr lang="ar-AE" sz="3800" b="1" dirty="0">
                <a:solidFill>
                  <a:srgbClr val="002060"/>
                </a:solidFill>
                <a:effectLst>
                  <a:outerShdw blurRad="38100" dist="38100" dir="2700000" algn="tl">
                    <a:srgbClr val="000000">
                      <a:alpha val="43137"/>
                    </a:srgbClr>
                  </a:outerShdw>
                </a:effectLst>
              </a:rPr>
              <a:t>شروطها</a:t>
            </a:r>
            <a:r>
              <a:rPr lang="ar-AE" sz="3800" b="1" dirty="0">
                <a:solidFill>
                  <a:srgbClr val="C00000"/>
                </a:solidFill>
                <a:effectLst>
                  <a:outerShdw blurRad="38100" dist="38100" dir="2700000" algn="tl">
                    <a:srgbClr val="000000">
                      <a:alpha val="43137"/>
                    </a:srgbClr>
                  </a:outerShdw>
                </a:effectLst>
              </a:rPr>
              <a:t>: - لصالح المستهلكين ذوي الدخول المنخفضة. ( 0.25 ).</a:t>
            </a:r>
            <a:r>
              <a:rPr lang="ar-DZ" sz="3800" b="1" dirty="0">
                <a:solidFill>
                  <a:srgbClr val="C00000"/>
                </a:solidFill>
                <a:effectLst>
                  <a:outerShdw blurRad="38100" dist="38100" dir="2700000" algn="tl">
                    <a:srgbClr val="000000">
                      <a:alpha val="43137"/>
                    </a:srgbClr>
                  </a:outerShdw>
                </a:effectLst>
              </a:rPr>
              <a:t> </a:t>
            </a:r>
            <a:r>
              <a:rPr lang="ar-AE" sz="3800" b="1" dirty="0">
                <a:solidFill>
                  <a:srgbClr val="C00000"/>
                </a:solidFill>
                <a:effectLst>
                  <a:outerShdw blurRad="38100" dist="38100" dir="2700000" algn="tl">
                    <a:srgbClr val="000000">
                      <a:alpha val="43137"/>
                    </a:srgbClr>
                  </a:outerShdw>
                </a:effectLst>
              </a:rPr>
              <a:t> يكون أقل من سعر التوازن. ( 0.25 ).</a:t>
            </a:r>
          </a:p>
          <a:p>
            <a:pPr algn="r" rtl="1"/>
            <a:r>
              <a:rPr lang="ar-AE" sz="3800" b="1" dirty="0">
                <a:solidFill>
                  <a:srgbClr val="C00000"/>
                </a:solidFill>
                <a:effectLst>
                  <a:outerShdw blurRad="38100" dist="38100" dir="2700000" algn="tl">
                    <a:srgbClr val="000000">
                      <a:alpha val="43137"/>
                    </a:srgbClr>
                  </a:outerShdw>
                </a:effectLst>
              </a:rPr>
              <a:t>- </a:t>
            </a:r>
            <a:r>
              <a:rPr lang="ar-AE" sz="3800" b="1" dirty="0">
                <a:solidFill>
                  <a:srgbClr val="002060"/>
                </a:solidFill>
                <a:effectLst>
                  <a:outerShdw blurRad="38100" dist="38100" dir="2700000" algn="tl">
                    <a:srgbClr val="000000">
                      <a:alpha val="43137"/>
                    </a:srgbClr>
                  </a:outerShdw>
                </a:effectLst>
              </a:rPr>
              <a:t>آثارها</a:t>
            </a:r>
            <a:r>
              <a:rPr lang="ar-AE" sz="3800" b="1" dirty="0">
                <a:solidFill>
                  <a:srgbClr val="C00000"/>
                </a:solidFill>
                <a:effectLst>
                  <a:outerShdw blurRad="38100" dist="38100" dir="2700000" algn="tl">
                    <a:srgbClr val="000000">
                      <a:alpha val="43137"/>
                    </a:srgbClr>
                  </a:outerShdw>
                </a:effectLst>
              </a:rPr>
              <a:t>:- يتم بيع الكمية المحددة لمن يأتي اولا( 0.5 ).- ظهور الطوابير( 0.5 ).- نظام البطاقات ( 0.5 ).</a:t>
            </a:r>
          </a:p>
          <a:p>
            <a:pPr algn="r" rtl="1"/>
            <a:r>
              <a:rPr lang="ar-AE" sz="3800" b="1" dirty="0">
                <a:solidFill>
                  <a:srgbClr val="C00000"/>
                </a:solidFill>
                <a:effectLst>
                  <a:outerShdw blurRad="38100" dist="38100" dir="2700000" algn="tl">
                    <a:srgbClr val="000000">
                      <a:alpha val="43137"/>
                    </a:srgbClr>
                  </a:outerShdw>
                </a:effectLst>
              </a:rPr>
              <a:t> - ظهور السوق السوداء ( 0.5 ). - ينقسم الايراد الى ايراد قانوني و اخر غير قانوني( 0.5 ).</a:t>
            </a:r>
          </a:p>
          <a:p>
            <a:pPr marL="342900" indent="-342900" algn="r" rtl="1">
              <a:buFont typeface="Wingdings" panose="05000000000000000000" pitchFamily="2" charset="2"/>
              <a:buChar char="q"/>
            </a:pPr>
            <a:endParaRPr lang="en-US" sz="3800" dirty="0"/>
          </a:p>
        </p:txBody>
      </p:sp>
    </p:spTree>
    <p:extLst>
      <p:ext uri="{BB962C8B-B14F-4D97-AF65-F5344CB8AC3E}">
        <p14:creationId xmlns:p14="http://schemas.microsoft.com/office/powerpoint/2010/main" val="336565929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circle(in)">
                                      <p:cBhvr>
                                        <p:cTn id="12" dur="2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circle(in)">
                                      <p:cBhvr>
                                        <p:cTn id="17" dur="20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circle(in)">
                                      <p:cBhvr>
                                        <p:cTn id="22" dur="20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circle(in)">
                                      <p:cBhvr>
                                        <p:cTn id="27" dur="20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circle(in)">
                                      <p:cBhvr>
                                        <p:cTn id="32" dur="20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circle(in)">
                                      <p:cBhvr>
                                        <p:cTn id="37" dur="2000"/>
                                        <p:tgtEl>
                                          <p:spTgt spid="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7">
                                            <p:txEl>
                                              <p:pRg st="6" end="6"/>
                                            </p:txEl>
                                          </p:spTgt>
                                        </p:tgtEl>
                                        <p:attrNameLst>
                                          <p:attrName>style.visibility</p:attrName>
                                        </p:attrNameLst>
                                      </p:cBhvr>
                                      <p:to>
                                        <p:strVal val="visible"/>
                                      </p:to>
                                    </p:set>
                                    <p:animEffect transition="in" filter="circle(in)">
                                      <p:cBhvr>
                                        <p:cTn id="42" dur="2000"/>
                                        <p:tgtEl>
                                          <p:spTgt spid="7">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7">
                                            <p:txEl>
                                              <p:pRg st="7" end="7"/>
                                            </p:txEl>
                                          </p:spTgt>
                                        </p:tgtEl>
                                        <p:attrNameLst>
                                          <p:attrName>style.visibility</p:attrName>
                                        </p:attrNameLst>
                                      </p:cBhvr>
                                      <p:to>
                                        <p:strVal val="visible"/>
                                      </p:to>
                                    </p:set>
                                    <p:animEffect transition="in" filter="circle(in)">
                                      <p:cBhvr>
                                        <p:cTn id="47" dur="2000"/>
                                        <p:tgtEl>
                                          <p:spTgt spid="7">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7">
                                            <p:txEl>
                                              <p:pRg st="8" end="8"/>
                                            </p:txEl>
                                          </p:spTgt>
                                        </p:tgtEl>
                                        <p:attrNameLst>
                                          <p:attrName>style.visibility</p:attrName>
                                        </p:attrNameLst>
                                      </p:cBhvr>
                                      <p:to>
                                        <p:strVal val="visible"/>
                                      </p:to>
                                    </p:set>
                                    <p:animEffect transition="in" filter="circle(in)">
                                      <p:cBhvr>
                                        <p:cTn id="52" dur="20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2830" y="368491"/>
            <a:ext cx="11900848" cy="978994"/>
          </a:xfrm>
          <a:solidFill>
            <a:srgbClr val="FFC000"/>
          </a:solidFill>
        </p:spPr>
        <p:txBody>
          <a:bodyPr>
            <a:normAutofit/>
          </a:bodyPr>
          <a:lstStyle/>
          <a:p>
            <a:r>
              <a:rPr lang="ar-AE" b="1" dirty="0">
                <a:solidFill>
                  <a:srgbClr val="002060"/>
                </a:solidFill>
                <a:effectLst>
                  <a:outerShdw blurRad="38100" dist="38100" dir="2700000" algn="tl">
                    <a:srgbClr val="000000">
                      <a:alpha val="43137"/>
                    </a:srgbClr>
                  </a:outerShdw>
                </a:effectLst>
              </a:rPr>
              <a:t>حل ال</a:t>
            </a:r>
            <a:r>
              <a:rPr lang="ar-DZ" b="1" dirty="0">
                <a:solidFill>
                  <a:srgbClr val="002060"/>
                </a:solidFill>
                <a:effectLst>
                  <a:outerShdw blurRad="38100" dist="38100" dir="2700000" algn="tl">
                    <a:srgbClr val="000000">
                      <a:alpha val="43137"/>
                    </a:srgbClr>
                  </a:outerShdw>
                </a:effectLst>
              </a:rPr>
              <a:t>جزء النظري( تابع)</a:t>
            </a:r>
            <a:r>
              <a:rPr lang="ar-AE" b="1" dirty="0">
                <a:solidFill>
                  <a:srgbClr val="002060"/>
                </a:solidFill>
                <a:effectLst>
                  <a:outerShdw blurRad="38100" dist="38100" dir="2700000" algn="tl">
                    <a:srgbClr val="000000">
                      <a:alpha val="43137"/>
                    </a:srgbClr>
                  </a:outerShdw>
                </a:effectLst>
              </a:rPr>
              <a:t>:</a:t>
            </a:r>
            <a:endParaRPr lang="en-US" b="1" dirty="0">
              <a:solidFill>
                <a:srgbClr val="00206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22830" y="1487606"/>
            <a:ext cx="11900848" cy="5199797"/>
          </a:xfrm>
          <a:blipFill>
            <a:blip r:embed="rId2"/>
            <a:tile tx="0" ty="0" sx="100000" sy="100000" flip="none" algn="tl"/>
          </a:blipFill>
        </p:spPr>
        <p:txBody>
          <a:bodyPr>
            <a:normAutofit/>
          </a:bodyPr>
          <a:lstStyle/>
          <a:p>
            <a:pPr lvl="0" algn="r" rtl="1"/>
            <a:r>
              <a:rPr lang="ar-DZ" sz="3200" b="1" dirty="0">
                <a:solidFill>
                  <a:srgbClr val="C00000"/>
                </a:solidFill>
                <a:effectLst>
                  <a:outerShdw blurRad="38100" dist="38100" dir="2700000" algn="tl">
                    <a:srgbClr val="000000">
                      <a:alpha val="43137"/>
                    </a:srgbClr>
                  </a:outerShdw>
                </a:effectLst>
              </a:rPr>
              <a:t>س 3- بماذا تفيدنا التكلفة المتوسطة في الأجل الطويل؟ و لماذا تكاليف الأجل القصير أعلى دائما من تكاليف الأجل الطويل؟.</a:t>
            </a:r>
            <a:endParaRPr lang="fr-FR" sz="3200" b="1" dirty="0">
              <a:solidFill>
                <a:srgbClr val="C00000"/>
              </a:solidFill>
              <a:effectLst>
                <a:outerShdw blurRad="38100" dist="38100" dir="2700000" algn="tl">
                  <a:srgbClr val="000000">
                    <a:alpha val="43137"/>
                  </a:srgbClr>
                </a:outerShdw>
              </a:effectLst>
            </a:endParaRPr>
          </a:p>
          <a:p>
            <a:pPr lvl="0" algn="r" rtl="1"/>
            <a:r>
              <a:rPr lang="ar-DZ" sz="3200" b="1" u="sng" dirty="0">
                <a:solidFill>
                  <a:srgbClr val="7030A0"/>
                </a:solidFill>
                <a:effectLst>
                  <a:outerShdw blurRad="38100" dist="38100" dir="2700000" algn="tl">
                    <a:srgbClr val="000000">
                      <a:alpha val="43137"/>
                    </a:srgbClr>
                  </a:outerShdw>
                </a:effectLst>
              </a:rPr>
              <a:t>ج3:</a:t>
            </a:r>
            <a:r>
              <a:rPr lang="ar-DZ" sz="3200" b="1" dirty="0">
                <a:solidFill>
                  <a:srgbClr val="7030A0"/>
                </a:solidFill>
                <a:effectLst>
                  <a:outerShdw blurRad="38100" dist="38100" dir="2700000" algn="tl">
                    <a:srgbClr val="000000">
                      <a:alpha val="43137"/>
                    </a:srgbClr>
                  </a:outerShdw>
                </a:effectLst>
              </a:rPr>
              <a:t> ( 03 ن ). </a:t>
            </a:r>
            <a:r>
              <a:rPr lang="ar-DZ" sz="3200" b="1" dirty="0">
                <a:solidFill>
                  <a:srgbClr val="00B050"/>
                </a:solidFill>
                <a:effectLst>
                  <a:outerShdw blurRad="38100" dist="38100" dir="2700000" algn="tl">
                    <a:srgbClr val="000000">
                      <a:alpha val="43137"/>
                    </a:srgbClr>
                  </a:outerShdw>
                </a:effectLst>
              </a:rPr>
              <a:t>- تفيدنا التكلفة المتوسطة طويلة الاجل في تحديد غلة الحجم: </a:t>
            </a:r>
            <a:r>
              <a:rPr lang="ar-DZ" sz="3200" b="1" dirty="0">
                <a:solidFill>
                  <a:srgbClr val="7030A0"/>
                </a:solidFill>
                <a:effectLst>
                  <a:outerShdw blurRad="38100" dist="38100" dir="2700000" algn="tl">
                    <a:srgbClr val="000000">
                      <a:alpha val="43137"/>
                    </a:srgbClr>
                  </a:outerShdw>
                </a:effectLst>
              </a:rPr>
              <a:t>( 0.5 ).</a:t>
            </a:r>
            <a:endParaRPr lang="fr-FR" sz="3200" b="1" dirty="0">
              <a:solidFill>
                <a:srgbClr val="7030A0"/>
              </a:solidFill>
              <a:effectLst>
                <a:outerShdw blurRad="38100" dist="38100" dir="2700000" algn="tl">
                  <a:srgbClr val="000000">
                    <a:alpha val="43137"/>
                  </a:srgbClr>
                </a:outerShdw>
              </a:effectLst>
            </a:endParaRPr>
          </a:p>
          <a:p>
            <a:pPr algn="r" rtl="1"/>
            <a:r>
              <a:rPr lang="ar-DZ" sz="3200" b="1" dirty="0">
                <a:solidFill>
                  <a:srgbClr val="7030A0"/>
                </a:solidFill>
                <a:effectLst>
                  <a:outerShdw blurRad="38100" dist="38100" dir="2700000" algn="tl">
                    <a:srgbClr val="000000">
                      <a:alpha val="43137"/>
                    </a:srgbClr>
                  </a:outerShdw>
                </a:effectLst>
              </a:rPr>
              <a:t>    * عند انخفاضها تكون غلة الحجم متزايدة. ( 0.5 ).</a:t>
            </a:r>
            <a:endParaRPr lang="fr-FR" sz="3200" b="1" dirty="0">
              <a:solidFill>
                <a:srgbClr val="7030A0"/>
              </a:solidFill>
              <a:effectLst>
                <a:outerShdw blurRad="38100" dist="38100" dir="2700000" algn="tl">
                  <a:srgbClr val="000000">
                    <a:alpha val="43137"/>
                  </a:srgbClr>
                </a:outerShdw>
              </a:effectLst>
            </a:endParaRPr>
          </a:p>
          <a:p>
            <a:pPr algn="r" rtl="1"/>
            <a:r>
              <a:rPr lang="ar-DZ" sz="3200" b="1" dirty="0">
                <a:solidFill>
                  <a:srgbClr val="7030A0"/>
                </a:solidFill>
                <a:effectLst>
                  <a:outerShdw blurRad="38100" dist="38100" dir="2700000" algn="tl">
                    <a:srgbClr val="000000">
                      <a:alpha val="43137"/>
                    </a:srgbClr>
                  </a:outerShdw>
                </a:effectLst>
              </a:rPr>
              <a:t>    * عند بلوغها ادنى قيمة لها تكون غلة الحجم ثابتة. ( 0.5 ).</a:t>
            </a:r>
            <a:endParaRPr lang="fr-FR" sz="3200" b="1" dirty="0">
              <a:solidFill>
                <a:srgbClr val="7030A0"/>
              </a:solidFill>
              <a:effectLst>
                <a:outerShdw blurRad="38100" dist="38100" dir="2700000" algn="tl">
                  <a:srgbClr val="000000">
                    <a:alpha val="43137"/>
                  </a:srgbClr>
                </a:outerShdw>
              </a:effectLst>
            </a:endParaRPr>
          </a:p>
          <a:p>
            <a:pPr algn="r" rtl="1"/>
            <a:r>
              <a:rPr lang="ar-DZ" sz="3200" b="1" dirty="0">
                <a:solidFill>
                  <a:srgbClr val="7030A0"/>
                </a:solidFill>
                <a:effectLst>
                  <a:outerShdw blurRad="38100" dist="38100" dir="2700000" algn="tl">
                    <a:srgbClr val="000000">
                      <a:alpha val="43137"/>
                    </a:srgbClr>
                  </a:outerShdw>
                </a:effectLst>
              </a:rPr>
              <a:t>    * عندما تكون متزايدة تكون غلة الحجم متناقصة. ( 0.5 ).</a:t>
            </a:r>
            <a:endParaRPr lang="fr-FR" sz="3200" b="1" dirty="0">
              <a:solidFill>
                <a:srgbClr val="7030A0"/>
              </a:solidFill>
              <a:effectLst>
                <a:outerShdw blurRad="38100" dist="38100" dir="2700000" algn="tl">
                  <a:srgbClr val="000000">
                    <a:alpha val="43137"/>
                  </a:srgbClr>
                </a:outerShdw>
              </a:effectLst>
            </a:endParaRPr>
          </a:p>
          <a:p>
            <a:pPr algn="r" rtl="1"/>
            <a:r>
              <a:rPr lang="ar-DZ" sz="3200" b="1" dirty="0">
                <a:solidFill>
                  <a:srgbClr val="00B050"/>
                </a:solidFill>
                <a:effectLst>
                  <a:outerShdw blurRad="38100" dist="38100" dir="2700000" algn="tl">
                    <a:srgbClr val="000000">
                      <a:alpha val="43137"/>
                    </a:srgbClr>
                  </a:outerShdw>
                </a:effectLst>
              </a:rPr>
              <a:t>- التكلفة الكلية في الأجل القصير أعلى دائما من التكلفة الكلية طويلة الأجل، لأنه في الفترة الطويلة تستطيع المؤسسة دائما التعديل في أوضاعها حتى يتم الإنتاج عند أدنى تكلفة، و هو مالا يتوفر في الفترة القصيرة. ( 01 ).</a:t>
            </a:r>
            <a:endParaRPr lang="fr-FR" sz="3200" b="1" dirty="0">
              <a:solidFill>
                <a:srgbClr val="00B050"/>
              </a:solidFill>
              <a:effectLst>
                <a:outerShdw blurRad="38100" dist="38100" dir="2700000" algn="tl">
                  <a:srgbClr val="000000">
                    <a:alpha val="43137"/>
                  </a:srgbClr>
                </a:outerShdw>
              </a:effectLst>
            </a:endParaRPr>
          </a:p>
          <a:p>
            <a:pPr lvl="0" algn="r" rtl="1"/>
            <a:endParaRPr lang="en-US" sz="3200" b="1" dirty="0">
              <a:effectLst>
                <a:outerShdw blurRad="38100" dist="38100" dir="2700000" algn="tl">
                  <a:srgbClr val="000000">
                    <a:alpha val="43137"/>
                  </a:srgbClr>
                </a:outerShdw>
              </a:effectLst>
            </a:endParaRPr>
          </a:p>
        </p:txBody>
      </p:sp>
      <p:pic>
        <p:nvPicPr>
          <p:cNvPr id="2049" name="Picture 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377252" y="3572468"/>
            <a:ext cx="85725" cy="22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05697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circle(in)">
                                      <p:cBhvr>
                                        <p:cTn id="3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124" y="516661"/>
            <a:ext cx="11873553" cy="1061279"/>
          </a:xfrm>
          <a:solidFill>
            <a:srgbClr val="FFC000"/>
          </a:solidFill>
        </p:spPr>
        <p:txBody>
          <a:bodyPr>
            <a:normAutofit fontScale="90000"/>
          </a:bodyPr>
          <a:lstStyle/>
          <a:p>
            <a:pPr lvl="0" rtl="1"/>
            <a:r>
              <a:rPr lang="ar-DZ" sz="4000" b="1" dirty="0">
                <a:solidFill>
                  <a:srgbClr val="002060"/>
                </a:solidFill>
                <a:effectLst>
                  <a:outerShdw blurRad="38100" dist="38100" dir="2700000" algn="tl">
                    <a:srgbClr val="000000">
                      <a:alpha val="43137"/>
                    </a:srgbClr>
                  </a:outerShdw>
                </a:effectLst>
              </a:rPr>
              <a:t>س 4- قارن بين الإنتاج الحدي و التكلفة الحدية في الأجل القصير؟.( 01 ن ).</a:t>
            </a:r>
            <a:endParaRPr lang="fr-FR" sz="4000" b="1" dirty="0">
              <a:solidFill>
                <a:srgbClr val="00206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50125" y="1814181"/>
            <a:ext cx="11873553" cy="4886870"/>
          </a:xfrm>
          <a:blipFill>
            <a:blip r:embed="rId2"/>
            <a:tile tx="0" ty="0" sx="100000" sy="100000" flip="none" algn="tl"/>
          </a:blipFill>
        </p:spPr>
        <p:txBody>
          <a:bodyPr>
            <a:normAutofit/>
          </a:bodyPr>
          <a:lstStyle/>
          <a:p>
            <a:pPr indent="1255713" algn="r" rtl="1"/>
            <a:r>
              <a:rPr lang="ar-AE" sz="3200" b="1" dirty="0">
                <a:solidFill>
                  <a:srgbClr val="00B050"/>
                </a:solidFill>
                <a:effectLst>
                  <a:outerShdw blurRad="38100" dist="38100" dir="2700000" algn="tl">
                    <a:srgbClr val="000000">
                      <a:alpha val="43137"/>
                    </a:srgbClr>
                  </a:outerShdw>
                </a:effectLst>
              </a:rPr>
              <a:t> </a:t>
            </a:r>
          </a:p>
          <a:p>
            <a:pPr rtl="1"/>
            <a:endParaRPr lang="en-US" sz="3200" b="1" i="1" dirty="0"/>
          </a:p>
        </p:txBody>
      </p:sp>
      <p:pic>
        <p:nvPicPr>
          <p:cNvPr id="12" name="Imag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04686" y="1973942"/>
            <a:ext cx="9913257" cy="4528457"/>
          </a:xfrm>
          <a:prstGeom prst="rect">
            <a:avLst/>
          </a:prstGeom>
          <a:ln w="88900" cap="sq" cmpd="thickThin">
            <a:solidFill>
              <a:srgbClr val="000000"/>
            </a:solidFill>
            <a:prstDash val="solid"/>
            <a:miter lim="800000"/>
          </a:ln>
          <a:effectLst>
            <a:innerShdw blurRad="76200">
              <a:srgbClr val="000000"/>
            </a:innerShdw>
          </a:effectLst>
        </p:spPr>
      </p:pic>
      <p:pic>
        <p:nvPicPr>
          <p:cNvPr id="4097" name="Picture 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114300" cy="21907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114300" cy="219075"/>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114300" cy="219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5431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461</TotalTime>
  <Words>2229</Words>
  <Application>Microsoft Office PowerPoint</Application>
  <PresentationFormat>Grand écran</PresentationFormat>
  <Paragraphs>248</Paragraphs>
  <Slides>28</Slides>
  <Notes>0</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28</vt:i4>
      </vt:variant>
    </vt:vector>
  </HeadingPairs>
  <TitlesOfParts>
    <vt:vector size="39" baseType="lpstr">
      <vt:lpstr>SimSun</vt:lpstr>
      <vt:lpstr>AdvertisingBold</vt:lpstr>
      <vt:lpstr>AdvertisingExtraBold</vt:lpstr>
      <vt:lpstr>Arial</vt:lpstr>
      <vt:lpstr>Calibri</vt:lpstr>
      <vt:lpstr>Calibri Light</vt:lpstr>
      <vt:lpstr>Impact</vt:lpstr>
      <vt:lpstr>Symbol</vt:lpstr>
      <vt:lpstr>Times New Roman</vt:lpstr>
      <vt:lpstr>Wingdings</vt:lpstr>
      <vt:lpstr>Office Theme</vt:lpstr>
      <vt:lpstr>Présentation PowerPoint</vt:lpstr>
      <vt:lpstr>                                      جامعة محمد خيضر- بسكرة- كلية العلوم الاقتصادية و التجارية و علوم التسيير  توازن المؤسسة و أشكال السوق </vt:lpstr>
      <vt:lpstr>الاختبار التطبيقي الأول ( محلول):</vt:lpstr>
      <vt:lpstr>الجزء التطبيقي:</vt:lpstr>
      <vt:lpstr> التمرين الثاني:</vt:lpstr>
      <vt:lpstr>الرسم البياني:</vt:lpstr>
      <vt:lpstr>حل الاختبار التطبيقي الاول:</vt:lpstr>
      <vt:lpstr>حل الجزء النظري( تابع):</vt:lpstr>
      <vt:lpstr>س 4- قارن بين الإنتاج الحدي و التكلفة الحدية في الأجل القصير؟.( 01 ن ).</vt:lpstr>
      <vt:lpstr>حل التمرين الاول:</vt:lpstr>
      <vt:lpstr>حل التمرين الثاني:</vt:lpstr>
      <vt:lpstr>حل التمرين الثاني (تابع):</vt:lpstr>
      <vt:lpstr>حل التمرين الثاني (تابع):</vt:lpstr>
      <vt:lpstr>الاختبار التطبيقي الثاني ( محلول):</vt:lpstr>
      <vt:lpstr>التمرين الثاني (تابع):</vt:lpstr>
      <vt:lpstr>حل الاختبار التطبيقي الثاني:</vt:lpstr>
      <vt:lpstr>حل التمرين الاول:</vt:lpstr>
      <vt:lpstr>حل التمرين الأول ( تابع):</vt:lpstr>
      <vt:lpstr>حل التمرين الأول ( تابع):</vt:lpstr>
      <vt:lpstr>حل التمرين الثاني :</vt:lpstr>
      <vt:lpstr>حل التمرين الأول ( تابع):</vt:lpstr>
      <vt:lpstr>حل التمرين الثاني :</vt:lpstr>
      <vt:lpstr>حل التمرين الثاني (تابع) :</vt:lpstr>
      <vt:lpstr>الاختبار التطبيقي الثالث ( مقترح):</vt:lpstr>
      <vt:lpstr>الجزء النظري ( تابع ):</vt:lpstr>
      <vt:lpstr>الجزء التطبيقي:</vt:lpstr>
      <vt:lpstr>الاختبار التطبيقي الرابع ( مقترح):</vt:lpstr>
      <vt:lpstr>الجزء التطبيقي:</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جامعة محمد خيضر- بسكرة- كلية العلوم الاقتصادية و التجارية و علوم التسيير  توازن المؤسسة و أشكال السوق</dc:title>
  <dc:creator>Admin</dc:creator>
  <cp:lastModifiedBy>Utilisateur Windows</cp:lastModifiedBy>
  <cp:revision>53</cp:revision>
  <dcterms:created xsi:type="dcterms:W3CDTF">2020-04-18T17:33:51Z</dcterms:created>
  <dcterms:modified xsi:type="dcterms:W3CDTF">2020-06-02T19:13:29Z</dcterms:modified>
</cp:coreProperties>
</file>