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298" r:id="rId3"/>
    <p:sldId id="299" r:id="rId4"/>
    <p:sldId id="300" r:id="rId5"/>
    <p:sldId id="301" r:id="rId6"/>
    <p:sldId id="302" r:id="rId7"/>
    <p:sldId id="303" r:id="rId8"/>
    <p:sldId id="304" r:id="rId9"/>
    <p:sldId id="305" r:id="rId10"/>
    <p:sldId id="30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0" r:id="rId25"/>
    <p:sldId id="271" r:id="rId26"/>
    <p:sldId id="272" r:id="rId27"/>
    <p:sldId id="273" r:id="rId28"/>
    <p:sldId id="274" r:id="rId29"/>
    <p:sldId id="275" r:id="rId30"/>
    <p:sldId id="276" r:id="rId31"/>
    <p:sldId id="278" r:id="rId32"/>
    <p:sldId id="277" r:id="rId33"/>
    <p:sldId id="279" r:id="rId34"/>
    <p:sldId id="280" r:id="rId35"/>
    <p:sldId id="281" r:id="rId36"/>
    <p:sldId id="282" r:id="rId37"/>
    <p:sldId id="285" r:id="rId38"/>
    <p:sldId id="284" r:id="rId39"/>
    <p:sldId id="283" r:id="rId40"/>
    <p:sldId id="286" r:id="rId41"/>
    <p:sldId id="287" r:id="rId42"/>
    <p:sldId id="288" r:id="rId43"/>
    <p:sldId id="289" r:id="rId44"/>
    <p:sldId id="290" r:id="rId45"/>
    <p:sldId id="292" r:id="rId46"/>
    <p:sldId id="291" r:id="rId47"/>
    <p:sldId id="294" r:id="rId48"/>
    <p:sldId id="293" r:id="rId49"/>
    <p:sldId id="295" r:id="rId50"/>
    <p:sldId id="296" r:id="rId51"/>
    <p:sldId id="297" r:id="rId5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4B2D14-A266-4CBD-BE0E-566CFF863568}" type="datetimeFigureOut">
              <a:rPr lang="fr-FR" smtClean="0"/>
              <a:pPr/>
              <a:t>23/01/2019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7043F4-4390-42B1-B482-C29F4D52C8D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987AE93-3DA4-4635-92B4-68B0D1EB5B2F}" type="datetime1">
              <a:rPr lang="fr-FR" smtClean="0"/>
              <a:pPr/>
              <a:t>23/01/2019</a:t>
            </a:fld>
            <a:endParaRPr lang="fr-FR"/>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56923EE-0C8F-4362-B07D-EF1B2DB10953}" type="datetime1">
              <a:rPr lang="fr-FR" smtClean="0"/>
              <a:pPr/>
              <a:t>23/01/2019</a:t>
            </a:fld>
            <a:endParaRPr lang="fr-FR"/>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426A57-30CC-4C48-9088-39D060AAA72F}" type="datetime1">
              <a:rPr lang="fr-FR" smtClean="0"/>
              <a:pPr/>
              <a:t>23/01/2019</a:t>
            </a:fld>
            <a:endParaRPr lang="fr-FR"/>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4017F33-3C21-433A-9C0C-B59E639A5D4C}" type="datetime1">
              <a:rPr lang="fr-FR" smtClean="0"/>
              <a:pPr/>
              <a:t>23/01/2019</a:t>
            </a:fld>
            <a:endParaRPr lang="fr-FR"/>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B4397FA-3D49-43AB-AAA2-8E8182278E4D}" type="datetime1">
              <a:rPr lang="fr-FR" smtClean="0"/>
              <a:pPr/>
              <a:t>23/01/2019</a:t>
            </a:fld>
            <a:endParaRPr lang="fr-FR"/>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4B02745-7A47-4103-A3AE-FE4A049C19E5}" type="datetime1">
              <a:rPr lang="fr-FR" smtClean="0"/>
              <a:pPr/>
              <a:t>23/01/2019</a:t>
            </a:fld>
            <a:endParaRPr lang="fr-FR"/>
          </a:p>
        </p:txBody>
      </p:sp>
      <p:sp>
        <p:nvSpPr>
          <p:cNvPr id="6" name="Espace réservé du pied de page 5"/>
          <p:cNvSpPr>
            <a:spLocks noGrp="1"/>
          </p:cNvSpPr>
          <p:nvPr>
            <p:ph type="ftr" sz="quarter" idx="11"/>
          </p:nvPr>
        </p:nvSpPr>
        <p:spPr/>
        <p:txBody>
          <a:bodyPr/>
          <a:lstStyle/>
          <a:p>
            <a:r>
              <a:rPr lang="fr-FR" smtClean="0"/>
              <a:t>Niveau:2LMD Module AJEL</a:t>
            </a:r>
            <a:endParaRPr lang="fr-FR"/>
          </a:p>
        </p:txBody>
      </p:sp>
      <p:sp>
        <p:nvSpPr>
          <p:cNvPr id="7" name="Espace réservé du numéro de diapositive 6"/>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F14207D-CB55-4763-9190-A42CAF10E5B1}" type="datetime1">
              <a:rPr lang="fr-FR" smtClean="0"/>
              <a:pPr/>
              <a:t>23/01/2019</a:t>
            </a:fld>
            <a:endParaRPr lang="fr-FR"/>
          </a:p>
        </p:txBody>
      </p:sp>
      <p:sp>
        <p:nvSpPr>
          <p:cNvPr id="8" name="Espace réservé du pied de page 7"/>
          <p:cNvSpPr>
            <a:spLocks noGrp="1"/>
          </p:cNvSpPr>
          <p:nvPr>
            <p:ph type="ftr" sz="quarter" idx="11"/>
          </p:nvPr>
        </p:nvSpPr>
        <p:spPr/>
        <p:txBody>
          <a:bodyPr/>
          <a:lstStyle/>
          <a:p>
            <a:r>
              <a:rPr lang="fr-FR" smtClean="0"/>
              <a:t>Niveau:2LMD Module AJEL</a:t>
            </a:r>
            <a:endParaRPr lang="fr-FR"/>
          </a:p>
        </p:txBody>
      </p:sp>
      <p:sp>
        <p:nvSpPr>
          <p:cNvPr id="9" name="Espace réservé du numéro de diapositive 8"/>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F2A22BE-EFAA-4169-A6F9-9F2818139210}" type="datetime1">
              <a:rPr lang="fr-FR" smtClean="0"/>
              <a:pPr/>
              <a:t>23/01/2019</a:t>
            </a:fld>
            <a:endParaRPr lang="fr-F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AA8C24-F5C6-4197-AF52-F14B3EFCCE4D}" type="datetime1">
              <a:rPr lang="fr-FR" smtClean="0"/>
              <a:pPr/>
              <a:t>23/01/2019</a:t>
            </a:fld>
            <a:endParaRPr lang="fr-FR"/>
          </a:p>
        </p:txBody>
      </p:sp>
      <p:sp>
        <p:nvSpPr>
          <p:cNvPr id="3" name="Espace réservé du pied de page 2"/>
          <p:cNvSpPr>
            <a:spLocks noGrp="1"/>
          </p:cNvSpPr>
          <p:nvPr>
            <p:ph type="ftr" sz="quarter" idx="11"/>
          </p:nvPr>
        </p:nvSpPr>
        <p:spPr/>
        <p:txBody>
          <a:bodyPr/>
          <a:lstStyle/>
          <a:p>
            <a:r>
              <a:rPr lang="fr-FR" smtClean="0"/>
              <a:t>Niveau:2LMD Module AJEL</a:t>
            </a:r>
            <a:endParaRPr lang="fr-FR"/>
          </a:p>
        </p:txBody>
      </p:sp>
      <p:sp>
        <p:nvSpPr>
          <p:cNvPr id="4" name="Espace réservé du numéro de diapositive 3"/>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B1126A7-1593-47DC-B96D-BC5DE1384204}" type="datetime1">
              <a:rPr lang="fr-FR" smtClean="0"/>
              <a:pPr/>
              <a:t>23/01/2019</a:t>
            </a:fld>
            <a:endParaRPr lang="fr-FR"/>
          </a:p>
        </p:txBody>
      </p:sp>
      <p:sp>
        <p:nvSpPr>
          <p:cNvPr id="6" name="Espace réservé du pied de page 5"/>
          <p:cNvSpPr>
            <a:spLocks noGrp="1"/>
          </p:cNvSpPr>
          <p:nvPr>
            <p:ph type="ftr" sz="quarter" idx="11"/>
          </p:nvPr>
        </p:nvSpPr>
        <p:spPr/>
        <p:txBody>
          <a:bodyPr/>
          <a:lstStyle/>
          <a:p>
            <a:r>
              <a:rPr lang="fr-FR" smtClean="0"/>
              <a:t>Niveau:2LMD Module AJEL</a:t>
            </a:r>
            <a:endParaRPr lang="fr-FR"/>
          </a:p>
        </p:txBody>
      </p:sp>
      <p:sp>
        <p:nvSpPr>
          <p:cNvPr id="7" name="Espace réservé du numéro de diapositive 6"/>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DC91EEC-0485-4E90-9F36-96A51E1F6F2D}" type="datetime1">
              <a:rPr lang="fr-FR" smtClean="0"/>
              <a:pPr/>
              <a:t>23/01/2019</a:t>
            </a:fld>
            <a:endParaRPr lang="fr-FR"/>
          </a:p>
        </p:txBody>
      </p:sp>
      <p:sp>
        <p:nvSpPr>
          <p:cNvPr id="6" name="Espace réservé du pied de page 5"/>
          <p:cNvSpPr>
            <a:spLocks noGrp="1"/>
          </p:cNvSpPr>
          <p:nvPr>
            <p:ph type="ftr" sz="quarter" idx="11"/>
          </p:nvPr>
        </p:nvSpPr>
        <p:spPr/>
        <p:txBody>
          <a:bodyPr/>
          <a:lstStyle/>
          <a:p>
            <a:r>
              <a:rPr lang="fr-FR" smtClean="0"/>
              <a:t>Niveau:2LMD Module AJEL</a:t>
            </a:r>
            <a:endParaRPr lang="fr-FR"/>
          </a:p>
        </p:txBody>
      </p:sp>
      <p:sp>
        <p:nvSpPr>
          <p:cNvPr id="7" name="Espace réservé du numéro de diapositive 6"/>
          <p:cNvSpPr>
            <a:spLocks noGrp="1"/>
          </p:cNvSpPr>
          <p:nvPr>
            <p:ph type="sldNum" sz="quarter" idx="12"/>
          </p:nvPr>
        </p:nvSpPr>
        <p:spPr/>
        <p:txBody>
          <a:bodyPr/>
          <a:lstStyle/>
          <a:p>
            <a:fld id="{15FAE8F4-9945-4882-A27D-3CD6060A7AE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3DFA95-8B44-4310-9331-42A31D06CEA8}" type="datetime1">
              <a:rPr lang="fr-FR" smtClean="0"/>
              <a:pPr/>
              <a:t>23/01/2019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Niveau:2LMD Module AJEL</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FAE8F4-9945-4882-A27D-3CD6060A7AE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571744"/>
            <a:ext cx="7772400" cy="1798641"/>
          </a:xfrm>
        </p:spPr>
        <p:txBody>
          <a:bodyPr>
            <a:normAutofit fontScale="90000"/>
          </a:bodyPr>
          <a:lstStyle/>
          <a:p>
            <a:r>
              <a:rPr lang="fr-FR" b="1" dirty="0" smtClean="0"/>
              <a:t>Module AJEL</a:t>
            </a:r>
            <a:br>
              <a:rPr lang="fr-FR" b="1" dirty="0" smtClean="0"/>
            </a:br>
            <a:r>
              <a:rPr lang="fr-FR" b="1" dirty="0" smtClean="0"/>
              <a:t>Partie 1</a:t>
            </a:r>
            <a:br>
              <a:rPr lang="fr-FR" b="1" dirty="0" smtClean="0"/>
            </a:br>
            <a:r>
              <a:rPr lang="fr-FR" b="1" dirty="0" smtClean="0"/>
              <a:t>Niveau:2LMD</a:t>
            </a:r>
            <a:endParaRPr lang="fr-FR" b="1" dirty="0"/>
          </a:p>
        </p:txBody>
      </p:sp>
      <p:sp>
        <p:nvSpPr>
          <p:cNvPr id="3" name="Sous-titre 2"/>
          <p:cNvSpPr>
            <a:spLocks noGrp="1"/>
          </p:cNvSpPr>
          <p:nvPr>
            <p:ph type="subTitle" idx="1"/>
          </p:nvPr>
        </p:nvSpPr>
        <p:spPr>
          <a:xfrm>
            <a:off x="214282" y="4929198"/>
            <a:ext cx="8643998" cy="828684"/>
          </a:xfrm>
        </p:spPr>
        <p:txBody>
          <a:bodyPr/>
          <a:lstStyle/>
          <a:p>
            <a:r>
              <a:rPr lang="fr-FR" b="1" dirty="0" smtClean="0">
                <a:solidFill>
                  <a:schemeClr val="tx1"/>
                </a:solidFill>
              </a:rPr>
              <a:t>Responsable du module: Mme </a:t>
            </a:r>
            <a:r>
              <a:rPr lang="fr-FR" b="1" dirty="0" err="1" smtClean="0">
                <a:solidFill>
                  <a:schemeClr val="tx1"/>
                </a:solidFill>
              </a:rPr>
              <a:t>Hattab</a:t>
            </a:r>
            <a:r>
              <a:rPr lang="fr-FR" b="1" dirty="0" smtClean="0">
                <a:solidFill>
                  <a:schemeClr val="tx1"/>
                </a:solidFill>
              </a:rPr>
              <a:t> Dalila.</a:t>
            </a:r>
            <a:endParaRPr lang="fr-FR" b="1" dirty="0">
              <a:solidFill>
                <a:schemeClr val="tx1"/>
              </a:solidFill>
            </a:endParaRP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a:t>
            </a:fld>
            <a:endParaRPr lang="fr-FR"/>
          </a:p>
        </p:txBody>
      </p:sp>
      <p:sp>
        <p:nvSpPr>
          <p:cNvPr id="6" name="Titre 1"/>
          <p:cNvSpPr txBox="1">
            <a:spLocks/>
          </p:cNvSpPr>
          <p:nvPr/>
        </p:nvSpPr>
        <p:spPr>
          <a:xfrm>
            <a:off x="0" y="428604"/>
            <a:ext cx="9144000" cy="1470025"/>
          </a:xfrm>
          <a:prstGeom prst="rect">
            <a:avLst/>
          </a:prstGeom>
        </p:spPr>
        <p:txBody>
          <a:bodyPr vert="horz" lIns="91440" tIns="45720" rIns="91440" bIns="45720" rtlCol="0" anchor="ctr">
            <a:normAutofit fontScale="8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Université Mohamed </a:t>
            </a:r>
            <a:r>
              <a:rPr kumimoji="0" lang="fr-FR" sz="4400" b="0" i="0" u="none" strike="noStrike" kern="1200" cap="none" spc="0" normalizeH="0" baseline="0" noProof="0" dirty="0" err="1" smtClean="0">
                <a:ln>
                  <a:noFill/>
                </a:ln>
                <a:solidFill>
                  <a:schemeClr val="tx1"/>
                </a:solidFill>
                <a:effectLst/>
                <a:uLnTx/>
                <a:uFillTx/>
                <a:latin typeface="+mj-lt"/>
                <a:ea typeface="+mj-ea"/>
                <a:cs typeface="+mj-cs"/>
              </a:rPr>
              <a:t>Khider</a:t>
            </a:r>
            <a:r>
              <a:rPr kumimoji="0" lang="fr-FR" sz="4400" b="0" i="0" u="none" strike="noStrike" kern="1200" cap="none" spc="0" normalizeH="0" baseline="0" noProof="0" dirty="0" smtClean="0">
                <a:ln>
                  <a:noFill/>
                </a:ln>
                <a:solidFill>
                  <a:schemeClr val="tx1"/>
                </a:solidFill>
                <a:effectLst/>
                <a:uLnTx/>
                <a:uFillTx/>
                <a:latin typeface="+mj-lt"/>
                <a:ea typeface="+mj-ea"/>
                <a:cs typeface="+mj-cs"/>
              </a:rPr>
              <a:t> Biskra</a:t>
            </a:r>
          </a:p>
          <a:p>
            <a:pPr marL="0" marR="0" lvl="0" indent="0" algn="ctr" defTabSz="914400" rtl="0" eaLnBrk="1" fontAlgn="auto" latinLnBrk="0" hangingPunct="1">
              <a:lnSpc>
                <a:spcPct val="100000"/>
              </a:lnSpc>
              <a:spcBef>
                <a:spcPct val="0"/>
              </a:spcBef>
              <a:spcAft>
                <a:spcPts val="0"/>
              </a:spcAft>
              <a:buClrTx/>
              <a:buSzTx/>
              <a:buFontTx/>
              <a:buNone/>
              <a:tabLst/>
              <a:defRPr/>
            </a:pPr>
            <a:r>
              <a:rPr lang="fr-FR" sz="4400" dirty="0" smtClean="0">
                <a:latin typeface="+mj-lt"/>
                <a:ea typeface="+mj-ea"/>
                <a:cs typeface="+mj-cs"/>
              </a:rPr>
              <a:t>Facultés SENV</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0" i="0" u="none" strike="noStrike" kern="1200" cap="none" spc="0" normalizeH="0" baseline="0" noProof="0" dirty="0" smtClean="0">
                <a:ln>
                  <a:noFill/>
                </a:ln>
                <a:solidFill>
                  <a:schemeClr val="tx1"/>
                </a:solidFill>
                <a:effectLst/>
                <a:uLnTx/>
                <a:uFillTx/>
                <a:latin typeface="+mj-lt"/>
                <a:ea typeface="+mj-ea"/>
                <a:cs typeface="+mj-cs"/>
              </a:rPr>
              <a:t>Département D’informatique.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796908"/>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285860"/>
            <a:ext cx="9144000" cy="4840303"/>
          </a:xfrm>
        </p:spPr>
        <p:txBody>
          <a:bodyPr/>
          <a:lstStyle/>
          <a:p>
            <a:pPr>
              <a:buNone/>
            </a:pPr>
            <a:r>
              <a:rPr lang="fr-FR" dirty="0" smtClean="0"/>
              <a:t>● Un logiciel (en droit) :</a:t>
            </a:r>
          </a:p>
          <a:p>
            <a:pPr>
              <a:buNone/>
            </a:pPr>
            <a:r>
              <a:rPr lang="fr-FR" dirty="0" smtClean="0"/>
              <a:t>● Logiciel,</a:t>
            </a:r>
          </a:p>
          <a:p>
            <a:pPr>
              <a:buNone/>
            </a:pPr>
            <a:r>
              <a:rPr lang="fr-FR" dirty="0" smtClean="0"/>
              <a:t>● Programme d'ordinateur</a:t>
            </a:r>
            <a:r>
              <a:rPr lang="fr-FR" dirty="0" smtClean="0"/>
              <a:t>.</a:t>
            </a:r>
          </a:p>
          <a:p>
            <a:pPr>
              <a:buNone/>
            </a:pPr>
            <a:r>
              <a:rPr lang="fr-FR" dirty="0" smtClean="0"/>
              <a:t>Est protégé par les droits d'auteur depuis 1997</a:t>
            </a:r>
          </a:p>
          <a:p>
            <a:pPr>
              <a:buNone/>
            </a:pPr>
            <a:r>
              <a:rPr lang="fr-FR" dirty="0" smtClean="0"/>
              <a:t>– </a:t>
            </a:r>
            <a:r>
              <a:rPr lang="fr-FR" dirty="0" smtClean="0"/>
              <a:t>L'ordonnance </a:t>
            </a:r>
            <a:r>
              <a:rPr lang="fr-FR" dirty="0" smtClean="0"/>
              <a:t>97-10 du 06 Mars 1997,</a:t>
            </a:r>
          </a:p>
          <a:p>
            <a:pPr>
              <a:buNone/>
            </a:pPr>
            <a:r>
              <a:rPr lang="fr-FR" dirty="0" smtClean="0"/>
              <a:t>– Mise à jour :</a:t>
            </a:r>
            <a:r>
              <a:rPr lang="fr-FR" dirty="0" smtClean="0"/>
              <a:t>Ordonnance </a:t>
            </a:r>
            <a:r>
              <a:rPr lang="fr-FR" dirty="0" smtClean="0"/>
              <a:t>03-05 du 19 Juillet 2003.</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1.Propriété intellectuelle</a:t>
            </a:r>
            <a:endParaRPr lang="fr-FR" dirty="0"/>
          </a:p>
        </p:txBody>
      </p:sp>
      <p:sp>
        <p:nvSpPr>
          <p:cNvPr id="3" name="Espace réservé du contenu 2"/>
          <p:cNvSpPr>
            <a:spLocks noGrp="1"/>
          </p:cNvSpPr>
          <p:nvPr>
            <p:ph idx="1"/>
          </p:nvPr>
        </p:nvSpPr>
        <p:spPr/>
        <p:txBody>
          <a:bodyPr>
            <a:normAutofit fontScale="92500"/>
          </a:bodyPr>
          <a:lstStyle/>
          <a:p>
            <a:pPr algn="just"/>
            <a:r>
              <a:rPr lang="fr-FR" dirty="0"/>
              <a:t>La propriété intellectuelle peut être définie de manière simplifiée comme </a:t>
            </a:r>
            <a:r>
              <a:rPr lang="fr-FR" dirty="0" smtClean="0"/>
              <a:t>étant l’ensemble </a:t>
            </a:r>
            <a:r>
              <a:rPr lang="fr-FR" dirty="0"/>
              <a:t>des droits reconnus par certaines lois spécifiques aux hommes qui ont </a:t>
            </a:r>
            <a:r>
              <a:rPr lang="fr-FR" dirty="0" smtClean="0"/>
              <a:t>fait preuve </a:t>
            </a:r>
            <a:r>
              <a:rPr lang="fr-FR" dirty="0"/>
              <a:t>d’un travail de création intellectuelle ou d’innovation. </a:t>
            </a:r>
            <a:endParaRPr lang="fr-FR" dirty="0" smtClean="0"/>
          </a:p>
          <a:p>
            <a:pPr algn="just"/>
            <a:r>
              <a:rPr lang="fr-FR" dirty="0" smtClean="0"/>
              <a:t>Elle </a:t>
            </a:r>
            <a:r>
              <a:rPr lang="fr-FR" dirty="0"/>
              <a:t>se </a:t>
            </a:r>
            <a:r>
              <a:rPr lang="fr-FR" dirty="0" smtClean="0"/>
              <a:t>subdivise traditionnellement </a:t>
            </a:r>
            <a:r>
              <a:rPr lang="fr-FR" dirty="0"/>
              <a:t>en deux catégories, à savoir </a:t>
            </a:r>
            <a:r>
              <a:rPr lang="fr-FR" b="1" dirty="0"/>
              <a:t>la propriété littéraire et </a:t>
            </a:r>
            <a:r>
              <a:rPr lang="fr-FR" b="1" dirty="0" smtClean="0"/>
              <a:t>artistique, </a:t>
            </a:r>
            <a:r>
              <a:rPr lang="fr-FR" dirty="0" smtClean="0"/>
              <a:t>d’une </a:t>
            </a:r>
            <a:r>
              <a:rPr lang="fr-FR" dirty="0"/>
              <a:t>part, </a:t>
            </a:r>
            <a:endParaRPr lang="fr-FR" dirty="0" smtClean="0"/>
          </a:p>
          <a:p>
            <a:r>
              <a:rPr lang="fr-FR" dirty="0" smtClean="0"/>
              <a:t>et </a:t>
            </a:r>
            <a:r>
              <a:rPr lang="fr-FR" b="1" dirty="0"/>
              <a:t>la propriété industrielle</a:t>
            </a:r>
            <a:r>
              <a:rPr lang="fr-FR" dirty="0"/>
              <a:t>, d’autre part.</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11</a:t>
            </a:fld>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r>
              <a:rPr lang="fr-FR" b="1" dirty="0"/>
              <a:t>La propriété littéraire et artistique </a:t>
            </a:r>
            <a:r>
              <a:rPr lang="fr-FR" dirty="0"/>
              <a:t>comprend les droits d’auteur, ainsi que des </a:t>
            </a:r>
            <a:r>
              <a:rPr lang="fr-FR" dirty="0" smtClean="0"/>
              <a:t>droits satellites </a:t>
            </a:r>
            <a:r>
              <a:rPr lang="fr-FR" dirty="0"/>
              <a:t>à ceux des auteurs et appelés « droits voisins » (droits des </a:t>
            </a:r>
            <a:r>
              <a:rPr lang="fr-FR" dirty="0" smtClean="0"/>
              <a:t>artistes interprètes</a:t>
            </a:r>
            <a:r>
              <a:rPr lang="fr-FR" dirty="0"/>
              <a:t>, des producteurs de phonogrammes et des organismes de radiodiffusion).</a:t>
            </a:r>
          </a:p>
          <a:p>
            <a:pPr algn="just"/>
            <a:r>
              <a:rPr lang="fr-FR" dirty="0"/>
              <a:t>On y inclut aussi également </a:t>
            </a:r>
            <a:r>
              <a:rPr lang="fr-FR" b="1" dirty="0"/>
              <a:t>le droit des bases de données.</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12</a:t>
            </a:fld>
            <a:endParaRPr lang="fr-FR"/>
          </a:p>
        </p:txBody>
      </p:sp>
      <p:sp>
        <p:nvSpPr>
          <p:cNvPr id="6" name="Titre 1"/>
          <p:cNvSpPr>
            <a:spLocks noGrp="1"/>
          </p:cNvSpPr>
          <p:nvPr>
            <p:ph type="title"/>
          </p:nvPr>
        </p:nvSpPr>
        <p:spPr/>
        <p:txBody>
          <a:bodyPr/>
          <a:lstStyle/>
          <a:p>
            <a:r>
              <a:rPr lang="fr-FR" b="1" dirty="0" smtClean="0"/>
              <a:t>1.Propriété intellectuelle</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b="1" dirty="0"/>
              <a:t>La propriété industrielle </a:t>
            </a:r>
            <a:r>
              <a:rPr lang="fr-FR" dirty="0"/>
              <a:t>vise davantage les droits concernant directement </a:t>
            </a:r>
            <a:r>
              <a:rPr lang="fr-FR" dirty="0" smtClean="0"/>
              <a:t>le commerce </a:t>
            </a:r>
            <a:r>
              <a:rPr lang="fr-FR" dirty="0"/>
              <a:t>et l’industrie. </a:t>
            </a:r>
            <a:r>
              <a:rPr lang="fr-FR" dirty="0" smtClean="0"/>
              <a:t>On </a:t>
            </a:r>
            <a:r>
              <a:rPr lang="fr-FR" dirty="0"/>
              <a:t>y classe, entre autres, </a:t>
            </a:r>
            <a:endParaRPr lang="fr-FR" dirty="0" smtClean="0"/>
          </a:p>
          <a:p>
            <a:pPr algn="just"/>
            <a:r>
              <a:rPr lang="fr-FR" dirty="0" smtClean="0"/>
              <a:t>le </a:t>
            </a:r>
            <a:r>
              <a:rPr lang="fr-FR" dirty="0"/>
              <a:t>droit des brevets, </a:t>
            </a:r>
            <a:endParaRPr lang="fr-FR" dirty="0" smtClean="0"/>
          </a:p>
          <a:p>
            <a:pPr algn="just"/>
            <a:r>
              <a:rPr lang="fr-FR" dirty="0" smtClean="0"/>
              <a:t>le </a:t>
            </a:r>
            <a:r>
              <a:rPr lang="fr-FR" dirty="0"/>
              <a:t>droit </a:t>
            </a:r>
            <a:r>
              <a:rPr lang="fr-FR" dirty="0" smtClean="0"/>
              <a:t>des marques</a:t>
            </a:r>
            <a:r>
              <a:rPr lang="fr-FR" dirty="0"/>
              <a:t>, </a:t>
            </a:r>
            <a:endParaRPr lang="fr-FR" dirty="0" smtClean="0"/>
          </a:p>
          <a:p>
            <a:pPr algn="just"/>
            <a:r>
              <a:rPr lang="fr-FR" dirty="0" smtClean="0"/>
              <a:t>le </a:t>
            </a:r>
            <a:r>
              <a:rPr lang="fr-FR" dirty="0"/>
              <a:t>droit des dessins et modèles et </a:t>
            </a:r>
            <a:endParaRPr lang="fr-FR" dirty="0" smtClean="0"/>
          </a:p>
          <a:p>
            <a:pPr algn="just"/>
            <a:r>
              <a:rPr lang="fr-FR" dirty="0" smtClean="0"/>
              <a:t>le </a:t>
            </a:r>
            <a:r>
              <a:rPr lang="fr-FR" dirty="0"/>
              <a:t>droit des obtentions végétales.</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13</a:t>
            </a:fld>
            <a:endParaRPr lang="fr-FR"/>
          </a:p>
        </p:txBody>
      </p:sp>
      <p:sp>
        <p:nvSpPr>
          <p:cNvPr id="6" name="Titre 1"/>
          <p:cNvSpPr>
            <a:spLocks noGrp="1"/>
          </p:cNvSpPr>
          <p:nvPr>
            <p:ph type="title"/>
          </p:nvPr>
        </p:nvSpPr>
        <p:spPr/>
        <p:txBody>
          <a:bodyPr/>
          <a:lstStyle/>
          <a:p>
            <a:r>
              <a:rPr lang="fr-FR" b="1" dirty="0" smtClean="0"/>
              <a:t>1.Propriété intellectuelle</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2.Droit </a:t>
            </a:r>
            <a:r>
              <a:rPr lang="fr-FR" b="1" dirty="0"/>
              <a:t>d’auteur</a:t>
            </a:r>
            <a:endParaRPr lang="fr-FR" dirty="0"/>
          </a:p>
        </p:txBody>
      </p:sp>
      <p:sp>
        <p:nvSpPr>
          <p:cNvPr id="3" name="Espace réservé du contenu 2"/>
          <p:cNvSpPr>
            <a:spLocks noGrp="1"/>
          </p:cNvSpPr>
          <p:nvPr>
            <p:ph idx="1"/>
          </p:nvPr>
        </p:nvSpPr>
        <p:spPr>
          <a:xfrm>
            <a:off x="457200" y="1428736"/>
            <a:ext cx="8229600" cy="4697427"/>
          </a:xfrm>
        </p:spPr>
        <p:txBody>
          <a:bodyPr>
            <a:normAutofit fontScale="85000" lnSpcReduction="10000"/>
          </a:bodyPr>
          <a:lstStyle/>
          <a:p>
            <a:pPr algn="just"/>
            <a:r>
              <a:rPr lang="fr-FR" dirty="0"/>
              <a:t>Le droit d’auteur est la principale protection des logiciels, ceux-ci ayant été </a:t>
            </a:r>
            <a:r>
              <a:rPr lang="fr-FR" dirty="0" smtClean="0"/>
              <a:t>assimilés aux </a:t>
            </a:r>
            <a:r>
              <a:rPr lang="fr-FR" dirty="0"/>
              <a:t>« </a:t>
            </a:r>
            <a:r>
              <a:rPr lang="fr-FR" dirty="0" err="1"/>
              <a:t>oeuvres</a:t>
            </a:r>
            <a:r>
              <a:rPr lang="fr-FR" dirty="0"/>
              <a:t> littéraires » par les principaux traités internationaux sur la </a:t>
            </a:r>
            <a:r>
              <a:rPr lang="fr-FR" dirty="0" smtClean="0"/>
              <a:t>propriété intellectuelle </a:t>
            </a:r>
            <a:r>
              <a:rPr lang="fr-FR" dirty="0"/>
              <a:t>ainsi que par la directive européenne harmonisant le droit des </a:t>
            </a:r>
            <a:r>
              <a:rPr lang="fr-FR" dirty="0" smtClean="0"/>
              <a:t>états membres </a:t>
            </a:r>
            <a:r>
              <a:rPr lang="fr-FR" dirty="0"/>
              <a:t>de l’union européenne en matière de protection des </a:t>
            </a:r>
            <a:r>
              <a:rPr lang="fr-FR" dirty="0" smtClean="0"/>
              <a:t>programmes d’ordinateur. </a:t>
            </a:r>
          </a:p>
          <a:p>
            <a:pPr algn="just"/>
            <a:r>
              <a:rPr lang="fr-FR" dirty="0" smtClean="0"/>
              <a:t>Ces </a:t>
            </a:r>
            <a:r>
              <a:rPr lang="fr-FR" dirty="0"/>
              <a:t>accords internationaux décrétant la protection des logiciels par </a:t>
            </a:r>
            <a:r>
              <a:rPr lang="fr-FR" dirty="0" smtClean="0"/>
              <a:t>le droit </a:t>
            </a:r>
            <a:r>
              <a:rPr lang="fr-FR" dirty="0"/>
              <a:t>d’auteur ont permis de faire profiter les développeurs de logiciels d’un </a:t>
            </a:r>
            <a:r>
              <a:rPr lang="fr-FR" dirty="0" smtClean="0"/>
              <a:t>système de </a:t>
            </a:r>
            <a:r>
              <a:rPr lang="fr-FR" dirty="0"/>
              <a:t>propriété intellectuelle préexistant, déjà bien établi et largement harmonisé sur </a:t>
            </a:r>
            <a:r>
              <a:rPr lang="fr-FR" dirty="0" smtClean="0"/>
              <a:t>le plan </a:t>
            </a:r>
            <a:r>
              <a:rPr lang="fr-FR" dirty="0"/>
              <a:t>international </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lstStyle/>
          <a:p>
            <a:r>
              <a:rPr lang="fr-FR" b="1" dirty="0" smtClean="0"/>
              <a:t>2.Droit </a:t>
            </a:r>
            <a:r>
              <a:rPr lang="fr-FR" b="1" dirty="0"/>
              <a:t>d’auteur</a:t>
            </a:r>
            <a:endParaRPr lang="fr-FR" dirty="0"/>
          </a:p>
        </p:txBody>
      </p:sp>
      <p:sp>
        <p:nvSpPr>
          <p:cNvPr id="3" name="Espace réservé du contenu 2"/>
          <p:cNvSpPr>
            <a:spLocks noGrp="1"/>
          </p:cNvSpPr>
          <p:nvPr>
            <p:ph idx="1"/>
          </p:nvPr>
        </p:nvSpPr>
        <p:spPr>
          <a:xfrm>
            <a:off x="214282" y="1357298"/>
            <a:ext cx="8786874" cy="4768865"/>
          </a:xfrm>
        </p:spPr>
        <p:txBody>
          <a:bodyPr>
            <a:normAutofit fontScale="92500"/>
          </a:bodyPr>
          <a:lstStyle/>
          <a:p>
            <a:pPr algn="just"/>
            <a:r>
              <a:rPr lang="fr-FR" dirty="0"/>
              <a:t>L’une des caractéristiques principales et </a:t>
            </a:r>
            <a:r>
              <a:rPr lang="fr-FR" dirty="0" smtClean="0"/>
              <a:t>intéressantes </a:t>
            </a:r>
            <a:r>
              <a:rPr lang="fr-FR" dirty="0"/>
              <a:t>du droit d’auteur est que </a:t>
            </a:r>
            <a:r>
              <a:rPr lang="fr-FR" dirty="0" smtClean="0"/>
              <a:t>ce droit  intellectuel </a:t>
            </a:r>
            <a:r>
              <a:rPr lang="fr-FR" dirty="0"/>
              <a:t>s’acquiert gratuitement, systématiquement et sans que l’auteur </a:t>
            </a:r>
            <a:r>
              <a:rPr lang="fr-FR" dirty="0" smtClean="0"/>
              <a:t>n’ait à remplir </a:t>
            </a:r>
            <a:r>
              <a:rPr lang="fr-FR" dirty="0"/>
              <a:t>aucune formalité</a:t>
            </a:r>
            <a:r>
              <a:rPr lang="fr-FR" dirty="0" smtClean="0"/>
              <a:t>.</a:t>
            </a:r>
          </a:p>
          <a:p>
            <a:pPr algn="just"/>
            <a:r>
              <a:rPr lang="fr-FR" b="1" dirty="0"/>
              <a:t>Systématique : le droit d’auteur s’acquiert au fur et à mesure que le logiciel se </a:t>
            </a:r>
            <a:r>
              <a:rPr lang="fr-FR" b="1" dirty="0" smtClean="0"/>
              <a:t>crée. </a:t>
            </a:r>
            <a:r>
              <a:rPr lang="fr-FR" dirty="0" smtClean="0"/>
              <a:t>En </a:t>
            </a:r>
            <a:r>
              <a:rPr lang="fr-FR" dirty="0"/>
              <a:t>effet, le droit d’auteur protège immédiatement l’</a:t>
            </a:r>
            <a:r>
              <a:rPr lang="fr-FR" dirty="0" err="1"/>
              <a:t>oeuvre</a:t>
            </a:r>
            <a:r>
              <a:rPr lang="fr-FR" dirty="0"/>
              <a:t> (le logiciel) au moment </a:t>
            </a:r>
            <a:r>
              <a:rPr lang="fr-FR" dirty="0" smtClean="0"/>
              <a:t>où elle </a:t>
            </a:r>
            <a:r>
              <a:rPr lang="fr-FR" dirty="0"/>
              <a:t>prend forme (c’est-à-dire, entre autres, au moment où le code est composé).</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15</a:t>
            </a:fld>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2.Droit </a:t>
            </a:r>
            <a:r>
              <a:rPr lang="fr-FR" b="1" dirty="0"/>
              <a:t>d’auteur</a:t>
            </a:r>
            <a:endParaRPr lang="fr-FR" dirty="0"/>
          </a:p>
        </p:txBody>
      </p:sp>
      <p:sp>
        <p:nvSpPr>
          <p:cNvPr id="3" name="Espace réservé du contenu 2"/>
          <p:cNvSpPr>
            <a:spLocks noGrp="1"/>
          </p:cNvSpPr>
          <p:nvPr>
            <p:ph idx="1"/>
          </p:nvPr>
        </p:nvSpPr>
        <p:spPr/>
        <p:txBody>
          <a:bodyPr/>
          <a:lstStyle/>
          <a:p>
            <a:pPr algn="just"/>
            <a:r>
              <a:rPr lang="fr-FR" b="1" dirty="0"/>
              <a:t>Sans formalité : il ne faut faire aucune « déclaration » ou « enregistrement » pour</a:t>
            </a:r>
          </a:p>
          <a:p>
            <a:pPr algn="just"/>
            <a:r>
              <a:rPr lang="fr-FR" dirty="0"/>
              <a:t>obtenir la protection par le droit d’auteur. </a:t>
            </a:r>
            <a:endParaRPr lang="fr-FR" dirty="0" smtClean="0"/>
          </a:p>
          <a:p>
            <a:pPr algn="just"/>
            <a:r>
              <a:rPr lang="fr-FR" dirty="0" smtClean="0"/>
              <a:t>Le </a:t>
            </a:r>
            <a:r>
              <a:rPr lang="fr-FR" dirty="0"/>
              <a:t>droit d’auteur n’est pas accordé par un</a:t>
            </a:r>
          </a:p>
          <a:p>
            <a:pPr algn="just">
              <a:buNone/>
            </a:pPr>
            <a:r>
              <a:rPr lang="fr-FR" dirty="0"/>
              <a:t>organisme, mais </a:t>
            </a:r>
            <a:r>
              <a:rPr lang="fr-FR" dirty="0" smtClean="0"/>
              <a:t>il est </a:t>
            </a:r>
            <a:r>
              <a:rPr lang="fr-FR" dirty="0"/>
              <a:t>immédiatement acquis par l’effet de la loi.</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b="1" dirty="0"/>
              <a:t>Gratuite : il ne faut pas payer de frais d’enregistrement ou de maintien du </a:t>
            </a:r>
            <a:r>
              <a:rPr lang="fr-FR" b="1" dirty="0" smtClean="0"/>
              <a:t>droit </a:t>
            </a:r>
            <a:r>
              <a:rPr lang="fr-FR" dirty="0" smtClean="0"/>
              <a:t>d’auteur</a:t>
            </a:r>
            <a:r>
              <a:rPr lang="fr-FR" dirty="0"/>
              <a:t>. </a:t>
            </a:r>
            <a:endParaRPr lang="fr-FR" dirty="0" smtClean="0"/>
          </a:p>
          <a:p>
            <a:pPr algn="just"/>
            <a:r>
              <a:rPr lang="fr-FR" dirty="0" smtClean="0"/>
              <a:t>Il </a:t>
            </a:r>
            <a:r>
              <a:rPr lang="fr-FR" dirty="0"/>
              <a:t>est valide dès la création de l’</a:t>
            </a:r>
            <a:r>
              <a:rPr lang="fr-FR" dirty="0" err="1"/>
              <a:t>oeuvre</a:t>
            </a:r>
            <a:r>
              <a:rPr lang="fr-FR" dirty="0"/>
              <a:t> et s’éteint 70 ans après la mort </a:t>
            </a:r>
            <a:r>
              <a:rPr lang="fr-FR" dirty="0" smtClean="0"/>
              <a:t>de son </a:t>
            </a:r>
            <a:r>
              <a:rPr lang="fr-FR" dirty="0"/>
              <a:t>auteur originaire (personne physique qui a créé le logiciel).</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17</a:t>
            </a:fld>
            <a:endParaRPr lang="fr-FR"/>
          </a:p>
        </p:txBody>
      </p:sp>
      <p:sp>
        <p:nvSpPr>
          <p:cNvPr id="6" name="Titre 1"/>
          <p:cNvSpPr>
            <a:spLocks noGrp="1"/>
          </p:cNvSpPr>
          <p:nvPr>
            <p:ph type="title"/>
          </p:nvPr>
        </p:nvSpPr>
        <p:spPr/>
        <p:txBody>
          <a:bodyPr/>
          <a:lstStyle/>
          <a:p>
            <a:r>
              <a:rPr lang="fr-FR" b="1" dirty="0" smtClean="0"/>
              <a:t>2.Droit </a:t>
            </a:r>
            <a:r>
              <a:rPr lang="fr-FR" b="1" dirty="0"/>
              <a:t>d’auteur</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t>3.L’</a:t>
            </a:r>
            <a:r>
              <a:rPr lang="fr-FR" b="1" dirty="0" err="1" smtClean="0"/>
              <a:t>oeuvre</a:t>
            </a:r>
            <a:r>
              <a:rPr lang="fr-FR" b="1" dirty="0" smtClean="0"/>
              <a:t> </a:t>
            </a:r>
            <a:r>
              <a:rPr lang="fr-FR" b="1" dirty="0"/>
              <a:t>dans toutes ses </a:t>
            </a:r>
            <a:r>
              <a:rPr lang="fr-FR" b="1" dirty="0" smtClean="0"/>
              <a:t>formes</a:t>
            </a:r>
            <a:endParaRPr lang="fr-FR" dirty="0"/>
          </a:p>
        </p:txBody>
      </p:sp>
      <p:sp>
        <p:nvSpPr>
          <p:cNvPr id="3" name="Espace réservé du contenu 2"/>
          <p:cNvSpPr>
            <a:spLocks noGrp="1"/>
          </p:cNvSpPr>
          <p:nvPr>
            <p:ph idx="1"/>
          </p:nvPr>
        </p:nvSpPr>
        <p:spPr>
          <a:xfrm>
            <a:off x="0" y="1600200"/>
            <a:ext cx="9144000" cy="4525963"/>
          </a:xfrm>
        </p:spPr>
        <p:txBody>
          <a:bodyPr>
            <a:normAutofit fontScale="85000" lnSpcReduction="10000"/>
          </a:bodyPr>
          <a:lstStyle/>
          <a:p>
            <a:pPr algn="just"/>
            <a:r>
              <a:rPr lang="fr-FR" dirty="0"/>
              <a:t>Afin de leur faire profiter de la protection par le droit d’auteur, les logiciels ont </a:t>
            </a:r>
            <a:r>
              <a:rPr lang="fr-FR" dirty="0" smtClean="0"/>
              <a:t>été assimilés </a:t>
            </a:r>
            <a:r>
              <a:rPr lang="fr-FR" dirty="0"/>
              <a:t>aux </a:t>
            </a:r>
            <a:r>
              <a:rPr lang="fr-FR" dirty="0" smtClean="0"/>
              <a:t>œuvres </a:t>
            </a:r>
            <a:r>
              <a:rPr lang="fr-FR" dirty="0"/>
              <a:t>littéraires et artistiques. De la même façon que l’auteur </a:t>
            </a:r>
            <a:r>
              <a:rPr lang="fr-FR" dirty="0" smtClean="0"/>
              <a:t>d’un livre </a:t>
            </a:r>
            <a:r>
              <a:rPr lang="fr-FR" dirty="0"/>
              <a:t>le crée au fur à mesure des mots, lignes et paragraphes qu’il rédige, </a:t>
            </a:r>
            <a:r>
              <a:rPr lang="fr-FR" dirty="0" smtClean="0"/>
              <a:t>l’auteur d’un </a:t>
            </a:r>
            <a:r>
              <a:rPr lang="fr-FR" dirty="0"/>
              <a:t>logiciel crée du code qu’il structure et </a:t>
            </a:r>
            <a:r>
              <a:rPr lang="fr-FR" dirty="0" smtClean="0"/>
              <a:t>compose afin </a:t>
            </a:r>
            <a:r>
              <a:rPr lang="fr-FR" dirty="0"/>
              <a:t>de composer son « </a:t>
            </a:r>
            <a:r>
              <a:rPr lang="fr-FR" dirty="0" smtClean="0"/>
              <a:t>œuvre logicielle ».</a:t>
            </a:r>
          </a:p>
          <a:p>
            <a:pPr algn="just"/>
            <a:r>
              <a:rPr lang="fr-FR" dirty="0"/>
              <a:t>Le logiciel est cependant une </a:t>
            </a:r>
            <a:r>
              <a:rPr lang="fr-FR" dirty="0" smtClean="0"/>
              <a:t>œuvre </a:t>
            </a:r>
            <a:r>
              <a:rPr lang="fr-FR" dirty="0"/>
              <a:t>un peu particulière dans la mesure où un </a:t>
            </a:r>
            <a:r>
              <a:rPr lang="fr-FR" dirty="0" smtClean="0"/>
              <a:t>même logiciel </a:t>
            </a:r>
            <a:r>
              <a:rPr lang="fr-FR" dirty="0"/>
              <a:t>peut prendre plusieurs formes naturelles en fonction du degré </a:t>
            </a:r>
            <a:r>
              <a:rPr lang="fr-FR" dirty="0" smtClean="0"/>
              <a:t>d’abstraction auquel </a:t>
            </a:r>
            <a:r>
              <a:rPr lang="fr-FR" dirty="0"/>
              <a:t>on se situe et/ou du langage dans lequel il est présenté.</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18</a:t>
            </a:fld>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fr-FR" b="1" dirty="0" smtClean="0"/>
              <a:t>4.La </a:t>
            </a:r>
            <a:r>
              <a:rPr lang="fr-FR" b="1" dirty="0"/>
              <a:t>forme et non les idées</a:t>
            </a:r>
            <a:endParaRPr lang="fr-FR" dirty="0"/>
          </a:p>
        </p:txBody>
      </p:sp>
      <p:sp>
        <p:nvSpPr>
          <p:cNvPr id="3" name="Espace réservé du contenu 2"/>
          <p:cNvSpPr>
            <a:spLocks noGrp="1"/>
          </p:cNvSpPr>
          <p:nvPr>
            <p:ph idx="1"/>
          </p:nvPr>
        </p:nvSpPr>
        <p:spPr>
          <a:xfrm>
            <a:off x="0" y="1214422"/>
            <a:ext cx="9144000" cy="4911741"/>
          </a:xfrm>
        </p:spPr>
        <p:txBody>
          <a:bodyPr>
            <a:normAutofit fontScale="92500"/>
          </a:bodyPr>
          <a:lstStyle/>
          <a:p>
            <a:r>
              <a:rPr lang="fr-FR" dirty="0"/>
              <a:t>Le droit d’auteur protège la forme et non les idées. Ce principe signifie que seule </a:t>
            </a:r>
            <a:r>
              <a:rPr lang="fr-FR" dirty="0" smtClean="0"/>
              <a:t>la mise </a:t>
            </a:r>
            <a:r>
              <a:rPr lang="fr-FR" dirty="0"/>
              <a:t>en forme du logiciel est protégé, et non les idées qu’il </a:t>
            </a:r>
            <a:r>
              <a:rPr lang="fr-FR" dirty="0" smtClean="0"/>
              <a:t>implémente.</a:t>
            </a:r>
          </a:p>
          <a:p>
            <a:pPr algn="just"/>
            <a:r>
              <a:rPr lang="fr-FR" dirty="0"/>
              <a:t>Reprenant mot pour mot la directive 91/250/CEE concernant la protection </a:t>
            </a:r>
            <a:r>
              <a:rPr lang="fr-FR" dirty="0" smtClean="0"/>
              <a:t>juridique des </a:t>
            </a:r>
            <a:r>
              <a:rPr lang="fr-FR" dirty="0"/>
              <a:t>programmes </a:t>
            </a:r>
            <a:r>
              <a:rPr lang="fr-FR" dirty="0" smtClean="0"/>
              <a:t>d’ordinateurs, </a:t>
            </a:r>
            <a:r>
              <a:rPr lang="fr-FR" dirty="0"/>
              <a:t>la LPO prévoit que « </a:t>
            </a:r>
            <a:r>
              <a:rPr lang="fr-FR" i="1" dirty="0"/>
              <a:t>les idées et principes à </a:t>
            </a:r>
            <a:r>
              <a:rPr lang="fr-FR" i="1" dirty="0" smtClean="0"/>
              <a:t>la base </a:t>
            </a:r>
            <a:r>
              <a:rPr lang="fr-FR" i="1" dirty="0"/>
              <a:t>de tout élément d’un programme d’ordinateur, y compris ceux qui sont à la </a:t>
            </a:r>
            <a:r>
              <a:rPr lang="fr-FR" i="1" dirty="0" smtClean="0"/>
              <a:t> base de </a:t>
            </a:r>
            <a:r>
              <a:rPr lang="fr-FR" i="1" dirty="0"/>
              <a:t>ses interfaces, ne sont pas protégés par le droit d’auteur ».</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19</a:t>
            </a:fld>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8229600" cy="1143000"/>
          </a:xfrm>
        </p:spPr>
        <p:txBody>
          <a:bodyPr/>
          <a:lstStyle/>
          <a:p>
            <a:pPr algn="l"/>
            <a:r>
              <a:rPr lang="fr-FR" b="1" dirty="0" smtClean="0"/>
              <a:t>Introduction:</a:t>
            </a:r>
            <a:endParaRPr lang="fr-FR" b="1" dirty="0"/>
          </a:p>
        </p:txBody>
      </p:sp>
      <p:sp>
        <p:nvSpPr>
          <p:cNvPr id="3" name="Espace réservé du contenu 2"/>
          <p:cNvSpPr>
            <a:spLocks noGrp="1"/>
          </p:cNvSpPr>
          <p:nvPr>
            <p:ph idx="1"/>
          </p:nvPr>
        </p:nvSpPr>
        <p:spPr>
          <a:xfrm>
            <a:off x="0" y="1142984"/>
            <a:ext cx="8929718" cy="4983179"/>
          </a:xfrm>
        </p:spPr>
        <p:txBody>
          <a:bodyPr>
            <a:normAutofit/>
          </a:bodyPr>
          <a:lstStyle/>
          <a:p>
            <a:pPr>
              <a:buNone/>
            </a:pPr>
            <a:r>
              <a:rPr lang="fr-FR" b="1" dirty="0" smtClean="0"/>
              <a:t>AJEL:</a:t>
            </a:r>
            <a:r>
              <a:rPr lang="fr-FR" dirty="0" smtClean="0"/>
              <a:t> </a:t>
            </a:r>
            <a:r>
              <a:rPr lang="fr-FR" b="1" dirty="0" smtClean="0"/>
              <a:t>A</a:t>
            </a:r>
            <a:r>
              <a:rPr lang="fr-FR" dirty="0" smtClean="0"/>
              <a:t>spect </a:t>
            </a:r>
            <a:r>
              <a:rPr lang="fr-FR" b="1" dirty="0" smtClean="0"/>
              <a:t>J</a:t>
            </a:r>
            <a:r>
              <a:rPr lang="fr-FR" dirty="0" smtClean="0"/>
              <a:t>uridiques et </a:t>
            </a:r>
            <a:r>
              <a:rPr lang="fr-FR" b="1" dirty="0" smtClean="0"/>
              <a:t>E</a:t>
            </a:r>
            <a:r>
              <a:rPr lang="fr-FR" dirty="0" smtClean="0"/>
              <a:t>conomiques des    </a:t>
            </a:r>
          </a:p>
          <a:p>
            <a:pPr>
              <a:buNone/>
            </a:pPr>
            <a:r>
              <a:rPr lang="fr-FR" b="1" dirty="0" smtClean="0"/>
              <a:t> </a:t>
            </a:r>
            <a:r>
              <a:rPr lang="fr-FR" b="1" dirty="0" smtClean="0"/>
              <a:t>                                 L</a:t>
            </a:r>
            <a:r>
              <a:rPr lang="fr-FR" dirty="0" smtClean="0"/>
              <a:t>ogiciels.</a:t>
            </a:r>
          </a:p>
          <a:p>
            <a:r>
              <a:rPr lang="fr-FR" b="1" dirty="0" smtClean="0"/>
              <a:t>Droit </a:t>
            </a:r>
            <a:r>
              <a:rPr lang="fr-FR" b="1" dirty="0" smtClean="0"/>
              <a:t>Informatique:</a:t>
            </a:r>
          </a:p>
          <a:p>
            <a:pPr>
              <a:buNone/>
            </a:pPr>
            <a:r>
              <a:rPr lang="fr-FR" dirty="0" smtClean="0"/>
              <a:t>Définition </a:t>
            </a:r>
            <a:r>
              <a:rPr lang="fr-FR" dirty="0" smtClean="0"/>
              <a:t>:</a:t>
            </a:r>
          </a:p>
          <a:p>
            <a:pPr algn="just">
              <a:buNone/>
            </a:pPr>
            <a:r>
              <a:rPr lang="fr-FR" dirty="0" smtClean="0"/>
              <a:t>● Il désigne l'ensemble des règles de droits</a:t>
            </a:r>
          </a:p>
          <a:p>
            <a:pPr>
              <a:buNone/>
            </a:pPr>
            <a:r>
              <a:rPr lang="fr-FR" dirty="0" smtClean="0"/>
              <a:t>applicables sur ou aux </a:t>
            </a:r>
            <a:r>
              <a:rPr lang="fr-FR" b="1" dirty="0" smtClean="0"/>
              <a:t>activités mettant en </a:t>
            </a:r>
            <a:r>
              <a:rPr lang="fr-FR" b="1" dirty="0" err="1" smtClean="0"/>
              <a:t>oeuvre</a:t>
            </a:r>
            <a:endParaRPr lang="fr-FR" b="1" dirty="0" smtClean="0"/>
          </a:p>
          <a:p>
            <a:pPr>
              <a:buNone/>
            </a:pPr>
            <a:r>
              <a:rPr lang="fr-FR" dirty="0" smtClean="0"/>
              <a:t>un </a:t>
            </a:r>
            <a:r>
              <a:rPr lang="fr-FR" b="1" dirty="0" smtClean="0"/>
              <a:t>moyen informatique</a:t>
            </a:r>
            <a:r>
              <a:rPr lang="fr-FR" b="1" dirty="0" smtClean="0"/>
              <a:t>.</a:t>
            </a:r>
          </a:p>
          <a:p>
            <a:r>
              <a:rPr lang="fr-FR" dirty="0" smtClean="0"/>
              <a:t>Une loi séparée </a:t>
            </a:r>
            <a:r>
              <a:rPr lang="fr-FR" dirty="0" smtClean="0"/>
              <a:t>? – </a:t>
            </a:r>
            <a:r>
              <a:rPr lang="fr-FR" dirty="0" smtClean="0"/>
              <a:t>Non</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001156" cy="4525963"/>
          </a:xfrm>
        </p:spPr>
        <p:txBody>
          <a:bodyPr>
            <a:normAutofit fontScale="85000" lnSpcReduction="20000"/>
          </a:bodyPr>
          <a:lstStyle/>
          <a:p>
            <a:r>
              <a:rPr lang="fr-FR" dirty="0"/>
              <a:t>En pratique, lorsqu’il s’agira de détecter des contrefaçons (à savoir la violation </a:t>
            </a:r>
            <a:r>
              <a:rPr lang="fr-FR" dirty="0" smtClean="0"/>
              <a:t>des droits </a:t>
            </a:r>
            <a:r>
              <a:rPr lang="fr-FR" dirty="0"/>
              <a:t>d’auteur sur un logiciel) ce principe donnera lieu à deux types de litiges, </a:t>
            </a:r>
            <a:r>
              <a:rPr lang="fr-FR" dirty="0" smtClean="0"/>
              <a:t>à savoir :</a:t>
            </a:r>
          </a:p>
          <a:p>
            <a:pPr algn="just"/>
            <a:r>
              <a:rPr lang="fr-FR" dirty="0" smtClean="0"/>
              <a:t>A)les </a:t>
            </a:r>
            <a:r>
              <a:rPr lang="fr-FR" dirty="0"/>
              <a:t>cas simples de reproduction à l’identique de code (« copy-</a:t>
            </a:r>
            <a:r>
              <a:rPr lang="fr-FR" dirty="0" err="1"/>
              <a:t>paste</a:t>
            </a:r>
            <a:r>
              <a:rPr lang="fr-FR" dirty="0"/>
              <a:t> »): </a:t>
            </a:r>
            <a:r>
              <a:rPr lang="fr-FR" dirty="0" smtClean="0"/>
              <a:t> Le logiciel </a:t>
            </a:r>
            <a:r>
              <a:rPr lang="fr-FR" dirty="0"/>
              <a:t>dans son niveau d’abstraction la plus basse a été reproduit à la </a:t>
            </a:r>
            <a:r>
              <a:rPr lang="fr-FR" dirty="0" smtClean="0"/>
              <a:t>virgule près</a:t>
            </a:r>
            <a:r>
              <a:rPr lang="fr-FR" dirty="0"/>
              <a:t>, il s’agit immanquablement d’une reprise de sa forme ;</a:t>
            </a:r>
          </a:p>
          <a:p>
            <a:pPr algn="just"/>
            <a:r>
              <a:rPr lang="fr-FR" dirty="0" smtClean="0"/>
              <a:t>B)les </a:t>
            </a:r>
            <a:r>
              <a:rPr lang="fr-FR" dirty="0"/>
              <a:t>cas complexes : similarité d’éléments situés à un niveau </a:t>
            </a:r>
            <a:r>
              <a:rPr lang="fr-FR" dirty="0" smtClean="0"/>
              <a:t>d’abstraction supérieur </a:t>
            </a:r>
            <a:r>
              <a:rPr lang="fr-FR" dirty="0"/>
              <a:t>(comme la structure, </a:t>
            </a:r>
            <a:r>
              <a:rPr lang="fr-FR" dirty="0" smtClean="0"/>
              <a:t>sectionnement</a:t>
            </a:r>
            <a:r>
              <a:rPr lang="fr-FR" dirty="0"/>
              <a:t>, les séquences,…) où il </a:t>
            </a:r>
            <a:r>
              <a:rPr lang="fr-FR" dirty="0" smtClean="0"/>
              <a:t>s’agira d’abord </a:t>
            </a:r>
            <a:r>
              <a:rPr lang="fr-FR" dirty="0"/>
              <a:t>de trier ce qui relève de l’idée ou non avant de les comparer avec </a:t>
            </a:r>
            <a:r>
              <a:rPr lang="fr-FR" dirty="0" smtClean="0"/>
              <a:t>les éléments </a:t>
            </a:r>
            <a:r>
              <a:rPr lang="fr-FR" dirty="0"/>
              <a:t>similaires du code « original ».</a:t>
            </a:r>
          </a:p>
        </p:txBody>
      </p:sp>
      <p:sp>
        <p:nvSpPr>
          <p:cNvPr id="4" name="Titre 1"/>
          <p:cNvSpPr>
            <a:spLocks noGrp="1"/>
          </p:cNvSpPr>
          <p:nvPr>
            <p:ph type="title"/>
          </p:nvPr>
        </p:nvSpPr>
        <p:spPr/>
        <p:txBody>
          <a:bodyPr/>
          <a:lstStyle/>
          <a:p>
            <a:r>
              <a:rPr lang="fr-FR" b="1" dirty="0" smtClean="0"/>
              <a:t>4.La </a:t>
            </a:r>
            <a:r>
              <a:rPr lang="fr-FR" b="1" dirty="0"/>
              <a:t>forme et non les idées</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20</a:t>
            </a:fld>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lstStyle/>
          <a:p>
            <a:r>
              <a:rPr lang="fr-FR" b="1" dirty="0" smtClean="0"/>
              <a:t>5.Conditions </a:t>
            </a:r>
            <a:r>
              <a:rPr lang="fr-FR" b="1" dirty="0"/>
              <a:t>de protection</a:t>
            </a:r>
            <a:endParaRPr lang="fr-FR" dirty="0"/>
          </a:p>
        </p:txBody>
      </p:sp>
      <p:sp>
        <p:nvSpPr>
          <p:cNvPr id="3" name="Espace réservé du contenu 2"/>
          <p:cNvSpPr>
            <a:spLocks noGrp="1"/>
          </p:cNvSpPr>
          <p:nvPr>
            <p:ph idx="1"/>
          </p:nvPr>
        </p:nvSpPr>
        <p:spPr>
          <a:xfrm>
            <a:off x="0" y="1142984"/>
            <a:ext cx="9144000" cy="5500726"/>
          </a:xfrm>
        </p:spPr>
        <p:txBody>
          <a:bodyPr/>
          <a:lstStyle/>
          <a:p>
            <a:pPr algn="just"/>
            <a:r>
              <a:rPr lang="fr-FR" b="1" dirty="0"/>
              <a:t>Mise en </a:t>
            </a:r>
            <a:r>
              <a:rPr lang="fr-FR" b="1" dirty="0" smtClean="0"/>
              <a:t>forme:</a:t>
            </a:r>
            <a:r>
              <a:rPr lang="fr-FR" dirty="0"/>
              <a:t> Le corollaire est qu’il est nécessaire que l’</a:t>
            </a:r>
            <a:r>
              <a:rPr lang="fr-FR" dirty="0" err="1"/>
              <a:t>oeuvre</a:t>
            </a:r>
            <a:r>
              <a:rPr lang="fr-FR" dirty="0"/>
              <a:t> soit mise en forme avant de </a:t>
            </a:r>
            <a:r>
              <a:rPr lang="fr-FR" dirty="0" smtClean="0"/>
              <a:t>pouvoir accéder </a:t>
            </a:r>
            <a:r>
              <a:rPr lang="fr-FR" dirty="0"/>
              <a:t>à la protection par le droit d’auteur. </a:t>
            </a:r>
            <a:endParaRPr lang="fr-FR" dirty="0" smtClean="0"/>
          </a:p>
          <a:p>
            <a:pPr algn="just"/>
            <a:r>
              <a:rPr lang="fr-FR" dirty="0" smtClean="0"/>
              <a:t>Ainsi</a:t>
            </a:r>
            <a:r>
              <a:rPr lang="fr-FR" dirty="0"/>
              <a:t>, le seul fait de penser à un </a:t>
            </a:r>
            <a:r>
              <a:rPr lang="fr-FR" dirty="0" smtClean="0"/>
              <a:t>projet de </a:t>
            </a:r>
            <a:r>
              <a:rPr lang="fr-FR" dirty="0"/>
              <a:t>logiciel, seul ou à plusieurs, n’est pas protégé par le droit d’auteur : il faut en </a:t>
            </a:r>
            <a:r>
              <a:rPr lang="fr-FR" dirty="0" smtClean="0"/>
              <a:t>effet qu’il </a:t>
            </a:r>
            <a:r>
              <a:rPr lang="fr-FR" dirty="0"/>
              <a:t>fasse effectivement l’objet d’une réalisation concrète (présentation </a:t>
            </a:r>
            <a:r>
              <a:rPr lang="fr-FR" dirty="0" smtClean="0"/>
              <a:t>graphique, encodage</a:t>
            </a:r>
            <a:r>
              <a:rPr lang="fr-FR" dirty="0"/>
              <a:t>, etc.).</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21</a:t>
            </a:fld>
            <a:endParaRPr lang="fr-F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42984"/>
            <a:ext cx="9144000" cy="5357850"/>
          </a:xfrm>
        </p:spPr>
        <p:txBody>
          <a:bodyPr>
            <a:normAutofit fontScale="85000" lnSpcReduction="20000"/>
          </a:bodyPr>
          <a:lstStyle/>
          <a:p>
            <a:pPr algn="just"/>
            <a:r>
              <a:rPr lang="fr-FR" b="1" dirty="0" smtClean="0"/>
              <a:t>Originalité: </a:t>
            </a:r>
            <a:r>
              <a:rPr lang="fr-FR" dirty="0" smtClean="0"/>
              <a:t>L’originalité </a:t>
            </a:r>
            <a:r>
              <a:rPr lang="fr-FR" dirty="0"/>
              <a:t>est sans doute le concept clé de la protection par le droit d’auteur, </a:t>
            </a:r>
            <a:r>
              <a:rPr lang="fr-FR" dirty="0" smtClean="0"/>
              <a:t>dans la </a:t>
            </a:r>
            <a:r>
              <a:rPr lang="fr-FR" dirty="0"/>
              <a:t>mesure où il intervient au moins à deux stades importants de la protection, à </a:t>
            </a:r>
            <a:r>
              <a:rPr lang="fr-FR" dirty="0" smtClean="0"/>
              <a:t>savoir au </a:t>
            </a:r>
            <a:r>
              <a:rPr lang="fr-FR" dirty="0"/>
              <a:t>moment de déterminer l’octroi ou non de droits d’auteurs sur une </a:t>
            </a:r>
            <a:r>
              <a:rPr lang="fr-FR" dirty="0" err="1"/>
              <a:t>oeuvre</a:t>
            </a:r>
            <a:r>
              <a:rPr lang="fr-FR" dirty="0"/>
              <a:t>, </a:t>
            </a:r>
            <a:r>
              <a:rPr lang="fr-FR" dirty="0" smtClean="0"/>
              <a:t>ainsi qu’au </a:t>
            </a:r>
            <a:r>
              <a:rPr lang="fr-FR" dirty="0"/>
              <a:t>moment d’apprécier la contrefaçon. </a:t>
            </a:r>
            <a:endParaRPr lang="fr-FR" dirty="0" smtClean="0"/>
          </a:p>
          <a:p>
            <a:pPr algn="just">
              <a:buNone/>
            </a:pPr>
            <a:endParaRPr lang="fr-FR" dirty="0" smtClean="0"/>
          </a:p>
          <a:p>
            <a:pPr algn="just"/>
            <a:r>
              <a:rPr lang="fr-FR" dirty="0" smtClean="0"/>
              <a:t>En </a:t>
            </a:r>
            <a:r>
              <a:rPr lang="fr-FR" dirty="0"/>
              <a:t>effet, la protection par le droit </a:t>
            </a:r>
            <a:r>
              <a:rPr lang="fr-FR" dirty="0" smtClean="0"/>
              <a:t>d’auteur  ne </a:t>
            </a:r>
            <a:r>
              <a:rPr lang="fr-FR" dirty="0"/>
              <a:t>sera accordée que sur les parties et/ou aspects originaux de la forme </a:t>
            </a:r>
            <a:r>
              <a:rPr lang="fr-FR" dirty="0" smtClean="0"/>
              <a:t>d’un </a:t>
            </a:r>
            <a:r>
              <a:rPr lang="fr-FR" dirty="0"/>
              <a:t>logiciel, et il n’y aura de contrefaçon que lorsque ces parties et/ou aspects </a:t>
            </a:r>
            <a:r>
              <a:rPr lang="fr-FR" dirty="0" smtClean="0"/>
              <a:t>ont été </a:t>
            </a:r>
            <a:r>
              <a:rPr lang="fr-FR" dirty="0"/>
              <a:t>repris dans le logiciel contrefaisant. L’exercice consistera dès lors plutôt </a:t>
            </a:r>
            <a:r>
              <a:rPr lang="fr-FR" dirty="0" smtClean="0"/>
              <a:t>à distinguer</a:t>
            </a:r>
            <a:r>
              <a:rPr lang="fr-FR" dirty="0"/>
              <a:t>, au sein même du programme, ce qui est original de ce qui ne l’est </a:t>
            </a:r>
            <a:r>
              <a:rPr lang="fr-FR" dirty="0" smtClean="0"/>
              <a:t>pas, pour </a:t>
            </a:r>
            <a:r>
              <a:rPr lang="fr-FR" dirty="0"/>
              <a:t>ensuite constater, en cas de litige, si ce sont ces éléments qui ont fait </a:t>
            </a:r>
            <a:r>
              <a:rPr lang="fr-FR" dirty="0" smtClean="0"/>
              <a:t>l’objet d’une </a:t>
            </a:r>
            <a:r>
              <a:rPr lang="fr-FR" dirty="0"/>
              <a:t>reprise.</a:t>
            </a:r>
          </a:p>
        </p:txBody>
      </p:sp>
      <p:sp>
        <p:nvSpPr>
          <p:cNvPr id="4" name="Titre 1"/>
          <p:cNvSpPr>
            <a:spLocks noGrp="1"/>
          </p:cNvSpPr>
          <p:nvPr>
            <p:ph type="title"/>
          </p:nvPr>
        </p:nvSpPr>
        <p:spPr>
          <a:xfrm>
            <a:off x="428596" y="0"/>
            <a:ext cx="8229600" cy="1143000"/>
          </a:xfrm>
        </p:spPr>
        <p:txBody>
          <a:bodyPr/>
          <a:lstStyle/>
          <a:p>
            <a:r>
              <a:rPr lang="fr-FR" b="1" dirty="0" smtClean="0"/>
              <a:t>5.Conditions </a:t>
            </a:r>
            <a:r>
              <a:rPr lang="fr-FR" b="1" dirty="0"/>
              <a:t>de protection</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22</a:t>
            </a:fld>
            <a:endParaRPr lang="fr-F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71546"/>
            <a:ext cx="9144000" cy="5786454"/>
          </a:xfrm>
        </p:spPr>
        <p:txBody>
          <a:bodyPr/>
          <a:lstStyle/>
          <a:p>
            <a:pPr algn="just"/>
            <a:r>
              <a:rPr lang="fr-FR" dirty="0"/>
              <a:t>L’article 2 de la LPO précise la notion d’originalité en ce qui concerne les logiciels :</a:t>
            </a:r>
          </a:p>
          <a:p>
            <a:pPr algn="just"/>
            <a:r>
              <a:rPr lang="fr-FR" dirty="0"/>
              <a:t>« </a:t>
            </a:r>
            <a:r>
              <a:rPr lang="fr-FR" i="1" dirty="0"/>
              <a:t>Un programme d'ordinateur est protégé s'il est original, en ce sens qu'il est </a:t>
            </a:r>
            <a:r>
              <a:rPr lang="fr-FR" i="1" dirty="0" smtClean="0"/>
              <a:t>une création </a:t>
            </a:r>
            <a:r>
              <a:rPr lang="fr-FR" i="1" dirty="0"/>
              <a:t>intellectuelle propre à son auteur. Aucun autre critère ne s'applique </a:t>
            </a:r>
            <a:r>
              <a:rPr lang="fr-FR" i="1" dirty="0" smtClean="0"/>
              <a:t>pour déterminer </a:t>
            </a:r>
            <a:r>
              <a:rPr lang="fr-FR" i="1" dirty="0"/>
              <a:t>s'il peut bénéficier d'une protection par le droit </a:t>
            </a:r>
            <a:r>
              <a:rPr lang="fr-FR" i="1" dirty="0" smtClean="0"/>
              <a:t>d'auteur».</a:t>
            </a:r>
            <a:endParaRPr lang="fr-FR" dirty="0"/>
          </a:p>
        </p:txBody>
      </p:sp>
      <p:sp>
        <p:nvSpPr>
          <p:cNvPr id="4" name="Titre 1"/>
          <p:cNvSpPr>
            <a:spLocks noGrp="1"/>
          </p:cNvSpPr>
          <p:nvPr>
            <p:ph type="title"/>
          </p:nvPr>
        </p:nvSpPr>
        <p:spPr>
          <a:xfrm>
            <a:off x="500034" y="0"/>
            <a:ext cx="8229600" cy="1143000"/>
          </a:xfrm>
        </p:spPr>
        <p:txBody>
          <a:bodyPr/>
          <a:lstStyle/>
          <a:p>
            <a:r>
              <a:rPr lang="fr-FR" b="1" dirty="0" smtClean="0"/>
              <a:t>5.Conditions </a:t>
            </a:r>
            <a:r>
              <a:rPr lang="fr-FR" b="1" dirty="0"/>
              <a:t>de protection</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23</a:t>
            </a:fld>
            <a:endParaRPr lang="fr-F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229600" cy="1143000"/>
          </a:xfrm>
        </p:spPr>
        <p:txBody>
          <a:bodyPr/>
          <a:lstStyle/>
          <a:p>
            <a:r>
              <a:rPr lang="fr-FR" b="1" dirty="0" smtClean="0"/>
              <a:t>6.Les </a:t>
            </a:r>
            <a:r>
              <a:rPr lang="fr-FR" b="1" dirty="0"/>
              <a:t>différents droits des auteurs</a:t>
            </a:r>
            <a:endParaRPr lang="fr-FR" dirty="0"/>
          </a:p>
        </p:txBody>
      </p:sp>
      <p:sp>
        <p:nvSpPr>
          <p:cNvPr id="3" name="Espace réservé du contenu 2"/>
          <p:cNvSpPr>
            <a:spLocks noGrp="1"/>
          </p:cNvSpPr>
          <p:nvPr>
            <p:ph idx="1"/>
          </p:nvPr>
        </p:nvSpPr>
        <p:spPr>
          <a:xfrm>
            <a:off x="0" y="1142984"/>
            <a:ext cx="8929718" cy="5268931"/>
          </a:xfrm>
        </p:spPr>
        <p:txBody>
          <a:bodyPr>
            <a:normAutofit/>
          </a:bodyPr>
          <a:lstStyle/>
          <a:p>
            <a:r>
              <a:rPr lang="fr-FR" dirty="0"/>
              <a:t>Les droits reconnus par la loi aux auteurs sont de deux types. On distingue en </a:t>
            </a:r>
            <a:r>
              <a:rPr lang="fr-FR" dirty="0" smtClean="0"/>
              <a:t>effet:</a:t>
            </a:r>
          </a:p>
          <a:p>
            <a:pPr algn="just"/>
            <a:r>
              <a:rPr lang="fr-FR" dirty="0" smtClean="0"/>
              <a:t>les </a:t>
            </a:r>
            <a:r>
              <a:rPr lang="fr-FR" dirty="0"/>
              <a:t>droits patrimoniaux (davantage axés sur l’exploitation économique des </a:t>
            </a:r>
            <a:r>
              <a:rPr lang="fr-FR" dirty="0" err="1"/>
              <a:t>oeuvres</a:t>
            </a:r>
            <a:r>
              <a:rPr lang="fr-FR" dirty="0"/>
              <a:t>)</a:t>
            </a:r>
          </a:p>
          <a:p>
            <a:pPr algn="just"/>
            <a:r>
              <a:rPr lang="fr-FR" dirty="0"/>
              <a:t>des droits moraux (censés préserver la personnalité de l’auteur et son lien </a:t>
            </a:r>
            <a:r>
              <a:rPr lang="fr-FR" dirty="0" smtClean="0"/>
              <a:t>avec l’</a:t>
            </a:r>
            <a:r>
              <a:rPr lang="fr-FR" dirty="0" err="1" smtClean="0"/>
              <a:t>oeuvre</a:t>
            </a:r>
            <a:r>
              <a:rPr lang="fr-FR" dirty="0"/>
              <a:t>). </a:t>
            </a:r>
            <a:r>
              <a:rPr lang="fr-FR" dirty="0" smtClean="0"/>
              <a:t>Ces </a:t>
            </a:r>
            <a:r>
              <a:rPr lang="fr-FR" dirty="0"/>
              <a:t>deux types de droits naissent tous les deux dans le chef de l’auteur </a:t>
            </a:r>
            <a:r>
              <a:rPr lang="fr-FR" dirty="0" smtClean="0"/>
              <a:t>– personne </a:t>
            </a:r>
            <a:r>
              <a:rPr lang="fr-FR" dirty="0"/>
              <a:t>physique – qui crée le logiciel, au moment où celui-ci est mis en forme.</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24</a:t>
            </a:fld>
            <a:endParaRPr lang="fr-F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b="1" dirty="0" smtClean="0"/>
              <a:t>6.1 Droits </a:t>
            </a:r>
            <a:r>
              <a:rPr lang="fr-FR" b="1" dirty="0"/>
              <a:t>patrimoniaux</a:t>
            </a:r>
            <a:endParaRPr lang="fr-FR" dirty="0"/>
          </a:p>
        </p:txBody>
      </p:sp>
      <p:sp>
        <p:nvSpPr>
          <p:cNvPr id="3" name="Espace réservé du contenu 2"/>
          <p:cNvSpPr>
            <a:spLocks noGrp="1"/>
          </p:cNvSpPr>
          <p:nvPr>
            <p:ph idx="1"/>
          </p:nvPr>
        </p:nvSpPr>
        <p:spPr>
          <a:xfrm>
            <a:off x="0" y="1000108"/>
            <a:ext cx="9144000" cy="5126055"/>
          </a:xfrm>
        </p:spPr>
        <p:txBody>
          <a:bodyPr>
            <a:normAutofit fontScale="92500" lnSpcReduction="10000"/>
          </a:bodyPr>
          <a:lstStyle/>
          <a:p>
            <a:pPr algn="just"/>
            <a:r>
              <a:rPr lang="fr-FR" dirty="0"/>
              <a:t>Les principaux droits patrimoniaux reconnus aux auteurs de logiciels sont les </a:t>
            </a:r>
            <a:r>
              <a:rPr lang="fr-FR" dirty="0" smtClean="0"/>
              <a:t>droits de </a:t>
            </a:r>
            <a:r>
              <a:rPr lang="fr-FR" dirty="0"/>
              <a:t>reproduction, de </a:t>
            </a:r>
            <a:r>
              <a:rPr lang="fr-FR" dirty="0" smtClean="0"/>
              <a:t>distribution et de communication au public.</a:t>
            </a:r>
            <a:r>
              <a:rPr lang="fr-FR" dirty="0"/>
              <a:t> Il s’agit de droits « exclusifs » : seul le titulaire des droits d’auteur peut permettre </a:t>
            </a:r>
            <a:r>
              <a:rPr lang="fr-FR" dirty="0" smtClean="0"/>
              <a:t>ces activités</a:t>
            </a:r>
            <a:r>
              <a:rPr lang="fr-FR" dirty="0"/>
              <a:t>, en soumettant éventuellement son autorisation à certaines conditions, </a:t>
            </a:r>
            <a:r>
              <a:rPr lang="fr-FR" dirty="0" smtClean="0"/>
              <a:t>ou en </a:t>
            </a:r>
            <a:r>
              <a:rPr lang="fr-FR" dirty="0"/>
              <a:t>échange de certaines autres prestations. </a:t>
            </a:r>
            <a:endParaRPr lang="fr-FR" dirty="0" smtClean="0"/>
          </a:p>
          <a:p>
            <a:pPr algn="just"/>
            <a:r>
              <a:rPr lang="fr-FR" dirty="0" smtClean="0"/>
              <a:t>Ces </a:t>
            </a:r>
            <a:r>
              <a:rPr lang="fr-FR" dirty="0"/>
              <a:t>droits sont dits « patrimoniaux </a:t>
            </a:r>
            <a:r>
              <a:rPr lang="fr-FR" dirty="0" smtClean="0"/>
              <a:t>» dans </a:t>
            </a:r>
            <a:r>
              <a:rPr lang="fr-FR" dirty="0"/>
              <a:t>la mesure où ils ont trait à l’aspect commercial des </a:t>
            </a:r>
            <a:r>
              <a:rPr lang="fr-FR" dirty="0" err="1"/>
              <a:t>oeuvres</a:t>
            </a:r>
            <a:r>
              <a:rPr lang="fr-FR" dirty="0"/>
              <a:t> et se </a:t>
            </a:r>
            <a:r>
              <a:rPr lang="fr-FR" dirty="0" smtClean="0"/>
              <a:t>négocient généralement </a:t>
            </a:r>
            <a:r>
              <a:rPr lang="fr-FR" dirty="0"/>
              <a:t>en échange d’une rémunération (c’est entre autres le cas de la </a:t>
            </a:r>
            <a:r>
              <a:rPr lang="fr-FR" dirty="0" smtClean="0"/>
              <a:t>plupart  des </a:t>
            </a:r>
            <a:r>
              <a:rPr lang="fr-FR" dirty="0"/>
              <a:t>licences de logiciels « propriétaires »).</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25</a:t>
            </a:fld>
            <a:endParaRPr lang="fr-F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71546"/>
            <a:ext cx="9144000" cy="5429288"/>
          </a:xfrm>
        </p:spPr>
        <p:txBody>
          <a:bodyPr>
            <a:normAutofit lnSpcReduction="10000"/>
          </a:bodyPr>
          <a:lstStyle/>
          <a:p>
            <a:pPr algn="just"/>
            <a:r>
              <a:rPr lang="fr-FR" dirty="0"/>
              <a:t>Le </a:t>
            </a:r>
            <a:r>
              <a:rPr lang="fr-FR" b="1" dirty="0"/>
              <a:t>droit de reproduction consiste en la possibilité d’autoriser ou d’interdire </a:t>
            </a:r>
            <a:r>
              <a:rPr lang="fr-FR" b="1" dirty="0" smtClean="0"/>
              <a:t>toute </a:t>
            </a:r>
            <a:r>
              <a:rPr lang="fr-FR" dirty="0" smtClean="0"/>
              <a:t>reproduction </a:t>
            </a:r>
            <a:r>
              <a:rPr lang="fr-FR" dirty="0"/>
              <a:t>(directe ou indirecte, en tout ou en partie) du logiciel sur tout </a:t>
            </a:r>
            <a:r>
              <a:rPr lang="fr-FR" dirty="0" smtClean="0"/>
              <a:t>support quelconque </a:t>
            </a:r>
            <a:r>
              <a:rPr lang="fr-FR" dirty="0"/>
              <a:t>(disque dur, mémoire </a:t>
            </a:r>
            <a:r>
              <a:rPr lang="fr-FR" dirty="0" smtClean="0"/>
              <a:t>ROM, </a:t>
            </a:r>
            <a:r>
              <a:rPr lang="fr-FR" dirty="0"/>
              <a:t>CD, DVD, clé USB, etc.). </a:t>
            </a:r>
            <a:endParaRPr lang="fr-FR" dirty="0" smtClean="0"/>
          </a:p>
          <a:p>
            <a:pPr algn="just"/>
            <a:r>
              <a:rPr lang="fr-FR" dirty="0" smtClean="0"/>
              <a:t>Il s’agit </a:t>
            </a:r>
            <a:r>
              <a:rPr lang="fr-FR" dirty="0"/>
              <a:t>non seulement des reproductions permanentes ou durables (copie d’un </a:t>
            </a:r>
            <a:r>
              <a:rPr lang="fr-FR" dirty="0" smtClean="0"/>
              <a:t>logiciel gravé </a:t>
            </a:r>
            <a:r>
              <a:rPr lang="fr-FR" dirty="0"/>
              <a:t>sur un CD) mais également des copies temporaires ou </a:t>
            </a:r>
            <a:r>
              <a:rPr lang="fr-FR" dirty="0" smtClean="0"/>
              <a:t>transitoires (chargement </a:t>
            </a:r>
            <a:r>
              <a:rPr lang="fr-FR" dirty="0"/>
              <a:t>en mémoire vive</a:t>
            </a:r>
            <a:r>
              <a:rPr lang="fr-FR" dirty="0" smtClean="0"/>
              <a:t>).</a:t>
            </a:r>
          </a:p>
          <a:p>
            <a:pPr algn="just"/>
            <a:r>
              <a:rPr lang="fr-FR" dirty="0" smtClean="0"/>
              <a:t> </a:t>
            </a:r>
            <a:r>
              <a:rPr lang="fr-FR" dirty="0"/>
              <a:t>La notion de reproduction couvre aussi </a:t>
            </a:r>
            <a:r>
              <a:rPr lang="fr-FR" dirty="0" smtClean="0"/>
              <a:t>toute modification</a:t>
            </a:r>
            <a:r>
              <a:rPr lang="fr-FR" dirty="0"/>
              <a:t>, adaptation, traduction, etc.</a:t>
            </a:r>
          </a:p>
        </p:txBody>
      </p:sp>
      <p:sp>
        <p:nvSpPr>
          <p:cNvPr id="4" name="Titre 1"/>
          <p:cNvSpPr>
            <a:spLocks noGrp="1"/>
          </p:cNvSpPr>
          <p:nvPr>
            <p:ph type="title"/>
          </p:nvPr>
        </p:nvSpPr>
        <p:spPr>
          <a:xfrm>
            <a:off x="428596" y="0"/>
            <a:ext cx="8229600" cy="1143000"/>
          </a:xfrm>
        </p:spPr>
        <p:txBody>
          <a:bodyPr/>
          <a:lstStyle/>
          <a:p>
            <a:r>
              <a:rPr lang="fr-FR" b="1" dirty="0" smtClean="0"/>
              <a:t>6.1 Droits </a:t>
            </a:r>
            <a:r>
              <a:rPr lang="fr-FR" b="1" dirty="0"/>
              <a:t>patrimoniaux</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26</a:t>
            </a:fld>
            <a:endParaRPr lang="fr-F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000108"/>
            <a:ext cx="9144000" cy="5126055"/>
          </a:xfrm>
        </p:spPr>
        <p:txBody>
          <a:bodyPr/>
          <a:lstStyle/>
          <a:p>
            <a:pPr algn="just"/>
            <a:r>
              <a:rPr lang="fr-FR" dirty="0"/>
              <a:t>Le </a:t>
            </a:r>
            <a:r>
              <a:rPr lang="fr-FR" b="1" dirty="0"/>
              <a:t>droit de distribution est le droit de distribuer au public tout support physique </a:t>
            </a:r>
            <a:r>
              <a:rPr lang="fr-FR" b="1" dirty="0" smtClean="0"/>
              <a:t>qui </a:t>
            </a:r>
            <a:r>
              <a:rPr lang="fr-FR" dirty="0" smtClean="0"/>
              <a:t>incorpore </a:t>
            </a:r>
            <a:r>
              <a:rPr lang="fr-FR" dirty="0"/>
              <a:t>une </a:t>
            </a:r>
            <a:r>
              <a:rPr lang="fr-FR" dirty="0" smtClean="0"/>
              <a:t>reproduction, </a:t>
            </a:r>
            <a:r>
              <a:rPr lang="fr-FR" dirty="0"/>
              <a:t>que ce soit par la </a:t>
            </a:r>
            <a:r>
              <a:rPr lang="fr-FR" dirty="0" smtClean="0"/>
              <a:t>vente, la </a:t>
            </a:r>
            <a:r>
              <a:rPr lang="fr-FR" dirty="0"/>
              <a:t>location ou le prêt.</a:t>
            </a:r>
          </a:p>
        </p:txBody>
      </p:sp>
      <p:sp>
        <p:nvSpPr>
          <p:cNvPr id="4" name="Titre 1"/>
          <p:cNvSpPr>
            <a:spLocks noGrp="1"/>
          </p:cNvSpPr>
          <p:nvPr>
            <p:ph type="title"/>
          </p:nvPr>
        </p:nvSpPr>
        <p:spPr>
          <a:xfrm>
            <a:off x="500034" y="0"/>
            <a:ext cx="8229600" cy="1143000"/>
          </a:xfrm>
        </p:spPr>
        <p:txBody>
          <a:bodyPr/>
          <a:lstStyle/>
          <a:p>
            <a:r>
              <a:rPr lang="fr-FR" b="1" dirty="0" smtClean="0"/>
              <a:t>6.1 Droits </a:t>
            </a:r>
            <a:r>
              <a:rPr lang="fr-FR" b="1" dirty="0"/>
              <a:t>patrimoniaux</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27</a:t>
            </a:fld>
            <a:endParaRPr lang="fr-F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42984"/>
            <a:ext cx="9144000" cy="4983179"/>
          </a:xfrm>
        </p:spPr>
        <p:txBody>
          <a:bodyPr>
            <a:normAutofit fontScale="77500" lnSpcReduction="20000"/>
          </a:bodyPr>
          <a:lstStyle/>
          <a:p>
            <a:pPr algn="just"/>
            <a:r>
              <a:rPr lang="fr-FR" dirty="0"/>
              <a:t>La </a:t>
            </a:r>
            <a:r>
              <a:rPr lang="fr-FR" b="1" dirty="0"/>
              <a:t>communication au public est un concept « importé » du droit </a:t>
            </a:r>
            <a:r>
              <a:rPr lang="fr-FR" b="1" dirty="0" smtClean="0"/>
              <a:t>d’auteur: </a:t>
            </a:r>
            <a:r>
              <a:rPr lang="fr-FR" dirty="0" smtClean="0"/>
              <a:t>traditionnel et implique </a:t>
            </a:r>
            <a:r>
              <a:rPr lang="fr-FR" dirty="0"/>
              <a:t>toute transmission d’une </a:t>
            </a:r>
            <a:r>
              <a:rPr lang="fr-FR" dirty="0" err="1"/>
              <a:t>oeuvre</a:t>
            </a:r>
            <a:r>
              <a:rPr lang="fr-FR" dirty="0"/>
              <a:t> autrement que par le biais de </a:t>
            </a:r>
            <a:r>
              <a:rPr lang="fr-FR" dirty="0" smtClean="0"/>
              <a:t>supports physiques</a:t>
            </a:r>
            <a:r>
              <a:rPr lang="fr-FR" dirty="0"/>
              <a:t>. Elle vise entre autres la radiodiffusion, la </a:t>
            </a:r>
            <a:r>
              <a:rPr lang="fr-FR" dirty="0" smtClean="0"/>
              <a:t>télédiffusion/distribution, l’exécution </a:t>
            </a:r>
            <a:r>
              <a:rPr lang="fr-FR" dirty="0"/>
              <a:t>d’une </a:t>
            </a:r>
            <a:r>
              <a:rPr lang="fr-FR" dirty="0" err="1"/>
              <a:t>oeuvre</a:t>
            </a:r>
            <a:r>
              <a:rPr lang="fr-FR" dirty="0"/>
              <a:t> devant un public, etc. </a:t>
            </a:r>
            <a:endParaRPr lang="fr-FR" dirty="0" smtClean="0"/>
          </a:p>
          <a:p>
            <a:pPr algn="just"/>
            <a:r>
              <a:rPr lang="fr-FR" dirty="0" smtClean="0"/>
              <a:t>Des </a:t>
            </a:r>
            <a:r>
              <a:rPr lang="fr-FR" dirty="0"/>
              <a:t>traités internationaux récents </a:t>
            </a:r>
            <a:r>
              <a:rPr lang="fr-FR" dirty="0" smtClean="0"/>
              <a:t>y ont </a:t>
            </a:r>
            <a:r>
              <a:rPr lang="fr-FR" dirty="0"/>
              <a:t>également inclus « la mise à disposition du public de manière que chacun </a:t>
            </a:r>
            <a:r>
              <a:rPr lang="fr-FR" dirty="0" smtClean="0"/>
              <a:t>puisse y </a:t>
            </a:r>
            <a:r>
              <a:rPr lang="fr-FR" dirty="0"/>
              <a:t>avoir accès de l'endroit et au moment qu'il choisit individuellement </a:t>
            </a:r>
            <a:r>
              <a:rPr lang="fr-FR" dirty="0" smtClean="0"/>
              <a:t>». </a:t>
            </a:r>
          </a:p>
          <a:p>
            <a:pPr algn="just"/>
            <a:r>
              <a:rPr lang="fr-FR" dirty="0" smtClean="0"/>
              <a:t>Cette dernière </a:t>
            </a:r>
            <a:r>
              <a:rPr lang="fr-FR" dirty="0"/>
              <a:t>disposition est particulièrement importante lorsqu’appliquée aux </a:t>
            </a:r>
            <a:r>
              <a:rPr lang="fr-FR" dirty="0" smtClean="0"/>
              <a:t>logiciels, car </a:t>
            </a:r>
            <a:r>
              <a:rPr lang="fr-FR" dirty="0"/>
              <a:t>elle implique que toute mise à disposition ou diffusion du logiciel par le </a:t>
            </a:r>
            <a:r>
              <a:rPr lang="fr-FR" dirty="0" smtClean="0"/>
              <a:t>biais d’Internet </a:t>
            </a:r>
            <a:r>
              <a:rPr lang="fr-FR" dirty="0"/>
              <a:t>est également couverte par le droit exclusif des auteurs.</a:t>
            </a:r>
          </a:p>
          <a:p>
            <a:endParaRPr lang="fr-FR" dirty="0"/>
          </a:p>
        </p:txBody>
      </p:sp>
      <p:sp>
        <p:nvSpPr>
          <p:cNvPr id="4" name="Titre 1"/>
          <p:cNvSpPr>
            <a:spLocks noGrp="1"/>
          </p:cNvSpPr>
          <p:nvPr>
            <p:ph type="title"/>
          </p:nvPr>
        </p:nvSpPr>
        <p:spPr>
          <a:xfrm>
            <a:off x="428596" y="0"/>
            <a:ext cx="8229600" cy="1143000"/>
          </a:xfrm>
        </p:spPr>
        <p:txBody>
          <a:bodyPr/>
          <a:lstStyle/>
          <a:p>
            <a:r>
              <a:rPr lang="fr-FR" b="1" dirty="0"/>
              <a:t>Droits patrimoniaux</a:t>
            </a:r>
            <a:endParaRPr lang="fr-FR" dirty="0"/>
          </a:p>
        </p:txBody>
      </p:sp>
      <p:sp>
        <p:nvSpPr>
          <p:cNvPr id="5" name="Espace réservé du pied de page 4"/>
          <p:cNvSpPr>
            <a:spLocks noGrp="1"/>
          </p:cNvSpPr>
          <p:nvPr>
            <p:ph type="ftr" sz="quarter" idx="11"/>
          </p:nvPr>
        </p:nvSpPr>
        <p:spPr/>
        <p:txBody>
          <a:bodyPr/>
          <a:lstStyle/>
          <a:p>
            <a:r>
              <a:rPr lang="fr-FR" smtClean="0"/>
              <a:t>Niveau:2LMD Module AJEL</a:t>
            </a:r>
            <a:endParaRPr lang="fr-FR"/>
          </a:p>
        </p:txBody>
      </p:sp>
      <p:sp>
        <p:nvSpPr>
          <p:cNvPr id="6" name="Espace réservé du numéro de diapositive 5"/>
          <p:cNvSpPr>
            <a:spLocks noGrp="1"/>
          </p:cNvSpPr>
          <p:nvPr>
            <p:ph type="sldNum" sz="quarter" idx="12"/>
          </p:nvPr>
        </p:nvSpPr>
        <p:spPr/>
        <p:txBody>
          <a:bodyPr/>
          <a:lstStyle/>
          <a:p>
            <a:fld id="{15FAE8F4-9945-4882-A27D-3CD6060A7AEA}" type="slidenum">
              <a:rPr lang="fr-FR" smtClean="0"/>
              <a:pPr/>
              <a:t>28</a:t>
            </a:fld>
            <a:endParaRPr lang="fr-F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6.2 Droits </a:t>
            </a:r>
            <a:r>
              <a:rPr lang="fr-FR" b="1" dirty="0"/>
              <a:t>moraux</a:t>
            </a:r>
            <a:endParaRPr lang="fr-FR" dirty="0"/>
          </a:p>
        </p:txBody>
      </p:sp>
      <p:sp>
        <p:nvSpPr>
          <p:cNvPr id="3" name="Espace réservé du contenu 2"/>
          <p:cNvSpPr>
            <a:spLocks noGrp="1"/>
          </p:cNvSpPr>
          <p:nvPr>
            <p:ph idx="1"/>
          </p:nvPr>
        </p:nvSpPr>
        <p:spPr>
          <a:xfrm>
            <a:off x="0" y="1600200"/>
            <a:ext cx="8929718" cy="4525963"/>
          </a:xfrm>
        </p:spPr>
        <p:txBody>
          <a:bodyPr>
            <a:normAutofit fontScale="92500" lnSpcReduction="20000"/>
          </a:bodyPr>
          <a:lstStyle/>
          <a:p>
            <a:pPr algn="just"/>
            <a:r>
              <a:rPr lang="fr-FR" dirty="0" smtClean="0"/>
              <a:t>Les droits moraux ont pour principale fonction de protéger la relation particulière et intime qui existe entre l’auteur et son </a:t>
            </a:r>
            <a:r>
              <a:rPr lang="fr-FR" dirty="0" err="1" smtClean="0"/>
              <a:t>oeuvre</a:t>
            </a:r>
            <a:r>
              <a:rPr lang="fr-FR" dirty="0" smtClean="0"/>
              <a:t>. </a:t>
            </a:r>
          </a:p>
          <a:p>
            <a:pPr algn="just"/>
            <a:r>
              <a:rPr lang="fr-FR" dirty="0" smtClean="0"/>
              <a:t>S’ils n’ont pas une finalité économique en soi, les droits moraux ont une importance particulière et peuvent également avoir des influences sur l’exploitation des </a:t>
            </a:r>
            <a:r>
              <a:rPr lang="fr-FR" dirty="0" err="1" smtClean="0"/>
              <a:t>oeuvres</a:t>
            </a:r>
            <a:r>
              <a:rPr lang="fr-FR" dirty="0" smtClean="0"/>
              <a:t>.</a:t>
            </a:r>
          </a:p>
          <a:p>
            <a:pPr algn="just"/>
            <a:r>
              <a:rPr lang="fr-FR" dirty="0" smtClean="0"/>
              <a:t>En droit d’auteur classique, les droits moraux sont également au nombre de trois et rassemblent le droit d’attribution (ou « de paternité »), d’intégrité et de divulgation.</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29</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857232"/>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000108"/>
            <a:ext cx="9144000" cy="5357850"/>
          </a:xfrm>
        </p:spPr>
        <p:txBody>
          <a:bodyPr>
            <a:normAutofit/>
          </a:bodyPr>
          <a:lstStyle/>
          <a:p>
            <a:pPr algn="just">
              <a:buNone/>
            </a:pPr>
            <a:r>
              <a:rPr lang="fr-FR" dirty="0" smtClean="0"/>
              <a:t>Il </a:t>
            </a:r>
            <a:r>
              <a:rPr lang="fr-FR" dirty="0" smtClean="0"/>
              <a:t>est constitué d’un </a:t>
            </a:r>
            <a:r>
              <a:rPr lang="fr-FR" dirty="0" smtClean="0"/>
              <a:t>ensemble de textes de nature</a:t>
            </a:r>
          </a:p>
          <a:p>
            <a:pPr>
              <a:buNone/>
            </a:pPr>
            <a:r>
              <a:rPr lang="fr-FR" dirty="0" smtClean="0"/>
              <a:t>transversale (qui touche à plusieurs codes) :</a:t>
            </a:r>
          </a:p>
          <a:p>
            <a:pPr>
              <a:buNone/>
            </a:pPr>
            <a:r>
              <a:rPr lang="fr-FR" dirty="0" smtClean="0"/>
              <a:t>– Droit civil,</a:t>
            </a:r>
          </a:p>
          <a:p>
            <a:pPr>
              <a:buNone/>
            </a:pPr>
            <a:r>
              <a:rPr lang="fr-FR" dirty="0" smtClean="0"/>
              <a:t>– Droit commercial,</a:t>
            </a:r>
          </a:p>
          <a:p>
            <a:pPr>
              <a:buNone/>
            </a:pPr>
            <a:r>
              <a:rPr lang="fr-FR" dirty="0" smtClean="0"/>
              <a:t>– Libertés publiques,</a:t>
            </a:r>
          </a:p>
          <a:p>
            <a:pPr>
              <a:buNone/>
            </a:pPr>
            <a:r>
              <a:rPr lang="fr-FR" dirty="0" smtClean="0"/>
              <a:t>– Propriété intellectuelle,</a:t>
            </a:r>
          </a:p>
          <a:p>
            <a:pPr>
              <a:buNone/>
            </a:pPr>
            <a:r>
              <a:rPr lang="fr-FR" dirty="0" smtClean="0"/>
              <a:t>– Droit (code) pénal</a:t>
            </a:r>
            <a:r>
              <a:rPr lang="fr-FR" dirty="0" smtClean="0"/>
              <a:t>.</a:t>
            </a:r>
          </a:p>
          <a:p>
            <a:pPr>
              <a:buNone/>
            </a:pPr>
            <a:r>
              <a:rPr lang="fr-FR" b="1" dirty="0" smtClean="0"/>
              <a:t>Qui doit apprendre le droit informatique ?</a:t>
            </a:r>
          </a:p>
          <a:p>
            <a:pPr>
              <a:buNone/>
            </a:pPr>
            <a:r>
              <a:rPr lang="fr-FR" b="1" dirty="0" smtClean="0"/>
              <a:t>● L'informaticien :</a:t>
            </a:r>
            <a:endParaRPr lang="fr-FR" b="1"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a:t>
            </a:fld>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144000" cy="4525963"/>
          </a:xfrm>
        </p:spPr>
        <p:txBody>
          <a:bodyPr>
            <a:normAutofit/>
          </a:bodyPr>
          <a:lstStyle/>
          <a:p>
            <a:pPr algn="just">
              <a:buNone/>
            </a:pPr>
            <a:r>
              <a:rPr lang="fr-FR" dirty="0" smtClean="0"/>
              <a:t>1. Le </a:t>
            </a:r>
            <a:r>
              <a:rPr lang="fr-FR" b="1" dirty="0" smtClean="0"/>
              <a:t>droit d’attribution (ou de paternité) est en tout les cas reconnu aux auteurs des </a:t>
            </a:r>
            <a:r>
              <a:rPr lang="fr-FR" dirty="0" smtClean="0"/>
              <a:t>logiciels dans son acception traditionnelle. </a:t>
            </a:r>
          </a:p>
          <a:p>
            <a:pPr algn="just">
              <a:buNone/>
            </a:pPr>
            <a:r>
              <a:rPr lang="fr-FR" dirty="0" smtClean="0"/>
              <a:t>   L’auteur a le droit d’exiger que son nom apparaisse sur l’</a:t>
            </a:r>
            <a:r>
              <a:rPr lang="fr-FR" dirty="0" err="1" smtClean="0"/>
              <a:t>oeuvre</a:t>
            </a:r>
            <a:r>
              <a:rPr lang="fr-FR" dirty="0" smtClean="0"/>
              <a:t> (ou y soit à tout le moins associé), qu’il s’agisse de son vrai nom ou d’un pseudonyme. Il peut également exercer ce droit négativement et exiger de respecter son anonymat.</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30</a:t>
            </a:fld>
            <a:endParaRPr lang="fr-FR"/>
          </a:p>
        </p:txBody>
      </p:sp>
      <p:sp>
        <p:nvSpPr>
          <p:cNvPr id="6" name="Titre 1"/>
          <p:cNvSpPr>
            <a:spLocks noGrp="1"/>
          </p:cNvSpPr>
          <p:nvPr>
            <p:ph type="title"/>
          </p:nvPr>
        </p:nvSpPr>
        <p:spPr/>
        <p:txBody>
          <a:bodyPr/>
          <a:lstStyle/>
          <a:p>
            <a:r>
              <a:rPr lang="fr-FR" b="1" dirty="0" smtClean="0"/>
              <a:t>6.2 Droits </a:t>
            </a:r>
            <a:r>
              <a:rPr lang="fr-FR" b="1" dirty="0"/>
              <a:t>moraux</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600200"/>
            <a:ext cx="8786874" cy="4525963"/>
          </a:xfrm>
        </p:spPr>
        <p:txBody>
          <a:bodyPr>
            <a:normAutofit fontScale="92500"/>
          </a:bodyPr>
          <a:lstStyle/>
          <a:p>
            <a:pPr algn="just">
              <a:buNone/>
            </a:pPr>
            <a:r>
              <a:rPr lang="fr-FR" dirty="0" smtClean="0"/>
              <a:t>2. Le </a:t>
            </a:r>
            <a:r>
              <a:rPr lang="fr-FR" b="1" dirty="0" smtClean="0"/>
              <a:t>droit d’intégrité permet de s’opposer à toute modification ou </a:t>
            </a:r>
            <a:r>
              <a:rPr lang="fr-FR" dirty="0" smtClean="0"/>
              <a:t>déformation de l’</a:t>
            </a:r>
            <a:r>
              <a:rPr lang="fr-FR" dirty="0" err="1" smtClean="0"/>
              <a:t>oeuvre</a:t>
            </a:r>
            <a:r>
              <a:rPr lang="fr-FR" dirty="0" smtClean="0"/>
              <a:t>, peu importe l’existence d’un préjudice dans le chef de l’auteur. </a:t>
            </a:r>
          </a:p>
          <a:p>
            <a:pPr algn="just"/>
            <a:r>
              <a:rPr lang="fr-FR" dirty="0" smtClean="0"/>
              <a:t>Ce droit a été amoindri en matière de logiciels, car conformément à l’article 4 de la LPO, les auteurs de ceux-ci ne peuvent s’opposer aux modifications ou déformations que dans la mesure où celles-ci préjudicient son honneur ou sa réputation.</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31</a:t>
            </a:fld>
            <a:endParaRPr lang="fr-FR"/>
          </a:p>
        </p:txBody>
      </p:sp>
      <p:sp>
        <p:nvSpPr>
          <p:cNvPr id="6" name="Titre 1"/>
          <p:cNvSpPr>
            <a:spLocks noGrp="1"/>
          </p:cNvSpPr>
          <p:nvPr>
            <p:ph type="title"/>
          </p:nvPr>
        </p:nvSpPr>
        <p:spPr/>
        <p:txBody>
          <a:bodyPr/>
          <a:lstStyle/>
          <a:p>
            <a:r>
              <a:rPr lang="fr-FR" b="1" dirty="0" smtClean="0"/>
              <a:t>6.2 Droits </a:t>
            </a:r>
            <a:r>
              <a:rPr lang="fr-FR" b="1" dirty="0"/>
              <a:t>moraux</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8929718" cy="4525963"/>
          </a:xfrm>
        </p:spPr>
        <p:txBody>
          <a:bodyPr/>
          <a:lstStyle/>
          <a:p>
            <a:pPr algn="just"/>
            <a:r>
              <a:rPr lang="fr-FR" dirty="0" smtClean="0"/>
              <a:t>Il n’est pas certain que les auteurs de logiciels bénéficient du droit moral de </a:t>
            </a:r>
            <a:r>
              <a:rPr lang="fr-FR" b="1" dirty="0" smtClean="0"/>
              <a:t>divulgation, qui est la prérogative de l’auteur de décider quand son </a:t>
            </a:r>
            <a:r>
              <a:rPr lang="fr-FR" b="1" dirty="0" err="1" smtClean="0"/>
              <a:t>oeuvre</a:t>
            </a:r>
            <a:r>
              <a:rPr lang="fr-FR" b="1" dirty="0" smtClean="0"/>
              <a:t> est </a:t>
            </a:r>
            <a:r>
              <a:rPr lang="fr-FR" dirty="0" smtClean="0"/>
              <a:t>achevée et peut être divulguée au public. </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32</a:t>
            </a:fld>
            <a:endParaRPr lang="fr-FR"/>
          </a:p>
        </p:txBody>
      </p:sp>
      <p:sp>
        <p:nvSpPr>
          <p:cNvPr id="6" name="Titre 1"/>
          <p:cNvSpPr>
            <a:spLocks noGrp="1"/>
          </p:cNvSpPr>
          <p:nvPr>
            <p:ph type="title"/>
          </p:nvPr>
        </p:nvSpPr>
        <p:spPr/>
        <p:txBody>
          <a:bodyPr/>
          <a:lstStyle/>
          <a:p>
            <a:r>
              <a:rPr lang="fr-FR" b="1" dirty="0" smtClean="0"/>
              <a:t>6.2 Droits </a:t>
            </a:r>
            <a:r>
              <a:rPr lang="fr-FR" b="1" dirty="0"/>
              <a:t>moraux</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8929718" cy="4525963"/>
          </a:xfrm>
        </p:spPr>
        <p:txBody>
          <a:bodyPr>
            <a:normAutofit/>
          </a:bodyPr>
          <a:lstStyle/>
          <a:p>
            <a:pPr algn="just"/>
            <a:r>
              <a:rPr lang="fr-FR" dirty="0" smtClean="0"/>
              <a:t>la doctrine est divisée sur la question de savoir si seuls les droits moraux prévus par cette convention doivent être retenus, ou si, au contraire, il faut estimer que, puisque le droit de divulgation n’est pas abordé par la LPO, il s’agit de se référer à la LDA qui, elle, le prévoit. Dans le doute, le praticien partira du principe que ce droit doit également être reconnu aux auteurs de logiciels.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33</a:t>
            </a:fld>
            <a:endParaRPr lang="fr-FR"/>
          </a:p>
        </p:txBody>
      </p:sp>
      <p:sp>
        <p:nvSpPr>
          <p:cNvPr id="6" name="Titre 1"/>
          <p:cNvSpPr>
            <a:spLocks noGrp="1"/>
          </p:cNvSpPr>
          <p:nvPr>
            <p:ph type="title"/>
          </p:nvPr>
        </p:nvSpPr>
        <p:spPr/>
        <p:txBody>
          <a:bodyPr/>
          <a:lstStyle/>
          <a:p>
            <a:r>
              <a:rPr lang="fr-FR" b="1" dirty="0" smtClean="0"/>
              <a:t>6.2 Droits </a:t>
            </a:r>
            <a:r>
              <a:rPr lang="fr-FR" b="1" dirty="0"/>
              <a:t>moraux</a:t>
            </a:r>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14422"/>
            <a:ext cx="9144000" cy="5214974"/>
          </a:xfrm>
        </p:spPr>
        <p:txBody>
          <a:bodyPr>
            <a:normAutofit/>
          </a:bodyPr>
          <a:lstStyle/>
          <a:p>
            <a:pPr algn="just"/>
            <a:r>
              <a:rPr lang="fr-FR" dirty="0" smtClean="0"/>
              <a:t>On notera qu’en pratique, lorsque l’on analyse la jurisprudence, on peut constater que les droits moraux des auteurs de logiciels, visés à l’article 4 de la LPO, ne semblent pas souvent être invoqués, ou du moins, faire l’objet de débats passionnés.</a:t>
            </a:r>
          </a:p>
          <a:p>
            <a:pPr algn="just"/>
            <a:r>
              <a:rPr lang="fr-FR" dirty="0" smtClean="0"/>
              <a:t>La violation des droits moraux n’est généralement invoquée qu’en surplus de toutes les violations d’ordre patrimonial, et semble tout au plus faire l’objet d’une certaine reconnaissance par les juges.</a:t>
            </a: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34</a:t>
            </a:fld>
            <a:endParaRPr lang="fr-FR"/>
          </a:p>
        </p:txBody>
      </p:sp>
      <p:sp>
        <p:nvSpPr>
          <p:cNvPr id="6" name="Titre 1"/>
          <p:cNvSpPr>
            <a:spLocks noGrp="1"/>
          </p:cNvSpPr>
          <p:nvPr>
            <p:ph type="title"/>
          </p:nvPr>
        </p:nvSpPr>
        <p:spPr>
          <a:xfrm>
            <a:off x="500034" y="0"/>
            <a:ext cx="8229600" cy="1143000"/>
          </a:xfrm>
        </p:spPr>
        <p:txBody>
          <a:bodyPr/>
          <a:lstStyle/>
          <a:p>
            <a:r>
              <a:rPr lang="fr-FR" b="1" dirty="0" smtClean="0"/>
              <a:t>6.2 Droits </a:t>
            </a:r>
            <a:r>
              <a:rPr lang="fr-FR" b="1" dirty="0"/>
              <a:t>moraux</a:t>
            </a: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lstStyle/>
          <a:p>
            <a:r>
              <a:rPr lang="fr-FR" b="1" dirty="0" smtClean="0"/>
              <a:t>6.3 Exceptions aux droits d’auteur</a:t>
            </a:r>
            <a:endParaRPr lang="fr-FR" dirty="0"/>
          </a:p>
        </p:txBody>
      </p:sp>
      <p:sp>
        <p:nvSpPr>
          <p:cNvPr id="3" name="Espace réservé du contenu 2"/>
          <p:cNvSpPr>
            <a:spLocks noGrp="1"/>
          </p:cNvSpPr>
          <p:nvPr>
            <p:ph idx="1"/>
          </p:nvPr>
        </p:nvSpPr>
        <p:spPr>
          <a:xfrm>
            <a:off x="0" y="1285860"/>
            <a:ext cx="9144000" cy="4840303"/>
          </a:xfrm>
        </p:spPr>
        <p:txBody>
          <a:bodyPr>
            <a:normAutofit fontScale="85000" lnSpcReduction="20000"/>
          </a:bodyPr>
          <a:lstStyle/>
          <a:p>
            <a:pPr algn="just"/>
            <a:r>
              <a:rPr lang="fr-FR" dirty="0" smtClean="0"/>
              <a:t>Traditionnellement, tous les régimes de droits exclusifs constituant la « propriété intellectuelle » sont assortis d’exceptions à ces droits, par considération pour des droits, libertés et/ou intérêts conflictuels (tels que le droit de la vie privée, le droit à l’information, l’éducation, la promotion culturelle et sociale,…)</a:t>
            </a:r>
          </a:p>
          <a:p>
            <a:pPr algn="just"/>
            <a:r>
              <a:rPr lang="fr-FR" dirty="0" smtClean="0"/>
              <a:t>L’article 46 prévoit une exception de « backup » ou de </a:t>
            </a:r>
            <a:r>
              <a:rPr lang="fr-FR" b="1" dirty="0" smtClean="0"/>
              <a:t>copie de sauvegarde.</a:t>
            </a:r>
            <a:endParaRPr lang="fr-FR" dirty="0" smtClean="0"/>
          </a:p>
          <a:p>
            <a:pPr algn="just"/>
            <a:r>
              <a:rPr lang="fr-FR" dirty="0" smtClean="0"/>
              <a:t>Article 46: « La personne ayant le droit d'utiliser le programme d'ordinateur ne peut s'en voir interdire la reproduction sous la forme d'une copie de sauvegarde pour autant que cette copie soit nécessaire à l'utilisation du programme».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35</a:t>
            </a:fld>
            <a:endParaRPr lang="fr-F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1142984"/>
            <a:ext cx="9001156" cy="5429288"/>
          </a:xfrm>
        </p:spPr>
        <p:txBody>
          <a:bodyPr>
            <a:normAutofit lnSpcReduction="10000"/>
          </a:bodyPr>
          <a:lstStyle/>
          <a:p>
            <a:pPr algn="just"/>
            <a:r>
              <a:rPr lang="fr-FR" dirty="0" smtClean="0"/>
              <a:t>Article 47 « La personne ayant le droit d'utiliser le programme d'ordinateur peut, sans l'autorisation du titulaire du droit, observer, étudier ou tester le fonctionnement de ce programme afin de déterminer les idées et les principes qui sont à la base d'un élément du programme, lorsqu'elle effectue une opération de chargement, d'affichage, de passage, de transmission ou de stockage du programme d'ordinateur qu'elle est en droit d'effectuer ». Il  prévoit une </a:t>
            </a:r>
            <a:r>
              <a:rPr lang="fr-FR" b="1" dirty="0" smtClean="0"/>
              <a:t>exception d’analyse des fonctionnalités du </a:t>
            </a:r>
            <a:r>
              <a:rPr lang="fr-FR" dirty="0" smtClean="0"/>
              <a:t>programme.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36</a:t>
            </a:fld>
            <a:endParaRPr lang="fr-FR"/>
          </a:p>
        </p:txBody>
      </p:sp>
      <p:sp>
        <p:nvSpPr>
          <p:cNvPr id="6" name="Titre 1"/>
          <p:cNvSpPr>
            <a:spLocks noGrp="1"/>
          </p:cNvSpPr>
          <p:nvPr>
            <p:ph type="title"/>
          </p:nvPr>
        </p:nvSpPr>
        <p:spPr>
          <a:xfrm>
            <a:off x="428596" y="0"/>
            <a:ext cx="8229600" cy="1011222"/>
          </a:xfrm>
        </p:spPr>
        <p:txBody>
          <a:bodyPr/>
          <a:lstStyle/>
          <a:p>
            <a:r>
              <a:rPr lang="fr-FR" b="1" dirty="0" smtClean="0"/>
              <a:t>6.3 Exceptions aux droits d’auteur</a:t>
            </a: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14422"/>
            <a:ext cx="9144000" cy="5143536"/>
          </a:xfrm>
        </p:spPr>
        <p:txBody>
          <a:bodyPr>
            <a:normAutofit lnSpcReduction="10000"/>
          </a:bodyPr>
          <a:lstStyle/>
          <a:p>
            <a:pPr algn="just"/>
            <a:r>
              <a:rPr lang="fr-FR" dirty="0" smtClean="0"/>
              <a:t>L’intérêt des exceptions aux droits d’auteur est très limité lorsque ces droits font l’objet d’une licence FOSS. En effet, les licences FOSS étant très permissives, et les code sources des logiciels étant fournis, les actes autorisés vont généralement bien au-delà de ce que les exceptions prévoient.</a:t>
            </a:r>
          </a:p>
          <a:p>
            <a:pPr algn="just"/>
            <a:r>
              <a:rPr lang="fr-FR" dirty="0" smtClean="0"/>
              <a:t>Cependant, certaines situations pourraient se présenter où, pour une raison ou une autre, des utilisateurs de logiciels FOSS préfèreraient invoquer une exception plutôt que d’accepter les termes de la licence.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37</a:t>
            </a:fld>
            <a:endParaRPr lang="fr-FR"/>
          </a:p>
        </p:txBody>
      </p:sp>
      <p:sp>
        <p:nvSpPr>
          <p:cNvPr id="6" name="Titre 1"/>
          <p:cNvSpPr>
            <a:spLocks noGrp="1"/>
          </p:cNvSpPr>
          <p:nvPr>
            <p:ph type="title"/>
          </p:nvPr>
        </p:nvSpPr>
        <p:spPr/>
        <p:txBody>
          <a:bodyPr/>
          <a:lstStyle/>
          <a:p>
            <a:r>
              <a:rPr lang="fr-FR" b="1" dirty="0" smtClean="0"/>
              <a:t>6.3 Exceptions aux droits d’auteur</a:t>
            </a:r>
            <a:endParaRPr lang="fr-F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7. </a:t>
            </a:r>
            <a:r>
              <a:rPr lang="fr-FR" b="1" dirty="0" err="1" smtClean="0"/>
              <a:t>Titularité</a:t>
            </a:r>
            <a:r>
              <a:rPr lang="fr-FR" b="1" dirty="0" smtClean="0"/>
              <a:t> des droits d’auteur</a:t>
            </a:r>
            <a:endParaRPr lang="fr-FR" dirty="0"/>
          </a:p>
        </p:txBody>
      </p:sp>
      <p:sp>
        <p:nvSpPr>
          <p:cNvPr id="3" name="Espace réservé du contenu 2"/>
          <p:cNvSpPr>
            <a:spLocks noGrp="1"/>
          </p:cNvSpPr>
          <p:nvPr>
            <p:ph idx="1"/>
          </p:nvPr>
        </p:nvSpPr>
        <p:spPr>
          <a:xfrm>
            <a:off x="0" y="1600200"/>
            <a:ext cx="9001156" cy="4525963"/>
          </a:xfrm>
        </p:spPr>
        <p:txBody>
          <a:bodyPr>
            <a:normAutofit fontScale="92500" lnSpcReduction="20000"/>
          </a:bodyPr>
          <a:lstStyle/>
          <a:p>
            <a:pPr algn="just"/>
            <a:r>
              <a:rPr lang="fr-FR" dirty="0" smtClean="0"/>
              <a:t>La détermination des titulaires des droits d’auteur est essentielle dans la mesure où ce sont ces derniers qui bénéficient des droits, prérogatives et protections accordés par le droit d’auteur, ainsi que des actions en justices qui permettront le respect de ces droits.</a:t>
            </a:r>
          </a:p>
          <a:p>
            <a:pPr algn="just"/>
            <a:endParaRPr lang="fr-FR" dirty="0" smtClean="0"/>
          </a:p>
          <a:p>
            <a:pPr algn="just"/>
            <a:r>
              <a:rPr lang="fr-FR" dirty="0" smtClean="0"/>
              <a:t>En pratique, s’agissant de logiciels FOSS, ce seront les titulaires des droits qui, entre autres, choisiront la licence sous laquelle seront distribués les logiciels et qui auront l’occasion de poursuivre toute personne qui ne respecte pas les obligations de cette licence.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38</a:t>
            </a:fld>
            <a:endParaRPr lang="fr-F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b="1" dirty="0" smtClean="0"/>
              <a:t>7.1 Auteur originaire</a:t>
            </a:r>
            <a:r>
              <a:rPr lang="fr-FR" dirty="0" smtClean="0"/>
              <a:t/>
            </a:r>
            <a:br>
              <a:rPr lang="fr-FR" dirty="0" smtClean="0"/>
            </a:br>
            <a:endParaRPr lang="fr-FR" dirty="0"/>
          </a:p>
        </p:txBody>
      </p:sp>
      <p:sp>
        <p:nvSpPr>
          <p:cNvPr id="3" name="Espace réservé du contenu 2"/>
          <p:cNvSpPr>
            <a:spLocks noGrp="1"/>
          </p:cNvSpPr>
          <p:nvPr>
            <p:ph idx="1"/>
          </p:nvPr>
        </p:nvSpPr>
        <p:spPr>
          <a:xfrm>
            <a:off x="0" y="1142984"/>
            <a:ext cx="8929718" cy="5357850"/>
          </a:xfrm>
        </p:spPr>
        <p:txBody>
          <a:bodyPr>
            <a:normAutofit/>
          </a:bodyPr>
          <a:lstStyle/>
          <a:p>
            <a:pPr algn="just"/>
            <a:r>
              <a:rPr lang="fr-FR" dirty="0" smtClean="0"/>
              <a:t>La règle générale en matière de </a:t>
            </a:r>
            <a:r>
              <a:rPr lang="fr-FR" dirty="0" err="1" smtClean="0"/>
              <a:t>titularité</a:t>
            </a:r>
            <a:r>
              <a:rPr lang="fr-FR" dirty="0" smtClean="0"/>
              <a:t> des droits d’auteur est que ceux-ci reviennent à </a:t>
            </a:r>
            <a:r>
              <a:rPr lang="fr-FR" b="1" dirty="0" smtClean="0"/>
              <a:t>la personne physique qui a créé l’œuvre.</a:t>
            </a:r>
          </a:p>
          <a:p>
            <a:pPr algn="just"/>
            <a:r>
              <a:rPr lang="fr-FR" dirty="0" smtClean="0"/>
              <a:t>Lorsqu’il est fait référence au créateur de l’</a:t>
            </a:r>
            <a:r>
              <a:rPr lang="fr-FR" dirty="0" err="1" smtClean="0"/>
              <a:t>oeuvre</a:t>
            </a:r>
            <a:r>
              <a:rPr lang="fr-FR" dirty="0" smtClean="0"/>
              <a:t>, il s’agit avant tout de la personne qui l’a intellectuellement conçue dans tout ce qu’elle a d’original. </a:t>
            </a:r>
          </a:p>
          <a:p>
            <a:pPr algn="just"/>
            <a:r>
              <a:rPr lang="fr-FR" dirty="0" smtClean="0"/>
              <a:t>C’est en effet l’apport d’élément(s) original(aux) qui déterminera l’auteur et non le simple fait de « travailler sur l’</a:t>
            </a:r>
            <a:r>
              <a:rPr lang="fr-FR" dirty="0" err="1" smtClean="0"/>
              <a:t>oeuvre</a:t>
            </a:r>
            <a:r>
              <a:rPr lang="fr-FR" dirty="0" smtClean="0"/>
              <a:t> ». </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39</a:t>
            </a:fld>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lstStyle/>
          <a:p>
            <a:r>
              <a:rPr lang="fr-FR" b="1" dirty="0" smtClean="0"/>
              <a:t>Introduction:</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a:t>
            </a:fld>
            <a:endParaRPr lang="fr-FR"/>
          </a:p>
        </p:txBody>
      </p:sp>
      <p:pic>
        <p:nvPicPr>
          <p:cNvPr id="1026" name="Picture 2"/>
          <p:cNvPicPr>
            <a:picLocks noGrp="1" noChangeAspect="1" noChangeArrowheads="1"/>
          </p:cNvPicPr>
          <p:nvPr>
            <p:ph idx="1"/>
          </p:nvPr>
        </p:nvPicPr>
        <p:blipFill>
          <a:blip r:embed="rId2"/>
          <a:srcRect/>
          <a:stretch>
            <a:fillRect/>
          </a:stretch>
        </p:blipFill>
        <p:spPr bwMode="auto">
          <a:xfrm>
            <a:off x="0" y="1214422"/>
            <a:ext cx="9144000" cy="5214974"/>
          </a:xfrm>
          <a:prstGeom prst="rect">
            <a:avLst/>
          </a:prstGeom>
          <a:noFill/>
          <a:ln w="9525">
            <a:noFill/>
            <a:miter lim="800000"/>
            <a:headEnd/>
            <a:tailEnd/>
          </a:ln>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785926"/>
            <a:ext cx="9144000" cy="3071834"/>
          </a:xfrm>
        </p:spPr>
        <p:txBody>
          <a:bodyPr/>
          <a:lstStyle/>
          <a:p>
            <a:pPr algn="just"/>
            <a:r>
              <a:rPr lang="fr-FR" dirty="0" smtClean="0"/>
              <a:t>Ainsi, par exemple, c’est normalement l’architecte qui bénéficie de la protection par les droits d’auteur sur un édifice original issu de son imagination, et non les ouvriers qui le construisent.</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40</a:t>
            </a:fld>
            <a:endParaRPr lang="fr-FR"/>
          </a:p>
        </p:txBody>
      </p:sp>
      <p:sp>
        <p:nvSpPr>
          <p:cNvPr id="6" name="Titre 1"/>
          <p:cNvSpPr>
            <a:spLocks noGrp="1"/>
          </p:cNvSpPr>
          <p:nvPr>
            <p:ph type="title"/>
          </p:nvPr>
        </p:nvSpPr>
        <p:spPr>
          <a:xfrm>
            <a:off x="500034" y="500042"/>
            <a:ext cx="8229600" cy="857256"/>
          </a:xfrm>
        </p:spPr>
        <p:txBody>
          <a:bodyPr>
            <a:normAutofit fontScale="90000"/>
          </a:bodyPr>
          <a:lstStyle/>
          <a:p>
            <a:r>
              <a:rPr lang="fr-FR" b="1" dirty="0" smtClean="0"/>
              <a:t>7.1 Auteur originaire</a:t>
            </a:r>
            <a:r>
              <a:rPr lang="fr-FR" dirty="0" smtClean="0"/>
              <a:t/>
            </a:r>
            <a:br>
              <a:rPr lang="fr-FR" dirty="0" smtClean="0"/>
            </a:br>
            <a:endParaRPr lang="fr-F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fontScale="90000"/>
          </a:bodyPr>
          <a:lstStyle/>
          <a:p>
            <a:r>
              <a:rPr lang="fr-FR" b="1" dirty="0" smtClean="0"/>
              <a:t>7.2 Collaboration de plusieurs auteurs</a:t>
            </a:r>
            <a:endParaRPr lang="fr-FR" dirty="0"/>
          </a:p>
        </p:txBody>
      </p:sp>
      <p:sp>
        <p:nvSpPr>
          <p:cNvPr id="3" name="Espace réservé du contenu 2"/>
          <p:cNvSpPr>
            <a:spLocks noGrp="1"/>
          </p:cNvSpPr>
          <p:nvPr>
            <p:ph idx="1"/>
          </p:nvPr>
        </p:nvSpPr>
        <p:spPr>
          <a:xfrm>
            <a:off x="0" y="1000108"/>
            <a:ext cx="8786842" cy="5429288"/>
          </a:xfrm>
        </p:spPr>
        <p:txBody>
          <a:bodyPr>
            <a:normAutofit fontScale="85000" lnSpcReduction="10000"/>
          </a:bodyPr>
          <a:lstStyle/>
          <a:p>
            <a:pPr algn="just"/>
            <a:r>
              <a:rPr lang="fr-FR" dirty="0" smtClean="0"/>
              <a:t>Plusieurs auteurs peuvent contribuer à la création d’une œuvre commune, en y apportant chacun des éléments originaux. Il s’agit dans ce cas d’une </a:t>
            </a:r>
            <a:r>
              <a:rPr lang="fr-FR" b="1" dirty="0" smtClean="0"/>
              <a:t>œuvre de collaboration, c'est-à-dire d’une « </a:t>
            </a:r>
            <a:r>
              <a:rPr lang="fr-FR" b="1" i="1" dirty="0" smtClean="0"/>
              <a:t>œuvre à la création de laquelle ont concouru  </a:t>
            </a:r>
            <a:r>
              <a:rPr lang="fr-FR" i="1" dirty="0" smtClean="0"/>
              <a:t>plusieurs personnes physiques ». Il n’y a œuvre de collaboration que lorsqu’il y a </a:t>
            </a:r>
            <a:r>
              <a:rPr lang="fr-FR" dirty="0" smtClean="0"/>
              <a:t>« unicité de l’</a:t>
            </a:r>
            <a:r>
              <a:rPr lang="fr-FR" dirty="0" err="1" smtClean="0"/>
              <a:t>oeuvre</a:t>
            </a:r>
            <a:r>
              <a:rPr lang="fr-FR" dirty="0" smtClean="0"/>
              <a:t> », c'est-à-dire, que les auteurs ont véritablement joint leurs efforts pour créer, volontairement ensemble, une œuvre commune. </a:t>
            </a:r>
          </a:p>
          <a:p>
            <a:pPr algn="just"/>
            <a:r>
              <a:rPr lang="fr-FR" dirty="0" smtClean="0"/>
              <a:t>Ceci implique une concertation certaine entre les auteurs. Ce sera le cas, par exemple, lorsque plusieurs développeurs décideront ensemble de développer un programme commun et de se répartir les tâches.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41</a:t>
            </a:fld>
            <a:endParaRPr lang="fr-F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001156" cy="4525963"/>
          </a:xfrm>
        </p:spPr>
        <p:txBody>
          <a:bodyPr>
            <a:normAutofit fontScale="77500" lnSpcReduction="20000"/>
          </a:bodyPr>
          <a:lstStyle/>
          <a:p>
            <a:pPr algn="just"/>
            <a:r>
              <a:rPr lang="fr-FR" dirty="0" smtClean="0"/>
              <a:t>La LDA prévoit certaines règles en matière d’</a:t>
            </a:r>
            <a:r>
              <a:rPr lang="fr-FR" dirty="0" err="1" smtClean="0"/>
              <a:t>oeuvre</a:t>
            </a:r>
            <a:r>
              <a:rPr lang="fr-FR" dirty="0" smtClean="0"/>
              <a:t> de collaboration dans l’article 53: </a:t>
            </a:r>
          </a:p>
          <a:p>
            <a:pPr algn="just"/>
            <a:r>
              <a:rPr lang="fr-FR" i="1" dirty="0" smtClean="0"/>
              <a:t>« Lorsque le droit d'auteur est indivis, l'exercice de ce droit est réglé par les conventions. A défaut de conventions, aucun des auteurs ne peut l'exercer isolément, sauf aux tribunaux à se prononcer en cas de désaccord. Toutefois, chacun des auteurs reste libre de poursuivre, en son nom et sans l'intervention des autres, l'atteinte qui serait portée au droit d'auteur et de réclamer des dommages et intérêts pour sa part.</a:t>
            </a:r>
          </a:p>
          <a:p>
            <a:pPr algn="just"/>
            <a:r>
              <a:rPr lang="fr-FR" i="1" dirty="0" smtClean="0"/>
              <a:t>Les tribunaux pourront toujours subordonner l'autorisation de publier l'</a:t>
            </a:r>
            <a:r>
              <a:rPr lang="fr-FR" i="1" dirty="0" err="1" smtClean="0"/>
              <a:t>oeuvre</a:t>
            </a:r>
            <a:r>
              <a:rPr lang="fr-FR" i="1" dirty="0" smtClean="0"/>
              <a:t> aux mesures qu'ils jugeront utiles de prescrire; ils pourront décider à la demande de l'auteur opposant, que celui-ci ne participera ni aux frais, ni aux bénéfices de l'exploitation ou que son nom ne figurera pas sur l'</a:t>
            </a:r>
            <a:r>
              <a:rPr lang="fr-FR" i="1" dirty="0" err="1" smtClean="0"/>
              <a:t>oeuvre</a:t>
            </a:r>
            <a:r>
              <a:rPr lang="fr-FR" i="1" dirty="0" smtClean="0"/>
              <a:t>. »</a:t>
            </a:r>
            <a:endParaRPr lang="fr-FR" dirty="0"/>
          </a:p>
        </p:txBody>
      </p:sp>
      <p:sp>
        <p:nvSpPr>
          <p:cNvPr id="4" name="Espace réservé du pied de page 3"/>
          <p:cNvSpPr>
            <a:spLocks noGrp="1"/>
          </p:cNvSpPr>
          <p:nvPr>
            <p:ph type="ftr" sz="quarter" idx="11"/>
          </p:nvPr>
        </p:nvSpPr>
        <p:spPr/>
        <p:txBody>
          <a:bodyPr/>
          <a:lstStyle/>
          <a:p>
            <a:r>
              <a:rPr lang="fr-FR" dirty="0" smtClean="0"/>
              <a:t>Niveau:2LMD Module AJEL</a:t>
            </a:r>
            <a:endParaRPr lang="fr-FR" dirty="0"/>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42</a:t>
            </a:fld>
            <a:endParaRPr lang="fr-FR"/>
          </a:p>
        </p:txBody>
      </p:sp>
      <p:sp>
        <p:nvSpPr>
          <p:cNvPr id="6" name="Titre 1"/>
          <p:cNvSpPr>
            <a:spLocks noGrp="1"/>
          </p:cNvSpPr>
          <p:nvPr>
            <p:ph type="title"/>
          </p:nvPr>
        </p:nvSpPr>
        <p:spPr/>
        <p:txBody>
          <a:bodyPr>
            <a:normAutofit fontScale="90000"/>
          </a:bodyPr>
          <a:lstStyle/>
          <a:p>
            <a:r>
              <a:rPr lang="fr-FR" b="1" dirty="0" smtClean="0"/>
              <a:t>7.2 Collaboration de plusieurs auteurs</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algn="just"/>
            <a:r>
              <a:rPr lang="fr-FR" dirty="0" smtClean="0"/>
              <a:t>L’article 5 de la LDA prévoit : </a:t>
            </a:r>
            <a:r>
              <a:rPr lang="fr-FR" i="1" dirty="0" smtClean="0"/>
              <a:t>« Lorsqu'il s'agit d'une </a:t>
            </a:r>
            <a:r>
              <a:rPr lang="fr-FR" i="1" dirty="0" err="1" smtClean="0"/>
              <a:t>oeuvre</a:t>
            </a:r>
            <a:r>
              <a:rPr lang="fr-FR" i="1" dirty="0" smtClean="0"/>
              <a:t> de collaboration où la contribution des auteurs peut être individualisée, ces auteurs ne peuvent, sauf convention contraire, traiter de leurs </a:t>
            </a:r>
            <a:r>
              <a:rPr lang="fr-FR" i="1" dirty="0" err="1" smtClean="0"/>
              <a:t>oeuvres</a:t>
            </a:r>
            <a:r>
              <a:rPr lang="fr-FR" i="1" dirty="0" smtClean="0"/>
              <a:t> avec des collaborateurs nouveaux.</a:t>
            </a:r>
          </a:p>
          <a:p>
            <a:pPr algn="just"/>
            <a:r>
              <a:rPr lang="fr-FR" i="1" dirty="0" smtClean="0"/>
              <a:t>Néanmoins, ils auront le droit d'exploiter isolément leur contribution, pour autant que cette exploitation ne porte pas préjudice à l'</a:t>
            </a:r>
            <a:r>
              <a:rPr lang="fr-FR" i="1" dirty="0" err="1" smtClean="0"/>
              <a:t>oeuvre</a:t>
            </a:r>
            <a:r>
              <a:rPr lang="fr-FR" i="1" dirty="0" smtClean="0"/>
              <a:t> commune. »</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43</a:t>
            </a:fld>
            <a:endParaRPr lang="fr-FR"/>
          </a:p>
        </p:txBody>
      </p:sp>
      <p:sp>
        <p:nvSpPr>
          <p:cNvPr id="6" name="Titre 1"/>
          <p:cNvSpPr>
            <a:spLocks noGrp="1"/>
          </p:cNvSpPr>
          <p:nvPr>
            <p:ph type="title"/>
          </p:nvPr>
        </p:nvSpPr>
        <p:spPr/>
        <p:txBody>
          <a:bodyPr>
            <a:normAutofit fontScale="90000"/>
          </a:bodyPr>
          <a:lstStyle/>
          <a:p>
            <a:r>
              <a:rPr lang="fr-FR" b="1" dirty="0" smtClean="0"/>
              <a:t>7.2 Collaboration de plusieurs auteurs</a:t>
            </a:r>
            <a:endParaRPr lang="fr-F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7.3 </a:t>
            </a:r>
            <a:r>
              <a:rPr lang="fr-FR" b="1" dirty="0" err="1" smtClean="0"/>
              <a:t>OEuvres</a:t>
            </a:r>
            <a:r>
              <a:rPr lang="fr-FR" b="1" dirty="0" smtClean="0"/>
              <a:t> dérivées</a:t>
            </a:r>
            <a:endParaRPr lang="fr-FR" dirty="0"/>
          </a:p>
        </p:txBody>
      </p:sp>
      <p:sp>
        <p:nvSpPr>
          <p:cNvPr id="3" name="Espace réservé du contenu 2"/>
          <p:cNvSpPr>
            <a:spLocks noGrp="1"/>
          </p:cNvSpPr>
          <p:nvPr>
            <p:ph idx="1"/>
          </p:nvPr>
        </p:nvSpPr>
        <p:spPr>
          <a:xfrm>
            <a:off x="0" y="1500174"/>
            <a:ext cx="9144000" cy="4625989"/>
          </a:xfrm>
        </p:spPr>
        <p:txBody>
          <a:bodyPr>
            <a:normAutofit fontScale="92500"/>
          </a:bodyPr>
          <a:lstStyle/>
          <a:p>
            <a:pPr algn="just"/>
            <a:r>
              <a:rPr lang="fr-FR" dirty="0" smtClean="0"/>
              <a:t>Lorsqu’une </a:t>
            </a:r>
            <a:r>
              <a:rPr lang="fr-FR" dirty="0" err="1" smtClean="0"/>
              <a:t>oeuvre</a:t>
            </a:r>
            <a:r>
              <a:rPr lang="fr-FR" dirty="0" smtClean="0"/>
              <a:t> est créée et divulguée au public par son (ses) auteur(s), nous avons vu que ce(s) dernier(s) a (ont) le droit d’en faire respecter l’intégrité et de s’opposer à toute modification de celle-ci.</a:t>
            </a:r>
          </a:p>
          <a:p>
            <a:pPr algn="just"/>
            <a:r>
              <a:rPr lang="fr-FR" dirty="0" smtClean="0"/>
              <a:t>Cependant, le (les) titulaire(s) de droits peuvent également autoriser à des tiers de créer des </a:t>
            </a:r>
            <a:r>
              <a:rPr lang="fr-FR" dirty="0" err="1" smtClean="0"/>
              <a:t>oeuvres</a:t>
            </a:r>
            <a:r>
              <a:rPr lang="fr-FR" dirty="0" smtClean="0"/>
              <a:t> dérivées. L’</a:t>
            </a:r>
            <a:r>
              <a:rPr lang="fr-FR" b="1" dirty="0" err="1" smtClean="0"/>
              <a:t>oeuvre</a:t>
            </a:r>
            <a:r>
              <a:rPr lang="fr-FR" b="1" dirty="0" smtClean="0"/>
              <a:t> dérivée est une </a:t>
            </a:r>
            <a:r>
              <a:rPr lang="fr-FR" b="1" i="1" dirty="0" smtClean="0"/>
              <a:t>« </a:t>
            </a:r>
            <a:r>
              <a:rPr lang="fr-FR" b="1" i="1" dirty="0" err="1" smtClean="0"/>
              <a:t>oeuvre</a:t>
            </a:r>
            <a:r>
              <a:rPr lang="fr-FR" b="1" i="1" dirty="0" smtClean="0"/>
              <a:t> nouvelle à laquelle est </a:t>
            </a:r>
            <a:r>
              <a:rPr lang="fr-FR" i="1" dirty="0" smtClean="0"/>
              <a:t>incorporée une </a:t>
            </a:r>
            <a:r>
              <a:rPr lang="fr-FR" i="1" dirty="0" err="1" smtClean="0"/>
              <a:t>oeuvre</a:t>
            </a:r>
            <a:r>
              <a:rPr lang="fr-FR" i="1" dirty="0" smtClean="0"/>
              <a:t> préexistante sans la collaboration de l’auteur de cette dernière ».</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44</a:t>
            </a:fld>
            <a:endParaRPr lang="fr-F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8858280" cy="4525963"/>
          </a:xfrm>
        </p:spPr>
        <p:txBody>
          <a:bodyPr>
            <a:normAutofit fontScale="92500" lnSpcReduction="10000"/>
          </a:bodyPr>
          <a:lstStyle/>
          <a:p>
            <a:pPr algn="just"/>
            <a:r>
              <a:rPr lang="fr-FR" dirty="0" smtClean="0"/>
              <a:t>Les différences entre l’</a:t>
            </a:r>
            <a:r>
              <a:rPr lang="fr-FR" dirty="0" err="1" smtClean="0"/>
              <a:t>oeuvre</a:t>
            </a:r>
            <a:r>
              <a:rPr lang="fr-FR" dirty="0" smtClean="0"/>
              <a:t> de collaboration et l’</a:t>
            </a:r>
            <a:r>
              <a:rPr lang="fr-FR" dirty="0" err="1" smtClean="0"/>
              <a:t>oeuvre</a:t>
            </a:r>
            <a:r>
              <a:rPr lang="fr-FR" dirty="0" smtClean="0"/>
              <a:t> dérivée sont fondamentales : alors que </a:t>
            </a:r>
            <a:r>
              <a:rPr lang="fr-FR" b="1" dirty="0" smtClean="0"/>
              <a:t>l’</a:t>
            </a:r>
            <a:r>
              <a:rPr lang="fr-FR" b="1" dirty="0" err="1" smtClean="0"/>
              <a:t>oeuvre</a:t>
            </a:r>
            <a:r>
              <a:rPr lang="fr-FR" b="1" dirty="0" smtClean="0"/>
              <a:t> de collaboration </a:t>
            </a:r>
            <a:r>
              <a:rPr lang="fr-FR" dirty="0" smtClean="0"/>
              <a:t>est une </a:t>
            </a:r>
            <a:r>
              <a:rPr lang="fr-FR" dirty="0" err="1" smtClean="0"/>
              <a:t>oeuvre</a:t>
            </a:r>
            <a:r>
              <a:rPr lang="fr-FR" dirty="0" smtClean="0"/>
              <a:t> commune créée entre plusieurs auteurs en concertation, </a:t>
            </a:r>
            <a:r>
              <a:rPr lang="fr-FR" b="1" dirty="0" smtClean="0"/>
              <a:t>l’</a:t>
            </a:r>
            <a:r>
              <a:rPr lang="fr-FR" b="1" dirty="0" err="1" smtClean="0"/>
              <a:t>oeuvre</a:t>
            </a:r>
            <a:r>
              <a:rPr lang="fr-FR" b="1" dirty="0" smtClean="0"/>
              <a:t> dérivée </a:t>
            </a:r>
            <a:r>
              <a:rPr lang="fr-FR" dirty="0" smtClean="0"/>
              <a:t>est une nouvelle </a:t>
            </a:r>
            <a:r>
              <a:rPr lang="fr-FR" dirty="0" err="1" smtClean="0"/>
              <a:t>oeuvre</a:t>
            </a:r>
            <a:r>
              <a:rPr lang="fr-FR" dirty="0" smtClean="0"/>
              <a:t>, distincte de l’</a:t>
            </a:r>
            <a:r>
              <a:rPr lang="fr-FR" dirty="0" err="1" smtClean="0"/>
              <a:t>oeuvre</a:t>
            </a:r>
            <a:r>
              <a:rPr lang="fr-FR" dirty="0" smtClean="0"/>
              <a:t> originaire (il n’y a donc pas d’unicité avec l’</a:t>
            </a:r>
            <a:r>
              <a:rPr lang="fr-FR" dirty="0" err="1" smtClean="0"/>
              <a:t>oeuvre</a:t>
            </a:r>
            <a:r>
              <a:rPr lang="fr-FR" dirty="0" smtClean="0"/>
              <a:t> originaire), et créée par un (ou plusieurs) autre(s) auteur(s) sans concertation avec l’ (les) auteur(s) de l’</a:t>
            </a:r>
            <a:r>
              <a:rPr lang="fr-FR" dirty="0" err="1" smtClean="0"/>
              <a:t>oeuvre</a:t>
            </a:r>
            <a:r>
              <a:rPr lang="fr-FR" dirty="0" smtClean="0"/>
              <a:t> originaire (mais bien avec son (leur) autorisation).</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45</a:t>
            </a:fld>
            <a:endParaRPr lang="fr-FR"/>
          </a:p>
        </p:txBody>
      </p:sp>
      <p:sp>
        <p:nvSpPr>
          <p:cNvPr id="6" name="Titre 1"/>
          <p:cNvSpPr>
            <a:spLocks noGrp="1"/>
          </p:cNvSpPr>
          <p:nvPr>
            <p:ph type="title"/>
          </p:nvPr>
        </p:nvSpPr>
        <p:spPr/>
        <p:txBody>
          <a:bodyPr/>
          <a:lstStyle/>
          <a:p>
            <a:r>
              <a:rPr lang="fr-FR" b="1" dirty="0" smtClean="0"/>
              <a:t>7.3 </a:t>
            </a:r>
            <a:r>
              <a:rPr lang="fr-FR" b="1" dirty="0" err="1" smtClean="0"/>
              <a:t>OEuvres</a:t>
            </a:r>
            <a:r>
              <a:rPr lang="fr-FR" b="1" dirty="0" smtClean="0"/>
              <a:t> dérivées</a:t>
            </a:r>
            <a:endParaRPr lang="fr-F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85860"/>
            <a:ext cx="9144000" cy="4840303"/>
          </a:xfrm>
        </p:spPr>
        <p:txBody>
          <a:bodyPr>
            <a:normAutofit fontScale="77500" lnSpcReduction="20000"/>
          </a:bodyPr>
          <a:lstStyle/>
          <a:p>
            <a:pPr algn="just"/>
            <a:r>
              <a:rPr lang="fr-FR" dirty="0" smtClean="0"/>
              <a:t>Cette différence a également d’importantes conséquences au niveau de la </a:t>
            </a:r>
            <a:r>
              <a:rPr lang="fr-FR" dirty="0" err="1" smtClean="0"/>
              <a:t>titularité</a:t>
            </a:r>
            <a:r>
              <a:rPr lang="fr-FR" dirty="0" smtClean="0"/>
              <a:t> des droits d’auteurs sur l’</a:t>
            </a:r>
            <a:r>
              <a:rPr lang="fr-FR" dirty="0" err="1" smtClean="0"/>
              <a:t>oeuvre</a:t>
            </a:r>
            <a:r>
              <a:rPr lang="fr-FR" dirty="0" smtClean="0"/>
              <a:t> dérivée et sur son exploitation. L’auteur de l’œuvre dérivée est le seul auteur de cette nouvelle œuvre. En d’autres termes, l’auteur de l’</a:t>
            </a:r>
            <a:r>
              <a:rPr lang="fr-FR" dirty="0" err="1" smtClean="0"/>
              <a:t>oeuvre</a:t>
            </a:r>
            <a:r>
              <a:rPr lang="fr-FR" dirty="0" smtClean="0"/>
              <a:t> originaire ne doit pas être considéré comme étant co-auteur de l’œuvre dérivée. </a:t>
            </a:r>
          </a:p>
          <a:p>
            <a:pPr algn="just"/>
            <a:r>
              <a:rPr lang="fr-FR" dirty="0" smtClean="0"/>
              <a:t>Par ailleurs, seul l’auteur de l’</a:t>
            </a:r>
            <a:r>
              <a:rPr lang="fr-FR" dirty="0" err="1" smtClean="0"/>
              <a:t>oeuvre</a:t>
            </a:r>
            <a:r>
              <a:rPr lang="fr-FR" dirty="0" smtClean="0"/>
              <a:t> dérivée décide de la façon de l’exploiter (mais il devra veiller à respecter les obligations auxquelles il se serait engagé dans le cadre de l’autorisation reçue de l’auteur de l’</a:t>
            </a:r>
            <a:r>
              <a:rPr lang="fr-FR" dirty="0" err="1" smtClean="0"/>
              <a:t>oeuvre</a:t>
            </a:r>
            <a:r>
              <a:rPr lang="fr-FR" dirty="0" smtClean="0"/>
              <a:t> originaire, ainsi que les limites de cette licence).</a:t>
            </a:r>
          </a:p>
          <a:p>
            <a:pPr algn="just"/>
            <a:r>
              <a:rPr lang="fr-FR" dirty="0" smtClean="0"/>
              <a:t>Autrement dit, l’</a:t>
            </a:r>
            <a:r>
              <a:rPr lang="fr-FR" dirty="0" err="1" smtClean="0"/>
              <a:t>oeuvre</a:t>
            </a:r>
            <a:r>
              <a:rPr lang="fr-FR" dirty="0" smtClean="0"/>
              <a:t> dérivée doit être considérée comme une </a:t>
            </a:r>
            <a:r>
              <a:rPr lang="fr-FR" dirty="0" err="1" smtClean="0"/>
              <a:t>oeuvre</a:t>
            </a:r>
            <a:r>
              <a:rPr lang="fr-FR" dirty="0" smtClean="0"/>
              <a:t> distincte à part entière, la seule différence étant que son auteur doit respecter le contrat (de licence) passé avec l’auteur de l’</a:t>
            </a:r>
            <a:r>
              <a:rPr lang="fr-FR" dirty="0" err="1" smtClean="0"/>
              <a:t>oeuvre</a:t>
            </a:r>
            <a:r>
              <a:rPr lang="fr-FR" dirty="0" smtClean="0"/>
              <a:t> originaire.</a:t>
            </a:r>
            <a:endParaRPr lang="fr-FR" dirty="0"/>
          </a:p>
        </p:txBody>
      </p:sp>
      <p:sp>
        <p:nvSpPr>
          <p:cNvPr id="4" name="Espace réservé du pied de page 3"/>
          <p:cNvSpPr>
            <a:spLocks noGrp="1"/>
          </p:cNvSpPr>
          <p:nvPr>
            <p:ph type="ftr" sz="quarter" idx="11"/>
          </p:nvPr>
        </p:nvSpPr>
        <p:spPr/>
        <p:txBody>
          <a:bodyPr/>
          <a:lstStyle/>
          <a:p>
            <a:r>
              <a:rPr lang="fr-FR" dirty="0" smtClean="0"/>
              <a:t>Niveau:2LMD Module AJEL</a:t>
            </a:r>
            <a:endParaRPr lang="fr-FR" dirty="0"/>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46</a:t>
            </a:fld>
            <a:endParaRPr lang="fr-FR"/>
          </a:p>
        </p:txBody>
      </p:sp>
      <p:sp>
        <p:nvSpPr>
          <p:cNvPr id="6" name="Titre 1"/>
          <p:cNvSpPr>
            <a:spLocks noGrp="1"/>
          </p:cNvSpPr>
          <p:nvPr>
            <p:ph type="title"/>
          </p:nvPr>
        </p:nvSpPr>
        <p:spPr>
          <a:xfrm>
            <a:off x="428625" y="0"/>
            <a:ext cx="8229600" cy="928688"/>
          </a:xfrm>
        </p:spPr>
        <p:txBody>
          <a:bodyPr/>
          <a:lstStyle/>
          <a:p>
            <a:r>
              <a:rPr lang="fr-FR" b="1" dirty="0" smtClean="0"/>
              <a:t>7.3 </a:t>
            </a:r>
            <a:r>
              <a:rPr lang="fr-FR" b="1" dirty="0" err="1" smtClean="0"/>
              <a:t>OEuvres</a:t>
            </a:r>
            <a:r>
              <a:rPr lang="fr-FR" b="1" dirty="0" smtClean="0"/>
              <a:t> dérivées</a:t>
            </a:r>
            <a:endParaRPr lang="fr-F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fontScale="90000"/>
          </a:bodyPr>
          <a:lstStyle/>
          <a:p>
            <a:r>
              <a:rPr lang="fr-FR" b="1" dirty="0" smtClean="0"/>
              <a:t>7.4 Transfert, présomptions de transfert et conséquences</a:t>
            </a:r>
            <a:endParaRPr lang="fr-FR" dirty="0"/>
          </a:p>
        </p:txBody>
      </p:sp>
      <p:sp>
        <p:nvSpPr>
          <p:cNvPr id="3" name="Espace réservé du contenu 2"/>
          <p:cNvSpPr>
            <a:spLocks noGrp="1"/>
          </p:cNvSpPr>
          <p:nvPr>
            <p:ph idx="1"/>
          </p:nvPr>
        </p:nvSpPr>
        <p:spPr>
          <a:xfrm>
            <a:off x="0" y="1214422"/>
            <a:ext cx="9144000" cy="4911741"/>
          </a:xfrm>
        </p:spPr>
        <p:txBody>
          <a:bodyPr>
            <a:normAutofit/>
          </a:bodyPr>
          <a:lstStyle/>
          <a:p>
            <a:pPr algn="just"/>
            <a:r>
              <a:rPr lang="fr-FR" dirty="0" smtClean="0"/>
              <a:t>Si les droits d’auteur naissent dans le chef de leur créateur, personne physique, ils peuvent cependant faire l’objet d’un transfert (du moins, les droits patrimoniaux). </a:t>
            </a:r>
          </a:p>
          <a:p>
            <a:pPr algn="just"/>
            <a:r>
              <a:rPr lang="fr-FR" dirty="0" smtClean="0"/>
              <a:t>Il est donc fréquent que les auteurs cèdent l’entièreté de leurs droits patrimoniaux à d’autres personnes ou à des sociétés. Dans ce cas, il appartiendra à ces cessionnaire de décider de l’exploitation de ces droits.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47</a:t>
            </a:fld>
            <a:endParaRPr lang="fr-F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600200"/>
            <a:ext cx="9144000" cy="4757758"/>
          </a:xfrm>
        </p:spPr>
        <p:txBody>
          <a:bodyPr>
            <a:normAutofit fontScale="85000" lnSpcReduction="10000"/>
          </a:bodyPr>
          <a:lstStyle/>
          <a:p>
            <a:pPr algn="just"/>
            <a:r>
              <a:rPr lang="fr-FR" dirty="0" smtClean="0"/>
              <a:t>La question de la </a:t>
            </a:r>
            <a:r>
              <a:rPr lang="fr-FR" dirty="0" err="1" smtClean="0"/>
              <a:t>titularité</a:t>
            </a:r>
            <a:r>
              <a:rPr lang="fr-FR" dirty="0" smtClean="0"/>
              <a:t> des droits d’auteur sur un logiciel n’est traitée, dans la LPO. Ce dernier ne porte que sur une situation précise, à savoir les </a:t>
            </a:r>
            <a:r>
              <a:rPr lang="fr-FR" b="1" dirty="0" smtClean="0"/>
              <a:t>créations d’employés.</a:t>
            </a:r>
          </a:p>
          <a:p>
            <a:pPr algn="just"/>
            <a:r>
              <a:rPr lang="fr-FR" b="1" dirty="0" smtClean="0"/>
              <a:t>Contrairement à la LDA, la LPO prévoit en effet une </a:t>
            </a:r>
            <a:r>
              <a:rPr lang="fr-FR" dirty="0" smtClean="0"/>
              <a:t>présomption </a:t>
            </a:r>
            <a:r>
              <a:rPr lang="fr-FR" dirty="0" err="1" smtClean="0"/>
              <a:t>réfragable</a:t>
            </a:r>
            <a:r>
              <a:rPr lang="fr-FR" dirty="0" smtClean="0"/>
              <a:t> (applicable sauf preuve contraire, ou sauf mention contraire dans le contrat de travail) de cession à l’employeur des droits patrimoniaux relatifs aux programmes d'ordinateur créés par les employés dans l'exercice de leurs fonctions ou d'après les instructions de leur employeur.</a:t>
            </a:r>
          </a:p>
          <a:p>
            <a:pPr algn="just"/>
            <a:r>
              <a:rPr lang="fr-FR" dirty="0" smtClean="0"/>
              <a:t>Dans ce cas, les droits naissent dans le chef de l’employé, mais sont considérés comme étant immédiatement transférés à son employeur.</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48</a:t>
            </a:fld>
            <a:endParaRPr lang="fr-FR"/>
          </a:p>
        </p:txBody>
      </p:sp>
      <p:sp>
        <p:nvSpPr>
          <p:cNvPr id="6" name="Titre 1"/>
          <p:cNvSpPr>
            <a:spLocks noGrp="1"/>
          </p:cNvSpPr>
          <p:nvPr>
            <p:ph type="title"/>
          </p:nvPr>
        </p:nvSpPr>
        <p:spPr/>
        <p:txBody>
          <a:bodyPr>
            <a:normAutofit fontScale="90000"/>
          </a:bodyPr>
          <a:lstStyle/>
          <a:p>
            <a:r>
              <a:rPr lang="fr-FR" b="1" dirty="0" smtClean="0"/>
              <a:t>7.4 Transfert, présomptions de transfert et conséquences</a:t>
            </a:r>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7.5 Présomption de </a:t>
            </a:r>
            <a:r>
              <a:rPr lang="fr-FR" b="1" dirty="0" err="1" smtClean="0"/>
              <a:t>titularité</a:t>
            </a:r>
            <a:endParaRPr lang="fr-FR" dirty="0"/>
          </a:p>
        </p:txBody>
      </p:sp>
      <p:sp>
        <p:nvSpPr>
          <p:cNvPr id="3" name="Espace réservé du contenu 2"/>
          <p:cNvSpPr>
            <a:spLocks noGrp="1"/>
          </p:cNvSpPr>
          <p:nvPr>
            <p:ph idx="1"/>
          </p:nvPr>
        </p:nvSpPr>
        <p:spPr>
          <a:xfrm>
            <a:off x="500002" y="1428736"/>
            <a:ext cx="8643998" cy="4525963"/>
          </a:xfrm>
        </p:spPr>
        <p:txBody>
          <a:bodyPr>
            <a:normAutofit fontScale="92500" lnSpcReduction="20000"/>
          </a:bodyPr>
          <a:lstStyle/>
          <a:p>
            <a:pPr algn="just"/>
            <a:r>
              <a:rPr lang="fr-FR" dirty="0" smtClean="0"/>
              <a:t>Cette présomption permet entre autres aux tiers de partir du principe que les noms mentionnés dans les notices de copyrights sont bien les noms des titulaires de droits, et donc, des personnes à contacter pour obtenir une licence sur l’</a:t>
            </a:r>
            <a:r>
              <a:rPr lang="fr-FR" dirty="0" err="1" smtClean="0"/>
              <a:t>oeuvre</a:t>
            </a:r>
            <a:r>
              <a:rPr lang="fr-FR" dirty="0" smtClean="0"/>
              <a:t>.</a:t>
            </a:r>
          </a:p>
          <a:p>
            <a:pPr algn="just"/>
            <a:r>
              <a:rPr lang="fr-FR" dirty="0" smtClean="0"/>
              <a:t>Cette présomption n’a cependant pas d’effet dans le cadre d’un litige concernant la </a:t>
            </a:r>
            <a:r>
              <a:rPr lang="fr-FR" dirty="0" err="1" smtClean="0"/>
              <a:t>titularité</a:t>
            </a:r>
            <a:r>
              <a:rPr lang="fr-FR" dirty="0" smtClean="0"/>
              <a:t> d’un logiciel en tant que telle : lorsque deux personnes prétendront être auteurs d’une </a:t>
            </a:r>
            <a:r>
              <a:rPr lang="fr-FR" dirty="0" err="1" smtClean="0"/>
              <a:t>oeuvre</a:t>
            </a:r>
            <a:r>
              <a:rPr lang="fr-FR" dirty="0" smtClean="0"/>
              <a:t>, la mention du nom de l’un d’entre eux n’enclenchera pas la présomption vis-à-vis de l’autre.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49</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928670"/>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000108"/>
            <a:ext cx="9144000" cy="5286412"/>
          </a:xfrm>
        </p:spPr>
        <p:txBody>
          <a:bodyPr/>
          <a:lstStyle/>
          <a:p>
            <a:pPr>
              <a:buNone/>
            </a:pPr>
            <a:r>
              <a:rPr lang="fr-FR" dirty="0" smtClean="0"/>
              <a:t>Qui doit apprendre le droit informatique ?</a:t>
            </a:r>
          </a:p>
          <a:p>
            <a:pPr>
              <a:buNone/>
            </a:pPr>
            <a:r>
              <a:rPr lang="fr-FR" b="1" dirty="0" smtClean="0"/>
              <a:t>● Le grand publique</a:t>
            </a:r>
          </a:p>
          <a:p>
            <a:pPr>
              <a:buNone/>
            </a:pPr>
            <a:r>
              <a:rPr lang="fr-FR" dirty="0" smtClean="0"/>
              <a:t>– L'outil informatique fait aujourd'hui partie de notre </a:t>
            </a:r>
            <a:r>
              <a:rPr lang="fr-FR" b="1" dirty="0" smtClean="0"/>
              <a:t>vie quotidienne</a:t>
            </a:r>
            <a:r>
              <a:rPr lang="fr-FR" b="1" dirty="0" smtClean="0"/>
              <a:t>,</a:t>
            </a:r>
          </a:p>
          <a:p>
            <a:pPr>
              <a:buNone/>
            </a:pPr>
            <a:r>
              <a:rPr lang="fr-FR" dirty="0" smtClean="0"/>
              <a:t>– Nous utilisons, tous; </a:t>
            </a:r>
            <a:r>
              <a:rPr lang="fr-FR" dirty="0" smtClean="0"/>
              <a:t>l'ou</a:t>
            </a:r>
            <a:r>
              <a:rPr lang="fr-FR" dirty="0" smtClean="0"/>
              <a:t>til informatique.</a:t>
            </a:r>
            <a:endParaRPr lang="fr-FR" dirty="0" smtClean="0"/>
          </a:p>
          <a:p>
            <a:pPr>
              <a:buNone/>
            </a:pPr>
            <a:r>
              <a:rPr lang="fr-FR" b="1" dirty="0" smtClean="0"/>
              <a:t>Branches :</a:t>
            </a:r>
          </a:p>
          <a:p>
            <a:pPr>
              <a:buNone/>
            </a:pPr>
            <a:r>
              <a:rPr lang="fr-FR" dirty="0" smtClean="0"/>
              <a:t>● Libertés personnelles et droit de l'Homme</a:t>
            </a:r>
          </a:p>
          <a:p>
            <a:pPr>
              <a:buNone/>
            </a:pPr>
            <a:r>
              <a:rPr lang="fr-FR" dirty="0" smtClean="0"/>
              <a:t>– Données personnelles.</a:t>
            </a:r>
          </a:p>
          <a:p>
            <a:pPr>
              <a:buNone/>
            </a:pP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5</a:t>
            </a:fld>
            <a:endParaRPr lang="fr-F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8. Durée des droits d’auteur</a:t>
            </a:r>
            <a:endParaRPr lang="fr-FR" dirty="0"/>
          </a:p>
        </p:txBody>
      </p:sp>
      <p:sp>
        <p:nvSpPr>
          <p:cNvPr id="3" name="Espace réservé du contenu 2"/>
          <p:cNvSpPr>
            <a:spLocks noGrp="1"/>
          </p:cNvSpPr>
          <p:nvPr>
            <p:ph idx="1"/>
          </p:nvPr>
        </p:nvSpPr>
        <p:spPr>
          <a:xfrm>
            <a:off x="0" y="1600200"/>
            <a:ext cx="9144000" cy="4525963"/>
          </a:xfrm>
        </p:spPr>
        <p:txBody>
          <a:bodyPr/>
          <a:lstStyle/>
          <a:p>
            <a:pPr algn="just"/>
            <a:r>
              <a:rPr lang="fr-FR" dirty="0" smtClean="0"/>
              <a:t>Les droits d’auteurs s’éteignent 70 ans après la mort de l’auteur originaire d’une œuvre.</a:t>
            </a:r>
          </a:p>
          <a:p>
            <a:pPr algn="just"/>
            <a:r>
              <a:rPr lang="fr-FR" dirty="0" smtClean="0"/>
              <a:t>En cas d’</a:t>
            </a:r>
            <a:r>
              <a:rPr lang="fr-FR" dirty="0" err="1" smtClean="0"/>
              <a:t>oeuvre</a:t>
            </a:r>
            <a:r>
              <a:rPr lang="fr-FR" dirty="0" smtClean="0"/>
              <a:t> de collaboration, cette période s’étend à 70 ans après la mort du dernier des co-auteurs.</a:t>
            </a:r>
          </a:p>
          <a:p>
            <a:r>
              <a:rPr lang="fr-FR" dirty="0" smtClean="0"/>
              <a:t>Les mêmes durées sont applicables aux logiciels.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50</a:t>
            </a:fld>
            <a:endParaRPr lang="fr-F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9. Droit des brevets</a:t>
            </a:r>
            <a:endParaRPr lang="fr-FR" dirty="0"/>
          </a:p>
        </p:txBody>
      </p:sp>
      <p:sp>
        <p:nvSpPr>
          <p:cNvPr id="3" name="Espace réservé du contenu 2"/>
          <p:cNvSpPr>
            <a:spLocks noGrp="1"/>
          </p:cNvSpPr>
          <p:nvPr>
            <p:ph idx="1"/>
          </p:nvPr>
        </p:nvSpPr>
        <p:spPr/>
        <p:txBody>
          <a:bodyPr/>
          <a:lstStyle/>
          <a:p>
            <a:endParaRPr lang="fr-FR"/>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51</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0"/>
            <a:ext cx="8229600" cy="1000108"/>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000108"/>
            <a:ext cx="9144000" cy="5126055"/>
          </a:xfrm>
        </p:spPr>
        <p:txBody>
          <a:bodyPr/>
          <a:lstStyle/>
          <a:p>
            <a:pPr>
              <a:buNone/>
            </a:pPr>
            <a:r>
              <a:rPr lang="fr-FR" b="1" dirty="0" smtClean="0"/>
              <a:t>L'environnement de travail</a:t>
            </a:r>
          </a:p>
          <a:p>
            <a:pPr>
              <a:buNone/>
            </a:pPr>
            <a:r>
              <a:rPr lang="fr-FR" dirty="0" smtClean="0"/>
              <a:t>– Utilisation des ressources </a:t>
            </a:r>
            <a:r>
              <a:rPr lang="fr-FR" dirty="0" smtClean="0"/>
              <a:t>(matériel, </a:t>
            </a:r>
            <a:r>
              <a:rPr lang="fr-FR" dirty="0" smtClean="0"/>
              <a:t>Internet) entre</a:t>
            </a:r>
          </a:p>
          <a:p>
            <a:pPr>
              <a:buNone/>
            </a:pPr>
            <a:r>
              <a:rPr lang="fr-FR" dirty="0" smtClean="0"/>
              <a:t>contrôle et vie privée.</a:t>
            </a:r>
          </a:p>
          <a:p>
            <a:pPr>
              <a:buNone/>
            </a:pPr>
            <a:r>
              <a:rPr lang="fr-FR" dirty="0" smtClean="0"/>
              <a:t>– Les systèmes </a:t>
            </a:r>
            <a:r>
              <a:rPr lang="fr-FR" dirty="0" smtClean="0"/>
              <a:t>spécialisés </a:t>
            </a:r>
            <a:r>
              <a:rPr lang="fr-FR" dirty="0" smtClean="0"/>
              <a:t>(comptabilité, finance)</a:t>
            </a:r>
          </a:p>
          <a:p>
            <a:pPr>
              <a:buNone/>
            </a:pPr>
            <a:r>
              <a:rPr lang="fr-FR" dirty="0" smtClean="0"/>
              <a:t>– </a:t>
            </a:r>
            <a:r>
              <a:rPr lang="fr-FR" dirty="0" smtClean="0"/>
              <a:t>Fournisseur </a:t>
            </a:r>
            <a:r>
              <a:rPr lang="fr-FR" dirty="0" smtClean="0"/>
              <a:t>d'accès à Internet (les Opérateurs</a:t>
            </a:r>
            <a:r>
              <a:rPr lang="fr-FR" dirty="0" smtClean="0"/>
              <a:t>)</a:t>
            </a:r>
          </a:p>
          <a:p>
            <a:pPr>
              <a:buNone/>
            </a:pPr>
            <a:r>
              <a:rPr lang="fr-FR" b="1" dirty="0" err="1" smtClean="0"/>
              <a:t>Protéction</a:t>
            </a:r>
            <a:r>
              <a:rPr lang="fr-FR" b="1" dirty="0" smtClean="0"/>
              <a:t> des </a:t>
            </a:r>
            <a:r>
              <a:rPr lang="fr-FR" b="1" dirty="0" err="1" smtClean="0"/>
              <a:t>oeuvres</a:t>
            </a:r>
            <a:r>
              <a:rPr lang="fr-FR" b="1" dirty="0" smtClean="0"/>
              <a:t> créées :</a:t>
            </a:r>
          </a:p>
          <a:p>
            <a:pPr>
              <a:buNone/>
            </a:pPr>
            <a:r>
              <a:rPr lang="fr-FR" dirty="0" smtClean="0"/>
              <a:t>– Protection des inventions (brevets),</a:t>
            </a:r>
          </a:p>
          <a:p>
            <a:pPr>
              <a:buNone/>
            </a:pPr>
            <a:r>
              <a:rPr lang="fr-FR" dirty="0" smtClean="0"/>
              <a:t>– Protection des logiciels.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0"/>
            <a:ext cx="8229600" cy="857232"/>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571612"/>
            <a:ext cx="9144000" cy="3571900"/>
          </a:xfrm>
        </p:spPr>
        <p:txBody>
          <a:bodyPr/>
          <a:lstStyle/>
          <a:p>
            <a:pPr>
              <a:buNone/>
            </a:pPr>
            <a:r>
              <a:rPr lang="fr-FR" b="1" dirty="0" smtClean="0"/>
              <a:t>Economie de l'Informatique</a:t>
            </a:r>
          </a:p>
          <a:p>
            <a:pPr>
              <a:buNone/>
            </a:pPr>
            <a:r>
              <a:rPr lang="fr-FR" dirty="0" smtClean="0"/>
              <a:t>● L'aspect économique :</a:t>
            </a:r>
          </a:p>
          <a:p>
            <a:pPr>
              <a:buNone/>
            </a:pPr>
            <a:r>
              <a:rPr lang="fr-FR" dirty="0" smtClean="0"/>
              <a:t>● </a:t>
            </a:r>
            <a:r>
              <a:rPr lang="fr-FR" b="1" dirty="0" smtClean="0"/>
              <a:t>Informaticien est un métier,</a:t>
            </a:r>
          </a:p>
          <a:p>
            <a:pPr>
              <a:buNone/>
            </a:pPr>
            <a:r>
              <a:rPr lang="fr-FR" dirty="0" smtClean="0"/>
              <a:t>● La création des logiciels est une méthode pour</a:t>
            </a:r>
          </a:p>
          <a:p>
            <a:pPr>
              <a:buNone/>
            </a:pPr>
            <a:r>
              <a:rPr lang="fr-FR" dirty="0" smtClean="0"/>
              <a:t>gagner de l'argent.</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0"/>
            <a:ext cx="8229600" cy="1143000"/>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142984"/>
            <a:ext cx="9144000" cy="4983179"/>
          </a:xfrm>
        </p:spPr>
        <p:txBody>
          <a:bodyPr>
            <a:normAutofit lnSpcReduction="10000"/>
          </a:bodyPr>
          <a:lstStyle/>
          <a:p>
            <a:pPr>
              <a:buNone/>
            </a:pPr>
            <a:r>
              <a:rPr lang="fr-FR" b="1" dirty="0" smtClean="0"/>
              <a:t>AJEL :</a:t>
            </a:r>
          </a:p>
          <a:p>
            <a:pPr>
              <a:buNone/>
            </a:pPr>
            <a:r>
              <a:rPr lang="fr-FR" dirty="0" smtClean="0"/>
              <a:t>● Comprendre les concepts et les notions de base,</a:t>
            </a:r>
          </a:p>
          <a:p>
            <a:pPr>
              <a:buNone/>
            </a:pPr>
            <a:r>
              <a:rPr lang="fr-FR" dirty="0" smtClean="0"/>
              <a:t>● Définis par les lois :</a:t>
            </a:r>
          </a:p>
          <a:p>
            <a:pPr>
              <a:buNone/>
            </a:pPr>
            <a:r>
              <a:rPr lang="fr-FR" dirty="0" smtClean="0"/>
              <a:t>– Peu (ou pas) de </a:t>
            </a:r>
            <a:r>
              <a:rPr lang="fr-FR" dirty="0" smtClean="0"/>
              <a:t>réflexion, </a:t>
            </a:r>
            <a:r>
              <a:rPr lang="fr-FR" dirty="0" smtClean="0"/>
              <a:t>de changements ou d'analyse</a:t>
            </a:r>
          </a:p>
          <a:p>
            <a:pPr>
              <a:buNone/>
            </a:pPr>
            <a:r>
              <a:rPr lang="fr-FR" dirty="0" smtClean="0"/>
              <a:t>● On ne vous demandera pas de faire un jugement !</a:t>
            </a:r>
          </a:p>
          <a:p>
            <a:pPr>
              <a:buNone/>
            </a:pPr>
            <a:r>
              <a:rPr lang="fr-FR" dirty="0" smtClean="0"/>
              <a:t>– Mais une compréhension profonde.</a:t>
            </a:r>
          </a:p>
          <a:p>
            <a:pPr>
              <a:buNone/>
            </a:pPr>
            <a:r>
              <a:rPr lang="fr-FR" dirty="0" smtClean="0"/>
              <a:t>● (Beaucoup de) Culture générale et de suivi des</a:t>
            </a:r>
          </a:p>
          <a:p>
            <a:pPr>
              <a:buNone/>
            </a:pPr>
            <a:r>
              <a:rPr lang="fr-FR" dirty="0" smtClean="0"/>
              <a:t>évènements.</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b="1" dirty="0" smtClean="0"/>
              <a:t>Introduction:</a:t>
            </a:r>
            <a:endParaRPr lang="fr-FR" dirty="0"/>
          </a:p>
        </p:txBody>
      </p:sp>
      <p:sp>
        <p:nvSpPr>
          <p:cNvPr id="3" name="Espace réservé du contenu 2"/>
          <p:cNvSpPr>
            <a:spLocks noGrp="1"/>
          </p:cNvSpPr>
          <p:nvPr>
            <p:ph idx="1"/>
          </p:nvPr>
        </p:nvSpPr>
        <p:spPr>
          <a:xfrm>
            <a:off x="0" y="1214422"/>
            <a:ext cx="9144000" cy="4911741"/>
          </a:xfrm>
        </p:spPr>
        <p:txBody>
          <a:bodyPr/>
          <a:lstStyle/>
          <a:p>
            <a:pPr>
              <a:buNone/>
            </a:pPr>
            <a:r>
              <a:rPr lang="fr-FR" dirty="0" smtClean="0"/>
              <a:t>Un logiciel (en informatique) :</a:t>
            </a:r>
          </a:p>
          <a:p>
            <a:pPr>
              <a:buNone/>
            </a:pPr>
            <a:r>
              <a:rPr lang="fr-FR" dirty="0" smtClean="0"/>
              <a:t>● Est un ensemble de séquences d’instructions</a:t>
            </a:r>
          </a:p>
          <a:p>
            <a:pPr>
              <a:buNone/>
            </a:pPr>
            <a:r>
              <a:rPr lang="fr-FR" b="1" dirty="0" smtClean="0"/>
              <a:t>interprétables par une machine et d’un jeu de</a:t>
            </a:r>
          </a:p>
          <a:p>
            <a:pPr>
              <a:buNone/>
            </a:pPr>
            <a:r>
              <a:rPr lang="fr-FR" dirty="0" smtClean="0"/>
              <a:t>données </a:t>
            </a:r>
            <a:r>
              <a:rPr lang="fr-FR" dirty="0" smtClean="0"/>
              <a:t>nécessaires </a:t>
            </a:r>
            <a:r>
              <a:rPr lang="fr-FR" dirty="0" smtClean="0"/>
              <a:t>à ces opérations</a:t>
            </a:r>
            <a:r>
              <a:rPr lang="fr-FR" dirty="0" smtClean="0"/>
              <a:t>.</a:t>
            </a:r>
          </a:p>
          <a:p>
            <a:pPr algn="just">
              <a:buNone/>
            </a:pPr>
            <a:r>
              <a:rPr lang="fr-FR" dirty="0" smtClean="0"/>
              <a:t>● Détermine donc les tâches qui peuvent être</a:t>
            </a:r>
          </a:p>
          <a:p>
            <a:pPr algn="just">
              <a:buNone/>
            </a:pPr>
            <a:r>
              <a:rPr lang="fr-FR" dirty="0" smtClean="0"/>
              <a:t>effectuées par la machine, ordonne son</a:t>
            </a:r>
          </a:p>
          <a:p>
            <a:pPr algn="just">
              <a:buNone/>
            </a:pPr>
            <a:r>
              <a:rPr lang="fr-FR" dirty="0" smtClean="0"/>
              <a:t>fonctionnement et lui procure ainsi son utilité</a:t>
            </a:r>
          </a:p>
          <a:p>
            <a:pPr algn="just">
              <a:buNone/>
            </a:pPr>
            <a:r>
              <a:rPr lang="fr-FR" dirty="0" smtClean="0"/>
              <a:t>fonctionnelle.</a:t>
            </a:r>
            <a:endParaRPr lang="fr-FR" dirty="0"/>
          </a:p>
        </p:txBody>
      </p:sp>
      <p:sp>
        <p:nvSpPr>
          <p:cNvPr id="4" name="Espace réservé du pied de page 3"/>
          <p:cNvSpPr>
            <a:spLocks noGrp="1"/>
          </p:cNvSpPr>
          <p:nvPr>
            <p:ph type="ftr" sz="quarter" idx="11"/>
          </p:nvPr>
        </p:nvSpPr>
        <p:spPr/>
        <p:txBody>
          <a:bodyPr/>
          <a:lstStyle/>
          <a:p>
            <a:r>
              <a:rPr lang="fr-FR" smtClean="0"/>
              <a:t>Niveau:2LMD Module AJEL</a:t>
            </a:r>
            <a:endParaRPr lang="fr-FR"/>
          </a:p>
        </p:txBody>
      </p:sp>
      <p:sp>
        <p:nvSpPr>
          <p:cNvPr id="5" name="Espace réservé du numéro de diapositive 4"/>
          <p:cNvSpPr>
            <a:spLocks noGrp="1"/>
          </p:cNvSpPr>
          <p:nvPr>
            <p:ph type="sldNum" sz="quarter" idx="12"/>
          </p:nvPr>
        </p:nvSpPr>
        <p:spPr/>
        <p:txBody>
          <a:bodyPr/>
          <a:lstStyle/>
          <a:p>
            <a:fld id="{15FAE8F4-9945-4882-A27D-3CD6060A7AEA}" type="slidenum">
              <a:rPr lang="fr-FR" smtClean="0"/>
              <a:pPr/>
              <a:t>9</a:t>
            </a:fld>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621</TotalTime>
  <Words>4033</Words>
  <Application>Microsoft Office PowerPoint</Application>
  <PresentationFormat>Affichage à l'écran (4:3)</PresentationFormat>
  <Paragraphs>309</Paragraphs>
  <Slides>51</Slides>
  <Notes>0</Notes>
  <HiddenSlides>0</HiddenSlides>
  <MMClips>0</MMClips>
  <ScaleCrop>false</ScaleCrop>
  <HeadingPairs>
    <vt:vector size="4" baseType="variant">
      <vt:variant>
        <vt:lpstr>Thème</vt:lpstr>
      </vt:variant>
      <vt:variant>
        <vt:i4>1</vt:i4>
      </vt:variant>
      <vt:variant>
        <vt:lpstr>Titres des diapositives</vt:lpstr>
      </vt:variant>
      <vt:variant>
        <vt:i4>51</vt:i4>
      </vt:variant>
    </vt:vector>
  </HeadingPairs>
  <TitlesOfParts>
    <vt:vector size="52" baseType="lpstr">
      <vt:lpstr>Thème Office</vt:lpstr>
      <vt:lpstr>Module AJEL Partie 1 Niveau:2LMD</vt:lpstr>
      <vt:lpstr>Introduction:</vt:lpstr>
      <vt:lpstr>Introduction:</vt:lpstr>
      <vt:lpstr>Introduction:</vt:lpstr>
      <vt:lpstr>Introduction:</vt:lpstr>
      <vt:lpstr>Introduction:</vt:lpstr>
      <vt:lpstr>Introduction:</vt:lpstr>
      <vt:lpstr>Introduction:</vt:lpstr>
      <vt:lpstr>Introduction:</vt:lpstr>
      <vt:lpstr>Introduction:</vt:lpstr>
      <vt:lpstr>1.Propriété intellectuelle</vt:lpstr>
      <vt:lpstr>1.Propriété intellectuelle</vt:lpstr>
      <vt:lpstr>1.Propriété intellectuelle</vt:lpstr>
      <vt:lpstr>2.Droit d’auteur</vt:lpstr>
      <vt:lpstr>2.Droit d’auteur</vt:lpstr>
      <vt:lpstr>2.Droit d’auteur</vt:lpstr>
      <vt:lpstr>2.Droit d’auteur</vt:lpstr>
      <vt:lpstr>3.L’oeuvre dans toutes ses formes</vt:lpstr>
      <vt:lpstr>4.La forme et non les idées</vt:lpstr>
      <vt:lpstr>4.La forme et non les idées</vt:lpstr>
      <vt:lpstr>5.Conditions de protection</vt:lpstr>
      <vt:lpstr>5.Conditions de protection</vt:lpstr>
      <vt:lpstr>5.Conditions de protection</vt:lpstr>
      <vt:lpstr>6.Les différents droits des auteurs</vt:lpstr>
      <vt:lpstr>6.1 Droits patrimoniaux</vt:lpstr>
      <vt:lpstr>6.1 Droits patrimoniaux</vt:lpstr>
      <vt:lpstr>6.1 Droits patrimoniaux</vt:lpstr>
      <vt:lpstr>Droits patrimoniaux</vt:lpstr>
      <vt:lpstr>6.2 Droits moraux</vt:lpstr>
      <vt:lpstr>6.2 Droits moraux</vt:lpstr>
      <vt:lpstr>6.2 Droits moraux</vt:lpstr>
      <vt:lpstr>6.2 Droits moraux</vt:lpstr>
      <vt:lpstr>6.2 Droits moraux</vt:lpstr>
      <vt:lpstr>6.2 Droits moraux</vt:lpstr>
      <vt:lpstr>6.3 Exceptions aux droits d’auteur</vt:lpstr>
      <vt:lpstr>6.3 Exceptions aux droits d’auteur</vt:lpstr>
      <vt:lpstr>6.3 Exceptions aux droits d’auteur</vt:lpstr>
      <vt:lpstr>7. Titularité des droits d’auteur</vt:lpstr>
      <vt:lpstr>7.1 Auteur originaire </vt:lpstr>
      <vt:lpstr>7.1 Auteur originaire </vt:lpstr>
      <vt:lpstr>7.2 Collaboration de plusieurs auteurs</vt:lpstr>
      <vt:lpstr>7.2 Collaboration de plusieurs auteurs</vt:lpstr>
      <vt:lpstr>7.2 Collaboration de plusieurs auteurs</vt:lpstr>
      <vt:lpstr>7.3 OEuvres dérivées</vt:lpstr>
      <vt:lpstr>7.3 OEuvres dérivées</vt:lpstr>
      <vt:lpstr>7.3 OEuvres dérivées</vt:lpstr>
      <vt:lpstr>7.4 Transfert, présomptions de transfert et conséquences</vt:lpstr>
      <vt:lpstr>7.4 Transfert, présomptions de transfert et conséquences</vt:lpstr>
      <vt:lpstr>7.5 Présomption de titularité</vt:lpstr>
      <vt:lpstr>8. Durée des droits d’auteur</vt:lpstr>
      <vt:lpstr>9. Droit des brevets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dc:creator>
  <cp:lastModifiedBy>M</cp:lastModifiedBy>
  <cp:revision>94</cp:revision>
  <dcterms:created xsi:type="dcterms:W3CDTF">2016-02-22T08:14:20Z</dcterms:created>
  <dcterms:modified xsi:type="dcterms:W3CDTF">2019-01-23T13:40:00Z</dcterms:modified>
</cp:coreProperties>
</file>