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sldIdLst>
    <p:sldId id="261" r:id="rId2"/>
    <p:sldId id="260" r:id="rId3"/>
    <p:sldId id="266" r:id="rId4"/>
    <p:sldId id="267" r:id="rId5"/>
    <p:sldId id="269" r:id="rId6"/>
    <p:sldId id="271" r:id="rId7"/>
    <p:sldId id="273" r:id="rId8"/>
    <p:sldId id="274" r:id="rId9"/>
    <p:sldId id="275" r:id="rId10"/>
    <p:sldId id="276" r:id="rId11"/>
    <p:sldId id="277" r:id="rId12"/>
    <p:sldId id="278" r:id="rId13"/>
    <p:sldId id="279" r:id="rId14"/>
    <p:sldId id="264"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434" autoAdjust="0"/>
  </p:normalViewPr>
  <p:slideViewPr>
    <p:cSldViewPr snapToGrid="0">
      <p:cViewPr varScale="1">
        <p:scale>
          <a:sx n="70" d="100"/>
          <a:sy n="70" d="100"/>
        </p:scale>
        <p:origin x="74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811F6F-9BB2-4F9F-83DE-AAB1C929DEFB}" type="datetimeFigureOut">
              <a:rPr lang="fr-FR" smtClean="0"/>
              <a:t>14/04/2020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F802A5-04C8-4935-924A-F52492C5D73C}" type="slidenum">
              <a:rPr lang="fr-FR" smtClean="0"/>
              <a:t>‹N°›</a:t>
            </a:fld>
            <a:endParaRPr lang="fr-FR"/>
          </a:p>
        </p:txBody>
      </p:sp>
    </p:spTree>
    <p:extLst>
      <p:ext uri="{BB962C8B-B14F-4D97-AF65-F5344CB8AC3E}">
        <p14:creationId xmlns:p14="http://schemas.microsoft.com/office/powerpoint/2010/main" val="696942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CF802A5-04C8-4935-924A-F52492C5D73C}" type="slidenum">
              <a:rPr lang="fr-FR" smtClean="0"/>
              <a:t>2</a:t>
            </a:fld>
            <a:endParaRPr lang="fr-FR"/>
          </a:p>
        </p:txBody>
      </p:sp>
    </p:spTree>
    <p:extLst>
      <p:ext uri="{BB962C8B-B14F-4D97-AF65-F5344CB8AC3E}">
        <p14:creationId xmlns:p14="http://schemas.microsoft.com/office/powerpoint/2010/main" val="23546994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CF802A5-04C8-4935-924A-F52492C5D73C}" type="slidenum">
              <a:rPr lang="fr-FR" smtClean="0"/>
              <a:t>11</a:t>
            </a:fld>
            <a:endParaRPr lang="fr-FR"/>
          </a:p>
        </p:txBody>
      </p:sp>
    </p:spTree>
    <p:extLst>
      <p:ext uri="{BB962C8B-B14F-4D97-AF65-F5344CB8AC3E}">
        <p14:creationId xmlns:p14="http://schemas.microsoft.com/office/powerpoint/2010/main" val="24476906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CF802A5-04C8-4935-924A-F52492C5D73C}" type="slidenum">
              <a:rPr lang="fr-FR" smtClean="0"/>
              <a:t>12</a:t>
            </a:fld>
            <a:endParaRPr lang="fr-FR"/>
          </a:p>
        </p:txBody>
      </p:sp>
    </p:spTree>
    <p:extLst>
      <p:ext uri="{BB962C8B-B14F-4D97-AF65-F5344CB8AC3E}">
        <p14:creationId xmlns:p14="http://schemas.microsoft.com/office/powerpoint/2010/main" val="204977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CF802A5-04C8-4935-924A-F52492C5D73C}" type="slidenum">
              <a:rPr lang="fr-FR" smtClean="0"/>
              <a:t>13</a:t>
            </a:fld>
            <a:endParaRPr lang="fr-FR"/>
          </a:p>
        </p:txBody>
      </p:sp>
    </p:spTree>
    <p:extLst>
      <p:ext uri="{BB962C8B-B14F-4D97-AF65-F5344CB8AC3E}">
        <p14:creationId xmlns:p14="http://schemas.microsoft.com/office/powerpoint/2010/main" val="27758826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CF802A5-04C8-4935-924A-F52492C5D73C}" type="slidenum">
              <a:rPr lang="fr-FR" smtClean="0"/>
              <a:t>14</a:t>
            </a:fld>
            <a:endParaRPr lang="fr-FR"/>
          </a:p>
        </p:txBody>
      </p:sp>
    </p:spTree>
    <p:extLst>
      <p:ext uri="{BB962C8B-B14F-4D97-AF65-F5344CB8AC3E}">
        <p14:creationId xmlns:p14="http://schemas.microsoft.com/office/powerpoint/2010/main" val="33856887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CF802A5-04C8-4935-924A-F52492C5D73C}" type="slidenum">
              <a:rPr lang="fr-FR" smtClean="0"/>
              <a:t>3</a:t>
            </a:fld>
            <a:endParaRPr lang="fr-FR"/>
          </a:p>
        </p:txBody>
      </p:sp>
    </p:spTree>
    <p:extLst>
      <p:ext uri="{BB962C8B-B14F-4D97-AF65-F5344CB8AC3E}">
        <p14:creationId xmlns:p14="http://schemas.microsoft.com/office/powerpoint/2010/main" val="1967951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CF802A5-04C8-4935-924A-F52492C5D73C}" type="slidenum">
              <a:rPr lang="fr-FR" smtClean="0"/>
              <a:t>4</a:t>
            </a:fld>
            <a:endParaRPr lang="fr-FR"/>
          </a:p>
        </p:txBody>
      </p:sp>
    </p:spTree>
    <p:extLst>
      <p:ext uri="{BB962C8B-B14F-4D97-AF65-F5344CB8AC3E}">
        <p14:creationId xmlns:p14="http://schemas.microsoft.com/office/powerpoint/2010/main" val="19555383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CF802A5-04C8-4935-924A-F52492C5D73C}" type="slidenum">
              <a:rPr lang="fr-FR" smtClean="0"/>
              <a:t>5</a:t>
            </a:fld>
            <a:endParaRPr lang="fr-FR"/>
          </a:p>
        </p:txBody>
      </p:sp>
    </p:spTree>
    <p:extLst>
      <p:ext uri="{BB962C8B-B14F-4D97-AF65-F5344CB8AC3E}">
        <p14:creationId xmlns:p14="http://schemas.microsoft.com/office/powerpoint/2010/main" val="20769555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CF802A5-04C8-4935-924A-F52492C5D73C}" type="slidenum">
              <a:rPr lang="fr-FR" smtClean="0"/>
              <a:t>6</a:t>
            </a:fld>
            <a:endParaRPr lang="fr-FR"/>
          </a:p>
        </p:txBody>
      </p:sp>
    </p:spTree>
    <p:extLst>
      <p:ext uri="{BB962C8B-B14F-4D97-AF65-F5344CB8AC3E}">
        <p14:creationId xmlns:p14="http://schemas.microsoft.com/office/powerpoint/2010/main" val="244564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CF802A5-04C8-4935-924A-F52492C5D73C}" type="slidenum">
              <a:rPr lang="fr-FR" smtClean="0"/>
              <a:t>7</a:t>
            </a:fld>
            <a:endParaRPr lang="fr-FR"/>
          </a:p>
        </p:txBody>
      </p:sp>
    </p:spTree>
    <p:extLst>
      <p:ext uri="{BB962C8B-B14F-4D97-AF65-F5344CB8AC3E}">
        <p14:creationId xmlns:p14="http://schemas.microsoft.com/office/powerpoint/2010/main" val="1633448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CF802A5-04C8-4935-924A-F52492C5D73C}" type="slidenum">
              <a:rPr lang="fr-FR" smtClean="0"/>
              <a:t>8</a:t>
            </a:fld>
            <a:endParaRPr lang="fr-FR"/>
          </a:p>
        </p:txBody>
      </p:sp>
    </p:spTree>
    <p:extLst>
      <p:ext uri="{BB962C8B-B14F-4D97-AF65-F5344CB8AC3E}">
        <p14:creationId xmlns:p14="http://schemas.microsoft.com/office/powerpoint/2010/main" val="13905266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CF802A5-04C8-4935-924A-F52492C5D73C}" type="slidenum">
              <a:rPr lang="fr-FR" smtClean="0"/>
              <a:t>9</a:t>
            </a:fld>
            <a:endParaRPr lang="fr-FR"/>
          </a:p>
        </p:txBody>
      </p:sp>
    </p:spTree>
    <p:extLst>
      <p:ext uri="{BB962C8B-B14F-4D97-AF65-F5344CB8AC3E}">
        <p14:creationId xmlns:p14="http://schemas.microsoft.com/office/powerpoint/2010/main" val="31866430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CF802A5-04C8-4935-924A-F52492C5D73C}" type="slidenum">
              <a:rPr lang="fr-FR" smtClean="0"/>
              <a:t>10</a:t>
            </a:fld>
            <a:endParaRPr lang="fr-FR"/>
          </a:p>
        </p:txBody>
      </p:sp>
    </p:spTree>
    <p:extLst>
      <p:ext uri="{BB962C8B-B14F-4D97-AF65-F5344CB8AC3E}">
        <p14:creationId xmlns:p14="http://schemas.microsoft.com/office/powerpoint/2010/main" val="5716409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4/14/2020</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23A1CC3-2375-41D4-9E03-427CAF2A4C1A}" type="datetimeFigureOut">
              <a:rPr lang="en-US" dirty="0"/>
              <a:t>4/14/2020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FF16868-8199-4C2C-A5B1-63AEE139F88E}" type="datetimeFigureOut">
              <a:rPr lang="en-US" dirty="0"/>
              <a:t>4/14/2020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fr-FR" smtClean="0"/>
              <a:t>Modifiez le style du titre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AD9FF7F-6988-44CC-821B-644E70CD2F73}" type="datetimeFigureOut">
              <a:rPr lang="en-US" dirty="0"/>
              <a:t>4/14/2020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5C12C299-16B2-4475-990D-751901EACC14}" type="datetimeFigureOut">
              <a:rPr lang="en-US" dirty="0"/>
              <a:t>4/14/2020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4/14/2020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4/14/2020</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4/14/2020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4/14/2020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4/14/2020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34E6425-0181-43F2-84FC-787E803FD2F8}" type="datetimeFigureOut">
              <a:rPr lang="en-US" dirty="0"/>
              <a:t>4/14/2020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4/14/2020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4/14/2020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4/14/2020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4/14/2020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76E86A4C-8E40-4F87-A4F0-01A0687C5742}" type="datetimeFigureOut">
              <a:rPr lang="en-US" dirty="0"/>
              <a:t>4/14/2020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5E72C73-2D91-4E12-BA25-F0AA0C03599B}" type="datetimeFigureOut">
              <a:rPr lang="en-US" dirty="0"/>
              <a:t>4/14/2020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4/14/2020</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2000" cy="6858000"/>
          </a:xfrm>
          <a:prstGeom prst="rect">
            <a:avLst/>
          </a:prstGeom>
          <a:solidFill>
            <a:schemeClr val="tx1">
              <a:lumMod val="95000"/>
              <a:lumOff val="5000"/>
            </a:schemeClr>
          </a:solidFill>
        </p:spPr>
        <p:txBody>
          <a:bodyPr wrap="square" rtlCol="0">
            <a:spAutoFit/>
          </a:bodyPr>
          <a:lstStyle/>
          <a:p>
            <a:endParaRPr lang="fr-FR" dirty="0"/>
          </a:p>
        </p:txBody>
      </p:sp>
      <p:sp>
        <p:nvSpPr>
          <p:cNvPr id="2" name="ZoneTexte 1"/>
          <p:cNvSpPr txBox="1"/>
          <p:nvPr/>
        </p:nvSpPr>
        <p:spPr>
          <a:xfrm>
            <a:off x="270456" y="1404947"/>
            <a:ext cx="11230379" cy="2277547"/>
          </a:xfrm>
          <a:prstGeom prst="rect">
            <a:avLst/>
          </a:prstGeom>
          <a:noFill/>
          <a:ln w="57150">
            <a:noFill/>
          </a:ln>
        </p:spPr>
        <p:txBody>
          <a:bodyPr wrap="square" rtlCol="0">
            <a:spAutoFit/>
          </a:bodyPr>
          <a:lstStyle/>
          <a:p>
            <a:pPr algn="ctr"/>
            <a:r>
              <a:rPr lang="en-US" altLang="fr-FR" sz="2800" b="1" dirty="0" err="1" smtClean="0">
                <a:solidFill>
                  <a:schemeClr val="bg1"/>
                </a:solidFill>
                <a:latin typeface="Verdana" panose="020B0604030504040204" pitchFamily="34" charset="0"/>
                <a:ea typeface="Verdana" panose="020B0604030504040204" pitchFamily="34" charset="0"/>
                <a:cs typeface="Verdana" panose="020B0604030504040204" pitchFamily="34" charset="0"/>
              </a:rPr>
              <a:t>Chapitre</a:t>
            </a:r>
            <a:r>
              <a:rPr lang="en-US" altLang="fr-FR" sz="28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 5    </a:t>
            </a:r>
            <a:r>
              <a:rPr lang="fr-FR" sz="3200" b="1" dirty="0">
                <a:solidFill>
                  <a:schemeClr val="bg1"/>
                </a:solidFill>
                <a:latin typeface="Arial" panose="020B0604020202020204" pitchFamily="34" charset="0"/>
                <a:cs typeface="Arial" panose="020B0604020202020204" pitchFamily="34" charset="0"/>
              </a:rPr>
              <a:t>Conservation de l’énergie </a:t>
            </a:r>
            <a:endParaRPr lang="fr-FR" sz="3200" b="1" dirty="0" smtClean="0">
              <a:solidFill>
                <a:schemeClr val="bg1"/>
              </a:solidFill>
              <a:latin typeface="Arial" panose="020B0604020202020204" pitchFamily="34" charset="0"/>
              <a:cs typeface="Arial" panose="020B0604020202020204" pitchFamily="34" charset="0"/>
            </a:endParaRPr>
          </a:p>
          <a:p>
            <a:pPr algn="ctr"/>
            <a:r>
              <a:rPr lang="fr-FR" sz="3200" b="1" dirty="0" smtClean="0">
                <a:solidFill>
                  <a:schemeClr val="bg1"/>
                </a:solidFill>
                <a:latin typeface="Arial" panose="020B0604020202020204" pitchFamily="34" charset="0"/>
                <a:cs typeface="Arial" panose="020B0604020202020204" pitchFamily="34" charset="0"/>
              </a:rPr>
              <a:t>au </a:t>
            </a:r>
            <a:r>
              <a:rPr lang="fr-FR" sz="3200" b="1" dirty="0">
                <a:solidFill>
                  <a:schemeClr val="bg1"/>
                </a:solidFill>
                <a:latin typeface="Arial" panose="020B0604020202020204" pitchFamily="34" charset="0"/>
                <a:cs typeface="Arial" panose="020B0604020202020204" pitchFamily="34" charset="0"/>
              </a:rPr>
              <a:t>point de consommation</a:t>
            </a:r>
          </a:p>
          <a:p>
            <a:pPr>
              <a:lnSpc>
                <a:spcPct val="150000"/>
              </a:lnSpc>
            </a:pPr>
            <a:endParaRPr lang="en-US" altLang="fr-FR" sz="2800" b="1" dirty="0" smtClean="0">
              <a:solidFill>
                <a:schemeClr val="bg1"/>
              </a:solidFill>
              <a:latin typeface="Verdana" panose="020B0604030504040204" pitchFamily="34" charset="0"/>
              <a:ea typeface="Verdana" panose="020B0604030504040204" pitchFamily="34" charset="0"/>
              <a:cs typeface="Verdana" panose="020B0604030504040204" pitchFamily="34" charset="0"/>
            </a:endParaRPr>
          </a:p>
          <a:p>
            <a:endParaRPr lang="fr-FR" sz="36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6" name="Connecteur droit 5"/>
          <p:cNvCxnSpPr/>
          <p:nvPr/>
        </p:nvCxnSpPr>
        <p:spPr>
          <a:xfrm flipV="1">
            <a:off x="373488" y="2860068"/>
            <a:ext cx="11127347" cy="1288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1" name="Connecteur droit 10"/>
          <p:cNvCxnSpPr/>
          <p:nvPr/>
        </p:nvCxnSpPr>
        <p:spPr>
          <a:xfrm>
            <a:off x="400780" y="2891591"/>
            <a:ext cx="8152327"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15" name="ZoneTexte 14"/>
          <p:cNvSpPr txBox="1"/>
          <p:nvPr/>
        </p:nvSpPr>
        <p:spPr>
          <a:xfrm>
            <a:off x="752555" y="2834140"/>
            <a:ext cx="10748279" cy="3323987"/>
          </a:xfrm>
          <a:prstGeom prst="rect">
            <a:avLst/>
          </a:prstGeom>
          <a:noFill/>
          <a:ln w="28575">
            <a:noFill/>
          </a:ln>
        </p:spPr>
        <p:txBody>
          <a:bodyPr wrap="square" rtlCol="0">
            <a:spAutoFit/>
          </a:bodyPr>
          <a:lstStyle/>
          <a:p>
            <a:pPr lvl="1">
              <a:lnSpc>
                <a:spcPct val="150000"/>
              </a:lnSpc>
            </a:pPr>
            <a:r>
              <a:rPr lang="fr-FR" sz="3600" b="1" dirty="0" smtClean="0">
                <a:solidFill>
                  <a:srgbClr val="FFFF00"/>
                </a:solidFill>
              </a:rPr>
              <a:t> </a:t>
            </a:r>
            <a:r>
              <a:rPr lang="fr-FR" sz="2600" b="1" dirty="0">
                <a:solidFill>
                  <a:srgbClr val="FFFF00"/>
                </a:solidFill>
              </a:rPr>
              <a:t>5</a:t>
            </a:r>
            <a:r>
              <a:rPr lang="fr-FR" sz="2600" b="1" dirty="0" smtClean="0">
                <a:solidFill>
                  <a:srgbClr val="FFFF00"/>
                </a:solidFill>
              </a:rPr>
              <a:t>.1 Introduction</a:t>
            </a:r>
          </a:p>
          <a:p>
            <a:pPr>
              <a:lnSpc>
                <a:spcPct val="150000"/>
              </a:lnSpc>
            </a:pPr>
            <a:r>
              <a:rPr lang="fr-FR" sz="2600" b="1" dirty="0" smtClean="0">
                <a:solidFill>
                  <a:srgbClr val="FFFF00"/>
                </a:solidFill>
              </a:rPr>
              <a:t>      5.2 </a:t>
            </a:r>
            <a:r>
              <a:rPr lang="fr-FR" sz="2600" b="1" dirty="0" smtClean="0">
                <a:solidFill>
                  <a:srgbClr val="FFFF00"/>
                </a:solidFill>
                <a:latin typeface="Arial" panose="020B0604020202020204" pitchFamily="34" charset="0"/>
                <a:cs typeface="Arial" panose="020B0604020202020204" pitchFamily="34" charset="0"/>
              </a:rPr>
              <a:t>Paramètres </a:t>
            </a:r>
            <a:r>
              <a:rPr lang="fr-FR" sz="2600" b="1" dirty="0">
                <a:solidFill>
                  <a:srgbClr val="FFFF00"/>
                </a:solidFill>
                <a:latin typeface="Arial" panose="020B0604020202020204" pitchFamily="34" charset="0"/>
                <a:cs typeface="Arial" panose="020B0604020202020204" pitchFamily="34" charset="0"/>
              </a:rPr>
              <a:t>à </a:t>
            </a:r>
            <a:r>
              <a:rPr lang="fr-FR" sz="2600" b="1" dirty="0" smtClean="0">
                <a:solidFill>
                  <a:srgbClr val="FFFF00"/>
                </a:solidFill>
                <a:latin typeface="Arial" panose="020B0604020202020204" pitchFamily="34" charset="0"/>
                <a:cs typeface="Arial" panose="020B0604020202020204" pitchFamily="34" charset="0"/>
              </a:rPr>
              <a:t>mesurer</a:t>
            </a:r>
          </a:p>
          <a:p>
            <a:pPr lvl="1">
              <a:lnSpc>
                <a:spcPct val="150000"/>
              </a:lnSpc>
            </a:pPr>
            <a:r>
              <a:rPr lang="fr-FR" sz="2600" b="1" dirty="0" smtClean="0">
                <a:solidFill>
                  <a:srgbClr val="FFFF00"/>
                </a:solidFill>
              </a:rPr>
              <a:t> 5.3 </a:t>
            </a:r>
            <a:r>
              <a:rPr lang="fr-FR" sz="2600" b="1" dirty="0" smtClean="0">
                <a:solidFill>
                  <a:srgbClr val="FFFF00"/>
                </a:solidFill>
                <a:latin typeface="Arial" panose="020B0604020202020204" pitchFamily="34" charset="0"/>
                <a:cs typeface="Arial" panose="020B0604020202020204" pitchFamily="34" charset="0"/>
              </a:rPr>
              <a:t> </a:t>
            </a:r>
            <a:r>
              <a:rPr lang="fr-FR" sz="2600" b="1" dirty="0">
                <a:solidFill>
                  <a:srgbClr val="FFFF00"/>
                </a:solidFill>
                <a:latin typeface="Arial" panose="020B0604020202020204" pitchFamily="34" charset="0"/>
                <a:cs typeface="Arial" panose="020B0604020202020204" pitchFamily="34" charset="0"/>
              </a:rPr>
              <a:t>Comptage électrique</a:t>
            </a:r>
            <a:endParaRPr lang="fr-FR" sz="2600" b="1" dirty="0" smtClean="0">
              <a:solidFill>
                <a:srgbClr val="FFFF00"/>
              </a:solidFill>
            </a:endParaRPr>
          </a:p>
          <a:p>
            <a:pPr>
              <a:lnSpc>
                <a:spcPct val="150000"/>
              </a:lnSpc>
            </a:pPr>
            <a:r>
              <a:rPr lang="fr-FR" sz="2600" b="1" dirty="0" smtClean="0">
                <a:solidFill>
                  <a:srgbClr val="FFFF00"/>
                </a:solidFill>
              </a:rPr>
              <a:t>      5.4 </a:t>
            </a:r>
            <a:r>
              <a:rPr lang="fr-FR" sz="2600" b="1" dirty="0" smtClean="0">
                <a:solidFill>
                  <a:srgbClr val="FFFF00"/>
                </a:solidFill>
                <a:latin typeface="Arial" panose="020B0604020202020204" pitchFamily="34" charset="0"/>
                <a:cs typeface="Arial" panose="020B0604020202020204" pitchFamily="34" charset="0"/>
              </a:rPr>
              <a:t>Communication </a:t>
            </a:r>
            <a:r>
              <a:rPr lang="fr-FR" sz="2600" b="1" dirty="0">
                <a:solidFill>
                  <a:srgbClr val="FFFF00"/>
                </a:solidFill>
                <a:latin typeface="Arial" panose="020B0604020202020204" pitchFamily="34" charset="0"/>
                <a:cs typeface="Arial" panose="020B0604020202020204" pitchFamily="34" charset="0"/>
              </a:rPr>
              <a:t>Sans –</a:t>
            </a:r>
            <a:r>
              <a:rPr lang="fr-FR" sz="2600" b="1" dirty="0" smtClean="0">
                <a:solidFill>
                  <a:srgbClr val="FFFF00"/>
                </a:solidFill>
                <a:latin typeface="Arial" panose="020B0604020202020204" pitchFamily="34" charset="0"/>
                <a:cs typeface="Arial" panose="020B0604020202020204" pitchFamily="34" charset="0"/>
              </a:rPr>
              <a:t>Fil</a:t>
            </a:r>
          </a:p>
          <a:p>
            <a:pPr algn="just">
              <a:lnSpc>
                <a:spcPct val="150000"/>
              </a:lnSpc>
            </a:pPr>
            <a:r>
              <a:rPr lang="fr-FR" sz="2600" b="1" dirty="0">
                <a:solidFill>
                  <a:srgbClr val="FFFF00"/>
                </a:solidFill>
                <a:latin typeface="Arial" panose="020B0604020202020204" pitchFamily="34" charset="0"/>
                <a:cs typeface="Arial" panose="020B0604020202020204" pitchFamily="34" charset="0"/>
              </a:rPr>
              <a:t> </a:t>
            </a:r>
            <a:r>
              <a:rPr lang="fr-FR" sz="2600" b="1" dirty="0" smtClean="0">
                <a:solidFill>
                  <a:srgbClr val="FFFF00"/>
                </a:solidFill>
                <a:latin typeface="Arial" panose="020B0604020202020204" pitchFamily="34" charset="0"/>
                <a:cs typeface="Arial" panose="020B0604020202020204" pitchFamily="34" charset="0"/>
              </a:rPr>
              <a:t>     </a:t>
            </a:r>
            <a:r>
              <a:rPr lang="fr-FR" sz="2600" b="1" dirty="0" smtClean="0">
                <a:solidFill>
                  <a:srgbClr val="FFFF00"/>
                </a:solidFill>
              </a:rPr>
              <a:t>5.5 </a:t>
            </a:r>
            <a:r>
              <a:rPr lang="fr-FR" sz="2600" b="1" dirty="0" smtClean="0">
                <a:solidFill>
                  <a:srgbClr val="FFFF00"/>
                </a:solidFill>
                <a:latin typeface="Arial" panose="020B0604020202020204" pitchFamily="34" charset="0"/>
                <a:cs typeface="Arial" panose="020B0604020202020204" pitchFamily="34" charset="0"/>
              </a:rPr>
              <a:t>Système </a:t>
            </a:r>
            <a:r>
              <a:rPr lang="fr-FR" sz="2600" b="1" dirty="0">
                <a:solidFill>
                  <a:srgbClr val="FFFF00"/>
                </a:solidFill>
                <a:latin typeface="Arial" panose="020B0604020202020204" pitchFamily="34" charset="0"/>
                <a:cs typeface="Arial" panose="020B0604020202020204" pitchFamily="34" charset="0"/>
              </a:rPr>
              <a:t>M2M (MACHINE-TO-MACHINE</a:t>
            </a:r>
            <a:r>
              <a:rPr lang="fr-FR" sz="2600" b="1" dirty="0" smtClean="0">
                <a:solidFill>
                  <a:srgbClr val="FFFF00"/>
                </a:solidFill>
                <a:latin typeface="Arial" panose="020B0604020202020204" pitchFamily="34" charset="0"/>
                <a:cs typeface="Arial" panose="020B0604020202020204" pitchFamily="34" charset="0"/>
              </a:rPr>
              <a:t>)</a:t>
            </a:r>
            <a:endParaRPr lang="fr-FR" sz="3600" b="1" dirty="0">
              <a:solidFill>
                <a:srgbClr val="FF0000"/>
              </a:solidFill>
            </a:endParaRPr>
          </a:p>
        </p:txBody>
      </p:sp>
      <p:sp>
        <p:nvSpPr>
          <p:cNvPr id="20" name="ZoneTexte 19"/>
          <p:cNvSpPr txBox="1"/>
          <p:nvPr/>
        </p:nvSpPr>
        <p:spPr>
          <a:xfrm>
            <a:off x="1957587" y="319821"/>
            <a:ext cx="5262079" cy="1323439"/>
          </a:xfrm>
          <a:prstGeom prst="rect">
            <a:avLst/>
          </a:prstGeom>
          <a:noFill/>
          <a:ln w="28575">
            <a:noFill/>
          </a:ln>
        </p:spPr>
        <p:txBody>
          <a:bodyPr wrap="square" rtlCol="0">
            <a:spAutoFit/>
          </a:bodyPr>
          <a:lstStyle/>
          <a:p>
            <a:pPr>
              <a:lnSpc>
                <a:spcPct val="150000"/>
              </a:lnSpc>
            </a:pPr>
            <a:r>
              <a:rPr lang="fr-FR" sz="1600" b="1" dirty="0" smtClean="0">
                <a:solidFill>
                  <a:schemeClr val="bg1"/>
                </a:solidFill>
              </a:rPr>
              <a:t>Faculté des sciences et de la technologie</a:t>
            </a:r>
          </a:p>
          <a:p>
            <a:r>
              <a:rPr lang="fr-FR" sz="1600" b="1" dirty="0">
                <a:solidFill>
                  <a:schemeClr val="bg1"/>
                </a:solidFill>
              </a:rPr>
              <a:t> </a:t>
            </a:r>
            <a:r>
              <a:rPr lang="fr-FR" sz="1600" b="1" dirty="0" smtClean="0">
                <a:solidFill>
                  <a:schemeClr val="bg1"/>
                </a:solidFill>
              </a:rPr>
              <a:t>Département de Génie Electrique</a:t>
            </a:r>
          </a:p>
          <a:p>
            <a:r>
              <a:rPr lang="fr-FR" sz="1600" b="1" dirty="0" smtClean="0">
                <a:solidFill>
                  <a:schemeClr val="bg1"/>
                </a:solidFill>
              </a:rPr>
              <a:t>1ère Année Licence  Energies Renouvelables</a:t>
            </a:r>
          </a:p>
          <a:p>
            <a:r>
              <a:rPr lang="fr-FR" sz="2400" b="1" dirty="0" smtClean="0">
                <a:solidFill>
                  <a:schemeClr val="bg1"/>
                </a:solidFill>
              </a:rPr>
              <a:t> </a:t>
            </a:r>
            <a:endParaRPr lang="fr-FR" sz="3600" b="1" dirty="0">
              <a:solidFill>
                <a:srgbClr val="FF0000"/>
              </a:solidFill>
            </a:endParaRPr>
          </a:p>
        </p:txBody>
      </p:sp>
      <p:grpSp>
        <p:nvGrpSpPr>
          <p:cNvPr id="9" name="Group 11"/>
          <p:cNvGrpSpPr>
            <a:grpSpLocks/>
          </p:cNvGrpSpPr>
          <p:nvPr/>
        </p:nvGrpSpPr>
        <p:grpSpPr bwMode="auto">
          <a:xfrm>
            <a:off x="554596" y="194791"/>
            <a:ext cx="1402991" cy="1251872"/>
            <a:chOff x="4041" y="5842"/>
            <a:chExt cx="1056" cy="1375"/>
          </a:xfrm>
        </p:grpSpPr>
        <p:sp>
          <p:nvSpPr>
            <p:cNvPr id="10" name="Oval 15"/>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pPr algn="ctr"/>
              <a:endParaRPr lang="fr-FR" dirty="0"/>
            </a:p>
          </p:txBody>
        </p:sp>
        <p:pic>
          <p:nvPicPr>
            <p:cNvPr id="12" name="Picture 14"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13" name="WordArt 13"/>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rPr>
                <a:t>جامعــــــة محمد </a:t>
              </a:r>
              <a:r>
                <a:rPr lang="ar-DZ" sz="3600" kern="10" dirty="0" err="1">
                  <a:ln w="9525">
                    <a:noFill/>
                    <a:round/>
                    <a:headEnd/>
                    <a:tailEnd/>
                  </a:ln>
                  <a:solidFill>
                    <a:srgbClr val="000080"/>
                  </a:solidFill>
                  <a:latin typeface="+mn-cs"/>
                  <a:ea typeface="+mn-cs"/>
                </a:rPr>
                <a:t>خيضــــــــــــر</a:t>
              </a:r>
              <a:endParaRPr lang="fr-FR" sz="3600" kern="10">
                <a:ln w="9525">
                  <a:noFill/>
                  <a:round/>
                  <a:headEnd/>
                  <a:tailEnd/>
                </a:ln>
                <a:solidFill>
                  <a:srgbClr val="000080"/>
                </a:solidFill>
                <a:latin typeface="+mn-cs"/>
                <a:ea typeface="+mn-cs"/>
              </a:endParaRPr>
            </a:p>
          </p:txBody>
        </p:sp>
        <p:sp>
          <p:nvSpPr>
            <p:cNvPr id="14" name="WordArt 12"/>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rPr>
                <a:t>بــســكــــــــــــرة</a:t>
              </a:r>
              <a:endParaRPr lang="fr-FR" sz="3600" kern="10">
                <a:ln w="9525">
                  <a:noFill/>
                  <a:round/>
                  <a:headEnd/>
                  <a:tailEnd/>
                </a:ln>
                <a:solidFill>
                  <a:srgbClr val="000080"/>
                </a:solidFill>
                <a:latin typeface="+mn-cs"/>
                <a:ea typeface="+mn-cs"/>
              </a:endParaRPr>
            </a:p>
          </p:txBody>
        </p:sp>
      </p:grpSp>
    </p:spTree>
    <p:extLst>
      <p:ext uri="{BB962C8B-B14F-4D97-AF65-F5344CB8AC3E}">
        <p14:creationId xmlns:p14="http://schemas.microsoft.com/office/powerpoint/2010/main" val="3780096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2000" cy="6858000"/>
          </a:xfrm>
          <a:prstGeom prst="rect">
            <a:avLst/>
          </a:prstGeom>
          <a:solidFill>
            <a:schemeClr val="tx1">
              <a:lumMod val="95000"/>
              <a:lumOff val="5000"/>
            </a:schemeClr>
          </a:solidFill>
        </p:spPr>
        <p:txBody>
          <a:bodyPr wrap="square" rtlCol="0">
            <a:spAutoFit/>
          </a:bodyPr>
          <a:lstStyle/>
          <a:p>
            <a:endParaRPr lang="fr-FR" dirty="0"/>
          </a:p>
        </p:txBody>
      </p:sp>
      <p:sp>
        <p:nvSpPr>
          <p:cNvPr id="4" name="ZoneTexte 3"/>
          <p:cNvSpPr txBox="1"/>
          <p:nvPr/>
        </p:nvSpPr>
        <p:spPr>
          <a:xfrm>
            <a:off x="270456" y="71690"/>
            <a:ext cx="11153105" cy="735779"/>
          </a:xfrm>
          <a:prstGeom prst="rect">
            <a:avLst/>
          </a:prstGeom>
          <a:noFill/>
          <a:ln w="57150">
            <a:noFill/>
          </a:ln>
        </p:spPr>
        <p:txBody>
          <a:bodyPr wrap="square" rtlCol="0">
            <a:spAutoFit/>
          </a:bodyPr>
          <a:lstStyle/>
          <a:p>
            <a:pPr>
              <a:lnSpc>
                <a:spcPct val="150000"/>
              </a:lnSpc>
            </a:pPr>
            <a:r>
              <a:rPr lang="fr-FR" sz="3200" b="1" dirty="0" smtClean="0">
                <a:solidFill>
                  <a:schemeClr val="bg1"/>
                </a:solidFill>
              </a:rPr>
              <a:t> </a:t>
            </a:r>
            <a:r>
              <a:rPr lang="fr-FR" sz="2800" b="1" dirty="0" smtClean="0">
                <a:solidFill>
                  <a:schemeClr val="bg1"/>
                </a:solidFill>
              </a:rPr>
              <a:t>5.4</a:t>
            </a:r>
            <a:r>
              <a:rPr lang="fr-FR" sz="2800" b="1" dirty="0" smtClean="0">
                <a:solidFill>
                  <a:schemeClr val="bg1"/>
                </a:solidFill>
                <a:latin typeface="Arial" panose="020B0604020202020204" pitchFamily="34" charset="0"/>
                <a:cs typeface="Arial" panose="020B0604020202020204" pitchFamily="34" charset="0"/>
              </a:rPr>
              <a:t> </a:t>
            </a:r>
            <a:r>
              <a:rPr lang="fr-FR" sz="2800" b="1" dirty="0">
                <a:solidFill>
                  <a:schemeClr val="bg1"/>
                </a:solidFill>
                <a:latin typeface="Arial" panose="020B0604020202020204" pitchFamily="34" charset="0"/>
                <a:cs typeface="Arial" panose="020B0604020202020204" pitchFamily="34" charset="0"/>
              </a:rPr>
              <a:t>Communication pour les systèmes de gestion </a:t>
            </a:r>
            <a:endParaRPr lang="fr-FR" sz="28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5" name="Connecteur droit 4"/>
          <p:cNvCxnSpPr/>
          <p:nvPr/>
        </p:nvCxnSpPr>
        <p:spPr>
          <a:xfrm flipV="1">
            <a:off x="373488" y="881323"/>
            <a:ext cx="11127347" cy="1288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a:off x="399244" y="881329"/>
            <a:ext cx="8152327"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399245" y="1057590"/>
            <a:ext cx="11542546" cy="5139869"/>
          </a:xfrm>
          <a:prstGeom prst="rect">
            <a:avLst/>
          </a:prstGeom>
          <a:noFill/>
        </p:spPr>
        <p:txBody>
          <a:bodyPr wrap="square" rtlCol="0">
            <a:spAutoFit/>
          </a:bodyPr>
          <a:lstStyle/>
          <a:p>
            <a:pPr algn="just"/>
            <a:r>
              <a:rPr lang="fr-FR" sz="2000" dirty="0" smtClean="0">
                <a:solidFill>
                  <a:srgbClr val="FFFF00"/>
                </a:solidFill>
                <a:latin typeface="Arial" panose="020B0604020202020204" pitchFamily="34" charset="0"/>
                <a:cs typeface="Arial" panose="020B0604020202020204" pitchFamily="34" charset="0"/>
              </a:rPr>
              <a:t>a. </a:t>
            </a:r>
            <a:r>
              <a:rPr lang="fr-FR" sz="2000" b="1" dirty="0" smtClean="0">
                <a:solidFill>
                  <a:srgbClr val="FFFF00"/>
                </a:solidFill>
                <a:latin typeface="Arial" panose="020B0604020202020204" pitchFamily="34" charset="0"/>
                <a:cs typeface="Arial" panose="020B0604020202020204" pitchFamily="34" charset="0"/>
              </a:rPr>
              <a:t>Communication </a:t>
            </a:r>
            <a:r>
              <a:rPr lang="fr-FR" sz="2000" b="1" dirty="0">
                <a:solidFill>
                  <a:srgbClr val="FFFF00"/>
                </a:solidFill>
                <a:latin typeface="Arial" panose="020B0604020202020204" pitchFamily="34" charset="0"/>
                <a:cs typeface="Arial" panose="020B0604020202020204" pitchFamily="34" charset="0"/>
              </a:rPr>
              <a:t>Sans –Fil</a:t>
            </a:r>
          </a:p>
          <a:p>
            <a:pPr algn="just">
              <a:lnSpc>
                <a:spcPct val="150000"/>
              </a:lnSpc>
            </a:pPr>
            <a:r>
              <a:rPr lang="fr-FR" sz="2000" dirty="0">
                <a:solidFill>
                  <a:schemeClr val="bg1"/>
                </a:solidFill>
                <a:latin typeface="Arial" panose="020B0604020202020204" pitchFamily="34" charset="0"/>
                <a:cs typeface="Arial" panose="020B0604020202020204" pitchFamily="34" charset="0"/>
              </a:rPr>
              <a:t>Un réseau sans fil, comme l'indique son nom, n’utilise pas des lignes de connexion, la</a:t>
            </a:r>
          </a:p>
          <a:p>
            <a:pPr algn="just">
              <a:lnSpc>
                <a:spcPct val="150000"/>
              </a:lnSpc>
            </a:pPr>
            <a:r>
              <a:rPr lang="fr-FR" sz="2000" dirty="0">
                <a:solidFill>
                  <a:schemeClr val="bg1"/>
                </a:solidFill>
                <a:latin typeface="Arial" panose="020B0604020202020204" pitchFamily="34" charset="0"/>
                <a:cs typeface="Arial" panose="020B0604020202020204" pitchFamily="34" charset="0"/>
              </a:rPr>
              <a:t>communication n’est réalisée que par des signaux sans support matériel, de radiofréquence par exemple. Les réseaux sans fil comprennent un grand nombre type : réseaux locaux sans-fil (WLAN), réseaux de capteurs (WNS) et réseaux sans fil personnels (WPAN</a:t>
            </a:r>
            <a:r>
              <a:rPr lang="fr-FR" sz="2000" dirty="0" smtClean="0">
                <a:solidFill>
                  <a:schemeClr val="bg1"/>
                </a:solidFill>
                <a:latin typeface="Arial" panose="020B0604020202020204" pitchFamily="34" charset="0"/>
                <a:cs typeface="Arial" panose="020B0604020202020204" pitchFamily="34" charset="0"/>
              </a:rPr>
              <a:t>).</a:t>
            </a:r>
          </a:p>
          <a:p>
            <a:pPr algn="just">
              <a:lnSpc>
                <a:spcPct val="150000"/>
              </a:lnSpc>
            </a:pPr>
            <a:r>
              <a:rPr lang="fr-FR" sz="2000" dirty="0" smtClean="0">
                <a:solidFill>
                  <a:schemeClr val="bg1"/>
                </a:solidFill>
                <a:latin typeface="Arial" panose="020B0604020202020204" pitchFamily="34" charset="0"/>
                <a:cs typeface="Arial" panose="020B0604020202020204" pitchFamily="34" charset="0"/>
              </a:rPr>
              <a:t>Il existe différentes technologies de communication sans fil: </a:t>
            </a:r>
          </a:p>
          <a:p>
            <a:pPr algn="just">
              <a:lnSpc>
                <a:spcPct val="150000"/>
              </a:lnSpc>
            </a:pPr>
            <a:r>
              <a:rPr lang="fr-FR" sz="2000" b="1" dirty="0" smtClean="0">
                <a:solidFill>
                  <a:schemeClr val="bg1"/>
                </a:solidFill>
                <a:latin typeface="Arial" panose="020B0604020202020204" pitchFamily="34" charset="0"/>
                <a:cs typeface="Arial" panose="020B0604020202020204" pitchFamily="34" charset="0"/>
              </a:rPr>
              <a:t>• </a:t>
            </a:r>
            <a:r>
              <a:rPr lang="fr-FR" sz="2000" b="1" dirty="0">
                <a:solidFill>
                  <a:srgbClr val="FFFF00"/>
                </a:solidFill>
                <a:latin typeface="Arial" panose="020B0604020202020204" pitchFamily="34" charset="0"/>
                <a:cs typeface="Arial" panose="020B0604020202020204" pitchFamily="34" charset="0"/>
              </a:rPr>
              <a:t>WWAN </a:t>
            </a:r>
            <a:r>
              <a:rPr lang="fr-FR" sz="2000" dirty="0">
                <a:solidFill>
                  <a:schemeClr val="bg1"/>
                </a:solidFill>
                <a:latin typeface="Arial" panose="020B0604020202020204" pitchFamily="34" charset="0"/>
                <a:cs typeface="Arial" panose="020B0604020202020204" pitchFamily="34" charset="0"/>
              </a:rPr>
              <a:t>- Wireless Wide Area Network - Réseaux sans fil étendus : Ces réseaux destinés </a:t>
            </a:r>
          </a:p>
          <a:p>
            <a:pPr algn="just">
              <a:lnSpc>
                <a:spcPct val="150000"/>
              </a:lnSpc>
            </a:pPr>
            <a:r>
              <a:rPr lang="fr-FR" sz="2000" dirty="0">
                <a:solidFill>
                  <a:schemeClr val="bg1"/>
                </a:solidFill>
                <a:latin typeface="Arial" panose="020B0604020202020204" pitchFamily="34" charset="0"/>
                <a:cs typeface="Arial" panose="020B0604020202020204" pitchFamily="34" charset="0"/>
              </a:rPr>
              <a:t>en premier lieu à des applications de téléphonie mobile, ont ensuite été largement étendus à </a:t>
            </a:r>
          </a:p>
          <a:p>
            <a:pPr algn="just">
              <a:lnSpc>
                <a:spcPct val="150000"/>
              </a:lnSpc>
            </a:pPr>
            <a:r>
              <a:rPr lang="fr-FR" sz="2000" dirty="0">
                <a:solidFill>
                  <a:schemeClr val="bg1"/>
                </a:solidFill>
                <a:latin typeface="Arial" panose="020B0604020202020204" pitchFamily="34" charset="0"/>
                <a:cs typeface="Arial" panose="020B0604020202020204" pitchFamily="34" charset="0"/>
              </a:rPr>
              <a:t>d’autres applications, comme la transmission de données, les multimédias, les signaux de </a:t>
            </a:r>
          </a:p>
          <a:p>
            <a:pPr algn="just">
              <a:lnSpc>
                <a:spcPct val="150000"/>
              </a:lnSpc>
            </a:pPr>
            <a:r>
              <a:rPr lang="fr-FR" sz="2000" dirty="0">
                <a:solidFill>
                  <a:schemeClr val="bg1"/>
                </a:solidFill>
                <a:latin typeface="Arial" panose="020B0604020202020204" pitchFamily="34" charset="0"/>
                <a:cs typeface="Arial" panose="020B0604020202020204" pitchFamily="34" charset="0"/>
              </a:rPr>
              <a:t>contrôle, etc. Les techniques de communication sont nombreuses. La distance de communication est longue et dépend de la distribution spatiale des stations de base de communication</a:t>
            </a:r>
            <a:r>
              <a:rPr lang="fr-FR" sz="2000" dirty="0" smtClean="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4700369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2000" cy="6858000"/>
          </a:xfrm>
          <a:prstGeom prst="rect">
            <a:avLst/>
          </a:prstGeom>
          <a:solidFill>
            <a:schemeClr val="tx1">
              <a:lumMod val="95000"/>
              <a:lumOff val="5000"/>
            </a:schemeClr>
          </a:solidFill>
        </p:spPr>
        <p:txBody>
          <a:bodyPr wrap="square" rtlCol="0">
            <a:spAutoFit/>
          </a:bodyPr>
          <a:lstStyle/>
          <a:p>
            <a:endParaRPr lang="fr-FR" dirty="0"/>
          </a:p>
        </p:txBody>
      </p:sp>
      <p:sp>
        <p:nvSpPr>
          <p:cNvPr id="4" name="ZoneTexte 3"/>
          <p:cNvSpPr txBox="1"/>
          <p:nvPr/>
        </p:nvSpPr>
        <p:spPr>
          <a:xfrm>
            <a:off x="270456" y="17098"/>
            <a:ext cx="11153105" cy="735779"/>
          </a:xfrm>
          <a:prstGeom prst="rect">
            <a:avLst/>
          </a:prstGeom>
          <a:noFill/>
          <a:ln w="57150">
            <a:noFill/>
          </a:ln>
        </p:spPr>
        <p:txBody>
          <a:bodyPr wrap="square" rtlCol="0">
            <a:spAutoFit/>
          </a:bodyPr>
          <a:lstStyle/>
          <a:p>
            <a:pPr>
              <a:lnSpc>
                <a:spcPct val="150000"/>
              </a:lnSpc>
            </a:pPr>
            <a:r>
              <a:rPr lang="fr-FR" sz="3200" b="1" dirty="0" smtClean="0">
                <a:solidFill>
                  <a:schemeClr val="bg1"/>
                </a:solidFill>
              </a:rPr>
              <a:t> </a:t>
            </a:r>
            <a:r>
              <a:rPr lang="fr-FR" sz="2800" b="1" dirty="0" smtClean="0">
                <a:solidFill>
                  <a:schemeClr val="bg1"/>
                </a:solidFill>
              </a:rPr>
              <a:t>5.4</a:t>
            </a:r>
            <a:r>
              <a:rPr lang="fr-FR" sz="2800" b="1" dirty="0" smtClean="0">
                <a:solidFill>
                  <a:schemeClr val="bg1"/>
                </a:solidFill>
                <a:latin typeface="Arial" panose="020B0604020202020204" pitchFamily="34" charset="0"/>
                <a:cs typeface="Arial" panose="020B0604020202020204" pitchFamily="34" charset="0"/>
              </a:rPr>
              <a:t> </a:t>
            </a:r>
            <a:r>
              <a:rPr lang="fr-FR" sz="2800" b="1" dirty="0">
                <a:solidFill>
                  <a:schemeClr val="bg1"/>
                </a:solidFill>
                <a:latin typeface="Arial" panose="020B0604020202020204" pitchFamily="34" charset="0"/>
                <a:cs typeface="Arial" panose="020B0604020202020204" pitchFamily="34" charset="0"/>
              </a:rPr>
              <a:t>Communication pour les systèmes de gestion </a:t>
            </a:r>
            <a:endParaRPr lang="fr-FR" sz="28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5" name="Connecteur droit 4"/>
          <p:cNvCxnSpPr/>
          <p:nvPr/>
        </p:nvCxnSpPr>
        <p:spPr>
          <a:xfrm flipV="1">
            <a:off x="373488" y="813083"/>
            <a:ext cx="11127347" cy="1288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a:off x="399244" y="799441"/>
            <a:ext cx="8152327"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399245" y="962054"/>
            <a:ext cx="11542546" cy="5262979"/>
          </a:xfrm>
          <a:prstGeom prst="rect">
            <a:avLst/>
          </a:prstGeom>
          <a:noFill/>
        </p:spPr>
        <p:txBody>
          <a:bodyPr wrap="square" rtlCol="0">
            <a:spAutoFit/>
          </a:bodyPr>
          <a:lstStyle/>
          <a:p>
            <a:pPr algn="just">
              <a:lnSpc>
                <a:spcPct val="150000"/>
              </a:lnSpc>
            </a:pPr>
            <a:r>
              <a:rPr lang="fr-FR" sz="2000" b="1" dirty="0" smtClean="0">
                <a:solidFill>
                  <a:srgbClr val="FFFF00"/>
                </a:solidFill>
                <a:latin typeface="Arial" panose="020B0604020202020204" pitchFamily="34" charset="0"/>
                <a:cs typeface="Arial" panose="020B0604020202020204" pitchFamily="34" charset="0"/>
              </a:rPr>
              <a:t>• </a:t>
            </a:r>
            <a:r>
              <a:rPr lang="fr-FR" sz="2000" b="1" dirty="0">
                <a:solidFill>
                  <a:srgbClr val="FFFF00"/>
                </a:solidFill>
                <a:latin typeface="Arial" panose="020B0604020202020204" pitchFamily="34" charset="0"/>
                <a:cs typeface="Arial" panose="020B0604020202020204" pitchFamily="34" charset="0"/>
              </a:rPr>
              <a:t>WMAN </a:t>
            </a:r>
            <a:r>
              <a:rPr lang="fr-FR" sz="2000" dirty="0">
                <a:solidFill>
                  <a:schemeClr val="bg1"/>
                </a:solidFill>
                <a:latin typeface="Arial" panose="020B0604020202020204" pitchFamily="34" charset="0"/>
                <a:cs typeface="Arial" panose="020B0604020202020204" pitchFamily="34" charset="0"/>
              </a:rPr>
              <a:t>- Wireless </a:t>
            </a:r>
            <a:r>
              <a:rPr lang="fr-FR" sz="2000" dirty="0" err="1">
                <a:solidFill>
                  <a:schemeClr val="bg1"/>
                </a:solidFill>
                <a:latin typeface="Arial" panose="020B0604020202020204" pitchFamily="34" charset="0"/>
                <a:cs typeface="Arial" panose="020B0604020202020204" pitchFamily="34" charset="0"/>
              </a:rPr>
              <a:t>Metropolitan</a:t>
            </a:r>
            <a:r>
              <a:rPr lang="fr-FR" sz="2000" dirty="0">
                <a:solidFill>
                  <a:schemeClr val="bg1"/>
                </a:solidFill>
                <a:latin typeface="Arial" panose="020B0604020202020204" pitchFamily="34" charset="0"/>
                <a:cs typeface="Arial" panose="020B0604020202020204" pitchFamily="34" charset="0"/>
              </a:rPr>
              <a:t> Area Network - Réseaux métropolitains sans fil :</a:t>
            </a:r>
          </a:p>
          <a:p>
            <a:pPr algn="just">
              <a:lnSpc>
                <a:spcPct val="150000"/>
              </a:lnSpc>
            </a:pPr>
            <a:r>
              <a:rPr lang="fr-FR" sz="2000" dirty="0">
                <a:solidFill>
                  <a:schemeClr val="bg1"/>
                </a:solidFill>
                <a:latin typeface="Arial" panose="020B0604020202020204" pitchFamily="34" charset="0"/>
                <a:cs typeface="Arial" panose="020B0604020202020204" pitchFamily="34" charset="0"/>
              </a:rPr>
              <a:t>Ce sont des réseaux destinés à des communications à plus longues distances, de quelques </a:t>
            </a:r>
          </a:p>
          <a:p>
            <a:pPr algn="just">
              <a:lnSpc>
                <a:spcPct val="150000"/>
              </a:lnSpc>
            </a:pPr>
            <a:r>
              <a:rPr lang="fr-FR" sz="2000" dirty="0">
                <a:solidFill>
                  <a:schemeClr val="bg1"/>
                </a:solidFill>
                <a:latin typeface="Arial" panose="020B0604020202020204" pitchFamily="34" charset="0"/>
                <a:cs typeface="Arial" panose="020B0604020202020204" pitchFamily="34" charset="0"/>
              </a:rPr>
              <a:t>kilomètres. Ils sont principalement développés pour les opérateurs de télécommunication.</a:t>
            </a:r>
          </a:p>
          <a:p>
            <a:pPr algn="just">
              <a:lnSpc>
                <a:spcPct val="150000"/>
              </a:lnSpc>
            </a:pPr>
            <a:r>
              <a:rPr lang="fr-FR" sz="2000" b="1" dirty="0" smtClean="0">
                <a:solidFill>
                  <a:srgbClr val="FFFF00"/>
                </a:solidFill>
                <a:latin typeface="Arial" panose="020B0604020202020204" pitchFamily="34" charset="0"/>
                <a:cs typeface="Arial" panose="020B0604020202020204" pitchFamily="34" charset="0"/>
              </a:rPr>
              <a:t>• </a:t>
            </a:r>
            <a:r>
              <a:rPr lang="fr-FR" sz="2000" b="1" dirty="0">
                <a:solidFill>
                  <a:srgbClr val="FFFF00"/>
                </a:solidFill>
                <a:latin typeface="Arial" panose="020B0604020202020204" pitchFamily="34" charset="0"/>
                <a:cs typeface="Arial" panose="020B0604020202020204" pitchFamily="34" charset="0"/>
              </a:rPr>
              <a:t>WLAN </a:t>
            </a:r>
            <a:r>
              <a:rPr lang="fr-FR" sz="2000" dirty="0">
                <a:solidFill>
                  <a:schemeClr val="bg1"/>
                </a:solidFill>
                <a:latin typeface="Arial" panose="020B0604020202020204" pitchFamily="34" charset="0"/>
                <a:cs typeface="Arial" panose="020B0604020202020204" pitchFamily="34" charset="0"/>
              </a:rPr>
              <a:t>- Wireless Local Area Network - Réseaux locaux sans fil : En général, ils sont </a:t>
            </a:r>
          </a:p>
          <a:p>
            <a:pPr algn="just">
              <a:lnSpc>
                <a:spcPct val="150000"/>
              </a:lnSpc>
            </a:pPr>
            <a:r>
              <a:rPr lang="fr-FR" sz="2000" dirty="0">
                <a:solidFill>
                  <a:schemeClr val="bg1"/>
                </a:solidFill>
                <a:latin typeface="Arial" panose="020B0604020202020204" pitchFamily="34" charset="0"/>
                <a:cs typeface="Arial" panose="020B0604020202020204" pitchFamily="34" charset="0"/>
              </a:rPr>
              <a:t>utilisés pour établir des liaisons de communication locale dans les entreprises, avec distances plus courts d'environ quelques centaines de mètres. Le Wifi </a:t>
            </a:r>
            <a:r>
              <a:rPr lang="fr-FR" sz="2000" dirty="0" smtClean="0">
                <a:solidFill>
                  <a:schemeClr val="bg1"/>
                </a:solidFill>
                <a:latin typeface="Arial" panose="020B0604020202020204" pitchFamily="34" charset="0"/>
                <a:cs typeface="Arial" panose="020B0604020202020204" pitchFamily="34" charset="0"/>
              </a:rPr>
              <a:t>et HyperLAN2 </a:t>
            </a:r>
            <a:r>
              <a:rPr lang="fr-FR" sz="2000" dirty="0">
                <a:solidFill>
                  <a:schemeClr val="bg1"/>
                </a:solidFill>
                <a:latin typeface="Arial" panose="020B0604020202020204" pitchFamily="34" charset="0"/>
                <a:cs typeface="Arial" panose="020B0604020202020204" pitchFamily="34" charset="0"/>
              </a:rPr>
              <a:t>(High Performance Radio LAN 2.0) sont les deux normes les plus utilisées pour la communication WLAN</a:t>
            </a:r>
            <a:r>
              <a:rPr lang="fr-FR" sz="2000" dirty="0" smtClean="0">
                <a:solidFill>
                  <a:schemeClr val="bg1"/>
                </a:solidFill>
                <a:latin typeface="Arial" panose="020B0604020202020204" pitchFamily="34" charset="0"/>
                <a:cs typeface="Arial" panose="020B0604020202020204" pitchFamily="34" charset="0"/>
              </a:rPr>
              <a:t>.</a:t>
            </a:r>
          </a:p>
          <a:p>
            <a:pPr marL="342900" indent="-342900" algn="just">
              <a:lnSpc>
                <a:spcPct val="150000"/>
              </a:lnSpc>
              <a:buFont typeface="Arial" panose="020B0604020202020204" pitchFamily="34" charset="0"/>
              <a:buChar char="•"/>
            </a:pPr>
            <a:r>
              <a:rPr lang="fr-FR" sz="2400" b="1" dirty="0">
                <a:solidFill>
                  <a:srgbClr val="FFFF00"/>
                </a:solidFill>
                <a:latin typeface="Arial" panose="020B0604020202020204" pitchFamily="34" charset="0"/>
                <a:cs typeface="Arial" panose="020B0604020202020204" pitchFamily="34" charset="0"/>
              </a:rPr>
              <a:t>WPAN - </a:t>
            </a:r>
            <a:r>
              <a:rPr lang="fr-FR" sz="2000" dirty="0">
                <a:solidFill>
                  <a:schemeClr val="bg1"/>
                </a:solidFill>
                <a:latin typeface="Arial" panose="020B0604020202020204" pitchFamily="34" charset="0"/>
                <a:cs typeface="Arial" panose="020B0604020202020204" pitchFamily="34" charset="0"/>
              </a:rPr>
              <a:t>Wireless </a:t>
            </a:r>
            <a:r>
              <a:rPr lang="fr-FR" sz="2000" dirty="0" err="1">
                <a:solidFill>
                  <a:schemeClr val="bg1"/>
                </a:solidFill>
                <a:latin typeface="Arial" panose="020B0604020202020204" pitchFamily="34" charset="0"/>
                <a:cs typeface="Arial" panose="020B0604020202020204" pitchFamily="34" charset="0"/>
              </a:rPr>
              <a:t>Personal</a:t>
            </a:r>
            <a:r>
              <a:rPr lang="fr-FR" sz="2000" dirty="0">
                <a:solidFill>
                  <a:schemeClr val="bg1"/>
                </a:solidFill>
                <a:latin typeface="Arial" panose="020B0604020202020204" pitchFamily="34" charset="0"/>
                <a:cs typeface="Arial" panose="020B0604020202020204" pitchFamily="34" charset="0"/>
              </a:rPr>
              <a:t> Area Network - Réseaux sans fil personnels : Ils se composent de réseaux radiofréquences domestiques élaborés pour les applications des appareils personnels ou des petits équipements. Ils sont caractérisés par un débit de transmission de donnée relativement faible. </a:t>
            </a:r>
            <a:r>
              <a:rPr lang="fr-FR" sz="2000" dirty="0" smtClean="0">
                <a:solidFill>
                  <a:schemeClr val="bg1"/>
                </a:solidFill>
                <a:latin typeface="Arial" panose="020B0604020202020204" pitchFamily="34" charset="0"/>
                <a:cs typeface="Arial" panose="020B0604020202020204" pitchFamily="34" charset="0"/>
              </a:rPr>
              <a:t>Exemple Bluetooth,</a:t>
            </a:r>
            <a:endParaRPr lang="fr-FR"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48353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2000" cy="6858000"/>
          </a:xfrm>
          <a:prstGeom prst="rect">
            <a:avLst/>
          </a:prstGeom>
          <a:solidFill>
            <a:schemeClr val="tx1">
              <a:lumMod val="95000"/>
              <a:lumOff val="5000"/>
            </a:schemeClr>
          </a:solidFill>
        </p:spPr>
        <p:txBody>
          <a:bodyPr wrap="square" rtlCol="0">
            <a:spAutoFit/>
          </a:bodyPr>
          <a:lstStyle/>
          <a:p>
            <a:endParaRPr lang="fr-FR" dirty="0"/>
          </a:p>
        </p:txBody>
      </p:sp>
      <p:sp>
        <p:nvSpPr>
          <p:cNvPr id="4" name="ZoneTexte 3"/>
          <p:cNvSpPr txBox="1"/>
          <p:nvPr/>
        </p:nvSpPr>
        <p:spPr>
          <a:xfrm>
            <a:off x="270456" y="71690"/>
            <a:ext cx="11153105" cy="735779"/>
          </a:xfrm>
          <a:prstGeom prst="rect">
            <a:avLst/>
          </a:prstGeom>
          <a:noFill/>
          <a:ln w="57150">
            <a:noFill/>
          </a:ln>
        </p:spPr>
        <p:txBody>
          <a:bodyPr wrap="square" rtlCol="0">
            <a:spAutoFit/>
          </a:bodyPr>
          <a:lstStyle/>
          <a:p>
            <a:pPr>
              <a:lnSpc>
                <a:spcPct val="150000"/>
              </a:lnSpc>
            </a:pPr>
            <a:r>
              <a:rPr lang="fr-FR" sz="3200" b="1" dirty="0" smtClean="0">
                <a:solidFill>
                  <a:schemeClr val="bg1"/>
                </a:solidFill>
              </a:rPr>
              <a:t> </a:t>
            </a:r>
            <a:r>
              <a:rPr lang="fr-FR" sz="2800" b="1" dirty="0" smtClean="0">
                <a:solidFill>
                  <a:schemeClr val="bg1"/>
                </a:solidFill>
              </a:rPr>
              <a:t>5.4</a:t>
            </a:r>
            <a:r>
              <a:rPr lang="fr-FR" sz="2800" b="1" dirty="0" smtClean="0">
                <a:solidFill>
                  <a:schemeClr val="bg1"/>
                </a:solidFill>
                <a:latin typeface="Arial" panose="020B0604020202020204" pitchFamily="34" charset="0"/>
                <a:cs typeface="Arial" panose="020B0604020202020204" pitchFamily="34" charset="0"/>
              </a:rPr>
              <a:t> </a:t>
            </a:r>
            <a:r>
              <a:rPr lang="fr-FR" sz="2800" b="1" dirty="0">
                <a:solidFill>
                  <a:schemeClr val="bg1"/>
                </a:solidFill>
                <a:latin typeface="Arial" panose="020B0604020202020204" pitchFamily="34" charset="0"/>
                <a:cs typeface="Arial" panose="020B0604020202020204" pitchFamily="34" charset="0"/>
              </a:rPr>
              <a:t>Communication pour les systèmes de gestion </a:t>
            </a:r>
            <a:endParaRPr lang="fr-FR" sz="28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5" name="Connecteur droit 4"/>
          <p:cNvCxnSpPr/>
          <p:nvPr/>
        </p:nvCxnSpPr>
        <p:spPr>
          <a:xfrm flipV="1">
            <a:off x="373488" y="813083"/>
            <a:ext cx="11127347" cy="1288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a:off x="399244" y="881329"/>
            <a:ext cx="8152327"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399245" y="689094"/>
            <a:ext cx="11542546" cy="5786199"/>
          </a:xfrm>
          <a:prstGeom prst="rect">
            <a:avLst/>
          </a:prstGeom>
          <a:noFill/>
        </p:spPr>
        <p:txBody>
          <a:bodyPr wrap="square" rtlCol="0">
            <a:spAutoFit/>
          </a:bodyPr>
          <a:lstStyle/>
          <a:p>
            <a:pPr algn="just"/>
            <a:r>
              <a:rPr lang="fr-FR" sz="2000" dirty="0">
                <a:solidFill>
                  <a:srgbClr val="FFFF00"/>
                </a:solidFill>
                <a:latin typeface="Arial" panose="020B0604020202020204" pitchFamily="34" charset="0"/>
                <a:cs typeface="Arial" panose="020B0604020202020204" pitchFamily="34" charset="0"/>
              </a:rPr>
              <a:t> </a:t>
            </a:r>
            <a:endParaRPr lang="fr-FR" sz="2000" dirty="0" smtClean="0">
              <a:solidFill>
                <a:srgbClr val="FFFF00"/>
              </a:solidFill>
              <a:latin typeface="Arial" panose="020B0604020202020204" pitchFamily="34" charset="0"/>
              <a:cs typeface="Arial" panose="020B0604020202020204" pitchFamily="34" charset="0"/>
            </a:endParaRPr>
          </a:p>
          <a:p>
            <a:pPr algn="just"/>
            <a:r>
              <a:rPr lang="fr-FR" sz="2000" b="1" dirty="0" smtClean="0">
                <a:solidFill>
                  <a:srgbClr val="FFFF00"/>
                </a:solidFill>
                <a:latin typeface="Arial" panose="020B0604020202020204" pitchFamily="34" charset="0"/>
                <a:cs typeface="Arial" panose="020B0604020202020204" pitchFamily="34" charset="0"/>
              </a:rPr>
              <a:t>b. Courant </a:t>
            </a:r>
            <a:r>
              <a:rPr lang="fr-FR" sz="2000" b="1" dirty="0">
                <a:solidFill>
                  <a:srgbClr val="FFFF00"/>
                </a:solidFill>
                <a:latin typeface="Arial" panose="020B0604020202020204" pitchFamily="34" charset="0"/>
                <a:cs typeface="Arial" panose="020B0604020202020204" pitchFamily="34" charset="0"/>
              </a:rPr>
              <a:t>porteur de ligne –CPL</a:t>
            </a:r>
          </a:p>
          <a:p>
            <a:pPr algn="just">
              <a:lnSpc>
                <a:spcPct val="150000"/>
              </a:lnSpc>
            </a:pPr>
            <a:r>
              <a:rPr lang="fr-FR" sz="2000" dirty="0">
                <a:solidFill>
                  <a:schemeClr val="bg1"/>
                </a:solidFill>
                <a:latin typeface="Arial" panose="020B0604020202020204" pitchFamily="34" charset="0"/>
                <a:cs typeface="Arial" panose="020B0604020202020204" pitchFamily="34" charset="0"/>
              </a:rPr>
              <a:t>En raison des besoins de disponibilité du réseau électrique et de l'énergie nécessaires à</a:t>
            </a:r>
          </a:p>
          <a:p>
            <a:pPr algn="just">
              <a:lnSpc>
                <a:spcPct val="150000"/>
              </a:lnSpc>
            </a:pPr>
            <a:r>
              <a:rPr lang="fr-FR" sz="2000" dirty="0">
                <a:solidFill>
                  <a:schemeClr val="bg1"/>
                </a:solidFill>
                <a:latin typeface="Arial" panose="020B0604020202020204" pitchFamily="34" charset="0"/>
                <a:cs typeface="Arial" panose="020B0604020202020204" pitchFamily="34" charset="0"/>
              </a:rPr>
              <a:t>l'exploitation de l'appareil, les lignes électriques pourraient également être exploitées comme un moyen de communication. L'utilisation de courant porteur de ligne (en anglais : PLC </a:t>
            </a:r>
            <a:r>
              <a:rPr lang="fr-FR" sz="2000" dirty="0" smtClean="0">
                <a:solidFill>
                  <a:schemeClr val="bg1"/>
                </a:solidFill>
                <a:latin typeface="Arial" panose="020B0604020202020204" pitchFamily="34" charset="0"/>
                <a:cs typeface="Arial" panose="020B0604020202020204" pitchFamily="34" charset="0"/>
              </a:rPr>
              <a:t>power line </a:t>
            </a:r>
            <a:r>
              <a:rPr lang="fr-FR" sz="2000" dirty="0">
                <a:solidFill>
                  <a:schemeClr val="bg1"/>
                </a:solidFill>
                <a:latin typeface="Arial" panose="020B0604020202020204" pitchFamily="34" charset="0"/>
                <a:cs typeface="Arial" panose="020B0604020202020204" pitchFamily="34" charset="0"/>
              </a:rPr>
              <a:t>communication) est une technique basée sur le principe de superposition d'un signal à plus haute fréquence (de 3 kHz à 30 MHz) au courant électrique normal (à 50 ou 60Hz). Ce signal haute fréquence se propage sur le réseau électrique et permet de transmettre des informations numériques (Internet, Vidéos, Données, Audio, </a:t>
            </a:r>
            <a:r>
              <a:rPr lang="fr-FR" sz="2000" dirty="0" err="1">
                <a:solidFill>
                  <a:schemeClr val="bg1"/>
                </a:solidFill>
                <a:latin typeface="Arial" panose="020B0604020202020204" pitchFamily="34" charset="0"/>
                <a:cs typeface="Arial" panose="020B0604020202020204" pitchFamily="34" charset="0"/>
              </a:rPr>
              <a:t>etc</a:t>
            </a:r>
            <a:r>
              <a:rPr lang="fr-FR" sz="2000" dirty="0">
                <a:solidFill>
                  <a:schemeClr val="bg1"/>
                </a:solidFill>
                <a:latin typeface="Arial" panose="020B0604020202020204" pitchFamily="34" charset="0"/>
                <a:cs typeface="Arial" panose="020B0604020202020204" pitchFamily="34" charset="0"/>
              </a:rPr>
              <a:t>). Le CPL est souvent utilisé  sur des lignes électriques à basse et moyenne tension.</a:t>
            </a:r>
          </a:p>
          <a:p>
            <a:pPr algn="just">
              <a:lnSpc>
                <a:spcPct val="150000"/>
              </a:lnSpc>
            </a:pPr>
            <a:r>
              <a:rPr lang="fr-FR" sz="2000" b="1" dirty="0" smtClean="0">
                <a:solidFill>
                  <a:srgbClr val="FFFF00"/>
                </a:solidFill>
                <a:latin typeface="Arial" panose="020B0604020202020204" pitchFamily="34" charset="0"/>
                <a:cs typeface="Arial" panose="020B0604020202020204" pitchFamily="34" charset="0"/>
              </a:rPr>
              <a:t>c. BUS </a:t>
            </a:r>
            <a:r>
              <a:rPr lang="fr-FR" sz="2000" b="1" dirty="0">
                <a:solidFill>
                  <a:srgbClr val="FFFF00"/>
                </a:solidFill>
                <a:latin typeface="Arial" panose="020B0604020202020204" pitchFamily="34" charset="0"/>
                <a:cs typeface="Arial" panose="020B0604020202020204" pitchFamily="34" charset="0"/>
              </a:rPr>
              <a:t>de terrain interopérables (bus line communication)</a:t>
            </a:r>
          </a:p>
          <a:p>
            <a:pPr algn="just">
              <a:lnSpc>
                <a:spcPct val="150000"/>
              </a:lnSpc>
            </a:pPr>
            <a:r>
              <a:rPr lang="fr-FR" sz="2000" dirty="0" smtClean="0">
                <a:solidFill>
                  <a:schemeClr val="bg1"/>
                </a:solidFill>
                <a:latin typeface="Arial" panose="020B0604020202020204" pitchFamily="34" charset="0"/>
                <a:cs typeface="Arial" panose="020B0604020202020204" pitchFamily="34" charset="0"/>
              </a:rPr>
              <a:t>C’est un système d’interconnexion entre des appareils différents( des capteurs, appareils de contrôle des actionneurs..), il se compose d’un ensemble de communications filière et sans fil  </a:t>
            </a:r>
            <a:endParaRPr lang="fr-FR"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4186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13648"/>
            <a:ext cx="12192000" cy="6858000"/>
          </a:xfrm>
          <a:prstGeom prst="rect">
            <a:avLst/>
          </a:prstGeom>
          <a:solidFill>
            <a:schemeClr val="tx1">
              <a:lumMod val="95000"/>
              <a:lumOff val="5000"/>
            </a:schemeClr>
          </a:solidFill>
        </p:spPr>
        <p:txBody>
          <a:bodyPr wrap="square" rtlCol="0">
            <a:spAutoFit/>
          </a:bodyPr>
          <a:lstStyle/>
          <a:p>
            <a:endParaRPr lang="fr-FR" dirty="0"/>
          </a:p>
        </p:txBody>
      </p:sp>
      <p:sp>
        <p:nvSpPr>
          <p:cNvPr id="4" name="ZoneTexte 3"/>
          <p:cNvSpPr txBox="1"/>
          <p:nvPr/>
        </p:nvSpPr>
        <p:spPr>
          <a:xfrm>
            <a:off x="270456" y="71690"/>
            <a:ext cx="11153105" cy="657488"/>
          </a:xfrm>
          <a:prstGeom prst="rect">
            <a:avLst/>
          </a:prstGeom>
          <a:noFill/>
          <a:ln w="57150">
            <a:noFill/>
          </a:ln>
        </p:spPr>
        <p:txBody>
          <a:bodyPr wrap="square" rtlCol="0">
            <a:spAutoFit/>
          </a:bodyPr>
          <a:lstStyle/>
          <a:p>
            <a:pPr>
              <a:lnSpc>
                <a:spcPct val="150000"/>
              </a:lnSpc>
            </a:pPr>
            <a:r>
              <a:rPr lang="fr-FR" sz="2800" b="1" dirty="0" smtClean="0">
                <a:solidFill>
                  <a:schemeClr val="bg1"/>
                </a:solidFill>
                <a:latin typeface="Arial" panose="020B0604020202020204" pitchFamily="34" charset="0"/>
                <a:cs typeface="Arial" panose="020B0604020202020204" pitchFamily="34" charset="0"/>
              </a:rPr>
              <a:t>5.5  Système </a:t>
            </a:r>
            <a:r>
              <a:rPr lang="fr-FR" sz="2800" b="1" dirty="0">
                <a:solidFill>
                  <a:schemeClr val="bg1"/>
                </a:solidFill>
                <a:latin typeface="Arial" panose="020B0604020202020204" pitchFamily="34" charset="0"/>
                <a:cs typeface="Arial" panose="020B0604020202020204" pitchFamily="34" charset="0"/>
              </a:rPr>
              <a:t>M2M (MACHINE-TO-MACHINE)</a:t>
            </a:r>
            <a:r>
              <a:rPr lang="fr-FR" sz="2800" b="1" dirty="0" smtClean="0">
                <a:solidFill>
                  <a:schemeClr val="bg1"/>
                </a:solidFill>
                <a:latin typeface="Arial" panose="020B0604020202020204" pitchFamily="34" charset="0"/>
                <a:cs typeface="Arial" panose="020B0604020202020204" pitchFamily="34" charset="0"/>
              </a:rPr>
              <a:t> </a:t>
            </a:r>
            <a:endParaRPr lang="fr-FR" sz="28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5" name="Connecteur droit 4"/>
          <p:cNvCxnSpPr/>
          <p:nvPr/>
        </p:nvCxnSpPr>
        <p:spPr>
          <a:xfrm flipV="1">
            <a:off x="373488" y="813083"/>
            <a:ext cx="11127347" cy="1288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a:off x="399244" y="881329"/>
            <a:ext cx="8152327"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399245" y="689094"/>
            <a:ext cx="11542546" cy="3859711"/>
          </a:xfrm>
          <a:prstGeom prst="rect">
            <a:avLst/>
          </a:prstGeom>
          <a:noFill/>
        </p:spPr>
        <p:txBody>
          <a:bodyPr wrap="square" rtlCol="0">
            <a:spAutoFit/>
          </a:bodyPr>
          <a:lstStyle/>
          <a:p>
            <a:pPr algn="just"/>
            <a:r>
              <a:rPr lang="fr-FR" sz="2000" dirty="0">
                <a:solidFill>
                  <a:srgbClr val="FFFF00"/>
                </a:solidFill>
                <a:latin typeface="Arial" panose="020B0604020202020204" pitchFamily="34" charset="0"/>
                <a:cs typeface="Arial" panose="020B0604020202020204" pitchFamily="34" charset="0"/>
              </a:rPr>
              <a:t> </a:t>
            </a:r>
          </a:p>
          <a:p>
            <a:pPr algn="just"/>
            <a:endParaRPr lang="fr-FR" sz="2000" b="1" dirty="0">
              <a:solidFill>
                <a:srgbClr val="FFFF00"/>
              </a:solidFill>
              <a:latin typeface="Arial" panose="020B0604020202020204" pitchFamily="34" charset="0"/>
              <a:cs typeface="Arial" panose="020B0604020202020204" pitchFamily="34" charset="0"/>
            </a:endParaRPr>
          </a:p>
          <a:p>
            <a:pPr algn="just">
              <a:lnSpc>
                <a:spcPct val="150000"/>
              </a:lnSpc>
            </a:pPr>
            <a:r>
              <a:rPr lang="fr-FR" sz="2800" b="1" dirty="0">
                <a:solidFill>
                  <a:schemeClr val="bg1"/>
                </a:solidFill>
                <a:latin typeface="Arial" panose="020B0604020202020204" pitchFamily="34" charset="0"/>
                <a:cs typeface="Arial" panose="020B0604020202020204" pitchFamily="34" charset="0"/>
              </a:rPr>
              <a:t>L'évolution rapide des technologies sans fil et de l’Internet a permis de développer de nouveaux systèmes informatiques, qui intègrent des appareils électroniques. Ces systèmes sont appelés les systèmes M2M. Leur but est d'assurer une communication directe entres des machines.</a:t>
            </a:r>
          </a:p>
        </p:txBody>
      </p:sp>
    </p:spTree>
    <p:extLst>
      <p:ext uri="{BB962C8B-B14F-4D97-AF65-F5344CB8AC3E}">
        <p14:creationId xmlns:p14="http://schemas.microsoft.com/office/powerpoint/2010/main" val="5735104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2000" cy="6858000"/>
          </a:xfrm>
          <a:prstGeom prst="rect">
            <a:avLst/>
          </a:prstGeom>
          <a:solidFill>
            <a:schemeClr val="tx1">
              <a:lumMod val="95000"/>
              <a:lumOff val="5000"/>
            </a:schemeClr>
          </a:solidFill>
          <a:ln w="38100">
            <a:solidFill>
              <a:schemeClr val="bg1"/>
            </a:solidFill>
          </a:ln>
        </p:spPr>
        <p:txBody>
          <a:bodyPr wrap="square" rtlCol="0">
            <a:spAutoFit/>
          </a:bodyPr>
          <a:lstStyle/>
          <a:p>
            <a:endParaRPr lang="fr-FR" dirty="0"/>
          </a:p>
        </p:txBody>
      </p:sp>
      <p:sp>
        <p:nvSpPr>
          <p:cNvPr id="4" name="ZoneTexte 3"/>
          <p:cNvSpPr txBox="1"/>
          <p:nvPr/>
        </p:nvSpPr>
        <p:spPr>
          <a:xfrm>
            <a:off x="347730" y="328407"/>
            <a:ext cx="11153105" cy="735009"/>
          </a:xfrm>
          <a:prstGeom prst="rect">
            <a:avLst/>
          </a:prstGeom>
          <a:noFill/>
          <a:ln w="57150">
            <a:noFill/>
          </a:ln>
        </p:spPr>
        <p:txBody>
          <a:bodyPr wrap="square" rtlCol="0">
            <a:spAutoFit/>
          </a:bodyPr>
          <a:lstStyle/>
          <a:p>
            <a:pPr>
              <a:lnSpc>
                <a:spcPct val="150000"/>
              </a:lnSpc>
            </a:pPr>
            <a:r>
              <a:rPr lang="fr-FR" sz="3200" b="1" dirty="0" smtClean="0">
                <a:solidFill>
                  <a:schemeClr val="bg1"/>
                </a:solidFill>
              </a:rPr>
              <a:t>  </a:t>
            </a:r>
            <a:endParaRPr lang="fr-FR" sz="36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Espace réservé du numéro de diapositive 1"/>
          <p:cNvSpPr>
            <a:spLocks noGrp="1"/>
          </p:cNvSpPr>
          <p:nvPr>
            <p:ph type="sldNum" sz="quarter" idx="12"/>
          </p:nvPr>
        </p:nvSpPr>
        <p:spPr/>
        <p:txBody>
          <a:bodyPr/>
          <a:lstStyle/>
          <a:p>
            <a:fld id="{D57F1E4F-1CFF-5643-939E-217C01CDF565}" type="slidenum">
              <a:rPr lang="en-US" smtClean="0"/>
              <a:pPr/>
              <a:t>14</a:t>
            </a:fld>
            <a:endParaRPr lang="en-US" dirty="0"/>
          </a:p>
        </p:txBody>
      </p:sp>
      <p:sp>
        <p:nvSpPr>
          <p:cNvPr id="9" name="ZoneTexte 8"/>
          <p:cNvSpPr txBox="1"/>
          <p:nvPr/>
        </p:nvSpPr>
        <p:spPr>
          <a:xfrm>
            <a:off x="2363275" y="1951667"/>
            <a:ext cx="7122013" cy="2769989"/>
          </a:xfrm>
          <a:prstGeom prst="rect">
            <a:avLst/>
          </a:prstGeom>
          <a:noFill/>
          <a:ln w="76200">
            <a:solidFill>
              <a:schemeClr val="bg1"/>
            </a:solidFill>
          </a:ln>
        </p:spPr>
        <p:txBody>
          <a:bodyPr wrap="square" rtlCol="0">
            <a:spAutoFit/>
          </a:bodyPr>
          <a:lstStyle/>
          <a:p>
            <a:pPr algn="ctr">
              <a:lnSpc>
                <a:spcPct val="150000"/>
              </a:lnSpc>
            </a:pPr>
            <a:endParaRPr lang="fr-FR" sz="3200" b="1" dirty="0" smtClean="0">
              <a:solidFill>
                <a:schemeClr val="bg1"/>
              </a:solidFill>
            </a:endParaRPr>
          </a:p>
          <a:p>
            <a:pPr>
              <a:lnSpc>
                <a:spcPct val="150000"/>
              </a:lnSpc>
            </a:pPr>
            <a:r>
              <a:rPr lang="fr-FR" sz="3200" b="1" dirty="0">
                <a:solidFill>
                  <a:schemeClr val="bg1"/>
                </a:solidFill>
              </a:rPr>
              <a:t> </a:t>
            </a:r>
            <a:r>
              <a:rPr lang="fr-FR" sz="3200" b="1" dirty="0" smtClean="0">
                <a:solidFill>
                  <a:schemeClr val="bg1"/>
                </a:solidFill>
              </a:rPr>
              <a:t>       </a:t>
            </a:r>
            <a:r>
              <a:rPr lang="fr-FR" sz="3000" b="1" dirty="0" smtClean="0">
                <a:solidFill>
                  <a:schemeClr val="bg1"/>
                </a:solidFill>
              </a:rPr>
              <a:t>MERCI POUR VOTRE ATTENTION</a:t>
            </a:r>
          </a:p>
          <a:p>
            <a:pPr algn="ctr">
              <a:lnSpc>
                <a:spcPct val="150000"/>
              </a:lnSpc>
            </a:pPr>
            <a:endParaRPr lang="fr-FR" sz="32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algn="ctr">
              <a:lnSpc>
                <a:spcPct val="150000"/>
              </a:lnSpc>
            </a:pPr>
            <a:r>
              <a:rPr lang="fr-FR" sz="20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endParaRPr lang="fr-FR" sz="20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6" name="Connecteur droit 5"/>
          <p:cNvCxnSpPr/>
          <p:nvPr/>
        </p:nvCxnSpPr>
        <p:spPr>
          <a:xfrm flipH="1">
            <a:off x="2453429" y="1951667"/>
            <a:ext cx="1642053" cy="1744569"/>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38062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2000" cy="6858000"/>
          </a:xfrm>
          <a:prstGeom prst="rect">
            <a:avLst/>
          </a:prstGeom>
          <a:solidFill>
            <a:schemeClr val="tx1">
              <a:lumMod val="95000"/>
              <a:lumOff val="5000"/>
            </a:schemeClr>
          </a:solidFill>
        </p:spPr>
        <p:txBody>
          <a:bodyPr wrap="square" rtlCol="0">
            <a:spAutoFit/>
          </a:bodyPr>
          <a:lstStyle/>
          <a:p>
            <a:endParaRPr lang="fr-FR" dirty="0"/>
          </a:p>
        </p:txBody>
      </p:sp>
      <p:sp>
        <p:nvSpPr>
          <p:cNvPr id="4" name="ZoneTexte 3"/>
          <p:cNvSpPr txBox="1"/>
          <p:nvPr/>
        </p:nvSpPr>
        <p:spPr>
          <a:xfrm>
            <a:off x="270456" y="535717"/>
            <a:ext cx="11153105" cy="735009"/>
          </a:xfrm>
          <a:prstGeom prst="rect">
            <a:avLst/>
          </a:prstGeom>
          <a:noFill/>
          <a:ln w="57150">
            <a:noFill/>
          </a:ln>
        </p:spPr>
        <p:txBody>
          <a:bodyPr wrap="square" rtlCol="0">
            <a:spAutoFit/>
          </a:bodyPr>
          <a:lstStyle/>
          <a:p>
            <a:pPr>
              <a:lnSpc>
                <a:spcPct val="150000"/>
              </a:lnSpc>
            </a:pPr>
            <a:r>
              <a:rPr lang="fr-FR" sz="3200" b="1" dirty="0" smtClean="0">
                <a:solidFill>
                  <a:schemeClr val="bg1"/>
                </a:solidFill>
              </a:rPr>
              <a:t> 5.1 Introduction</a:t>
            </a:r>
            <a:endParaRPr lang="fr-FR" sz="36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5" name="Connecteur droit 4"/>
          <p:cNvCxnSpPr/>
          <p:nvPr/>
        </p:nvCxnSpPr>
        <p:spPr>
          <a:xfrm flipV="1">
            <a:off x="373488" y="1536418"/>
            <a:ext cx="11127347" cy="1288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a:off x="399244" y="1509130"/>
            <a:ext cx="8152327"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399244" y="1780923"/>
            <a:ext cx="11415385" cy="4093428"/>
          </a:xfrm>
          <a:prstGeom prst="rect">
            <a:avLst/>
          </a:prstGeom>
          <a:noFill/>
        </p:spPr>
        <p:txBody>
          <a:bodyPr wrap="square" rtlCol="0">
            <a:spAutoFit/>
          </a:bodyPr>
          <a:lstStyle/>
          <a:p>
            <a:pPr algn="just">
              <a:lnSpc>
                <a:spcPct val="150000"/>
              </a:lnSpc>
            </a:pPr>
            <a:r>
              <a:rPr lang="fr-FR" sz="2600" b="1" dirty="0" smtClean="0">
                <a:solidFill>
                  <a:schemeClr val="bg1"/>
                </a:solidFill>
              </a:rPr>
              <a:t> </a:t>
            </a:r>
            <a:r>
              <a:rPr lang="fr-FR" sz="2600" b="1" dirty="0">
                <a:solidFill>
                  <a:schemeClr val="bg1"/>
                </a:solidFill>
                <a:latin typeface="Arial" panose="020B0604020202020204" pitchFamily="34" charset="0"/>
                <a:cs typeface="Arial" panose="020B0604020202020204" pitchFamily="34" charset="0"/>
              </a:rPr>
              <a:t>L’information sur les états du système et de l’environnement est nécessaire pour l’exploitation intelligente des ressources d’énergie. Elle </a:t>
            </a:r>
            <a:r>
              <a:rPr lang="fr-FR" sz="2600" b="1" dirty="0" smtClean="0">
                <a:solidFill>
                  <a:schemeClr val="bg1"/>
                </a:solidFill>
                <a:latin typeface="Arial" panose="020B0604020202020204" pitchFamily="34" charset="0"/>
                <a:cs typeface="Arial" panose="020B0604020202020204" pitchFamily="34" charset="0"/>
              </a:rPr>
              <a:t>est  issue </a:t>
            </a:r>
            <a:r>
              <a:rPr lang="fr-FR" sz="2600" b="1" dirty="0">
                <a:solidFill>
                  <a:schemeClr val="bg1"/>
                </a:solidFill>
                <a:latin typeface="Arial" panose="020B0604020202020204" pitchFamily="34" charset="0"/>
                <a:cs typeface="Arial" panose="020B0604020202020204" pitchFamily="34" charset="0"/>
              </a:rPr>
              <a:t>des mesures réalisées par différents capteurs.  </a:t>
            </a:r>
            <a:endParaRPr lang="fr-FR" sz="2600" b="1" dirty="0" smtClean="0">
              <a:solidFill>
                <a:schemeClr val="bg1"/>
              </a:solidFill>
              <a:latin typeface="Arial" panose="020B0604020202020204" pitchFamily="34" charset="0"/>
              <a:cs typeface="Arial" panose="020B0604020202020204" pitchFamily="34" charset="0"/>
            </a:endParaRPr>
          </a:p>
          <a:p>
            <a:pPr algn="just">
              <a:lnSpc>
                <a:spcPct val="150000"/>
              </a:lnSpc>
            </a:pPr>
            <a:r>
              <a:rPr lang="fr-FR" sz="2600" b="1" dirty="0" smtClean="0">
                <a:solidFill>
                  <a:schemeClr val="bg1"/>
                </a:solidFill>
                <a:latin typeface="Arial" panose="020B0604020202020204" pitchFamily="34" charset="0"/>
                <a:cs typeface="Arial" panose="020B0604020202020204" pitchFamily="34" charset="0"/>
              </a:rPr>
              <a:t>Après </a:t>
            </a:r>
            <a:r>
              <a:rPr lang="fr-FR" sz="2600" b="1" dirty="0">
                <a:solidFill>
                  <a:schemeClr val="bg1"/>
                </a:solidFill>
                <a:latin typeface="Arial" panose="020B0604020202020204" pitchFamily="34" charset="0"/>
                <a:cs typeface="Arial" panose="020B0604020202020204" pitchFamily="34" charset="0"/>
              </a:rPr>
              <a:t>capture de ces données, des programmes de contrôle peuvent effectuer des ajustements selon des variations de </a:t>
            </a:r>
            <a:r>
              <a:rPr lang="fr-FR" sz="2600" b="1" dirty="0" smtClean="0">
                <a:solidFill>
                  <a:schemeClr val="bg1"/>
                </a:solidFill>
                <a:latin typeface="Arial" panose="020B0604020202020204" pitchFamily="34" charset="0"/>
                <a:cs typeface="Arial" panose="020B0604020202020204" pitchFamily="34" charset="0"/>
              </a:rPr>
              <a:t>charge.</a:t>
            </a:r>
          </a:p>
          <a:p>
            <a:pPr algn="just">
              <a:lnSpc>
                <a:spcPct val="150000"/>
              </a:lnSpc>
            </a:pPr>
            <a:endParaRPr lang="fr-FR" sz="2600" b="1" dirty="0" smtClean="0">
              <a:solidFill>
                <a:schemeClr val="bg1"/>
              </a:solidFill>
              <a:latin typeface="Arial" panose="020B0604020202020204" pitchFamily="34" charset="0"/>
              <a:cs typeface="Arial" panose="020B0604020202020204" pitchFamily="34" charset="0"/>
            </a:endParaRPr>
          </a:p>
          <a:p>
            <a:pPr algn="just"/>
            <a:r>
              <a:rPr lang="fr-FR" sz="2600" b="1" dirty="0" smtClean="0">
                <a:solidFill>
                  <a:schemeClr val="bg1"/>
                </a:solidFill>
                <a:latin typeface="Arial" panose="020B0604020202020204" pitchFamily="34" charset="0"/>
                <a:cs typeface="Arial" panose="020B0604020202020204" pitchFamily="34" charset="0"/>
              </a:rPr>
              <a:t> </a:t>
            </a:r>
            <a:endParaRPr lang="fr-FR" b="1" dirty="0" smtClean="0">
              <a:solidFill>
                <a:schemeClr val="bg1"/>
              </a:solidFill>
            </a:endParaRPr>
          </a:p>
        </p:txBody>
      </p:sp>
    </p:spTree>
    <p:extLst>
      <p:ext uri="{BB962C8B-B14F-4D97-AF65-F5344CB8AC3E}">
        <p14:creationId xmlns:p14="http://schemas.microsoft.com/office/powerpoint/2010/main" val="291155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2000" cy="6858000"/>
          </a:xfrm>
          <a:prstGeom prst="rect">
            <a:avLst/>
          </a:prstGeom>
          <a:solidFill>
            <a:schemeClr val="tx1">
              <a:lumMod val="95000"/>
              <a:lumOff val="5000"/>
            </a:schemeClr>
          </a:solidFill>
        </p:spPr>
        <p:txBody>
          <a:bodyPr wrap="square" rtlCol="0">
            <a:spAutoFit/>
          </a:bodyPr>
          <a:lstStyle/>
          <a:p>
            <a:endParaRPr lang="fr-FR" dirty="0"/>
          </a:p>
        </p:txBody>
      </p:sp>
      <p:sp>
        <p:nvSpPr>
          <p:cNvPr id="4" name="ZoneTexte 3"/>
          <p:cNvSpPr txBox="1"/>
          <p:nvPr/>
        </p:nvSpPr>
        <p:spPr>
          <a:xfrm>
            <a:off x="270456" y="153578"/>
            <a:ext cx="11153105" cy="735009"/>
          </a:xfrm>
          <a:prstGeom prst="rect">
            <a:avLst/>
          </a:prstGeom>
          <a:noFill/>
          <a:ln w="57150">
            <a:noFill/>
          </a:ln>
        </p:spPr>
        <p:txBody>
          <a:bodyPr wrap="square" rtlCol="0">
            <a:spAutoFit/>
          </a:bodyPr>
          <a:lstStyle/>
          <a:p>
            <a:pPr>
              <a:lnSpc>
                <a:spcPct val="150000"/>
              </a:lnSpc>
            </a:pPr>
            <a:r>
              <a:rPr lang="fr-FR" sz="3200" b="1" dirty="0" smtClean="0">
                <a:solidFill>
                  <a:schemeClr val="bg1"/>
                </a:solidFill>
              </a:rPr>
              <a:t> </a:t>
            </a:r>
            <a:r>
              <a:rPr lang="fr-FR" sz="2800" b="1" dirty="0">
                <a:solidFill>
                  <a:schemeClr val="bg1"/>
                </a:solidFill>
              </a:rPr>
              <a:t>5</a:t>
            </a:r>
            <a:r>
              <a:rPr lang="fr-FR" sz="2800" b="1" dirty="0" smtClean="0">
                <a:solidFill>
                  <a:schemeClr val="bg1"/>
                </a:solidFill>
              </a:rPr>
              <a:t>.2 </a:t>
            </a:r>
            <a:r>
              <a:rPr lang="fr-FR" sz="2800" b="1" dirty="0">
                <a:solidFill>
                  <a:schemeClr val="bg1"/>
                </a:solidFill>
                <a:latin typeface="Arial" panose="020B0604020202020204" pitchFamily="34" charset="0"/>
                <a:cs typeface="Arial" panose="020B0604020202020204" pitchFamily="34" charset="0"/>
              </a:rPr>
              <a:t>Paramètres à mesurer</a:t>
            </a:r>
            <a:endParaRPr lang="fr-FR" sz="28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5" name="Connecteur droit 4"/>
          <p:cNvCxnSpPr/>
          <p:nvPr/>
        </p:nvCxnSpPr>
        <p:spPr>
          <a:xfrm flipV="1">
            <a:off x="373488" y="1045099"/>
            <a:ext cx="11127347" cy="1288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a:off x="399244" y="1031457"/>
            <a:ext cx="8152327"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399245" y="1166774"/>
            <a:ext cx="11542546" cy="5355312"/>
          </a:xfrm>
          <a:prstGeom prst="rect">
            <a:avLst/>
          </a:prstGeom>
          <a:noFill/>
        </p:spPr>
        <p:txBody>
          <a:bodyPr wrap="square" rtlCol="0">
            <a:spAutoFit/>
          </a:bodyPr>
          <a:lstStyle/>
          <a:p>
            <a:pPr>
              <a:lnSpc>
                <a:spcPct val="150000"/>
              </a:lnSpc>
            </a:pPr>
            <a:r>
              <a:rPr lang="fr-FR" sz="2000" b="1" dirty="0">
                <a:solidFill>
                  <a:schemeClr val="bg1"/>
                </a:solidFill>
                <a:latin typeface="Arial" panose="020B0604020202020204" pitchFamily="34" charset="0"/>
                <a:cs typeface="Arial" panose="020B0604020202020204" pitchFamily="34" charset="0"/>
              </a:rPr>
              <a:t>Les besoins de mesures sont essentiels à la mise en œuvre d'un système de gestion de charge. </a:t>
            </a:r>
            <a:r>
              <a:rPr lang="fr-FR" sz="2000" b="1" dirty="0" smtClean="0">
                <a:solidFill>
                  <a:schemeClr val="bg1"/>
                </a:solidFill>
                <a:latin typeface="Arial" panose="020B0604020202020204" pitchFamily="34" charset="0"/>
                <a:cs typeface="Arial" panose="020B0604020202020204" pitchFamily="34" charset="0"/>
              </a:rPr>
              <a:t> </a:t>
            </a:r>
          </a:p>
          <a:p>
            <a:pPr lvl="0">
              <a:lnSpc>
                <a:spcPct val="150000"/>
              </a:lnSpc>
            </a:pPr>
            <a:r>
              <a:rPr lang="fr-FR" sz="2000" b="1" dirty="0" smtClean="0">
                <a:solidFill>
                  <a:srgbClr val="FFFF00"/>
                </a:solidFill>
                <a:latin typeface="Arial" panose="020B0604020202020204" pitchFamily="34" charset="0"/>
                <a:cs typeface="Arial" panose="020B0604020202020204" pitchFamily="34" charset="0"/>
              </a:rPr>
              <a:t>a. Facturation</a:t>
            </a:r>
          </a:p>
          <a:p>
            <a:pPr lvl="0">
              <a:lnSpc>
                <a:spcPct val="150000"/>
              </a:lnSpc>
            </a:pPr>
            <a:r>
              <a:rPr lang="fr-FR" sz="2000" b="1" dirty="0">
                <a:solidFill>
                  <a:schemeClr val="bg1"/>
                </a:solidFill>
                <a:latin typeface="Arial" panose="020B0604020202020204" pitchFamily="34" charset="0"/>
                <a:cs typeface="Arial" panose="020B0604020202020204" pitchFamily="34" charset="0"/>
              </a:rPr>
              <a:t>Le premier besoin de mesure est la facturation électrique. En </a:t>
            </a:r>
            <a:r>
              <a:rPr lang="fr-FR" sz="2000" b="1" dirty="0" smtClean="0">
                <a:solidFill>
                  <a:schemeClr val="bg1"/>
                </a:solidFill>
                <a:latin typeface="Arial" panose="020B0604020202020204" pitchFamily="34" charset="0"/>
                <a:cs typeface="Arial" panose="020B0604020202020204" pitchFamily="34" charset="0"/>
              </a:rPr>
              <a:t>général, la </a:t>
            </a:r>
            <a:r>
              <a:rPr lang="fr-FR" sz="2000" b="1" dirty="0">
                <a:solidFill>
                  <a:schemeClr val="bg1"/>
                </a:solidFill>
                <a:latin typeface="Arial" panose="020B0604020202020204" pitchFamily="34" charset="0"/>
                <a:cs typeface="Arial" panose="020B0604020202020204" pitchFamily="34" charset="0"/>
              </a:rPr>
              <a:t>consommation et la production doivent être  mesurées séparément, car les tarifs appliqués sont généralement différents</a:t>
            </a:r>
            <a:r>
              <a:rPr lang="fr-FR" sz="2000" b="1" dirty="0" smtClean="0">
                <a:solidFill>
                  <a:schemeClr val="bg1"/>
                </a:solidFill>
                <a:latin typeface="Arial" panose="020B0604020202020204" pitchFamily="34" charset="0"/>
                <a:cs typeface="Arial" panose="020B0604020202020204" pitchFamily="34" charset="0"/>
              </a:rPr>
              <a:t>.</a:t>
            </a:r>
          </a:p>
          <a:p>
            <a:pPr>
              <a:lnSpc>
                <a:spcPct val="150000"/>
              </a:lnSpc>
            </a:pPr>
            <a:r>
              <a:rPr lang="fr-FR" b="1" dirty="0">
                <a:solidFill>
                  <a:schemeClr val="bg1"/>
                </a:solidFill>
                <a:latin typeface="Arial" panose="020B0604020202020204" pitchFamily="34" charset="0"/>
                <a:cs typeface="Arial" panose="020B0604020202020204" pitchFamily="34" charset="0"/>
              </a:rPr>
              <a:t>En plus, le bilan des interruptions et certaines caractéristiques relatives à la qualité de la fourniture (coupures longues, taux d’harmoniques) sont nécessaires. Ces informations sont, d'une part utilisées pour le paiement  compensatoire et d'autre part pour le calcul de facturation dans les futurs systèmes. Ces informations peuvent être aussi réutilisées pour les traitements de l’estimation ou des activités avancées (estimation de la stabilité du réseau, ou prévention des défauts, </a:t>
            </a:r>
            <a:r>
              <a:rPr lang="fr-FR" b="1" dirty="0" err="1">
                <a:solidFill>
                  <a:schemeClr val="bg1"/>
                </a:solidFill>
                <a:latin typeface="Arial" panose="020B0604020202020204" pitchFamily="34" charset="0"/>
                <a:cs typeface="Arial" panose="020B0604020202020204" pitchFamily="34" charset="0"/>
              </a:rPr>
              <a:t>etc</a:t>
            </a:r>
            <a:r>
              <a:rPr lang="fr-FR" b="1" dirty="0">
                <a:solidFill>
                  <a:schemeClr val="bg1"/>
                </a:solidFill>
                <a:latin typeface="Arial" panose="020B0604020202020204" pitchFamily="34" charset="0"/>
                <a:cs typeface="Arial" panose="020B0604020202020204" pitchFamily="34" charset="0"/>
              </a:rPr>
              <a:t>). De toute façon, il faut que les données correspondantes puissent être stockées</a:t>
            </a:r>
            <a:r>
              <a:rPr lang="fr-FR" b="1" dirty="0" smtClean="0">
                <a:solidFill>
                  <a:schemeClr val="bg1"/>
                </a:solidFill>
                <a:latin typeface="Arial" panose="020B0604020202020204" pitchFamily="34" charset="0"/>
                <a:cs typeface="Arial" panose="020B0604020202020204" pitchFamily="34" charset="0"/>
              </a:rPr>
              <a:t>.</a:t>
            </a:r>
            <a:endParaRPr lang="fr-FR" b="1" dirty="0" smtClean="0">
              <a:solidFill>
                <a:schemeClr val="bg1"/>
              </a:solidFill>
            </a:endParaRPr>
          </a:p>
        </p:txBody>
      </p:sp>
    </p:spTree>
    <p:extLst>
      <p:ext uri="{BB962C8B-B14F-4D97-AF65-F5344CB8AC3E}">
        <p14:creationId xmlns:p14="http://schemas.microsoft.com/office/powerpoint/2010/main" val="39115914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2000" cy="6858000"/>
          </a:xfrm>
          <a:prstGeom prst="rect">
            <a:avLst/>
          </a:prstGeom>
          <a:solidFill>
            <a:schemeClr val="tx1">
              <a:lumMod val="95000"/>
              <a:lumOff val="5000"/>
            </a:schemeClr>
          </a:solidFill>
        </p:spPr>
        <p:txBody>
          <a:bodyPr wrap="square" rtlCol="0">
            <a:spAutoFit/>
          </a:bodyPr>
          <a:lstStyle/>
          <a:p>
            <a:endParaRPr lang="fr-FR" dirty="0"/>
          </a:p>
        </p:txBody>
      </p:sp>
      <p:sp>
        <p:nvSpPr>
          <p:cNvPr id="4" name="ZoneTexte 3"/>
          <p:cNvSpPr txBox="1"/>
          <p:nvPr/>
        </p:nvSpPr>
        <p:spPr>
          <a:xfrm>
            <a:off x="270456" y="153574"/>
            <a:ext cx="11153105" cy="735009"/>
          </a:xfrm>
          <a:prstGeom prst="rect">
            <a:avLst/>
          </a:prstGeom>
          <a:noFill/>
          <a:ln w="57150">
            <a:noFill/>
          </a:ln>
        </p:spPr>
        <p:txBody>
          <a:bodyPr wrap="square" rtlCol="0">
            <a:spAutoFit/>
          </a:bodyPr>
          <a:lstStyle/>
          <a:p>
            <a:pPr>
              <a:lnSpc>
                <a:spcPct val="150000"/>
              </a:lnSpc>
            </a:pPr>
            <a:r>
              <a:rPr lang="fr-FR" sz="3200" b="1" dirty="0" smtClean="0">
                <a:solidFill>
                  <a:schemeClr val="bg1"/>
                </a:solidFill>
              </a:rPr>
              <a:t> </a:t>
            </a:r>
            <a:r>
              <a:rPr lang="fr-FR" sz="2800" b="1" dirty="0">
                <a:solidFill>
                  <a:schemeClr val="bg1"/>
                </a:solidFill>
              </a:rPr>
              <a:t>5</a:t>
            </a:r>
            <a:r>
              <a:rPr lang="fr-FR" sz="2800" b="1" dirty="0" smtClean="0">
                <a:solidFill>
                  <a:schemeClr val="bg1"/>
                </a:solidFill>
              </a:rPr>
              <a:t>.2 </a:t>
            </a:r>
            <a:r>
              <a:rPr lang="fr-FR" sz="2800" b="1" dirty="0">
                <a:solidFill>
                  <a:schemeClr val="bg1"/>
                </a:solidFill>
                <a:latin typeface="Arial" panose="020B0604020202020204" pitchFamily="34" charset="0"/>
                <a:cs typeface="Arial" panose="020B0604020202020204" pitchFamily="34" charset="0"/>
              </a:rPr>
              <a:t>Paramètres à mesurer</a:t>
            </a:r>
            <a:endParaRPr lang="fr-FR" sz="28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5" name="Connecteur droit 4"/>
          <p:cNvCxnSpPr/>
          <p:nvPr/>
        </p:nvCxnSpPr>
        <p:spPr>
          <a:xfrm flipV="1">
            <a:off x="373488" y="935915"/>
            <a:ext cx="11127347" cy="1288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a:off x="399244" y="949569"/>
            <a:ext cx="8152327"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399245" y="1098537"/>
            <a:ext cx="11542546" cy="5478423"/>
          </a:xfrm>
          <a:prstGeom prst="rect">
            <a:avLst/>
          </a:prstGeom>
          <a:noFill/>
        </p:spPr>
        <p:txBody>
          <a:bodyPr wrap="square" rtlCol="0">
            <a:spAutoFit/>
          </a:bodyPr>
          <a:lstStyle/>
          <a:p>
            <a:pPr algn="just"/>
            <a:r>
              <a:rPr lang="fr-FR" sz="2000" b="1" dirty="0" smtClean="0">
                <a:solidFill>
                  <a:srgbClr val="FFFF00"/>
                </a:solidFill>
                <a:latin typeface="Arial" panose="020B0604020202020204" pitchFamily="34" charset="0"/>
                <a:cs typeface="Arial" panose="020B0604020202020204" pitchFamily="34" charset="0"/>
              </a:rPr>
              <a:t>b. Modélisation </a:t>
            </a:r>
            <a:r>
              <a:rPr lang="fr-FR" sz="2000" b="1" dirty="0">
                <a:solidFill>
                  <a:srgbClr val="FFFF00"/>
                </a:solidFill>
                <a:latin typeface="Arial" panose="020B0604020202020204" pitchFamily="34" charset="0"/>
                <a:cs typeface="Arial" panose="020B0604020202020204" pitchFamily="34" charset="0"/>
              </a:rPr>
              <a:t>et prévision des charges</a:t>
            </a:r>
          </a:p>
          <a:p>
            <a:pPr algn="just">
              <a:lnSpc>
                <a:spcPct val="150000"/>
              </a:lnSpc>
            </a:pPr>
            <a:r>
              <a:rPr lang="fr-FR" sz="2000" b="1" dirty="0">
                <a:solidFill>
                  <a:schemeClr val="bg1"/>
                </a:solidFill>
                <a:latin typeface="Arial" panose="020B0604020202020204" pitchFamily="34" charset="0"/>
                <a:cs typeface="Arial" panose="020B0604020202020204" pitchFamily="34" charset="0"/>
              </a:rPr>
              <a:t>Les besoins de modélisation et de prévision de charges sont nécessaires pour la gestion de système énergétique, les services du réseau électrique pouvant ainsi justifier des décisions importantes: décisions sur l'achat, sur la production énergétique et l'investissement en infrastructures, etc</a:t>
            </a:r>
            <a:r>
              <a:rPr lang="fr-FR" sz="2000" b="1" dirty="0" smtClean="0">
                <a:solidFill>
                  <a:schemeClr val="bg1"/>
                </a:solidFill>
                <a:latin typeface="Arial" panose="020B0604020202020204" pitchFamily="34" charset="0"/>
                <a:cs typeface="Arial" panose="020B0604020202020204" pitchFamily="34" charset="0"/>
              </a:rPr>
              <a:t>. </a:t>
            </a:r>
          </a:p>
          <a:p>
            <a:pPr algn="just">
              <a:lnSpc>
                <a:spcPct val="150000"/>
              </a:lnSpc>
            </a:pPr>
            <a:r>
              <a:rPr lang="fr-FR" sz="2000" b="1" dirty="0">
                <a:solidFill>
                  <a:schemeClr val="bg1"/>
                </a:solidFill>
                <a:latin typeface="Arial" panose="020B0604020202020204" pitchFamily="34" charset="0"/>
                <a:cs typeface="Arial" panose="020B0604020202020204" pitchFamily="34" charset="0"/>
              </a:rPr>
              <a:t>L'objectif est de créer et mettre à jour des modèles prévisionnels en utilisant des mesures actuels et passés.  </a:t>
            </a:r>
          </a:p>
          <a:p>
            <a:pPr lvl="0">
              <a:lnSpc>
                <a:spcPct val="150000"/>
              </a:lnSpc>
            </a:pPr>
            <a:r>
              <a:rPr lang="fr-FR" sz="2000" b="1" dirty="0">
                <a:solidFill>
                  <a:srgbClr val="FFFF00"/>
                </a:solidFill>
                <a:latin typeface="Arial" panose="020B0604020202020204" pitchFamily="34" charset="0"/>
                <a:cs typeface="Arial" panose="020B0604020202020204" pitchFamily="34" charset="0"/>
              </a:rPr>
              <a:t>c. Surveillance des charges</a:t>
            </a:r>
          </a:p>
          <a:p>
            <a:pPr algn="just">
              <a:lnSpc>
                <a:spcPct val="150000"/>
              </a:lnSpc>
            </a:pPr>
            <a:r>
              <a:rPr lang="fr-FR" sz="2000" b="1" dirty="0">
                <a:solidFill>
                  <a:schemeClr val="bg1"/>
                </a:solidFill>
                <a:latin typeface="Arial" panose="020B0604020202020204" pitchFamily="34" charset="0"/>
                <a:cs typeface="Arial" panose="020B0604020202020204" pitchFamily="34" charset="0"/>
              </a:rPr>
              <a:t>l’énergie consommée sont normalement celles des puissances active et réactive. L’intervalle temporel nécessaire entre deux mesures consécutives dépend de la dynamique de la courbe charge à surveiller.</a:t>
            </a:r>
          </a:p>
          <a:p>
            <a:pPr algn="just">
              <a:lnSpc>
                <a:spcPct val="150000"/>
              </a:lnSpc>
            </a:pPr>
            <a:endParaRPr lang="fr-FR" sz="2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96235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2000" cy="6858000"/>
          </a:xfrm>
          <a:prstGeom prst="rect">
            <a:avLst/>
          </a:prstGeom>
          <a:solidFill>
            <a:schemeClr val="tx1">
              <a:lumMod val="95000"/>
              <a:lumOff val="5000"/>
            </a:schemeClr>
          </a:solidFill>
        </p:spPr>
        <p:txBody>
          <a:bodyPr wrap="square" rtlCol="0">
            <a:spAutoFit/>
          </a:bodyPr>
          <a:lstStyle/>
          <a:p>
            <a:endParaRPr lang="fr-FR" dirty="0"/>
          </a:p>
        </p:txBody>
      </p:sp>
      <p:sp>
        <p:nvSpPr>
          <p:cNvPr id="4" name="ZoneTexte 3"/>
          <p:cNvSpPr txBox="1"/>
          <p:nvPr/>
        </p:nvSpPr>
        <p:spPr>
          <a:xfrm>
            <a:off x="270456" y="-64790"/>
            <a:ext cx="11153105" cy="735009"/>
          </a:xfrm>
          <a:prstGeom prst="rect">
            <a:avLst/>
          </a:prstGeom>
          <a:noFill/>
          <a:ln w="57150">
            <a:noFill/>
          </a:ln>
        </p:spPr>
        <p:txBody>
          <a:bodyPr wrap="square" rtlCol="0">
            <a:spAutoFit/>
          </a:bodyPr>
          <a:lstStyle/>
          <a:p>
            <a:pPr>
              <a:lnSpc>
                <a:spcPct val="150000"/>
              </a:lnSpc>
            </a:pPr>
            <a:r>
              <a:rPr lang="fr-FR" sz="3200" b="1" dirty="0" smtClean="0">
                <a:solidFill>
                  <a:schemeClr val="bg1"/>
                </a:solidFill>
              </a:rPr>
              <a:t> </a:t>
            </a:r>
            <a:r>
              <a:rPr lang="fr-FR" sz="2800" b="1" dirty="0">
                <a:solidFill>
                  <a:schemeClr val="bg1"/>
                </a:solidFill>
              </a:rPr>
              <a:t>5</a:t>
            </a:r>
            <a:r>
              <a:rPr lang="fr-FR" sz="2800" b="1" dirty="0" smtClean="0">
                <a:solidFill>
                  <a:schemeClr val="bg1"/>
                </a:solidFill>
              </a:rPr>
              <a:t>.2 </a:t>
            </a:r>
            <a:r>
              <a:rPr lang="fr-FR" sz="2800" b="1" dirty="0">
                <a:solidFill>
                  <a:schemeClr val="bg1"/>
                </a:solidFill>
                <a:latin typeface="Arial" panose="020B0604020202020204" pitchFamily="34" charset="0"/>
                <a:cs typeface="Arial" panose="020B0604020202020204" pitchFamily="34" charset="0"/>
              </a:rPr>
              <a:t>Paramètres à mesurer</a:t>
            </a:r>
            <a:endParaRPr lang="fr-FR" sz="28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5" name="Connecteur droit 4"/>
          <p:cNvCxnSpPr/>
          <p:nvPr/>
        </p:nvCxnSpPr>
        <p:spPr>
          <a:xfrm flipV="1">
            <a:off x="373488" y="758491"/>
            <a:ext cx="11127347" cy="1288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a:off x="399244" y="772145"/>
            <a:ext cx="8152327"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399245" y="893814"/>
            <a:ext cx="11542546" cy="5632311"/>
          </a:xfrm>
          <a:prstGeom prst="rect">
            <a:avLst/>
          </a:prstGeom>
          <a:noFill/>
        </p:spPr>
        <p:txBody>
          <a:bodyPr wrap="square" rtlCol="0">
            <a:spAutoFit/>
          </a:bodyPr>
          <a:lstStyle/>
          <a:p>
            <a:pPr algn="just">
              <a:lnSpc>
                <a:spcPct val="150000"/>
              </a:lnSpc>
            </a:pPr>
            <a:r>
              <a:rPr lang="fr-FR" sz="2000" b="1" dirty="0" smtClean="0">
                <a:solidFill>
                  <a:srgbClr val="FFFF00"/>
                </a:solidFill>
                <a:latin typeface="Arial" panose="020B0604020202020204" pitchFamily="34" charset="0"/>
                <a:cs typeface="Arial" panose="020B0604020202020204" pitchFamily="34" charset="0"/>
              </a:rPr>
              <a:t>d. Contrôle </a:t>
            </a:r>
            <a:r>
              <a:rPr lang="fr-FR" sz="2000" b="1" dirty="0">
                <a:solidFill>
                  <a:srgbClr val="FFFF00"/>
                </a:solidFill>
                <a:latin typeface="Arial" panose="020B0604020202020204" pitchFamily="34" charset="0"/>
                <a:cs typeface="Arial" panose="020B0604020202020204" pitchFamily="34" charset="0"/>
              </a:rPr>
              <a:t>des usages </a:t>
            </a:r>
            <a:r>
              <a:rPr lang="fr-FR" sz="2000" b="1" dirty="0" smtClean="0">
                <a:solidFill>
                  <a:srgbClr val="FFFF00"/>
                </a:solidFill>
                <a:latin typeface="Arial" panose="020B0604020202020204" pitchFamily="34" charset="0"/>
                <a:cs typeface="Arial" panose="020B0604020202020204" pitchFamily="34" charset="0"/>
              </a:rPr>
              <a:t>d’électriques</a:t>
            </a:r>
          </a:p>
          <a:p>
            <a:pPr algn="just">
              <a:lnSpc>
                <a:spcPct val="150000"/>
              </a:lnSpc>
            </a:pPr>
            <a:r>
              <a:rPr lang="fr-FR" sz="2000" b="1" dirty="0" smtClean="0">
                <a:solidFill>
                  <a:schemeClr val="bg1"/>
                </a:solidFill>
                <a:latin typeface="Arial" panose="020B0604020202020204" pitchFamily="34" charset="0"/>
                <a:cs typeface="Arial" panose="020B0604020202020204" pitchFamily="34" charset="0"/>
              </a:rPr>
              <a:t>Le </a:t>
            </a:r>
            <a:r>
              <a:rPr lang="fr-FR" sz="2000" b="1" dirty="0">
                <a:solidFill>
                  <a:schemeClr val="bg1"/>
                </a:solidFill>
                <a:latin typeface="Arial" panose="020B0604020202020204" pitchFamily="34" charset="0"/>
                <a:cs typeface="Arial" panose="020B0604020202020204" pitchFamily="34" charset="0"/>
              </a:rPr>
              <a:t>contrôle des usages électriques implique besoin des informations d’états des équipements, des puissances consommées et aussi des paramètres d'environnement:</a:t>
            </a:r>
          </a:p>
          <a:p>
            <a:pPr algn="just">
              <a:lnSpc>
                <a:spcPct val="150000"/>
              </a:lnSpc>
            </a:pPr>
            <a:r>
              <a:rPr lang="fr-FR" sz="2000" b="1" dirty="0">
                <a:solidFill>
                  <a:schemeClr val="bg1"/>
                </a:solidFill>
                <a:latin typeface="Arial" panose="020B0604020202020204" pitchFamily="34" charset="0"/>
                <a:cs typeface="Arial" panose="020B0604020202020204" pitchFamily="34" charset="0"/>
              </a:rPr>
              <a:t>(</a:t>
            </a:r>
            <a:r>
              <a:rPr lang="fr-FR" sz="2000" b="1" dirty="0" smtClean="0">
                <a:solidFill>
                  <a:schemeClr val="bg1"/>
                </a:solidFill>
                <a:latin typeface="Arial" panose="020B0604020202020204" pitchFamily="34" charset="0"/>
                <a:cs typeface="Arial" panose="020B0604020202020204" pitchFamily="34" charset="0"/>
              </a:rPr>
              <a:t>La </a:t>
            </a:r>
            <a:r>
              <a:rPr lang="fr-FR" sz="2000" b="1" dirty="0">
                <a:solidFill>
                  <a:schemeClr val="bg1"/>
                </a:solidFill>
                <a:latin typeface="Arial" panose="020B0604020202020204" pitchFamily="34" charset="0"/>
                <a:cs typeface="Arial" panose="020B0604020202020204" pitchFamily="34" charset="0"/>
              </a:rPr>
              <a:t>puissance </a:t>
            </a:r>
            <a:r>
              <a:rPr lang="fr-FR" sz="2000" b="1" dirty="0" smtClean="0">
                <a:solidFill>
                  <a:schemeClr val="bg1"/>
                </a:solidFill>
                <a:latin typeface="Arial" panose="020B0604020202020204" pitchFamily="34" charset="0"/>
                <a:cs typeface="Arial" panose="020B0604020202020204" pitchFamily="34" charset="0"/>
              </a:rPr>
              <a:t>appelée </a:t>
            </a:r>
            <a:r>
              <a:rPr lang="fr-FR" sz="2000" b="1" dirty="0">
                <a:solidFill>
                  <a:schemeClr val="bg1"/>
                </a:solidFill>
                <a:latin typeface="Arial" panose="020B0604020202020204" pitchFamily="34" charset="0"/>
                <a:cs typeface="Arial" panose="020B0604020202020204" pitchFamily="34" charset="0"/>
              </a:rPr>
              <a:t>sur le </a:t>
            </a:r>
            <a:r>
              <a:rPr lang="fr-FR" sz="2000" b="1" dirty="0" smtClean="0">
                <a:solidFill>
                  <a:schemeClr val="bg1"/>
                </a:solidFill>
                <a:latin typeface="Arial" panose="020B0604020202020204" pitchFamily="34" charset="0"/>
                <a:cs typeface="Arial" panose="020B0604020202020204" pitchFamily="34" charset="0"/>
              </a:rPr>
              <a:t>réseau,  </a:t>
            </a:r>
            <a:r>
              <a:rPr lang="fr-FR" sz="2000" b="1" dirty="0">
                <a:solidFill>
                  <a:schemeClr val="bg1"/>
                </a:solidFill>
                <a:latin typeface="Arial" panose="020B0604020202020204" pitchFamily="34" charset="0"/>
                <a:cs typeface="Arial" panose="020B0604020202020204" pitchFamily="34" charset="0"/>
              </a:rPr>
              <a:t>Le courant électrique utilisé ( I,, P, </a:t>
            </a:r>
            <a:r>
              <a:rPr lang="fr-FR" sz="2000" b="1" dirty="0" err="1">
                <a:solidFill>
                  <a:schemeClr val="bg1"/>
                </a:solidFill>
                <a:latin typeface="Arial" panose="020B0604020202020204" pitchFamily="34" charset="0"/>
                <a:cs typeface="Arial" panose="020B0604020202020204" pitchFamily="34" charset="0"/>
              </a:rPr>
              <a:t>etc</a:t>
            </a:r>
            <a:r>
              <a:rPr lang="fr-FR" sz="2000" b="1" dirty="0" smtClean="0">
                <a:solidFill>
                  <a:schemeClr val="bg1"/>
                </a:solidFill>
                <a:latin typeface="Arial" panose="020B0604020202020204" pitchFamily="34" charset="0"/>
                <a:cs typeface="Arial" panose="020B0604020202020204" pitchFamily="34" charset="0"/>
              </a:rPr>
              <a:t>), La température,  </a:t>
            </a:r>
            <a:r>
              <a:rPr lang="fr-FR" sz="2000" b="1" dirty="0">
                <a:solidFill>
                  <a:schemeClr val="bg1"/>
                </a:solidFill>
                <a:latin typeface="Arial" panose="020B0604020202020204" pitchFamily="34" charset="0"/>
                <a:cs typeface="Arial" panose="020B0604020202020204" pitchFamily="34" charset="0"/>
              </a:rPr>
              <a:t>La </a:t>
            </a:r>
            <a:r>
              <a:rPr lang="fr-FR" sz="2000" b="1" dirty="0" smtClean="0">
                <a:solidFill>
                  <a:schemeClr val="bg1"/>
                </a:solidFill>
                <a:latin typeface="Arial" panose="020B0604020202020204" pitchFamily="34" charset="0"/>
                <a:cs typeface="Arial" panose="020B0604020202020204" pitchFamily="34" charset="0"/>
              </a:rPr>
              <a:t>luminosité,  etc</a:t>
            </a:r>
            <a:r>
              <a:rPr lang="fr-FR" sz="2000" b="1" dirty="0" smtClean="0">
                <a:solidFill>
                  <a:schemeClr val="bg1"/>
                </a:solidFill>
                <a:latin typeface="Arial" panose="020B0604020202020204" pitchFamily="34" charset="0"/>
                <a:cs typeface="Arial" panose="020B0604020202020204" pitchFamily="34" charset="0"/>
              </a:rPr>
              <a:t>…). Les </a:t>
            </a:r>
            <a:r>
              <a:rPr lang="fr-FR" sz="2000" b="1" dirty="0">
                <a:solidFill>
                  <a:schemeClr val="bg1"/>
                </a:solidFill>
                <a:latin typeface="Arial" panose="020B0604020202020204" pitchFamily="34" charset="0"/>
                <a:cs typeface="Arial" panose="020B0604020202020204" pitchFamily="34" charset="0"/>
              </a:rPr>
              <a:t>retards affectant les mesures ou le système de communication doivent être strictement limités si les mesures sont destinées aux boucles de contrôle ou à la surveillance en ligne. </a:t>
            </a:r>
            <a:endParaRPr lang="fr-FR" sz="2000" b="1" dirty="0" smtClean="0">
              <a:solidFill>
                <a:schemeClr val="bg1"/>
              </a:solidFill>
              <a:latin typeface="Arial" panose="020B0604020202020204" pitchFamily="34" charset="0"/>
              <a:cs typeface="Arial" panose="020B0604020202020204" pitchFamily="34" charset="0"/>
            </a:endParaRPr>
          </a:p>
          <a:p>
            <a:pPr algn="just">
              <a:lnSpc>
                <a:spcPct val="150000"/>
              </a:lnSpc>
            </a:pPr>
            <a:r>
              <a:rPr lang="fr-FR" sz="2000" b="1" dirty="0">
                <a:solidFill>
                  <a:srgbClr val="FFFF00"/>
                </a:solidFill>
                <a:latin typeface="Arial" panose="020B0604020202020204" pitchFamily="34" charset="0"/>
                <a:cs typeface="Arial" panose="020B0604020202020204" pitchFamily="34" charset="0"/>
              </a:rPr>
              <a:t>e. Services électriques</a:t>
            </a:r>
          </a:p>
          <a:p>
            <a:pPr algn="just">
              <a:lnSpc>
                <a:spcPct val="150000"/>
              </a:lnSpc>
            </a:pPr>
            <a:r>
              <a:rPr lang="fr-FR" sz="2000" b="1" dirty="0">
                <a:solidFill>
                  <a:schemeClr val="bg1"/>
                </a:solidFill>
                <a:latin typeface="Arial" panose="020B0604020202020204" pitchFamily="34" charset="0"/>
                <a:cs typeface="Arial" panose="020B0604020202020204" pitchFamily="34" charset="0"/>
              </a:rPr>
              <a:t>Il existe aussi des besoins de mesure relatifs à la détermination de la qualité de service (QS) électrique. Ils fournissent des informations sur la qualité de puissance, la protection et l’autodiagnostic qui sont essentiellement relatives au niveau du producteur ou du fournisseur. </a:t>
            </a:r>
            <a:endParaRPr lang="fr-FR" sz="2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82820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2000" cy="6858000"/>
          </a:xfrm>
          <a:prstGeom prst="rect">
            <a:avLst/>
          </a:prstGeom>
          <a:solidFill>
            <a:schemeClr val="tx1">
              <a:lumMod val="95000"/>
              <a:lumOff val="5000"/>
            </a:schemeClr>
          </a:solidFill>
        </p:spPr>
        <p:txBody>
          <a:bodyPr wrap="square" rtlCol="0">
            <a:spAutoFit/>
          </a:bodyPr>
          <a:lstStyle/>
          <a:p>
            <a:endParaRPr lang="fr-FR" dirty="0"/>
          </a:p>
        </p:txBody>
      </p:sp>
      <p:sp>
        <p:nvSpPr>
          <p:cNvPr id="4" name="ZoneTexte 3"/>
          <p:cNvSpPr txBox="1"/>
          <p:nvPr/>
        </p:nvSpPr>
        <p:spPr>
          <a:xfrm>
            <a:off x="270456" y="153578"/>
            <a:ext cx="11153105" cy="735779"/>
          </a:xfrm>
          <a:prstGeom prst="rect">
            <a:avLst/>
          </a:prstGeom>
          <a:noFill/>
          <a:ln w="57150">
            <a:noFill/>
          </a:ln>
        </p:spPr>
        <p:txBody>
          <a:bodyPr wrap="square" rtlCol="0">
            <a:spAutoFit/>
          </a:bodyPr>
          <a:lstStyle/>
          <a:p>
            <a:pPr>
              <a:lnSpc>
                <a:spcPct val="150000"/>
              </a:lnSpc>
            </a:pPr>
            <a:r>
              <a:rPr lang="fr-FR" sz="3200" b="1" dirty="0" smtClean="0">
                <a:solidFill>
                  <a:schemeClr val="bg1"/>
                </a:solidFill>
              </a:rPr>
              <a:t> </a:t>
            </a:r>
            <a:r>
              <a:rPr lang="fr-FR" sz="2800" b="1" dirty="0" smtClean="0">
                <a:solidFill>
                  <a:schemeClr val="bg1"/>
                </a:solidFill>
              </a:rPr>
              <a:t>5.3 </a:t>
            </a:r>
            <a:r>
              <a:rPr lang="fr-FR" sz="2800" b="1" dirty="0" smtClean="0">
                <a:solidFill>
                  <a:schemeClr val="bg1"/>
                </a:solidFill>
                <a:latin typeface="Arial" panose="020B0604020202020204" pitchFamily="34" charset="0"/>
                <a:cs typeface="Arial" panose="020B0604020202020204" pitchFamily="34" charset="0"/>
              </a:rPr>
              <a:t> </a:t>
            </a:r>
            <a:r>
              <a:rPr lang="fr-FR" sz="2800" b="1" dirty="0">
                <a:solidFill>
                  <a:schemeClr val="bg1"/>
                </a:solidFill>
                <a:latin typeface="Arial" panose="020B0604020202020204" pitchFamily="34" charset="0"/>
                <a:cs typeface="Arial" panose="020B0604020202020204" pitchFamily="34" charset="0"/>
              </a:rPr>
              <a:t>Comptage électrique</a:t>
            </a:r>
            <a:endParaRPr lang="fr-FR" sz="28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5" name="Connecteur droit 4"/>
          <p:cNvCxnSpPr/>
          <p:nvPr/>
        </p:nvCxnSpPr>
        <p:spPr>
          <a:xfrm flipV="1">
            <a:off x="373488" y="1045099"/>
            <a:ext cx="11127347" cy="1288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a:off x="399244" y="1031457"/>
            <a:ext cx="8152327"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399245" y="1166774"/>
            <a:ext cx="11542546" cy="5478423"/>
          </a:xfrm>
          <a:prstGeom prst="rect">
            <a:avLst/>
          </a:prstGeom>
          <a:noFill/>
        </p:spPr>
        <p:txBody>
          <a:bodyPr wrap="square" rtlCol="0">
            <a:spAutoFit/>
          </a:bodyPr>
          <a:lstStyle/>
          <a:p>
            <a:pPr algn="just">
              <a:lnSpc>
                <a:spcPct val="150000"/>
              </a:lnSpc>
            </a:pPr>
            <a:r>
              <a:rPr lang="fr-FR" sz="2000" b="1" dirty="0">
                <a:solidFill>
                  <a:schemeClr val="bg1"/>
                </a:solidFill>
                <a:latin typeface="Arial" panose="020B0604020202020204" pitchFamily="34" charset="0"/>
                <a:cs typeface="Arial" panose="020B0604020202020204" pitchFamily="34" charset="0"/>
              </a:rPr>
              <a:t>Le comptage électrique devient un dispositif important pour la gestion de la charge dans l’avenir. Les mesures correspondantes qui reflètent la consommation énergétique du client, sont directement reliées à la facturation et au règlement en temps réel. Normalement, les données </a:t>
            </a:r>
            <a:r>
              <a:rPr lang="fr-FR" sz="2000" b="1" dirty="0" smtClean="0">
                <a:solidFill>
                  <a:schemeClr val="bg1"/>
                </a:solidFill>
                <a:latin typeface="Arial" panose="020B0604020202020204" pitchFamily="34" charset="0"/>
                <a:cs typeface="Arial" panose="020B0604020202020204" pitchFamily="34" charset="0"/>
              </a:rPr>
              <a:t> fournies </a:t>
            </a:r>
            <a:r>
              <a:rPr lang="fr-FR" sz="2000" b="1" dirty="0">
                <a:solidFill>
                  <a:schemeClr val="bg1"/>
                </a:solidFill>
                <a:latin typeface="Arial" panose="020B0604020202020204" pitchFamily="34" charset="0"/>
                <a:cs typeface="Arial" panose="020B0604020202020204" pitchFamily="34" charset="0"/>
              </a:rPr>
              <a:t>par le compteur comprennent :</a:t>
            </a:r>
          </a:p>
          <a:p>
            <a:pPr algn="just">
              <a:lnSpc>
                <a:spcPct val="150000"/>
              </a:lnSpc>
            </a:pPr>
            <a:r>
              <a:rPr lang="fr-FR" sz="2000" b="1" dirty="0">
                <a:solidFill>
                  <a:schemeClr val="bg1"/>
                </a:solidFill>
                <a:latin typeface="Arial" panose="020B0604020202020204" pitchFamily="34" charset="0"/>
                <a:cs typeface="Arial" panose="020B0604020202020204" pitchFamily="34" charset="0"/>
              </a:rPr>
              <a:t>• L’énergie consommée par le client pendant une période définie </a:t>
            </a:r>
          </a:p>
          <a:p>
            <a:pPr algn="just">
              <a:lnSpc>
                <a:spcPct val="150000"/>
              </a:lnSpc>
            </a:pPr>
            <a:r>
              <a:rPr lang="fr-FR" sz="2000" b="1" dirty="0">
                <a:solidFill>
                  <a:schemeClr val="bg1"/>
                </a:solidFill>
                <a:latin typeface="Arial" panose="020B0604020202020204" pitchFamily="34" charset="0"/>
                <a:cs typeface="Arial" panose="020B0604020202020204" pitchFamily="34" charset="0"/>
              </a:rPr>
              <a:t>• La puissance appelée : enregistrements de la demande de l’électricité ou de la puissance appelée sur le réseau pendant la journée, ou un mois, </a:t>
            </a:r>
            <a:r>
              <a:rPr lang="fr-FR" sz="2000" b="1" dirty="0" err="1">
                <a:solidFill>
                  <a:schemeClr val="bg1"/>
                </a:solidFill>
                <a:latin typeface="Arial" panose="020B0604020202020204" pitchFamily="34" charset="0"/>
                <a:cs typeface="Arial" panose="020B0604020202020204" pitchFamily="34" charset="0"/>
              </a:rPr>
              <a:t>etc</a:t>
            </a:r>
            <a:endParaRPr lang="fr-FR" sz="2000" b="1" dirty="0">
              <a:solidFill>
                <a:schemeClr val="bg1"/>
              </a:solidFill>
              <a:latin typeface="Arial" panose="020B0604020202020204" pitchFamily="34" charset="0"/>
              <a:cs typeface="Arial" panose="020B0604020202020204" pitchFamily="34" charset="0"/>
            </a:endParaRPr>
          </a:p>
          <a:p>
            <a:pPr algn="just">
              <a:lnSpc>
                <a:spcPct val="150000"/>
              </a:lnSpc>
            </a:pPr>
            <a:r>
              <a:rPr lang="fr-FR" sz="2000" b="1" dirty="0">
                <a:solidFill>
                  <a:schemeClr val="bg1"/>
                </a:solidFill>
                <a:latin typeface="Arial" panose="020B0604020202020204" pitchFamily="34" charset="0"/>
                <a:cs typeface="Arial" panose="020B0604020202020204" pitchFamily="34" charset="0"/>
              </a:rPr>
              <a:t>• La durée temps d'utilisation : archives de l'énergie consommée pendant des périodes différentes. Les périodes sont généralement prédéfinies : heures de pointes et heures creuses, et réglables</a:t>
            </a:r>
            <a:r>
              <a:rPr lang="fr-FR" sz="2000" b="1" dirty="0" smtClean="0">
                <a:solidFill>
                  <a:schemeClr val="bg1"/>
                </a:solidFill>
                <a:latin typeface="Arial" panose="020B0604020202020204" pitchFamily="34" charset="0"/>
                <a:cs typeface="Arial" panose="020B0604020202020204" pitchFamily="34" charset="0"/>
              </a:rPr>
              <a:t>.</a:t>
            </a:r>
          </a:p>
          <a:p>
            <a:pPr algn="just">
              <a:lnSpc>
                <a:spcPct val="150000"/>
              </a:lnSpc>
            </a:pPr>
            <a:r>
              <a:rPr lang="fr-FR" sz="2000" b="1" dirty="0" smtClean="0">
                <a:solidFill>
                  <a:schemeClr val="bg1"/>
                </a:solidFill>
                <a:latin typeface="Arial" panose="020B0604020202020204" pitchFamily="34" charset="0"/>
                <a:cs typeface="Arial" panose="020B0604020202020204" pitchFamily="34" charset="0"/>
              </a:rPr>
              <a:t>On a deux types de compteur :</a:t>
            </a:r>
            <a:endParaRPr lang="fr-FR" sz="2000" b="1" dirty="0">
              <a:solidFill>
                <a:schemeClr val="bg1"/>
              </a:solidFill>
              <a:latin typeface="Arial" panose="020B0604020202020204" pitchFamily="34" charset="0"/>
              <a:cs typeface="Arial" panose="020B0604020202020204" pitchFamily="34" charset="0"/>
            </a:endParaRPr>
          </a:p>
          <a:p>
            <a:pPr algn="just"/>
            <a:endParaRPr lang="fr-FR"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03223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2000" cy="6858000"/>
          </a:xfrm>
          <a:prstGeom prst="rect">
            <a:avLst/>
          </a:prstGeom>
          <a:solidFill>
            <a:schemeClr val="tx1">
              <a:lumMod val="95000"/>
              <a:lumOff val="5000"/>
            </a:schemeClr>
          </a:solidFill>
        </p:spPr>
        <p:txBody>
          <a:bodyPr wrap="square" rtlCol="0">
            <a:spAutoFit/>
          </a:bodyPr>
          <a:lstStyle/>
          <a:p>
            <a:endParaRPr lang="fr-FR" dirty="0"/>
          </a:p>
        </p:txBody>
      </p:sp>
      <p:sp>
        <p:nvSpPr>
          <p:cNvPr id="4" name="ZoneTexte 3"/>
          <p:cNvSpPr txBox="1"/>
          <p:nvPr/>
        </p:nvSpPr>
        <p:spPr>
          <a:xfrm>
            <a:off x="270456" y="153578"/>
            <a:ext cx="11153105" cy="735779"/>
          </a:xfrm>
          <a:prstGeom prst="rect">
            <a:avLst/>
          </a:prstGeom>
          <a:noFill/>
          <a:ln w="57150">
            <a:noFill/>
          </a:ln>
        </p:spPr>
        <p:txBody>
          <a:bodyPr wrap="square" rtlCol="0">
            <a:spAutoFit/>
          </a:bodyPr>
          <a:lstStyle/>
          <a:p>
            <a:pPr>
              <a:lnSpc>
                <a:spcPct val="150000"/>
              </a:lnSpc>
            </a:pPr>
            <a:r>
              <a:rPr lang="fr-FR" sz="3200" b="1" dirty="0" smtClean="0">
                <a:solidFill>
                  <a:schemeClr val="bg1"/>
                </a:solidFill>
              </a:rPr>
              <a:t> </a:t>
            </a:r>
            <a:r>
              <a:rPr lang="fr-FR" sz="2800" b="1" dirty="0" smtClean="0">
                <a:solidFill>
                  <a:schemeClr val="bg1"/>
                </a:solidFill>
              </a:rPr>
              <a:t>5.3 </a:t>
            </a:r>
            <a:r>
              <a:rPr lang="fr-FR" sz="2800" b="1" dirty="0" smtClean="0">
                <a:solidFill>
                  <a:schemeClr val="bg1"/>
                </a:solidFill>
                <a:latin typeface="Arial" panose="020B0604020202020204" pitchFamily="34" charset="0"/>
                <a:cs typeface="Arial" panose="020B0604020202020204" pitchFamily="34" charset="0"/>
              </a:rPr>
              <a:t> </a:t>
            </a:r>
            <a:r>
              <a:rPr lang="fr-FR" sz="2800" b="1" dirty="0">
                <a:solidFill>
                  <a:schemeClr val="bg1"/>
                </a:solidFill>
                <a:latin typeface="Arial" panose="020B0604020202020204" pitchFamily="34" charset="0"/>
                <a:cs typeface="Arial" panose="020B0604020202020204" pitchFamily="34" charset="0"/>
              </a:rPr>
              <a:t>Comptage électrique</a:t>
            </a:r>
            <a:endParaRPr lang="fr-FR" sz="28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5" name="Connecteur droit 4"/>
          <p:cNvCxnSpPr/>
          <p:nvPr/>
        </p:nvCxnSpPr>
        <p:spPr>
          <a:xfrm flipV="1">
            <a:off x="373488" y="1045099"/>
            <a:ext cx="11127347" cy="1288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a:off x="399244" y="1031457"/>
            <a:ext cx="8152327"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399245" y="1084886"/>
            <a:ext cx="11542546" cy="5632311"/>
          </a:xfrm>
          <a:prstGeom prst="rect">
            <a:avLst/>
          </a:prstGeom>
          <a:noFill/>
        </p:spPr>
        <p:txBody>
          <a:bodyPr wrap="square" rtlCol="0">
            <a:spAutoFit/>
          </a:bodyPr>
          <a:lstStyle/>
          <a:p>
            <a:pPr algn="just">
              <a:lnSpc>
                <a:spcPct val="150000"/>
              </a:lnSpc>
            </a:pPr>
            <a:r>
              <a:rPr lang="fr-FR" sz="2000" b="1" dirty="0" smtClean="0">
                <a:solidFill>
                  <a:srgbClr val="FFFF00"/>
                </a:solidFill>
                <a:latin typeface="Arial" panose="020B0604020202020204" pitchFamily="34" charset="0"/>
                <a:cs typeface="Arial" panose="020B0604020202020204" pitchFamily="34" charset="0"/>
              </a:rPr>
              <a:t>1. Compteur </a:t>
            </a:r>
            <a:r>
              <a:rPr lang="fr-FR" sz="2000" b="1" dirty="0">
                <a:solidFill>
                  <a:srgbClr val="FFFF00"/>
                </a:solidFill>
                <a:latin typeface="Arial" panose="020B0604020202020204" pitchFamily="34" charset="0"/>
                <a:cs typeface="Arial" panose="020B0604020202020204" pitchFamily="34" charset="0"/>
              </a:rPr>
              <a:t>électrique classique</a:t>
            </a:r>
          </a:p>
          <a:p>
            <a:pPr algn="just">
              <a:lnSpc>
                <a:spcPct val="150000"/>
              </a:lnSpc>
            </a:pPr>
            <a:r>
              <a:rPr lang="fr-FR" sz="2000" b="1" dirty="0">
                <a:solidFill>
                  <a:schemeClr val="bg1"/>
                </a:solidFill>
                <a:latin typeface="Arial" panose="020B0604020202020204" pitchFamily="34" charset="0"/>
                <a:cs typeface="Arial" panose="020B0604020202020204" pitchFamily="34" charset="0"/>
              </a:rPr>
              <a:t>Ce compteur est un compteur électromécanique. Son rôle principal est de mesurer la puissance et d’enregistrer la valeur de l’énergie consommée</a:t>
            </a:r>
            <a:r>
              <a:rPr lang="fr-FR" sz="2000" b="1" dirty="0" smtClean="0">
                <a:solidFill>
                  <a:schemeClr val="bg1"/>
                </a:solidFill>
                <a:latin typeface="Arial" panose="020B0604020202020204" pitchFamily="34" charset="0"/>
                <a:cs typeface="Arial" panose="020B0604020202020204" pitchFamily="34" charset="0"/>
              </a:rPr>
              <a:t>.</a:t>
            </a:r>
          </a:p>
          <a:p>
            <a:pPr algn="just">
              <a:lnSpc>
                <a:spcPct val="150000"/>
              </a:lnSpc>
            </a:pPr>
            <a:r>
              <a:rPr lang="fr-FR" sz="2000" b="1" dirty="0" smtClean="0">
                <a:solidFill>
                  <a:srgbClr val="FFFF00"/>
                </a:solidFill>
                <a:latin typeface="Arial" panose="020B0604020202020204" pitchFamily="34" charset="0"/>
                <a:cs typeface="Arial" panose="020B0604020202020204" pitchFamily="34" charset="0"/>
              </a:rPr>
              <a:t>2. Compteurs </a:t>
            </a:r>
            <a:r>
              <a:rPr lang="fr-FR" sz="2000" b="1" dirty="0">
                <a:solidFill>
                  <a:srgbClr val="FFFF00"/>
                </a:solidFill>
                <a:latin typeface="Arial" panose="020B0604020202020204" pitchFamily="34" charset="0"/>
                <a:cs typeface="Arial" panose="020B0604020202020204" pitchFamily="34" charset="0"/>
              </a:rPr>
              <a:t>intelligents</a:t>
            </a:r>
          </a:p>
          <a:p>
            <a:pPr algn="just">
              <a:lnSpc>
                <a:spcPct val="150000"/>
              </a:lnSpc>
            </a:pPr>
            <a:r>
              <a:rPr lang="fr-FR" sz="2000" b="1" dirty="0" smtClean="0">
                <a:solidFill>
                  <a:schemeClr val="bg1"/>
                </a:solidFill>
                <a:latin typeface="Arial" panose="020B0604020202020204" pitchFamily="34" charset="0"/>
                <a:cs typeface="Arial" panose="020B0604020202020204" pitchFamily="34" charset="0"/>
              </a:rPr>
              <a:t>le </a:t>
            </a:r>
            <a:r>
              <a:rPr lang="fr-FR" sz="2000" b="1" dirty="0">
                <a:solidFill>
                  <a:schemeClr val="bg1"/>
                </a:solidFill>
                <a:latin typeface="Arial" panose="020B0604020202020204" pitchFamily="34" charset="0"/>
                <a:cs typeface="Arial" panose="020B0604020202020204" pitchFamily="34" charset="0"/>
              </a:rPr>
              <a:t>compteur </a:t>
            </a:r>
            <a:r>
              <a:rPr lang="fr-FR" sz="2000" b="1" dirty="0" smtClean="0">
                <a:solidFill>
                  <a:schemeClr val="bg1"/>
                </a:solidFill>
                <a:latin typeface="Arial" panose="020B0604020202020204" pitchFamily="34" charset="0"/>
                <a:cs typeface="Arial" panose="020B0604020202020204" pitchFamily="34" charset="0"/>
              </a:rPr>
              <a:t>doit assurer </a:t>
            </a:r>
            <a:r>
              <a:rPr lang="fr-FR" sz="2000" b="1" dirty="0">
                <a:solidFill>
                  <a:schemeClr val="bg1"/>
                </a:solidFill>
                <a:latin typeface="Arial" panose="020B0604020202020204" pitchFamily="34" charset="0"/>
                <a:cs typeface="Arial" panose="020B0604020202020204" pitchFamily="34" charset="0"/>
              </a:rPr>
              <a:t>des fonctions de plus en plus nombreuses et complexes, liées aux divers services d’électricité </a:t>
            </a:r>
            <a:endParaRPr lang="fr-FR" sz="2000" b="1" dirty="0" smtClean="0">
              <a:solidFill>
                <a:schemeClr val="bg1"/>
              </a:solidFill>
              <a:latin typeface="Arial" panose="020B0604020202020204" pitchFamily="34" charset="0"/>
              <a:cs typeface="Arial" panose="020B0604020202020204" pitchFamily="34" charset="0"/>
            </a:endParaRPr>
          </a:p>
          <a:p>
            <a:pPr algn="just">
              <a:lnSpc>
                <a:spcPct val="150000"/>
              </a:lnSpc>
            </a:pPr>
            <a:r>
              <a:rPr lang="fr-FR" sz="2000" b="1" dirty="0" smtClean="0">
                <a:solidFill>
                  <a:srgbClr val="FFFF00"/>
                </a:solidFill>
                <a:latin typeface="Arial" panose="020B0604020202020204" pitchFamily="34" charset="0"/>
                <a:cs typeface="Arial" panose="020B0604020202020204" pitchFamily="34" charset="0"/>
              </a:rPr>
              <a:t>a. Le </a:t>
            </a:r>
            <a:r>
              <a:rPr lang="fr-FR" sz="2000" b="1" dirty="0">
                <a:solidFill>
                  <a:srgbClr val="FFFF00"/>
                </a:solidFill>
                <a:latin typeface="Arial" panose="020B0604020202020204" pitchFamily="34" charset="0"/>
                <a:cs typeface="Arial" panose="020B0604020202020204" pitchFamily="34" charset="0"/>
              </a:rPr>
              <a:t>compteur intelligent, AMR (</a:t>
            </a:r>
            <a:r>
              <a:rPr lang="fr-FR" sz="2000" b="1" dirty="0" err="1">
                <a:solidFill>
                  <a:srgbClr val="FFFF00"/>
                </a:solidFill>
                <a:latin typeface="Arial" panose="020B0604020202020204" pitchFamily="34" charset="0"/>
                <a:cs typeface="Arial" panose="020B0604020202020204" pitchFamily="34" charset="0"/>
              </a:rPr>
              <a:t>Automated</a:t>
            </a:r>
            <a:r>
              <a:rPr lang="fr-FR" sz="2000" b="1" dirty="0">
                <a:solidFill>
                  <a:srgbClr val="FFFF00"/>
                </a:solidFill>
                <a:latin typeface="Arial" panose="020B0604020202020204" pitchFamily="34" charset="0"/>
                <a:cs typeface="Arial" panose="020B0604020202020204" pitchFamily="34" charset="0"/>
              </a:rPr>
              <a:t> </a:t>
            </a:r>
            <a:r>
              <a:rPr lang="fr-FR" sz="2000" b="1" dirty="0" err="1">
                <a:solidFill>
                  <a:srgbClr val="FFFF00"/>
                </a:solidFill>
                <a:latin typeface="Arial" panose="020B0604020202020204" pitchFamily="34" charset="0"/>
                <a:cs typeface="Arial" panose="020B0604020202020204" pitchFamily="34" charset="0"/>
              </a:rPr>
              <a:t>Meter</a:t>
            </a:r>
            <a:r>
              <a:rPr lang="fr-FR" sz="2000" b="1" dirty="0">
                <a:solidFill>
                  <a:srgbClr val="FFFF00"/>
                </a:solidFill>
                <a:latin typeface="Arial" panose="020B0604020202020204" pitchFamily="34" charset="0"/>
                <a:cs typeface="Arial" panose="020B0604020202020204" pitchFamily="34" charset="0"/>
              </a:rPr>
              <a:t> Reading) </a:t>
            </a:r>
            <a:r>
              <a:rPr lang="fr-FR" sz="2000" b="1" dirty="0" smtClean="0">
                <a:solidFill>
                  <a:srgbClr val="FFFF00"/>
                </a:solidFill>
                <a:latin typeface="Arial" panose="020B0604020202020204" pitchFamily="34" charset="0"/>
                <a:cs typeface="Arial" panose="020B0604020202020204" pitchFamily="34" charset="0"/>
              </a:rPr>
              <a:t> </a:t>
            </a:r>
            <a:r>
              <a:rPr lang="fr-FR" sz="2000" b="1" dirty="0">
                <a:solidFill>
                  <a:srgbClr val="FFFF00"/>
                </a:solidFill>
                <a:latin typeface="Arial" panose="020B0604020202020204" pitchFamily="34" charset="0"/>
                <a:cs typeface="Arial" panose="020B0604020202020204" pitchFamily="34" charset="0"/>
              </a:rPr>
              <a:t>:</a:t>
            </a:r>
          </a:p>
          <a:p>
            <a:pPr algn="just">
              <a:lnSpc>
                <a:spcPct val="150000"/>
              </a:lnSpc>
            </a:pPr>
            <a:r>
              <a:rPr lang="fr-FR" sz="2000" b="1" dirty="0" smtClean="0">
                <a:solidFill>
                  <a:schemeClr val="bg1"/>
                </a:solidFill>
                <a:latin typeface="Arial" panose="020B0604020202020204" pitchFamily="34" charset="0"/>
                <a:cs typeface="Arial" panose="020B0604020202020204" pitchFamily="34" charset="0"/>
              </a:rPr>
              <a:t>Il est capable de  </a:t>
            </a:r>
            <a:r>
              <a:rPr lang="fr-FR" sz="2000" b="1" dirty="0">
                <a:solidFill>
                  <a:schemeClr val="bg1"/>
                </a:solidFill>
                <a:latin typeface="Arial" panose="020B0604020202020204" pitchFamily="34" charset="0"/>
                <a:cs typeface="Arial" panose="020B0604020202020204" pitchFamily="34" charset="0"/>
              </a:rPr>
              <a:t>suivre en détail, précisément, et en temps réel, la consommation électrique d’un </a:t>
            </a:r>
            <a:r>
              <a:rPr lang="fr-FR" sz="2000" b="1" dirty="0" smtClean="0">
                <a:solidFill>
                  <a:schemeClr val="bg1"/>
                </a:solidFill>
                <a:latin typeface="Arial" panose="020B0604020202020204" pitchFamily="34" charset="0"/>
                <a:cs typeface="Arial" panose="020B0604020202020204" pitchFamily="34" charset="0"/>
              </a:rPr>
              <a:t>foyer d’un </a:t>
            </a:r>
            <a:r>
              <a:rPr lang="fr-FR" sz="2000" b="1" dirty="0">
                <a:solidFill>
                  <a:schemeClr val="bg1"/>
                </a:solidFill>
                <a:latin typeface="Arial" panose="020B0604020202020204" pitchFamily="34" charset="0"/>
                <a:cs typeface="Arial" panose="020B0604020202020204" pitchFamily="34" charset="0"/>
              </a:rPr>
              <a:t>bâtiment, ou une entreprise. De transférer des données sur les paramètres électriques (énergie consommée, pertes sur  réseau électrique) et des signaux de contrôle, par différentes manières de communication </a:t>
            </a:r>
            <a:r>
              <a:rPr lang="fr-FR" sz="2000" b="1" dirty="0" smtClean="0">
                <a:solidFill>
                  <a:schemeClr val="bg1"/>
                </a:solidFill>
                <a:latin typeface="Arial" panose="020B0604020202020204" pitchFamily="34" charset="0"/>
                <a:cs typeface="Arial" panose="020B0604020202020204" pitchFamily="34" charset="0"/>
              </a:rPr>
              <a:t>( </a:t>
            </a:r>
            <a:r>
              <a:rPr lang="fr-FR" sz="2000" b="1" dirty="0">
                <a:solidFill>
                  <a:schemeClr val="bg1"/>
                </a:solidFill>
                <a:latin typeface="Arial" panose="020B0604020202020204" pitchFamily="34" charset="0"/>
                <a:cs typeface="Arial" panose="020B0604020202020204" pitchFamily="34" charset="0"/>
              </a:rPr>
              <a:t>Internet ou wifi) pour la gestion énergétique.</a:t>
            </a:r>
          </a:p>
          <a:p>
            <a:pPr algn="just">
              <a:lnSpc>
                <a:spcPct val="150000"/>
              </a:lnSpc>
            </a:pPr>
            <a:endParaRPr lang="fr-FR" sz="2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12708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2000" cy="6858000"/>
          </a:xfrm>
          <a:prstGeom prst="rect">
            <a:avLst/>
          </a:prstGeom>
          <a:solidFill>
            <a:schemeClr val="tx1">
              <a:lumMod val="95000"/>
              <a:lumOff val="5000"/>
            </a:schemeClr>
          </a:solidFill>
        </p:spPr>
        <p:txBody>
          <a:bodyPr wrap="square" rtlCol="0">
            <a:spAutoFit/>
          </a:bodyPr>
          <a:lstStyle/>
          <a:p>
            <a:endParaRPr lang="fr-FR" dirty="0"/>
          </a:p>
        </p:txBody>
      </p:sp>
      <p:sp>
        <p:nvSpPr>
          <p:cNvPr id="4" name="ZoneTexte 3"/>
          <p:cNvSpPr txBox="1"/>
          <p:nvPr/>
        </p:nvSpPr>
        <p:spPr>
          <a:xfrm>
            <a:off x="270456" y="71690"/>
            <a:ext cx="11153105" cy="735779"/>
          </a:xfrm>
          <a:prstGeom prst="rect">
            <a:avLst/>
          </a:prstGeom>
          <a:noFill/>
          <a:ln w="57150">
            <a:noFill/>
          </a:ln>
        </p:spPr>
        <p:txBody>
          <a:bodyPr wrap="square" rtlCol="0">
            <a:spAutoFit/>
          </a:bodyPr>
          <a:lstStyle/>
          <a:p>
            <a:pPr>
              <a:lnSpc>
                <a:spcPct val="150000"/>
              </a:lnSpc>
            </a:pPr>
            <a:r>
              <a:rPr lang="fr-FR" sz="3200" b="1" dirty="0" smtClean="0">
                <a:solidFill>
                  <a:schemeClr val="bg1"/>
                </a:solidFill>
              </a:rPr>
              <a:t> </a:t>
            </a:r>
            <a:r>
              <a:rPr lang="fr-FR" sz="2800" b="1" dirty="0" smtClean="0">
                <a:solidFill>
                  <a:schemeClr val="bg1"/>
                </a:solidFill>
              </a:rPr>
              <a:t>5.3 </a:t>
            </a:r>
            <a:r>
              <a:rPr lang="fr-FR" sz="2800" b="1" dirty="0" smtClean="0">
                <a:solidFill>
                  <a:schemeClr val="bg1"/>
                </a:solidFill>
                <a:latin typeface="Arial" panose="020B0604020202020204" pitchFamily="34" charset="0"/>
                <a:cs typeface="Arial" panose="020B0604020202020204" pitchFamily="34" charset="0"/>
              </a:rPr>
              <a:t> </a:t>
            </a:r>
            <a:r>
              <a:rPr lang="fr-FR" sz="2800" b="1" dirty="0">
                <a:solidFill>
                  <a:schemeClr val="bg1"/>
                </a:solidFill>
                <a:latin typeface="Arial" panose="020B0604020202020204" pitchFamily="34" charset="0"/>
                <a:cs typeface="Arial" panose="020B0604020202020204" pitchFamily="34" charset="0"/>
              </a:rPr>
              <a:t>Comptage électrique</a:t>
            </a:r>
            <a:endParaRPr lang="fr-FR" sz="28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5" name="Connecteur droit 4"/>
          <p:cNvCxnSpPr/>
          <p:nvPr/>
        </p:nvCxnSpPr>
        <p:spPr>
          <a:xfrm flipV="1">
            <a:off x="373488" y="881323"/>
            <a:ext cx="11127347" cy="1288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a:off x="399244" y="881329"/>
            <a:ext cx="8152327"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399245" y="1084886"/>
            <a:ext cx="11542546" cy="2805320"/>
          </a:xfrm>
          <a:prstGeom prst="rect">
            <a:avLst/>
          </a:prstGeom>
          <a:noFill/>
        </p:spPr>
        <p:txBody>
          <a:bodyPr wrap="square" rtlCol="0">
            <a:spAutoFit/>
          </a:bodyPr>
          <a:lstStyle/>
          <a:p>
            <a:pPr algn="just">
              <a:lnSpc>
                <a:spcPct val="150000"/>
              </a:lnSpc>
            </a:pPr>
            <a:r>
              <a:rPr lang="fr-FR" sz="2000" b="1" dirty="0" smtClean="0">
                <a:solidFill>
                  <a:srgbClr val="FFFF00"/>
                </a:solidFill>
                <a:latin typeface="Arial" panose="020B0604020202020204" pitchFamily="34" charset="0"/>
                <a:cs typeface="Arial" panose="020B0604020202020204" pitchFamily="34" charset="0"/>
              </a:rPr>
              <a:t>b. Le compteur </a:t>
            </a:r>
            <a:r>
              <a:rPr lang="fr-FR" sz="2000" b="1" dirty="0">
                <a:solidFill>
                  <a:srgbClr val="FFFF00"/>
                </a:solidFill>
                <a:latin typeface="Arial" panose="020B0604020202020204" pitchFamily="34" charset="0"/>
                <a:cs typeface="Arial" panose="020B0604020202020204" pitchFamily="34" charset="0"/>
              </a:rPr>
              <a:t>AMM (</a:t>
            </a:r>
            <a:r>
              <a:rPr lang="fr-FR" sz="2000" b="1" dirty="0" err="1">
                <a:solidFill>
                  <a:srgbClr val="FFFF00"/>
                </a:solidFill>
                <a:latin typeface="Arial" panose="020B0604020202020204" pitchFamily="34" charset="0"/>
                <a:cs typeface="Arial" panose="020B0604020202020204" pitchFamily="34" charset="0"/>
              </a:rPr>
              <a:t>Advanded</a:t>
            </a:r>
            <a:r>
              <a:rPr lang="fr-FR" sz="2000" b="1" dirty="0">
                <a:solidFill>
                  <a:srgbClr val="FFFF00"/>
                </a:solidFill>
                <a:latin typeface="Arial" panose="020B0604020202020204" pitchFamily="34" charset="0"/>
                <a:cs typeface="Arial" panose="020B0604020202020204" pitchFamily="34" charset="0"/>
              </a:rPr>
              <a:t> </a:t>
            </a:r>
            <a:r>
              <a:rPr lang="fr-FR" sz="2000" b="1" dirty="0" err="1">
                <a:solidFill>
                  <a:srgbClr val="FFFF00"/>
                </a:solidFill>
                <a:latin typeface="Arial" panose="020B0604020202020204" pitchFamily="34" charset="0"/>
                <a:cs typeface="Arial" panose="020B0604020202020204" pitchFamily="34" charset="0"/>
              </a:rPr>
              <a:t>Meter</a:t>
            </a:r>
            <a:r>
              <a:rPr lang="fr-FR" sz="2000" b="1" dirty="0">
                <a:solidFill>
                  <a:srgbClr val="FFFF00"/>
                </a:solidFill>
                <a:latin typeface="Arial" panose="020B0604020202020204" pitchFamily="34" charset="0"/>
                <a:cs typeface="Arial" panose="020B0604020202020204" pitchFamily="34" charset="0"/>
              </a:rPr>
              <a:t> Management): </a:t>
            </a:r>
            <a:endParaRPr lang="fr-FR" sz="2000" b="1" dirty="0">
              <a:solidFill>
                <a:schemeClr val="bg1"/>
              </a:solidFill>
              <a:latin typeface="Arial" panose="020B0604020202020204" pitchFamily="34" charset="0"/>
              <a:cs typeface="Arial" panose="020B0604020202020204" pitchFamily="34" charset="0"/>
            </a:endParaRPr>
          </a:p>
          <a:p>
            <a:pPr algn="just">
              <a:lnSpc>
                <a:spcPct val="150000"/>
              </a:lnSpc>
            </a:pPr>
            <a:r>
              <a:rPr lang="fr-FR" sz="2000" b="1" dirty="0" smtClean="0">
                <a:solidFill>
                  <a:schemeClr val="bg1"/>
                </a:solidFill>
                <a:latin typeface="Arial" panose="020B0604020202020204" pitchFamily="34" charset="0"/>
                <a:cs typeface="Arial" panose="020B0604020202020204" pitchFamily="34" charset="0"/>
              </a:rPr>
              <a:t>Il est  </a:t>
            </a:r>
            <a:r>
              <a:rPr lang="fr-FR" sz="2000" b="1" dirty="0">
                <a:solidFill>
                  <a:schemeClr val="bg1"/>
                </a:solidFill>
                <a:latin typeface="Arial" panose="020B0604020202020204" pitchFamily="34" charset="0"/>
                <a:cs typeface="Arial" panose="020B0604020202020204" pitchFamily="34" charset="0"/>
              </a:rPr>
              <a:t>programmable à distance et équipé d’un appareil de </a:t>
            </a:r>
            <a:r>
              <a:rPr lang="fr-FR" sz="2000" b="1" dirty="0" smtClean="0">
                <a:solidFill>
                  <a:schemeClr val="bg1"/>
                </a:solidFill>
                <a:latin typeface="Arial" panose="020B0604020202020204" pitchFamily="34" charset="0"/>
                <a:cs typeface="Arial" panose="020B0604020202020204" pitchFamily="34" charset="0"/>
              </a:rPr>
              <a:t>commande(actionneur</a:t>
            </a:r>
            <a:r>
              <a:rPr lang="fr-FR" sz="2000" b="1" dirty="0">
                <a:solidFill>
                  <a:schemeClr val="bg1"/>
                </a:solidFill>
                <a:latin typeface="Arial" panose="020B0604020202020204" pitchFamily="34" charset="0"/>
                <a:cs typeface="Arial" panose="020B0604020202020204" pitchFamily="34" charset="0"/>
              </a:rPr>
              <a:t>) à </a:t>
            </a:r>
            <a:r>
              <a:rPr lang="fr-FR" sz="2000" b="1" dirty="0" smtClean="0">
                <a:solidFill>
                  <a:schemeClr val="bg1"/>
                </a:solidFill>
                <a:latin typeface="Arial" panose="020B0604020202020204" pitchFamily="34" charset="0"/>
                <a:cs typeface="Arial" panose="020B0604020202020204" pitchFamily="34" charset="0"/>
              </a:rPr>
              <a:t>distance, Ses </a:t>
            </a:r>
            <a:r>
              <a:rPr lang="fr-FR" sz="2000" b="1" dirty="0">
                <a:solidFill>
                  <a:schemeClr val="bg1"/>
                </a:solidFill>
                <a:latin typeface="Arial" panose="020B0604020202020204" pitchFamily="34" charset="0"/>
                <a:cs typeface="Arial" panose="020B0604020202020204" pitchFamily="34" charset="0"/>
              </a:rPr>
              <a:t>avantages sont nombreux. </a:t>
            </a:r>
            <a:r>
              <a:rPr lang="fr-FR" sz="2000" b="1" dirty="0" smtClean="0">
                <a:solidFill>
                  <a:schemeClr val="bg1"/>
                </a:solidFill>
                <a:latin typeface="Arial" panose="020B0604020202020204" pitchFamily="34" charset="0"/>
                <a:cs typeface="Arial" panose="020B0604020202020204" pitchFamily="34" charset="0"/>
              </a:rPr>
              <a:t>Il </a:t>
            </a:r>
            <a:r>
              <a:rPr lang="fr-FR" sz="2000" b="1" dirty="0">
                <a:solidFill>
                  <a:schemeClr val="bg1"/>
                </a:solidFill>
                <a:latin typeface="Arial" panose="020B0604020202020204" pitchFamily="34" charset="0"/>
                <a:cs typeface="Arial" panose="020B0604020202020204" pitchFamily="34" charset="0"/>
              </a:rPr>
              <a:t>permettent aux clients de connaître en temps réel l’énergie consommée et le prix électrique au fil de la journée (heures creuses/pleines) et de la saison. Cela encourage les clients à économiser l’énergie (de 5% à 15% en pratique ) dans un perspective de développement durable. </a:t>
            </a:r>
          </a:p>
        </p:txBody>
      </p:sp>
    </p:spTree>
    <p:extLst>
      <p:ext uri="{BB962C8B-B14F-4D97-AF65-F5344CB8AC3E}">
        <p14:creationId xmlns:p14="http://schemas.microsoft.com/office/powerpoint/2010/main" val="40794757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2000" cy="6858000"/>
          </a:xfrm>
          <a:prstGeom prst="rect">
            <a:avLst/>
          </a:prstGeom>
          <a:solidFill>
            <a:schemeClr val="tx1">
              <a:lumMod val="95000"/>
              <a:lumOff val="5000"/>
            </a:schemeClr>
          </a:solidFill>
        </p:spPr>
        <p:txBody>
          <a:bodyPr wrap="square" rtlCol="0">
            <a:spAutoFit/>
          </a:bodyPr>
          <a:lstStyle/>
          <a:p>
            <a:endParaRPr lang="fr-FR" dirty="0"/>
          </a:p>
        </p:txBody>
      </p:sp>
      <p:sp>
        <p:nvSpPr>
          <p:cNvPr id="4" name="ZoneTexte 3"/>
          <p:cNvSpPr txBox="1"/>
          <p:nvPr/>
        </p:nvSpPr>
        <p:spPr>
          <a:xfrm>
            <a:off x="270456" y="71690"/>
            <a:ext cx="11153105" cy="735779"/>
          </a:xfrm>
          <a:prstGeom prst="rect">
            <a:avLst/>
          </a:prstGeom>
          <a:noFill/>
          <a:ln w="57150">
            <a:noFill/>
          </a:ln>
        </p:spPr>
        <p:txBody>
          <a:bodyPr wrap="square" rtlCol="0">
            <a:spAutoFit/>
          </a:bodyPr>
          <a:lstStyle/>
          <a:p>
            <a:pPr>
              <a:lnSpc>
                <a:spcPct val="150000"/>
              </a:lnSpc>
            </a:pPr>
            <a:r>
              <a:rPr lang="fr-FR" sz="3200" b="1" dirty="0" smtClean="0">
                <a:solidFill>
                  <a:schemeClr val="bg1"/>
                </a:solidFill>
              </a:rPr>
              <a:t> </a:t>
            </a:r>
            <a:r>
              <a:rPr lang="fr-FR" sz="2800" b="1" dirty="0" smtClean="0">
                <a:solidFill>
                  <a:schemeClr val="bg1"/>
                </a:solidFill>
              </a:rPr>
              <a:t>5.4</a:t>
            </a:r>
            <a:r>
              <a:rPr lang="fr-FR" sz="2800" b="1" dirty="0" smtClean="0">
                <a:solidFill>
                  <a:schemeClr val="bg1"/>
                </a:solidFill>
                <a:latin typeface="Arial" panose="020B0604020202020204" pitchFamily="34" charset="0"/>
                <a:cs typeface="Arial" panose="020B0604020202020204" pitchFamily="34" charset="0"/>
              </a:rPr>
              <a:t> </a:t>
            </a:r>
            <a:r>
              <a:rPr lang="fr-FR" sz="2800" b="1" dirty="0">
                <a:solidFill>
                  <a:schemeClr val="bg1"/>
                </a:solidFill>
                <a:latin typeface="Arial" panose="020B0604020202020204" pitchFamily="34" charset="0"/>
                <a:cs typeface="Arial" panose="020B0604020202020204" pitchFamily="34" charset="0"/>
              </a:rPr>
              <a:t>Communication pour les systèmes de gestion </a:t>
            </a:r>
            <a:endParaRPr lang="fr-FR" sz="28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5" name="Connecteur droit 4"/>
          <p:cNvCxnSpPr/>
          <p:nvPr/>
        </p:nvCxnSpPr>
        <p:spPr>
          <a:xfrm flipV="1">
            <a:off x="373488" y="881323"/>
            <a:ext cx="11127347" cy="1288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a:off x="399244" y="881329"/>
            <a:ext cx="8152327"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399245" y="852870"/>
            <a:ext cx="11542546" cy="4093428"/>
          </a:xfrm>
          <a:prstGeom prst="rect">
            <a:avLst/>
          </a:prstGeom>
          <a:noFill/>
        </p:spPr>
        <p:txBody>
          <a:bodyPr wrap="square" rtlCol="0">
            <a:spAutoFit/>
          </a:bodyPr>
          <a:lstStyle/>
          <a:p>
            <a:pPr algn="just"/>
            <a:r>
              <a:rPr lang="fr-FR" sz="2000" dirty="0">
                <a:solidFill>
                  <a:srgbClr val="FFFF00"/>
                </a:solidFill>
                <a:latin typeface="Arial" panose="020B0604020202020204" pitchFamily="34" charset="0"/>
                <a:cs typeface="Arial" panose="020B0604020202020204" pitchFamily="34" charset="0"/>
              </a:rPr>
              <a:t> </a:t>
            </a:r>
          </a:p>
          <a:p>
            <a:pPr algn="just">
              <a:lnSpc>
                <a:spcPct val="150000"/>
              </a:lnSpc>
            </a:pPr>
            <a:r>
              <a:rPr lang="fr-FR" sz="2000" b="1" dirty="0">
                <a:solidFill>
                  <a:schemeClr val="bg1"/>
                </a:solidFill>
                <a:latin typeface="Arial" panose="020B0604020202020204" pitchFamily="34" charset="0"/>
                <a:cs typeface="Arial" panose="020B0604020202020204" pitchFamily="34" charset="0"/>
              </a:rPr>
              <a:t>Chaque application de régulation exige une architecture de communication adéquate, établie entre les composants du système. Pour le système de gestion énergétique, il y a des interventions </a:t>
            </a:r>
            <a:r>
              <a:rPr lang="fr-FR" sz="2000" b="1" dirty="0" smtClean="0">
                <a:solidFill>
                  <a:schemeClr val="bg1"/>
                </a:solidFill>
                <a:latin typeface="Arial" panose="020B0604020202020204" pitchFamily="34" charset="0"/>
                <a:cs typeface="Arial" panose="020B0604020202020204" pitchFamily="34" charset="0"/>
              </a:rPr>
              <a:t>complexes </a:t>
            </a:r>
            <a:r>
              <a:rPr lang="fr-FR" sz="2000" b="1" dirty="0">
                <a:solidFill>
                  <a:schemeClr val="bg1"/>
                </a:solidFill>
                <a:latin typeface="Arial" panose="020B0604020202020204" pitchFamily="34" charset="0"/>
                <a:cs typeface="Arial" panose="020B0604020202020204" pitchFamily="34" charset="0"/>
              </a:rPr>
              <a:t>entre différents acteurs (utilisateur, gestionnaire, fournisseur,…), ce qui impose une communication bidirectionnelle.</a:t>
            </a:r>
          </a:p>
          <a:p>
            <a:pPr algn="just">
              <a:lnSpc>
                <a:spcPct val="150000"/>
              </a:lnSpc>
            </a:pPr>
            <a:r>
              <a:rPr lang="fr-FR" sz="2000" b="1" dirty="0">
                <a:solidFill>
                  <a:schemeClr val="bg1"/>
                </a:solidFill>
                <a:latin typeface="Arial" panose="020B0604020202020204" pitchFamily="34" charset="0"/>
                <a:cs typeface="Arial" panose="020B0604020202020204" pitchFamily="34" charset="0"/>
              </a:rPr>
              <a:t>Techniquement, la communication peut être mise en </a:t>
            </a:r>
            <a:r>
              <a:rPr lang="fr-FR" sz="2000" b="1" dirty="0" err="1">
                <a:solidFill>
                  <a:schemeClr val="bg1"/>
                </a:solidFill>
                <a:latin typeface="Arial" panose="020B0604020202020204" pitchFamily="34" charset="0"/>
                <a:cs typeface="Arial" panose="020B0604020202020204" pitchFamily="34" charset="0"/>
              </a:rPr>
              <a:t>oeuvre</a:t>
            </a:r>
            <a:r>
              <a:rPr lang="fr-FR" sz="2000" b="1" dirty="0">
                <a:solidFill>
                  <a:schemeClr val="bg1"/>
                </a:solidFill>
                <a:latin typeface="Arial" panose="020B0604020202020204" pitchFamily="34" charset="0"/>
                <a:cs typeface="Arial" panose="020B0604020202020204" pitchFamily="34" charset="0"/>
              </a:rPr>
              <a:t> de trois manières différentes :</a:t>
            </a:r>
          </a:p>
          <a:p>
            <a:pPr algn="just">
              <a:lnSpc>
                <a:spcPct val="150000"/>
              </a:lnSpc>
            </a:pPr>
            <a:r>
              <a:rPr lang="fr-FR" sz="2000" b="1" dirty="0">
                <a:solidFill>
                  <a:schemeClr val="bg1"/>
                </a:solidFill>
                <a:latin typeface="Arial" panose="020B0604020202020204" pitchFamily="34" charset="0"/>
                <a:cs typeface="Arial" panose="020B0604020202020204" pitchFamily="34" charset="0"/>
              </a:rPr>
              <a:t>• la communication sans fil par radio fréquence (RF).</a:t>
            </a:r>
          </a:p>
          <a:p>
            <a:pPr algn="just">
              <a:lnSpc>
                <a:spcPct val="150000"/>
              </a:lnSpc>
            </a:pPr>
            <a:r>
              <a:rPr lang="fr-FR" sz="2000" b="1" dirty="0">
                <a:solidFill>
                  <a:schemeClr val="bg1"/>
                </a:solidFill>
                <a:latin typeface="Arial" panose="020B0604020202020204" pitchFamily="34" charset="0"/>
                <a:cs typeface="Arial" panose="020B0604020202020204" pitchFamily="34" charset="0"/>
              </a:rPr>
              <a:t>• la communication par courant porteur en ligne (CPL).</a:t>
            </a:r>
          </a:p>
          <a:p>
            <a:pPr algn="just">
              <a:lnSpc>
                <a:spcPct val="150000"/>
              </a:lnSpc>
            </a:pPr>
            <a:r>
              <a:rPr lang="fr-FR" sz="2000" b="1" dirty="0">
                <a:solidFill>
                  <a:schemeClr val="bg1"/>
                </a:solidFill>
                <a:latin typeface="Arial" panose="020B0604020202020204" pitchFamily="34" charset="0"/>
                <a:cs typeface="Arial" panose="020B0604020202020204" pitchFamily="34" charset="0"/>
              </a:rPr>
              <a:t>• la communication par ligne de bus (bus de terrain).</a:t>
            </a:r>
          </a:p>
        </p:txBody>
      </p:sp>
    </p:spTree>
    <p:extLst>
      <p:ext uri="{BB962C8B-B14F-4D97-AF65-F5344CB8AC3E}">
        <p14:creationId xmlns:p14="http://schemas.microsoft.com/office/powerpoint/2010/main" val="361551110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irection Ion">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3989</TotalTime>
  <Words>1539</Words>
  <Application>Microsoft Office PowerPoint</Application>
  <PresentationFormat>Grand écran</PresentationFormat>
  <Paragraphs>104</Paragraphs>
  <Slides>14</Slides>
  <Notes>13</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14</vt:i4>
      </vt:variant>
    </vt:vector>
  </HeadingPairs>
  <TitlesOfParts>
    <vt:vector size="20" baseType="lpstr">
      <vt:lpstr>Arial</vt:lpstr>
      <vt:lpstr>Calibri</vt:lpstr>
      <vt:lpstr>Century Gothic</vt:lpstr>
      <vt:lpstr>Verdana</vt:lpstr>
      <vt:lpstr>Wingdings 3</vt:lpstr>
      <vt:lpstr>Direction 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client</dc:creator>
  <cp:lastModifiedBy>TAREK</cp:lastModifiedBy>
  <cp:revision>184</cp:revision>
  <dcterms:created xsi:type="dcterms:W3CDTF">2016-04-13T20:32:17Z</dcterms:created>
  <dcterms:modified xsi:type="dcterms:W3CDTF">2020-04-14T11:28:23Z</dcterms:modified>
</cp:coreProperties>
</file>