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73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ADBFFA-3D45-4B2C-ADB6-57BEEC7EC817}" type="doc">
      <dgm:prSet loTypeId="urn:microsoft.com/office/officeart/2005/8/layout/list1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38AC517E-F48E-4FDF-85A8-8F0177D00686}">
      <dgm:prSet phldrT="[Texte]"/>
      <dgm:spPr/>
      <dgm:t>
        <a:bodyPr/>
        <a:lstStyle/>
        <a:p>
          <a:r>
            <a:rPr lang="en-US" dirty="0" smtClean="0"/>
            <a:t>List </a:t>
          </a:r>
          <a:endParaRPr lang="fr-FR" dirty="0"/>
        </a:p>
      </dgm:t>
    </dgm:pt>
    <dgm:pt modelId="{EBBBE86E-E727-4F69-94D3-AF649F9C8B00}" type="parTrans" cxnId="{58B1E454-CED3-45A5-BC4B-208794850353}">
      <dgm:prSet/>
      <dgm:spPr/>
      <dgm:t>
        <a:bodyPr/>
        <a:lstStyle/>
        <a:p>
          <a:endParaRPr lang="fr-FR"/>
        </a:p>
      </dgm:t>
    </dgm:pt>
    <dgm:pt modelId="{32B0DD05-3C09-4C56-BD3C-BDD6408CB38C}" type="sibTrans" cxnId="{58B1E454-CED3-45A5-BC4B-208794850353}">
      <dgm:prSet/>
      <dgm:spPr/>
      <dgm:t>
        <a:bodyPr/>
        <a:lstStyle/>
        <a:p>
          <a:endParaRPr lang="fr-FR"/>
        </a:p>
      </dgm:t>
    </dgm:pt>
    <dgm:pt modelId="{A3860E62-5D89-4A91-B60C-A48E56C082D6}">
      <dgm:prSet phldrT="[Texte]"/>
      <dgm:spPr/>
      <dgm:t>
        <a:bodyPr/>
        <a:lstStyle/>
        <a:p>
          <a:r>
            <a:rPr lang="en-US" dirty="0" smtClean="0"/>
            <a:t>Group</a:t>
          </a:r>
          <a:endParaRPr lang="fr-FR" dirty="0"/>
        </a:p>
      </dgm:t>
    </dgm:pt>
    <dgm:pt modelId="{DC2A9D64-3163-474A-B036-453B486D1BD7}" type="parTrans" cxnId="{40E836A2-0643-4EBF-8F87-1AA3EEBF353F}">
      <dgm:prSet/>
      <dgm:spPr/>
      <dgm:t>
        <a:bodyPr/>
        <a:lstStyle/>
        <a:p>
          <a:endParaRPr lang="fr-FR"/>
        </a:p>
      </dgm:t>
    </dgm:pt>
    <dgm:pt modelId="{27687450-6072-43D7-ABD8-6A4834584201}" type="sibTrans" cxnId="{40E836A2-0643-4EBF-8F87-1AA3EEBF353F}">
      <dgm:prSet/>
      <dgm:spPr/>
      <dgm:t>
        <a:bodyPr/>
        <a:lstStyle/>
        <a:p>
          <a:endParaRPr lang="fr-FR"/>
        </a:p>
      </dgm:t>
    </dgm:pt>
    <dgm:pt modelId="{B266D0F8-50D5-44A0-B823-B6934225AC80}">
      <dgm:prSet phldrT="[Texte]"/>
      <dgm:spPr/>
      <dgm:t>
        <a:bodyPr/>
        <a:lstStyle/>
        <a:p>
          <a:r>
            <a:rPr lang="en-US" dirty="0" smtClean="0"/>
            <a:t>Label </a:t>
          </a:r>
          <a:endParaRPr lang="fr-FR" dirty="0"/>
        </a:p>
      </dgm:t>
    </dgm:pt>
    <dgm:pt modelId="{0ABB58CF-6C26-470D-B4F1-3D193088AEF4}" type="parTrans" cxnId="{95B35759-D80B-4EB5-9B76-9ACDEF6B47D1}">
      <dgm:prSet/>
      <dgm:spPr/>
      <dgm:t>
        <a:bodyPr/>
        <a:lstStyle/>
        <a:p>
          <a:endParaRPr lang="fr-FR"/>
        </a:p>
      </dgm:t>
    </dgm:pt>
    <dgm:pt modelId="{B7BEB4F5-1DC2-45B3-BFFD-F2AF19AA7538}" type="sibTrans" cxnId="{95B35759-D80B-4EB5-9B76-9ACDEF6B47D1}">
      <dgm:prSet/>
      <dgm:spPr/>
      <dgm:t>
        <a:bodyPr/>
        <a:lstStyle/>
        <a:p>
          <a:endParaRPr lang="fr-FR"/>
        </a:p>
      </dgm:t>
    </dgm:pt>
    <dgm:pt modelId="{D86FC399-260E-4BC4-83E4-02F0F5C216BF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 students list words, phrases that connect them to the text (familiarize with the topic)</a:t>
          </a:r>
          <a:endParaRPr lang="fr-FR" dirty="0" smtClean="0"/>
        </a:p>
      </dgm:t>
    </dgm:pt>
    <dgm:pt modelId="{F7703745-2D6E-491A-82D3-525B2BAD818F}" type="parTrans" cxnId="{5E78B154-318E-4023-9335-C90BDB7B1D75}">
      <dgm:prSet/>
      <dgm:spPr/>
      <dgm:t>
        <a:bodyPr/>
        <a:lstStyle/>
        <a:p>
          <a:endParaRPr lang="fr-FR"/>
        </a:p>
      </dgm:t>
    </dgm:pt>
    <dgm:pt modelId="{F0BDF635-2FD5-40D4-8F7A-D3477F22590C}" type="sibTrans" cxnId="{5E78B154-318E-4023-9335-C90BDB7B1D75}">
      <dgm:prSet/>
      <dgm:spPr/>
      <dgm:t>
        <a:bodyPr/>
        <a:lstStyle/>
        <a:p>
          <a:endParaRPr lang="fr-FR"/>
        </a:p>
      </dgm:t>
    </dgm:pt>
    <dgm:pt modelId="{AF794BE3-A1EA-4E02-9554-3C18A7356AF9}">
      <dgm:prSet/>
      <dgm:spPr/>
      <dgm:t>
        <a:bodyPr/>
        <a:lstStyle/>
        <a:p>
          <a:r>
            <a:rPr lang="en-US" dirty="0" smtClean="0"/>
            <a:t>Students (in pairs or groups) combine their lists and create categories in which they group similar lists</a:t>
          </a:r>
          <a:endParaRPr lang="fr-FR" dirty="0"/>
        </a:p>
      </dgm:t>
    </dgm:pt>
    <dgm:pt modelId="{BDEA7AD7-2928-4E84-95BA-5905345C437F}" type="parTrans" cxnId="{FFC62598-1425-4BB2-BCBE-32F56DCA1CE3}">
      <dgm:prSet/>
      <dgm:spPr/>
      <dgm:t>
        <a:bodyPr/>
        <a:lstStyle/>
        <a:p>
          <a:endParaRPr lang="fr-FR"/>
        </a:p>
      </dgm:t>
    </dgm:pt>
    <dgm:pt modelId="{0FD40CD6-2ABC-48A2-A9D6-A83CD203DEAC}" type="sibTrans" cxnId="{FFC62598-1425-4BB2-BCBE-32F56DCA1CE3}">
      <dgm:prSet/>
      <dgm:spPr/>
      <dgm:t>
        <a:bodyPr/>
        <a:lstStyle/>
        <a:p>
          <a:endParaRPr lang="fr-FR"/>
        </a:p>
      </dgm:t>
    </dgm:pt>
    <dgm:pt modelId="{AB285B95-3B2F-46D5-A3ED-71F66F674B45}">
      <dgm:prSet/>
      <dgm:spPr/>
      <dgm:t>
        <a:bodyPr/>
        <a:lstStyle/>
        <a:p>
          <a:r>
            <a:rPr lang="en-US" dirty="0" smtClean="0"/>
            <a:t>Students label these groups/categories </a:t>
          </a:r>
          <a:endParaRPr lang="fr-FR" dirty="0"/>
        </a:p>
      </dgm:t>
    </dgm:pt>
    <dgm:pt modelId="{2109E40D-EAE6-43B9-8637-F2F43C17C084}" type="parTrans" cxnId="{787F379F-1078-43DF-A7AD-6703CE6A0204}">
      <dgm:prSet/>
      <dgm:spPr/>
      <dgm:t>
        <a:bodyPr/>
        <a:lstStyle/>
        <a:p>
          <a:endParaRPr lang="fr-FR"/>
        </a:p>
      </dgm:t>
    </dgm:pt>
    <dgm:pt modelId="{2744B408-9D56-4DAF-8AE3-18430BD24407}" type="sibTrans" cxnId="{787F379F-1078-43DF-A7AD-6703CE6A0204}">
      <dgm:prSet/>
      <dgm:spPr/>
      <dgm:t>
        <a:bodyPr/>
        <a:lstStyle/>
        <a:p>
          <a:endParaRPr lang="fr-FR"/>
        </a:p>
      </dgm:t>
    </dgm:pt>
    <dgm:pt modelId="{B7D78286-9BFB-4E5A-A708-5782D20803A1}" type="pres">
      <dgm:prSet presAssocID="{EAADBFFA-3D45-4B2C-ADB6-57BEEC7EC81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A690A7F-C9D7-4885-8B54-AE66A9B778FE}" type="pres">
      <dgm:prSet presAssocID="{38AC517E-F48E-4FDF-85A8-8F0177D00686}" presName="parentLin" presStyleCnt="0"/>
      <dgm:spPr/>
    </dgm:pt>
    <dgm:pt modelId="{AA036036-CE6E-42F3-9270-1680AD18B2AF}" type="pres">
      <dgm:prSet presAssocID="{38AC517E-F48E-4FDF-85A8-8F0177D00686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E4B44AC-71A6-403C-97FE-EE2705614736}" type="pres">
      <dgm:prSet presAssocID="{38AC517E-F48E-4FDF-85A8-8F0177D0068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3B80DA-1F2D-4961-A88E-37BB60FC5CED}" type="pres">
      <dgm:prSet presAssocID="{38AC517E-F48E-4FDF-85A8-8F0177D00686}" presName="negativeSpace" presStyleCnt="0"/>
      <dgm:spPr/>
    </dgm:pt>
    <dgm:pt modelId="{E7CBD1AE-6932-4A68-A61F-FC73EE2CBFC8}" type="pres">
      <dgm:prSet presAssocID="{38AC517E-F48E-4FDF-85A8-8F0177D00686}" presName="childText" presStyleLbl="conFgAcc1" presStyleIdx="0" presStyleCnt="3" custLinFactNeighborX="-391" custLinFactNeighborY="-218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310068-2EB5-4362-8076-A0B78BEFFA0D}" type="pres">
      <dgm:prSet presAssocID="{32B0DD05-3C09-4C56-BD3C-BDD6408CB38C}" presName="spaceBetweenRectangles" presStyleCnt="0"/>
      <dgm:spPr/>
    </dgm:pt>
    <dgm:pt modelId="{E9F76F2D-95EF-4CF0-9A75-EE334F27CC03}" type="pres">
      <dgm:prSet presAssocID="{A3860E62-5D89-4A91-B60C-A48E56C082D6}" presName="parentLin" presStyleCnt="0"/>
      <dgm:spPr/>
    </dgm:pt>
    <dgm:pt modelId="{13CAD633-C01C-431D-9DCC-5DC67581F860}" type="pres">
      <dgm:prSet presAssocID="{A3860E62-5D89-4A91-B60C-A48E56C082D6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34CD48F-9655-4150-8BB9-6BC6B3917308}" type="pres">
      <dgm:prSet presAssocID="{A3860E62-5D89-4A91-B60C-A48E56C082D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7CEB7E-F5B0-43D0-BD39-0E537A1BD504}" type="pres">
      <dgm:prSet presAssocID="{A3860E62-5D89-4A91-B60C-A48E56C082D6}" presName="negativeSpace" presStyleCnt="0"/>
      <dgm:spPr/>
    </dgm:pt>
    <dgm:pt modelId="{68FF62AA-8CBB-44E5-A283-26F59F1EB00F}" type="pres">
      <dgm:prSet presAssocID="{A3860E62-5D89-4A91-B60C-A48E56C082D6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D8B65D7-2A64-4CE5-93CC-7D3103E02B58}" type="pres">
      <dgm:prSet presAssocID="{27687450-6072-43D7-ABD8-6A4834584201}" presName="spaceBetweenRectangles" presStyleCnt="0"/>
      <dgm:spPr/>
    </dgm:pt>
    <dgm:pt modelId="{71FEA03E-B53E-4D48-802D-2E85198041B5}" type="pres">
      <dgm:prSet presAssocID="{B266D0F8-50D5-44A0-B823-B6934225AC80}" presName="parentLin" presStyleCnt="0"/>
      <dgm:spPr/>
    </dgm:pt>
    <dgm:pt modelId="{5419274D-9D5A-4A2D-B1EB-382D743EF26E}" type="pres">
      <dgm:prSet presAssocID="{B266D0F8-50D5-44A0-B823-B6934225AC80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6C458AFB-866F-4F04-B9DF-380752FA5453}" type="pres">
      <dgm:prSet presAssocID="{B266D0F8-50D5-44A0-B823-B6934225AC8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65EB88-171B-4206-AEE5-704870E78029}" type="pres">
      <dgm:prSet presAssocID="{B266D0F8-50D5-44A0-B823-B6934225AC80}" presName="negativeSpace" presStyleCnt="0"/>
      <dgm:spPr/>
    </dgm:pt>
    <dgm:pt modelId="{1AEBE4B1-DFC5-4A83-8831-2F6ED93F2F31}" type="pres">
      <dgm:prSet presAssocID="{B266D0F8-50D5-44A0-B823-B6934225AC8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4C2F8C8-EB0B-4038-9E8C-889B0BB14B88}" type="presOf" srcId="{D86FC399-260E-4BC4-83E4-02F0F5C216BF}" destId="{E7CBD1AE-6932-4A68-A61F-FC73EE2CBFC8}" srcOrd="0" destOrd="0" presId="urn:microsoft.com/office/officeart/2005/8/layout/list1"/>
    <dgm:cxn modelId="{95B35759-D80B-4EB5-9B76-9ACDEF6B47D1}" srcId="{EAADBFFA-3D45-4B2C-ADB6-57BEEC7EC817}" destId="{B266D0F8-50D5-44A0-B823-B6934225AC80}" srcOrd="2" destOrd="0" parTransId="{0ABB58CF-6C26-470D-B4F1-3D193088AEF4}" sibTransId="{B7BEB4F5-1DC2-45B3-BFFD-F2AF19AA7538}"/>
    <dgm:cxn modelId="{FFC62598-1425-4BB2-BCBE-32F56DCA1CE3}" srcId="{A3860E62-5D89-4A91-B60C-A48E56C082D6}" destId="{AF794BE3-A1EA-4E02-9554-3C18A7356AF9}" srcOrd="0" destOrd="0" parTransId="{BDEA7AD7-2928-4E84-95BA-5905345C437F}" sibTransId="{0FD40CD6-2ABC-48A2-A9D6-A83CD203DEAC}"/>
    <dgm:cxn modelId="{26786813-455F-461C-8334-6C0226B914E9}" type="presOf" srcId="{38AC517E-F48E-4FDF-85A8-8F0177D00686}" destId="{AE4B44AC-71A6-403C-97FE-EE2705614736}" srcOrd="1" destOrd="0" presId="urn:microsoft.com/office/officeart/2005/8/layout/list1"/>
    <dgm:cxn modelId="{C962F0B3-480E-4852-91DF-EAA4B86CE101}" type="presOf" srcId="{A3860E62-5D89-4A91-B60C-A48E56C082D6}" destId="{234CD48F-9655-4150-8BB9-6BC6B3917308}" srcOrd="1" destOrd="0" presId="urn:microsoft.com/office/officeart/2005/8/layout/list1"/>
    <dgm:cxn modelId="{45A8A1E0-4CBA-4716-A8A8-5E612B0CF43A}" type="presOf" srcId="{38AC517E-F48E-4FDF-85A8-8F0177D00686}" destId="{AA036036-CE6E-42F3-9270-1680AD18B2AF}" srcOrd="0" destOrd="0" presId="urn:microsoft.com/office/officeart/2005/8/layout/list1"/>
    <dgm:cxn modelId="{94709DFF-DE65-45CE-8AD7-DCDD6D4DF224}" type="presOf" srcId="{A3860E62-5D89-4A91-B60C-A48E56C082D6}" destId="{13CAD633-C01C-431D-9DCC-5DC67581F860}" srcOrd="0" destOrd="0" presId="urn:microsoft.com/office/officeart/2005/8/layout/list1"/>
    <dgm:cxn modelId="{5E78B154-318E-4023-9335-C90BDB7B1D75}" srcId="{38AC517E-F48E-4FDF-85A8-8F0177D00686}" destId="{D86FC399-260E-4BC4-83E4-02F0F5C216BF}" srcOrd="0" destOrd="0" parTransId="{F7703745-2D6E-491A-82D3-525B2BAD818F}" sibTransId="{F0BDF635-2FD5-40D4-8F7A-D3477F22590C}"/>
    <dgm:cxn modelId="{D06A21CA-636E-41C8-81D3-8CF706A40EC1}" type="presOf" srcId="{AF794BE3-A1EA-4E02-9554-3C18A7356AF9}" destId="{68FF62AA-8CBB-44E5-A283-26F59F1EB00F}" srcOrd="0" destOrd="0" presId="urn:microsoft.com/office/officeart/2005/8/layout/list1"/>
    <dgm:cxn modelId="{58B1E454-CED3-45A5-BC4B-208794850353}" srcId="{EAADBFFA-3D45-4B2C-ADB6-57BEEC7EC817}" destId="{38AC517E-F48E-4FDF-85A8-8F0177D00686}" srcOrd="0" destOrd="0" parTransId="{EBBBE86E-E727-4F69-94D3-AF649F9C8B00}" sibTransId="{32B0DD05-3C09-4C56-BD3C-BDD6408CB38C}"/>
    <dgm:cxn modelId="{9014B824-B754-40CA-A2E7-59EAD469A862}" type="presOf" srcId="{B266D0F8-50D5-44A0-B823-B6934225AC80}" destId="{5419274D-9D5A-4A2D-B1EB-382D743EF26E}" srcOrd="0" destOrd="0" presId="urn:microsoft.com/office/officeart/2005/8/layout/list1"/>
    <dgm:cxn modelId="{FDE2025E-2AFA-4FDB-8997-C86009AA9793}" type="presOf" srcId="{EAADBFFA-3D45-4B2C-ADB6-57BEEC7EC817}" destId="{B7D78286-9BFB-4E5A-A708-5782D20803A1}" srcOrd="0" destOrd="0" presId="urn:microsoft.com/office/officeart/2005/8/layout/list1"/>
    <dgm:cxn modelId="{787F379F-1078-43DF-A7AD-6703CE6A0204}" srcId="{B266D0F8-50D5-44A0-B823-B6934225AC80}" destId="{AB285B95-3B2F-46D5-A3ED-71F66F674B45}" srcOrd="0" destOrd="0" parTransId="{2109E40D-EAE6-43B9-8637-F2F43C17C084}" sibTransId="{2744B408-9D56-4DAF-8AE3-18430BD24407}"/>
    <dgm:cxn modelId="{78B3C41C-3072-4A2F-BBBA-3C35116489DD}" type="presOf" srcId="{AB285B95-3B2F-46D5-A3ED-71F66F674B45}" destId="{1AEBE4B1-DFC5-4A83-8831-2F6ED93F2F31}" srcOrd="0" destOrd="0" presId="urn:microsoft.com/office/officeart/2005/8/layout/list1"/>
    <dgm:cxn modelId="{40E836A2-0643-4EBF-8F87-1AA3EEBF353F}" srcId="{EAADBFFA-3D45-4B2C-ADB6-57BEEC7EC817}" destId="{A3860E62-5D89-4A91-B60C-A48E56C082D6}" srcOrd="1" destOrd="0" parTransId="{DC2A9D64-3163-474A-B036-453B486D1BD7}" sibTransId="{27687450-6072-43D7-ABD8-6A4834584201}"/>
    <dgm:cxn modelId="{7AE66DC5-74A9-42E5-8757-8AC6D94C28A3}" type="presOf" srcId="{B266D0F8-50D5-44A0-B823-B6934225AC80}" destId="{6C458AFB-866F-4F04-B9DF-380752FA5453}" srcOrd="1" destOrd="0" presId="urn:microsoft.com/office/officeart/2005/8/layout/list1"/>
    <dgm:cxn modelId="{3C96C947-40AD-41A1-B9D6-52FA8B988B5B}" type="presParOf" srcId="{B7D78286-9BFB-4E5A-A708-5782D20803A1}" destId="{AA690A7F-C9D7-4885-8B54-AE66A9B778FE}" srcOrd="0" destOrd="0" presId="urn:microsoft.com/office/officeart/2005/8/layout/list1"/>
    <dgm:cxn modelId="{952D6862-DFA0-4D3C-BEE9-4DFCC3C71849}" type="presParOf" srcId="{AA690A7F-C9D7-4885-8B54-AE66A9B778FE}" destId="{AA036036-CE6E-42F3-9270-1680AD18B2AF}" srcOrd="0" destOrd="0" presId="urn:microsoft.com/office/officeart/2005/8/layout/list1"/>
    <dgm:cxn modelId="{E3A9B56F-8FAD-494F-8BD0-F37FB4097213}" type="presParOf" srcId="{AA690A7F-C9D7-4885-8B54-AE66A9B778FE}" destId="{AE4B44AC-71A6-403C-97FE-EE2705614736}" srcOrd="1" destOrd="0" presId="urn:microsoft.com/office/officeart/2005/8/layout/list1"/>
    <dgm:cxn modelId="{CFB76944-7DDB-4817-9647-1AFF20E22590}" type="presParOf" srcId="{B7D78286-9BFB-4E5A-A708-5782D20803A1}" destId="{B33B80DA-1F2D-4961-A88E-37BB60FC5CED}" srcOrd="1" destOrd="0" presId="urn:microsoft.com/office/officeart/2005/8/layout/list1"/>
    <dgm:cxn modelId="{1D581C38-4BF9-487C-B540-16ADB2C4F9C7}" type="presParOf" srcId="{B7D78286-9BFB-4E5A-A708-5782D20803A1}" destId="{E7CBD1AE-6932-4A68-A61F-FC73EE2CBFC8}" srcOrd="2" destOrd="0" presId="urn:microsoft.com/office/officeart/2005/8/layout/list1"/>
    <dgm:cxn modelId="{E6F115A2-0D86-40E4-BD82-B07DF3223DA5}" type="presParOf" srcId="{B7D78286-9BFB-4E5A-A708-5782D20803A1}" destId="{16310068-2EB5-4362-8076-A0B78BEFFA0D}" srcOrd="3" destOrd="0" presId="urn:microsoft.com/office/officeart/2005/8/layout/list1"/>
    <dgm:cxn modelId="{457AA6EF-2B4A-4A11-A6FA-48E7B8DB0A9C}" type="presParOf" srcId="{B7D78286-9BFB-4E5A-A708-5782D20803A1}" destId="{E9F76F2D-95EF-4CF0-9A75-EE334F27CC03}" srcOrd="4" destOrd="0" presId="urn:microsoft.com/office/officeart/2005/8/layout/list1"/>
    <dgm:cxn modelId="{A4E5320E-2912-4D2B-880B-C6AE2042EEDD}" type="presParOf" srcId="{E9F76F2D-95EF-4CF0-9A75-EE334F27CC03}" destId="{13CAD633-C01C-431D-9DCC-5DC67581F860}" srcOrd="0" destOrd="0" presId="urn:microsoft.com/office/officeart/2005/8/layout/list1"/>
    <dgm:cxn modelId="{66834D96-0BB6-400C-9292-3AE941AC492E}" type="presParOf" srcId="{E9F76F2D-95EF-4CF0-9A75-EE334F27CC03}" destId="{234CD48F-9655-4150-8BB9-6BC6B3917308}" srcOrd="1" destOrd="0" presId="urn:microsoft.com/office/officeart/2005/8/layout/list1"/>
    <dgm:cxn modelId="{5991F946-170A-4B0F-A5D8-639BD8F727AA}" type="presParOf" srcId="{B7D78286-9BFB-4E5A-A708-5782D20803A1}" destId="{2A7CEB7E-F5B0-43D0-BD39-0E537A1BD504}" srcOrd="5" destOrd="0" presId="urn:microsoft.com/office/officeart/2005/8/layout/list1"/>
    <dgm:cxn modelId="{B3A4D7F5-6099-49D4-93BD-5A1D7355C8CF}" type="presParOf" srcId="{B7D78286-9BFB-4E5A-A708-5782D20803A1}" destId="{68FF62AA-8CBB-44E5-A283-26F59F1EB00F}" srcOrd="6" destOrd="0" presId="urn:microsoft.com/office/officeart/2005/8/layout/list1"/>
    <dgm:cxn modelId="{40CA79B3-89AF-475A-B1DF-1083F55F4584}" type="presParOf" srcId="{B7D78286-9BFB-4E5A-A708-5782D20803A1}" destId="{BD8B65D7-2A64-4CE5-93CC-7D3103E02B58}" srcOrd="7" destOrd="0" presId="urn:microsoft.com/office/officeart/2005/8/layout/list1"/>
    <dgm:cxn modelId="{736314A9-BEA6-4A94-95A0-C102A0C14E99}" type="presParOf" srcId="{B7D78286-9BFB-4E5A-A708-5782D20803A1}" destId="{71FEA03E-B53E-4D48-802D-2E85198041B5}" srcOrd="8" destOrd="0" presId="urn:microsoft.com/office/officeart/2005/8/layout/list1"/>
    <dgm:cxn modelId="{502817C0-F02E-4CED-AB6F-05C338296380}" type="presParOf" srcId="{71FEA03E-B53E-4D48-802D-2E85198041B5}" destId="{5419274D-9D5A-4A2D-B1EB-382D743EF26E}" srcOrd="0" destOrd="0" presId="urn:microsoft.com/office/officeart/2005/8/layout/list1"/>
    <dgm:cxn modelId="{AA6DD87F-EA39-4418-9110-FD1413279C8D}" type="presParOf" srcId="{71FEA03E-B53E-4D48-802D-2E85198041B5}" destId="{6C458AFB-866F-4F04-B9DF-380752FA5453}" srcOrd="1" destOrd="0" presId="urn:microsoft.com/office/officeart/2005/8/layout/list1"/>
    <dgm:cxn modelId="{57190C53-CB11-44A5-B126-4B30250D64F1}" type="presParOf" srcId="{B7D78286-9BFB-4E5A-A708-5782D20803A1}" destId="{5265EB88-171B-4206-AEE5-704870E78029}" srcOrd="9" destOrd="0" presId="urn:microsoft.com/office/officeart/2005/8/layout/list1"/>
    <dgm:cxn modelId="{1B2D6BC4-DD61-489D-94F0-1640D448C1F2}" type="presParOf" srcId="{B7D78286-9BFB-4E5A-A708-5782D20803A1}" destId="{1AEBE4B1-DFC5-4A83-8831-2F6ED93F2F31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1518C-0EF6-47EC-B1AE-F5F4C4C9AB00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AD2A4-9446-4DFA-865F-F101301CE7F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AD2A4-9446-4DFA-865F-F101301CE7F6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AD2A4-9446-4DFA-865F-F101301CE7F6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5EE97-B369-4347-B684-247E236531F5}" type="datetimeFigureOut">
              <a:rPr lang="fr-FR" smtClean="0"/>
              <a:pPr/>
              <a:t>26/03/2020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B624E-5118-46F1-BE4F-4352E0E4E5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STEFA\Desktop\My%20courses\Language%20mastery\Reading\reading%20strategies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Unit I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500438"/>
            <a:ext cx="6400800" cy="257176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Active reading/Critical reading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357166"/>
            <a:ext cx="8858280" cy="57150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6257925"/>
            <a:ext cx="885828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b="1" dirty="0" smtClean="0">
                <a:solidFill>
                  <a:schemeClr val="tx2"/>
                </a:solidFill>
              </a:rPr>
              <a:t>II. List, Group, Label</a:t>
            </a:r>
          </a:p>
          <a:p>
            <a:pPr>
              <a:buNone/>
            </a:pPr>
            <a:endParaRPr lang="fr-FR" sz="3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Diagramme 3"/>
          <p:cNvGraphicFramePr/>
          <p:nvPr/>
        </p:nvGraphicFramePr>
        <p:xfrm>
          <a:off x="428596" y="1142984"/>
          <a:ext cx="8143932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0"/>
            <a:ext cx="8572560" cy="62150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5929330"/>
            <a:ext cx="8858280" cy="92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III. Anticipation guide</a:t>
            </a:r>
          </a:p>
          <a:p>
            <a:pPr>
              <a:buNone/>
            </a:pPr>
            <a:endParaRPr lang="en-US" b="1" dirty="0" smtClean="0">
              <a:solidFill>
                <a:schemeClr val="tx2"/>
              </a:solidFill>
            </a:endParaRPr>
          </a:p>
          <a:p>
            <a:pPr lvl="1" algn="just">
              <a:buFont typeface="Wingdings" pitchFamily="2" charset="2"/>
              <a:buChar char="§"/>
            </a:pPr>
            <a:r>
              <a:rPr lang="en-US" dirty="0" smtClean="0"/>
              <a:t>Students mark whether they agree or disagree on a set of statements prior to the reading</a:t>
            </a:r>
          </a:p>
          <a:p>
            <a:pPr lvl="1" algn="just">
              <a:buNone/>
            </a:pPr>
            <a:endParaRPr lang="en-US" dirty="0" smtClean="0"/>
          </a:p>
          <a:p>
            <a:pPr lvl="1" algn="just">
              <a:buFont typeface="Wingdings" pitchFamily="2" charset="2"/>
              <a:buChar char="§"/>
            </a:pPr>
            <a:r>
              <a:rPr lang="en-US" dirty="0" smtClean="0"/>
              <a:t>Discuss their stances in groups</a:t>
            </a:r>
          </a:p>
          <a:p>
            <a:pPr lvl="1" algn="just">
              <a:buNone/>
            </a:pPr>
            <a:endParaRPr lang="en-US" dirty="0" smtClean="0"/>
          </a:p>
          <a:p>
            <a:pPr lvl="1" algn="just">
              <a:buFont typeface="Wingdings" pitchFamily="2" charset="2"/>
              <a:buChar char="§"/>
            </a:pPr>
            <a:r>
              <a:rPr lang="en-US" dirty="0" smtClean="0"/>
              <a:t>While reading, students compare their initial stances to the eventual ones</a:t>
            </a:r>
          </a:p>
          <a:p>
            <a:pPr lvl="1" algn="just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500042"/>
            <a:ext cx="7929618" cy="5857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IV. Probable passage</a:t>
            </a:r>
          </a:p>
          <a:p>
            <a:pPr>
              <a:buNone/>
            </a:pPr>
            <a:endParaRPr lang="en-US" b="1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This activity is related to contextual learning of vocabulary. 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Instead of asking students to check up words in a dictionary, the teacher sets various lexical categories and a list of (unfamiliar and familiar)words to be placed in these categories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This activity is better accomplished in groups 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501122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85720" y="357166"/>
            <a:ext cx="1857388" cy="42862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These steps are to be followed for the probable passage activity</a:t>
            </a:r>
            <a:endParaRPr lang="fr-FR" sz="3200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736"/>
            <a:ext cx="8358246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Here is a completed probable passage</a:t>
            </a:r>
            <a:endParaRPr lang="fr-FR" sz="3200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285720" y="1285860"/>
            <a:ext cx="8429684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6143644"/>
            <a:ext cx="8572560" cy="58277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5"/>
            <a:ext cx="8229600" cy="3143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b="1" dirty="0" smtClean="0">
                <a:solidFill>
                  <a:schemeClr val="tx2"/>
                </a:solidFill>
              </a:rPr>
              <a:t>II. During-reading</a:t>
            </a:r>
          </a:p>
          <a:p>
            <a:pPr marL="514350" indent="-514350">
              <a:buAutoNum type="arabicPeriod"/>
            </a:pPr>
            <a:r>
              <a:rPr lang="en-US" sz="3000" b="1" dirty="0" smtClean="0">
                <a:solidFill>
                  <a:schemeClr val="accent2"/>
                </a:solidFill>
              </a:rPr>
              <a:t>Coding text </a:t>
            </a:r>
          </a:p>
          <a:p>
            <a:pPr marL="514350" indent="-514350">
              <a:buNone/>
            </a:pPr>
            <a:r>
              <a:rPr lang="en-US" sz="3000" dirty="0" smtClean="0"/>
              <a:t>This method helps students use margin marking (codes) while they read as a natural use of their meta-cognitive skills . Here is an example of reading codes:</a:t>
            </a:r>
          </a:p>
          <a:p>
            <a:pPr marL="514350" indent="-514350">
              <a:buNone/>
            </a:pPr>
            <a:endParaRPr lang="en-US" sz="3000" dirty="0" smtClean="0"/>
          </a:p>
          <a:p>
            <a:pPr marL="514350" indent="-514350">
              <a:buNone/>
            </a:pPr>
            <a:endParaRPr lang="fr-FR" sz="3000" dirty="0"/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357562"/>
            <a:ext cx="914400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5929330"/>
            <a:ext cx="8501122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Previewing the text using certain strategies as prediction, schema activation and text skimming</a:t>
            </a:r>
          </a:p>
          <a:p>
            <a:r>
              <a:rPr lang="en-US" dirty="0" smtClean="0"/>
              <a:t>Reading texts using the PDP technique (pre, during, and post reading)</a:t>
            </a:r>
          </a:p>
          <a:p>
            <a:r>
              <a:rPr lang="en-US" dirty="0" smtClean="0"/>
              <a:t>Making inferences and drawing conclusions from text comprehension and evaluation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b="1" dirty="0" smtClean="0">
                <a:solidFill>
                  <a:schemeClr val="accent2"/>
                </a:solidFill>
              </a:rPr>
              <a:t>2. peers conversation</a:t>
            </a:r>
          </a:p>
          <a:p>
            <a:pPr>
              <a:buNone/>
            </a:pPr>
            <a:endParaRPr lang="en-US" sz="30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sz="3000" dirty="0" smtClean="0"/>
              <a:t>This conversation does not only focus on the text’s main events/ideas, sequence of events or main concepts, but also on making predictions, asking questions and building associations.</a:t>
            </a:r>
          </a:p>
          <a:p>
            <a:pPr>
              <a:buNone/>
            </a:pPr>
            <a:r>
              <a:rPr lang="en-US" sz="3000" dirty="0" smtClean="0"/>
              <a:t>The teacher provides students a structure to practice this strategy, which includes various activities such as </a:t>
            </a:r>
            <a:r>
              <a:rPr lang="en-US" sz="3000" i="1" dirty="0" smtClean="0">
                <a:solidFill>
                  <a:schemeClr val="accent2"/>
                </a:solidFill>
              </a:rPr>
              <a:t>say something.</a:t>
            </a:r>
            <a:endParaRPr lang="fr-FR" sz="3000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accent5"/>
                </a:solidFill>
              </a:rPr>
              <a:t>Say something</a:t>
            </a:r>
            <a:br>
              <a:rPr lang="en-US" sz="2800" b="1" dirty="0" smtClean="0">
                <a:solidFill>
                  <a:schemeClr val="accent5"/>
                </a:solidFill>
              </a:rPr>
            </a:br>
            <a:r>
              <a:rPr lang="en-US" sz="2800" dirty="0" smtClean="0"/>
              <a:t>It is better done in pairs or groups after each paragraph, section, passage while silent reading</a:t>
            </a:r>
            <a:endParaRPr lang="fr-FR" sz="2800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714488"/>
            <a:ext cx="778674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000" b="1" dirty="0" smtClean="0">
                <a:solidFill>
                  <a:schemeClr val="tx2"/>
                </a:solidFill>
              </a:rPr>
              <a:t>III. Post-reading</a:t>
            </a:r>
            <a:endParaRPr lang="fr-FR" sz="3000" b="1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Wingdings" pitchFamily="2" charset="2"/>
              <a:buChar char="§"/>
            </a:pPr>
            <a:r>
              <a:rPr lang="en-US" dirty="0" smtClean="0"/>
              <a:t> Active reading does not end once students have completed reading the text</a:t>
            </a:r>
          </a:p>
          <a:p>
            <a:pPr lvl="1">
              <a:buNone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 This step helps students build on and foster their meta-cognitive skills such as the ability to clarify, connect, summarize, reflect and evaluate.</a:t>
            </a:r>
          </a:p>
          <a:p>
            <a:pPr lvl="1">
              <a:buNone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 It’s main objective is to extend students’ reading comprehension and explore the text to make the most of it by integrating other skills</a:t>
            </a:r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accent2"/>
                </a:solidFill>
              </a:rPr>
              <a:t>1. Scales </a:t>
            </a:r>
            <a:endParaRPr lang="fr-FR" sz="32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activity allows students to form an opinion based on themes, concepts or events.</a:t>
            </a:r>
          </a:p>
          <a:p>
            <a:r>
              <a:rPr lang="en-US" dirty="0" smtClean="0"/>
              <a:t>The teacher uses debatable statements to enable students make reflections upon the text and engage in a meaningful discussion with peers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Here is an example: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357166"/>
            <a:ext cx="8501121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5857892"/>
            <a:ext cx="850112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000" b="1" dirty="0" smtClean="0">
                <a:solidFill>
                  <a:schemeClr val="accent2"/>
                </a:solidFill>
              </a:rPr>
              <a:t>2. Very important points VIPs</a:t>
            </a:r>
            <a:endParaRPr lang="fr-FR" sz="3000" b="1" dirty="0">
              <a:solidFill>
                <a:schemeClr val="accent2"/>
              </a:solidFill>
            </a:endParaRP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14422"/>
            <a:ext cx="878684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000" b="1" dirty="0" smtClean="0">
                <a:solidFill>
                  <a:schemeClr val="accent2"/>
                </a:solidFill>
              </a:rPr>
              <a:t>3. Summarizing the text</a:t>
            </a:r>
            <a:endParaRPr lang="fr-FR" sz="3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Summarizing the text allows students to remember the most important ideas of the text </a:t>
            </a:r>
          </a:p>
          <a:p>
            <a:r>
              <a:rPr lang="en-US" dirty="0" smtClean="0"/>
              <a:t>It also encourage them to express the gist of the text in their own words</a:t>
            </a:r>
          </a:p>
          <a:p>
            <a:r>
              <a:rPr lang="en-US" dirty="0" smtClean="0"/>
              <a:t>In literary texts (fiction), a very useful technique is widely used: Somebody-Wanted-But-So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Here is the SWBS Chart and an illustration of it.</a:t>
            </a:r>
            <a:endParaRPr lang="fr-F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428604"/>
          <a:ext cx="8186768" cy="2257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692"/>
                <a:gridCol w="2046692"/>
                <a:gridCol w="2046692"/>
                <a:gridCol w="2046692"/>
              </a:tblGrid>
              <a:tr h="651354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Somebody 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Wanted 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But</a:t>
                      </a:r>
                      <a:r>
                        <a:rPr lang="en-US" sz="2600" baseline="0" dirty="0" smtClean="0"/>
                        <a:t> 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So</a:t>
                      </a:r>
                      <a:endParaRPr lang="fr-FR" sz="2600" dirty="0"/>
                    </a:p>
                  </a:txBody>
                  <a:tcPr/>
                </a:tc>
              </a:tr>
              <a:tr h="1606074">
                <a:tc>
                  <a:txBody>
                    <a:bodyPr/>
                    <a:lstStyle/>
                    <a:p>
                      <a:r>
                        <a:rPr lang="en-US" dirty="0" smtClean="0"/>
                        <a:t>Determine the major characters in the text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they wanted to do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happened that kept them from getting what they wanted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eventual outcome of the conflict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928934"/>
            <a:ext cx="8429684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Part I. Active reading 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50072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Previewing</a:t>
            </a:r>
          </a:p>
          <a:p>
            <a:pPr marL="514350" indent="-514350"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PDP reading strategy</a:t>
            </a:r>
          </a:p>
          <a:p>
            <a:pPr marL="914400" lvl="1" indent="-514350">
              <a:buAutoNum type="alphaLcPeriod"/>
            </a:pPr>
            <a:r>
              <a:rPr lang="en-US" sz="3000" dirty="0" smtClean="0">
                <a:solidFill>
                  <a:schemeClr val="tx1"/>
                </a:solidFill>
              </a:rPr>
              <a:t>pre-reading</a:t>
            </a:r>
          </a:p>
          <a:p>
            <a:pPr marL="1314450" lvl="2" indent="-514350"/>
            <a:r>
              <a:rPr lang="en-US" dirty="0" smtClean="0">
                <a:solidFill>
                  <a:schemeClr val="tx1"/>
                </a:solidFill>
              </a:rPr>
              <a:t>KWL Chart</a:t>
            </a:r>
          </a:p>
          <a:p>
            <a:pPr marL="1314450" lvl="2" indent="-514350"/>
            <a:r>
              <a:rPr lang="en-US" dirty="0" smtClean="0"/>
              <a:t>List, Group, Label</a:t>
            </a:r>
          </a:p>
          <a:p>
            <a:pPr marL="1314450" lvl="2" indent="-514350"/>
            <a:r>
              <a:rPr lang="en-US" dirty="0" smtClean="0"/>
              <a:t>Anticipation guide</a:t>
            </a:r>
          </a:p>
          <a:p>
            <a:pPr marL="1314450" lvl="2" indent="-514350"/>
            <a:r>
              <a:rPr lang="en-US" dirty="0" smtClean="0">
                <a:solidFill>
                  <a:schemeClr val="tx1"/>
                </a:solidFill>
              </a:rPr>
              <a:t>Probable passage</a:t>
            </a:r>
          </a:p>
          <a:p>
            <a:pPr marL="514350" indent="-514350">
              <a:buNone/>
            </a:pPr>
            <a:r>
              <a:rPr lang="en-US" sz="3000" dirty="0" smtClean="0">
                <a:solidFill>
                  <a:schemeClr val="tx1"/>
                </a:solidFill>
              </a:rPr>
              <a:t>     b. During-reading</a:t>
            </a:r>
          </a:p>
          <a:p>
            <a:pPr marL="1314450" lvl="2" indent="-514350"/>
            <a:r>
              <a:rPr lang="en-US" dirty="0" smtClean="0"/>
              <a:t>Coding text</a:t>
            </a:r>
          </a:p>
          <a:p>
            <a:pPr marL="1314450" lvl="2" indent="-514350"/>
            <a:r>
              <a:rPr lang="en-US" dirty="0" smtClean="0">
                <a:solidFill>
                  <a:schemeClr val="tx1"/>
                </a:solidFill>
              </a:rPr>
              <a:t>Peer conversation</a:t>
            </a:r>
          </a:p>
          <a:p>
            <a:pPr marL="914400" lvl="1" indent="-514350">
              <a:buNone/>
            </a:pPr>
            <a:r>
              <a:rPr lang="en-US" sz="3000" dirty="0" smtClean="0">
                <a:solidFill>
                  <a:schemeClr val="tx1"/>
                </a:solidFill>
              </a:rPr>
              <a:t>c.  Post-reading </a:t>
            </a:r>
          </a:p>
          <a:p>
            <a:pPr marL="1771650" lvl="3" indent="-514350"/>
            <a:r>
              <a:rPr lang="en-US" dirty="0" smtClean="0"/>
              <a:t> Scales</a:t>
            </a:r>
          </a:p>
          <a:p>
            <a:pPr marL="1771650" lvl="3" indent="-514350"/>
            <a:r>
              <a:rPr lang="en-US" dirty="0" smtClean="0"/>
              <a:t> VIPs</a:t>
            </a:r>
          </a:p>
          <a:p>
            <a:pPr marL="1771650" lvl="3" indent="-514350"/>
            <a:r>
              <a:rPr lang="en-US" dirty="0" smtClean="0">
                <a:solidFill>
                  <a:schemeClr val="tx1"/>
                </a:solidFill>
              </a:rPr>
              <a:t> SWBS Chart</a:t>
            </a:r>
            <a:endParaRPr lang="fr-FR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tx2"/>
                </a:solidFill>
              </a:rPr>
              <a:t>1. Previewing 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US" dirty="0" smtClean="0">
                <a:solidFill>
                  <a:schemeClr val="accent2"/>
                </a:solidFill>
              </a:rPr>
              <a:t>Previewing</a:t>
            </a:r>
            <a:r>
              <a:rPr lang="en-US" dirty="0" smtClean="0"/>
              <a:t> </a:t>
            </a:r>
            <a:endParaRPr lang="fr-FR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Learning about a text before really reading it</a:t>
            </a:r>
          </a:p>
          <a:p>
            <a:pPr lvl="1">
              <a:buNone/>
            </a:pPr>
            <a:endParaRPr lang="fr-FR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Getting a prior knowledge about the text content and organization (schema activation)</a:t>
            </a:r>
          </a:p>
          <a:p>
            <a:pPr lvl="1">
              <a:buNone/>
            </a:pPr>
            <a:endParaRPr lang="fr-FR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Referring to peripheral information as hints to predict the content (title, picture, visual, head notes, introductory content)</a:t>
            </a:r>
            <a:endParaRPr lang="fr-FR" dirty="0" smtClean="0"/>
          </a:p>
          <a:p>
            <a:pPr>
              <a:buFont typeface="Courier New" pitchFamily="49" charset="0"/>
              <a:buChar char="o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100" dirty="0" smtClean="0"/>
              <a:t>   These features help in previewing the text effectively and prepare the reader to read the text</a:t>
            </a:r>
            <a:r>
              <a:rPr lang="en-US" dirty="0" smtClean="0"/>
              <a:t>.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785926"/>
            <a:ext cx="8001056" cy="378621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accent2"/>
                </a:solidFill>
              </a:rPr>
              <a:t>Example</a:t>
            </a:r>
            <a:r>
              <a:rPr lang="en-US" dirty="0" smtClean="0"/>
              <a:t> 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357298"/>
            <a:ext cx="8358245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928802"/>
            <a:ext cx="750099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57166"/>
            <a:ext cx="557216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accent2"/>
                </a:solidFill>
              </a:rPr>
              <a:t>Practice: tutorial instructions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4929222"/>
          </a:xfr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endParaRPr lang="fr-FR" dirty="0"/>
          </a:p>
          <a:p>
            <a:r>
              <a:rPr lang="en-US" dirty="0"/>
              <a:t> </a:t>
            </a:r>
            <a:r>
              <a:rPr lang="en-US" sz="4600" dirty="0" smtClean="0"/>
              <a:t>The teacher asks students </a:t>
            </a:r>
            <a:r>
              <a:rPr lang="en-US" sz="4600" dirty="0"/>
              <a:t>to </a:t>
            </a:r>
            <a:r>
              <a:rPr lang="en-US" sz="4600" dirty="0" smtClean="0"/>
              <a:t>choose a text and bring it to the class (a tutorial). </a:t>
            </a:r>
          </a:p>
          <a:p>
            <a:pPr>
              <a:buNone/>
            </a:pPr>
            <a:endParaRPr lang="en-US" sz="4600" dirty="0" smtClean="0"/>
          </a:p>
          <a:p>
            <a:r>
              <a:rPr lang="en-US" sz="4600" dirty="0" smtClean="0"/>
              <a:t>He asks them </a:t>
            </a:r>
            <a:r>
              <a:rPr lang="en-US" sz="4600" dirty="0"/>
              <a:t>to preview the text by reading the title, the abstract, the headings and subheading, and skim-reading the introduction and conclusion</a:t>
            </a:r>
            <a:r>
              <a:rPr lang="en-US" sz="4600" dirty="0" smtClean="0"/>
              <a:t>.</a:t>
            </a:r>
          </a:p>
          <a:p>
            <a:pPr>
              <a:buNone/>
            </a:pPr>
            <a:r>
              <a:rPr lang="en-US" sz="4600" dirty="0" smtClean="0"/>
              <a:t> </a:t>
            </a:r>
          </a:p>
          <a:p>
            <a:r>
              <a:rPr lang="en-US" sz="4600" dirty="0" smtClean="0"/>
              <a:t>While </a:t>
            </a:r>
            <a:r>
              <a:rPr lang="en-US" sz="4600" dirty="0"/>
              <a:t>they are doing this, encourage them to make notes in the margins or in a notebook about what they think the reading is about. </a:t>
            </a:r>
            <a:endParaRPr lang="en-US" sz="4600" dirty="0" smtClean="0"/>
          </a:p>
          <a:p>
            <a:pPr>
              <a:buNone/>
            </a:pPr>
            <a:endParaRPr lang="en-US" sz="4600" dirty="0" smtClean="0"/>
          </a:p>
          <a:p>
            <a:r>
              <a:rPr lang="en-US" sz="4600" dirty="0" smtClean="0"/>
              <a:t>Get </a:t>
            </a:r>
            <a:r>
              <a:rPr lang="en-US" sz="4600" dirty="0"/>
              <a:t>them to share their impressions with peers and then ask the whole class for feedback. </a:t>
            </a:r>
            <a:endParaRPr lang="en-US" sz="4600" dirty="0" smtClean="0"/>
          </a:p>
          <a:p>
            <a:pPr>
              <a:buNone/>
            </a:pPr>
            <a:endParaRPr lang="en-US" sz="4600" dirty="0" smtClean="0"/>
          </a:p>
          <a:p>
            <a:r>
              <a:rPr lang="en-US" sz="4600" dirty="0" smtClean="0"/>
              <a:t>This </a:t>
            </a:r>
            <a:r>
              <a:rPr lang="en-US" sz="4600" dirty="0"/>
              <a:t>activity prepares students to read the whole text. </a:t>
            </a:r>
            <a:endParaRPr lang="fr-FR"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2. PDP</a:t>
            </a:r>
            <a:r>
              <a:rPr lang="en-US" dirty="0" smtClean="0">
                <a:solidFill>
                  <a:schemeClr val="tx2"/>
                </a:solidFill>
              </a:rPr>
              <a:t>: </a:t>
            </a:r>
            <a:r>
              <a:rPr lang="en-US" b="1" dirty="0" smtClean="0">
                <a:solidFill>
                  <a:schemeClr val="accent2"/>
                </a:solidFill>
              </a:rPr>
              <a:t>P</a:t>
            </a:r>
            <a:r>
              <a:rPr lang="en-US" dirty="0" smtClean="0">
                <a:solidFill>
                  <a:schemeClr val="tx2"/>
                </a:solidFill>
              </a:rPr>
              <a:t>re, </a:t>
            </a:r>
            <a:r>
              <a:rPr lang="en-US" b="1" dirty="0" smtClean="0">
                <a:solidFill>
                  <a:schemeClr val="accent2"/>
                </a:solidFill>
              </a:rPr>
              <a:t>D</a:t>
            </a:r>
            <a:r>
              <a:rPr lang="en-US" dirty="0" smtClean="0">
                <a:solidFill>
                  <a:schemeClr val="tx2"/>
                </a:solidFill>
              </a:rPr>
              <a:t>uring and </a:t>
            </a:r>
            <a:r>
              <a:rPr lang="en-US" b="1" dirty="0" smtClean="0">
                <a:solidFill>
                  <a:schemeClr val="accent2"/>
                </a:solidFill>
              </a:rPr>
              <a:t>P</a:t>
            </a:r>
            <a:r>
              <a:rPr lang="en-US" dirty="0" smtClean="0">
                <a:solidFill>
                  <a:schemeClr val="tx2"/>
                </a:solidFill>
              </a:rPr>
              <a:t>ost reading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chemeClr val="tx2"/>
                </a:solidFill>
              </a:rPr>
              <a:t>I. Pre-reading strategy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tx2"/>
                </a:solidFill>
              </a:rPr>
              <a:t>     </a:t>
            </a:r>
            <a:r>
              <a:rPr lang="en-US" b="1" dirty="0" smtClean="0">
                <a:solidFill>
                  <a:schemeClr val="accent2"/>
                </a:solidFill>
              </a:rPr>
              <a:t>1. KWL Chart</a:t>
            </a:r>
          </a:p>
          <a:p>
            <a:pPr marL="514350" indent="-514350"/>
            <a:r>
              <a:rPr lang="en-US" sz="2600" dirty="0" smtClean="0">
                <a:solidFill>
                  <a:schemeClr val="tx1"/>
                </a:solidFill>
              </a:rPr>
              <a:t>It helps activate students’ prior knowledge (schema)</a:t>
            </a:r>
          </a:p>
          <a:p>
            <a:pPr marL="514350" indent="-514350"/>
            <a:r>
              <a:rPr lang="en-US" sz="2600" dirty="0" smtClean="0">
                <a:solidFill>
                  <a:schemeClr val="tx1"/>
                </a:solidFill>
              </a:rPr>
              <a:t>Establish a purpose for reading</a:t>
            </a:r>
          </a:p>
          <a:p>
            <a:pPr marL="514350" indent="-514350"/>
            <a:r>
              <a:rPr lang="en-US" sz="2600" dirty="0" smtClean="0">
                <a:solidFill>
                  <a:schemeClr val="tx1"/>
                </a:solidFill>
              </a:rPr>
              <a:t>Organize the info learned while reading</a:t>
            </a:r>
          </a:p>
          <a:p>
            <a:pPr marL="514350" indent="-514350">
              <a:buNone/>
            </a:pPr>
            <a:endParaRPr lang="en-US" b="1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tx2"/>
                </a:solidFill>
              </a:rPr>
              <a:t>	</a:t>
            </a:r>
          </a:p>
          <a:p>
            <a:pPr marL="514350" indent="-514350">
              <a:buNone/>
            </a:pPr>
            <a:endParaRPr lang="en-US" b="1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endParaRPr lang="en-US" b="1" dirty="0" smtClean="0">
              <a:solidFill>
                <a:schemeClr val="tx2"/>
              </a:solidFill>
            </a:endParaRP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tx2"/>
                </a:solidFill>
              </a:rPr>
              <a:t> </a:t>
            </a:r>
            <a:endParaRPr lang="fr-FR" b="1" dirty="0">
              <a:solidFill>
                <a:schemeClr val="tx2"/>
              </a:solidFill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714348" y="4000504"/>
          <a:ext cx="7858179" cy="1843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93"/>
                <a:gridCol w="2619393"/>
                <a:gridCol w="2619393"/>
              </a:tblGrid>
              <a:tr h="65514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K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</a:t>
                      </a:r>
                      <a:endParaRPr lang="fr-FR" sz="2400" dirty="0"/>
                    </a:p>
                  </a:txBody>
                  <a:tcPr/>
                </a:tc>
              </a:tr>
              <a:tr h="11308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What</a:t>
                      </a:r>
                      <a:r>
                        <a:rPr lang="en-US" sz="2400" baseline="0" dirty="0" smtClean="0"/>
                        <a:t> do students </a:t>
                      </a:r>
                      <a:r>
                        <a:rPr lang="en-US" sz="2400" b="1" baseline="0" dirty="0" smtClean="0"/>
                        <a:t>know</a:t>
                      </a:r>
                      <a:r>
                        <a:rPr lang="en-US" sz="2400" baseline="0" dirty="0" smtClean="0"/>
                        <a:t> about the topic?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What do they </a:t>
                      </a:r>
                      <a:r>
                        <a:rPr lang="en-US" sz="2400" b="1" dirty="0" smtClean="0"/>
                        <a:t>want </a:t>
                      </a:r>
                      <a:r>
                        <a:rPr lang="en-US" sz="2400" dirty="0" smtClean="0"/>
                        <a:t>to know about the topic?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What have they learned?</a:t>
                      </a:r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Objet 10"/>
          <p:cNvGraphicFramePr>
            <a:graphicFrameLocks noChangeAspect="1"/>
          </p:cNvGraphicFramePr>
          <p:nvPr/>
        </p:nvGraphicFramePr>
        <p:xfrm>
          <a:off x="6643702" y="1071546"/>
          <a:ext cx="1557342" cy="1143008"/>
        </p:xfrm>
        <a:graphic>
          <a:graphicData uri="http://schemas.openxmlformats.org/presentationml/2006/ole">
            <p:oleObj spid="_x0000_s3079" name="Acrobat Document" showAsIcon="1" r:id="rId3" imgW="914400" imgH="771480" progId="AcroExch.Document.11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</TotalTime>
  <Words>788</Words>
  <Application>Microsoft Office PowerPoint</Application>
  <PresentationFormat>Affichage à l'écran (4:3)</PresentationFormat>
  <Paragraphs>116</Paragraphs>
  <Slides>28</Slides>
  <Notes>2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Liaisons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0" baseType="lpstr">
      <vt:lpstr>Thème Office</vt:lpstr>
      <vt:lpstr>C:\Users\MOSTEFA\Desktop\My courses\Language mastery\Reading\reading strategies.pdf</vt:lpstr>
      <vt:lpstr>Unit I</vt:lpstr>
      <vt:lpstr>Objectives</vt:lpstr>
      <vt:lpstr>Part I. Active reading </vt:lpstr>
      <vt:lpstr>1. Previewing </vt:lpstr>
      <vt:lpstr>   These features help in previewing the text effectively and prepare the reader to read the text.</vt:lpstr>
      <vt:lpstr>Example </vt:lpstr>
      <vt:lpstr>Diapositive 7</vt:lpstr>
      <vt:lpstr>Practice: tutorial instructions</vt:lpstr>
      <vt:lpstr>2. PDP: Pre, During and Post reading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These steps are to be followed for the probable passage activity</vt:lpstr>
      <vt:lpstr>Here is a completed probable passage</vt:lpstr>
      <vt:lpstr>Diapositive 19</vt:lpstr>
      <vt:lpstr>Diapositive 20</vt:lpstr>
      <vt:lpstr>Say something It is better done in pairs or groups after each paragraph, section, passage while silent reading</vt:lpstr>
      <vt:lpstr>III. Post-reading</vt:lpstr>
      <vt:lpstr>1. Scales </vt:lpstr>
      <vt:lpstr>Diapositive 24</vt:lpstr>
      <vt:lpstr>2. Very important points VIPs</vt:lpstr>
      <vt:lpstr>3. Summarizing the text</vt:lpstr>
      <vt:lpstr>Diapositive 27</vt:lpstr>
      <vt:lpstr>Diapositive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I</dc:title>
  <dc:creator>MOSTEFA</dc:creator>
  <cp:lastModifiedBy>MOSTEFA</cp:lastModifiedBy>
  <cp:revision>36</cp:revision>
  <dcterms:created xsi:type="dcterms:W3CDTF">2020-03-24T20:22:44Z</dcterms:created>
  <dcterms:modified xsi:type="dcterms:W3CDTF">2020-03-26T11:04:29Z</dcterms:modified>
</cp:coreProperties>
</file>