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315249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81292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32938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236285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180732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739E70-D943-4C91-AE1E-8392AD174649}"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363106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739E70-D943-4C91-AE1E-8392AD174649}" type="datetimeFigureOut">
              <a:rPr lang="fr-FR" smtClean="0"/>
              <a:t>19/05/2020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264581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739E70-D943-4C91-AE1E-8392AD174649}" type="datetimeFigureOut">
              <a:rPr lang="fr-FR" smtClean="0"/>
              <a:t>19/05/2020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351235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739E70-D943-4C91-AE1E-8392AD174649}" type="datetimeFigureOut">
              <a:rPr lang="fr-FR" smtClean="0"/>
              <a:t>19/05/2020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195743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739E70-D943-4C91-AE1E-8392AD174649}"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53775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739E70-D943-4C91-AE1E-8392AD174649}"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A64757-2B28-4471-A848-EB08EA2588AC}" type="slidenum">
              <a:rPr lang="fr-FR" smtClean="0"/>
              <a:t>‹N°›</a:t>
            </a:fld>
            <a:endParaRPr lang="fr-FR"/>
          </a:p>
        </p:txBody>
      </p:sp>
    </p:spTree>
    <p:extLst>
      <p:ext uri="{BB962C8B-B14F-4D97-AF65-F5344CB8AC3E}">
        <p14:creationId xmlns:p14="http://schemas.microsoft.com/office/powerpoint/2010/main" val="242276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39E70-D943-4C91-AE1E-8392AD174649}" type="datetimeFigureOut">
              <a:rPr lang="fr-FR" smtClean="0"/>
              <a:t>19/05/2020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4757-2B28-4471-A848-EB08EA2588AC}" type="slidenum">
              <a:rPr lang="fr-FR" smtClean="0"/>
              <a:t>‹N°›</a:t>
            </a:fld>
            <a:endParaRPr lang="fr-FR"/>
          </a:p>
        </p:txBody>
      </p:sp>
    </p:spTree>
    <p:extLst>
      <p:ext uri="{BB962C8B-B14F-4D97-AF65-F5344CB8AC3E}">
        <p14:creationId xmlns:p14="http://schemas.microsoft.com/office/powerpoint/2010/main" val="3081927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462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24034" y="571481"/>
            <a:ext cx="8072494" cy="4401205"/>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2-Classe de </a:t>
            </a:r>
            <a:r>
              <a:rPr lang="fr-FR" sz="2800" b="1" u="sng" dirty="0" err="1">
                <a:solidFill>
                  <a:srgbClr val="FF0000"/>
                </a:solidFill>
                <a:latin typeface="Times New Roman" pitchFamily="18" charset="0"/>
                <a:cs typeface="Times New Roman" pitchFamily="18" charset="0"/>
              </a:rPr>
              <a:t>Ginkophytaa</a:t>
            </a:r>
            <a:r>
              <a:rPr lang="fr-FR" sz="2800" b="1" u="sng" dirty="0">
                <a:solidFill>
                  <a:srgbClr val="FF0000"/>
                </a:solidFill>
                <a:latin typeface="Times New Roman" pitchFamily="18" charset="0"/>
                <a:cs typeface="Times New Roman" pitchFamily="18" charset="0"/>
              </a:rPr>
              <a:t> </a:t>
            </a:r>
          </a:p>
          <a:p>
            <a:pPr algn="just"/>
            <a:r>
              <a:rPr lang="fr-FR" sz="2800" dirty="0">
                <a:latin typeface="Times New Roman" pitchFamily="18" charset="0"/>
                <a:cs typeface="Times New Roman" pitchFamily="18" charset="0"/>
              </a:rPr>
              <a:t>classe des </a:t>
            </a:r>
            <a:r>
              <a:rPr lang="fr-FR" sz="2800" dirty="0" err="1">
                <a:latin typeface="Times New Roman" pitchFamily="18" charset="0"/>
                <a:cs typeface="Times New Roman" pitchFamily="18" charset="0"/>
              </a:rPr>
              <a:t>cordaïtes</a:t>
            </a:r>
            <a:r>
              <a:rPr lang="fr-FR" sz="2800" dirty="0">
                <a:latin typeface="Times New Roman" pitchFamily="18" charset="0"/>
                <a:cs typeface="Times New Roman" pitchFamily="18" charset="0"/>
              </a:rPr>
              <a:t> (encore appelés </a:t>
            </a:r>
            <a:r>
              <a:rPr lang="fr-FR" sz="2800" dirty="0" err="1">
                <a:latin typeface="Times New Roman" pitchFamily="18" charset="0"/>
                <a:cs typeface="Times New Roman" pitchFamily="18" charset="0"/>
              </a:rPr>
              <a:t>Gingkophytes</a:t>
            </a:r>
            <a:r>
              <a:rPr lang="fr-FR" sz="2800" dirty="0">
                <a:latin typeface="Times New Roman" pitchFamily="18" charset="0"/>
                <a:cs typeface="Times New Roman" pitchFamily="18" charset="0"/>
              </a:rPr>
              <a:t>) n'est plus aujourd'hui représentée que par une seule espèce vivante, le Ginkgo </a:t>
            </a:r>
            <a:r>
              <a:rPr lang="fr-FR" sz="2800" dirty="0" err="1">
                <a:latin typeface="Times New Roman" pitchFamily="18" charset="0"/>
                <a:cs typeface="Times New Roman" pitchFamily="18" charset="0"/>
              </a:rPr>
              <a:t>biloba</a:t>
            </a:r>
            <a:r>
              <a:rPr lang="fr-FR" sz="2800" dirty="0">
                <a:latin typeface="Times New Roman" pitchFamily="18" charset="0"/>
                <a:cs typeface="Times New Roman" pitchFamily="18" charset="0"/>
              </a:rPr>
              <a:t> ou arbre aux milles écus, dont les feuilles deviennent d'un beau jaune d'or à l'automne et dont les derniers survivants furent identifiés aux abords de monastères en Chine. Cette plante possède un appareil végétatif arborescent, déjà typique de celui des gymnospermes avec des feuilles de petite taille bien différenciées.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67295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2000240"/>
            <a:ext cx="9144000" cy="1815882"/>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L'appareil végétatif du ginkgo est de type arborescent. Le sporophyte est constitué d'organes bien différenciés : racines, tiges et feuilles qui deviennent jaunes en automne d'où le nom d'arbre aux milles écus que l'on donne à cet arbre.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21292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descr="Résultat de recherche d'images pour &quot;ginkgophyta photos&quot;"/>
          <p:cNvSpPr>
            <a:spLocks noChangeAspect="1" noChangeArrowheads="1"/>
          </p:cNvSpPr>
          <p:nvPr/>
        </p:nvSpPr>
        <p:spPr bwMode="auto">
          <a:xfrm>
            <a:off x="1679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3188" name="AutoShape 4" descr="Résultat de recherche d'images pour &quot;ginkgophyta photos&quot;"/>
          <p:cNvSpPr>
            <a:spLocks noChangeAspect="1" noChangeArrowheads="1"/>
          </p:cNvSpPr>
          <p:nvPr/>
        </p:nvSpPr>
        <p:spPr bwMode="auto">
          <a:xfrm>
            <a:off x="1679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3190" name="AutoShape 6" descr="Résultat de recherche d'images pour &quot;ginkgophyta photos&quot;"/>
          <p:cNvSpPr>
            <a:spLocks noChangeAspect="1" noChangeArrowheads="1"/>
          </p:cNvSpPr>
          <p:nvPr/>
        </p:nvSpPr>
        <p:spPr bwMode="auto">
          <a:xfrm>
            <a:off x="1679575" y="-1516063"/>
            <a:ext cx="4762500" cy="3171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3192" name="AutoShape 8" descr="https://lh5.googleusercontent.com/proxy/XxmZFG2-WF-hwE5z5crq3w6CpimWG2_gawQCZMHrWxKx-7-CJoMPJYAvHt6oUeBsz28BqVJGmKppVdyAvp181Jed_4TOH77wxQ0slxNyJ7IcqMbxlZE=s0-d"/>
          <p:cNvSpPr>
            <a:spLocks noChangeAspect="1" noChangeArrowheads="1"/>
          </p:cNvSpPr>
          <p:nvPr/>
        </p:nvSpPr>
        <p:spPr bwMode="auto">
          <a:xfrm>
            <a:off x="1679575"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3194" name="AutoShape 10" descr="https://lh5.googleusercontent.com/proxy/XxmZFG2-WF-hwE5z5crq3w6CpimWG2_gawQCZMHrWxKx-7-CJoMPJYAvHt6oUeBsz28BqVJGmKppVdyAvp181Jed_4TOH77wxQ0slxNyJ7IcqMbxlZE=s0-d"/>
          <p:cNvSpPr>
            <a:spLocks noChangeAspect="1" noChangeArrowheads="1"/>
          </p:cNvSpPr>
          <p:nvPr/>
        </p:nvSpPr>
        <p:spPr bwMode="auto">
          <a:xfrm>
            <a:off x="1679575" y="-1371600"/>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3196" name="Picture 12"/>
          <p:cNvPicPr>
            <a:picLocks noChangeAspect="1" noChangeArrowheads="1"/>
          </p:cNvPicPr>
          <p:nvPr/>
        </p:nvPicPr>
        <p:blipFill>
          <a:blip r:embed="rId2"/>
          <a:srcRect/>
          <a:stretch>
            <a:fillRect/>
          </a:stretch>
        </p:blipFill>
        <p:spPr bwMode="auto">
          <a:xfrm>
            <a:off x="1524000" y="0"/>
            <a:ext cx="9144000" cy="5929330"/>
          </a:xfrm>
          <a:prstGeom prst="rect">
            <a:avLst/>
          </a:prstGeom>
          <a:noFill/>
          <a:ln w="9525">
            <a:noFill/>
            <a:miter lim="800000"/>
            <a:headEnd/>
            <a:tailEnd/>
          </a:ln>
          <a:effectLst/>
        </p:spPr>
      </p:pic>
      <p:sp>
        <p:nvSpPr>
          <p:cNvPr id="10" name="ZoneTexte 9"/>
          <p:cNvSpPr txBox="1"/>
          <p:nvPr/>
        </p:nvSpPr>
        <p:spPr>
          <a:xfrm>
            <a:off x="2309786" y="6143644"/>
            <a:ext cx="6143668" cy="523220"/>
          </a:xfrm>
          <a:prstGeom prst="rect">
            <a:avLst/>
          </a:prstGeom>
          <a:noFill/>
        </p:spPr>
        <p:txBody>
          <a:bodyPr wrap="square" rtlCol="0">
            <a:spAutoFit/>
          </a:bodyPr>
          <a:lstStyle/>
          <a:p>
            <a:pPr algn="ctr"/>
            <a:r>
              <a:rPr lang="fr-FR" sz="2800" b="1" dirty="0" err="1">
                <a:solidFill>
                  <a:srgbClr val="FF0000"/>
                </a:solidFill>
                <a:latin typeface="Times New Roman" pitchFamily="18" charset="0"/>
                <a:cs typeface="Times New Roman" pitchFamily="18" charset="0"/>
              </a:rPr>
              <a:t>Ginkophyta</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554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1524000" y="1357298"/>
            <a:ext cx="9144000" cy="4929222"/>
          </a:xfrm>
          <a:prstGeom prst="rect">
            <a:avLst/>
          </a:prstGeom>
          <a:noFill/>
          <a:ln w="9525">
            <a:noFill/>
            <a:miter lim="800000"/>
            <a:headEnd/>
            <a:tailEnd/>
          </a:ln>
          <a:effectLst/>
        </p:spPr>
      </p:pic>
      <p:sp>
        <p:nvSpPr>
          <p:cNvPr id="3" name="ZoneTexte 2"/>
          <p:cNvSpPr txBox="1"/>
          <p:nvPr/>
        </p:nvSpPr>
        <p:spPr>
          <a:xfrm>
            <a:off x="2524100" y="6334780"/>
            <a:ext cx="7000924"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Feuille </a:t>
            </a:r>
            <a:r>
              <a:rPr lang="fr-FR" sz="2800" b="1" dirty="0" err="1">
                <a:solidFill>
                  <a:srgbClr val="FF0000"/>
                </a:solidFill>
                <a:latin typeface="Times New Roman" pitchFamily="18" charset="0"/>
                <a:cs typeface="Times New Roman" pitchFamily="18" charset="0"/>
              </a:rPr>
              <a:t>Ginkophyta</a:t>
            </a:r>
            <a:endParaRPr lang="fr-FR" sz="2800" b="1" dirty="0">
              <a:solidFill>
                <a:srgbClr val="FF0000"/>
              </a:solidFill>
              <a:latin typeface="Times New Roman" pitchFamily="18" charset="0"/>
              <a:cs typeface="Times New Roman" pitchFamily="18" charset="0"/>
            </a:endParaRPr>
          </a:p>
        </p:txBody>
      </p:sp>
      <p:sp>
        <p:nvSpPr>
          <p:cNvPr id="4" name="ZoneTexte 3"/>
          <p:cNvSpPr txBox="1"/>
          <p:nvPr/>
        </p:nvSpPr>
        <p:spPr>
          <a:xfrm>
            <a:off x="1524000" y="214291"/>
            <a:ext cx="9144000" cy="954107"/>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Les rameaux végétatifs portent de véritables feuilles ou </a:t>
            </a:r>
            <a:r>
              <a:rPr lang="fr-FR" sz="2800" dirty="0" err="1">
                <a:latin typeface="Times New Roman" pitchFamily="18" charset="0"/>
                <a:cs typeface="Times New Roman" pitchFamily="18" charset="0"/>
              </a:rPr>
              <a:t>mégaphylles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91463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uel.unisciel.fr/biologie/module1/module1_ch01/res/ginkgofeuillepg-l.png"/>
          <p:cNvPicPr>
            <a:picLocks noChangeAspect="1" noChangeArrowheads="1"/>
          </p:cNvPicPr>
          <p:nvPr/>
        </p:nvPicPr>
        <p:blipFill>
          <a:blip r:embed="rId2"/>
          <a:srcRect/>
          <a:stretch>
            <a:fillRect/>
          </a:stretch>
        </p:blipFill>
        <p:spPr bwMode="auto">
          <a:xfrm>
            <a:off x="1524000" y="1071546"/>
            <a:ext cx="9144000" cy="5786454"/>
          </a:xfrm>
          <a:prstGeom prst="rect">
            <a:avLst/>
          </a:prstGeom>
          <a:noFill/>
        </p:spPr>
      </p:pic>
      <p:sp>
        <p:nvSpPr>
          <p:cNvPr id="3" name="ZoneTexte 2"/>
          <p:cNvSpPr txBox="1"/>
          <p:nvPr/>
        </p:nvSpPr>
        <p:spPr>
          <a:xfrm>
            <a:off x="1524000" y="1"/>
            <a:ext cx="9144000" cy="830997"/>
          </a:xfrm>
          <a:prstGeom prst="rect">
            <a:avLst/>
          </a:prstGeom>
          <a:noFill/>
        </p:spPr>
        <p:txBody>
          <a:bodyPr wrap="square" rtlCol="0">
            <a:spAutoFit/>
          </a:bodyPr>
          <a:lstStyle/>
          <a:p>
            <a:r>
              <a:rPr lang="fr-FR" sz="2400" dirty="0">
                <a:latin typeface="Times New Roman" pitchFamily="18" charset="0"/>
                <a:cs typeface="Times New Roman" pitchFamily="18" charset="0"/>
              </a:rPr>
              <a:t>es feuilles cordiformes sont constituées d'un pétiole qui relie la feuille à la tige et d'un limbe avec des nervures.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940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https://lh5.googleusercontent.com/proxy/zpxlVXj5tNBqbPG1G-9_237-7fmS68VJp6FY08K1_j4Uj61x_EZWby4GtIZoeIBV314elzZX3pBSYvsL=s0-d"/>
          <p:cNvSpPr>
            <a:spLocks noChangeAspect="1" noChangeArrowheads="1"/>
          </p:cNvSpPr>
          <p:nvPr/>
        </p:nvSpPr>
        <p:spPr bwMode="auto">
          <a:xfrm>
            <a:off x="1679575" y="-1127125"/>
            <a:ext cx="3810000" cy="23622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6259" name="Picture 3"/>
          <p:cNvPicPr>
            <a:picLocks noChangeAspect="1" noChangeArrowheads="1"/>
          </p:cNvPicPr>
          <p:nvPr/>
        </p:nvPicPr>
        <p:blipFill>
          <a:blip r:embed="rId2"/>
          <a:srcRect/>
          <a:stretch>
            <a:fillRect/>
          </a:stretch>
        </p:blipFill>
        <p:spPr bwMode="auto">
          <a:xfrm>
            <a:off x="1524000" y="0"/>
            <a:ext cx="9144000" cy="5500702"/>
          </a:xfrm>
          <a:prstGeom prst="rect">
            <a:avLst/>
          </a:prstGeom>
          <a:noFill/>
          <a:ln w="9525">
            <a:noFill/>
            <a:miter lim="800000"/>
            <a:headEnd/>
            <a:tailEnd/>
          </a:ln>
          <a:effectLst/>
        </p:spPr>
      </p:pic>
      <p:sp>
        <p:nvSpPr>
          <p:cNvPr id="4" name="ZoneTexte 3"/>
          <p:cNvSpPr txBox="1"/>
          <p:nvPr/>
        </p:nvSpPr>
        <p:spPr>
          <a:xfrm>
            <a:off x="2024034" y="6000768"/>
            <a:ext cx="7500990"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Ovule </a:t>
            </a:r>
            <a:r>
              <a:rPr lang="fr-FR" sz="2800" b="1" dirty="0" err="1">
                <a:solidFill>
                  <a:srgbClr val="FF0000"/>
                </a:solidFill>
                <a:latin typeface="Times New Roman" pitchFamily="18" charset="0"/>
                <a:cs typeface="Times New Roman" pitchFamily="18" charset="0"/>
              </a:rPr>
              <a:t>Ginkophyta</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480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uel.unisciel.fr/biologie/module1/module1_ch01/res/ginkgoovulesmpa-l.png"/>
          <p:cNvPicPr>
            <a:picLocks noChangeAspect="1" noChangeArrowheads="1"/>
          </p:cNvPicPr>
          <p:nvPr/>
        </p:nvPicPr>
        <p:blipFill>
          <a:blip r:embed="rId2"/>
          <a:srcRect/>
          <a:stretch>
            <a:fillRect/>
          </a:stretch>
        </p:blipFill>
        <p:spPr bwMode="auto">
          <a:xfrm>
            <a:off x="1738282" y="0"/>
            <a:ext cx="8929718" cy="6572272"/>
          </a:xfrm>
          <a:prstGeom prst="rect">
            <a:avLst/>
          </a:prstGeom>
          <a:noFill/>
        </p:spPr>
      </p:pic>
    </p:spTree>
    <p:extLst>
      <p:ext uri="{BB962C8B-B14F-4D97-AF65-F5344CB8AC3E}">
        <p14:creationId xmlns:p14="http://schemas.microsoft.com/office/powerpoint/2010/main" val="196125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81224" y="6334780"/>
            <a:ext cx="7358082"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Mâle </a:t>
            </a:r>
            <a:r>
              <a:rPr lang="fr-FR" sz="2800" b="1" dirty="0" err="1">
                <a:solidFill>
                  <a:srgbClr val="FF0000"/>
                </a:solidFill>
                <a:latin typeface="Times New Roman" pitchFamily="18" charset="0"/>
                <a:cs typeface="Times New Roman" pitchFamily="18" charset="0"/>
              </a:rPr>
              <a:t>Ginkophyta</a:t>
            </a:r>
            <a:endParaRPr lang="fr-FR" sz="2800" b="1" dirty="0">
              <a:solidFill>
                <a:srgbClr val="FF0000"/>
              </a:solidFill>
              <a:latin typeface="Times New Roman" pitchFamily="18" charset="0"/>
              <a:cs typeface="Times New Roman" pitchFamily="18" charset="0"/>
            </a:endParaRPr>
          </a:p>
        </p:txBody>
      </p:sp>
      <p:pic>
        <p:nvPicPr>
          <p:cNvPr id="97284" name="Picture 4" descr="http://uel.unisciel.fr/biologie/module1/module1_ch01/res/fleurmaleginkgo-l.png"/>
          <p:cNvPicPr>
            <a:picLocks noChangeAspect="1" noChangeArrowheads="1"/>
          </p:cNvPicPr>
          <p:nvPr/>
        </p:nvPicPr>
        <p:blipFill>
          <a:blip r:embed="rId2"/>
          <a:srcRect/>
          <a:stretch>
            <a:fillRect/>
          </a:stretch>
        </p:blipFill>
        <p:spPr bwMode="auto">
          <a:xfrm>
            <a:off x="1524000" y="1357298"/>
            <a:ext cx="8715372" cy="4714908"/>
          </a:xfrm>
          <a:prstGeom prst="rect">
            <a:avLst/>
          </a:prstGeom>
          <a:noFill/>
        </p:spPr>
      </p:pic>
    </p:spTree>
    <p:extLst>
      <p:ext uri="{BB962C8B-B14F-4D97-AF65-F5344CB8AC3E}">
        <p14:creationId xmlns:p14="http://schemas.microsoft.com/office/powerpoint/2010/main" val="416912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http://uel.unisciel.fr/biologie/module1/module1_ch01/res/presperm-dessinginkgo_1.png"/>
          <p:cNvPicPr>
            <a:picLocks noChangeAspect="1" noChangeArrowheads="1"/>
          </p:cNvPicPr>
          <p:nvPr/>
        </p:nvPicPr>
        <p:blipFill>
          <a:blip r:embed="rId2"/>
          <a:srcRect/>
          <a:stretch>
            <a:fillRect/>
          </a:stretch>
        </p:blipFill>
        <p:spPr bwMode="auto">
          <a:xfrm>
            <a:off x="1524000" y="0"/>
            <a:ext cx="8715404" cy="5500702"/>
          </a:xfrm>
          <a:prstGeom prst="rect">
            <a:avLst/>
          </a:prstGeom>
          <a:noFill/>
        </p:spPr>
      </p:pic>
    </p:spTree>
    <p:extLst>
      <p:ext uri="{BB962C8B-B14F-4D97-AF65-F5344CB8AC3E}">
        <p14:creationId xmlns:p14="http://schemas.microsoft.com/office/powerpoint/2010/main" val="406290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24000" y="428604"/>
            <a:ext cx="8786842" cy="6124754"/>
          </a:xfrm>
          <a:prstGeom prst="rect">
            <a:avLst/>
          </a:prstGeom>
          <a:noFill/>
        </p:spPr>
        <p:txBody>
          <a:bodyPr wrap="square" rtlCol="0">
            <a:spAutoFit/>
          </a:bodyPr>
          <a:lstStyle/>
          <a:p>
            <a:pPr algn="just"/>
            <a:r>
              <a:rPr lang="fr-FR" sz="2800" b="1" dirty="0">
                <a:solidFill>
                  <a:srgbClr val="FF0000"/>
                </a:solidFill>
                <a:latin typeface="Times New Roman" pitchFamily="18" charset="0"/>
                <a:cs typeface="Times New Roman" pitchFamily="18" charset="0"/>
              </a:rPr>
              <a:t>I-1- L'appareil reproducteur femelle : l'ovule</a:t>
            </a:r>
          </a:p>
          <a:p>
            <a:pPr algn="just"/>
            <a:r>
              <a:rPr lang="fr-FR" sz="2800" dirty="0">
                <a:latin typeface="Times New Roman" pitchFamily="18" charset="0"/>
                <a:cs typeface="Times New Roman" pitchFamily="18" charset="0"/>
              </a:rPr>
              <a:t>L'une des grandes caractéristiques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par rapport aux ptéridophytes est de posséder un nouvel organe de dissémination, constituant l'appareil reproducteur femelle : l'ovule. On pense que la genèse de cet organe résulte d'une tendance évolutive amorcée par les ptéridophytes </a:t>
            </a:r>
            <a:r>
              <a:rPr lang="fr-FR" sz="2800" dirty="0" err="1">
                <a:latin typeface="Times New Roman" pitchFamily="18" charset="0"/>
                <a:cs typeface="Times New Roman" pitchFamily="18" charset="0"/>
              </a:rPr>
              <a:t>hétérosporées</a:t>
            </a:r>
            <a:r>
              <a:rPr lang="fr-FR" sz="2800" dirty="0">
                <a:latin typeface="Times New Roman" pitchFamily="18" charset="0"/>
                <a:cs typeface="Times New Roman" pitchFamily="18" charset="0"/>
              </a:rPr>
              <a:t> et </a:t>
            </a:r>
            <a:r>
              <a:rPr lang="fr-FR" sz="2800" dirty="0" err="1">
                <a:latin typeface="Times New Roman" pitchFamily="18" charset="0"/>
                <a:cs typeface="Times New Roman" pitchFamily="18" charset="0"/>
              </a:rPr>
              <a:t>hétéroprothallées</a:t>
            </a:r>
            <a:r>
              <a:rPr lang="fr-FR" sz="2800" dirty="0">
                <a:latin typeface="Times New Roman" pitchFamily="18" charset="0"/>
                <a:cs typeface="Times New Roman" pitchFamily="18" charset="0"/>
              </a:rPr>
              <a:t>. Par exemple, chez les ptéridophytes du type </a:t>
            </a:r>
            <a:r>
              <a:rPr lang="fr-FR" sz="2800" dirty="0" err="1">
                <a:latin typeface="Times New Roman" pitchFamily="18" charset="0"/>
                <a:cs typeface="Times New Roman" pitchFamily="18" charset="0"/>
              </a:rPr>
              <a:t>selaginelle</a:t>
            </a:r>
            <a:r>
              <a:rPr lang="fr-FR" sz="2800" dirty="0">
                <a:latin typeface="Times New Roman" pitchFamily="18" charset="0"/>
                <a:cs typeface="Times New Roman" pitchFamily="18" charset="0"/>
              </a:rPr>
              <a:t>, le gamétophyte femelle se développe dans la paroi de la macrospore, il est ainsi mieux protégé. Chez les </a:t>
            </a:r>
            <a:r>
              <a:rPr lang="fr-FR" sz="2800" dirty="0" err="1">
                <a:latin typeface="Times New Roman" pitchFamily="18" charset="0"/>
                <a:cs typeface="Times New Roman" pitchFamily="18" charset="0"/>
              </a:rPr>
              <a:t>selaginelles</a:t>
            </a:r>
            <a:r>
              <a:rPr lang="fr-FR" sz="2800" dirty="0">
                <a:latin typeface="Times New Roman" pitchFamily="18" charset="0"/>
                <a:cs typeface="Times New Roman" pitchFamily="18" charset="0"/>
              </a:rPr>
              <a:t>, les macrospores sont disséminées, mais se forment à l'</a:t>
            </a:r>
            <a:r>
              <a:rPr lang="fr-FR" sz="2800" dirty="0" err="1">
                <a:latin typeface="Times New Roman" pitchFamily="18" charset="0"/>
                <a:cs typeface="Times New Roman" pitchFamily="18" charset="0"/>
              </a:rPr>
              <a:t>interieur</a:t>
            </a:r>
            <a:r>
              <a:rPr lang="fr-FR" sz="2800" dirty="0">
                <a:latin typeface="Times New Roman" pitchFamily="18" charset="0"/>
                <a:cs typeface="Times New Roman" pitchFamily="18" charset="0"/>
              </a:rPr>
              <a:t> du macrosporange qui prend naissance à la base de l'épis </a:t>
            </a:r>
            <a:r>
              <a:rPr lang="fr-FR" sz="2800" dirty="0" err="1">
                <a:latin typeface="Times New Roman" pitchFamily="18" charset="0"/>
                <a:cs typeface="Times New Roman" pitchFamily="18" charset="0"/>
              </a:rPr>
              <a:t>sporangifère</a:t>
            </a:r>
            <a:r>
              <a:rPr lang="fr-FR" sz="2800" dirty="0">
                <a:latin typeface="Times New Roman" pitchFamily="18" charset="0"/>
                <a:cs typeface="Times New Roman" pitchFamily="18" charset="0"/>
              </a:rPr>
              <a:t> à l'</a:t>
            </a:r>
            <a:r>
              <a:rPr lang="fr-FR" sz="2800" dirty="0" err="1">
                <a:latin typeface="Times New Roman" pitchFamily="18" charset="0"/>
                <a:cs typeface="Times New Roman" pitchFamily="18" charset="0"/>
              </a:rPr>
              <a:t>aiselle</a:t>
            </a:r>
            <a:r>
              <a:rPr lang="fr-FR" sz="2800" dirty="0">
                <a:latin typeface="Times New Roman" pitchFamily="18" charset="0"/>
                <a:cs typeface="Times New Roman" pitchFamily="18" charset="0"/>
              </a:rPr>
              <a:t> d'une </a:t>
            </a:r>
            <a:r>
              <a:rPr lang="fr-FR" sz="2800" dirty="0" err="1">
                <a:latin typeface="Times New Roman" pitchFamily="18" charset="0"/>
                <a:cs typeface="Times New Roman" pitchFamily="18" charset="0"/>
              </a:rPr>
              <a:t>macrosporophylle</a:t>
            </a:r>
            <a:r>
              <a:rPr lang="fr-FR" sz="2800" dirty="0">
                <a:latin typeface="Times New Roman" pitchFamily="18" charset="0"/>
                <a:cs typeface="Times New Roman" pitchFamily="18" charset="0"/>
              </a:rPr>
              <a:t>.</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9734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852" y="2571744"/>
            <a:ext cx="652576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Préspermaphytes</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1343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9720" y="571480"/>
            <a:ext cx="8501122" cy="6124754"/>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Comme nous allons le voir, plusieurs espèces de plantes fossiles témoignent d'une intégration de ces structures en un tout indissociable appelé ovule.</a:t>
            </a:r>
          </a:p>
          <a:p>
            <a:pPr algn="just"/>
            <a:r>
              <a:rPr lang="fr-FR" sz="2800" dirty="0">
                <a:latin typeface="Times New Roman" pitchFamily="18" charset="0"/>
                <a:cs typeface="Times New Roman" pitchFamily="18" charset="0"/>
              </a:rPr>
              <a:t>chez </a:t>
            </a:r>
            <a:r>
              <a:rPr lang="fr-FR" sz="2800" dirty="0" err="1">
                <a:latin typeface="Times New Roman" pitchFamily="18" charset="0"/>
                <a:cs typeface="Times New Roman" pitchFamily="18" charset="0"/>
              </a:rPr>
              <a:t>Lepidocarpopsis</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lanceolatus</a:t>
            </a:r>
            <a:r>
              <a:rPr lang="fr-FR" sz="2800" dirty="0">
                <a:latin typeface="Times New Roman" pitchFamily="18" charset="0"/>
                <a:cs typeface="Times New Roman" pitchFamily="18" charset="0"/>
              </a:rPr>
              <a:t> (Lycopodinées) le macrosporange se différencie toujours à l'aisselle d'une </a:t>
            </a:r>
            <a:r>
              <a:rPr lang="fr-FR" sz="2800" dirty="0" err="1">
                <a:latin typeface="Times New Roman" pitchFamily="18" charset="0"/>
                <a:cs typeface="Times New Roman" pitchFamily="18" charset="0"/>
              </a:rPr>
              <a:t>macrosporophylle</a:t>
            </a:r>
            <a:r>
              <a:rPr lang="fr-FR" sz="2800" dirty="0">
                <a:latin typeface="Times New Roman" pitchFamily="18" charset="0"/>
                <a:cs typeface="Times New Roman" pitchFamily="18" charset="0"/>
              </a:rPr>
              <a:t>, mais à l'issue de la </a:t>
            </a:r>
            <a:r>
              <a:rPr lang="fr-FR" sz="2800" dirty="0" err="1">
                <a:latin typeface="Times New Roman" pitchFamily="18" charset="0"/>
                <a:cs typeface="Times New Roman" pitchFamily="18" charset="0"/>
              </a:rPr>
              <a:t>méïose</a:t>
            </a:r>
            <a:r>
              <a:rPr lang="fr-FR" sz="2800" dirty="0">
                <a:latin typeface="Times New Roman" pitchFamily="18" charset="0"/>
                <a:cs typeface="Times New Roman" pitchFamily="18" charset="0"/>
              </a:rPr>
              <a:t>, trois macrospores dégénèrent, le sporange ne contient plus qu'une </a:t>
            </a:r>
            <a:r>
              <a:rPr lang="fr-FR" sz="2800" dirty="0" err="1">
                <a:latin typeface="Times New Roman" pitchFamily="18" charset="0"/>
                <a:cs typeface="Times New Roman" pitchFamily="18" charset="0"/>
              </a:rPr>
              <a:t>mégaspore</a:t>
            </a:r>
            <a:r>
              <a:rPr lang="fr-FR" sz="2800" dirty="0">
                <a:latin typeface="Times New Roman" pitchFamily="18" charset="0"/>
                <a:cs typeface="Times New Roman" pitchFamily="18" charset="0"/>
              </a:rPr>
              <a:t> qui sera ensuite disséminée et au sein de laquelle se développera le gamétophyte femelle ou </a:t>
            </a:r>
            <a:r>
              <a:rPr lang="fr-FR" sz="2800" dirty="0" err="1">
                <a:latin typeface="Times New Roman" pitchFamily="18" charset="0"/>
                <a:cs typeface="Times New Roman" pitchFamily="18" charset="0"/>
              </a:rPr>
              <a:t>macroprothalle</a:t>
            </a:r>
            <a:r>
              <a:rPr lang="fr-FR" sz="2800" dirty="0">
                <a:latin typeface="Times New Roman" pitchFamily="18" charset="0"/>
                <a:cs typeface="Times New Roman" pitchFamily="18" charset="0"/>
              </a:rPr>
              <a:t>.</a:t>
            </a:r>
          </a:p>
          <a:p>
            <a:pPr algn="just"/>
            <a:r>
              <a:rPr lang="fr-FR" sz="2800" dirty="0">
                <a:latin typeface="Times New Roman" pitchFamily="18" charset="0"/>
                <a:cs typeface="Times New Roman" pitchFamily="18" charset="0"/>
              </a:rPr>
              <a:t>chez </a:t>
            </a:r>
            <a:r>
              <a:rPr lang="fr-FR" sz="2800" dirty="0" err="1">
                <a:latin typeface="Times New Roman" pitchFamily="18" charset="0"/>
                <a:cs typeface="Times New Roman" pitchFamily="18" charset="0"/>
              </a:rPr>
              <a:t>Lepidocarpopsis</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semialata</a:t>
            </a:r>
            <a:r>
              <a:rPr lang="fr-FR" sz="2800" dirty="0">
                <a:latin typeface="Times New Roman" pitchFamily="18" charset="0"/>
                <a:cs typeface="Times New Roman" pitchFamily="18" charset="0"/>
              </a:rPr>
              <a:t>, le système est le même, mais en plus on assiste à un début d'enveloppement du macrosporange par la </a:t>
            </a:r>
            <a:r>
              <a:rPr lang="fr-FR" sz="2800" dirty="0" err="1">
                <a:latin typeface="Times New Roman" pitchFamily="18" charset="0"/>
                <a:cs typeface="Times New Roman" pitchFamily="18" charset="0"/>
              </a:rPr>
              <a:t>macrosporophylle</a:t>
            </a:r>
            <a:r>
              <a:rPr lang="fr-FR" sz="2800" dirty="0">
                <a:latin typeface="Times New Roman" pitchFamily="18" charset="0"/>
                <a:cs typeface="Times New Roman" pitchFamily="18" charset="0"/>
              </a:rPr>
              <a:t>.</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834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38282" y="571481"/>
            <a:ext cx="8715436" cy="5262979"/>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L'ovule tel qu'on le connaît actuellement chez le Ginkgo </a:t>
            </a:r>
            <a:r>
              <a:rPr lang="fr-FR" sz="2800" dirty="0" err="1">
                <a:latin typeface="Times New Roman" pitchFamily="18" charset="0"/>
                <a:cs typeface="Times New Roman" pitchFamily="18" charset="0"/>
              </a:rPr>
              <a:t>biloba</a:t>
            </a:r>
            <a:r>
              <a:rPr lang="fr-FR" sz="2800" dirty="0">
                <a:latin typeface="Times New Roman" pitchFamily="18" charset="0"/>
                <a:cs typeface="Times New Roman" pitchFamily="18" charset="0"/>
              </a:rPr>
              <a:t> résulte de la fusion de ces différents éléments : la </a:t>
            </a:r>
            <a:r>
              <a:rPr lang="fr-FR" sz="2800" dirty="0" err="1">
                <a:latin typeface="Times New Roman" pitchFamily="18" charset="0"/>
                <a:cs typeface="Times New Roman" pitchFamily="18" charset="0"/>
              </a:rPr>
              <a:t>macrosporophylle</a:t>
            </a:r>
            <a:r>
              <a:rPr lang="fr-FR" sz="2800" dirty="0">
                <a:latin typeface="Times New Roman" pitchFamily="18" charset="0"/>
                <a:cs typeface="Times New Roman" pitchFamily="18" charset="0"/>
              </a:rPr>
              <a:t> donne le tégument , le macrosporange un tissu </a:t>
            </a:r>
            <a:r>
              <a:rPr lang="fr-FR" sz="2800" dirty="0" err="1">
                <a:latin typeface="Times New Roman" pitchFamily="18" charset="0"/>
                <a:cs typeface="Times New Roman" pitchFamily="18" charset="0"/>
              </a:rPr>
              <a:t>nouricier</a:t>
            </a:r>
            <a:r>
              <a:rPr lang="fr-FR" sz="2800" dirty="0">
                <a:latin typeface="Times New Roman" pitchFamily="18" charset="0"/>
                <a:cs typeface="Times New Roman" pitchFamily="18" charset="0"/>
              </a:rPr>
              <a:t> : le nucelle, le gamétophyte femelle s'appelle alors l'endosperme. Cette protection accrue du gamétophyte femelle est certainement l'un des facteurs clés qui a assuré le succès évolutif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et de leurs descendants. L'ovule innove aussi avec l'accumulation de réserves nutritives avant la fécondation dans l'endosperme, ce qui permettra d'alimenter le développement du futur embryon résultant de la fécondation de l'un des gamètes femelles ou oosphères.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9751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428604"/>
            <a:ext cx="8929718" cy="3539430"/>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La tendance à la protection accrue du gamétophyte femelle dans des structures spécialisées est à l'origine d'une tendance évolutive qui conduira aux spermaphytes. Les ovules chez le Ginkgo se développent par paires, dont l'un des deux avorte, à l'</a:t>
            </a:r>
            <a:r>
              <a:rPr lang="fr-FR" sz="2800" dirty="0" err="1">
                <a:latin typeface="Times New Roman" pitchFamily="18" charset="0"/>
                <a:cs typeface="Times New Roman" pitchFamily="18" charset="0"/>
              </a:rPr>
              <a:t>extémité</a:t>
            </a:r>
            <a:r>
              <a:rPr lang="fr-FR" sz="2800" dirty="0">
                <a:latin typeface="Times New Roman" pitchFamily="18" charset="0"/>
                <a:cs typeface="Times New Roman" pitchFamily="18" charset="0"/>
              </a:rPr>
              <a:t> d'un pédoncule pour constituer ce que l'on peut déjà appeler une fleur femelle.</a:t>
            </a: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58794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5670" y="4786323"/>
            <a:ext cx="4929222" cy="954107"/>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Organe reproducteur femelle</a:t>
            </a:r>
          </a:p>
          <a:p>
            <a:pPr algn="ctr"/>
            <a:r>
              <a:rPr lang="fr-FR" sz="2800" b="1" dirty="0" err="1">
                <a:solidFill>
                  <a:srgbClr val="FF0000"/>
                </a:solidFill>
                <a:latin typeface="Times New Roman" pitchFamily="18" charset="0"/>
                <a:cs typeface="Times New Roman" pitchFamily="18" charset="0"/>
              </a:rPr>
              <a:t>Ginko</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biloba</a:t>
            </a:r>
            <a:endParaRPr lang="fr-FR" sz="2800" b="1" dirty="0">
              <a:solidFill>
                <a:srgbClr val="FF000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1881158" y="357166"/>
            <a:ext cx="8286808" cy="4286280"/>
          </a:xfrm>
          <a:prstGeom prst="rect">
            <a:avLst/>
          </a:prstGeom>
          <a:noFill/>
          <a:ln w="9525">
            <a:noFill/>
            <a:miter lim="800000"/>
            <a:headEnd/>
            <a:tailEnd/>
          </a:ln>
          <a:effectLst/>
        </p:spPr>
      </p:pic>
    </p:spTree>
    <p:extLst>
      <p:ext uri="{BB962C8B-B14F-4D97-AF65-F5344CB8AC3E}">
        <p14:creationId xmlns:p14="http://schemas.microsoft.com/office/powerpoint/2010/main" val="270812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Organe reproducteur femelle"/>
          <p:cNvPicPr>
            <a:picLocks noChangeAspect="1" noChangeArrowheads="1"/>
          </p:cNvPicPr>
          <p:nvPr/>
        </p:nvPicPr>
        <p:blipFill>
          <a:blip r:embed="rId2"/>
          <a:srcRect/>
          <a:stretch>
            <a:fillRect/>
          </a:stretch>
        </p:blipFill>
        <p:spPr bwMode="auto">
          <a:xfrm>
            <a:off x="2024034" y="0"/>
            <a:ext cx="8143932" cy="4714884"/>
          </a:xfrm>
          <a:prstGeom prst="rect">
            <a:avLst/>
          </a:prstGeom>
          <a:noFill/>
        </p:spPr>
      </p:pic>
      <p:sp>
        <p:nvSpPr>
          <p:cNvPr id="3" name="ZoneTexte 2"/>
          <p:cNvSpPr txBox="1"/>
          <p:nvPr/>
        </p:nvSpPr>
        <p:spPr>
          <a:xfrm>
            <a:off x="3595670" y="4786323"/>
            <a:ext cx="4929222" cy="954107"/>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Organe reproducteur femelle</a:t>
            </a:r>
          </a:p>
          <a:p>
            <a:pPr algn="ctr"/>
            <a:r>
              <a:rPr lang="fr-FR" sz="2800" b="1" dirty="0" err="1">
                <a:solidFill>
                  <a:srgbClr val="FF0000"/>
                </a:solidFill>
                <a:latin typeface="Times New Roman" pitchFamily="18" charset="0"/>
                <a:cs typeface="Times New Roman" pitchFamily="18" charset="0"/>
              </a:rPr>
              <a:t>Ginko</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biloba</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578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uel.unisciel.fr/biologie/module1/module1_ch01/res/ovule_ginkgotmg-l.png"/>
          <p:cNvPicPr>
            <a:picLocks noChangeAspect="1" noChangeArrowheads="1"/>
          </p:cNvPicPr>
          <p:nvPr/>
        </p:nvPicPr>
        <p:blipFill>
          <a:blip r:embed="rId2"/>
          <a:srcRect/>
          <a:stretch>
            <a:fillRect/>
          </a:stretch>
        </p:blipFill>
        <p:spPr bwMode="auto">
          <a:xfrm>
            <a:off x="1524000" y="0"/>
            <a:ext cx="8929718" cy="6858000"/>
          </a:xfrm>
          <a:prstGeom prst="rect">
            <a:avLst/>
          </a:prstGeom>
          <a:noFill/>
        </p:spPr>
      </p:pic>
    </p:spTree>
    <p:extLst>
      <p:ext uri="{BB962C8B-B14F-4D97-AF65-F5344CB8AC3E}">
        <p14:creationId xmlns:p14="http://schemas.microsoft.com/office/powerpoint/2010/main" val="210726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9720" y="500042"/>
            <a:ext cx="8858280" cy="4832092"/>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I-2-Appareil reproducteur mâle </a:t>
            </a:r>
            <a:r>
              <a:rPr lang="fr-FR" sz="2800" dirty="0">
                <a:latin typeface="Times New Roman" pitchFamily="18" charset="0"/>
                <a:cs typeface="Times New Roman" pitchFamily="18" charset="0"/>
              </a:rPr>
              <a:t>: étamines et grains de pollen Comme dans le cas de l'appareil reproducteur femelle, l'appareil reproducteur mâle a subi des transformations conduisant à la formation de fleurs mâles uniquement composées d'étamines.</a:t>
            </a:r>
          </a:p>
          <a:p>
            <a:r>
              <a:rPr lang="fr-FR" sz="2800" dirty="0">
                <a:latin typeface="Times New Roman" pitchFamily="18" charset="0"/>
                <a:cs typeface="Times New Roman" pitchFamily="18" charset="0"/>
              </a:rPr>
              <a:t>Les étamines sont constituées d'un fin pédicelle ou filet à l'extrémité duquel on trouve deux sacs polliniques. L'origine phylogénétique du filet est la </a:t>
            </a:r>
            <a:r>
              <a:rPr lang="fr-FR" sz="2800" dirty="0" err="1">
                <a:latin typeface="Times New Roman" pitchFamily="18" charset="0"/>
                <a:cs typeface="Times New Roman" pitchFamily="18" charset="0"/>
              </a:rPr>
              <a:t>microsporophylle</a:t>
            </a:r>
            <a:r>
              <a:rPr lang="fr-FR" sz="2800" dirty="0">
                <a:latin typeface="Times New Roman" pitchFamily="18" charset="0"/>
                <a:cs typeface="Times New Roman" pitchFamily="18" charset="0"/>
              </a:rPr>
              <a:t> des ptéridophytes </a:t>
            </a:r>
            <a:r>
              <a:rPr lang="fr-FR" sz="2800" dirty="0" err="1">
                <a:latin typeface="Times New Roman" pitchFamily="18" charset="0"/>
                <a:cs typeface="Times New Roman" pitchFamily="18" charset="0"/>
              </a:rPr>
              <a:t>hétérosporés</a:t>
            </a:r>
            <a:r>
              <a:rPr lang="fr-FR" sz="2800" dirty="0">
                <a:latin typeface="Times New Roman" pitchFamily="18" charset="0"/>
                <a:cs typeface="Times New Roman" pitchFamily="18" charset="0"/>
              </a:rPr>
              <a:t> alors que chaque sac pollinique dérive du microsporange.</a:t>
            </a:r>
          </a:p>
          <a:p>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16053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6"/>
            <a:ext cx="8929718" cy="3970318"/>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A l'intérieur des sacs polliniques se forment par méiose des microspores. Celles-ci ne sont pas disséminées, mais à l'intérieur de l'épaisse paroi des microspores se développent par mitoses successives le </a:t>
            </a:r>
            <a:r>
              <a:rPr lang="fr-FR" sz="2800" dirty="0" err="1">
                <a:latin typeface="Times New Roman" pitchFamily="18" charset="0"/>
                <a:cs typeface="Times New Roman" pitchFamily="18" charset="0"/>
              </a:rPr>
              <a:t>microprothalle</a:t>
            </a:r>
            <a:r>
              <a:rPr lang="fr-FR" sz="2800" dirty="0">
                <a:latin typeface="Times New Roman" pitchFamily="18" charset="0"/>
                <a:cs typeface="Times New Roman" pitchFamily="18" charset="0"/>
              </a:rPr>
              <a:t> ou gamétophyte mâle, réduit à quatre cellules, appelé grain de pollen.</a:t>
            </a:r>
          </a:p>
          <a:p>
            <a:pPr algn="just"/>
            <a:r>
              <a:rPr lang="fr-FR" sz="2800" dirty="0">
                <a:latin typeface="Times New Roman" pitchFamily="18" charset="0"/>
                <a:cs typeface="Times New Roman" pitchFamily="18" charset="0"/>
              </a:rPr>
              <a:t>Ce sont ces grains de pollen, ou anthérozoïdes ciliés, qui seront disséminés et qui, au contact de l'ovule, libéreront les deux gamètes mâles dans la chambre pollinique de l'ovule.</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402321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descr="Résultat de recherche d'images pour &quot;fleur mâle de ginkgophyta photos&quot;"/>
          <p:cNvSpPr>
            <a:spLocks noChangeAspect="1" noChangeArrowheads="1"/>
          </p:cNvSpPr>
          <p:nvPr/>
        </p:nvSpPr>
        <p:spPr bwMode="auto">
          <a:xfrm>
            <a:off x="1679575" y="-1189038"/>
            <a:ext cx="2247900" cy="24860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451" name="Picture 3"/>
          <p:cNvPicPr>
            <a:picLocks noChangeAspect="1" noChangeArrowheads="1"/>
          </p:cNvPicPr>
          <p:nvPr/>
        </p:nvPicPr>
        <p:blipFill>
          <a:blip r:embed="rId2"/>
          <a:srcRect/>
          <a:stretch>
            <a:fillRect/>
          </a:stretch>
        </p:blipFill>
        <p:spPr bwMode="auto">
          <a:xfrm>
            <a:off x="1524000" y="1"/>
            <a:ext cx="8858280" cy="4672013"/>
          </a:xfrm>
          <a:prstGeom prst="rect">
            <a:avLst/>
          </a:prstGeom>
          <a:noFill/>
          <a:ln w="9525">
            <a:noFill/>
            <a:miter lim="800000"/>
            <a:headEnd/>
            <a:tailEnd/>
          </a:ln>
          <a:effectLst/>
        </p:spPr>
      </p:pic>
      <p:sp>
        <p:nvSpPr>
          <p:cNvPr id="4" name="ZoneTexte 3"/>
          <p:cNvSpPr txBox="1"/>
          <p:nvPr/>
        </p:nvSpPr>
        <p:spPr>
          <a:xfrm>
            <a:off x="2095472" y="5072074"/>
            <a:ext cx="7429552" cy="523220"/>
          </a:xfrm>
          <a:prstGeom prst="rect">
            <a:avLst/>
          </a:prstGeom>
          <a:noFill/>
        </p:spPr>
        <p:txBody>
          <a:bodyPr wrap="square" rtlCol="0">
            <a:spAutoFit/>
          </a:bodyPr>
          <a:lstStyle/>
          <a:p>
            <a:pPr algn="ctr"/>
            <a:r>
              <a:rPr lang="fr-FR" sz="2800" b="1" dirty="0">
                <a:solidFill>
                  <a:srgbClr val="FF0000"/>
                </a:solidFill>
                <a:latin typeface="Times New Roman" pitchFamily="18" charset="0"/>
                <a:cs typeface="Times New Roman" pitchFamily="18" charset="0"/>
              </a:rPr>
              <a:t>Fleur mâle de </a:t>
            </a:r>
            <a:r>
              <a:rPr lang="fr-FR" sz="2800" b="1" dirty="0" err="1">
                <a:solidFill>
                  <a:srgbClr val="FF0000"/>
                </a:solidFill>
                <a:latin typeface="Times New Roman" pitchFamily="18" charset="0"/>
                <a:cs typeface="Times New Roman" pitchFamily="18" charset="0"/>
              </a:rPr>
              <a:t>Ginkophyta</a:t>
            </a:r>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764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1285860"/>
            <a:ext cx="9144000" cy="3539430"/>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comme chez les ptéridophytes, le cycle de reproduction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est typiquement </a:t>
            </a:r>
            <a:r>
              <a:rPr lang="fr-FR" sz="2800" dirty="0" err="1">
                <a:latin typeface="Times New Roman" pitchFamily="18" charset="0"/>
                <a:cs typeface="Times New Roman" pitchFamily="18" charset="0"/>
              </a:rPr>
              <a:t>diplo</a:t>
            </a:r>
            <a:r>
              <a:rPr lang="fr-FR" sz="2800" dirty="0">
                <a:latin typeface="Times New Roman" pitchFamily="18" charset="0"/>
                <a:cs typeface="Times New Roman" pitchFamily="18" charset="0"/>
              </a:rPr>
              <a:t>-</a:t>
            </a:r>
            <a:r>
              <a:rPr lang="fr-FR" sz="2800" dirty="0" err="1">
                <a:latin typeface="Times New Roman" pitchFamily="18" charset="0"/>
                <a:cs typeface="Times New Roman" pitchFamily="18" charset="0"/>
              </a:rPr>
              <a:t>haplophasique</a:t>
            </a:r>
            <a:r>
              <a:rPr lang="fr-FR" sz="2800" dirty="0">
                <a:latin typeface="Times New Roman" pitchFamily="18" charset="0"/>
                <a:cs typeface="Times New Roman" pitchFamily="18" charset="0"/>
              </a:rPr>
              <a:t> avec une génération gamétophytique très réduite qui se développe sur le sporophyte alors qu'elle était toujours indépendante chez les ptéridophytes. Seul le gamétophyte mâle (grain de pollen) est libéré alors que le gamétophyte femelle (endosperme) reste inclus à l'intérieur de l'ovule.</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54023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38282" y="785794"/>
            <a:ext cx="8643998" cy="4832092"/>
          </a:xfrm>
          <a:prstGeom prst="rect">
            <a:avLst/>
          </a:prstGeom>
          <a:noFill/>
        </p:spPr>
        <p:txBody>
          <a:bodyPr wrap="square" rtlCol="0">
            <a:spAutoFit/>
          </a:bodyPr>
          <a:lstStyle/>
          <a:p>
            <a:pPr algn="just"/>
            <a:r>
              <a:rPr lang="fr-FR" sz="2800" b="1" u="sng" dirty="0">
                <a:solidFill>
                  <a:srgbClr val="FF0000"/>
                </a:solidFill>
                <a:latin typeface="Times New Roman" pitchFamily="18" charset="0"/>
                <a:cs typeface="Times New Roman" pitchFamily="18" charset="0"/>
              </a:rPr>
              <a:t>I-Définition: </a:t>
            </a:r>
          </a:p>
          <a:p>
            <a:pPr algn="just"/>
            <a:r>
              <a:rPr lang="fr-FR" sz="2800" dirty="0">
                <a:latin typeface="Times New Roman" pitchFamily="18" charset="0"/>
                <a:cs typeface="Times New Roman" pitchFamily="18" charset="0"/>
              </a:rPr>
              <a:t>Les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sont un groupe qui constitua, avec les ptéridophytes, l'un des élément essentiel de la flore de l'aire primaire. Ils sont apparus vers le Dévonien, il y a 400 millions d'années et auraient atteint leur apogée à l'</a:t>
            </a:r>
            <a:r>
              <a:rPr lang="fr-FR" sz="2800" dirty="0" err="1">
                <a:latin typeface="Times New Roman" pitchFamily="18" charset="0"/>
                <a:cs typeface="Times New Roman" pitchFamily="18" charset="0"/>
              </a:rPr>
              <a:t>Antracolithique</a:t>
            </a:r>
            <a:r>
              <a:rPr lang="fr-FR" sz="2800" dirty="0">
                <a:latin typeface="Times New Roman" pitchFamily="18" charset="0"/>
                <a:cs typeface="Times New Roman" pitchFamily="18" charset="0"/>
              </a:rPr>
              <a:t> il y a 300 millions d'années. Depuis, ce groupe a décliné pour faire place aux spermaphytes. Il ne reste aujourd'hui qu'une centaine d'espèces, véritables "fossiles vivants" qui, avec les échantillons reconstitués par les </a:t>
            </a:r>
            <a:r>
              <a:rPr lang="fr-FR" sz="2800" dirty="0" err="1">
                <a:latin typeface="Times New Roman" pitchFamily="18" charset="0"/>
                <a:cs typeface="Times New Roman" pitchFamily="18" charset="0"/>
              </a:rPr>
              <a:t>paléobotanistes</a:t>
            </a:r>
            <a:r>
              <a:rPr lang="fr-FR" sz="2800" dirty="0">
                <a:latin typeface="Times New Roman" pitchFamily="18" charset="0"/>
                <a:cs typeface="Times New Roman" pitchFamily="18" charset="0"/>
              </a:rPr>
              <a:t>, permettent d'étudier l'organisation de ce groupe.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87904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9720" y="571480"/>
            <a:ext cx="8643998" cy="6124754"/>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 nucelle des ovules est creusé d'une chambre pollinique remplie d'un liquide mucilagineux (liquide de fécondation). Lorsqu'un grain de pollen disséminé par le vent (pollen anémophile) atterrit sur le gros ovule (pollinisation des ovules), il pénètre à l'intérieur par le micropyle et libère deux gros anthérozoïdes ciliés dans la chambre pollinique où ils nagent activement. Un seul anthérozoïde féconde l'un des deux oosphères formant ainsi un zygote diploïde. Généralement, l'ovule tombe alors de l'arbre (la fécondation peut également avoir lieu après la chute de l'ovule) et le développement du zygote, aux dépens de réserves de l'ovule, commence immédiatement (dans les conditions climatiques d'origine) et donne naissance à un nouveau sporophyte.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689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7"/>
            <a:ext cx="9144000" cy="3108543"/>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Ces espèces ont encore un mode de reproduction archaïque puisque la fécondation est réalisée par des gamètes mâles mobiles qui atteignent les gamètes femelles en se déplaçant activement dans l'eau. C'est encore une </a:t>
            </a:r>
            <a:r>
              <a:rPr lang="fr-FR" sz="2800" dirty="0" err="1">
                <a:latin typeface="Times New Roman" pitchFamily="18" charset="0"/>
                <a:cs typeface="Times New Roman" pitchFamily="18" charset="0"/>
              </a:rPr>
              <a:t>zoïdogamie</a:t>
            </a:r>
            <a:r>
              <a:rPr lang="fr-FR" sz="2800" dirty="0">
                <a:latin typeface="Times New Roman" pitchFamily="18" charset="0"/>
                <a:cs typeface="Times New Roman" pitchFamily="18" charset="0"/>
              </a:rPr>
              <a:t>. Cependant, la fécondation se fait désormais à l'intérieur d'un organe protecteur : l'ovule, bourré de substances de réserves qui permettra à l'embryon d'être à la fois protégé et nourri.</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2976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5538" y="2000240"/>
            <a:ext cx="75724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Spérmaphyte</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145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9720" y="500042"/>
            <a:ext cx="8643998" cy="6124754"/>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Les spermaphytes, ou plantes à graine sont les dernières à être apparues sur terre. Ce groupe est divisé en trois sous embranchements :</a:t>
            </a:r>
          </a:p>
          <a:p>
            <a:pPr algn="just"/>
            <a:r>
              <a:rPr lang="fr-FR" sz="2800" b="1" u="sng" dirty="0">
                <a:solidFill>
                  <a:srgbClr val="FF0000"/>
                </a:solidFill>
                <a:latin typeface="Times New Roman" pitchFamily="18" charset="0"/>
                <a:cs typeface="Times New Roman" pitchFamily="18" charset="0"/>
              </a:rPr>
              <a:t>Les gymnospermes </a:t>
            </a:r>
            <a:r>
              <a:rPr lang="fr-FR" sz="2800" dirty="0">
                <a:latin typeface="Times New Roman" pitchFamily="18" charset="0"/>
                <a:cs typeface="Times New Roman" pitchFamily="18" charset="0"/>
              </a:rPr>
              <a:t>qui sont actuellement représentés par environ 600 espèces vivantes.</a:t>
            </a:r>
          </a:p>
          <a:p>
            <a:pPr algn="just"/>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 </a:t>
            </a:r>
            <a:r>
              <a:rPr lang="fr-FR"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chlamydospermes</a:t>
            </a:r>
            <a:r>
              <a:rPr lang="fr-FR"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800" dirty="0">
                <a:latin typeface="Times New Roman" pitchFamily="18" charset="0"/>
                <a:cs typeface="Times New Roman" pitchFamily="18" charset="0"/>
              </a:rPr>
              <a:t>- constituant un groupe certainement artificiel - sont considérés comme intermédiaires entre les gymnospermes et les angiospermes. Leur ovule est entouré par une enveloppe qui évoque l'ovaire des angiospermes. Ils sont aujourd'hui représentés par 75 espèces reparties en trois genres : </a:t>
            </a:r>
            <a:r>
              <a:rPr lang="fr-FR" sz="2800" dirty="0" err="1">
                <a:latin typeface="Times New Roman" pitchFamily="18" charset="0"/>
                <a:cs typeface="Times New Roman" pitchFamily="18" charset="0"/>
              </a:rPr>
              <a:t>Ephedra</a:t>
            </a:r>
            <a:r>
              <a:rPr lang="fr-FR" sz="2800" dirty="0">
                <a:latin typeface="Times New Roman" pitchFamily="18" charset="0"/>
                <a:cs typeface="Times New Roman" pitchFamily="18" charset="0"/>
              </a:rPr>
              <a:t>, Gnetum et </a:t>
            </a:r>
            <a:r>
              <a:rPr lang="fr-FR" sz="2800" dirty="0" err="1">
                <a:latin typeface="Times New Roman" pitchFamily="18" charset="0"/>
                <a:cs typeface="Times New Roman" pitchFamily="18" charset="0"/>
              </a:rPr>
              <a:t>Welwitschia</a:t>
            </a:r>
            <a:r>
              <a:rPr lang="fr-FR" sz="2800" dirty="0">
                <a:latin typeface="Times New Roman" pitchFamily="18" charset="0"/>
                <a:cs typeface="Times New Roman" pitchFamily="18" charset="0"/>
              </a:rPr>
              <a:t>. Nous ne détaillerons pas les caractéristiques de ce sous embranchement.</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25148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09720" y="857232"/>
            <a:ext cx="8501122" cy="6124754"/>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Les </a:t>
            </a:r>
            <a:r>
              <a:rPr lang="fr-FR" sz="2800" dirty="0" err="1">
                <a:latin typeface="Times New Roman" pitchFamily="18" charset="0"/>
                <a:cs typeface="Times New Roman" pitchFamily="18" charset="0"/>
              </a:rPr>
              <a:t>prespermaphytes</a:t>
            </a:r>
            <a:r>
              <a:rPr lang="fr-FR" sz="2800" dirty="0">
                <a:latin typeface="Times New Roman" pitchFamily="18" charset="0"/>
                <a:cs typeface="Times New Roman" pitchFamily="18" charset="0"/>
              </a:rPr>
              <a:t> dériveraient du groupe des ptéridophytes appelés </a:t>
            </a:r>
            <a:r>
              <a:rPr lang="fr-FR" sz="2800" dirty="0" err="1">
                <a:latin typeface="Times New Roman" pitchFamily="18" charset="0"/>
                <a:cs typeface="Times New Roman" pitchFamily="18" charset="0"/>
              </a:rPr>
              <a:t>psilophytinées</a:t>
            </a:r>
            <a:r>
              <a:rPr lang="fr-FR" sz="2800" dirty="0">
                <a:latin typeface="Times New Roman" pitchFamily="18" charset="0"/>
                <a:cs typeface="Times New Roman" pitchFamily="18" charset="0"/>
              </a:rPr>
              <a:t>. La grande caractéristique évolutive de ce groupe concerne la miniaturisation des gamétophytes et leur intégration dans des structures protectrices. Cela assure une meilleure adaptation au milieu terrestre. Ce mouvement évolutif avait été amorcé par les ptéridophytes </a:t>
            </a:r>
            <a:r>
              <a:rPr lang="fr-FR" sz="2800" dirty="0" err="1">
                <a:latin typeface="Times New Roman" pitchFamily="18" charset="0"/>
                <a:cs typeface="Times New Roman" pitchFamily="18" charset="0"/>
              </a:rPr>
              <a:t>hétérosporés</a:t>
            </a:r>
            <a:r>
              <a:rPr lang="fr-FR" sz="2800" dirty="0">
                <a:latin typeface="Times New Roman" pitchFamily="18" charset="0"/>
                <a:cs typeface="Times New Roman" pitchFamily="18" charset="0"/>
              </a:rPr>
              <a:t> et </a:t>
            </a:r>
            <a:r>
              <a:rPr lang="fr-FR" sz="2800" dirty="0" err="1">
                <a:latin typeface="Times New Roman" pitchFamily="18" charset="0"/>
                <a:cs typeface="Times New Roman" pitchFamily="18" charset="0"/>
              </a:rPr>
              <a:t>hétéroprothallés</a:t>
            </a:r>
            <a:r>
              <a:rPr lang="fr-FR" sz="2800" dirty="0">
                <a:latin typeface="Times New Roman" pitchFamily="18" charset="0"/>
                <a:cs typeface="Times New Roman" pitchFamily="18" charset="0"/>
              </a:rPr>
              <a:t> du type des </a:t>
            </a:r>
            <a:r>
              <a:rPr lang="fr-FR" sz="2800" dirty="0" err="1">
                <a:latin typeface="Times New Roman" pitchFamily="18" charset="0"/>
                <a:cs typeface="Times New Roman" pitchFamily="18" charset="0"/>
              </a:rPr>
              <a:t>selaginelles</a:t>
            </a:r>
            <a:r>
              <a:rPr lang="fr-FR" sz="2800" dirty="0">
                <a:latin typeface="Times New Roman" pitchFamily="18" charset="0"/>
                <a:cs typeface="Times New Roman" pitchFamily="18" charset="0"/>
              </a:rPr>
              <a:t>. Il conduit à la formation de structures reproductrices particulières : l'ovule, les étamines et les grains de pollens.</a:t>
            </a:r>
          </a:p>
          <a:p>
            <a:pPr algn="just"/>
            <a:r>
              <a:rPr lang="fr-FR" sz="2800" dirty="0">
                <a:latin typeface="Times New Roman" pitchFamily="18" charset="0"/>
                <a:cs typeface="Times New Roman" pitchFamily="18" charset="0"/>
              </a:rPr>
              <a:t>Morphologie du </a:t>
            </a:r>
            <a:r>
              <a:rPr lang="fr-FR" sz="2800" dirty="0" err="1">
                <a:latin typeface="Times New Roman" pitchFamily="18" charset="0"/>
                <a:cs typeface="Times New Roman" pitchFamily="18" charset="0"/>
              </a:rPr>
              <a:t>cormus</a:t>
            </a:r>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Les appareils reproducteurs mâle et femelle</a:t>
            </a:r>
          </a:p>
          <a:p>
            <a:pPr algn="just"/>
            <a:r>
              <a:rPr lang="fr-FR" sz="2800" dirty="0">
                <a:latin typeface="Times New Roman" pitchFamily="18" charset="0"/>
                <a:cs typeface="Times New Roman" pitchFamily="18" charset="0"/>
              </a:rPr>
              <a:t>Reproduction</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54137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66910" y="714356"/>
            <a:ext cx="8215370" cy="4832092"/>
          </a:xfrm>
          <a:prstGeom prst="rect">
            <a:avLst/>
          </a:prstGeom>
          <a:noFill/>
        </p:spPr>
        <p:txBody>
          <a:bodyPr wrap="square" rtlCol="0">
            <a:spAutoFit/>
          </a:bodyPr>
          <a:lstStyle/>
          <a:p>
            <a:pPr algn="just"/>
            <a:endParaRPr lang="fr-FR" sz="2800" dirty="0">
              <a:latin typeface="Times New Roman" pitchFamily="18" charset="0"/>
              <a:cs typeface="Times New Roman" pitchFamily="18" charset="0"/>
            </a:endParaRPr>
          </a:p>
          <a:p>
            <a:pPr algn="just"/>
            <a:r>
              <a:rPr lang="fr-FR" sz="2800" b="1" u="sng" dirty="0">
                <a:solidFill>
                  <a:srgbClr val="FF0000"/>
                </a:solidFill>
                <a:latin typeface="Times New Roman" pitchFamily="18" charset="0"/>
                <a:cs typeface="Times New Roman" pitchFamily="18" charset="0"/>
              </a:rPr>
              <a:t>1-Classe de </a:t>
            </a:r>
            <a:r>
              <a:rPr lang="fr-FR" sz="2800" b="1" u="sng" dirty="0" err="1">
                <a:solidFill>
                  <a:srgbClr val="FF0000"/>
                </a:solidFill>
                <a:latin typeface="Times New Roman" pitchFamily="18" charset="0"/>
                <a:cs typeface="Times New Roman" pitchFamily="18" charset="0"/>
              </a:rPr>
              <a:t>cycadophyta</a:t>
            </a:r>
            <a:endParaRPr lang="fr-FR" sz="2800" b="1" u="sng" dirty="0">
              <a:solidFill>
                <a:srgbClr val="FF0000"/>
              </a:solidFill>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La morphologie des </a:t>
            </a:r>
            <a:r>
              <a:rPr lang="fr-FR" sz="2800" dirty="0" err="1">
                <a:latin typeface="Times New Roman" pitchFamily="18" charset="0"/>
                <a:cs typeface="Times New Roman" pitchFamily="18" charset="0"/>
              </a:rPr>
              <a:t>préspermaphytes</a:t>
            </a:r>
            <a:r>
              <a:rPr lang="fr-FR" sz="2800" dirty="0">
                <a:latin typeface="Times New Roman" pitchFamily="18" charset="0"/>
                <a:cs typeface="Times New Roman" pitchFamily="18" charset="0"/>
              </a:rPr>
              <a:t> permet de les subdiviser en deux classes :</a:t>
            </a:r>
          </a:p>
          <a:p>
            <a:pPr algn="just"/>
            <a:r>
              <a:rPr lang="fr-FR" sz="2800" dirty="0">
                <a:latin typeface="Times New Roman" pitchFamily="18" charset="0"/>
                <a:cs typeface="Times New Roman" pitchFamily="18" charset="0"/>
              </a:rPr>
              <a:t>la classe des </a:t>
            </a:r>
            <a:r>
              <a:rPr lang="fr-FR" sz="2800" dirty="0" err="1">
                <a:latin typeface="Times New Roman" pitchFamily="18" charset="0"/>
                <a:cs typeface="Times New Roman" pitchFamily="18" charset="0"/>
              </a:rPr>
              <a:t>ptéridospermes</a:t>
            </a:r>
            <a:r>
              <a:rPr lang="fr-FR" sz="2800" dirty="0">
                <a:latin typeface="Times New Roman" pitchFamily="18" charset="0"/>
                <a:cs typeface="Times New Roman" pitchFamily="18" charset="0"/>
              </a:rPr>
              <a:t> (encore appelés </a:t>
            </a:r>
            <a:r>
              <a:rPr lang="fr-FR" sz="2800" dirty="0" err="1">
                <a:latin typeface="Times New Roman" pitchFamily="18" charset="0"/>
                <a:cs typeface="Times New Roman" pitchFamily="18" charset="0"/>
              </a:rPr>
              <a:t>Cycadophytes</a:t>
            </a:r>
            <a:r>
              <a:rPr lang="fr-FR" sz="2800" dirty="0">
                <a:latin typeface="Times New Roman" pitchFamily="18" charset="0"/>
                <a:cs typeface="Times New Roman" pitchFamily="18" charset="0"/>
              </a:rPr>
              <a:t> ou "fougères à graines") qui regroupe des plantes dont l'appareil végétatif ressemble à celui des fougères arborescentes avec des frondes. C'est le cas par exemple des cycas, espèces décoratives survivantes de cette classe.</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84163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cycadophytes photos&quot;"/>
          <p:cNvPicPr>
            <a:picLocks noChangeAspect="1" noChangeArrowheads="1"/>
          </p:cNvPicPr>
          <p:nvPr/>
        </p:nvPicPr>
        <p:blipFill>
          <a:blip r:embed="rId2"/>
          <a:srcRect/>
          <a:stretch>
            <a:fillRect/>
          </a:stretch>
        </p:blipFill>
        <p:spPr bwMode="auto">
          <a:xfrm>
            <a:off x="1524000" y="0"/>
            <a:ext cx="9144000" cy="5572140"/>
          </a:xfrm>
          <a:prstGeom prst="rect">
            <a:avLst/>
          </a:prstGeom>
          <a:noFill/>
        </p:spPr>
      </p:pic>
      <p:sp>
        <p:nvSpPr>
          <p:cNvPr id="3" name="ZoneTexte 2"/>
          <p:cNvSpPr txBox="1"/>
          <p:nvPr/>
        </p:nvSpPr>
        <p:spPr>
          <a:xfrm>
            <a:off x="3167042" y="5857893"/>
            <a:ext cx="5643602" cy="584775"/>
          </a:xfrm>
          <a:prstGeom prst="rect">
            <a:avLst/>
          </a:prstGeom>
          <a:noFill/>
        </p:spPr>
        <p:txBody>
          <a:bodyPr wrap="square" rtlCol="0">
            <a:spAutoFit/>
          </a:bodyPr>
          <a:lstStyle/>
          <a:p>
            <a:pPr algn="ctr"/>
            <a:r>
              <a:rPr lang="fr-FR" sz="3200" b="1" dirty="0" err="1">
                <a:solidFill>
                  <a:srgbClr val="FF0000"/>
                </a:solidFill>
                <a:latin typeface="Times New Roman" pitchFamily="18" charset="0"/>
                <a:cs typeface="Times New Roman" pitchFamily="18" charset="0"/>
              </a:rPr>
              <a:t>Cycadophyta</a:t>
            </a:r>
            <a:endParaRPr lang="fr-FR"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0377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000" y="357167"/>
            <a:ext cx="9144000" cy="3108543"/>
          </a:xfrm>
          <a:prstGeom prst="rect">
            <a:avLst/>
          </a:prstGeom>
          <a:noFill/>
        </p:spPr>
        <p:txBody>
          <a:bodyPr wrap="square" rtlCol="0">
            <a:spAutoFit/>
          </a:bodyPr>
          <a:lstStyle/>
          <a:p>
            <a:pPr algn="just"/>
            <a:r>
              <a:rPr lang="fr-FR" sz="2800" dirty="0">
                <a:latin typeface="Times New Roman" pitchFamily="18" charset="0"/>
                <a:cs typeface="Times New Roman" pitchFamily="18" charset="0"/>
              </a:rPr>
              <a:t>L'appareil végétatif des cycas ressemble à celui des fougères arborescentes, d'où le nom de fougères à graine que l'on a parfois donné à ces végétaux. Il est formé d'un tronc ou "stipe", recouvert par les bases foliaires. Le tronc est non ramifié. Il se termine par de grandes feuilles qui rappellent les frondes des fougères</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4373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1524000" y="0"/>
            <a:ext cx="9144000" cy="6572272"/>
          </a:xfrm>
          <a:prstGeom prst="rect">
            <a:avLst/>
          </a:prstGeom>
          <a:noFill/>
          <a:ln w="9525">
            <a:noFill/>
            <a:miter lim="800000"/>
            <a:headEnd/>
            <a:tailEnd/>
          </a:ln>
          <a:effectLst/>
        </p:spPr>
      </p:pic>
    </p:spTree>
    <p:extLst>
      <p:ext uri="{BB962C8B-B14F-4D97-AF65-F5344CB8AC3E}">
        <p14:creationId xmlns:p14="http://schemas.microsoft.com/office/powerpoint/2010/main" val="219219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uel.unisciel.fr/biologie/module1/module1_ch01/res/cycasfmpa.png"/>
          <p:cNvPicPr>
            <a:picLocks noChangeAspect="1" noChangeArrowheads="1"/>
          </p:cNvPicPr>
          <p:nvPr/>
        </p:nvPicPr>
        <p:blipFill>
          <a:blip r:embed="rId2"/>
          <a:srcRect/>
          <a:stretch>
            <a:fillRect/>
          </a:stretch>
        </p:blipFill>
        <p:spPr bwMode="auto">
          <a:xfrm>
            <a:off x="1881158" y="1142984"/>
            <a:ext cx="3810000" cy="2667000"/>
          </a:xfrm>
          <a:prstGeom prst="rect">
            <a:avLst/>
          </a:prstGeom>
          <a:noFill/>
        </p:spPr>
      </p:pic>
      <p:sp>
        <p:nvSpPr>
          <p:cNvPr id="3" name="ZoneTexte 2"/>
          <p:cNvSpPr txBox="1"/>
          <p:nvPr/>
        </p:nvSpPr>
        <p:spPr>
          <a:xfrm>
            <a:off x="1738282" y="357167"/>
            <a:ext cx="8715436" cy="954107"/>
          </a:xfrm>
          <a:prstGeom prst="rect">
            <a:avLst/>
          </a:prstGeom>
          <a:noFill/>
        </p:spPr>
        <p:txBody>
          <a:bodyPr wrap="square" rtlCol="0">
            <a:spAutoFit/>
          </a:bodyPr>
          <a:lstStyle/>
          <a:p>
            <a:r>
              <a:rPr lang="fr-FR" sz="2800" dirty="0">
                <a:latin typeface="Times New Roman" pitchFamily="18" charset="0"/>
                <a:cs typeface="Times New Roman" pitchFamily="18" charset="0"/>
              </a:rPr>
              <a:t>En période fertile, les feuilles du centre portent. soit des ovules. Soit des étamines</a:t>
            </a:r>
            <a:endParaRPr lang="fr-FR" sz="2800" dirty="0">
              <a:latin typeface="Times New Roman" pitchFamily="18" charset="0"/>
              <a:cs typeface="Times New Roman" pitchFamily="18" charset="0"/>
            </a:endParaRPr>
          </a:p>
        </p:txBody>
      </p:sp>
      <p:pic>
        <p:nvPicPr>
          <p:cNvPr id="116740" name="Picture 4" descr="http://uel.unisciel.fr/biologie/module1/module1_ch01/res/cycasmmpa.png"/>
          <p:cNvPicPr>
            <a:picLocks noChangeAspect="1" noChangeArrowheads="1"/>
          </p:cNvPicPr>
          <p:nvPr/>
        </p:nvPicPr>
        <p:blipFill>
          <a:blip r:embed="rId3"/>
          <a:srcRect/>
          <a:stretch>
            <a:fillRect/>
          </a:stretch>
        </p:blipFill>
        <p:spPr bwMode="auto">
          <a:xfrm>
            <a:off x="6381752" y="1285860"/>
            <a:ext cx="3810000" cy="2628900"/>
          </a:xfrm>
          <a:prstGeom prst="rect">
            <a:avLst/>
          </a:prstGeom>
          <a:noFill/>
        </p:spPr>
      </p:pic>
      <p:sp>
        <p:nvSpPr>
          <p:cNvPr id="5" name="ZoneTexte 4"/>
          <p:cNvSpPr txBox="1"/>
          <p:nvPr/>
        </p:nvSpPr>
        <p:spPr>
          <a:xfrm>
            <a:off x="2738414" y="3857628"/>
            <a:ext cx="1785950" cy="369332"/>
          </a:xfrm>
          <a:prstGeom prst="rect">
            <a:avLst/>
          </a:prstGeom>
          <a:noFill/>
        </p:spPr>
        <p:txBody>
          <a:bodyPr wrap="square" rtlCol="0">
            <a:spAutoFit/>
          </a:bodyPr>
          <a:lstStyle/>
          <a:p>
            <a:r>
              <a:rPr lang="fr-FR" dirty="0"/>
              <a:t>ovule</a:t>
            </a:r>
            <a:endParaRPr lang="fr-FR" dirty="0"/>
          </a:p>
        </p:txBody>
      </p:sp>
      <p:sp>
        <p:nvSpPr>
          <p:cNvPr id="6" name="ZoneTexte 5"/>
          <p:cNvSpPr txBox="1"/>
          <p:nvPr/>
        </p:nvSpPr>
        <p:spPr>
          <a:xfrm>
            <a:off x="6953256" y="4286256"/>
            <a:ext cx="2714644" cy="369332"/>
          </a:xfrm>
          <a:prstGeom prst="rect">
            <a:avLst/>
          </a:prstGeom>
          <a:noFill/>
        </p:spPr>
        <p:txBody>
          <a:bodyPr wrap="square" rtlCol="0">
            <a:spAutoFit/>
          </a:bodyPr>
          <a:lstStyle/>
          <a:p>
            <a:r>
              <a:rPr lang="fr-FR" dirty="0"/>
              <a:t>étamine</a:t>
            </a:r>
            <a:endParaRPr lang="fr-FR" dirty="0"/>
          </a:p>
        </p:txBody>
      </p:sp>
    </p:spTree>
    <p:extLst>
      <p:ext uri="{BB962C8B-B14F-4D97-AF65-F5344CB8AC3E}">
        <p14:creationId xmlns:p14="http://schemas.microsoft.com/office/powerpoint/2010/main" val="35139208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Grand écran</PresentationFormat>
  <Paragraphs>48</Paragraphs>
  <Slides>33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cash</dc:creator>
  <cp:lastModifiedBy>cash</cp:lastModifiedBy>
  <cp:revision>1</cp:revision>
  <dcterms:created xsi:type="dcterms:W3CDTF">2020-05-19T13:59:34Z</dcterms:created>
  <dcterms:modified xsi:type="dcterms:W3CDTF">2020-05-19T13:59:43Z</dcterms:modified>
</cp:coreProperties>
</file>