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69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DEB"/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2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390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21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71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84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47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8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3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36375" y="2455291"/>
            <a:ext cx="8596668" cy="242580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Explications TD Sécurité Informatique</a:t>
            </a:r>
            <a:r>
              <a:rPr lang="fr-FR" dirty="0">
                <a:solidFill>
                  <a:srgbClr val="0070C0"/>
                </a:solidFill>
              </a:rPr>
              <a:t/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TD1 (exo4</a:t>
            </a:r>
            <a:r>
              <a:rPr lang="fr-FR" dirty="0" smtClean="0">
                <a:solidFill>
                  <a:srgbClr val="0070C0"/>
                </a:solidFill>
              </a:rPr>
              <a:t>)+</a:t>
            </a:r>
            <a:r>
              <a:rPr lang="fr-FR" dirty="0" smtClean="0">
                <a:solidFill>
                  <a:srgbClr val="0070C0"/>
                </a:solidFill>
              </a:rPr>
              <a:t>TD</a:t>
            </a:r>
            <a:r>
              <a:rPr lang="fr-FR" dirty="0" smtClean="0">
                <a:solidFill>
                  <a:srgbClr val="0070C0"/>
                </a:solidFill>
              </a:rPr>
              <a:t> 2+TD3 (exo2)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9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49" y="494689"/>
            <a:ext cx="9015212" cy="541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7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05307" y="425003"/>
            <a:ext cx="8783392" cy="5977942"/>
            <a:chOff x="2722511" y="384220"/>
            <a:chExt cx="6550278" cy="5977942"/>
          </a:xfrm>
        </p:grpSpPr>
        <p:pic>
          <p:nvPicPr>
            <p:cNvPr id="2050" name="Picture 2" descr="How does TLS Protocol work? - The Security Buddy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20" r="15109" b="3268"/>
            <a:stretch/>
          </p:blipFill>
          <p:spPr bwMode="auto">
            <a:xfrm>
              <a:off x="2722511" y="384220"/>
              <a:ext cx="4921360" cy="5782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800045" y="5100034"/>
              <a:ext cx="2472744" cy="126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613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5585" y="118675"/>
            <a:ext cx="1562583" cy="82180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Client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293980" y="118674"/>
            <a:ext cx="1562583" cy="82180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Serveur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 flipH="1">
            <a:off x="7994243" y="940477"/>
            <a:ext cx="81028" cy="59175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1585865" y="1768026"/>
            <a:ext cx="6180881" cy="578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595120" y="1419356"/>
            <a:ext cx="173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Hello message</a:t>
            </a:r>
            <a:endParaRPr lang="fr-FR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1595376" y="2526210"/>
            <a:ext cx="6180881" cy="3472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028844" y="2145866"/>
            <a:ext cx="54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Server Hello (certificat du serveur)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1595375" y="3434820"/>
            <a:ext cx="6180881" cy="578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441877" y="3061021"/>
            <a:ext cx="686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Pre</a:t>
            </a:r>
            <a:r>
              <a:rPr lang="fr-FR" dirty="0" smtClean="0"/>
              <a:t>-master clé + Optionnellement (certificat du client)</a:t>
            </a: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1569258" y="4185440"/>
            <a:ext cx="6180881" cy="3472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1595374" y="4883971"/>
            <a:ext cx="6180881" cy="578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1585866" y="5605653"/>
            <a:ext cx="6180881" cy="3472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1585865" y="6326586"/>
            <a:ext cx="6180881" cy="3472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flipH="1">
            <a:off x="1270244" y="940476"/>
            <a:ext cx="81028" cy="59175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173862" y="3821577"/>
            <a:ext cx="686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Calcul de la clé de session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3372" y="4525576"/>
            <a:ext cx="254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 </a:t>
            </a:r>
            <a:r>
              <a:rPr lang="fr-FR" dirty="0" err="1" smtClean="0"/>
              <a:t>finished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227385" y="5184486"/>
            <a:ext cx="221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Server </a:t>
            </a:r>
            <a:r>
              <a:rPr lang="fr-FR" dirty="0" err="1" smtClean="0"/>
              <a:t>finished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351272" y="6007577"/>
            <a:ext cx="670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Echange sécurisé de données </a:t>
            </a:r>
          </a:p>
          <a:p>
            <a:pPr algn="ctr"/>
            <a:r>
              <a:rPr lang="fr-FR" sz="2000" b="1" dirty="0" smtClean="0"/>
              <a:t>Chiffrement symétrique (ex: AES)+utilisation du MAC</a:t>
            </a:r>
            <a:endParaRPr lang="fr-FR" sz="2000" b="1" dirty="0"/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738110" y="5915833"/>
            <a:ext cx="8573228" cy="3477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colade fermante 4"/>
          <p:cNvSpPr/>
          <p:nvPr/>
        </p:nvSpPr>
        <p:spPr>
          <a:xfrm>
            <a:off x="8075271" y="1565511"/>
            <a:ext cx="888427" cy="4178465"/>
          </a:xfrm>
          <a:prstGeom prst="rightBrace">
            <a:avLst>
              <a:gd name="adj1" fmla="val 62188"/>
              <a:gd name="adj2" fmla="val 4784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8935519" y="3425531"/>
            <a:ext cx="2294858" cy="369332"/>
          </a:xfrm>
          <a:prstGeom prst="rect">
            <a:avLst/>
          </a:prstGeom>
          <a:solidFill>
            <a:srgbClr val="F9ADEB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Security </a:t>
            </a:r>
            <a:r>
              <a:rPr lang="fr-FR" dirty="0" err="1" smtClean="0"/>
              <a:t>handshake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6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71272" y="808308"/>
            <a:ext cx="8596668" cy="531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rgbClr val="0070C0"/>
                </a:solidFill>
              </a:rPr>
              <a:t>TLS assure les services suivants:</a:t>
            </a: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Authentification du serveur 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Confidentialité </a:t>
            </a:r>
            <a:r>
              <a:rPr lang="fr-FR" sz="2400" dirty="0" smtClean="0">
                <a:solidFill>
                  <a:srgbClr val="002060"/>
                </a:solidFill>
              </a:rPr>
              <a:t>des </a:t>
            </a:r>
            <a:r>
              <a:rPr lang="fr-FR" sz="2400" dirty="0" smtClean="0">
                <a:solidFill>
                  <a:srgbClr val="002060"/>
                </a:solidFill>
              </a:rPr>
              <a:t>données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Intégrité de données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Optionnellement: authentification du client.</a:t>
            </a: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7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8596668" cy="1320800"/>
          </a:xfrm>
        </p:spPr>
        <p:txBody>
          <a:bodyPr/>
          <a:lstStyle/>
          <a:p>
            <a:r>
              <a:rPr lang="fr-FR" dirty="0" smtClean="0"/>
              <a:t>Exercice 2: TD3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55" y="922271"/>
            <a:ext cx="9195516" cy="229744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5155" y="3219718"/>
            <a:ext cx="9736428" cy="33239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2060"/>
                </a:solidFill>
              </a:rPr>
              <a:t>Ka: clé secrète partagée entre A et KDC (Key Distribution Center)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2060"/>
                </a:solidFill>
              </a:rPr>
              <a:t>Kb: clé secrète partagée entre B et KDC</a:t>
            </a:r>
          </a:p>
          <a:p>
            <a:pPr>
              <a:lnSpc>
                <a:spcPct val="150000"/>
              </a:lnSpc>
            </a:pPr>
            <a:r>
              <a:rPr lang="fr-FR" sz="2000" dirty="0" err="1" smtClean="0">
                <a:solidFill>
                  <a:srgbClr val="002060"/>
                </a:solidFill>
              </a:rPr>
              <a:t>Kab</a:t>
            </a:r>
            <a:r>
              <a:rPr lang="fr-FR" sz="2000" dirty="0" smtClean="0">
                <a:solidFill>
                  <a:srgbClr val="002060"/>
                </a:solidFill>
              </a:rPr>
              <a:t>: clé secrète partagée entre A et B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Remarques !!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*La clé </a:t>
            </a:r>
            <a:r>
              <a:rPr lang="fr-FR" sz="2000" dirty="0" err="1" smtClean="0">
                <a:solidFill>
                  <a:srgbClr val="002060"/>
                </a:solidFill>
              </a:rPr>
              <a:t>Kab</a:t>
            </a:r>
            <a:r>
              <a:rPr lang="fr-FR" sz="2000" dirty="0" smtClean="0">
                <a:solidFill>
                  <a:srgbClr val="002060"/>
                </a:solidFill>
              </a:rPr>
              <a:t> est générée par A et non pas KDC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*Suivant le protocole de l’exercice, le KDC joue le rôle de contrôleur d’accès à B (qui peut être par exemple un serveur). Donc, toute tentative d’accès à B doit passer d’abord par KDC</a:t>
            </a:r>
            <a:r>
              <a:rPr lang="fr-FR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Aucun accès direct à B n’est autorisé</a:t>
            </a:r>
            <a:endParaRPr lang="fr-F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9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604" y="1222062"/>
            <a:ext cx="11415927" cy="551358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Pourquoi un pirate ne peut pas se faire passer pour A auprès du KDC ?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Parce que  A  partage </a:t>
            </a:r>
            <a:r>
              <a:rPr lang="fr-FR" sz="2400" dirty="0" smtClean="0">
                <a:solidFill>
                  <a:srgbClr val="FF0000"/>
                </a:solidFill>
              </a:rPr>
              <a:t>Ka</a:t>
            </a:r>
            <a:r>
              <a:rPr lang="fr-FR" sz="2400" dirty="0" smtClean="0">
                <a:solidFill>
                  <a:schemeClr val="tx1"/>
                </a:solidFill>
              </a:rPr>
              <a:t> avec KDC et le pirate ne dispose pas de cette clé et ne peut pas l’avoir.</a:t>
            </a:r>
          </a:p>
          <a:p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8596668" cy="729802"/>
          </a:xfrm>
        </p:spPr>
        <p:txBody>
          <a:bodyPr/>
          <a:lstStyle/>
          <a:p>
            <a:r>
              <a:rPr lang="fr-FR" dirty="0" smtClean="0"/>
              <a:t>TD3, Exercice 2</a:t>
            </a:r>
            <a:r>
              <a:rPr lang="fr-FR" dirty="0"/>
              <a:t>:</a:t>
            </a:r>
            <a:r>
              <a:rPr lang="fr-FR" dirty="0" smtClean="0"/>
              <a:t> Question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054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29604" y="1222062"/>
            <a:ext cx="11415927" cy="551358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Pourquoi B est certain que le message provient du KDC?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Parce que  le message est chiffré en utilisant </a:t>
            </a:r>
            <a:r>
              <a:rPr lang="fr-FR" sz="2400" dirty="0" smtClean="0">
                <a:solidFill>
                  <a:srgbClr val="FF0000"/>
                </a:solidFill>
              </a:rPr>
              <a:t>Kb</a:t>
            </a:r>
            <a:r>
              <a:rPr lang="fr-FR" sz="2400" dirty="0" smtClean="0">
                <a:solidFill>
                  <a:schemeClr val="tx1"/>
                </a:solidFill>
              </a:rPr>
              <a:t> qui est seulement partagée entre B et KDC.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8596668" cy="729802"/>
          </a:xfrm>
        </p:spPr>
        <p:txBody>
          <a:bodyPr/>
          <a:lstStyle/>
          <a:p>
            <a:r>
              <a:rPr lang="fr-FR" dirty="0" smtClean="0"/>
              <a:t>TD3, Exercice 2</a:t>
            </a:r>
            <a:r>
              <a:rPr lang="fr-FR" dirty="0"/>
              <a:t>:</a:t>
            </a:r>
            <a:r>
              <a:rPr lang="fr-FR" dirty="0" smtClean="0"/>
              <a:t> Question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29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29605" y="1222062"/>
            <a:ext cx="10565922" cy="551358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A quelle type d’attaque le protocole ne résiste t-il pas ?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endParaRPr lang="fr-FR" sz="105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Attaque par </a:t>
            </a:r>
            <a:r>
              <a:rPr lang="fr-FR" sz="2400" dirty="0" err="1" smtClean="0">
                <a:solidFill>
                  <a:schemeClr val="tx1"/>
                </a:solidFill>
              </a:rPr>
              <a:t>rejeu</a:t>
            </a:r>
            <a:r>
              <a:rPr lang="fr-FR" sz="2400" dirty="0" smtClean="0">
                <a:solidFill>
                  <a:schemeClr val="tx1"/>
                </a:solidFill>
              </a:rPr>
              <a:t> des messages (</a:t>
            </a:r>
            <a:r>
              <a:rPr lang="fr-FR" sz="2400" dirty="0" err="1" smtClean="0">
                <a:solidFill>
                  <a:srgbClr val="FF0000"/>
                </a:solidFill>
              </a:rPr>
              <a:t>Replay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attack</a:t>
            </a:r>
            <a:r>
              <a:rPr lang="fr-FR" sz="2400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150000"/>
              </a:lnSpc>
            </a:pPr>
            <a:endParaRPr lang="fr-FR" sz="1000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 sz="2400" dirty="0" smtClean="0">
                <a:solidFill>
                  <a:srgbClr val="C00000"/>
                </a:solidFill>
              </a:rPr>
              <a:t>Le message (le travail effectué par le Pirate) </a:t>
            </a:r>
            <a:r>
              <a:rPr lang="fr-FR" sz="2400" dirty="0">
                <a:solidFill>
                  <a:srgbClr val="C00000"/>
                </a:solidFill>
              </a:rPr>
              <a:t>qui </a:t>
            </a:r>
            <a:r>
              <a:rPr lang="fr-FR" sz="2400" dirty="0" smtClean="0">
                <a:solidFill>
                  <a:srgbClr val="C00000"/>
                </a:solidFill>
              </a:rPr>
              <a:t>permet le transfert de </a:t>
            </a:r>
            <a:r>
              <a:rPr lang="fr-FR" sz="2400" smtClean="0">
                <a:solidFill>
                  <a:srgbClr val="C00000"/>
                </a:solidFill>
              </a:rPr>
              <a:t>la rémunération, </a:t>
            </a:r>
            <a:r>
              <a:rPr lang="fr-FR" sz="2400" dirty="0" smtClean="0">
                <a:solidFill>
                  <a:srgbClr val="C00000"/>
                </a:solidFill>
              </a:rPr>
              <a:t>pourrait </a:t>
            </a:r>
            <a:r>
              <a:rPr lang="fr-FR" sz="2400" dirty="0">
                <a:solidFill>
                  <a:srgbClr val="C00000"/>
                </a:solidFill>
              </a:rPr>
              <a:t>être rejoué à plusieurs reprises pour transférer plus </a:t>
            </a:r>
            <a:r>
              <a:rPr lang="fr-FR" sz="2400" dirty="0" smtClean="0">
                <a:solidFill>
                  <a:srgbClr val="C00000"/>
                </a:solidFill>
              </a:rPr>
              <a:t>d’argents que </a:t>
            </a:r>
            <a:r>
              <a:rPr lang="fr-FR" sz="2400" dirty="0">
                <a:solidFill>
                  <a:srgbClr val="C00000"/>
                </a:solidFill>
              </a:rPr>
              <a:t>prévu </a:t>
            </a:r>
            <a:r>
              <a:rPr lang="fr-FR" sz="2400" dirty="0" smtClean="0">
                <a:solidFill>
                  <a:srgbClr val="C00000"/>
                </a:solidFill>
              </a:rPr>
              <a:t>initialement !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8596668" cy="729802"/>
          </a:xfrm>
        </p:spPr>
        <p:txBody>
          <a:bodyPr/>
          <a:lstStyle/>
          <a:p>
            <a:r>
              <a:rPr lang="fr-FR" dirty="0" smtClean="0"/>
              <a:t>TD3, Exercice 2</a:t>
            </a:r>
            <a:r>
              <a:rPr lang="fr-FR" dirty="0"/>
              <a:t>:</a:t>
            </a:r>
            <a:r>
              <a:rPr lang="fr-FR" dirty="0" smtClean="0"/>
              <a:t> Question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145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29605" y="1222062"/>
            <a:ext cx="11093956" cy="551358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Comment modifier le protocole pour déjouer l’attaque sans pour autant augmenter le nombre de messages à échanger?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Solution: Il faut ajouter le </a:t>
            </a:r>
            <a:r>
              <a:rPr lang="fr-FR" sz="2400" dirty="0" err="1" smtClean="0">
                <a:solidFill>
                  <a:srgbClr val="FF0000"/>
                </a:solidFill>
              </a:rPr>
              <a:t>timestamp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aux messages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 sz="2200" dirty="0" smtClean="0">
                <a:solidFill>
                  <a:srgbClr val="C00000"/>
                </a:solidFill>
              </a:rPr>
              <a:t>Le message doit atteindre son destinataire dans un intervalle de temps </a:t>
            </a:r>
            <a:r>
              <a:rPr lang="fr-FR" sz="2200" dirty="0" err="1" smtClean="0">
                <a:solidFill>
                  <a:srgbClr val="C00000"/>
                </a:solidFill>
              </a:rPr>
              <a:t>raisonable</a:t>
            </a:r>
            <a:r>
              <a:rPr lang="fr-FR" sz="2200" dirty="0" smtClean="0">
                <a:solidFill>
                  <a:srgbClr val="C00000"/>
                </a:solidFill>
              </a:rPr>
              <a:t> TTL (time to live). Sinon si temps T &gt; TTL alors ne pas accepter le message pour éviter les tentatives de </a:t>
            </a:r>
            <a:r>
              <a:rPr lang="fr-FR" sz="2200" dirty="0" err="1" smtClean="0">
                <a:solidFill>
                  <a:srgbClr val="C00000"/>
                </a:solidFill>
              </a:rPr>
              <a:t>rejeu</a:t>
            </a:r>
            <a:r>
              <a:rPr lang="fr-FR" sz="2200" dirty="0" smtClean="0">
                <a:solidFill>
                  <a:srgbClr val="C00000"/>
                </a:solidFill>
              </a:rPr>
              <a:t> des messages par les attaquants.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endParaRPr lang="fr-FR" sz="105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8596668" cy="729802"/>
          </a:xfrm>
        </p:spPr>
        <p:txBody>
          <a:bodyPr/>
          <a:lstStyle/>
          <a:p>
            <a:r>
              <a:rPr lang="fr-FR" dirty="0" smtClean="0"/>
              <a:t>TD3, Exercice 2</a:t>
            </a:r>
            <a:r>
              <a:rPr lang="fr-FR" dirty="0"/>
              <a:t>:</a:t>
            </a:r>
            <a:r>
              <a:rPr lang="fr-FR" dirty="0" smtClean="0"/>
              <a:t> Question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4064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7" y="1501820"/>
            <a:ext cx="9195516" cy="2297447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9605" y="261871"/>
            <a:ext cx="9600008" cy="729802"/>
          </a:xfrm>
        </p:spPr>
        <p:txBody>
          <a:bodyPr>
            <a:normAutofit/>
          </a:bodyPr>
          <a:lstStyle/>
          <a:p>
            <a:r>
              <a:rPr lang="fr-FR" dirty="0" smtClean="0"/>
              <a:t>TD3, Exercice 2</a:t>
            </a:r>
            <a:r>
              <a:rPr lang="fr-FR" dirty="0"/>
              <a:t>:</a:t>
            </a:r>
            <a:r>
              <a:rPr lang="fr-FR" dirty="0" smtClean="0"/>
              <a:t> Question 4 (suite solution)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026407" y="3579336"/>
            <a:ext cx="2601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A, { </a:t>
            </a:r>
            <a:r>
              <a:rPr lang="fr-FR" sz="2400" dirty="0" err="1" smtClean="0">
                <a:solidFill>
                  <a:srgbClr val="FF0000"/>
                </a:solidFill>
              </a:rPr>
              <a:t>B,Kab,</a:t>
            </a:r>
            <a:r>
              <a:rPr lang="fr-FR" sz="2400" dirty="0" err="1" smtClean="0">
                <a:solidFill>
                  <a:srgbClr val="00B050"/>
                </a:solidFill>
              </a:rPr>
              <a:t>T</a:t>
            </a:r>
            <a:r>
              <a:rPr lang="fr-FR" sz="2400" dirty="0" smtClean="0">
                <a:solidFill>
                  <a:srgbClr val="FF0000"/>
                </a:solidFill>
              </a:rPr>
              <a:t> } Ka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78010" y="3568434"/>
            <a:ext cx="2601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{ A,Kab,</a:t>
            </a:r>
            <a:r>
              <a:rPr lang="fr-FR" sz="2400" dirty="0" smtClean="0">
                <a:solidFill>
                  <a:srgbClr val="00B050"/>
                </a:solidFill>
              </a:rPr>
              <a:t>T+1</a:t>
            </a:r>
            <a:r>
              <a:rPr lang="fr-FR" sz="2400" dirty="0" smtClean="0">
                <a:solidFill>
                  <a:srgbClr val="FF0000"/>
                </a:solidFill>
              </a:rPr>
              <a:t> } Kb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Multiplier 7"/>
          <p:cNvSpPr/>
          <p:nvPr/>
        </p:nvSpPr>
        <p:spPr>
          <a:xfrm>
            <a:off x="1858980" y="1738649"/>
            <a:ext cx="2034861" cy="1126904"/>
          </a:xfrm>
          <a:prstGeom prst="mathMultiply">
            <a:avLst>
              <a:gd name="adj1" fmla="val 59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Multiplier 8"/>
          <p:cNvSpPr/>
          <p:nvPr/>
        </p:nvSpPr>
        <p:spPr>
          <a:xfrm>
            <a:off x="5424282" y="1786453"/>
            <a:ext cx="2034861" cy="1126904"/>
          </a:xfrm>
          <a:prstGeom prst="mathMultiply">
            <a:avLst>
              <a:gd name="adj1" fmla="val 59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47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22786" y="1352281"/>
            <a:ext cx="974167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Trois services à assurer: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Confidentialité (symétrique) </a:t>
            </a:r>
            <a:r>
              <a:rPr lang="fr-FR" dirty="0" smtClean="0"/>
              <a:t>+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Non-répudiation </a:t>
            </a:r>
            <a:r>
              <a:rPr lang="fr-FR" dirty="0" smtClean="0"/>
              <a:t>+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Intégrité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Phase1: Partage sécurisé de la clé secrète</a:t>
            </a:r>
          </a:p>
          <a:p>
            <a:pPr marL="0" indent="0">
              <a:buNone/>
            </a:pPr>
            <a:r>
              <a:rPr lang="fr-FR" dirty="0" smtClean="0"/>
              <a:t>	A =&gt; B : {</a:t>
            </a:r>
            <a:r>
              <a:rPr lang="fr-FR" dirty="0" err="1" smtClean="0"/>
              <a:t>Kab</a:t>
            </a:r>
            <a:r>
              <a:rPr lang="fr-FR" dirty="0" smtClean="0"/>
              <a:t>}</a:t>
            </a:r>
            <a:r>
              <a:rPr lang="fr-FR" dirty="0"/>
              <a:t> </a:t>
            </a:r>
            <a:r>
              <a:rPr lang="fr-FR" dirty="0" err="1"/>
              <a:t>PKb</a:t>
            </a:r>
            <a:r>
              <a:rPr lang="fr-FR" dirty="0" smtClean="0"/>
              <a:t> . {H (</a:t>
            </a:r>
            <a:r>
              <a:rPr lang="fr-FR" dirty="0" err="1" smtClean="0"/>
              <a:t>Kab</a:t>
            </a:r>
            <a:r>
              <a:rPr lang="fr-FR" dirty="0" smtClean="0"/>
              <a:t>)} </a:t>
            </a:r>
            <a:r>
              <a:rPr lang="fr-FR" dirty="0" err="1" smtClean="0"/>
              <a:t>SKa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(Ou  B </a:t>
            </a:r>
            <a:r>
              <a:rPr lang="fr-FR" dirty="0"/>
              <a:t>=&gt; </a:t>
            </a:r>
            <a:r>
              <a:rPr lang="fr-FR" dirty="0" smtClean="0"/>
              <a:t>A </a:t>
            </a:r>
            <a:r>
              <a:rPr lang="fr-FR" dirty="0"/>
              <a:t>: {</a:t>
            </a:r>
            <a:r>
              <a:rPr lang="fr-FR" dirty="0" err="1"/>
              <a:t>Kab</a:t>
            </a:r>
            <a:r>
              <a:rPr lang="fr-FR" dirty="0"/>
              <a:t>} </a:t>
            </a:r>
            <a:r>
              <a:rPr lang="fr-FR" dirty="0" err="1" smtClean="0"/>
              <a:t>PKa</a:t>
            </a:r>
            <a:r>
              <a:rPr lang="fr-FR" dirty="0" smtClean="0"/>
              <a:t> </a:t>
            </a:r>
            <a:r>
              <a:rPr lang="fr-FR" dirty="0"/>
              <a:t>. {H( </a:t>
            </a:r>
            <a:r>
              <a:rPr lang="fr-FR" dirty="0" err="1" smtClean="0"/>
              <a:t>Kab</a:t>
            </a:r>
            <a:r>
              <a:rPr lang="fr-FR" dirty="0" smtClean="0"/>
              <a:t>)} </a:t>
            </a:r>
            <a:r>
              <a:rPr lang="fr-FR" dirty="0" err="1" smtClean="0"/>
              <a:t>SKb</a:t>
            </a:r>
            <a:r>
              <a:rPr lang="fr-FR" dirty="0" smtClean="0"/>
              <a:t> )</a:t>
            </a:r>
          </a:p>
          <a:p>
            <a:pPr marL="0" indent="0">
              <a:buNone/>
            </a:pPr>
            <a:endParaRPr lang="fr-FR" sz="1000" dirty="0"/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Phase 2 : Communications (ou échanges) sécurisés</a:t>
            </a:r>
          </a:p>
          <a:p>
            <a:pPr marL="0" indent="0">
              <a:buNone/>
            </a:pPr>
            <a:r>
              <a:rPr lang="fr-FR" dirty="0" smtClean="0"/>
              <a:t>	A =&gt; B : {m} </a:t>
            </a:r>
            <a:r>
              <a:rPr lang="fr-FR" dirty="0" err="1" smtClean="0"/>
              <a:t>Kab</a:t>
            </a:r>
            <a:r>
              <a:rPr lang="fr-FR" dirty="0"/>
              <a:t> </a:t>
            </a:r>
            <a:r>
              <a:rPr lang="fr-FR" dirty="0" smtClean="0"/>
              <a:t>. {H(m)} </a:t>
            </a:r>
            <a:r>
              <a:rPr lang="fr-FR" dirty="0" err="1" smtClean="0"/>
              <a:t>SKa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B =&gt; A </a:t>
            </a:r>
            <a:r>
              <a:rPr lang="fr-FR" dirty="0"/>
              <a:t>: {m} </a:t>
            </a:r>
            <a:r>
              <a:rPr lang="fr-FR" dirty="0" err="1"/>
              <a:t>Kab</a:t>
            </a:r>
            <a:r>
              <a:rPr lang="fr-FR" dirty="0"/>
              <a:t> . {H(m</a:t>
            </a:r>
            <a:r>
              <a:rPr lang="fr-FR" dirty="0" smtClean="0"/>
              <a:t>)} </a:t>
            </a:r>
            <a:r>
              <a:rPr lang="fr-FR" dirty="0" err="1" smtClean="0"/>
              <a:t>SKb</a:t>
            </a:r>
            <a:endParaRPr lang="fr-FR" dirty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6422" y="210355"/>
            <a:ext cx="8596668" cy="768439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Série 1: exercice 4 (solution)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857" y="5233054"/>
            <a:ext cx="2490870" cy="1326524"/>
          </a:xfrm>
          <a:prstGeom prst="wedgeRectCallout">
            <a:avLst>
              <a:gd name="adj1" fmla="val 41129"/>
              <a:gd name="adj2" fmla="val -84980"/>
            </a:avLst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La confidentialité assurée par chiffrement symétrique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0668" y="4943279"/>
            <a:ext cx="2490870" cy="1326524"/>
          </a:xfrm>
          <a:prstGeom prst="wedgeRectCallout">
            <a:avLst>
              <a:gd name="adj1" fmla="val -99506"/>
              <a:gd name="adj2" fmla="val -66533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La Non-répudiation et Intégrité sont garanties par la signature</a:t>
            </a:r>
            <a:endParaRPr lang="fr-FR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9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937" y="133081"/>
            <a:ext cx="8596668" cy="1320800"/>
          </a:xfrm>
        </p:spPr>
        <p:txBody>
          <a:bodyPr/>
          <a:lstStyle/>
          <a:p>
            <a:r>
              <a:rPr lang="fr-FR" dirty="0" smtClean="0"/>
              <a:t>Série 2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481"/>
            <a:ext cx="11403048" cy="581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7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124" y="1133345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5037" y="1133345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3580" y="1133345"/>
            <a:ext cx="1983346" cy="10689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Intrus </a:t>
            </a:r>
            <a:endParaRPr lang="fr-FR" dirty="0"/>
          </a:p>
        </p:txBody>
      </p:sp>
      <p:cxnSp>
        <p:nvCxnSpPr>
          <p:cNvPr id="8" name="Connecteur droit 7"/>
          <p:cNvCxnSpPr>
            <a:stCxn id="6" idx="2"/>
          </p:cNvCxnSpPr>
          <p:nvPr/>
        </p:nvCxnSpPr>
        <p:spPr>
          <a:xfrm>
            <a:off x="5865253" y="2202291"/>
            <a:ext cx="33271" cy="4031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370526" y="2202291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0359980" y="2202291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5898524" y="2794719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23467" y="2331079"/>
            <a:ext cx="1983346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B=&gt;A: B.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Multiplier 15"/>
          <p:cNvSpPr/>
          <p:nvPr/>
        </p:nvSpPr>
        <p:spPr>
          <a:xfrm>
            <a:off x="5192332" y="2414792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1370526" y="3142447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413714" y="2678807"/>
            <a:ext cx="2426595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I/B =&gt;A: A.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PKi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1354425" y="4082603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428739" y="3618963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=&gt;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Multiplier 20"/>
          <p:cNvSpPr/>
          <p:nvPr/>
        </p:nvSpPr>
        <p:spPr>
          <a:xfrm>
            <a:off x="5566893" y="3702676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5881888" y="4501166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45469" y="4037530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I/A=&gt;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PKa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54546" y="141668"/>
            <a:ext cx="397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Proposition 1: </a:t>
            </a:r>
            <a:r>
              <a:rPr lang="fr-FR" sz="2400" b="1" dirty="0" smtClean="0">
                <a:solidFill>
                  <a:srgbClr val="FF0000"/>
                </a:solidFill>
              </a:rPr>
              <a:t>Fausse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124" y="1262131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5037" y="1262131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3580" y="1262131"/>
            <a:ext cx="1983346" cy="10689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Intrus </a:t>
            </a:r>
            <a:endParaRPr lang="fr-FR" dirty="0"/>
          </a:p>
        </p:txBody>
      </p:sp>
      <p:cxnSp>
        <p:nvCxnSpPr>
          <p:cNvPr id="7" name="Connecteur droit 6"/>
          <p:cNvCxnSpPr>
            <a:stCxn id="6" idx="2"/>
          </p:cNvCxnSpPr>
          <p:nvPr/>
        </p:nvCxnSpPr>
        <p:spPr>
          <a:xfrm>
            <a:off x="5865253" y="2331077"/>
            <a:ext cx="33271" cy="4031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370526" y="2331077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0359980" y="2331077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5898524" y="2923505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23467" y="2459865"/>
            <a:ext cx="1983346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B=&gt;A: B.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Multiplier 11"/>
          <p:cNvSpPr/>
          <p:nvPr/>
        </p:nvSpPr>
        <p:spPr>
          <a:xfrm>
            <a:off x="5192332" y="2543578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1370526" y="3271233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13714" y="2807593"/>
            <a:ext cx="2426595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I/B =&gt;A: B.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PKi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1354425" y="4211389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28739" y="3747749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=&gt;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/i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ultiplier 16"/>
          <p:cNvSpPr/>
          <p:nvPr/>
        </p:nvSpPr>
        <p:spPr>
          <a:xfrm>
            <a:off x="5566893" y="3831462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5881888" y="4629952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45469" y="4166316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I/A=&gt;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4546" y="141668"/>
            <a:ext cx="397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Proposition 2: </a:t>
            </a:r>
            <a:r>
              <a:rPr lang="fr-FR" sz="2400" b="1" dirty="0" smtClean="0">
                <a:solidFill>
                  <a:srgbClr val="00B050"/>
                </a:solidFill>
              </a:rPr>
              <a:t>Vraie</a:t>
            </a:r>
            <a:endParaRPr lang="fr-F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4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124" y="1236376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5037" y="1236376"/>
            <a:ext cx="1983346" cy="10689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3580" y="1236376"/>
            <a:ext cx="1983346" cy="10689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Intrus </a:t>
            </a:r>
            <a:endParaRPr lang="fr-FR" dirty="0"/>
          </a:p>
        </p:txBody>
      </p:sp>
      <p:cxnSp>
        <p:nvCxnSpPr>
          <p:cNvPr id="7" name="Connecteur droit 6"/>
          <p:cNvCxnSpPr>
            <a:stCxn id="6" idx="2"/>
          </p:cNvCxnSpPr>
          <p:nvPr/>
        </p:nvCxnSpPr>
        <p:spPr>
          <a:xfrm>
            <a:off x="5865253" y="2305322"/>
            <a:ext cx="33271" cy="4031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370526" y="2305322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0359980" y="2305322"/>
            <a:ext cx="33271" cy="40310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5898524" y="2897750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23467" y="2434110"/>
            <a:ext cx="1983346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B=&gt;A: B.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Multiplier 11"/>
          <p:cNvSpPr/>
          <p:nvPr/>
        </p:nvSpPr>
        <p:spPr>
          <a:xfrm>
            <a:off x="5192332" y="2517823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1370526" y="3245478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13714" y="2781838"/>
            <a:ext cx="2426595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M1: I/B =&gt;A: B.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1354425" y="4185634"/>
            <a:ext cx="4478093" cy="25758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28739" y="3721994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=&gt;</a:t>
            </a:r>
            <a:r>
              <a:rPr lang="fr-FR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ultiplier 16"/>
          <p:cNvSpPr/>
          <p:nvPr/>
        </p:nvSpPr>
        <p:spPr>
          <a:xfrm>
            <a:off x="5566893" y="3805707"/>
            <a:ext cx="1004552" cy="8113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5881888" y="4604197"/>
            <a:ext cx="4478093" cy="2575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45469" y="4140561"/>
            <a:ext cx="2606899" cy="48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M2: I/A=&gt;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{M}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4546" y="141668"/>
            <a:ext cx="397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Proposition 3: </a:t>
            </a:r>
            <a:r>
              <a:rPr lang="fr-FR" sz="2400" b="1" dirty="0" smtClean="0">
                <a:solidFill>
                  <a:srgbClr val="FF0000"/>
                </a:solidFill>
              </a:rPr>
              <a:t>Fausse 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12" y="746975"/>
            <a:ext cx="10868904" cy="524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8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389476" cy="7547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11370" y="1283856"/>
            <a:ext cx="5112912" cy="2511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chemeClr val="accent4">
                    <a:lumMod val="50000"/>
                  </a:schemeClr>
                </a:solidFill>
              </a:rPr>
              <a:t>Informations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 err="1" smtClean="0">
                <a:solidFill>
                  <a:schemeClr val="accent4">
                    <a:lumMod val="50000"/>
                  </a:schemeClr>
                </a:solidFill>
              </a:rPr>
              <a:t>Versio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: v3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Date de validité: jusqu’au 16/12/2021</a:t>
            </a:r>
          </a:p>
          <a:p>
            <a:pPr marL="285750" indent="-285750">
              <a:buFontTx/>
              <a:buChar char="-"/>
            </a:pPr>
            <a:r>
              <a:rPr lang="fr-FR" u="sng" dirty="0">
                <a:solidFill>
                  <a:schemeClr val="accent4">
                    <a:lumMod val="50000"/>
                  </a:schemeClr>
                </a:solidFill>
              </a:rPr>
              <a:t>ID du </a:t>
            </a:r>
            <a:r>
              <a:rPr lang="fr-FR" u="sng" dirty="0" smtClean="0">
                <a:solidFill>
                  <a:schemeClr val="accent4">
                    <a:lumMod val="50000"/>
                  </a:schemeClr>
                </a:solidFill>
              </a:rPr>
              <a:t>porteur de certificat</a:t>
            </a:r>
            <a:endParaRPr lang="fr-FR" u="sng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r-FR" u="sng" dirty="0" smtClean="0">
                <a:solidFill>
                  <a:schemeClr val="accent4">
                    <a:lumMod val="50000"/>
                  </a:schemeClr>
                </a:solidFill>
              </a:rPr>
              <a:t>Clé publique: 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(ex:fa:5b:c3:a5:32:4c:d6:24)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Algorithme: DSA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1370" y="3808114"/>
            <a:ext cx="5112912" cy="11591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/>
              <a:t>Signature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3b:5c:9a:bd:e2:c6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25002" y="793841"/>
            <a:ext cx="759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Certificat numérique = Informations + signature</a:t>
            </a:r>
            <a:endParaRPr lang="fr-FR" sz="2400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Accolade fermante 17"/>
          <p:cNvSpPr/>
          <p:nvPr/>
        </p:nvSpPr>
        <p:spPr>
          <a:xfrm>
            <a:off x="5924282" y="3808115"/>
            <a:ext cx="667486" cy="11591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6341311" y="4228985"/>
            <a:ext cx="500914" cy="34455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814601" y="4033721"/>
            <a:ext cx="521082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{H(informations)}</a:t>
            </a:r>
            <a:r>
              <a:rPr lang="fr-FR" sz="2000" dirty="0" err="1" smtClean="0">
                <a:solidFill>
                  <a:srgbClr val="FF0000"/>
                </a:solidFill>
              </a:rPr>
              <a:t>SKcertification_authority</a:t>
            </a:r>
            <a:endParaRPr lang="fr-FR" sz="2000" dirty="0" smtClean="0">
              <a:solidFill>
                <a:srgbClr val="FF0000"/>
              </a:solidFill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3198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479628" cy="78818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ube 6"/>
          <p:cNvSpPr/>
          <p:nvPr/>
        </p:nvSpPr>
        <p:spPr>
          <a:xfrm>
            <a:off x="5009882" y="579549"/>
            <a:ext cx="2678805" cy="168713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Trusted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certification </a:t>
            </a:r>
            <a:r>
              <a:rPr lang="fr-FR" dirty="0" err="1" smtClean="0"/>
              <a:t>authority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30577" y="3120207"/>
            <a:ext cx="2112135" cy="12878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PKa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fr-FR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PKca</a:t>
            </a:r>
            <a:endParaRPr lang="fr-F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944700" y="5261019"/>
            <a:ext cx="2112135" cy="12878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SKb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fr-FR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PKca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58000" y="5183746"/>
            <a:ext cx="2112135" cy="12878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PKc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SKc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fr-FR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PKca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9650569" y="3419340"/>
            <a:ext cx="2112135" cy="12878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PKd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SKd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fr-FR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PKca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455312" y="1435994"/>
            <a:ext cx="3438660" cy="169357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0"/>
          </p:cNvCxnSpPr>
          <p:nvPr/>
        </p:nvCxnSpPr>
        <p:spPr>
          <a:xfrm flipV="1">
            <a:off x="4000768" y="2366494"/>
            <a:ext cx="1511120" cy="289452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6181861" y="2366494"/>
            <a:ext cx="1403795" cy="281725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7682248" y="1437605"/>
            <a:ext cx="2389031" cy="211696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1987640" y="1713695"/>
            <a:ext cx="3039414" cy="1628774"/>
          </a:xfrm>
          <a:prstGeom prst="straightConnector1">
            <a:avLst/>
          </a:prstGeom>
          <a:ln w="57150">
            <a:solidFill>
              <a:srgbClr val="C092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1" idx="0"/>
          </p:cNvCxnSpPr>
          <p:nvPr/>
        </p:nvCxnSpPr>
        <p:spPr>
          <a:xfrm>
            <a:off x="6540323" y="2325022"/>
            <a:ext cx="1373745" cy="2858724"/>
          </a:xfrm>
          <a:prstGeom prst="straightConnector1">
            <a:avLst/>
          </a:prstGeom>
          <a:ln w="57150">
            <a:solidFill>
              <a:srgbClr val="C092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4535510" y="2314207"/>
            <a:ext cx="1410238" cy="2946812"/>
          </a:xfrm>
          <a:prstGeom prst="straightConnector1">
            <a:avLst/>
          </a:prstGeom>
          <a:ln w="57150">
            <a:solidFill>
              <a:srgbClr val="C092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7566338" y="1866095"/>
            <a:ext cx="2137893" cy="1947661"/>
          </a:xfrm>
          <a:prstGeom prst="straightConnector1">
            <a:avLst/>
          </a:prstGeom>
          <a:ln w="57150">
            <a:solidFill>
              <a:srgbClr val="C092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 rot="20120040">
            <a:off x="1917668" y="1707855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=&gt;CA: </a:t>
            </a:r>
            <a:r>
              <a:rPr lang="fr-FR" dirty="0" err="1" smtClean="0">
                <a:solidFill>
                  <a:srgbClr val="002060"/>
                </a:solidFill>
              </a:rPr>
              <a:t>A.PKa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rot="17874894">
            <a:off x="3305414" y="3519732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sym typeface="Wingdings" panose="05000000000000000000" pitchFamily="2" charset="2"/>
              </a:rPr>
              <a:t>B</a:t>
            </a:r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=&gt;CA: </a:t>
            </a:r>
            <a:r>
              <a:rPr lang="fr-FR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B</a:t>
            </a:r>
            <a:r>
              <a:rPr lang="fr-FR" dirty="0" err="1" smtClean="0">
                <a:solidFill>
                  <a:srgbClr val="002060"/>
                </a:solidFill>
              </a:rPr>
              <a:t>.PKb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4558339">
            <a:off x="5349976" y="3777748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C=&gt;CA: </a:t>
            </a:r>
            <a:r>
              <a:rPr lang="fr-FR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C</a:t>
            </a:r>
            <a:r>
              <a:rPr lang="fr-FR" dirty="0" err="1" smtClean="0">
                <a:solidFill>
                  <a:srgbClr val="002060"/>
                </a:solidFill>
              </a:rPr>
              <a:t>.PKc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 rot="2597266">
            <a:off x="8366975" y="2588497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D=&gt;CA: </a:t>
            </a:r>
            <a:r>
              <a:rPr lang="fr-FR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D</a:t>
            </a:r>
            <a:r>
              <a:rPr lang="fr-FR" dirty="0" err="1" smtClean="0">
                <a:solidFill>
                  <a:srgbClr val="002060"/>
                </a:solidFill>
              </a:rPr>
              <a:t>.PKd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9975305">
            <a:off x="2168168" y="2606602"/>
            <a:ext cx="28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300" dirty="0" smtClean="0">
                <a:solidFill>
                  <a:srgbClr val="FFC000"/>
                </a:solidFill>
              </a:rPr>
              <a:t>Certificat pour A</a:t>
            </a:r>
          </a:p>
        </p:txBody>
      </p:sp>
      <p:sp>
        <p:nvSpPr>
          <p:cNvPr id="43" name="ZoneTexte 42"/>
          <p:cNvSpPr txBox="1"/>
          <p:nvPr/>
        </p:nvSpPr>
        <p:spPr>
          <a:xfrm rot="6734939">
            <a:off x="3995097" y="3878618"/>
            <a:ext cx="28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300" dirty="0" smtClean="0">
                <a:solidFill>
                  <a:srgbClr val="FFC000"/>
                </a:solidFill>
              </a:rPr>
              <a:t>Certificat pour B</a:t>
            </a:r>
          </a:p>
        </p:txBody>
      </p:sp>
      <p:sp>
        <p:nvSpPr>
          <p:cNvPr id="44" name="ZoneTexte 43"/>
          <p:cNvSpPr txBox="1"/>
          <p:nvPr/>
        </p:nvSpPr>
        <p:spPr>
          <a:xfrm rot="3667080">
            <a:off x="6069240" y="3602947"/>
            <a:ext cx="28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300" dirty="0" smtClean="0">
                <a:solidFill>
                  <a:srgbClr val="FFC000"/>
                </a:solidFill>
              </a:rPr>
              <a:t>Certificat pour C</a:t>
            </a:r>
          </a:p>
        </p:txBody>
      </p:sp>
      <p:sp>
        <p:nvSpPr>
          <p:cNvPr id="45" name="ZoneTexte 44"/>
          <p:cNvSpPr txBox="1"/>
          <p:nvPr/>
        </p:nvSpPr>
        <p:spPr>
          <a:xfrm rot="2609131">
            <a:off x="7182491" y="3013644"/>
            <a:ext cx="28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300" dirty="0" smtClean="0">
                <a:solidFill>
                  <a:srgbClr val="FFC000"/>
                </a:solidFill>
              </a:rPr>
              <a:t>Certificat pour D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1576885" y="4440433"/>
            <a:ext cx="1743170" cy="117590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 rot="2273456">
            <a:off x="1526249" y="4710993"/>
            <a:ext cx="2223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spc="300" dirty="0" smtClean="0">
                <a:solidFill>
                  <a:srgbClr val="00B050"/>
                </a:solidFill>
              </a:rPr>
              <a:t>Certificat de A</a:t>
            </a:r>
          </a:p>
        </p:txBody>
      </p:sp>
      <p:sp>
        <p:nvSpPr>
          <p:cNvPr id="51" name="ZoneTexte 50"/>
          <p:cNvSpPr txBox="1"/>
          <p:nvPr/>
        </p:nvSpPr>
        <p:spPr>
          <a:xfrm rot="1939070">
            <a:off x="204676" y="5273049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=&gt;B: 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A.PKa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3" name="Connecteur en arc 52"/>
          <p:cNvCxnSpPr/>
          <p:nvPr/>
        </p:nvCxnSpPr>
        <p:spPr>
          <a:xfrm>
            <a:off x="551834" y="4250647"/>
            <a:ext cx="2346877" cy="1654316"/>
          </a:xfrm>
          <a:prstGeom prst="curvedConnector3">
            <a:avLst>
              <a:gd name="adj1" fmla="val -16793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ultiplier 54"/>
          <p:cNvSpPr/>
          <p:nvPr/>
        </p:nvSpPr>
        <p:spPr>
          <a:xfrm>
            <a:off x="204104" y="5100535"/>
            <a:ext cx="1004552" cy="81136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5059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7626</TotalTime>
  <Words>691</Words>
  <Application>Microsoft Office PowerPoint</Application>
  <PresentationFormat>Grand écran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Trebuchet MS</vt:lpstr>
      <vt:lpstr>Wingdings</vt:lpstr>
      <vt:lpstr>Wingdings 3</vt:lpstr>
      <vt:lpstr>Facette</vt:lpstr>
      <vt:lpstr>Explications TD Sécurité Informatique  TD1 (exo4)+TD 2+TD3 (exo2)</vt:lpstr>
      <vt:lpstr>Série 1: exercice 4 (solution) </vt:lpstr>
      <vt:lpstr>Série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Exercice 2: TD3</vt:lpstr>
      <vt:lpstr>TD3, Exercice 2: Question 1</vt:lpstr>
      <vt:lpstr>TD3, Exercice 2: Question 2</vt:lpstr>
      <vt:lpstr>TD3, Exercice 2: Question 3</vt:lpstr>
      <vt:lpstr>TD3, Exercice 2: Question 4</vt:lpstr>
      <vt:lpstr>TD3, Exercice 2: Question 4 (suite solution)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Sécurité Informatique</dc:title>
  <dc:creator>Sahraoui Somia</dc:creator>
  <cp:lastModifiedBy>Sahraoui Somia</cp:lastModifiedBy>
  <cp:revision>105</cp:revision>
  <dcterms:created xsi:type="dcterms:W3CDTF">2020-04-01T14:01:16Z</dcterms:created>
  <dcterms:modified xsi:type="dcterms:W3CDTF">2020-05-17T11:25:11Z</dcterms:modified>
</cp:coreProperties>
</file>