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98" r:id="rId3"/>
    <p:sldId id="314" r:id="rId4"/>
    <p:sldId id="299" r:id="rId5"/>
    <p:sldId id="275" r:id="rId6"/>
    <p:sldId id="276" r:id="rId7"/>
    <p:sldId id="300" r:id="rId8"/>
    <p:sldId id="307" r:id="rId9"/>
    <p:sldId id="301" r:id="rId10"/>
    <p:sldId id="308" r:id="rId11"/>
    <p:sldId id="303" r:id="rId12"/>
    <p:sldId id="304" r:id="rId13"/>
    <p:sldId id="305" r:id="rId14"/>
    <p:sldId id="306" r:id="rId15"/>
    <p:sldId id="302" r:id="rId16"/>
    <p:sldId id="309" r:id="rId17"/>
    <p:sldId id="310" r:id="rId18"/>
    <p:sldId id="311" r:id="rId19"/>
    <p:sldId id="312" r:id="rId20"/>
    <p:sldId id="313" r:id="rId21"/>
  </p:sldIdLst>
  <p:sldSz cx="9144000" cy="6858000" type="screen4x3"/>
  <p:notesSz cx="7099300" cy="102346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8198B474-6960-4720-B82A-19EF9230429E}" type="datetimeFigureOut">
              <a:rPr lang="fr-FR" smtClean="0"/>
              <a:pPr/>
              <a:t>30/04/2014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709930" y="4861441"/>
            <a:ext cx="5679440" cy="4605576"/>
          </a:xfrm>
          <a:prstGeom prst="rect">
            <a:avLst/>
          </a:prstGeom>
        </p:spPr>
        <p:txBody>
          <a:bodyPr vert="horz" lIns="99048" tIns="49524" rIns="99048" bIns="49524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22432562-9497-4812-A82D-9EA3562AA8D2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E6C9A-611B-4B6A-9250-B363BC267E13}" type="datetime1">
              <a:rPr lang="fr-FR" smtClean="0"/>
              <a:pPr/>
              <a:t>30/04/2014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798BB-B93C-47C8-84F2-43D810F3B863}" type="datetime1">
              <a:rPr lang="fr-FR" smtClean="0"/>
              <a:pPr/>
              <a:t>30/04/2014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DA18B-8D92-4FA7-9C3E-5E2B54083F8E}" type="datetime1">
              <a:rPr lang="fr-FR" smtClean="0"/>
              <a:pPr/>
              <a:t>30/04/2014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BC76B-B752-4CE1-97C0-475535472B22}" type="datetime1">
              <a:rPr lang="fr-FR" smtClean="0"/>
              <a:pPr/>
              <a:t>30/04/2014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66548-960F-4ED9-A1EF-854896C5B070}" type="datetime1">
              <a:rPr lang="fr-FR" smtClean="0"/>
              <a:pPr/>
              <a:t>30/04/2014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55FC2-F93D-43C8-84B4-941C537F5452}" type="datetime1">
              <a:rPr lang="fr-FR" smtClean="0"/>
              <a:pPr/>
              <a:t>30/04/2014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EA3B5C-2CED-4784-B55C-B5C79E214838}" type="datetime1">
              <a:rPr lang="fr-FR" smtClean="0"/>
              <a:pPr/>
              <a:t>30/04/2014</a:t>
            </a:fld>
            <a:endParaRPr lang="fr-BE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6F906-EB2B-4BE3-B9FC-794D715B7EB1}" type="datetime1">
              <a:rPr lang="fr-FR" smtClean="0"/>
              <a:pPr/>
              <a:t>30/04/2014</a:t>
            </a:fld>
            <a:endParaRPr lang="fr-BE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13B39-7598-4A1D-BD3E-C4FE0FC4052E}" type="datetime1">
              <a:rPr lang="fr-FR" smtClean="0"/>
              <a:pPr/>
              <a:t>30/04/2014</a:t>
            </a:fld>
            <a:endParaRPr lang="fr-BE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DAD46-1796-4637-A2AB-3D0EC739D4C5}" type="datetime1">
              <a:rPr lang="fr-FR" smtClean="0"/>
              <a:pPr/>
              <a:t>30/04/2014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BE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5E45B-4261-4CF5-80E4-CFB20FF45E8C}" type="datetime1">
              <a:rPr lang="fr-FR" smtClean="0"/>
              <a:pPr/>
              <a:t>30/04/2014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F3C50E-848B-4FFB-B254-021933EDC691}" type="datetime1">
              <a:rPr lang="fr-FR" smtClean="0"/>
              <a:pPr/>
              <a:t>30/04/2014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Cours de POO avec Java</a:t>
            </a:r>
            <a:br>
              <a:rPr lang="fr-FR" dirty="0" smtClean="0"/>
            </a:br>
            <a:r>
              <a:rPr lang="fr-FR" dirty="0" smtClean="0"/>
              <a:t>(Partie 3)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fr-FR" dirty="0" smtClean="0"/>
              <a:t>Module GL et POO</a:t>
            </a:r>
          </a:p>
          <a:p>
            <a:r>
              <a:rPr lang="fr-FR" dirty="0" smtClean="0"/>
              <a:t>2LMD, </a:t>
            </a:r>
          </a:p>
          <a:p>
            <a:r>
              <a:rPr lang="fr-FR" dirty="0" smtClean="0"/>
              <a:t>2014</a:t>
            </a:r>
            <a:endParaRPr lang="fr-FR" dirty="0" smtClean="0"/>
          </a:p>
          <a:p>
            <a:r>
              <a:rPr lang="fr-FR" dirty="0" err="1" smtClean="0"/>
              <a:t>Kahloul</a:t>
            </a:r>
            <a:r>
              <a:rPr lang="fr-FR" dirty="0" smtClean="0"/>
              <a:t> Laid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1</a:t>
            </a:fld>
            <a:endParaRPr lang="fr-B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La récursivité (2)</a:t>
            </a:r>
            <a:br>
              <a:rPr lang="fr-FR" dirty="0" smtClean="0"/>
            </a:br>
            <a:r>
              <a:rPr lang="fr-FR" dirty="0" smtClean="0"/>
              <a:t>exemple 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fr-FR" dirty="0" smtClean="0"/>
              <a:t> </a:t>
            </a:r>
            <a:r>
              <a:rPr lang="fr-FR" b="1" dirty="0" smtClean="0">
                <a:solidFill>
                  <a:srgbClr val="FF0000"/>
                </a:solidFill>
              </a:rPr>
              <a:t>class</a:t>
            </a:r>
            <a:r>
              <a:rPr lang="fr-FR" dirty="0" smtClean="0"/>
              <a:t> </a:t>
            </a:r>
            <a:r>
              <a:rPr lang="fr-FR" dirty="0" err="1" smtClean="0"/>
              <a:t>Complex</a:t>
            </a:r>
            <a:r>
              <a:rPr lang="fr-FR" b="1" dirty="0" smtClean="0"/>
              <a:t>{</a:t>
            </a:r>
          </a:p>
          <a:p>
            <a:pPr>
              <a:buNone/>
            </a:pPr>
            <a:r>
              <a:rPr lang="fr-FR" dirty="0" smtClean="0"/>
              <a:t>		</a:t>
            </a:r>
            <a:r>
              <a:rPr lang="fr-FR" dirty="0" err="1" smtClean="0"/>
              <a:t>float</a:t>
            </a:r>
            <a:r>
              <a:rPr lang="fr-FR" dirty="0" smtClean="0"/>
              <a:t> x, y;</a:t>
            </a:r>
          </a:p>
          <a:p>
            <a:pPr>
              <a:buNone/>
            </a:pPr>
            <a:endParaRPr lang="fr-FR" dirty="0" smtClean="0"/>
          </a:p>
          <a:p>
            <a:pPr>
              <a:buNone/>
            </a:pPr>
            <a:r>
              <a:rPr lang="fr-FR" dirty="0" smtClean="0"/>
              <a:t>          </a:t>
            </a:r>
            <a:r>
              <a:rPr lang="fr-FR" dirty="0" err="1" smtClean="0"/>
              <a:t>void</a:t>
            </a:r>
            <a:r>
              <a:rPr lang="fr-FR" dirty="0" smtClean="0"/>
              <a:t> </a:t>
            </a:r>
            <a:r>
              <a:rPr lang="fr-FR" dirty="0" err="1" smtClean="0"/>
              <a:t>add</a:t>
            </a:r>
            <a:r>
              <a:rPr lang="fr-FR" dirty="0" smtClean="0"/>
              <a:t>(</a:t>
            </a:r>
            <a:r>
              <a:rPr lang="fr-FR" b="1" u="sng" dirty="0" err="1" smtClean="0"/>
              <a:t>Complex</a:t>
            </a:r>
            <a:r>
              <a:rPr lang="fr-FR" dirty="0" smtClean="0"/>
              <a:t> z){</a:t>
            </a:r>
          </a:p>
          <a:p>
            <a:pPr>
              <a:buNone/>
            </a:pPr>
            <a:r>
              <a:rPr lang="fr-FR" dirty="0" smtClean="0"/>
              <a:t>		} </a:t>
            </a:r>
          </a:p>
          <a:p>
            <a:pPr>
              <a:buNone/>
            </a:pPr>
            <a:r>
              <a:rPr lang="fr-FR" dirty="0" smtClean="0"/>
              <a:t>….</a:t>
            </a:r>
          </a:p>
          <a:p>
            <a:pPr>
              <a:buNone/>
            </a:pPr>
            <a:r>
              <a:rPr lang="fr-FR" dirty="0" smtClean="0"/>
              <a:t>}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10</a:t>
            </a:fld>
            <a:endParaRPr lang="fr-B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Packages (1):</a:t>
            </a:r>
            <a:br>
              <a:rPr lang="fr-FR" dirty="0" smtClean="0"/>
            </a:br>
            <a:r>
              <a:rPr lang="fr-FR" sz="3100" dirty="0" smtClean="0"/>
              <a:t>Définitions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fr-FR" dirty="0" smtClean="0"/>
              <a:t>Une </a:t>
            </a:r>
            <a:r>
              <a:rPr lang="fr-FR" b="1" dirty="0" smtClean="0"/>
              <a:t>bibliothèque</a:t>
            </a:r>
            <a:r>
              <a:rPr lang="fr-FR" dirty="0" smtClean="0"/>
              <a:t> de programme;</a:t>
            </a:r>
          </a:p>
          <a:p>
            <a:endParaRPr lang="fr-FR" dirty="0" smtClean="0"/>
          </a:p>
          <a:p>
            <a:r>
              <a:rPr lang="fr-FR" dirty="0" smtClean="0"/>
              <a:t>Un </a:t>
            </a:r>
            <a:r>
              <a:rPr lang="fr-FR" b="1" dirty="0" smtClean="0"/>
              <a:t>répertoire</a:t>
            </a:r>
            <a:r>
              <a:rPr lang="fr-FR" dirty="0" smtClean="0"/>
              <a:t> de fichiers;</a:t>
            </a:r>
          </a:p>
          <a:p>
            <a:endParaRPr lang="fr-FR" dirty="0" smtClean="0"/>
          </a:p>
          <a:p>
            <a:r>
              <a:rPr lang="fr-FR" dirty="0" smtClean="0"/>
              <a:t>Un </a:t>
            </a:r>
            <a:r>
              <a:rPr lang="fr-FR" b="1" dirty="0" smtClean="0"/>
              <a:t>ensemble</a:t>
            </a:r>
            <a:r>
              <a:rPr lang="fr-FR" dirty="0" smtClean="0"/>
              <a:t> de classes;</a:t>
            </a:r>
          </a:p>
          <a:p>
            <a:endParaRPr lang="fr-FR" dirty="0" smtClean="0"/>
          </a:p>
          <a:p>
            <a:pPr>
              <a:buNone/>
            </a:pPr>
            <a:r>
              <a:rPr lang="fr-FR" dirty="0" smtClean="0"/>
              <a:t>Et donc c’est une manière pour </a:t>
            </a:r>
            <a:r>
              <a:rPr lang="fr-FR" b="1" dirty="0" smtClean="0">
                <a:solidFill>
                  <a:srgbClr val="FF0000"/>
                </a:solidFill>
              </a:rPr>
              <a:t>organiser</a:t>
            </a:r>
            <a:r>
              <a:rPr lang="fr-FR" dirty="0" smtClean="0"/>
              <a:t> le programme et d’avoir une certaine hiérarchie </a:t>
            </a:r>
          </a:p>
          <a:p>
            <a:pPr>
              <a:buNone/>
            </a:pPr>
            <a:endParaRPr lang="fr-FR" dirty="0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11</a:t>
            </a:fld>
            <a:endParaRPr lang="fr-B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Packages (2):</a:t>
            </a:r>
            <a:br>
              <a:rPr lang="fr-FR" dirty="0" smtClean="0"/>
            </a:br>
            <a:r>
              <a:rPr lang="fr-FR" sz="3600" dirty="0" smtClean="0"/>
              <a:t>exemple</a:t>
            </a:r>
            <a:r>
              <a:rPr lang="fr-FR" dirty="0" smtClean="0"/>
              <a:t/>
            </a:r>
            <a:br>
              <a:rPr lang="fr-FR" dirty="0" smtClean="0"/>
            </a:b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12</a:t>
            </a:fld>
            <a:endParaRPr lang="fr-BE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428736"/>
            <a:ext cx="2984090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1285860"/>
            <a:ext cx="321471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Packages (3):</a:t>
            </a:r>
            <a:br>
              <a:rPr lang="fr-FR" dirty="0" smtClean="0"/>
            </a:br>
            <a:r>
              <a:rPr lang="fr-FR" dirty="0" smtClean="0"/>
              <a:t>création et usage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fr-FR" dirty="0" smtClean="0"/>
              <a:t>Lors de la création: À l’entête du code:</a:t>
            </a:r>
          </a:p>
          <a:p>
            <a:pPr algn="ctr">
              <a:buNone/>
            </a:pPr>
            <a:r>
              <a:rPr lang="fr-FR" b="1" dirty="0" smtClean="0">
                <a:solidFill>
                  <a:srgbClr val="FF0000"/>
                </a:solidFill>
              </a:rPr>
              <a:t>package</a:t>
            </a:r>
            <a:r>
              <a:rPr lang="fr-FR" b="1" dirty="0" smtClean="0"/>
              <a:t> &lt; </a:t>
            </a:r>
            <a:r>
              <a:rPr lang="fr-FR" b="1" dirty="0" err="1" smtClean="0"/>
              <a:t>nom_de_package</a:t>
            </a:r>
            <a:r>
              <a:rPr lang="fr-FR" b="1" dirty="0" smtClean="0"/>
              <a:t> &gt;</a:t>
            </a:r>
          </a:p>
          <a:p>
            <a:pPr>
              <a:buNone/>
            </a:pPr>
            <a:endParaRPr lang="fr-FR" dirty="0" smtClean="0"/>
          </a:p>
          <a:p>
            <a:r>
              <a:rPr lang="fr-FR" dirty="0" smtClean="0"/>
              <a:t>Lors de l’usage: À l’entête du code:</a:t>
            </a:r>
          </a:p>
          <a:p>
            <a:pPr>
              <a:buNone/>
            </a:pPr>
            <a:endParaRPr lang="fr-FR" dirty="0" smtClean="0"/>
          </a:p>
          <a:p>
            <a:pPr algn="ctr">
              <a:buNone/>
            </a:pPr>
            <a:r>
              <a:rPr lang="fr-FR" b="1" dirty="0" smtClean="0">
                <a:solidFill>
                  <a:srgbClr val="FF0000"/>
                </a:solidFill>
              </a:rPr>
              <a:t>import</a:t>
            </a:r>
            <a:r>
              <a:rPr lang="fr-FR" b="1" dirty="0" smtClean="0"/>
              <a:t> paquetage1.classe1;</a:t>
            </a:r>
          </a:p>
          <a:p>
            <a:pPr algn="ctr">
              <a:buNone/>
            </a:pPr>
            <a:endParaRPr lang="fr-FR" b="1" dirty="0" smtClean="0"/>
          </a:p>
          <a:p>
            <a:r>
              <a:rPr lang="fr-FR" dirty="0" smtClean="0"/>
              <a:t>Il est possible d’importer tous les classes dans un package  </a:t>
            </a:r>
            <a:r>
              <a:rPr lang="fr-FR" b="1" dirty="0" smtClean="0">
                <a:solidFill>
                  <a:srgbClr val="FF0000"/>
                </a:solidFill>
              </a:rPr>
              <a:t>import</a:t>
            </a:r>
            <a:r>
              <a:rPr lang="fr-FR" b="1" dirty="0" smtClean="0"/>
              <a:t> paquetage1.*;</a:t>
            </a:r>
          </a:p>
          <a:p>
            <a:endParaRPr lang="fr-FR" dirty="0" smtClean="0"/>
          </a:p>
          <a:p>
            <a:pPr>
              <a:buNone/>
            </a:pP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13</a:t>
            </a:fld>
            <a:endParaRPr lang="fr-B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Packages (5):</a:t>
            </a:r>
            <a:br>
              <a:rPr lang="fr-FR" dirty="0" smtClean="0"/>
            </a:br>
            <a:r>
              <a:rPr lang="fr-FR" dirty="0" smtClean="0"/>
              <a:t>sous packages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fr-FR" dirty="0" smtClean="0"/>
              <a:t>Il est possible d’avoir une </a:t>
            </a:r>
            <a:r>
              <a:rPr lang="fr-FR" b="1" u="sng" dirty="0" smtClean="0"/>
              <a:t>hiérarchie</a:t>
            </a:r>
            <a:r>
              <a:rPr lang="fr-FR" dirty="0" smtClean="0"/>
              <a:t> de packages: des </a:t>
            </a:r>
            <a:r>
              <a:rPr lang="fr-FR" b="1" u="sng" dirty="0" smtClean="0"/>
              <a:t>packages englobés </a:t>
            </a:r>
            <a:r>
              <a:rPr lang="fr-FR" dirty="0" smtClean="0"/>
              <a:t>dans d’autres;</a:t>
            </a:r>
          </a:p>
          <a:p>
            <a:endParaRPr lang="fr-FR" dirty="0" smtClean="0"/>
          </a:p>
          <a:p>
            <a:pPr>
              <a:buNone/>
            </a:pPr>
            <a:r>
              <a:rPr lang="fr-FR" dirty="0" smtClean="0"/>
              <a:t>      Dans l’usage: </a:t>
            </a:r>
          </a:p>
          <a:p>
            <a:pPr algn="ctr">
              <a:buNone/>
            </a:pPr>
            <a:r>
              <a:rPr lang="fr-FR" b="1" dirty="0" smtClean="0">
                <a:solidFill>
                  <a:srgbClr val="FF0000"/>
                </a:solidFill>
              </a:rPr>
              <a:t>import</a:t>
            </a:r>
            <a:r>
              <a:rPr lang="fr-FR" b="1" dirty="0" smtClean="0"/>
              <a:t> pack1.pack11.pack111…</a:t>
            </a:r>
          </a:p>
          <a:p>
            <a:endParaRPr lang="fr-FR" dirty="0" smtClean="0"/>
          </a:p>
          <a:p>
            <a:r>
              <a:rPr lang="fr-FR" dirty="0" smtClean="0"/>
              <a:t>C’est le cas de tout le système </a:t>
            </a:r>
            <a:r>
              <a:rPr lang="fr-FR" b="1" dirty="0" smtClean="0">
                <a:solidFill>
                  <a:srgbClr val="FF0000"/>
                </a:solidFill>
              </a:rPr>
              <a:t>Java</a:t>
            </a:r>
            <a:r>
              <a:rPr lang="fr-FR" dirty="0" smtClean="0"/>
              <a:t>: une hiérarchie de package.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14</a:t>
            </a:fld>
            <a:endParaRPr lang="fr-B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1143000"/>
          </a:xfrm>
        </p:spPr>
        <p:txBody>
          <a:bodyPr>
            <a:normAutofit/>
          </a:bodyPr>
          <a:lstStyle/>
          <a:p>
            <a:r>
              <a:rPr lang="fr-FR" sz="3200" dirty="0" smtClean="0"/>
              <a:t>Les packages (6) : </a:t>
            </a:r>
            <a:br>
              <a:rPr lang="fr-FR" sz="3200" dirty="0" smtClean="0"/>
            </a:br>
            <a:r>
              <a:rPr lang="fr-FR" sz="2400" dirty="0" smtClean="0"/>
              <a:t>exemples de quelques packages java</a:t>
            </a:r>
            <a:endParaRPr lang="fr-FR" sz="240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15</a:t>
            </a:fld>
            <a:endParaRPr lang="fr-BE"/>
          </a:p>
        </p:txBody>
      </p:sp>
      <p:sp>
        <p:nvSpPr>
          <p:cNvPr id="6" name="ZoneTexte 5"/>
          <p:cNvSpPr txBox="1"/>
          <p:nvPr/>
        </p:nvSpPr>
        <p:spPr>
          <a:xfrm>
            <a:off x="3714744" y="1785926"/>
            <a:ext cx="13573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 smtClean="0"/>
              <a:t> java</a:t>
            </a:r>
            <a:endParaRPr lang="fr-FR" sz="3600" dirty="0"/>
          </a:p>
        </p:txBody>
      </p:sp>
      <p:sp>
        <p:nvSpPr>
          <p:cNvPr id="8" name="ZoneTexte 7"/>
          <p:cNvSpPr txBox="1"/>
          <p:nvPr/>
        </p:nvSpPr>
        <p:spPr>
          <a:xfrm>
            <a:off x="5072066" y="4214818"/>
            <a:ext cx="20717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fr-FR" dirty="0" err="1" smtClean="0"/>
              <a:t>event</a:t>
            </a:r>
            <a:r>
              <a:rPr lang="fr-FR" dirty="0" smtClean="0"/>
              <a:t> </a:t>
            </a:r>
          </a:p>
          <a:p>
            <a:pPr algn="ctr">
              <a:buNone/>
            </a:pPr>
            <a:r>
              <a:rPr lang="fr-FR" dirty="0" smtClean="0"/>
              <a:t>     </a:t>
            </a:r>
            <a:r>
              <a:rPr lang="fr-FR" b="1" dirty="0" smtClean="0">
                <a:solidFill>
                  <a:srgbClr val="FF0000"/>
                </a:solidFill>
              </a:rPr>
              <a:t>java.awt.event</a:t>
            </a:r>
            <a:r>
              <a:rPr lang="fr-FR" dirty="0" smtClean="0"/>
              <a:t> </a:t>
            </a:r>
            <a:r>
              <a:rPr lang="fr-FR" i="1" dirty="0" smtClean="0"/>
              <a:t>événements (clic de souris, clavier, etc.)</a:t>
            </a:r>
            <a:endParaRPr lang="fr-FR" dirty="0"/>
          </a:p>
        </p:txBody>
      </p:sp>
      <p:sp>
        <p:nvSpPr>
          <p:cNvPr id="9" name="ZoneTexte 8"/>
          <p:cNvSpPr txBox="1"/>
          <p:nvPr/>
        </p:nvSpPr>
        <p:spPr>
          <a:xfrm>
            <a:off x="6143636" y="2571744"/>
            <a:ext cx="23574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fr-FR" dirty="0" err="1" smtClean="0"/>
              <a:t>awt</a:t>
            </a:r>
            <a:r>
              <a:rPr lang="fr-FR" dirty="0" smtClean="0"/>
              <a:t> </a:t>
            </a:r>
          </a:p>
          <a:p>
            <a:pPr algn="ctr">
              <a:buNone/>
            </a:pPr>
            <a:r>
              <a:rPr lang="fr-FR" b="1" dirty="0" smtClean="0">
                <a:solidFill>
                  <a:srgbClr val="FF0000"/>
                </a:solidFill>
              </a:rPr>
              <a:t>     java.awt </a:t>
            </a:r>
          </a:p>
          <a:p>
            <a:pPr algn="ctr">
              <a:buNone/>
            </a:pPr>
            <a:r>
              <a:rPr lang="fr-FR" i="1" dirty="0" smtClean="0"/>
              <a:t>interfaces graphiques (boutons, fenêtres</a:t>
            </a:r>
            <a:r>
              <a:rPr lang="fr-FR" sz="1400" i="1" dirty="0" smtClean="0"/>
              <a:t>, </a:t>
            </a:r>
            <a:r>
              <a:rPr lang="fr-FR" i="1" dirty="0" smtClean="0"/>
              <a:t>etc.)</a:t>
            </a:r>
            <a:endParaRPr lang="fr-FR" dirty="0"/>
          </a:p>
        </p:txBody>
      </p:sp>
      <p:sp>
        <p:nvSpPr>
          <p:cNvPr id="10" name="ZoneTexte 9"/>
          <p:cNvSpPr txBox="1"/>
          <p:nvPr/>
        </p:nvSpPr>
        <p:spPr>
          <a:xfrm>
            <a:off x="7088300" y="4357694"/>
            <a:ext cx="20557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fr-FR" dirty="0" smtClean="0"/>
              <a:t>image </a:t>
            </a:r>
          </a:p>
          <a:p>
            <a:pPr algn="ctr">
              <a:buNone/>
            </a:pPr>
            <a:r>
              <a:rPr lang="fr-FR" dirty="0" smtClean="0"/>
              <a:t>     </a:t>
            </a:r>
            <a:r>
              <a:rPr lang="fr-FR" b="1" dirty="0" smtClean="0">
                <a:solidFill>
                  <a:srgbClr val="FF0000"/>
                </a:solidFill>
              </a:rPr>
              <a:t>java.awt.image</a:t>
            </a:r>
            <a:r>
              <a:rPr lang="fr-FR" dirty="0" smtClean="0"/>
              <a:t> </a:t>
            </a:r>
            <a:r>
              <a:rPr lang="fr-FR" sz="1400" i="1" dirty="0" smtClean="0"/>
              <a:t>traitement d’images</a:t>
            </a:r>
            <a:endParaRPr lang="fr-FR" dirty="0"/>
          </a:p>
        </p:txBody>
      </p:sp>
      <p:sp>
        <p:nvSpPr>
          <p:cNvPr id="11" name="ZoneTexte 10"/>
          <p:cNvSpPr txBox="1"/>
          <p:nvPr/>
        </p:nvSpPr>
        <p:spPr>
          <a:xfrm>
            <a:off x="642910" y="2500306"/>
            <a:ext cx="171451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fr-FR" dirty="0" err="1" smtClean="0"/>
              <a:t>io</a:t>
            </a:r>
            <a:r>
              <a:rPr lang="fr-FR" dirty="0" smtClean="0"/>
              <a:t> </a:t>
            </a:r>
          </a:p>
          <a:p>
            <a:pPr algn="ctr">
              <a:buNone/>
            </a:pPr>
            <a:r>
              <a:rPr lang="fr-FR" b="1" dirty="0" smtClean="0">
                <a:solidFill>
                  <a:srgbClr val="FF0000"/>
                </a:solidFill>
              </a:rPr>
              <a:t>java.io </a:t>
            </a:r>
          </a:p>
          <a:p>
            <a:pPr algn="ctr">
              <a:buNone/>
            </a:pPr>
            <a:r>
              <a:rPr lang="fr-FR" i="1" dirty="0" smtClean="0"/>
              <a:t>      input-output </a:t>
            </a:r>
            <a:r>
              <a:rPr lang="fr-FR" sz="1600" i="1" dirty="0" smtClean="0"/>
              <a:t>(entrées-sorties)</a:t>
            </a:r>
            <a:endParaRPr lang="fr-FR" dirty="0"/>
          </a:p>
        </p:txBody>
      </p:sp>
      <p:sp>
        <p:nvSpPr>
          <p:cNvPr id="12" name="ZoneTexte 11"/>
          <p:cNvSpPr txBox="1"/>
          <p:nvPr/>
        </p:nvSpPr>
        <p:spPr>
          <a:xfrm>
            <a:off x="5929322" y="1357298"/>
            <a:ext cx="25003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fr-FR" dirty="0" err="1" smtClean="0"/>
              <a:t>lang</a:t>
            </a:r>
            <a:r>
              <a:rPr lang="fr-FR" dirty="0" smtClean="0"/>
              <a:t> </a:t>
            </a:r>
          </a:p>
          <a:p>
            <a:pPr algn="ctr">
              <a:buNone/>
            </a:pPr>
            <a:r>
              <a:rPr lang="fr-FR" b="1" dirty="0" smtClean="0">
                <a:solidFill>
                  <a:srgbClr val="FF0000"/>
                </a:solidFill>
              </a:rPr>
              <a:t>       </a:t>
            </a:r>
            <a:r>
              <a:rPr lang="fr-FR" b="1" dirty="0" err="1" smtClean="0">
                <a:solidFill>
                  <a:srgbClr val="FF0000"/>
                </a:solidFill>
              </a:rPr>
              <a:t>java.lang</a:t>
            </a:r>
            <a:r>
              <a:rPr lang="fr-FR" b="1" dirty="0" smtClean="0">
                <a:solidFill>
                  <a:srgbClr val="FF0000"/>
                </a:solidFill>
              </a:rPr>
              <a:t> </a:t>
            </a:r>
          </a:p>
          <a:p>
            <a:pPr algn="ctr">
              <a:buNone/>
            </a:pPr>
            <a:r>
              <a:rPr lang="fr-FR" i="1" dirty="0" smtClean="0"/>
              <a:t>classes de base (String, Math, System, etc.)</a:t>
            </a:r>
            <a:endParaRPr lang="fr-FR" dirty="0"/>
          </a:p>
        </p:txBody>
      </p:sp>
      <p:sp>
        <p:nvSpPr>
          <p:cNvPr id="13" name="ZoneTexte 12"/>
          <p:cNvSpPr txBox="1"/>
          <p:nvPr/>
        </p:nvSpPr>
        <p:spPr>
          <a:xfrm>
            <a:off x="3643306" y="2714620"/>
            <a:ext cx="24288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fr-FR" dirty="0" err="1" smtClean="0"/>
              <a:t>Util</a:t>
            </a:r>
            <a:endParaRPr lang="fr-FR" dirty="0" smtClean="0"/>
          </a:p>
          <a:p>
            <a:pPr algn="ctr">
              <a:buNone/>
            </a:pPr>
            <a:r>
              <a:rPr lang="fr-FR" b="1" dirty="0" err="1" smtClean="0">
                <a:solidFill>
                  <a:srgbClr val="FF0000"/>
                </a:solidFill>
              </a:rPr>
              <a:t>java.util</a:t>
            </a:r>
            <a:r>
              <a:rPr lang="fr-FR" b="1" dirty="0" smtClean="0">
                <a:solidFill>
                  <a:srgbClr val="FF0000"/>
                </a:solidFill>
              </a:rPr>
              <a:t> </a:t>
            </a:r>
          </a:p>
          <a:p>
            <a:pPr algn="ctr">
              <a:buNone/>
            </a:pPr>
            <a:r>
              <a:rPr lang="fr-FR" sz="1400" i="1" dirty="0" smtClean="0"/>
              <a:t>utilitaires (</a:t>
            </a:r>
            <a:r>
              <a:rPr lang="fr-FR" sz="1400" i="1" dirty="0" err="1" smtClean="0"/>
              <a:t>Random</a:t>
            </a:r>
            <a:r>
              <a:rPr lang="fr-FR" sz="1400" i="1" dirty="0" smtClean="0"/>
              <a:t>, </a:t>
            </a:r>
            <a:r>
              <a:rPr lang="fr-FR" sz="1400" i="1" dirty="0" err="1" smtClean="0"/>
              <a:t>Vector</a:t>
            </a:r>
            <a:r>
              <a:rPr lang="fr-FR" sz="1400" i="1" dirty="0" smtClean="0"/>
              <a:t>, </a:t>
            </a:r>
            <a:r>
              <a:rPr lang="fr-FR" sz="1400" i="1" dirty="0" err="1" smtClean="0"/>
              <a:t>Calendar</a:t>
            </a:r>
            <a:r>
              <a:rPr lang="fr-FR" sz="1400" i="1" dirty="0" smtClean="0"/>
              <a:t>, etc.)</a:t>
            </a:r>
            <a:endParaRPr lang="fr-FR" sz="1400" dirty="0"/>
          </a:p>
        </p:txBody>
      </p:sp>
      <p:sp>
        <p:nvSpPr>
          <p:cNvPr id="14" name="ZoneTexte 13"/>
          <p:cNvSpPr txBox="1"/>
          <p:nvPr/>
        </p:nvSpPr>
        <p:spPr>
          <a:xfrm>
            <a:off x="285720" y="4071942"/>
            <a:ext cx="229306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dirty="0" smtClean="0"/>
              <a:t>applet</a:t>
            </a:r>
          </a:p>
          <a:p>
            <a:pPr algn="ctr"/>
            <a:r>
              <a:rPr lang="fr-FR" b="1" dirty="0" smtClean="0">
                <a:solidFill>
                  <a:srgbClr val="FF0000"/>
                </a:solidFill>
              </a:rPr>
              <a:t> </a:t>
            </a:r>
            <a:r>
              <a:rPr lang="fr-FR" b="1" dirty="0" err="1" smtClean="0">
                <a:solidFill>
                  <a:srgbClr val="FF0000"/>
                </a:solidFill>
              </a:rPr>
              <a:t>java.applet</a:t>
            </a:r>
            <a:r>
              <a:rPr lang="fr-FR" b="1" dirty="0" smtClean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fr-FR" i="1" dirty="0" smtClean="0"/>
              <a:t>traitement des applets</a:t>
            </a:r>
            <a:endParaRPr lang="fr-FR" dirty="0"/>
          </a:p>
        </p:txBody>
      </p:sp>
      <p:sp>
        <p:nvSpPr>
          <p:cNvPr id="15" name="ZoneTexte 14"/>
          <p:cNvSpPr txBox="1"/>
          <p:nvPr/>
        </p:nvSpPr>
        <p:spPr>
          <a:xfrm>
            <a:off x="1643043" y="5371943"/>
            <a:ext cx="19288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/>
              <a:t>net</a:t>
            </a:r>
          </a:p>
          <a:p>
            <a:pPr algn="ctr"/>
            <a:r>
              <a:rPr lang="fr-FR" b="1" dirty="0" smtClean="0">
                <a:solidFill>
                  <a:srgbClr val="FF0000"/>
                </a:solidFill>
              </a:rPr>
              <a:t> java.net </a:t>
            </a:r>
          </a:p>
          <a:p>
            <a:pPr algn="ctr"/>
            <a:r>
              <a:rPr lang="fr-FR" i="1" dirty="0" smtClean="0"/>
              <a:t>accès au réseau (URL, Socket, etc.)</a:t>
            </a:r>
            <a:endParaRPr lang="fr-FR" dirty="0"/>
          </a:p>
        </p:txBody>
      </p:sp>
      <p:cxnSp>
        <p:nvCxnSpPr>
          <p:cNvPr id="17" name="Connecteur droit avec flèche 16"/>
          <p:cNvCxnSpPr/>
          <p:nvPr/>
        </p:nvCxnSpPr>
        <p:spPr>
          <a:xfrm rot="10800000" flipV="1">
            <a:off x="1714480" y="2285992"/>
            <a:ext cx="2143140" cy="4286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cteur droit avec flèche 18"/>
          <p:cNvCxnSpPr/>
          <p:nvPr/>
        </p:nvCxnSpPr>
        <p:spPr>
          <a:xfrm rot="10800000" flipV="1">
            <a:off x="1857356" y="2285992"/>
            <a:ext cx="2500330" cy="21431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cteur droit avec flèche 20"/>
          <p:cNvCxnSpPr/>
          <p:nvPr/>
        </p:nvCxnSpPr>
        <p:spPr>
          <a:xfrm rot="16200000" flipH="1">
            <a:off x="4429124" y="2428868"/>
            <a:ext cx="357190" cy="21431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cteur droit avec flèche 22"/>
          <p:cNvCxnSpPr/>
          <p:nvPr/>
        </p:nvCxnSpPr>
        <p:spPr>
          <a:xfrm flipV="1">
            <a:off x="4857752" y="1571612"/>
            <a:ext cx="1857388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necteur droit avec flèche 24"/>
          <p:cNvCxnSpPr/>
          <p:nvPr/>
        </p:nvCxnSpPr>
        <p:spPr>
          <a:xfrm rot="5400000">
            <a:off x="1948349" y="3127082"/>
            <a:ext cx="2997007" cy="16073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necteur droit avec flèche 26"/>
          <p:cNvCxnSpPr/>
          <p:nvPr/>
        </p:nvCxnSpPr>
        <p:spPr>
          <a:xfrm>
            <a:off x="4786314" y="2285992"/>
            <a:ext cx="2286016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necteur droit avec flèche 28"/>
          <p:cNvCxnSpPr/>
          <p:nvPr/>
        </p:nvCxnSpPr>
        <p:spPr>
          <a:xfrm rot="10800000" flipV="1">
            <a:off x="6357950" y="3714752"/>
            <a:ext cx="714380" cy="5715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necteur droit avec flèche 30"/>
          <p:cNvCxnSpPr>
            <a:endCxn id="10" idx="0"/>
          </p:cNvCxnSpPr>
          <p:nvPr/>
        </p:nvCxnSpPr>
        <p:spPr>
          <a:xfrm>
            <a:off x="7429520" y="3714752"/>
            <a:ext cx="686630" cy="6429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r-FR" sz="4000" dirty="0" smtClean="0"/>
              <a:t>Les packages (7) : </a:t>
            </a:r>
            <a:br>
              <a:rPr lang="fr-FR" sz="4000" dirty="0" smtClean="0"/>
            </a:br>
            <a:r>
              <a:rPr lang="fr-FR" sz="2800" dirty="0" smtClean="0"/>
              <a:t>rappel : droit d’accès ou portée</a:t>
            </a:r>
            <a:endParaRPr lang="fr-FR" sz="28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Les attributs et méthodes </a:t>
            </a:r>
            <a:r>
              <a:rPr lang="fr-FR" b="1" u="sng" dirty="0" smtClean="0"/>
              <a:t>non précédés </a:t>
            </a:r>
            <a:r>
              <a:rPr lang="fr-FR" dirty="0" smtClean="0"/>
              <a:t>par aucun modificateurs (ni </a:t>
            </a:r>
            <a:r>
              <a:rPr lang="fr-FR" b="1" dirty="0" err="1" smtClean="0">
                <a:solidFill>
                  <a:srgbClr val="FF0000"/>
                </a:solidFill>
              </a:rPr>
              <a:t>private</a:t>
            </a:r>
            <a:r>
              <a:rPr lang="fr-FR" dirty="0" smtClean="0"/>
              <a:t>, ni </a:t>
            </a:r>
            <a:r>
              <a:rPr lang="fr-FR" b="1" dirty="0" smtClean="0">
                <a:solidFill>
                  <a:srgbClr val="FF0000"/>
                </a:solidFill>
              </a:rPr>
              <a:t>public</a:t>
            </a:r>
            <a:r>
              <a:rPr lang="fr-FR" dirty="0" smtClean="0"/>
              <a:t>, …) </a:t>
            </a:r>
            <a:r>
              <a:rPr lang="fr-FR" b="1" u="sng" dirty="0" smtClean="0"/>
              <a:t>sont accessibles dans le package</a:t>
            </a:r>
            <a:r>
              <a:rPr lang="fr-FR" dirty="0" smtClean="0"/>
              <a:t>.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16</a:t>
            </a:fld>
            <a:endParaRPr lang="fr-B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r-FR" sz="3600" dirty="0" smtClean="0"/>
              <a:t>Les packages (8) : </a:t>
            </a:r>
            <a:br>
              <a:rPr lang="fr-FR" sz="3600" dirty="0" smtClean="0"/>
            </a:br>
            <a:r>
              <a:rPr lang="fr-FR" sz="2400" dirty="0" smtClean="0"/>
              <a:t>Exemple: Création d’un package</a:t>
            </a:r>
            <a:endParaRPr lang="fr-FR" sz="24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fr-FR" dirty="0" smtClean="0"/>
              <a:t>Le package= un répertoire. Donc on doit suivre les étapes suivants:</a:t>
            </a:r>
          </a:p>
          <a:p>
            <a:endParaRPr lang="fr-FR" dirty="0" smtClean="0"/>
          </a:p>
          <a:p>
            <a:pPr marL="514350" indent="-514350">
              <a:buAutoNum type="arabicParenR"/>
            </a:pPr>
            <a:r>
              <a:rPr lang="fr-FR" dirty="0" smtClean="0"/>
              <a:t>Créer un </a:t>
            </a:r>
            <a:r>
              <a:rPr lang="fr-FR" b="1" u="sng" dirty="0" smtClean="0">
                <a:solidFill>
                  <a:srgbClr val="FF0000"/>
                </a:solidFill>
              </a:rPr>
              <a:t>répertoire</a:t>
            </a:r>
            <a:r>
              <a:rPr lang="fr-FR" dirty="0" smtClean="0"/>
              <a:t> qui sera le package. Exemple </a:t>
            </a:r>
            <a:r>
              <a:rPr lang="fr-FR" b="1" dirty="0" smtClean="0">
                <a:solidFill>
                  <a:srgbClr val="FF0000"/>
                </a:solidFill>
              </a:rPr>
              <a:t>pack1</a:t>
            </a:r>
            <a:r>
              <a:rPr lang="fr-FR" dirty="0" smtClean="0"/>
              <a:t>;</a:t>
            </a:r>
          </a:p>
          <a:p>
            <a:pPr marL="514350" indent="-514350">
              <a:buAutoNum type="arabicParenR"/>
            </a:pPr>
            <a:endParaRPr lang="fr-FR" dirty="0" smtClean="0"/>
          </a:p>
          <a:p>
            <a:pPr marL="514350" indent="-514350">
              <a:buAutoNum type="arabicParenR"/>
            </a:pPr>
            <a:r>
              <a:rPr lang="fr-FR" dirty="0" smtClean="0"/>
              <a:t>Création du</a:t>
            </a:r>
            <a:r>
              <a:rPr lang="fr-FR" b="1" u="sng" dirty="0" smtClean="0">
                <a:solidFill>
                  <a:srgbClr val="FF0000"/>
                </a:solidFill>
              </a:rPr>
              <a:t> fichier java </a:t>
            </a:r>
            <a:r>
              <a:rPr lang="fr-FR" dirty="0" smtClean="0"/>
              <a:t>dans ce répertoire. Ce fichier java doit avoir dans son entête le nom du package (répertoire);</a:t>
            </a:r>
          </a:p>
          <a:p>
            <a:pPr marL="514350" indent="-514350">
              <a:buAutoNum type="arabicParenR"/>
            </a:pPr>
            <a:endParaRPr lang="fr-FR" dirty="0" smtClean="0"/>
          </a:p>
          <a:p>
            <a:pPr marL="514350" indent="-514350">
              <a:buAutoNum type="arabicParenR"/>
            </a:pPr>
            <a:r>
              <a:rPr lang="fr-FR" dirty="0" smtClean="0"/>
              <a:t>Le </a:t>
            </a:r>
            <a:r>
              <a:rPr lang="fr-FR" b="1" u="sng" dirty="0" smtClean="0">
                <a:solidFill>
                  <a:srgbClr val="FF0000"/>
                </a:solidFill>
              </a:rPr>
              <a:t>nom du fichier java </a:t>
            </a:r>
            <a:r>
              <a:rPr lang="fr-FR" dirty="0" smtClean="0"/>
              <a:t>doit être le </a:t>
            </a:r>
            <a:r>
              <a:rPr lang="fr-FR" b="1" dirty="0" smtClean="0">
                <a:solidFill>
                  <a:srgbClr val="FF0000"/>
                </a:solidFill>
              </a:rPr>
              <a:t>nom de l’une des classes</a:t>
            </a:r>
            <a:r>
              <a:rPr lang="fr-FR" dirty="0" smtClean="0"/>
              <a:t>; celle là doit être déclarée </a:t>
            </a:r>
            <a:r>
              <a:rPr lang="fr-FR" b="1" u="sng" dirty="0" smtClean="0">
                <a:solidFill>
                  <a:srgbClr val="FF0000"/>
                </a:solidFill>
              </a:rPr>
              <a:t>public</a:t>
            </a:r>
            <a:endParaRPr lang="fr-FR" b="1" u="sng" dirty="0">
              <a:solidFill>
                <a:srgbClr val="FF0000"/>
              </a:solidFill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17</a:t>
            </a:fld>
            <a:endParaRPr lang="fr-B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r-FR" sz="3600" dirty="0" smtClean="0"/>
              <a:t>Les packages (9) : </a:t>
            </a:r>
            <a:br>
              <a:rPr lang="fr-FR" sz="3600" dirty="0" smtClean="0"/>
            </a:br>
            <a:r>
              <a:rPr lang="fr-FR" sz="2400" dirty="0" smtClean="0"/>
              <a:t>Exemple: Création d’un package</a:t>
            </a:r>
            <a:endParaRPr lang="fr-FR" sz="24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fr-FR" dirty="0" smtClean="0"/>
              <a:t>Exemple de code pour créer un package pack1 contenant une seule classe Classe1:</a:t>
            </a:r>
          </a:p>
          <a:p>
            <a:pPr>
              <a:buNone/>
            </a:pPr>
            <a:endParaRPr lang="fr-FR" dirty="0" smtClean="0"/>
          </a:p>
          <a:p>
            <a:pPr>
              <a:buNone/>
            </a:pPr>
            <a:r>
              <a:rPr lang="fr-FR" b="1" dirty="0" smtClean="0">
                <a:solidFill>
                  <a:srgbClr val="FF0000"/>
                </a:solidFill>
              </a:rPr>
              <a:t>package</a:t>
            </a:r>
            <a:r>
              <a:rPr lang="fr-FR" dirty="0" smtClean="0"/>
              <a:t> pack1 ; </a:t>
            </a:r>
          </a:p>
          <a:p>
            <a:pPr>
              <a:buNone/>
            </a:pPr>
            <a:r>
              <a:rPr lang="fr-FR" b="1" dirty="0" smtClean="0">
                <a:solidFill>
                  <a:srgbClr val="FF0000"/>
                </a:solidFill>
              </a:rPr>
              <a:t>public</a:t>
            </a:r>
            <a:r>
              <a:rPr lang="fr-FR" dirty="0" smtClean="0"/>
              <a:t> </a:t>
            </a:r>
            <a:r>
              <a:rPr lang="fr-FR" b="1" dirty="0" smtClean="0">
                <a:solidFill>
                  <a:srgbClr val="FF0000"/>
                </a:solidFill>
              </a:rPr>
              <a:t>class</a:t>
            </a:r>
            <a:r>
              <a:rPr lang="fr-FR" dirty="0" smtClean="0"/>
              <a:t> Classe1 {</a:t>
            </a:r>
          </a:p>
          <a:p>
            <a:pPr>
              <a:buNone/>
            </a:pPr>
            <a:r>
              <a:rPr lang="fr-FR" dirty="0" smtClean="0"/>
              <a:t>      </a:t>
            </a:r>
            <a:r>
              <a:rPr lang="fr-FR" b="1" dirty="0" err="1" smtClean="0">
                <a:solidFill>
                  <a:srgbClr val="FF0000"/>
                </a:solidFill>
              </a:rPr>
              <a:t>private</a:t>
            </a:r>
            <a:r>
              <a:rPr lang="fr-FR" dirty="0" smtClean="0"/>
              <a:t> </a:t>
            </a:r>
            <a:r>
              <a:rPr lang="fr-FR" dirty="0" err="1" smtClean="0"/>
              <a:t>int</a:t>
            </a:r>
            <a:r>
              <a:rPr lang="fr-FR" dirty="0" smtClean="0"/>
              <a:t> d11 = 1; </a:t>
            </a:r>
          </a:p>
          <a:p>
            <a:pPr>
              <a:buNone/>
            </a:pPr>
            <a:r>
              <a:rPr lang="fr-FR" b="1" dirty="0" smtClean="0">
                <a:solidFill>
                  <a:srgbClr val="FF0000"/>
                </a:solidFill>
              </a:rPr>
              <a:t>      public</a:t>
            </a:r>
            <a:r>
              <a:rPr lang="fr-FR" dirty="0" smtClean="0"/>
              <a:t>   </a:t>
            </a:r>
            <a:r>
              <a:rPr lang="fr-FR" dirty="0" err="1" smtClean="0"/>
              <a:t>int</a:t>
            </a:r>
            <a:r>
              <a:rPr lang="fr-FR" dirty="0" smtClean="0"/>
              <a:t> d12 = 2; </a:t>
            </a:r>
          </a:p>
          <a:p>
            <a:pPr>
              <a:buNone/>
            </a:pPr>
            <a:r>
              <a:rPr lang="fr-FR" dirty="0" smtClean="0"/>
              <a:t>      </a:t>
            </a:r>
            <a:r>
              <a:rPr lang="fr-FR" dirty="0" err="1" smtClean="0"/>
              <a:t>int</a:t>
            </a:r>
            <a:r>
              <a:rPr lang="fr-FR" dirty="0" smtClean="0"/>
              <a:t> d13 = 3; </a:t>
            </a:r>
          </a:p>
          <a:p>
            <a:pPr>
              <a:buNone/>
            </a:pPr>
            <a:endParaRPr lang="fr-FR" dirty="0" smtClean="0"/>
          </a:p>
          <a:p>
            <a:pPr>
              <a:buNone/>
            </a:pPr>
            <a:r>
              <a:rPr lang="fr-FR" b="1" dirty="0" smtClean="0">
                <a:solidFill>
                  <a:srgbClr val="FF0000"/>
                </a:solidFill>
              </a:rPr>
              <a:t>public</a:t>
            </a:r>
            <a:r>
              <a:rPr lang="fr-FR" dirty="0" smtClean="0"/>
              <a:t> </a:t>
            </a:r>
            <a:r>
              <a:rPr lang="fr-FR" dirty="0" err="1" smtClean="0"/>
              <a:t>methode</a:t>
            </a:r>
            <a:r>
              <a:rPr lang="fr-FR" b="1" dirty="0" smtClean="0"/>
              <a:t>() {</a:t>
            </a:r>
          </a:p>
          <a:p>
            <a:pPr>
              <a:buNone/>
            </a:pPr>
            <a:r>
              <a:rPr lang="en-US" b="1" dirty="0" smtClean="0">
                <a:solidFill>
                  <a:srgbClr val="FF0000"/>
                </a:solidFill>
              </a:rPr>
              <a:t>return</a:t>
            </a:r>
            <a:r>
              <a:rPr lang="en-US" dirty="0" smtClean="0"/>
              <a:t> d13;</a:t>
            </a:r>
          </a:p>
          <a:p>
            <a:pPr>
              <a:buNone/>
            </a:pPr>
            <a:r>
              <a:rPr lang="fr-FR" dirty="0" smtClean="0"/>
              <a:t>}</a:t>
            </a:r>
          </a:p>
          <a:p>
            <a:pPr>
              <a:buNone/>
            </a:pP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18</a:t>
            </a:fld>
            <a:endParaRPr lang="fr-BE"/>
          </a:p>
        </p:txBody>
      </p:sp>
      <p:cxnSp>
        <p:nvCxnSpPr>
          <p:cNvPr id="6" name="Connecteur droit avec flèche 5"/>
          <p:cNvCxnSpPr/>
          <p:nvPr/>
        </p:nvCxnSpPr>
        <p:spPr>
          <a:xfrm rot="10800000">
            <a:off x="2928926" y="2857496"/>
            <a:ext cx="2928958" cy="714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ZoneTexte 6"/>
          <p:cNvSpPr txBox="1"/>
          <p:nvPr/>
        </p:nvSpPr>
        <p:spPr>
          <a:xfrm>
            <a:off x="5857884" y="2714620"/>
            <a:ext cx="17775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smtClean="0"/>
              <a:t>Nom du package</a:t>
            </a:r>
            <a:endParaRPr lang="fr-FR" b="1" dirty="0"/>
          </a:p>
        </p:txBody>
      </p:sp>
      <p:cxnSp>
        <p:nvCxnSpPr>
          <p:cNvPr id="9" name="Connecteur droit avec flèche 8"/>
          <p:cNvCxnSpPr/>
          <p:nvPr/>
        </p:nvCxnSpPr>
        <p:spPr>
          <a:xfrm rot="10800000">
            <a:off x="3071802" y="3286124"/>
            <a:ext cx="4071966" cy="9286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ZoneTexte 9"/>
          <p:cNvSpPr txBox="1"/>
          <p:nvPr/>
        </p:nvSpPr>
        <p:spPr>
          <a:xfrm>
            <a:off x="5786446" y="4143380"/>
            <a:ext cx="28933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Cette classe public portera le même nom du fichier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r-FR" sz="3600" dirty="0" smtClean="0"/>
              <a:t>Les packages (10) : </a:t>
            </a:r>
            <a:br>
              <a:rPr lang="fr-FR" sz="3600" dirty="0" smtClean="0"/>
            </a:br>
            <a:r>
              <a:rPr lang="fr-FR" sz="2400" dirty="0" smtClean="0"/>
              <a:t>Exemple: usage du package</a:t>
            </a:r>
            <a:endParaRPr lang="fr-FR" sz="24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fr-FR" dirty="0" smtClean="0"/>
              <a:t>On peut utiliser la classe Classe1, dans une classe Classe2 créée dans un autre package pack2</a:t>
            </a:r>
          </a:p>
          <a:p>
            <a:pPr>
              <a:buNone/>
            </a:pPr>
            <a:endParaRPr lang="fr-FR" dirty="0" smtClean="0"/>
          </a:p>
          <a:p>
            <a:pPr>
              <a:buNone/>
            </a:pPr>
            <a:r>
              <a:rPr lang="fr-FR" b="1" dirty="0" smtClean="0">
                <a:solidFill>
                  <a:srgbClr val="FF0000"/>
                </a:solidFill>
              </a:rPr>
              <a:t>package</a:t>
            </a:r>
            <a:r>
              <a:rPr lang="fr-FR" dirty="0" smtClean="0"/>
              <a:t> pack2;</a:t>
            </a:r>
          </a:p>
          <a:p>
            <a:pPr>
              <a:buNone/>
            </a:pPr>
            <a:r>
              <a:rPr lang="fr-FR" b="1" dirty="0" smtClean="0">
                <a:solidFill>
                  <a:srgbClr val="FF0000"/>
                </a:solidFill>
              </a:rPr>
              <a:t>import</a:t>
            </a:r>
            <a:r>
              <a:rPr lang="fr-FR" dirty="0" smtClean="0"/>
              <a:t> pack1.*;</a:t>
            </a:r>
          </a:p>
          <a:p>
            <a:pPr>
              <a:buNone/>
            </a:pPr>
            <a:r>
              <a:rPr lang="fr-FR" b="1" dirty="0" smtClean="0">
                <a:solidFill>
                  <a:srgbClr val="FF0000"/>
                </a:solidFill>
              </a:rPr>
              <a:t>public</a:t>
            </a:r>
            <a:r>
              <a:rPr lang="fr-FR" dirty="0" smtClean="0"/>
              <a:t> </a:t>
            </a:r>
            <a:r>
              <a:rPr lang="fr-FR" b="1" dirty="0" smtClean="0">
                <a:solidFill>
                  <a:srgbClr val="FF0000"/>
                </a:solidFill>
              </a:rPr>
              <a:t>class</a:t>
            </a:r>
            <a:r>
              <a:rPr lang="fr-FR" dirty="0" smtClean="0"/>
              <a:t> classe2{</a:t>
            </a:r>
          </a:p>
          <a:p>
            <a:pPr>
              <a:buNone/>
            </a:pPr>
            <a:r>
              <a:rPr lang="fr-FR" dirty="0" smtClean="0"/>
              <a:t>Classe1 C1;</a:t>
            </a:r>
          </a:p>
          <a:p>
            <a:pPr>
              <a:buNone/>
            </a:pPr>
            <a:r>
              <a:rPr lang="fr-FR" dirty="0" smtClean="0"/>
              <a:t>…</a:t>
            </a:r>
          </a:p>
          <a:p>
            <a:pPr>
              <a:buNone/>
            </a:pPr>
            <a:r>
              <a:rPr lang="fr-FR" dirty="0" smtClean="0"/>
              <a:t>}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19</a:t>
            </a:fld>
            <a:endParaRPr lang="fr-BE"/>
          </a:p>
        </p:txBody>
      </p:sp>
      <p:cxnSp>
        <p:nvCxnSpPr>
          <p:cNvPr id="6" name="Connecteur droit avec flèche 5"/>
          <p:cNvCxnSpPr/>
          <p:nvPr/>
        </p:nvCxnSpPr>
        <p:spPr>
          <a:xfrm rot="10800000">
            <a:off x="3143240" y="3286124"/>
            <a:ext cx="2571768" cy="714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avec flèche 7"/>
          <p:cNvCxnSpPr/>
          <p:nvPr/>
        </p:nvCxnSpPr>
        <p:spPr>
          <a:xfrm rot="10800000">
            <a:off x="3143240" y="3786190"/>
            <a:ext cx="2143140" cy="9286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/>
          <p:cNvSpPr txBox="1"/>
          <p:nvPr/>
        </p:nvSpPr>
        <p:spPr>
          <a:xfrm>
            <a:off x="5643570" y="3429000"/>
            <a:ext cx="18535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smtClean="0"/>
              <a:t>Un autre package</a:t>
            </a:r>
            <a:endParaRPr lang="fr-FR" b="1" dirty="0"/>
          </a:p>
        </p:txBody>
      </p:sp>
      <p:sp>
        <p:nvSpPr>
          <p:cNvPr id="10" name="ZoneTexte 9"/>
          <p:cNvSpPr txBox="1"/>
          <p:nvPr/>
        </p:nvSpPr>
        <p:spPr>
          <a:xfrm>
            <a:off x="5143504" y="4572008"/>
            <a:ext cx="289964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smtClean="0"/>
              <a:t>Importation de toutes </a:t>
            </a:r>
          </a:p>
          <a:p>
            <a:r>
              <a:rPr lang="fr-FR" b="1" dirty="0" smtClean="0"/>
              <a:t>les classes du package pack1</a:t>
            </a:r>
            <a:endParaRPr lang="fr-FR" b="1" dirty="0"/>
          </a:p>
        </p:txBody>
      </p:sp>
      <p:cxnSp>
        <p:nvCxnSpPr>
          <p:cNvPr id="12" name="Connecteur droit avec flèche 11"/>
          <p:cNvCxnSpPr/>
          <p:nvPr/>
        </p:nvCxnSpPr>
        <p:spPr>
          <a:xfrm rot="10800000">
            <a:off x="1500166" y="5000636"/>
            <a:ext cx="1357322" cy="11430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ZoneTexte 12"/>
          <p:cNvSpPr txBox="1"/>
          <p:nvPr/>
        </p:nvSpPr>
        <p:spPr>
          <a:xfrm>
            <a:off x="2643174" y="5857892"/>
            <a:ext cx="39026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smtClean="0"/>
              <a:t>la classe Classe1 est définie dans pack1</a:t>
            </a:r>
            <a:endParaRPr lang="fr-FR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Avant de commencer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fr-FR" sz="8800" dirty="0" smtClean="0">
                <a:solidFill>
                  <a:srgbClr val="00B0F0"/>
                </a:solidFill>
              </a:rPr>
              <a:t>Questions?</a:t>
            </a:r>
          </a:p>
          <a:p>
            <a:pPr>
              <a:buNone/>
            </a:pPr>
            <a:r>
              <a:rPr lang="fr-FR" sz="2000" dirty="0" smtClean="0"/>
              <a:t>1:c'est quoi 'string[] </a:t>
            </a:r>
            <a:r>
              <a:rPr lang="fr-FR" sz="2000" dirty="0" err="1" smtClean="0"/>
              <a:t>args</a:t>
            </a:r>
            <a:r>
              <a:rPr lang="fr-FR" sz="2000" dirty="0" smtClean="0"/>
              <a:t>‘</a:t>
            </a:r>
          </a:p>
          <a:p>
            <a:pPr>
              <a:buNone/>
            </a:pPr>
            <a:endParaRPr lang="fr-FR" sz="2000" dirty="0" smtClean="0"/>
          </a:p>
          <a:p>
            <a:pPr>
              <a:buNone/>
            </a:pPr>
            <a:r>
              <a:rPr lang="fr-FR" sz="2000" dirty="0" smtClean="0"/>
              <a:t>2: dans la solution de exo 2 série 2 tu as fait public </a:t>
            </a:r>
            <a:r>
              <a:rPr lang="fr-FR" sz="2000" dirty="0" err="1" smtClean="0"/>
              <a:t>static</a:t>
            </a:r>
            <a:r>
              <a:rPr lang="fr-FR" sz="2000" dirty="0" smtClean="0"/>
              <a:t> </a:t>
            </a:r>
            <a:r>
              <a:rPr lang="fr-FR" sz="2000" dirty="0" err="1" smtClean="0"/>
              <a:t>void</a:t>
            </a:r>
            <a:r>
              <a:rPr lang="fr-FR" sz="2000" dirty="0" smtClean="0"/>
              <a:t> main() et </a:t>
            </a:r>
            <a:r>
              <a:rPr lang="fr-FR" sz="2000" dirty="0" err="1" smtClean="0"/>
              <a:t>aprés</a:t>
            </a:r>
            <a:r>
              <a:rPr lang="fr-FR" sz="2000" dirty="0" smtClean="0"/>
              <a:t> tu as </a:t>
            </a:r>
            <a:r>
              <a:rPr lang="fr-FR" sz="2000" dirty="0" err="1" smtClean="0"/>
              <a:t>creé</a:t>
            </a:r>
            <a:r>
              <a:rPr lang="fr-FR" sz="2000" dirty="0" smtClean="0"/>
              <a:t> une instance '</a:t>
            </a:r>
            <a:r>
              <a:rPr lang="fr-FR" sz="2000" dirty="0" err="1" smtClean="0"/>
              <a:t>eq</a:t>
            </a:r>
            <a:r>
              <a:rPr lang="fr-FR" sz="2000" dirty="0" smtClean="0"/>
              <a:t>'? mais dans le cours on dit que si on fait 'public </a:t>
            </a:r>
            <a:r>
              <a:rPr lang="fr-FR" sz="2000" dirty="0" err="1" smtClean="0"/>
              <a:t>static</a:t>
            </a:r>
            <a:r>
              <a:rPr lang="fr-FR" sz="2000" dirty="0" smtClean="0"/>
              <a:t> 'avant le 'main' on ne pas besoin de </a:t>
            </a:r>
            <a:r>
              <a:rPr lang="fr-FR" sz="2000" dirty="0" err="1" smtClean="0"/>
              <a:t>creer</a:t>
            </a:r>
            <a:r>
              <a:rPr lang="fr-FR" sz="2000" dirty="0" smtClean="0"/>
              <a:t> des instances.</a:t>
            </a:r>
            <a:endParaRPr lang="fr-FR" sz="2000" dirty="0">
              <a:solidFill>
                <a:srgbClr val="00B0F0"/>
              </a:solidFill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2</a:t>
            </a:fld>
            <a:endParaRPr lang="fr-B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r-FR" sz="4000" dirty="0" smtClean="0"/>
              <a:t>Les packages (10) : </a:t>
            </a:r>
            <a:br>
              <a:rPr lang="fr-FR" sz="4000" dirty="0" smtClean="0"/>
            </a:br>
            <a:r>
              <a:rPr lang="fr-FR" sz="2800" dirty="0" smtClean="0"/>
              <a:t>Exemple: compilation et exécution</a:t>
            </a:r>
            <a:endParaRPr lang="fr-FR" sz="28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Compilation:</a:t>
            </a:r>
          </a:p>
          <a:p>
            <a:pPr algn="ctr">
              <a:buNone/>
            </a:pPr>
            <a:r>
              <a:rPr lang="fr-FR" b="1" dirty="0" err="1" smtClean="0">
                <a:solidFill>
                  <a:srgbClr val="FF0000"/>
                </a:solidFill>
              </a:rPr>
              <a:t>javac</a:t>
            </a:r>
            <a:r>
              <a:rPr lang="fr-FR" dirty="0" smtClean="0"/>
              <a:t>  -</a:t>
            </a:r>
            <a:r>
              <a:rPr lang="fr-FR" dirty="0" err="1" smtClean="0"/>
              <a:t>cp</a:t>
            </a:r>
            <a:r>
              <a:rPr lang="fr-FR" dirty="0" smtClean="0"/>
              <a:t> . </a:t>
            </a:r>
            <a:r>
              <a:rPr lang="fr-FR" dirty="0" err="1" smtClean="0"/>
              <a:t>nom_pack</a:t>
            </a:r>
            <a:r>
              <a:rPr lang="fr-FR" dirty="0" smtClean="0"/>
              <a:t>/classe.java</a:t>
            </a:r>
          </a:p>
          <a:p>
            <a:pPr algn="ctr">
              <a:buNone/>
            </a:pPr>
            <a:endParaRPr lang="fr-FR" dirty="0" smtClean="0"/>
          </a:p>
          <a:p>
            <a:r>
              <a:rPr lang="fr-FR" dirty="0" smtClean="0"/>
              <a:t>Exécution:</a:t>
            </a:r>
          </a:p>
          <a:p>
            <a:pPr>
              <a:buNone/>
            </a:pPr>
            <a:endParaRPr lang="fr-FR" dirty="0" smtClean="0"/>
          </a:p>
          <a:p>
            <a:pPr algn="ctr">
              <a:buNone/>
            </a:pPr>
            <a:r>
              <a:rPr lang="fr-FR" b="1" dirty="0" smtClean="0">
                <a:solidFill>
                  <a:srgbClr val="FF0000"/>
                </a:solidFill>
              </a:rPr>
              <a:t>java</a:t>
            </a:r>
            <a:r>
              <a:rPr lang="fr-FR" dirty="0" smtClean="0"/>
              <a:t>  -</a:t>
            </a:r>
            <a:r>
              <a:rPr lang="fr-FR" dirty="0" err="1" smtClean="0"/>
              <a:t>cp</a:t>
            </a:r>
            <a:r>
              <a:rPr lang="fr-FR" dirty="0" smtClean="0"/>
              <a:t> . </a:t>
            </a:r>
            <a:r>
              <a:rPr lang="fr-FR" dirty="0" err="1" smtClean="0"/>
              <a:t>nom_pack</a:t>
            </a:r>
            <a:r>
              <a:rPr lang="fr-FR" dirty="0" smtClean="0"/>
              <a:t>/classe</a:t>
            </a:r>
            <a:endParaRPr lang="fr-FR" dirty="0" smtClean="0"/>
          </a:p>
          <a:p>
            <a:pPr>
              <a:buNone/>
            </a:pP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20</a:t>
            </a:fld>
            <a:endParaRPr lang="fr-B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Réponses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3</a:t>
            </a:fld>
            <a:endParaRPr lang="fr-BE"/>
          </a:p>
        </p:txBody>
      </p:sp>
      <p:sp>
        <p:nvSpPr>
          <p:cNvPr id="6" name="ZoneTexte 5"/>
          <p:cNvSpPr txBox="1"/>
          <p:nvPr/>
        </p:nvSpPr>
        <p:spPr>
          <a:xfrm>
            <a:off x="1357290" y="5429264"/>
            <a:ext cx="43456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 smtClean="0"/>
              <a:t>C:\ java </a:t>
            </a:r>
            <a:r>
              <a:rPr lang="fr-FR" sz="2800" dirty="0" err="1" smtClean="0"/>
              <a:t>MyProgram</a:t>
            </a:r>
            <a:r>
              <a:rPr lang="fr-FR" sz="2800" dirty="0" smtClean="0"/>
              <a:t> one </a:t>
            </a:r>
            <a:r>
              <a:rPr lang="fr-FR" sz="2800" dirty="0" err="1" smtClean="0"/>
              <a:t>two</a:t>
            </a:r>
            <a:endParaRPr lang="fr-FR" sz="2800" dirty="0"/>
          </a:p>
        </p:txBody>
      </p:sp>
      <p:sp>
        <p:nvSpPr>
          <p:cNvPr id="7" name="ZoneTexte 6"/>
          <p:cNvSpPr txBox="1"/>
          <p:nvPr/>
        </p:nvSpPr>
        <p:spPr>
          <a:xfrm>
            <a:off x="1000100" y="2214554"/>
            <a:ext cx="664373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</a:rPr>
              <a:t>public</a:t>
            </a:r>
            <a:r>
              <a:rPr lang="en-US" sz="2800" dirty="0" smtClean="0"/>
              <a:t> </a:t>
            </a:r>
            <a:r>
              <a:rPr lang="en-US" sz="2800" b="1" dirty="0" smtClean="0">
                <a:solidFill>
                  <a:srgbClr val="FF0000"/>
                </a:solidFill>
              </a:rPr>
              <a:t>static</a:t>
            </a:r>
            <a:r>
              <a:rPr lang="en-US" sz="2800" dirty="0" smtClean="0"/>
              <a:t> void main(String [] </a:t>
            </a:r>
            <a:r>
              <a:rPr lang="en-US" sz="2800" dirty="0" err="1" smtClean="0"/>
              <a:t>args</a:t>
            </a:r>
            <a:r>
              <a:rPr lang="en-US" sz="2800" dirty="0" smtClean="0"/>
              <a:t>) {</a:t>
            </a:r>
          </a:p>
          <a:p>
            <a:r>
              <a:rPr lang="en-US" sz="2800" dirty="0" smtClean="0"/>
              <a:t> </a:t>
            </a:r>
          </a:p>
          <a:p>
            <a:r>
              <a:rPr lang="en-US" sz="2800" dirty="0" smtClean="0"/>
              <a:t>String one = </a:t>
            </a:r>
            <a:r>
              <a:rPr lang="en-US" sz="2800" dirty="0" err="1" smtClean="0"/>
              <a:t>args</a:t>
            </a:r>
            <a:r>
              <a:rPr lang="en-US" sz="2800" dirty="0" smtClean="0"/>
              <a:t>[0]; //=="one" </a:t>
            </a:r>
          </a:p>
          <a:p>
            <a:r>
              <a:rPr lang="en-US" sz="2800" dirty="0" smtClean="0"/>
              <a:t>String two = </a:t>
            </a:r>
            <a:r>
              <a:rPr lang="en-US" sz="2800" dirty="0" err="1" smtClean="0"/>
              <a:t>args</a:t>
            </a:r>
            <a:r>
              <a:rPr lang="en-US" sz="2800" dirty="0" smtClean="0"/>
              <a:t>[1]; //=="two“</a:t>
            </a:r>
          </a:p>
          <a:p>
            <a:endParaRPr lang="en-US" sz="2800" dirty="0" smtClean="0"/>
          </a:p>
          <a:p>
            <a:r>
              <a:rPr lang="en-US" sz="2800" dirty="0" smtClean="0"/>
              <a:t> }</a:t>
            </a:r>
            <a:endParaRPr lang="fr-FR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>
                <a:solidFill>
                  <a:srgbClr val="00B0F0"/>
                </a:solidFill>
              </a:rPr>
              <a:t>Mes Questions: </a:t>
            </a:r>
            <a:endParaRPr lang="fr-FR" b="1" dirty="0">
              <a:solidFill>
                <a:srgbClr val="00B0F0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fr-FR" dirty="0" smtClean="0"/>
              <a:t>Que signifie le mot clé </a:t>
            </a:r>
            <a:r>
              <a:rPr lang="fr-FR" b="1" dirty="0" smtClean="0">
                <a:solidFill>
                  <a:srgbClr val="FF0000"/>
                </a:solidFill>
              </a:rPr>
              <a:t>super</a:t>
            </a:r>
            <a:r>
              <a:rPr lang="fr-FR" dirty="0" smtClean="0"/>
              <a:t>?</a:t>
            </a:r>
          </a:p>
          <a:p>
            <a:endParaRPr lang="fr-FR" dirty="0" smtClean="0"/>
          </a:p>
          <a:p>
            <a:r>
              <a:rPr lang="fr-FR" dirty="0" smtClean="0"/>
              <a:t>Que signifie le mot clé </a:t>
            </a:r>
            <a:r>
              <a:rPr lang="fr-FR" b="1" dirty="0" err="1" smtClean="0">
                <a:solidFill>
                  <a:srgbClr val="FF0000"/>
                </a:solidFill>
              </a:rPr>
              <a:t>static</a:t>
            </a:r>
            <a:r>
              <a:rPr lang="fr-FR" dirty="0" smtClean="0"/>
              <a:t>?</a:t>
            </a:r>
          </a:p>
          <a:p>
            <a:endParaRPr lang="fr-FR" dirty="0" smtClean="0"/>
          </a:p>
          <a:p>
            <a:r>
              <a:rPr lang="fr-FR" dirty="0" smtClean="0"/>
              <a:t> Est-il possible d’utiliser une classe </a:t>
            </a:r>
            <a:r>
              <a:rPr lang="fr-FR" b="1" dirty="0" smtClean="0"/>
              <a:t>sans créer des objets</a:t>
            </a:r>
            <a:r>
              <a:rPr lang="fr-FR" dirty="0" smtClean="0"/>
              <a:t> de cette classe?</a:t>
            </a:r>
          </a:p>
          <a:p>
            <a:endParaRPr lang="fr-FR" dirty="0" smtClean="0"/>
          </a:p>
          <a:p>
            <a:r>
              <a:rPr lang="fr-FR" dirty="0" smtClean="0"/>
              <a:t>Que signifier le mot clé </a:t>
            </a:r>
            <a:r>
              <a:rPr lang="fr-FR" b="1" dirty="0" err="1" smtClean="0">
                <a:solidFill>
                  <a:srgbClr val="FF0000"/>
                </a:solidFill>
              </a:rPr>
              <a:t>protected</a:t>
            </a:r>
            <a:r>
              <a:rPr lang="fr-FR" dirty="0" smtClean="0"/>
              <a:t>?</a:t>
            </a:r>
          </a:p>
          <a:p>
            <a:endParaRPr lang="fr-FR" dirty="0" smtClean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4</a:t>
            </a:fld>
            <a:endParaRPr lang="fr-B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Objectif 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fr-FR" dirty="0" smtClean="0"/>
          </a:p>
          <a:p>
            <a:pPr>
              <a:buNone/>
            </a:pPr>
            <a:endParaRPr lang="fr-FR" dirty="0" smtClean="0"/>
          </a:p>
          <a:p>
            <a:pPr algn="ctr">
              <a:buNone/>
            </a:pPr>
            <a:r>
              <a:rPr lang="fr-FR" dirty="0" smtClean="0"/>
              <a:t>Avancer dans la programmation OO avec Java : </a:t>
            </a:r>
            <a:r>
              <a:rPr lang="fr-FR" b="1" dirty="0" smtClean="0"/>
              <a:t>organisation</a:t>
            </a:r>
            <a:r>
              <a:rPr lang="fr-FR" dirty="0" smtClean="0"/>
              <a:t> de programmes sous forme d’un ensemble de </a:t>
            </a:r>
            <a:r>
              <a:rPr lang="fr-FR" b="1" dirty="0" smtClean="0"/>
              <a:t>packages</a:t>
            </a:r>
            <a:r>
              <a:rPr lang="fr-FR" dirty="0" smtClean="0"/>
              <a:t>.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5</a:t>
            </a:fld>
            <a:endParaRPr lang="fr-B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Plan 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L’operateur: </a:t>
            </a:r>
            <a:r>
              <a:rPr lang="fr-FR" b="1" dirty="0" err="1" smtClean="0">
                <a:solidFill>
                  <a:srgbClr val="FF0000"/>
                </a:solidFill>
              </a:rPr>
              <a:t>this</a:t>
            </a:r>
            <a:endParaRPr lang="fr-FR" b="1" dirty="0" smtClean="0">
              <a:solidFill>
                <a:srgbClr val="FF0000"/>
              </a:solidFill>
            </a:endParaRPr>
          </a:p>
          <a:p>
            <a:endParaRPr lang="fr-FR" b="1" dirty="0" smtClean="0"/>
          </a:p>
          <a:p>
            <a:r>
              <a:rPr lang="fr-FR" dirty="0" smtClean="0"/>
              <a:t>La </a:t>
            </a:r>
            <a:r>
              <a:rPr lang="fr-FR" b="1" dirty="0" smtClean="0"/>
              <a:t>récursivité</a:t>
            </a:r>
            <a:r>
              <a:rPr lang="fr-FR" dirty="0" smtClean="0"/>
              <a:t> dans la définition des classes</a:t>
            </a:r>
          </a:p>
          <a:p>
            <a:endParaRPr lang="fr-FR" dirty="0" smtClean="0"/>
          </a:p>
          <a:p>
            <a:r>
              <a:rPr lang="fr-FR" dirty="0" smtClean="0"/>
              <a:t>Les paquetages (</a:t>
            </a:r>
            <a:r>
              <a:rPr lang="fr-FR" b="1" dirty="0" smtClean="0"/>
              <a:t>packages</a:t>
            </a:r>
            <a:r>
              <a:rPr lang="fr-FR" dirty="0" smtClean="0"/>
              <a:t>): c’est quoi un package? Comment créer un package? Comment utiliser un package?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6</a:t>
            </a:fld>
            <a:endParaRPr lang="fr-B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Le mot clé </a:t>
            </a:r>
            <a:r>
              <a:rPr lang="fr-FR" b="1" dirty="0" err="1" smtClean="0"/>
              <a:t>this</a:t>
            </a:r>
            <a:r>
              <a:rPr lang="fr-FR" dirty="0" smtClean="0"/>
              <a:t> (1)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fr-FR" sz="2400" dirty="0" smtClean="0"/>
              <a:t>Le mot clé </a:t>
            </a:r>
            <a:r>
              <a:rPr lang="fr-FR" sz="2400" b="1" dirty="0" err="1" smtClean="0"/>
              <a:t>this</a:t>
            </a:r>
            <a:r>
              <a:rPr lang="fr-FR" sz="2400" dirty="0" smtClean="0"/>
              <a:t> est une référence à l’objet courant lors de l’instanciation de la classe;</a:t>
            </a:r>
          </a:p>
          <a:p>
            <a:endParaRPr lang="fr-FR" sz="1800" dirty="0" smtClean="0"/>
          </a:p>
          <a:p>
            <a:r>
              <a:rPr lang="fr-FR" sz="1800" dirty="0" smtClean="0"/>
              <a:t>Exemple: </a:t>
            </a:r>
          </a:p>
          <a:p>
            <a:pPr>
              <a:buNone/>
            </a:pPr>
            <a:r>
              <a:rPr lang="fr-FR" sz="1800" dirty="0" smtClean="0"/>
              <a:t>     </a:t>
            </a:r>
            <a:r>
              <a:rPr lang="fr-FR" sz="1800" b="1" dirty="0" smtClean="0">
                <a:solidFill>
                  <a:srgbClr val="FF0000"/>
                </a:solidFill>
              </a:rPr>
              <a:t>class</a:t>
            </a:r>
            <a:r>
              <a:rPr lang="fr-FR" sz="1800" dirty="0" smtClean="0"/>
              <a:t> C{</a:t>
            </a:r>
          </a:p>
          <a:p>
            <a:pPr>
              <a:buNone/>
            </a:pPr>
            <a:r>
              <a:rPr lang="fr-FR" sz="1800" dirty="0" smtClean="0"/>
              <a:t>            </a:t>
            </a:r>
            <a:r>
              <a:rPr lang="fr-FR" sz="1800" dirty="0" err="1" smtClean="0"/>
              <a:t>int</a:t>
            </a:r>
            <a:r>
              <a:rPr lang="fr-FR" sz="1800" dirty="0" smtClean="0"/>
              <a:t> x, y;</a:t>
            </a:r>
          </a:p>
          <a:p>
            <a:pPr>
              <a:buNone/>
            </a:pPr>
            <a:endParaRPr lang="fr-FR" sz="1800" dirty="0" smtClean="0"/>
          </a:p>
          <a:p>
            <a:pPr>
              <a:buNone/>
            </a:pPr>
            <a:r>
              <a:rPr lang="fr-FR" sz="1800" dirty="0" smtClean="0"/>
              <a:t>            C(</a:t>
            </a:r>
            <a:r>
              <a:rPr lang="fr-FR" sz="1800" dirty="0" err="1" smtClean="0"/>
              <a:t>int</a:t>
            </a:r>
            <a:r>
              <a:rPr lang="fr-FR" sz="1800" dirty="0" smtClean="0"/>
              <a:t> x, </a:t>
            </a:r>
            <a:r>
              <a:rPr lang="fr-FR" sz="1800" dirty="0" err="1" smtClean="0"/>
              <a:t>int</a:t>
            </a:r>
            <a:r>
              <a:rPr lang="fr-FR" sz="1800" dirty="0" smtClean="0"/>
              <a:t> y){</a:t>
            </a:r>
          </a:p>
          <a:p>
            <a:pPr>
              <a:buNone/>
            </a:pPr>
            <a:r>
              <a:rPr lang="fr-FR" sz="1800" dirty="0" smtClean="0"/>
              <a:t>			</a:t>
            </a:r>
            <a:r>
              <a:rPr lang="fr-FR" sz="1800" b="1" dirty="0" err="1" smtClean="0">
                <a:solidFill>
                  <a:srgbClr val="FF0000"/>
                </a:solidFill>
              </a:rPr>
              <a:t>this</a:t>
            </a:r>
            <a:r>
              <a:rPr lang="fr-FR" sz="1800" dirty="0" err="1" smtClean="0"/>
              <a:t>.x</a:t>
            </a:r>
            <a:r>
              <a:rPr lang="fr-FR" sz="1800" dirty="0" smtClean="0"/>
              <a:t>=x;</a:t>
            </a:r>
          </a:p>
          <a:p>
            <a:pPr>
              <a:buNone/>
            </a:pPr>
            <a:r>
              <a:rPr lang="fr-FR" sz="1800" dirty="0" smtClean="0"/>
              <a:t>			</a:t>
            </a:r>
            <a:r>
              <a:rPr lang="fr-FR" sz="1800" b="1" dirty="0" err="1" smtClean="0">
                <a:solidFill>
                  <a:srgbClr val="FF0000"/>
                </a:solidFill>
              </a:rPr>
              <a:t>this</a:t>
            </a:r>
            <a:r>
              <a:rPr lang="fr-FR" sz="1800" dirty="0" err="1" smtClean="0"/>
              <a:t>.y</a:t>
            </a:r>
            <a:r>
              <a:rPr lang="fr-FR" sz="1800" dirty="0" smtClean="0"/>
              <a:t>=y;</a:t>
            </a:r>
          </a:p>
          <a:p>
            <a:pPr>
              <a:buNone/>
            </a:pPr>
            <a:r>
              <a:rPr lang="fr-FR" sz="1800" dirty="0" smtClean="0"/>
              <a:t>			}</a:t>
            </a:r>
          </a:p>
          <a:p>
            <a:pPr>
              <a:buNone/>
            </a:pPr>
            <a:r>
              <a:rPr lang="fr-FR" sz="1800" dirty="0" smtClean="0"/>
              <a:t>		…</a:t>
            </a:r>
          </a:p>
          <a:p>
            <a:pPr>
              <a:buNone/>
            </a:pPr>
            <a:r>
              <a:rPr lang="fr-FR" sz="1800" dirty="0" smtClean="0"/>
              <a:t>		}</a:t>
            </a:r>
            <a:endParaRPr lang="fr-FR" sz="180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7</a:t>
            </a:fld>
            <a:endParaRPr lang="fr-BE" dirty="0"/>
          </a:p>
        </p:txBody>
      </p:sp>
      <p:cxnSp>
        <p:nvCxnSpPr>
          <p:cNvPr id="6" name="Connecteur droit avec flèche 5"/>
          <p:cNvCxnSpPr/>
          <p:nvPr/>
        </p:nvCxnSpPr>
        <p:spPr>
          <a:xfrm rot="10800000">
            <a:off x="3286116" y="4572008"/>
            <a:ext cx="2857520" cy="714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ZoneTexte 6"/>
          <p:cNvSpPr txBox="1"/>
          <p:nvPr/>
        </p:nvSpPr>
        <p:spPr>
          <a:xfrm>
            <a:off x="5286380" y="4643446"/>
            <a:ext cx="27668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 err="1" smtClean="0"/>
              <a:t>this</a:t>
            </a:r>
            <a:r>
              <a:rPr lang="fr-FR" b="1" dirty="0" smtClean="0"/>
              <a:t> réfère à l’objet courant</a:t>
            </a:r>
            <a:endParaRPr lang="fr-FR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La récursivité (1)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fr-FR" dirty="0" smtClean="0"/>
              <a:t>Il est possible d’utiliser </a:t>
            </a:r>
            <a:r>
              <a:rPr lang="fr-FR" b="1" dirty="0" smtClean="0"/>
              <a:t>le nom de la classe durant sa définition</a:t>
            </a:r>
            <a:r>
              <a:rPr lang="fr-FR" dirty="0" smtClean="0"/>
              <a:t> (définition récursive);</a:t>
            </a:r>
          </a:p>
          <a:p>
            <a:endParaRPr lang="fr-FR" dirty="0" smtClean="0"/>
          </a:p>
          <a:p>
            <a:r>
              <a:rPr lang="fr-FR" dirty="0" smtClean="0"/>
              <a:t>Le nom de la classe peut être le </a:t>
            </a:r>
            <a:r>
              <a:rPr lang="fr-FR" b="1" dirty="0" smtClean="0"/>
              <a:t>type de certains arguments</a:t>
            </a:r>
            <a:r>
              <a:rPr lang="fr-FR" dirty="0" smtClean="0"/>
              <a:t> ou de </a:t>
            </a:r>
            <a:r>
              <a:rPr lang="fr-FR" b="1" dirty="0" smtClean="0"/>
              <a:t>certaines variables locales</a:t>
            </a:r>
            <a:r>
              <a:rPr lang="fr-FR" dirty="0" smtClean="0"/>
              <a:t> des méthodes de cette classe;</a:t>
            </a:r>
          </a:p>
          <a:p>
            <a:endParaRPr lang="fr-FR" dirty="0" smtClean="0"/>
          </a:p>
          <a:p>
            <a:r>
              <a:rPr lang="fr-FR" dirty="0" smtClean="0"/>
              <a:t>Le nom de la classe peut être le </a:t>
            </a:r>
            <a:r>
              <a:rPr lang="fr-FR" b="1" dirty="0" smtClean="0"/>
              <a:t>type de certains attributs </a:t>
            </a:r>
            <a:r>
              <a:rPr lang="fr-FR" dirty="0" smtClean="0"/>
              <a:t>de cette classe elle-même.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8</a:t>
            </a:fld>
            <a:endParaRPr lang="fr-B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La récursivité (2)</a:t>
            </a:r>
            <a:br>
              <a:rPr lang="fr-FR" dirty="0" smtClean="0"/>
            </a:br>
            <a:r>
              <a:rPr lang="fr-FR" dirty="0" smtClean="0"/>
              <a:t>exemple 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Exemple: </a:t>
            </a:r>
          </a:p>
          <a:p>
            <a:pPr>
              <a:buNone/>
            </a:pPr>
            <a:r>
              <a:rPr lang="fr-FR" sz="2400" dirty="0" smtClean="0"/>
              <a:t>  </a:t>
            </a:r>
            <a:r>
              <a:rPr lang="fr-FR" sz="2400" b="1" dirty="0" smtClean="0">
                <a:solidFill>
                  <a:srgbClr val="FF0000"/>
                </a:solidFill>
              </a:rPr>
              <a:t>class</a:t>
            </a:r>
            <a:r>
              <a:rPr lang="fr-FR" sz="2400" dirty="0" smtClean="0"/>
              <a:t> Personne</a:t>
            </a:r>
            <a:r>
              <a:rPr lang="fr-FR" sz="2400" b="1" dirty="0" smtClean="0"/>
              <a:t> {</a:t>
            </a:r>
          </a:p>
          <a:p>
            <a:pPr>
              <a:buNone/>
            </a:pPr>
            <a:r>
              <a:rPr lang="fr-FR" sz="2400" dirty="0" smtClean="0"/>
              <a:t>		</a:t>
            </a:r>
            <a:r>
              <a:rPr lang="fr-FR" sz="2400" dirty="0" smtClean="0">
                <a:solidFill>
                  <a:srgbClr val="FF0000"/>
                </a:solidFill>
              </a:rPr>
              <a:t>String</a:t>
            </a:r>
            <a:r>
              <a:rPr lang="fr-FR" sz="2400" dirty="0" smtClean="0"/>
              <a:t> nom; </a:t>
            </a:r>
          </a:p>
          <a:p>
            <a:pPr>
              <a:buNone/>
            </a:pPr>
            <a:r>
              <a:rPr lang="fr-FR" sz="2400" dirty="0" smtClean="0"/>
              <a:t>		</a:t>
            </a:r>
            <a:r>
              <a:rPr lang="fr-FR" sz="2400" dirty="0" smtClean="0">
                <a:solidFill>
                  <a:srgbClr val="FF0000"/>
                </a:solidFill>
              </a:rPr>
              <a:t>String</a:t>
            </a:r>
            <a:r>
              <a:rPr lang="fr-FR" sz="2400" dirty="0" smtClean="0"/>
              <a:t> prénom;</a:t>
            </a:r>
          </a:p>
          <a:p>
            <a:pPr>
              <a:buNone/>
            </a:pPr>
            <a:r>
              <a:rPr lang="fr-FR" sz="2400" dirty="0" smtClean="0"/>
              <a:t>		</a:t>
            </a:r>
            <a:r>
              <a:rPr lang="fr-FR" sz="2400" b="1" u="sng" dirty="0" smtClean="0"/>
              <a:t>Personne</a:t>
            </a:r>
            <a:r>
              <a:rPr lang="fr-FR" sz="2400" dirty="0" smtClean="0"/>
              <a:t> père; </a:t>
            </a:r>
          </a:p>
          <a:p>
            <a:pPr>
              <a:buNone/>
            </a:pPr>
            <a:r>
              <a:rPr lang="fr-FR" sz="2400" dirty="0" smtClean="0"/>
              <a:t>		</a:t>
            </a:r>
            <a:r>
              <a:rPr lang="fr-FR" sz="2400" b="1" u="sng" dirty="0" smtClean="0"/>
              <a:t>Personne</a:t>
            </a:r>
            <a:r>
              <a:rPr lang="fr-FR" sz="2400" dirty="0" smtClean="0"/>
              <a:t> mère;</a:t>
            </a:r>
          </a:p>
          <a:p>
            <a:pPr>
              <a:buNone/>
            </a:pPr>
            <a:r>
              <a:rPr lang="fr-FR" sz="2400" dirty="0" smtClean="0"/>
              <a:t>….</a:t>
            </a:r>
          </a:p>
          <a:p>
            <a:pPr>
              <a:buNone/>
            </a:pPr>
            <a:r>
              <a:rPr lang="fr-FR" sz="2400" dirty="0" smtClean="0"/>
              <a:t>}</a:t>
            </a:r>
          </a:p>
          <a:p>
            <a:pPr>
              <a:buNone/>
            </a:pP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9</a:t>
            </a:fld>
            <a:endParaRPr lang="fr-B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1473</TotalTime>
  <Words>805</Words>
  <PresentationFormat>Affichage à l'écran (4:3)</PresentationFormat>
  <Paragraphs>186</Paragraphs>
  <Slides>20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20</vt:i4>
      </vt:variant>
    </vt:vector>
  </HeadingPairs>
  <TitlesOfParts>
    <vt:vector size="21" baseType="lpstr">
      <vt:lpstr>Thème Office</vt:lpstr>
      <vt:lpstr>Cours de POO avec Java (Partie 3)</vt:lpstr>
      <vt:lpstr>Avant de commencer</vt:lpstr>
      <vt:lpstr>Réponses</vt:lpstr>
      <vt:lpstr>Mes Questions: </vt:lpstr>
      <vt:lpstr>Objectif </vt:lpstr>
      <vt:lpstr>Plan </vt:lpstr>
      <vt:lpstr>Le mot clé this (1)</vt:lpstr>
      <vt:lpstr>La récursivité (1)</vt:lpstr>
      <vt:lpstr>La récursivité (2) exemple </vt:lpstr>
      <vt:lpstr>La récursivité (2) exemple </vt:lpstr>
      <vt:lpstr>Packages (1): Définitions</vt:lpstr>
      <vt:lpstr>Packages (2): exemple </vt:lpstr>
      <vt:lpstr>Packages (3): création et usage</vt:lpstr>
      <vt:lpstr>Packages (5): sous packages</vt:lpstr>
      <vt:lpstr>Les packages (6) :  exemples de quelques packages java</vt:lpstr>
      <vt:lpstr>Les packages (7) :  rappel : droit d’accès ou portée</vt:lpstr>
      <vt:lpstr>Les packages (8) :  Exemple: Création d’un package</vt:lpstr>
      <vt:lpstr>Les packages (9) :  Exemple: Création d’un package</vt:lpstr>
      <vt:lpstr>Les packages (10) :  Exemple: usage du package</vt:lpstr>
      <vt:lpstr>Les packages (10) :  Exemple: compilation et exécution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Cours de POO avec Java </dc:title>
  <cp:lastModifiedBy>kahloul laid</cp:lastModifiedBy>
  <cp:revision>193</cp:revision>
  <dcterms:modified xsi:type="dcterms:W3CDTF">2014-04-30T06:00:43Z</dcterms:modified>
</cp:coreProperties>
</file>