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2"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20"/>
    <p:restoredTop sz="94660"/>
  </p:normalViewPr>
  <p:slideViewPr>
    <p:cSldViewPr>
      <p:cViewPr>
        <p:scale>
          <a:sx n="70" d="100"/>
          <a:sy n="70" d="100"/>
        </p:scale>
        <p:origin x="-3462" y="-102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CE6E13-C7A4-422D-9F1F-73D62755AEC3}" type="datetimeFigureOut">
              <a:rPr lang="fr-FR" smtClean="0"/>
              <a:pPr/>
              <a:t>18/04/2020</a:t>
            </a:fld>
            <a:endParaRPr lang="fr-F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9C0FDE-A89C-4DD6-A0F3-55CE2288E6AF}"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399C0FDE-A89C-4DD6-A0F3-55CE2288E6AF}" type="slidenum">
              <a:rPr lang="fr-FR" smtClean="0"/>
              <a:pPr/>
              <a:t>11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399C0FDE-A89C-4DD6-A0F3-55CE2288E6AF}" type="slidenum">
              <a:rPr lang="fr-FR" smtClean="0"/>
              <a:pPr/>
              <a:t>12</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399C0FDE-A89C-4DD6-A0F3-55CE2288E6AF}" type="slidenum">
              <a:rPr lang="fr-FR" smtClean="0"/>
              <a:pPr/>
              <a:t>13</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399C0FDE-A89C-4DD6-A0F3-55CE2288E6AF}" type="slidenum">
              <a:rPr lang="fr-FR" smtClean="0"/>
              <a:pPr/>
              <a:t>14</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399C0FDE-A89C-4DD6-A0F3-55CE2288E6AF}" type="slidenum">
              <a:rPr lang="fr-FR" smtClean="0"/>
              <a:pPr/>
              <a:t>15</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r>
              <a:rPr lang="ar-DZ" smtClean="0"/>
              <a:t>14/04/2020</a:t>
            </a:r>
            <a:endParaRPr lang="fr-FR"/>
          </a:p>
        </p:txBody>
      </p:sp>
      <p:sp>
        <p:nvSpPr>
          <p:cNvPr id="17" name="Footer Placeholder 16"/>
          <p:cNvSpPr>
            <a:spLocks noGrp="1"/>
          </p:cNvSpPr>
          <p:nvPr>
            <p:ph type="ftr" sz="quarter" idx="11"/>
          </p:nvPr>
        </p:nvSpPr>
        <p:spPr/>
        <p:txBody>
          <a:bodyPr/>
          <a:lstStyle/>
          <a:p>
            <a:r>
              <a:rPr lang="fr-FR" smtClean="0"/>
              <a:t>Dr. Djihane BABAHENINI</a:t>
            </a:r>
            <a:endParaRPr lang="fr-FR"/>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E8E6A23C-E6BA-4A41-93E1-A0DB9F8EC6E2}" type="slidenum">
              <a:rPr lang="fr-FR" smtClean="0"/>
              <a:pPr/>
              <a:t>‹N°›</a:t>
            </a:fld>
            <a:endParaRPr lang="fr-F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ar-DZ" smtClean="0"/>
              <a:t>14/04/2020</a:t>
            </a:r>
            <a:endParaRPr lang="fr-FR"/>
          </a:p>
        </p:txBody>
      </p:sp>
      <p:sp>
        <p:nvSpPr>
          <p:cNvPr id="5" name="Footer Placeholder 4"/>
          <p:cNvSpPr>
            <a:spLocks noGrp="1"/>
          </p:cNvSpPr>
          <p:nvPr>
            <p:ph type="ftr" sz="quarter" idx="11"/>
          </p:nvPr>
        </p:nvSpPr>
        <p:spPr/>
        <p:txBody>
          <a:bodyPr/>
          <a:lstStyle/>
          <a:p>
            <a:r>
              <a:rPr lang="fr-FR" smtClean="0"/>
              <a:t>Dr. Djihane BABAHENINI</a:t>
            </a:r>
            <a:endParaRPr lang="fr-FR"/>
          </a:p>
        </p:txBody>
      </p:sp>
      <p:sp>
        <p:nvSpPr>
          <p:cNvPr id="6" name="Slide Number Placeholder 5"/>
          <p:cNvSpPr>
            <a:spLocks noGrp="1"/>
          </p:cNvSpPr>
          <p:nvPr>
            <p:ph type="sldNum" sz="quarter" idx="12"/>
          </p:nvPr>
        </p:nvSpPr>
        <p:spPr/>
        <p:txBody>
          <a:bodyPr/>
          <a:lstStyle/>
          <a:p>
            <a:fld id="{E8E6A23C-E6BA-4A41-93E1-A0DB9F8EC6E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ar-DZ" smtClean="0"/>
              <a:t>14/04/2020</a:t>
            </a:r>
            <a:endParaRPr lang="fr-FR"/>
          </a:p>
        </p:txBody>
      </p:sp>
      <p:sp>
        <p:nvSpPr>
          <p:cNvPr id="5" name="Footer Placeholder 4"/>
          <p:cNvSpPr>
            <a:spLocks noGrp="1"/>
          </p:cNvSpPr>
          <p:nvPr>
            <p:ph type="ftr" sz="quarter" idx="11"/>
          </p:nvPr>
        </p:nvSpPr>
        <p:spPr/>
        <p:txBody>
          <a:bodyPr/>
          <a:lstStyle/>
          <a:p>
            <a:r>
              <a:rPr lang="fr-FR" smtClean="0"/>
              <a:t>Dr. Djihane BABAHENINI</a:t>
            </a:r>
            <a:endParaRPr lang="fr-FR"/>
          </a:p>
        </p:txBody>
      </p:sp>
      <p:sp>
        <p:nvSpPr>
          <p:cNvPr id="6" name="Slide Number Placeholder 5"/>
          <p:cNvSpPr>
            <a:spLocks noGrp="1"/>
          </p:cNvSpPr>
          <p:nvPr>
            <p:ph type="sldNum" sz="quarter" idx="12"/>
          </p:nvPr>
        </p:nvSpPr>
        <p:spPr/>
        <p:txBody>
          <a:bodyPr/>
          <a:lstStyle/>
          <a:p>
            <a:fld id="{E8E6A23C-E6BA-4A41-93E1-A0DB9F8EC6E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r>
              <a:rPr lang="ar-DZ" smtClean="0"/>
              <a:t>14/04/2020</a:t>
            </a:r>
            <a:endParaRPr lang="fr-FR"/>
          </a:p>
        </p:txBody>
      </p:sp>
      <p:sp>
        <p:nvSpPr>
          <p:cNvPr id="5" name="Footer Placeholder 4"/>
          <p:cNvSpPr>
            <a:spLocks noGrp="1"/>
          </p:cNvSpPr>
          <p:nvPr>
            <p:ph type="ftr" sz="quarter" idx="11"/>
          </p:nvPr>
        </p:nvSpPr>
        <p:spPr/>
        <p:txBody>
          <a:bodyPr/>
          <a:lstStyle/>
          <a:p>
            <a:r>
              <a:rPr lang="fr-FR" smtClean="0"/>
              <a:t>Dr. Djihane BABAHENINI</a:t>
            </a:r>
            <a:endParaRPr lang="fr-FR"/>
          </a:p>
        </p:txBody>
      </p:sp>
      <p:sp>
        <p:nvSpPr>
          <p:cNvPr id="6" name="Slide Number Placeholder 5"/>
          <p:cNvSpPr>
            <a:spLocks noGrp="1"/>
          </p:cNvSpPr>
          <p:nvPr>
            <p:ph type="sldNum" sz="quarter" idx="12"/>
          </p:nvPr>
        </p:nvSpPr>
        <p:spPr/>
        <p:txBody>
          <a:bodyPr/>
          <a:lstStyle/>
          <a:p>
            <a:fld id="{E8E6A23C-E6BA-4A41-93E1-A0DB9F8EC6E2}" type="slidenum">
              <a:rPr lang="fr-FR" smtClean="0"/>
              <a:pPr/>
              <a:t>‹N°›</a:t>
            </a:fld>
            <a:endParaRPr lang="fr-FR"/>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r>
              <a:rPr lang="ar-DZ" smtClean="0"/>
              <a:t>14/04/2020</a:t>
            </a:r>
            <a:endParaRPr lang="fr-FR"/>
          </a:p>
        </p:txBody>
      </p:sp>
      <p:sp>
        <p:nvSpPr>
          <p:cNvPr id="5" name="Footer Placeholder 4"/>
          <p:cNvSpPr>
            <a:spLocks noGrp="1"/>
          </p:cNvSpPr>
          <p:nvPr>
            <p:ph type="ftr" sz="quarter" idx="11"/>
          </p:nvPr>
        </p:nvSpPr>
        <p:spPr>
          <a:xfrm>
            <a:off x="800100" y="6172200"/>
            <a:ext cx="4000500" cy="457200"/>
          </a:xfrm>
        </p:spPr>
        <p:txBody>
          <a:bodyPr/>
          <a:lstStyle/>
          <a:p>
            <a:r>
              <a:rPr lang="fr-FR" smtClean="0"/>
              <a:t>Dr. Djihane BABAHENINI</a:t>
            </a:r>
            <a:endParaRPr lang="fr-F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E8E6A23C-E6BA-4A41-93E1-A0DB9F8EC6E2}"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r>
              <a:rPr lang="ar-DZ" smtClean="0"/>
              <a:t>14/04/2020</a:t>
            </a:r>
            <a:endParaRPr lang="fr-FR"/>
          </a:p>
        </p:txBody>
      </p:sp>
      <p:sp>
        <p:nvSpPr>
          <p:cNvPr id="6" name="Footer Placeholder 5"/>
          <p:cNvSpPr>
            <a:spLocks noGrp="1"/>
          </p:cNvSpPr>
          <p:nvPr>
            <p:ph type="ftr" sz="quarter" idx="11"/>
          </p:nvPr>
        </p:nvSpPr>
        <p:spPr/>
        <p:txBody>
          <a:bodyPr/>
          <a:lstStyle/>
          <a:p>
            <a:r>
              <a:rPr lang="fr-FR" smtClean="0"/>
              <a:t>Dr. Djihane BABAHENINI</a:t>
            </a:r>
            <a:endParaRPr lang="fr-FR"/>
          </a:p>
        </p:txBody>
      </p:sp>
      <p:sp>
        <p:nvSpPr>
          <p:cNvPr id="7" name="Slide Number Placeholder 6"/>
          <p:cNvSpPr>
            <a:spLocks noGrp="1"/>
          </p:cNvSpPr>
          <p:nvPr>
            <p:ph type="sldNum" sz="quarter" idx="12"/>
          </p:nvPr>
        </p:nvSpPr>
        <p:spPr/>
        <p:txBody>
          <a:bodyPr/>
          <a:lstStyle/>
          <a:p>
            <a:fld id="{E8E6A23C-E6BA-4A41-93E1-A0DB9F8EC6E2}" type="slidenum">
              <a:rPr lang="fr-FR" smtClean="0"/>
              <a:pPr/>
              <a:t>‹N°›</a:t>
            </a:fld>
            <a:endParaRPr lang="fr-FR"/>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r>
              <a:rPr lang="ar-DZ" smtClean="0"/>
              <a:t>14/04/2020</a:t>
            </a:r>
            <a:endParaRPr lang="fr-FR"/>
          </a:p>
        </p:txBody>
      </p:sp>
      <p:sp>
        <p:nvSpPr>
          <p:cNvPr id="8" name="Footer Placeholder 7"/>
          <p:cNvSpPr>
            <a:spLocks noGrp="1"/>
          </p:cNvSpPr>
          <p:nvPr>
            <p:ph type="ftr" sz="quarter" idx="11"/>
          </p:nvPr>
        </p:nvSpPr>
        <p:spPr/>
        <p:txBody>
          <a:bodyPr/>
          <a:lstStyle/>
          <a:p>
            <a:r>
              <a:rPr lang="fr-FR" smtClean="0"/>
              <a:t>Dr. Djihane BABAHENINI</a:t>
            </a:r>
            <a:endParaRPr lang="fr-FR"/>
          </a:p>
        </p:txBody>
      </p:sp>
      <p:sp>
        <p:nvSpPr>
          <p:cNvPr id="9" name="Slide Number Placeholder 8"/>
          <p:cNvSpPr>
            <a:spLocks noGrp="1"/>
          </p:cNvSpPr>
          <p:nvPr>
            <p:ph type="sldNum" sz="quarter" idx="12"/>
          </p:nvPr>
        </p:nvSpPr>
        <p:spPr/>
        <p:txBody>
          <a:bodyPr/>
          <a:lstStyle/>
          <a:p>
            <a:fld id="{E8E6A23C-E6BA-4A41-93E1-A0DB9F8EC6E2}" type="slidenum">
              <a:rPr lang="fr-FR" smtClean="0"/>
              <a:pPr/>
              <a:t>‹N°›</a:t>
            </a:fld>
            <a:endParaRPr lang="fr-FR"/>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r>
              <a:rPr lang="ar-DZ" smtClean="0"/>
              <a:t>14/04/2020</a:t>
            </a:r>
            <a:endParaRPr lang="fr-FR"/>
          </a:p>
        </p:txBody>
      </p:sp>
      <p:sp>
        <p:nvSpPr>
          <p:cNvPr id="4" name="Footer Placeholder 3"/>
          <p:cNvSpPr>
            <a:spLocks noGrp="1"/>
          </p:cNvSpPr>
          <p:nvPr>
            <p:ph type="ftr" sz="quarter" idx="11"/>
          </p:nvPr>
        </p:nvSpPr>
        <p:spPr/>
        <p:txBody>
          <a:bodyPr/>
          <a:lstStyle/>
          <a:p>
            <a:r>
              <a:rPr lang="fr-FR" smtClean="0"/>
              <a:t>Dr. Djihane BABAHENINI</a:t>
            </a:r>
            <a:endParaRPr lang="fr-FR"/>
          </a:p>
        </p:txBody>
      </p:sp>
      <p:sp>
        <p:nvSpPr>
          <p:cNvPr id="5" name="Slide Number Placeholder 4"/>
          <p:cNvSpPr>
            <a:spLocks noGrp="1"/>
          </p:cNvSpPr>
          <p:nvPr>
            <p:ph type="sldNum" sz="quarter" idx="12"/>
          </p:nvPr>
        </p:nvSpPr>
        <p:spPr/>
        <p:txBody>
          <a:bodyPr/>
          <a:lstStyle/>
          <a:p>
            <a:fld id="{E8E6A23C-E6BA-4A41-93E1-A0DB9F8EC6E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ar-DZ" smtClean="0"/>
              <a:t>14/04/2020</a:t>
            </a:r>
            <a:endParaRPr lang="fr-FR"/>
          </a:p>
        </p:txBody>
      </p:sp>
      <p:sp>
        <p:nvSpPr>
          <p:cNvPr id="3" name="Footer Placeholder 2"/>
          <p:cNvSpPr>
            <a:spLocks noGrp="1"/>
          </p:cNvSpPr>
          <p:nvPr>
            <p:ph type="ftr" sz="quarter" idx="11"/>
          </p:nvPr>
        </p:nvSpPr>
        <p:spPr/>
        <p:txBody>
          <a:bodyPr/>
          <a:lstStyle/>
          <a:p>
            <a:r>
              <a:rPr lang="fr-FR" smtClean="0"/>
              <a:t>Dr. Djihane BABAHENINI</a:t>
            </a:r>
            <a:endParaRPr lang="fr-FR"/>
          </a:p>
        </p:txBody>
      </p:sp>
      <p:sp>
        <p:nvSpPr>
          <p:cNvPr id="4" name="Slide Number Placeholder 3"/>
          <p:cNvSpPr>
            <a:spLocks noGrp="1"/>
          </p:cNvSpPr>
          <p:nvPr>
            <p:ph type="sldNum" sz="quarter" idx="12"/>
          </p:nvPr>
        </p:nvSpPr>
        <p:spPr/>
        <p:txBody>
          <a:bodyPr/>
          <a:lstStyle/>
          <a:p>
            <a:fld id="{E8E6A23C-E6BA-4A41-93E1-A0DB9F8EC6E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r>
              <a:rPr lang="ar-DZ" smtClean="0"/>
              <a:t>14/04/2020</a:t>
            </a:r>
            <a:endParaRPr lang="fr-FR"/>
          </a:p>
        </p:txBody>
      </p:sp>
      <p:sp>
        <p:nvSpPr>
          <p:cNvPr id="6" name="Footer Placeholder 5"/>
          <p:cNvSpPr>
            <a:spLocks noGrp="1"/>
          </p:cNvSpPr>
          <p:nvPr>
            <p:ph type="ftr" sz="quarter" idx="11"/>
          </p:nvPr>
        </p:nvSpPr>
        <p:spPr/>
        <p:txBody>
          <a:bodyPr/>
          <a:lstStyle/>
          <a:p>
            <a:r>
              <a:rPr lang="fr-FR" smtClean="0"/>
              <a:t>Dr. Djihane BABAHENINI</a:t>
            </a:r>
            <a:endParaRPr lang="fr-FR"/>
          </a:p>
        </p:txBody>
      </p:sp>
      <p:sp>
        <p:nvSpPr>
          <p:cNvPr id="7" name="Slide Number Placeholder 6"/>
          <p:cNvSpPr>
            <a:spLocks noGrp="1"/>
          </p:cNvSpPr>
          <p:nvPr>
            <p:ph type="sldNum" sz="quarter" idx="12"/>
          </p:nvPr>
        </p:nvSpPr>
        <p:spPr/>
        <p:txBody>
          <a:bodyPr/>
          <a:lstStyle/>
          <a:p>
            <a:fld id="{E8E6A23C-E6BA-4A41-93E1-A0DB9F8EC6E2}" type="slidenum">
              <a:rPr lang="fr-FR" smtClean="0"/>
              <a:pPr/>
              <a:t>‹N°›</a:t>
            </a:fld>
            <a:endParaRPr lang="fr-FR"/>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r>
              <a:rPr lang="ar-DZ" smtClean="0"/>
              <a:t>14/04/2020</a:t>
            </a:r>
            <a:endParaRPr lang="fr-FR"/>
          </a:p>
        </p:txBody>
      </p:sp>
      <p:sp>
        <p:nvSpPr>
          <p:cNvPr id="6" name="Footer Placeholder 5"/>
          <p:cNvSpPr>
            <a:spLocks noGrp="1"/>
          </p:cNvSpPr>
          <p:nvPr>
            <p:ph type="ftr" sz="quarter" idx="11"/>
          </p:nvPr>
        </p:nvSpPr>
        <p:spPr>
          <a:xfrm>
            <a:off x="914400" y="6172200"/>
            <a:ext cx="3886200" cy="457200"/>
          </a:xfrm>
        </p:spPr>
        <p:txBody>
          <a:bodyPr/>
          <a:lstStyle/>
          <a:p>
            <a:r>
              <a:rPr lang="fr-FR" smtClean="0"/>
              <a:t>Dr. Djihane BABAHENINI</a:t>
            </a:r>
            <a:endParaRPr lang="fr-FR"/>
          </a:p>
        </p:txBody>
      </p:sp>
      <p:sp>
        <p:nvSpPr>
          <p:cNvPr id="7" name="Slide Number Placeholder 6"/>
          <p:cNvSpPr>
            <a:spLocks noGrp="1"/>
          </p:cNvSpPr>
          <p:nvPr>
            <p:ph type="sldNum" sz="quarter" idx="12"/>
          </p:nvPr>
        </p:nvSpPr>
        <p:spPr>
          <a:xfrm>
            <a:off x="146304" y="6208776"/>
            <a:ext cx="457200" cy="457200"/>
          </a:xfrm>
        </p:spPr>
        <p:txBody>
          <a:bodyPr/>
          <a:lstStyle/>
          <a:p>
            <a:fld id="{E8E6A23C-E6BA-4A41-93E1-A0DB9F8EC6E2}" type="slidenum">
              <a:rPr lang="fr-FR" smtClean="0"/>
              <a:pPr/>
              <a:t>‹N°›</a:t>
            </a:fld>
            <a:endParaRPr lang="fr-F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r>
              <a:rPr lang="ar-DZ" smtClean="0"/>
              <a:t>14/04/2020</a:t>
            </a:r>
            <a:endParaRPr lang="fr-F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fr-FR" smtClean="0"/>
              <a:t>Dr. Djihane BABAHENINI</a:t>
            </a:r>
            <a:endParaRPr lang="fr-FR"/>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E8E6A23C-E6BA-4A41-93E1-A0DB9F8EC6E2}"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42910" y="30149"/>
            <a:ext cx="7772400" cy="1470025"/>
          </a:xfrm>
          <a:prstGeom prst="rect">
            <a:avLst/>
          </a:prstGeom>
        </p:spPr>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0" i="0" u="none" strike="noStrike" kern="1200" cap="none" spc="0" normalizeH="0" baseline="0" noProof="0" dirty="0" smtClean="0">
                <a:ln>
                  <a:noFill/>
                </a:ln>
                <a:solidFill>
                  <a:schemeClr val="tx1"/>
                </a:solidFill>
                <a:effectLst/>
                <a:uLnTx/>
                <a:uFillTx/>
                <a:latin typeface="+mj-lt"/>
                <a:ea typeface="+mj-ea"/>
                <a:cs typeface="+mj-cs"/>
              </a:rPr>
              <a:t>Université Mohamed </a:t>
            </a:r>
            <a:r>
              <a:rPr kumimoji="0" lang="fr-FR" sz="4400" b="0" i="0" u="none" strike="noStrike" kern="1200" cap="none" spc="0" normalizeH="0" baseline="0" noProof="0" dirty="0" err="1" smtClean="0">
                <a:ln>
                  <a:noFill/>
                </a:ln>
                <a:solidFill>
                  <a:schemeClr val="tx1"/>
                </a:solidFill>
                <a:effectLst/>
                <a:uLnTx/>
                <a:uFillTx/>
                <a:latin typeface="+mj-lt"/>
                <a:ea typeface="+mj-ea"/>
                <a:cs typeface="+mj-cs"/>
              </a:rPr>
              <a:t>khider</a:t>
            </a:r>
            <a:r>
              <a:rPr kumimoji="0" lang="fr-FR" sz="4400" b="0" i="0" u="none" strike="noStrike" kern="1200" cap="none" spc="0" normalizeH="0" baseline="0" noProof="0" dirty="0" smtClean="0">
                <a:ln>
                  <a:noFill/>
                </a:ln>
                <a:solidFill>
                  <a:schemeClr val="tx1"/>
                </a:solidFill>
                <a:effectLst/>
                <a:uLnTx/>
                <a:uFillTx/>
                <a:latin typeface="+mj-lt"/>
                <a:ea typeface="+mj-ea"/>
                <a:cs typeface="+mj-cs"/>
              </a:rPr>
              <a:t>- Biskra</a:t>
            </a:r>
            <a:br>
              <a:rPr kumimoji="0" lang="fr-FR" sz="4400" b="0" i="0" u="none" strike="noStrike" kern="1200" cap="none" spc="0" normalizeH="0" baseline="0" noProof="0" dirty="0" smtClean="0">
                <a:ln>
                  <a:noFill/>
                </a:ln>
                <a:solidFill>
                  <a:schemeClr val="tx1"/>
                </a:solidFill>
                <a:effectLst/>
                <a:uLnTx/>
                <a:uFillTx/>
                <a:latin typeface="+mj-lt"/>
                <a:ea typeface="+mj-ea"/>
                <a:cs typeface="+mj-cs"/>
              </a:rPr>
            </a:br>
            <a:r>
              <a:rPr kumimoji="0" lang="fr-FR" sz="4400" b="0" i="0" u="none" strike="noStrike" kern="1200" cap="none" spc="0" normalizeH="0" baseline="0" noProof="0" dirty="0" smtClean="0">
                <a:ln>
                  <a:noFill/>
                </a:ln>
                <a:solidFill>
                  <a:schemeClr val="tx1"/>
                </a:solidFill>
                <a:effectLst/>
                <a:uLnTx/>
                <a:uFillTx/>
                <a:latin typeface="+mj-lt"/>
                <a:ea typeface="+mj-ea"/>
                <a:cs typeface="+mj-cs"/>
              </a:rPr>
              <a:t>Département de Mathématique</a:t>
            </a:r>
          </a:p>
        </p:txBody>
      </p:sp>
      <p:sp>
        <p:nvSpPr>
          <p:cNvPr id="5" name="Subtitle 2"/>
          <p:cNvSpPr txBox="1">
            <a:spLocks/>
          </p:cNvSpPr>
          <p:nvPr/>
        </p:nvSpPr>
        <p:spPr>
          <a:xfrm>
            <a:off x="1000100" y="1857364"/>
            <a:ext cx="7343804" cy="4286280"/>
          </a:xfrm>
          <a:prstGeom prst="rect">
            <a:avLst/>
          </a:prstGeom>
        </p:spPr>
        <p:txBody>
          <a:bodyPr vert="horz" lIns="91440" tIns="45720" rIns="91440" bIns="45720" rtlCol="0">
            <a:normAutofit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000" b="1" i="0" u="sng" strike="noStrike" kern="1200" cap="none" spc="0" normalizeH="0" baseline="0" noProof="0" dirty="0" smtClean="0">
                <a:ln>
                  <a:noFill/>
                </a:ln>
                <a:solidFill>
                  <a:prstClr val="black"/>
                </a:solidFill>
                <a:effectLst/>
                <a:uLnTx/>
                <a:uFillTx/>
                <a:latin typeface="+mn-lt"/>
                <a:ea typeface="+mn-ea"/>
                <a:cs typeface="+mn-cs"/>
              </a:rPr>
              <a:t>Module</a:t>
            </a:r>
            <a:r>
              <a:rPr kumimoji="0" lang="fr-FR" sz="3000" b="0" i="0" u="none" strike="noStrike" kern="1200" cap="none" spc="0" normalizeH="0" baseline="0" noProof="0" dirty="0" smtClean="0">
                <a:ln>
                  <a:noFill/>
                </a:ln>
                <a:solidFill>
                  <a:prstClr val="black"/>
                </a:solidFill>
                <a:effectLst/>
                <a:uLnTx/>
                <a:uFillTx/>
                <a:latin typeface="+mn-lt"/>
                <a:ea typeface="+mn-ea"/>
                <a:cs typeface="+mn-cs"/>
              </a:rPr>
              <a:t>: Algorithmes et structure de données 2 (ASD2)</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0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000" b="1" i="0" u="sng" strike="noStrike" kern="1200" cap="none" spc="0" normalizeH="0" baseline="0" noProof="0" dirty="0" smtClean="0">
                <a:ln>
                  <a:noFill/>
                </a:ln>
                <a:solidFill>
                  <a:prstClr val="black"/>
                </a:solidFill>
                <a:effectLst/>
                <a:uLnTx/>
                <a:uFillTx/>
                <a:latin typeface="+mn-lt"/>
                <a:ea typeface="+mn-ea"/>
                <a:cs typeface="+mn-cs"/>
              </a:rPr>
              <a:t>Chapitre 2</a:t>
            </a:r>
            <a:r>
              <a:rPr kumimoji="0" lang="fr-FR" sz="3000" b="0" i="0" u="none" strike="noStrike" kern="1200" cap="none" spc="0" normalizeH="0" baseline="0" noProof="0" dirty="0" smtClean="0">
                <a:ln>
                  <a:noFill/>
                </a:ln>
                <a:solidFill>
                  <a:prstClr val="black"/>
                </a:solidFill>
                <a:effectLst/>
                <a:uLnTx/>
                <a:uFillTx/>
                <a:latin typeface="+mn-lt"/>
                <a:ea typeface="+mn-ea"/>
                <a:cs typeface="+mn-cs"/>
              </a:rPr>
              <a:t>: les fichiers</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000" b="1"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000" b="1" i="0" u="sng" strike="noStrike" kern="1200" cap="none" spc="0" normalizeH="0" baseline="0" noProof="0" dirty="0" smtClean="0">
                <a:ln>
                  <a:noFill/>
                </a:ln>
                <a:solidFill>
                  <a:prstClr val="black"/>
                </a:solidFill>
                <a:effectLst/>
                <a:uLnTx/>
                <a:uFillTx/>
                <a:latin typeface="+mn-lt"/>
                <a:ea typeface="+mn-ea"/>
                <a:cs typeface="+mn-cs"/>
              </a:rPr>
              <a:t>TD</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000" b="1"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000" b="1" i="0" u="none" strike="noStrike" kern="1200" cap="none" spc="0" normalizeH="0" baseline="0" noProof="0" dirty="0" smtClean="0">
                <a:ln>
                  <a:noFill/>
                </a:ln>
                <a:solidFill>
                  <a:prstClr val="black"/>
                </a:solidFill>
                <a:effectLst/>
                <a:uLnTx/>
                <a:uFillTx/>
                <a:latin typeface="+mn-lt"/>
                <a:ea typeface="+mn-ea"/>
                <a:cs typeface="+mn-cs"/>
              </a:rPr>
              <a:t>Dr. Djihane BABAHENINI</a:t>
            </a:r>
            <a:endPar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endParaRPr>
          </a:p>
        </p:txBody>
      </p:sp>
      <p:sp>
        <p:nvSpPr>
          <p:cNvPr id="6" name="Date Placeholder 5"/>
          <p:cNvSpPr>
            <a:spLocks noGrp="1"/>
          </p:cNvSpPr>
          <p:nvPr>
            <p:ph type="dt" sz="half" idx="10"/>
          </p:nvPr>
        </p:nvSpPr>
        <p:spPr/>
        <p:txBody>
          <a:bodyPr/>
          <a:lstStyle/>
          <a:p>
            <a:r>
              <a:rPr lang="ar-DZ" smtClean="0"/>
              <a:t>14/04/2020</a:t>
            </a:r>
            <a:endParaRPr lang="fr-FR"/>
          </a:p>
        </p:txBody>
      </p:sp>
      <p:sp>
        <p:nvSpPr>
          <p:cNvPr id="7" name="Slide Number Placeholder 6"/>
          <p:cNvSpPr>
            <a:spLocks noGrp="1"/>
          </p:cNvSpPr>
          <p:nvPr>
            <p:ph type="sldNum" sz="quarter" idx="12"/>
          </p:nvPr>
        </p:nvSpPr>
        <p:spPr/>
        <p:txBody>
          <a:bodyPr/>
          <a:lstStyle/>
          <a:p>
            <a:fld id="{E8E6A23C-E6BA-4A41-93E1-A0DB9F8EC6E2}" type="slidenum">
              <a:rPr lang="fr-FR" smtClean="0"/>
              <a:pPr/>
              <a:t>1</a:t>
            </a:fld>
            <a:endParaRPr lang="fr-FR"/>
          </a:p>
        </p:txBody>
      </p:sp>
      <p:sp>
        <p:nvSpPr>
          <p:cNvPr id="8" name="Footer Placeholder 7"/>
          <p:cNvSpPr>
            <a:spLocks noGrp="1"/>
          </p:cNvSpPr>
          <p:nvPr>
            <p:ph type="ftr" sz="quarter" idx="11"/>
          </p:nvPr>
        </p:nvSpPr>
        <p:spPr/>
        <p:txBody>
          <a:bodyPr/>
          <a:lstStyle/>
          <a:p>
            <a:r>
              <a:rPr lang="fr-FR" smtClean="0"/>
              <a:t>Dr. Djihane BABAHENINI</a:t>
            </a:r>
            <a:endParaRPr lang="fr-F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Exercice</a:t>
            </a:r>
            <a:endParaRPr lang="fr-FR" dirty="0"/>
          </a:p>
        </p:txBody>
      </p:sp>
      <p:sp>
        <p:nvSpPr>
          <p:cNvPr id="3" name="Content Placeholder 2"/>
          <p:cNvSpPr>
            <a:spLocks noGrp="1"/>
          </p:cNvSpPr>
          <p:nvPr>
            <p:ph sz="quarter" idx="1"/>
          </p:nvPr>
        </p:nvSpPr>
        <p:spPr/>
        <p:txBody>
          <a:bodyPr>
            <a:normAutofit/>
          </a:bodyPr>
          <a:lstStyle/>
          <a:p>
            <a:r>
              <a:rPr lang="fr-FR" sz="2800" dirty="0" smtClean="0"/>
              <a:t>On veut gérer un stock, chaque élément de ce stock représente un article. Un article est caractérisé par:</a:t>
            </a:r>
          </a:p>
          <a:p>
            <a:pPr>
              <a:buNone/>
            </a:pPr>
            <a:r>
              <a:rPr lang="fr-FR" sz="2800" dirty="0" smtClean="0"/>
              <a:t>	- une référence</a:t>
            </a:r>
          </a:p>
          <a:p>
            <a:pPr>
              <a:buNone/>
            </a:pPr>
            <a:r>
              <a:rPr lang="fr-FR" sz="2800" dirty="0"/>
              <a:t>	</a:t>
            </a:r>
            <a:r>
              <a:rPr lang="fr-FR" sz="2800" dirty="0" smtClean="0"/>
              <a:t>- un nom</a:t>
            </a:r>
          </a:p>
          <a:p>
            <a:pPr>
              <a:buNone/>
            </a:pPr>
            <a:r>
              <a:rPr lang="fr-FR" sz="2800" dirty="0"/>
              <a:t>	</a:t>
            </a:r>
            <a:r>
              <a:rPr lang="fr-FR" sz="2800" dirty="0" smtClean="0"/>
              <a:t>- quantité en stock de chaque article</a:t>
            </a:r>
          </a:p>
          <a:p>
            <a:pPr>
              <a:buNone/>
            </a:pPr>
            <a:r>
              <a:rPr lang="fr-FR" sz="2800" dirty="0"/>
              <a:t>	</a:t>
            </a:r>
            <a:r>
              <a:rPr lang="fr-FR" sz="2800" dirty="0" smtClean="0"/>
              <a:t>- prix unitaire de chaque article</a:t>
            </a:r>
          </a:p>
          <a:p>
            <a:pPr>
              <a:buNone/>
            </a:pPr>
            <a:r>
              <a:rPr lang="fr-FR" sz="2800" dirty="0"/>
              <a:t>	</a:t>
            </a:r>
            <a:r>
              <a:rPr lang="fr-FR" sz="2800" dirty="0" smtClean="0"/>
              <a:t>- prix total de chaque article en stock</a:t>
            </a:r>
          </a:p>
          <a:p>
            <a:pPr marL="514350" indent="-514350">
              <a:buAutoNum type="arabicPeriod"/>
            </a:pPr>
            <a:r>
              <a:rPr lang="fr-FR" sz="2800" dirty="0" smtClean="0"/>
              <a:t>Proposer les structures de données nécessaires</a:t>
            </a:r>
          </a:p>
          <a:p>
            <a:pPr marL="514350" indent="-514350">
              <a:buAutoNum type="arabicPeriod"/>
            </a:pPr>
            <a:r>
              <a:rPr lang="fr-FR" sz="2800" dirty="0" smtClean="0"/>
              <a:t>Ecrire la procédure initialisation</a:t>
            </a:r>
          </a:p>
        </p:txBody>
      </p:sp>
      <p:sp>
        <p:nvSpPr>
          <p:cNvPr id="4" name="Date Placeholder 3"/>
          <p:cNvSpPr>
            <a:spLocks noGrp="1"/>
          </p:cNvSpPr>
          <p:nvPr>
            <p:ph type="dt" sz="half" idx="10"/>
          </p:nvPr>
        </p:nvSpPr>
        <p:spPr/>
        <p:txBody>
          <a:bodyPr/>
          <a:lstStyle/>
          <a:p>
            <a:r>
              <a:rPr lang="ar-DZ" smtClean="0"/>
              <a:t>14/04/2020</a:t>
            </a:r>
            <a:endParaRPr lang="fr-FR"/>
          </a:p>
        </p:txBody>
      </p:sp>
      <p:sp>
        <p:nvSpPr>
          <p:cNvPr id="5" name="Slide Number Placeholder 4"/>
          <p:cNvSpPr>
            <a:spLocks noGrp="1"/>
          </p:cNvSpPr>
          <p:nvPr>
            <p:ph type="sldNum" sz="quarter" idx="12"/>
          </p:nvPr>
        </p:nvSpPr>
        <p:spPr/>
        <p:txBody>
          <a:bodyPr/>
          <a:lstStyle/>
          <a:p>
            <a:fld id="{E8E6A23C-E6BA-4A41-93E1-A0DB9F8EC6E2}" type="slidenum">
              <a:rPr lang="fr-FR" smtClean="0"/>
              <a:pPr/>
              <a:t>10</a:t>
            </a:fld>
            <a:endParaRPr lang="fr-FR"/>
          </a:p>
        </p:txBody>
      </p:sp>
      <p:sp>
        <p:nvSpPr>
          <p:cNvPr id="6" name="Footer Placeholder 5"/>
          <p:cNvSpPr>
            <a:spLocks noGrp="1"/>
          </p:cNvSpPr>
          <p:nvPr>
            <p:ph type="ftr" sz="quarter" idx="11"/>
          </p:nvPr>
        </p:nvSpPr>
        <p:spPr/>
        <p:txBody>
          <a:bodyPr/>
          <a:lstStyle/>
          <a:p>
            <a:r>
              <a:rPr lang="fr-FR" smtClean="0"/>
              <a:t>Dr. Djihane BABAHENINI</a:t>
            </a:r>
            <a:endParaRPr lang="fr-F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Ecriture dans un fichier</a:t>
            </a:r>
            <a:endParaRPr lang="ar-DZ" dirty="0"/>
          </a:p>
        </p:txBody>
      </p:sp>
      <p:sp>
        <p:nvSpPr>
          <p:cNvPr id="3" name="Espace réservé de la date 2"/>
          <p:cNvSpPr>
            <a:spLocks noGrp="1"/>
          </p:cNvSpPr>
          <p:nvPr>
            <p:ph type="dt" sz="half" idx="10"/>
          </p:nvPr>
        </p:nvSpPr>
        <p:spPr/>
        <p:txBody>
          <a:bodyPr/>
          <a:lstStyle/>
          <a:p>
            <a:r>
              <a:rPr lang="ar-DZ" smtClean="0"/>
              <a:t>14/04/2020</a:t>
            </a:r>
            <a:endParaRPr lang="fr-FR" dirty="0"/>
          </a:p>
        </p:txBody>
      </p:sp>
      <p:sp>
        <p:nvSpPr>
          <p:cNvPr id="4" name="Espace réservé du pied de page 3"/>
          <p:cNvSpPr>
            <a:spLocks noGrp="1"/>
          </p:cNvSpPr>
          <p:nvPr>
            <p:ph type="ftr" sz="quarter" idx="11"/>
          </p:nvPr>
        </p:nvSpPr>
        <p:spPr/>
        <p:txBody>
          <a:bodyPr/>
          <a:lstStyle/>
          <a:p>
            <a:r>
              <a:rPr lang="fr-FR" dirty="0" smtClean="0"/>
              <a:t>Dr. Djihane BABAHENINI</a:t>
            </a:r>
            <a:endParaRPr lang="fr-FR" dirty="0"/>
          </a:p>
        </p:txBody>
      </p:sp>
      <p:sp>
        <p:nvSpPr>
          <p:cNvPr id="5" name="Espace réservé du numéro de diapositive 4"/>
          <p:cNvSpPr>
            <a:spLocks noGrp="1"/>
          </p:cNvSpPr>
          <p:nvPr>
            <p:ph type="sldNum" sz="quarter" idx="12"/>
          </p:nvPr>
        </p:nvSpPr>
        <p:spPr/>
        <p:txBody>
          <a:bodyPr/>
          <a:lstStyle/>
          <a:p>
            <a:fld id="{E8E6A23C-E6BA-4A41-93E1-A0DB9F8EC6E2}" type="slidenum">
              <a:rPr lang="fr-FR" smtClean="0"/>
              <a:pPr/>
              <a:t>11</a:t>
            </a:fld>
            <a:endParaRPr lang="fr-FR"/>
          </a:p>
        </p:txBody>
      </p:sp>
      <p:sp>
        <p:nvSpPr>
          <p:cNvPr id="6" name="Espace réservé du contenu 5"/>
          <p:cNvSpPr>
            <a:spLocks noGrp="1"/>
          </p:cNvSpPr>
          <p:nvPr>
            <p:ph sz="quarter" idx="1"/>
          </p:nvPr>
        </p:nvSpPr>
        <p:spPr/>
        <p:txBody>
          <a:bodyPr/>
          <a:lstStyle/>
          <a:p>
            <a:r>
              <a:rPr lang="fr-FR" dirty="0" smtClean="0"/>
              <a:t>Elle se fait de la même manière que l’écriture sur un écran, sauf il faut définir le nom logique de fichier dans la fonction « </a:t>
            </a:r>
            <a:r>
              <a:rPr lang="fr-FR" dirty="0" err="1" smtClean="0"/>
              <a:t>ecrire</a:t>
            </a:r>
            <a:r>
              <a:rPr lang="fr-FR" dirty="0" smtClean="0"/>
              <a:t> » </a:t>
            </a:r>
          </a:p>
          <a:p>
            <a:pPr>
              <a:buNone/>
            </a:pPr>
            <a:r>
              <a:rPr lang="fr-FR" u="sng" dirty="0" smtClean="0"/>
              <a:t>En Algorithmique:</a:t>
            </a:r>
          </a:p>
          <a:p>
            <a:pPr>
              <a:buNone/>
            </a:pPr>
            <a:r>
              <a:rPr lang="fr-FR" dirty="0" smtClean="0"/>
              <a:t> </a:t>
            </a:r>
          </a:p>
          <a:p>
            <a:pPr>
              <a:buNone/>
            </a:pPr>
            <a:endParaRPr lang="fr-FR" dirty="0" smtClean="0"/>
          </a:p>
          <a:p>
            <a:pPr>
              <a:buNone/>
            </a:pPr>
            <a:endParaRPr lang="fr-FR" dirty="0" smtClean="0"/>
          </a:p>
          <a:p>
            <a:pPr>
              <a:buNone/>
            </a:pPr>
            <a:r>
              <a:rPr lang="fr-FR" dirty="0" smtClean="0"/>
              <a:t>Pour les fichiers textes, il faut remplir les données d’un seul enregistrement, et le mettre dans un fichier.</a:t>
            </a:r>
            <a:endParaRPr lang="ar-DZ" dirty="0"/>
          </a:p>
        </p:txBody>
      </p:sp>
      <p:graphicFrame>
        <p:nvGraphicFramePr>
          <p:cNvPr id="7" name="Tableau 6"/>
          <p:cNvGraphicFramePr>
            <a:graphicFrameLocks noGrp="1"/>
          </p:cNvGraphicFramePr>
          <p:nvPr/>
        </p:nvGraphicFramePr>
        <p:xfrm>
          <a:off x="1571604" y="3500438"/>
          <a:ext cx="6096000" cy="741680"/>
        </p:xfrm>
        <a:graphic>
          <a:graphicData uri="http://schemas.openxmlformats.org/drawingml/2006/table">
            <a:tbl>
              <a:tblPr rtl="1" firstRow="1" bandRow="1">
                <a:tableStyleId>{5C22544A-7EE6-4342-B048-85BDC9FD1C3A}</a:tableStyleId>
              </a:tblPr>
              <a:tblGrid>
                <a:gridCol w="3048000"/>
                <a:gridCol w="3048000"/>
              </a:tblGrid>
              <a:tr h="370840">
                <a:tc>
                  <a:txBody>
                    <a:bodyPr/>
                    <a:lstStyle/>
                    <a:p>
                      <a:pPr rtl="1"/>
                      <a:r>
                        <a:rPr lang="fr-FR" dirty="0" smtClean="0"/>
                        <a:t>Ecriture dans un fichier</a:t>
                      </a:r>
                      <a:endParaRPr lang="ar-DZ" dirty="0"/>
                    </a:p>
                  </a:txBody>
                  <a:tcPr/>
                </a:tc>
                <a:tc>
                  <a:txBody>
                    <a:bodyPr/>
                    <a:lstStyle/>
                    <a:p>
                      <a:pPr rtl="1"/>
                      <a:r>
                        <a:rPr lang="fr-FR" dirty="0" smtClean="0"/>
                        <a:t>Ecriture</a:t>
                      </a:r>
                      <a:r>
                        <a:rPr lang="fr-FR" baseline="0" dirty="0" smtClean="0"/>
                        <a:t> sur un écran</a:t>
                      </a:r>
                      <a:endParaRPr lang="ar-DZ" dirty="0"/>
                    </a:p>
                  </a:txBody>
                  <a:tcPr/>
                </a:tc>
              </a:tr>
              <a:tr h="370840">
                <a:tc>
                  <a:txBody>
                    <a:bodyPr/>
                    <a:lstStyle/>
                    <a:p>
                      <a:pPr rtl="1"/>
                      <a:r>
                        <a:rPr lang="fr-FR" dirty="0" smtClean="0"/>
                        <a:t> </a:t>
                      </a:r>
                      <a:r>
                        <a:rPr lang="fr-FR" dirty="0" err="1" smtClean="0"/>
                        <a:t>ecrire</a:t>
                      </a:r>
                      <a:r>
                        <a:rPr lang="fr-FR" dirty="0" smtClean="0"/>
                        <a:t> (F,</a:t>
                      </a:r>
                      <a:r>
                        <a:rPr lang="fr-FR" baseline="0" dirty="0" smtClean="0"/>
                        <a:t> x)</a:t>
                      </a:r>
                      <a:endParaRPr lang="ar-DZ" dirty="0"/>
                    </a:p>
                  </a:txBody>
                  <a:tcPr/>
                </a:tc>
                <a:tc>
                  <a:txBody>
                    <a:bodyPr/>
                    <a:lstStyle/>
                    <a:p>
                      <a:pPr rtl="1"/>
                      <a:r>
                        <a:rPr lang="fr-FR" dirty="0" err="1" smtClean="0"/>
                        <a:t>ecrire</a:t>
                      </a:r>
                      <a:r>
                        <a:rPr lang="fr-FR" dirty="0" smtClean="0"/>
                        <a:t> (x)</a:t>
                      </a:r>
                      <a:endParaRPr lang="ar-DZ" dirty="0"/>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Ecriture dans un fichier: étapes</a:t>
            </a:r>
            <a:endParaRPr lang="ar-DZ" dirty="0"/>
          </a:p>
        </p:txBody>
      </p:sp>
      <p:sp>
        <p:nvSpPr>
          <p:cNvPr id="3" name="Espace réservé de la date 2"/>
          <p:cNvSpPr>
            <a:spLocks noGrp="1"/>
          </p:cNvSpPr>
          <p:nvPr>
            <p:ph type="dt" sz="half" idx="10"/>
          </p:nvPr>
        </p:nvSpPr>
        <p:spPr/>
        <p:txBody>
          <a:bodyPr/>
          <a:lstStyle/>
          <a:p>
            <a:r>
              <a:rPr lang="ar-DZ" smtClean="0"/>
              <a:t>14/04/2020</a:t>
            </a:r>
            <a:endParaRPr lang="fr-FR"/>
          </a:p>
        </p:txBody>
      </p:sp>
      <p:sp>
        <p:nvSpPr>
          <p:cNvPr id="4" name="Espace réservé du pied de page 3"/>
          <p:cNvSpPr>
            <a:spLocks noGrp="1"/>
          </p:cNvSpPr>
          <p:nvPr>
            <p:ph type="ftr" sz="quarter" idx="11"/>
          </p:nvPr>
        </p:nvSpPr>
        <p:spPr/>
        <p:txBody>
          <a:bodyPr/>
          <a:lstStyle/>
          <a:p>
            <a:r>
              <a:rPr lang="fr-FR" dirty="0" smtClean="0"/>
              <a:t>Dr. Djihane BABAHENINI</a:t>
            </a:r>
            <a:endParaRPr lang="fr-FR" dirty="0"/>
          </a:p>
        </p:txBody>
      </p:sp>
      <p:sp>
        <p:nvSpPr>
          <p:cNvPr id="5" name="Espace réservé du numéro de diapositive 4"/>
          <p:cNvSpPr>
            <a:spLocks noGrp="1"/>
          </p:cNvSpPr>
          <p:nvPr>
            <p:ph type="sldNum" sz="quarter" idx="12"/>
          </p:nvPr>
        </p:nvSpPr>
        <p:spPr/>
        <p:txBody>
          <a:bodyPr/>
          <a:lstStyle/>
          <a:p>
            <a:fld id="{E8E6A23C-E6BA-4A41-93E1-A0DB9F8EC6E2}" type="slidenum">
              <a:rPr lang="fr-FR" smtClean="0"/>
              <a:pPr/>
              <a:t>12</a:t>
            </a:fld>
            <a:endParaRPr lang="fr-FR"/>
          </a:p>
        </p:txBody>
      </p:sp>
      <p:sp>
        <p:nvSpPr>
          <p:cNvPr id="6" name="Espace réservé du contenu 5"/>
          <p:cNvSpPr>
            <a:spLocks noGrp="1"/>
          </p:cNvSpPr>
          <p:nvPr>
            <p:ph sz="quarter" idx="1"/>
          </p:nvPr>
        </p:nvSpPr>
        <p:spPr>
          <a:xfrm>
            <a:off x="914400" y="1447800"/>
            <a:ext cx="7872442" cy="4572000"/>
          </a:xfrm>
        </p:spPr>
        <p:txBody>
          <a:bodyPr>
            <a:normAutofit fontScale="92500"/>
          </a:bodyPr>
          <a:lstStyle/>
          <a:p>
            <a:r>
              <a:rPr lang="fr-FR" dirty="0" smtClean="0">
                <a:solidFill>
                  <a:schemeClr val="accent1">
                    <a:lumMod val="75000"/>
                  </a:schemeClr>
                </a:solidFill>
              </a:rPr>
              <a:t>Etape 0:</a:t>
            </a:r>
            <a:r>
              <a:rPr lang="fr-FR" dirty="0" smtClean="0"/>
              <a:t> déclaration d’une variable de type enregistrement (e)</a:t>
            </a:r>
          </a:p>
          <a:p>
            <a:r>
              <a:rPr lang="fr-FR" dirty="0" smtClean="0">
                <a:solidFill>
                  <a:schemeClr val="accent1">
                    <a:lumMod val="75000"/>
                  </a:schemeClr>
                </a:solidFill>
              </a:rPr>
              <a:t>Etape 1:</a:t>
            </a:r>
            <a:r>
              <a:rPr lang="fr-FR" dirty="0" smtClean="0"/>
              <a:t> ouverture de fichier en mode ajout</a:t>
            </a:r>
          </a:p>
          <a:p>
            <a:r>
              <a:rPr lang="fr-FR" dirty="0" smtClean="0">
                <a:solidFill>
                  <a:schemeClr val="accent1">
                    <a:lumMod val="75000"/>
                  </a:schemeClr>
                </a:solidFill>
              </a:rPr>
              <a:t>Etape 2:</a:t>
            </a:r>
            <a:r>
              <a:rPr lang="fr-FR" dirty="0" smtClean="0"/>
              <a:t> lecture de nombre d’enregistrement à rajouter (N)</a:t>
            </a:r>
          </a:p>
          <a:p>
            <a:r>
              <a:rPr lang="fr-FR" dirty="0" smtClean="0">
                <a:solidFill>
                  <a:schemeClr val="accent1">
                    <a:lumMod val="75000"/>
                  </a:schemeClr>
                </a:solidFill>
              </a:rPr>
              <a:t>Etape 3:</a:t>
            </a:r>
            <a:r>
              <a:rPr lang="fr-FR" dirty="0" smtClean="0"/>
              <a:t> faire une boucle qui se répète N fois:</a:t>
            </a:r>
          </a:p>
          <a:p>
            <a:pPr>
              <a:buNone/>
            </a:pPr>
            <a:r>
              <a:rPr lang="fr-FR" dirty="0" smtClean="0"/>
              <a:t>		      - lecture e.champ1;</a:t>
            </a:r>
          </a:p>
          <a:p>
            <a:pPr>
              <a:buNone/>
            </a:pPr>
            <a:r>
              <a:rPr lang="fr-FR" dirty="0" smtClean="0"/>
              <a:t>		      - lecture e.champ2;</a:t>
            </a:r>
          </a:p>
          <a:p>
            <a:pPr>
              <a:buNone/>
            </a:pPr>
            <a:r>
              <a:rPr lang="fr-FR" dirty="0" smtClean="0"/>
              <a:t>				</a:t>
            </a:r>
          </a:p>
          <a:p>
            <a:pPr>
              <a:buNone/>
            </a:pPr>
            <a:r>
              <a:rPr lang="fr-FR" dirty="0" smtClean="0"/>
              <a:t>		       - lecture </a:t>
            </a:r>
            <a:r>
              <a:rPr lang="fr-FR" dirty="0" err="1" smtClean="0"/>
              <a:t>e.champi</a:t>
            </a:r>
            <a:r>
              <a:rPr lang="fr-FR" dirty="0" smtClean="0"/>
              <a:t>;</a:t>
            </a:r>
          </a:p>
          <a:p>
            <a:r>
              <a:rPr lang="fr-FR" dirty="0" smtClean="0">
                <a:solidFill>
                  <a:schemeClr val="accent1">
                    <a:lumMod val="75000"/>
                  </a:schemeClr>
                </a:solidFill>
              </a:rPr>
              <a:t>Etape 4:</a:t>
            </a:r>
            <a:r>
              <a:rPr lang="fr-FR" dirty="0" smtClean="0"/>
              <a:t> écriture des champs de l’enregistrement dans le fichier f </a:t>
            </a:r>
          </a:p>
          <a:p>
            <a:r>
              <a:rPr lang="fr-FR" dirty="0" smtClean="0">
                <a:solidFill>
                  <a:schemeClr val="accent1">
                    <a:lumMod val="75000"/>
                  </a:schemeClr>
                </a:solidFill>
              </a:rPr>
              <a:t>Etape 5:</a:t>
            </a:r>
            <a:r>
              <a:rPr lang="fr-FR" dirty="0" smtClean="0"/>
              <a:t> fermeture du fichier </a:t>
            </a:r>
            <a:endParaRPr lang="ar-DZ" dirty="0"/>
          </a:p>
        </p:txBody>
      </p:sp>
      <p:sp>
        <p:nvSpPr>
          <p:cNvPr id="7" name="ZoneTexte 6"/>
          <p:cNvSpPr txBox="1"/>
          <p:nvPr/>
        </p:nvSpPr>
        <p:spPr>
          <a:xfrm rot="5400000">
            <a:off x="3440193" y="4132179"/>
            <a:ext cx="489805" cy="369332"/>
          </a:xfrm>
          <a:prstGeom prst="rect">
            <a:avLst/>
          </a:prstGeom>
          <a:noFill/>
        </p:spPr>
        <p:txBody>
          <a:bodyPr wrap="square" rtlCol="1">
            <a:spAutoFit/>
          </a:bodyPr>
          <a:lstStyle/>
          <a:p>
            <a:r>
              <a:rPr lang="fr-FR" b="1" dirty="0" smtClean="0"/>
              <a:t>….</a:t>
            </a:r>
            <a:endParaRPr lang="ar-DZ"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71414"/>
            <a:ext cx="7772400" cy="1143000"/>
          </a:xfrm>
        </p:spPr>
        <p:txBody>
          <a:bodyPr/>
          <a:lstStyle/>
          <a:p>
            <a:r>
              <a:rPr lang="fr-FR" dirty="0" smtClean="0"/>
              <a:t>Ecriture dans un fichier: étapes</a:t>
            </a:r>
            <a:endParaRPr lang="ar-DZ" dirty="0"/>
          </a:p>
        </p:txBody>
      </p:sp>
      <p:sp>
        <p:nvSpPr>
          <p:cNvPr id="3" name="Espace réservé de la date 2"/>
          <p:cNvSpPr>
            <a:spLocks noGrp="1"/>
          </p:cNvSpPr>
          <p:nvPr>
            <p:ph type="dt" sz="half" idx="10"/>
          </p:nvPr>
        </p:nvSpPr>
        <p:spPr/>
        <p:txBody>
          <a:bodyPr/>
          <a:lstStyle/>
          <a:p>
            <a:r>
              <a:rPr lang="ar-DZ" smtClean="0"/>
              <a:t>14/04/2020</a:t>
            </a:r>
            <a:endParaRPr lang="fr-FR"/>
          </a:p>
        </p:txBody>
      </p:sp>
      <p:sp>
        <p:nvSpPr>
          <p:cNvPr id="4" name="Espace réservé du pied de page 3"/>
          <p:cNvSpPr>
            <a:spLocks noGrp="1"/>
          </p:cNvSpPr>
          <p:nvPr>
            <p:ph type="ftr" sz="quarter" idx="11"/>
          </p:nvPr>
        </p:nvSpPr>
        <p:spPr/>
        <p:txBody>
          <a:bodyPr/>
          <a:lstStyle/>
          <a:p>
            <a:r>
              <a:rPr lang="fr-FR" smtClean="0"/>
              <a:t>Dr. Djihane BABAHENINI</a:t>
            </a:r>
            <a:endParaRPr lang="fr-FR"/>
          </a:p>
        </p:txBody>
      </p:sp>
      <p:sp>
        <p:nvSpPr>
          <p:cNvPr id="5" name="Espace réservé du numéro de diapositive 4"/>
          <p:cNvSpPr>
            <a:spLocks noGrp="1"/>
          </p:cNvSpPr>
          <p:nvPr>
            <p:ph type="sldNum" sz="quarter" idx="12"/>
          </p:nvPr>
        </p:nvSpPr>
        <p:spPr/>
        <p:txBody>
          <a:bodyPr/>
          <a:lstStyle/>
          <a:p>
            <a:fld id="{E8E6A23C-E6BA-4A41-93E1-A0DB9F8EC6E2}" type="slidenum">
              <a:rPr lang="fr-FR" smtClean="0"/>
              <a:pPr/>
              <a:t>13</a:t>
            </a:fld>
            <a:endParaRPr lang="fr-FR"/>
          </a:p>
        </p:txBody>
      </p:sp>
      <p:sp>
        <p:nvSpPr>
          <p:cNvPr id="7" name="Rectangle 6"/>
          <p:cNvSpPr/>
          <p:nvPr/>
        </p:nvSpPr>
        <p:spPr>
          <a:xfrm>
            <a:off x="428596" y="1928802"/>
            <a:ext cx="1714512" cy="71438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r-FR" dirty="0" smtClean="0">
                <a:solidFill>
                  <a:schemeClr val="tx1"/>
                </a:solidFill>
              </a:rPr>
              <a:t>Déclaration de l’enregistrement e </a:t>
            </a:r>
            <a:endParaRPr lang="ar-DZ" dirty="0">
              <a:solidFill>
                <a:schemeClr val="tx1"/>
              </a:solidFill>
            </a:endParaRPr>
          </a:p>
        </p:txBody>
      </p:sp>
      <p:sp>
        <p:nvSpPr>
          <p:cNvPr id="8" name="Rectangle 7"/>
          <p:cNvSpPr/>
          <p:nvPr/>
        </p:nvSpPr>
        <p:spPr>
          <a:xfrm>
            <a:off x="428596" y="3071810"/>
            <a:ext cx="1714512" cy="71438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r-FR" dirty="0" smtClean="0">
                <a:solidFill>
                  <a:schemeClr val="tx1"/>
                </a:solidFill>
              </a:rPr>
              <a:t>Déclaration de fichier f</a:t>
            </a:r>
            <a:endParaRPr lang="ar-DZ" dirty="0">
              <a:solidFill>
                <a:schemeClr val="tx1"/>
              </a:solidFill>
            </a:endParaRPr>
          </a:p>
        </p:txBody>
      </p:sp>
      <p:cxnSp>
        <p:nvCxnSpPr>
          <p:cNvPr id="10" name="Connecteur droit avec flèche 9"/>
          <p:cNvCxnSpPr>
            <a:stCxn id="8" idx="2"/>
          </p:cNvCxnSpPr>
          <p:nvPr/>
        </p:nvCxnSpPr>
        <p:spPr>
          <a:xfrm rot="5400000">
            <a:off x="1142976" y="3929066"/>
            <a:ext cx="285752" cy="1588"/>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12" name="Ellipse 11"/>
          <p:cNvSpPr/>
          <p:nvPr/>
        </p:nvSpPr>
        <p:spPr>
          <a:xfrm>
            <a:off x="500034" y="4071942"/>
            <a:ext cx="1571636" cy="57150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r-FR" dirty="0" smtClean="0">
                <a:solidFill>
                  <a:schemeClr val="tx1"/>
                </a:solidFill>
              </a:rPr>
              <a:t>Ouverture mode (a)</a:t>
            </a:r>
            <a:endParaRPr lang="ar-DZ" dirty="0">
              <a:solidFill>
                <a:schemeClr val="tx1"/>
              </a:solidFill>
            </a:endParaRPr>
          </a:p>
        </p:txBody>
      </p:sp>
      <p:cxnSp>
        <p:nvCxnSpPr>
          <p:cNvPr id="16" name="Connecteur en angle 15"/>
          <p:cNvCxnSpPr>
            <a:stCxn id="12" idx="6"/>
            <a:endCxn id="29" idx="1"/>
          </p:cNvCxnSpPr>
          <p:nvPr/>
        </p:nvCxnSpPr>
        <p:spPr>
          <a:xfrm flipV="1">
            <a:off x="2071670" y="3393281"/>
            <a:ext cx="1857388" cy="964413"/>
          </a:xfrm>
          <a:prstGeom prst="bentConnector3">
            <a:avLst>
              <a:gd name="adj1" fmla="val 50000"/>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4429124" y="1928802"/>
            <a:ext cx="2286016" cy="192882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r-FR" dirty="0" smtClean="0">
                <a:solidFill>
                  <a:schemeClr val="tx1"/>
                </a:solidFill>
              </a:rPr>
              <a:t>lire (e.champ1);</a:t>
            </a:r>
          </a:p>
          <a:p>
            <a:pPr algn="ctr"/>
            <a:r>
              <a:rPr lang="fr-FR" dirty="0" smtClean="0">
                <a:solidFill>
                  <a:schemeClr val="tx1"/>
                </a:solidFill>
              </a:rPr>
              <a:t>lire (e.champ2);</a:t>
            </a:r>
          </a:p>
          <a:p>
            <a:pPr algn="ctr"/>
            <a:r>
              <a:rPr lang="fr-FR" dirty="0" smtClean="0">
                <a:solidFill>
                  <a:schemeClr val="tx1"/>
                </a:solidFill>
              </a:rPr>
              <a:t>lire (e.champ3);</a:t>
            </a:r>
          </a:p>
          <a:p>
            <a:pPr algn="ctr"/>
            <a:r>
              <a:rPr lang="fr-FR" dirty="0" smtClean="0">
                <a:solidFill>
                  <a:schemeClr val="tx1"/>
                </a:solidFill>
              </a:rPr>
              <a:t>…</a:t>
            </a:r>
            <a:endParaRPr lang="ar-DZ" dirty="0">
              <a:solidFill>
                <a:schemeClr val="tx1"/>
              </a:solidFill>
            </a:endParaRPr>
          </a:p>
        </p:txBody>
      </p:sp>
      <p:sp>
        <p:nvSpPr>
          <p:cNvPr id="21" name="Rectangle 20"/>
          <p:cNvSpPr/>
          <p:nvPr/>
        </p:nvSpPr>
        <p:spPr>
          <a:xfrm>
            <a:off x="4714876" y="1357298"/>
            <a:ext cx="1714512" cy="42862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r-FR" dirty="0" smtClean="0">
                <a:solidFill>
                  <a:schemeClr val="tx1"/>
                </a:solidFill>
              </a:rPr>
              <a:t>pour i=1 à N</a:t>
            </a:r>
            <a:endParaRPr lang="ar-DZ" dirty="0">
              <a:solidFill>
                <a:schemeClr val="tx1"/>
              </a:solidFill>
            </a:endParaRPr>
          </a:p>
        </p:txBody>
      </p:sp>
      <p:cxnSp>
        <p:nvCxnSpPr>
          <p:cNvPr id="23" name="Connecteur droit avec flèche 22"/>
          <p:cNvCxnSpPr/>
          <p:nvPr/>
        </p:nvCxnSpPr>
        <p:spPr>
          <a:xfrm rot="5400000">
            <a:off x="5501488" y="3999710"/>
            <a:ext cx="285752" cy="1588"/>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4071934" y="4143380"/>
            <a:ext cx="3071834" cy="71438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r-FR" dirty="0" err="1" smtClean="0">
                <a:solidFill>
                  <a:schemeClr val="tx1"/>
                </a:solidFill>
              </a:rPr>
              <a:t>ecrire</a:t>
            </a:r>
            <a:r>
              <a:rPr lang="fr-FR" dirty="0" smtClean="0">
                <a:solidFill>
                  <a:schemeClr val="tx1"/>
                </a:solidFill>
              </a:rPr>
              <a:t> (f,e.champ1, e.champ2,…);</a:t>
            </a:r>
            <a:endParaRPr lang="ar-DZ" dirty="0">
              <a:solidFill>
                <a:schemeClr val="tx1"/>
              </a:solidFill>
            </a:endParaRPr>
          </a:p>
        </p:txBody>
      </p:sp>
      <p:sp>
        <p:nvSpPr>
          <p:cNvPr id="25" name="Flèche courbée vers la gauche 24"/>
          <p:cNvSpPr/>
          <p:nvPr/>
        </p:nvSpPr>
        <p:spPr>
          <a:xfrm>
            <a:off x="7215206" y="3071810"/>
            <a:ext cx="285752" cy="500066"/>
          </a:xfrm>
          <a:prstGeom prst="curvedLeftArrow">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solidFill>
                <a:schemeClr val="tx1"/>
              </a:solidFill>
            </a:endParaRPr>
          </a:p>
        </p:txBody>
      </p:sp>
      <p:cxnSp>
        <p:nvCxnSpPr>
          <p:cNvPr id="26" name="Connecteur droit avec flèche 25"/>
          <p:cNvCxnSpPr/>
          <p:nvPr/>
        </p:nvCxnSpPr>
        <p:spPr>
          <a:xfrm rot="5400000">
            <a:off x="5501488" y="4999842"/>
            <a:ext cx="285752" cy="1588"/>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27" name="Ellipse 26"/>
          <p:cNvSpPr/>
          <p:nvPr/>
        </p:nvSpPr>
        <p:spPr>
          <a:xfrm>
            <a:off x="4857752" y="5143512"/>
            <a:ext cx="1571636" cy="57150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r-FR" dirty="0" smtClean="0">
                <a:solidFill>
                  <a:schemeClr val="tx1"/>
                </a:solidFill>
              </a:rPr>
              <a:t>Fermeture(f)</a:t>
            </a:r>
            <a:endParaRPr lang="ar-DZ" dirty="0">
              <a:solidFill>
                <a:schemeClr val="tx1"/>
              </a:solidFill>
            </a:endParaRPr>
          </a:p>
        </p:txBody>
      </p:sp>
      <p:sp>
        <p:nvSpPr>
          <p:cNvPr id="29" name="Rectangle 28"/>
          <p:cNvSpPr/>
          <p:nvPr/>
        </p:nvSpPr>
        <p:spPr>
          <a:xfrm>
            <a:off x="3929058" y="1785926"/>
            <a:ext cx="3286148" cy="321471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dirty="0">
              <a:solidFill>
                <a:schemeClr val="tx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Accès aux données d’un fichier</a:t>
            </a:r>
            <a:endParaRPr lang="ar-DZ" dirty="0"/>
          </a:p>
        </p:txBody>
      </p:sp>
      <p:sp>
        <p:nvSpPr>
          <p:cNvPr id="3" name="Espace réservé de la date 2"/>
          <p:cNvSpPr>
            <a:spLocks noGrp="1"/>
          </p:cNvSpPr>
          <p:nvPr>
            <p:ph type="dt" sz="half" idx="10"/>
          </p:nvPr>
        </p:nvSpPr>
        <p:spPr/>
        <p:txBody>
          <a:bodyPr/>
          <a:lstStyle/>
          <a:p>
            <a:r>
              <a:rPr lang="ar-DZ" smtClean="0"/>
              <a:t>14/04/2020</a:t>
            </a:r>
            <a:endParaRPr lang="fr-FR"/>
          </a:p>
        </p:txBody>
      </p:sp>
      <p:sp>
        <p:nvSpPr>
          <p:cNvPr id="4" name="Espace réservé du pied de page 3"/>
          <p:cNvSpPr>
            <a:spLocks noGrp="1"/>
          </p:cNvSpPr>
          <p:nvPr>
            <p:ph type="ftr" sz="quarter" idx="11"/>
          </p:nvPr>
        </p:nvSpPr>
        <p:spPr/>
        <p:txBody>
          <a:bodyPr/>
          <a:lstStyle/>
          <a:p>
            <a:r>
              <a:rPr lang="fr-FR" smtClean="0"/>
              <a:t>Dr. Djihane BABAHENINI</a:t>
            </a:r>
            <a:endParaRPr lang="fr-FR"/>
          </a:p>
        </p:txBody>
      </p:sp>
      <p:sp>
        <p:nvSpPr>
          <p:cNvPr id="5" name="Espace réservé du numéro de diapositive 4"/>
          <p:cNvSpPr>
            <a:spLocks noGrp="1"/>
          </p:cNvSpPr>
          <p:nvPr>
            <p:ph type="sldNum" sz="quarter" idx="12"/>
          </p:nvPr>
        </p:nvSpPr>
        <p:spPr/>
        <p:txBody>
          <a:bodyPr/>
          <a:lstStyle/>
          <a:p>
            <a:fld id="{E8E6A23C-E6BA-4A41-93E1-A0DB9F8EC6E2}" type="slidenum">
              <a:rPr lang="fr-FR" smtClean="0"/>
              <a:pPr/>
              <a:t>14</a:t>
            </a:fld>
            <a:endParaRPr lang="fr-FR"/>
          </a:p>
        </p:txBody>
      </p:sp>
      <p:sp>
        <p:nvSpPr>
          <p:cNvPr id="6" name="Espace réservé du contenu 5"/>
          <p:cNvSpPr>
            <a:spLocks noGrp="1"/>
          </p:cNvSpPr>
          <p:nvPr>
            <p:ph sz="quarter" idx="1"/>
          </p:nvPr>
        </p:nvSpPr>
        <p:spPr/>
        <p:txBody>
          <a:bodyPr/>
          <a:lstStyle/>
          <a:p>
            <a:r>
              <a:rPr lang="fr-FR" dirty="0" smtClean="0"/>
              <a:t>Deux types d’accès:</a:t>
            </a:r>
          </a:p>
          <a:p>
            <a:pPr>
              <a:buNone/>
            </a:pPr>
            <a:r>
              <a:rPr lang="fr-FR" dirty="0" smtClean="0"/>
              <a:t>	</a:t>
            </a:r>
            <a:r>
              <a:rPr lang="fr-FR" dirty="0" smtClean="0">
                <a:solidFill>
                  <a:schemeClr val="accent1">
                    <a:lumMod val="75000"/>
                  </a:schemeClr>
                </a:solidFill>
              </a:rPr>
              <a:t>- </a:t>
            </a:r>
            <a:r>
              <a:rPr lang="fr-FR" b="1" u="sng" dirty="0" smtClean="0">
                <a:solidFill>
                  <a:schemeClr val="accent1">
                    <a:lumMod val="75000"/>
                  </a:schemeClr>
                </a:solidFill>
              </a:rPr>
              <a:t>Accès séquentiel:</a:t>
            </a:r>
            <a:r>
              <a:rPr lang="fr-FR" dirty="0" smtClean="0"/>
              <a:t> parcourt du fichier de premier élément au dernier (fin du fichier). La fin du fichier est détectée par la fonction booléenne EOF, qui retourne la valeur vrai si la fin du fichier, faux sinon. </a:t>
            </a:r>
            <a:r>
              <a:rPr lang="fr-FR" u="sng" dirty="0" smtClean="0"/>
              <a:t>Exemple</a:t>
            </a:r>
            <a:r>
              <a:rPr lang="fr-FR" dirty="0" smtClean="0"/>
              <a:t> : si EOF (fichier) alors</a:t>
            </a:r>
          </a:p>
          <a:p>
            <a:pPr>
              <a:buNone/>
            </a:pPr>
            <a:r>
              <a:rPr lang="fr-FR" dirty="0" smtClean="0"/>
              <a:t>	</a:t>
            </a:r>
            <a:r>
              <a:rPr lang="fr-FR" dirty="0" smtClean="0">
                <a:solidFill>
                  <a:schemeClr val="accent1">
                    <a:lumMod val="75000"/>
                  </a:schemeClr>
                </a:solidFill>
              </a:rPr>
              <a:t>-</a:t>
            </a:r>
            <a:r>
              <a:rPr lang="fr-FR" dirty="0" smtClean="0"/>
              <a:t> </a:t>
            </a:r>
            <a:r>
              <a:rPr lang="fr-FR" b="1" u="sng" dirty="0" smtClean="0">
                <a:solidFill>
                  <a:schemeClr val="accent1">
                    <a:lumMod val="75000"/>
                  </a:schemeClr>
                </a:solidFill>
              </a:rPr>
              <a:t>Accès direct :</a:t>
            </a:r>
            <a:r>
              <a:rPr lang="fr-FR" dirty="0" smtClean="0"/>
              <a:t> accéder directement à une ligne du fichier en précisant son numéro d’ordre. Ceci est réalisé par la procédure SEEK. </a:t>
            </a:r>
            <a:r>
              <a:rPr lang="fr-FR" u="sng" dirty="0" smtClean="0"/>
              <a:t>Exemple</a:t>
            </a:r>
            <a:r>
              <a:rPr lang="fr-FR" dirty="0" smtClean="0"/>
              <a:t> : SEEK (nom logique, position) ;  </a:t>
            </a:r>
            <a:endParaRPr lang="ar-DZ" dirty="0" smtClean="0"/>
          </a:p>
          <a:p>
            <a:pPr>
              <a:buNone/>
            </a:pPr>
            <a:endParaRPr lang="ar-DZ"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71414"/>
            <a:ext cx="8215370" cy="1143000"/>
          </a:xfrm>
        </p:spPr>
        <p:txBody>
          <a:bodyPr>
            <a:normAutofit/>
          </a:bodyPr>
          <a:lstStyle/>
          <a:p>
            <a:r>
              <a:rPr lang="fr-FR" dirty="0" smtClean="0"/>
              <a:t>Recherche d’un livre par titre: </a:t>
            </a:r>
            <a:r>
              <a:rPr lang="fr-FR" dirty="0" smtClean="0"/>
              <a:t>étapes</a:t>
            </a:r>
            <a:endParaRPr lang="ar-DZ" dirty="0"/>
          </a:p>
        </p:txBody>
      </p:sp>
      <p:sp>
        <p:nvSpPr>
          <p:cNvPr id="3" name="Espace réservé de la date 2"/>
          <p:cNvSpPr>
            <a:spLocks noGrp="1"/>
          </p:cNvSpPr>
          <p:nvPr>
            <p:ph type="dt" sz="half" idx="10"/>
          </p:nvPr>
        </p:nvSpPr>
        <p:spPr/>
        <p:txBody>
          <a:bodyPr/>
          <a:lstStyle/>
          <a:p>
            <a:r>
              <a:rPr lang="ar-DZ" smtClean="0"/>
              <a:t>14/04/2020</a:t>
            </a:r>
            <a:endParaRPr lang="fr-FR"/>
          </a:p>
        </p:txBody>
      </p:sp>
      <p:sp>
        <p:nvSpPr>
          <p:cNvPr id="4" name="Espace réservé du pied de page 3"/>
          <p:cNvSpPr>
            <a:spLocks noGrp="1"/>
          </p:cNvSpPr>
          <p:nvPr>
            <p:ph type="ftr" sz="quarter" idx="11"/>
          </p:nvPr>
        </p:nvSpPr>
        <p:spPr/>
        <p:txBody>
          <a:bodyPr/>
          <a:lstStyle/>
          <a:p>
            <a:r>
              <a:rPr lang="fr-FR" smtClean="0"/>
              <a:t>Dr. Djihane BABAHENINI</a:t>
            </a:r>
            <a:endParaRPr lang="fr-FR"/>
          </a:p>
        </p:txBody>
      </p:sp>
      <p:sp>
        <p:nvSpPr>
          <p:cNvPr id="5" name="Espace réservé du numéro de diapositive 4"/>
          <p:cNvSpPr>
            <a:spLocks noGrp="1"/>
          </p:cNvSpPr>
          <p:nvPr>
            <p:ph type="sldNum" sz="quarter" idx="12"/>
          </p:nvPr>
        </p:nvSpPr>
        <p:spPr/>
        <p:txBody>
          <a:bodyPr/>
          <a:lstStyle/>
          <a:p>
            <a:fld id="{E8E6A23C-E6BA-4A41-93E1-A0DB9F8EC6E2}" type="slidenum">
              <a:rPr lang="fr-FR" smtClean="0"/>
              <a:pPr/>
              <a:t>15</a:t>
            </a:fld>
            <a:endParaRPr lang="fr-FR"/>
          </a:p>
        </p:txBody>
      </p:sp>
      <p:sp>
        <p:nvSpPr>
          <p:cNvPr id="7" name="Rectangle 6"/>
          <p:cNvSpPr/>
          <p:nvPr/>
        </p:nvSpPr>
        <p:spPr>
          <a:xfrm>
            <a:off x="428596" y="1928802"/>
            <a:ext cx="1714512" cy="71438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r-FR" dirty="0" smtClean="0">
                <a:solidFill>
                  <a:schemeClr val="tx1"/>
                </a:solidFill>
              </a:rPr>
              <a:t>Déclaration de l’enregistrement e </a:t>
            </a:r>
            <a:endParaRPr lang="ar-DZ" dirty="0">
              <a:solidFill>
                <a:schemeClr val="tx1"/>
              </a:solidFill>
            </a:endParaRPr>
          </a:p>
        </p:txBody>
      </p:sp>
      <p:sp>
        <p:nvSpPr>
          <p:cNvPr id="8" name="Rectangle 7"/>
          <p:cNvSpPr/>
          <p:nvPr/>
        </p:nvSpPr>
        <p:spPr>
          <a:xfrm>
            <a:off x="428596" y="3071810"/>
            <a:ext cx="1714512" cy="71438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r-FR" dirty="0" smtClean="0">
                <a:solidFill>
                  <a:schemeClr val="tx1"/>
                </a:solidFill>
              </a:rPr>
              <a:t>Déclaration de fichier f</a:t>
            </a:r>
            <a:endParaRPr lang="ar-DZ" dirty="0">
              <a:solidFill>
                <a:schemeClr val="tx1"/>
              </a:solidFill>
            </a:endParaRPr>
          </a:p>
        </p:txBody>
      </p:sp>
      <p:cxnSp>
        <p:nvCxnSpPr>
          <p:cNvPr id="10" name="Connecteur droit avec flèche 9"/>
          <p:cNvCxnSpPr>
            <a:stCxn id="8" idx="2"/>
          </p:cNvCxnSpPr>
          <p:nvPr/>
        </p:nvCxnSpPr>
        <p:spPr>
          <a:xfrm rot="5400000">
            <a:off x="1142976" y="3929066"/>
            <a:ext cx="285752" cy="1588"/>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12" name="Ellipse 11"/>
          <p:cNvSpPr/>
          <p:nvPr/>
        </p:nvSpPr>
        <p:spPr>
          <a:xfrm>
            <a:off x="500034" y="4071942"/>
            <a:ext cx="1571636" cy="57150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r-FR" dirty="0" smtClean="0">
                <a:solidFill>
                  <a:schemeClr val="tx1"/>
                </a:solidFill>
              </a:rPr>
              <a:t>Ouverture mode </a:t>
            </a:r>
            <a:r>
              <a:rPr lang="fr-FR" dirty="0" smtClean="0">
                <a:solidFill>
                  <a:schemeClr val="tx1"/>
                </a:solidFill>
              </a:rPr>
              <a:t>(r)</a:t>
            </a:r>
            <a:endParaRPr lang="ar-DZ" dirty="0">
              <a:solidFill>
                <a:schemeClr val="tx1"/>
              </a:solidFill>
            </a:endParaRPr>
          </a:p>
        </p:txBody>
      </p:sp>
      <p:cxnSp>
        <p:nvCxnSpPr>
          <p:cNvPr id="16" name="Connecteur en angle 15"/>
          <p:cNvCxnSpPr>
            <a:stCxn id="12" idx="6"/>
            <a:endCxn id="29" idx="1"/>
          </p:cNvCxnSpPr>
          <p:nvPr/>
        </p:nvCxnSpPr>
        <p:spPr>
          <a:xfrm flipV="1">
            <a:off x="2071670" y="3571876"/>
            <a:ext cx="1857388" cy="785818"/>
          </a:xfrm>
          <a:prstGeom prst="bentConnector3">
            <a:avLst>
              <a:gd name="adj1" fmla="val 50000"/>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4429124" y="1928802"/>
            <a:ext cx="2286016" cy="192882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r-FR" dirty="0" smtClean="0">
                <a:solidFill>
                  <a:schemeClr val="tx1"/>
                </a:solidFill>
              </a:rPr>
              <a:t>Lecture des enregistrements e de fichier f</a:t>
            </a:r>
            <a:endParaRPr lang="ar-DZ" dirty="0">
              <a:solidFill>
                <a:schemeClr val="tx1"/>
              </a:solidFill>
            </a:endParaRPr>
          </a:p>
        </p:txBody>
      </p:sp>
      <p:sp>
        <p:nvSpPr>
          <p:cNvPr id="21" name="Rectangle 20"/>
          <p:cNvSpPr/>
          <p:nvPr/>
        </p:nvSpPr>
        <p:spPr>
          <a:xfrm>
            <a:off x="4071934" y="1214422"/>
            <a:ext cx="3071834" cy="5715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r-FR" dirty="0" err="1" smtClean="0">
                <a:solidFill>
                  <a:schemeClr val="tx1"/>
                </a:solidFill>
              </a:rPr>
              <a:t>Tantque</a:t>
            </a:r>
            <a:r>
              <a:rPr lang="fr-FR" dirty="0" smtClean="0">
                <a:solidFill>
                  <a:schemeClr val="tx1"/>
                </a:solidFill>
              </a:rPr>
              <a:t>(non fin de fichier et trouve=faux)</a:t>
            </a:r>
            <a:endParaRPr lang="ar-DZ" dirty="0">
              <a:solidFill>
                <a:schemeClr val="tx1"/>
              </a:solidFill>
            </a:endParaRPr>
          </a:p>
        </p:txBody>
      </p:sp>
      <p:cxnSp>
        <p:nvCxnSpPr>
          <p:cNvPr id="23" name="Connecteur droit avec flèche 22"/>
          <p:cNvCxnSpPr/>
          <p:nvPr/>
        </p:nvCxnSpPr>
        <p:spPr>
          <a:xfrm rot="5400000">
            <a:off x="5501488" y="3999710"/>
            <a:ext cx="285752" cy="1588"/>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4071934" y="4143380"/>
            <a:ext cx="3071834" cy="92869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r-FR" dirty="0" smtClean="0">
                <a:solidFill>
                  <a:schemeClr val="tx1"/>
                </a:solidFill>
              </a:rPr>
              <a:t>s</a:t>
            </a:r>
            <a:r>
              <a:rPr lang="fr-FR" dirty="0" smtClean="0">
                <a:solidFill>
                  <a:schemeClr val="tx1"/>
                </a:solidFill>
              </a:rPr>
              <a:t>i le champs </a:t>
            </a:r>
            <a:r>
              <a:rPr lang="fr-FR" dirty="0" err="1" smtClean="0">
                <a:solidFill>
                  <a:schemeClr val="tx1"/>
                </a:solidFill>
              </a:rPr>
              <a:t>e.titre</a:t>
            </a:r>
            <a:r>
              <a:rPr lang="fr-FR" dirty="0" smtClean="0">
                <a:solidFill>
                  <a:schemeClr val="tx1"/>
                </a:solidFill>
              </a:rPr>
              <a:t> = titre alors</a:t>
            </a:r>
          </a:p>
          <a:p>
            <a:pPr algn="ctr"/>
            <a:r>
              <a:rPr lang="fr-FR" dirty="0" smtClean="0">
                <a:solidFill>
                  <a:schemeClr val="tx1"/>
                </a:solidFill>
              </a:rPr>
              <a:t>Modifier trouve par 1 pour sortir de la boucle</a:t>
            </a:r>
            <a:endParaRPr lang="ar-DZ" dirty="0">
              <a:solidFill>
                <a:schemeClr val="tx1"/>
              </a:solidFill>
            </a:endParaRPr>
          </a:p>
        </p:txBody>
      </p:sp>
      <p:sp>
        <p:nvSpPr>
          <p:cNvPr id="25" name="Flèche courbée vers la gauche 24"/>
          <p:cNvSpPr/>
          <p:nvPr/>
        </p:nvSpPr>
        <p:spPr>
          <a:xfrm>
            <a:off x="7215206" y="3071810"/>
            <a:ext cx="285752" cy="500066"/>
          </a:xfrm>
          <a:prstGeom prst="curvedLeftArrow">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solidFill>
                <a:schemeClr val="tx1"/>
              </a:solidFill>
            </a:endParaRPr>
          </a:p>
        </p:txBody>
      </p:sp>
      <p:cxnSp>
        <p:nvCxnSpPr>
          <p:cNvPr id="26" name="Connecteur droit avec flèche 25"/>
          <p:cNvCxnSpPr>
            <a:stCxn id="24" idx="2"/>
            <a:endCxn id="27" idx="0"/>
          </p:cNvCxnSpPr>
          <p:nvPr/>
        </p:nvCxnSpPr>
        <p:spPr>
          <a:xfrm rot="16200000" flipH="1">
            <a:off x="5339958" y="5339966"/>
            <a:ext cx="571504" cy="35719"/>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27" name="Ellipse 26"/>
          <p:cNvSpPr/>
          <p:nvPr/>
        </p:nvSpPr>
        <p:spPr>
          <a:xfrm>
            <a:off x="4857752" y="5643578"/>
            <a:ext cx="1571636" cy="57150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r-FR" dirty="0" smtClean="0">
                <a:solidFill>
                  <a:schemeClr val="tx1"/>
                </a:solidFill>
              </a:rPr>
              <a:t>Fermeture(f)</a:t>
            </a:r>
            <a:endParaRPr lang="ar-DZ" dirty="0">
              <a:solidFill>
                <a:schemeClr val="tx1"/>
              </a:solidFill>
            </a:endParaRPr>
          </a:p>
        </p:txBody>
      </p:sp>
      <p:sp>
        <p:nvSpPr>
          <p:cNvPr id="29" name="Rectangle 28"/>
          <p:cNvSpPr/>
          <p:nvPr/>
        </p:nvSpPr>
        <p:spPr>
          <a:xfrm>
            <a:off x="3929058" y="1785926"/>
            <a:ext cx="3286148" cy="35719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dirty="0">
              <a:solidFill>
                <a:schemeClr val="tx1"/>
              </a:solidFill>
            </a:endParaRPr>
          </a:p>
        </p:txBody>
      </p:sp>
      <p:sp>
        <p:nvSpPr>
          <p:cNvPr id="19" name="Rectangle 18"/>
          <p:cNvSpPr/>
          <p:nvPr/>
        </p:nvSpPr>
        <p:spPr>
          <a:xfrm>
            <a:off x="285720" y="4929198"/>
            <a:ext cx="2000264" cy="71438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r-FR" dirty="0" smtClean="0">
                <a:solidFill>
                  <a:schemeClr val="tx1"/>
                </a:solidFill>
              </a:rPr>
              <a:t>Lecture de ‘titre’ à chercher (par clavier)  </a:t>
            </a:r>
            <a:endParaRPr lang="ar-DZ" dirty="0">
              <a:solidFill>
                <a:schemeClr val="tx1"/>
              </a:solidFill>
            </a:endParaRPr>
          </a:p>
        </p:txBody>
      </p:sp>
      <p:cxnSp>
        <p:nvCxnSpPr>
          <p:cNvPr id="22" name="Connecteur droit avec flèche 21"/>
          <p:cNvCxnSpPr/>
          <p:nvPr/>
        </p:nvCxnSpPr>
        <p:spPr>
          <a:xfrm>
            <a:off x="2285984" y="5357826"/>
            <a:ext cx="428628" cy="1588"/>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2714612" y="5000636"/>
            <a:ext cx="928694" cy="71438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r-FR" dirty="0" smtClean="0">
                <a:solidFill>
                  <a:schemeClr val="tx1"/>
                </a:solidFill>
              </a:rPr>
              <a:t>Trouve=faux</a:t>
            </a:r>
            <a:endParaRPr lang="ar-DZ" dirty="0">
              <a:solidFill>
                <a:schemeClr val="tx1"/>
              </a:solidFill>
            </a:endParaRPr>
          </a:p>
        </p:txBody>
      </p:sp>
      <p:cxnSp>
        <p:nvCxnSpPr>
          <p:cNvPr id="37" name="Connecteur en angle 36"/>
          <p:cNvCxnSpPr>
            <a:stCxn id="32" idx="0"/>
          </p:cNvCxnSpPr>
          <p:nvPr/>
        </p:nvCxnSpPr>
        <p:spPr>
          <a:xfrm rot="16200000" flipV="1">
            <a:off x="2625315" y="4446991"/>
            <a:ext cx="642942" cy="464347"/>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Rappel: définition</a:t>
            </a:r>
            <a:endParaRPr lang="fr-FR" dirty="0"/>
          </a:p>
        </p:txBody>
      </p:sp>
      <p:sp>
        <p:nvSpPr>
          <p:cNvPr id="3" name="Content Placeholder 2"/>
          <p:cNvSpPr>
            <a:spLocks noGrp="1"/>
          </p:cNvSpPr>
          <p:nvPr>
            <p:ph sz="quarter" idx="1"/>
          </p:nvPr>
        </p:nvSpPr>
        <p:spPr/>
        <p:txBody>
          <a:bodyPr>
            <a:normAutofit/>
          </a:bodyPr>
          <a:lstStyle/>
          <a:p>
            <a:r>
              <a:rPr lang="fr-FR" sz="2800" dirty="0" smtClean="0"/>
              <a:t>Un fichier est un ensemble d’informations stockées sur un support physique comme le disque dur de </a:t>
            </a:r>
            <a:r>
              <a:rPr lang="fr-FR" sz="2800" b="1" dirty="0" smtClean="0"/>
              <a:t>façon permanente.</a:t>
            </a:r>
          </a:p>
          <a:p>
            <a:r>
              <a:rPr lang="fr-FR" sz="2800" dirty="0" smtClean="0"/>
              <a:t>Par</a:t>
            </a:r>
            <a:r>
              <a:rPr lang="fr-FR" sz="2800" b="1" dirty="0" smtClean="0"/>
              <a:t> </a:t>
            </a:r>
            <a:r>
              <a:rPr lang="fr-FR" sz="2800" dirty="0" smtClean="0"/>
              <a:t>exemple, le programme que vous l’écrivez sur </a:t>
            </a:r>
            <a:r>
              <a:rPr lang="fr-FR" sz="2800" dirty="0" err="1" smtClean="0"/>
              <a:t>codeBlocks</a:t>
            </a:r>
            <a:r>
              <a:rPr lang="fr-FR" sz="2800" dirty="0" smtClean="0"/>
              <a:t> est un fichier contenant un ensemble d’instructions ou des sous programme, on sauvegarde ce fichier dans la partition ‘\D’ de disque dur pour pouvoir lui y accéder une autre fois.</a:t>
            </a:r>
            <a:endParaRPr lang="fr-FR" sz="2800" b="1" dirty="0"/>
          </a:p>
        </p:txBody>
      </p:sp>
      <p:sp>
        <p:nvSpPr>
          <p:cNvPr id="4" name="Date Placeholder 3"/>
          <p:cNvSpPr>
            <a:spLocks noGrp="1"/>
          </p:cNvSpPr>
          <p:nvPr>
            <p:ph type="dt" sz="half" idx="10"/>
          </p:nvPr>
        </p:nvSpPr>
        <p:spPr/>
        <p:txBody>
          <a:bodyPr/>
          <a:lstStyle/>
          <a:p>
            <a:r>
              <a:rPr lang="ar-DZ" smtClean="0"/>
              <a:t>14/04/2020</a:t>
            </a:r>
            <a:endParaRPr lang="fr-FR"/>
          </a:p>
        </p:txBody>
      </p:sp>
      <p:sp>
        <p:nvSpPr>
          <p:cNvPr id="5" name="Slide Number Placeholder 4"/>
          <p:cNvSpPr>
            <a:spLocks noGrp="1"/>
          </p:cNvSpPr>
          <p:nvPr>
            <p:ph type="sldNum" sz="quarter" idx="12"/>
          </p:nvPr>
        </p:nvSpPr>
        <p:spPr/>
        <p:txBody>
          <a:bodyPr/>
          <a:lstStyle/>
          <a:p>
            <a:fld id="{E8E6A23C-E6BA-4A41-93E1-A0DB9F8EC6E2}" type="slidenum">
              <a:rPr lang="fr-FR" smtClean="0"/>
              <a:pPr/>
              <a:t>2</a:t>
            </a:fld>
            <a:endParaRPr lang="fr-FR"/>
          </a:p>
        </p:txBody>
      </p:sp>
      <p:sp>
        <p:nvSpPr>
          <p:cNvPr id="6" name="Footer Placeholder 5"/>
          <p:cNvSpPr>
            <a:spLocks noGrp="1"/>
          </p:cNvSpPr>
          <p:nvPr>
            <p:ph type="ftr" sz="quarter" idx="11"/>
          </p:nvPr>
        </p:nvSpPr>
        <p:spPr/>
        <p:txBody>
          <a:bodyPr/>
          <a:lstStyle/>
          <a:p>
            <a:r>
              <a:rPr lang="fr-FR" smtClean="0"/>
              <a:t>Dr. Djihane BABAHENINI</a:t>
            </a:r>
            <a:endParaRPr 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Rappel: types</a:t>
            </a:r>
            <a:endParaRPr lang="fr-FR" dirty="0"/>
          </a:p>
        </p:txBody>
      </p:sp>
      <p:sp>
        <p:nvSpPr>
          <p:cNvPr id="3" name="Content Placeholder 2"/>
          <p:cNvSpPr>
            <a:spLocks noGrp="1"/>
          </p:cNvSpPr>
          <p:nvPr>
            <p:ph sz="quarter" idx="1"/>
          </p:nvPr>
        </p:nvSpPr>
        <p:spPr/>
        <p:txBody>
          <a:bodyPr>
            <a:normAutofit/>
          </a:bodyPr>
          <a:lstStyle/>
          <a:p>
            <a:pPr>
              <a:buNone/>
            </a:pPr>
            <a:r>
              <a:rPr lang="fr-FR" sz="3600" dirty="0" smtClean="0"/>
              <a:t>Il existe deux types de fichiers:</a:t>
            </a:r>
          </a:p>
          <a:p>
            <a:pPr>
              <a:buFontTx/>
              <a:buChar char="-"/>
            </a:pPr>
            <a:r>
              <a:rPr lang="fr-FR" sz="3600" b="1" dirty="0" smtClean="0"/>
              <a:t>Fichiers textes:</a:t>
            </a:r>
            <a:r>
              <a:rPr lang="fr-FR" sz="3600" dirty="0" smtClean="0"/>
              <a:t> le contenu de ce type de fichier représente une suite de caractères, d’espaces, de retours à la ligne (.</a:t>
            </a:r>
            <a:r>
              <a:rPr lang="fr-FR" sz="3600" dirty="0" err="1" smtClean="0"/>
              <a:t>txt</a:t>
            </a:r>
            <a:r>
              <a:rPr lang="fr-FR" sz="3600" dirty="0" smtClean="0"/>
              <a:t>), ils peuvent être lus par un éditeur de texte.</a:t>
            </a:r>
          </a:p>
          <a:p>
            <a:pPr>
              <a:buFontTx/>
              <a:buChar char="-"/>
            </a:pPr>
            <a:r>
              <a:rPr lang="fr-FR" sz="3600" b="1" dirty="0" smtClean="0"/>
              <a:t>Fichiers binaires:</a:t>
            </a:r>
            <a:r>
              <a:rPr lang="fr-FR" sz="3600" dirty="0" smtClean="0"/>
              <a:t> dont le contenu n’est pas lisible par un éditeur de texte (.</a:t>
            </a:r>
            <a:r>
              <a:rPr lang="fr-FR" sz="3600" dirty="0" err="1" smtClean="0"/>
              <a:t>exe</a:t>
            </a:r>
            <a:r>
              <a:rPr lang="fr-FR" sz="3600" dirty="0" smtClean="0"/>
              <a:t>, .o)</a:t>
            </a:r>
            <a:endParaRPr lang="fr-FR" sz="3600" dirty="0"/>
          </a:p>
        </p:txBody>
      </p:sp>
      <p:sp>
        <p:nvSpPr>
          <p:cNvPr id="4" name="Date Placeholder 3"/>
          <p:cNvSpPr>
            <a:spLocks noGrp="1"/>
          </p:cNvSpPr>
          <p:nvPr>
            <p:ph type="dt" sz="half" idx="10"/>
          </p:nvPr>
        </p:nvSpPr>
        <p:spPr/>
        <p:txBody>
          <a:bodyPr/>
          <a:lstStyle/>
          <a:p>
            <a:r>
              <a:rPr lang="ar-DZ" smtClean="0"/>
              <a:t>14/04/2020</a:t>
            </a:r>
            <a:endParaRPr lang="fr-FR"/>
          </a:p>
        </p:txBody>
      </p:sp>
      <p:sp>
        <p:nvSpPr>
          <p:cNvPr id="5" name="Slide Number Placeholder 4"/>
          <p:cNvSpPr>
            <a:spLocks noGrp="1"/>
          </p:cNvSpPr>
          <p:nvPr>
            <p:ph type="sldNum" sz="quarter" idx="12"/>
          </p:nvPr>
        </p:nvSpPr>
        <p:spPr/>
        <p:txBody>
          <a:bodyPr/>
          <a:lstStyle/>
          <a:p>
            <a:fld id="{E8E6A23C-E6BA-4A41-93E1-A0DB9F8EC6E2}" type="slidenum">
              <a:rPr lang="fr-FR" smtClean="0"/>
              <a:pPr/>
              <a:t>3</a:t>
            </a:fld>
            <a:endParaRPr lang="fr-FR"/>
          </a:p>
        </p:txBody>
      </p:sp>
      <p:sp>
        <p:nvSpPr>
          <p:cNvPr id="6" name="Footer Placeholder 5"/>
          <p:cNvSpPr>
            <a:spLocks noGrp="1"/>
          </p:cNvSpPr>
          <p:nvPr>
            <p:ph type="ftr" sz="quarter" idx="11"/>
          </p:nvPr>
        </p:nvSpPr>
        <p:spPr/>
        <p:txBody>
          <a:bodyPr/>
          <a:lstStyle/>
          <a:p>
            <a:r>
              <a:rPr lang="fr-FR" smtClean="0"/>
              <a:t>Dr. Djihane BABAHENINI</a:t>
            </a:r>
            <a:endParaRPr lang="fr-F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Rappel: manipulation</a:t>
            </a:r>
            <a:endParaRPr lang="fr-FR" dirty="0"/>
          </a:p>
        </p:txBody>
      </p:sp>
      <p:sp>
        <p:nvSpPr>
          <p:cNvPr id="3" name="Content Placeholder 2"/>
          <p:cNvSpPr>
            <a:spLocks noGrp="1"/>
          </p:cNvSpPr>
          <p:nvPr>
            <p:ph sz="quarter" idx="1"/>
          </p:nvPr>
        </p:nvSpPr>
        <p:spPr/>
        <p:txBody>
          <a:bodyPr>
            <a:noAutofit/>
          </a:bodyPr>
          <a:lstStyle/>
          <a:p>
            <a:r>
              <a:rPr lang="fr-FR" sz="3600" dirty="0" smtClean="0"/>
              <a:t>Un fichier est organisé en un ensemble des lignes, où chaque ligne représente un enregistrement</a:t>
            </a:r>
          </a:p>
          <a:p>
            <a:r>
              <a:rPr lang="fr-FR" sz="3600" dirty="0" smtClean="0"/>
              <a:t>Pour manipuler les fichiers, on a besoin de certaines fonctions:</a:t>
            </a:r>
          </a:p>
          <a:p>
            <a:pPr>
              <a:buNone/>
            </a:pPr>
            <a:r>
              <a:rPr lang="fr-FR" sz="3600" dirty="0" smtClean="0"/>
              <a:t>	- ajouter un nouvel enregistrement,</a:t>
            </a:r>
          </a:p>
          <a:p>
            <a:pPr>
              <a:buNone/>
            </a:pPr>
            <a:r>
              <a:rPr lang="fr-FR" sz="3600" dirty="0"/>
              <a:t>	</a:t>
            </a:r>
            <a:r>
              <a:rPr lang="fr-FR" sz="3600" dirty="0" smtClean="0"/>
              <a:t>- rechercher un enregistrement,</a:t>
            </a:r>
          </a:p>
          <a:p>
            <a:pPr>
              <a:buNone/>
            </a:pPr>
            <a:r>
              <a:rPr lang="fr-FR" sz="3600" dirty="0"/>
              <a:t>	</a:t>
            </a:r>
            <a:r>
              <a:rPr lang="fr-FR" sz="3600" dirty="0" smtClean="0"/>
              <a:t>- supprimer un enregistrement,</a:t>
            </a:r>
            <a:endParaRPr lang="fr-FR" sz="3600" dirty="0"/>
          </a:p>
        </p:txBody>
      </p:sp>
      <p:sp>
        <p:nvSpPr>
          <p:cNvPr id="4" name="Date Placeholder 3"/>
          <p:cNvSpPr>
            <a:spLocks noGrp="1"/>
          </p:cNvSpPr>
          <p:nvPr>
            <p:ph type="dt" sz="half" idx="10"/>
          </p:nvPr>
        </p:nvSpPr>
        <p:spPr/>
        <p:txBody>
          <a:bodyPr/>
          <a:lstStyle/>
          <a:p>
            <a:r>
              <a:rPr lang="ar-DZ" smtClean="0"/>
              <a:t>14/04/2020</a:t>
            </a:r>
            <a:endParaRPr lang="fr-FR"/>
          </a:p>
        </p:txBody>
      </p:sp>
      <p:sp>
        <p:nvSpPr>
          <p:cNvPr id="5" name="Slide Number Placeholder 4"/>
          <p:cNvSpPr>
            <a:spLocks noGrp="1"/>
          </p:cNvSpPr>
          <p:nvPr>
            <p:ph type="sldNum" sz="quarter" idx="12"/>
          </p:nvPr>
        </p:nvSpPr>
        <p:spPr/>
        <p:txBody>
          <a:bodyPr/>
          <a:lstStyle/>
          <a:p>
            <a:fld id="{E8E6A23C-E6BA-4A41-93E1-A0DB9F8EC6E2}" type="slidenum">
              <a:rPr lang="fr-FR" smtClean="0"/>
              <a:pPr/>
              <a:t>4</a:t>
            </a:fld>
            <a:endParaRPr lang="fr-FR"/>
          </a:p>
        </p:txBody>
      </p:sp>
      <p:sp>
        <p:nvSpPr>
          <p:cNvPr id="6" name="Footer Placeholder 5"/>
          <p:cNvSpPr>
            <a:spLocks noGrp="1"/>
          </p:cNvSpPr>
          <p:nvPr>
            <p:ph type="ftr" sz="quarter" idx="11"/>
          </p:nvPr>
        </p:nvSpPr>
        <p:spPr/>
        <p:txBody>
          <a:bodyPr/>
          <a:lstStyle/>
          <a:p>
            <a:r>
              <a:rPr lang="fr-FR" smtClean="0"/>
              <a:t>Dr. Djihane BABAHENINI</a:t>
            </a:r>
            <a:endParaRPr lang="fr-F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Fichiers en </a:t>
            </a:r>
            <a:r>
              <a:rPr lang="fr-FR" dirty="0" err="1" smtClean="0"/>
              <a:t>Algo</a:t>
            </a:r>
            <a:r>
              <a:rPr lang="fr-FR" dirty="0" smtClean="0"/>
              <a:t>: déclaration</a:t>
            </a:r>
            <a:endParaRPr lang="fr-FR" dirty="0"/>
          </a:p>
        </p:txBody>
      </p:sp>
      <p:sp>
        <p:nvSpPr>
          <p:cNvPr id="3" name="Content Placeholder 2"/>
          <p:cNvSpPr>
            <a:spLocks noGrp="1"/>
          </p:cNvSpPr>
          <p:nvPr>
            <p:ph sz="quarter" idx="1"/>
          </p:nvPr>
        </p:nvSpPr>
        <p:spPr/>
        <p:txBody>
          <a:bodyPr>
            <a:normAutofit/>
          </a:bodyPr>
          <a:lstStyle/>
          <a:p>
            <a:pPr>
              <a:buNone/>
            </a:pPr>
            <a:r>
              <a:rPr lang="fr-FR" sz="3600" dirty="0" smtClean="0"/>
              <a:t>Type enregistrement = </a:t>
            </a:r>
            <a:r>
              <a:rPr lang="fr-FR" sz="3600" dirty="0" err="1" smtClean="0"/>
              <a:t>nom_enr</a:t>
            </a:r>
            <a:endParaRPr lang="fr-FR" sz="3600" dirty="0" smtClean="0"/>
          </a:p>
          <a:p>
            <a:pPr>
              <a:buNone/>
            </a:pPr>
            <a:r>
              <a:rPr lang="fr-FR" sz="3600" dirty="0"/>
              <a:t>	</a:t>
            </a:r>
            <a:r>
              <a:rPr lang="fr-FR" sz="3600" dirty="0" smtClean="0"/>
              <a:t>champ1: type1;</a:t>
            </a:r>
          </a:p>
          <a:p>
            <a:pPr>
              <a:buNone/>
            </a:pPr>
            <a:r>
              <a:rPr lang="fr-FR" sz="3600" dirty="0"/>
              <a:t>	</a:t>
            </a:r>
            <a:r>
              <a:rPr lang="fr-FR" sz="3600" dirty="0" smtClean="0"/>
              <a:t>champ2: type2;</a:t>
            </a:r>
          </a:p>
          <a:p>
            <a:pPr>
              <a:buNone/>
            </a:pPr>
            <a:r>
              <a:rPr lang="fr-FR" sz="3600" dirty="0"/>
              <a:t>	</a:t>
            </a:r>
            <a:r>
              <a:rPr lang="fr-FR" sz="3600" dirty="0" smtClean="0"/>
              <a:t>champ3: type3;</a:t>
            </a:r>
          </a:p>
          <a:p>
            <a:pPr>
              <a:buNone/>
            </a:pPr>
            <a:endParaRPr lang="fr-FR" sz="3600" dirty="0" smtClean="0"/>
          </a:p>
          <a:p>
            <a:pPr>
              <a:buNone/>
            </a:pPr>
            <a:r>
              <a:rPr lang="fr-FR" sz="3600" dirty="0" smtClean="0"/>
              <a:t>Var F: file of </a:t>
            </a:r>
            <a:r>
              <a:rPr lang="fr-FR" sz="3600" dirty="0" err="1" smtClean="0"/>
              <a:t>nom_enr</a:t>
            </a:r>
            <a:r>
              <a:rPr lang="fr-FR" sz="3600" dirty="0" smtClean="0"/>
              <a:t>;</a:t>
            </a:r>
            <a:endParaRPr lang="fr-FR" sz="3600" dirty="0"/>
          </a:p>
        </p:txBody>
      </p:sp>
      <p:sp>
        <p:nvSpPr>
          <p:cNvPr id="4" name="Date Placeholder 3"/>
          <p:cNvSpPr>
            <a:spLocks noGrp="1"/>
          </p:cNvSpPr>
          <p:nvPr>
            <p:ph type="dt" sz="half" idx="10"/>
          </p:nvPr>
        </p:nvSpPr>
        <p:spPr/>
        <p:txBody>
          <a:bodyPr/>
          <a:lstStyle/>
          <a:p>
            <a:r>
              <a:rPr lang="ar-DZ" smtClean="0"/>
              <a:t>14/04/2020</a:t>
            </a:r>
            <a:endParaRPr lang="fr-FR"/>
          </a:p>
        </p:txBody>
      </p:sp>
      <p:sp>
        <p:nvSpPr>
          <p:cNvPr id="5" name="Slide Number Placeholder 4"/>
          <p:cNvSpPr>
            <a:spLocks noGrp="1"/>
          </p:cNvSpPr>
          <p:nvPr>
            <p:ph type="sldNum" sz="quarter" idx="12"/>
          </p:nvPr>
        </p:nvSpPr>
        <p:spPr/>
        <p:txBody>
          <a:bodyPr/>
          <a:lstStyle/>
          <a:p>
            <a:fld id="{E8E6A23C-E6BA-4A41-93E1-A0DB9F8EC6E2}" type="slidenum">
              <a:rPr lang="fr-FR" smtClean="0"/>
              <a:pPr/>
              <a:t>5</a:t>
            </a:fld>
            <a:endParaRPr lang="fr-FR"/>
          </a:p>
        </p:txBody>
      </p:sp>
      <p:sp>
        <p:nvSpPr>
          <p:cNvPr id="6" name="Footer Placeholder 5"/>
          <p:cNvSpPr>
            <a:spLocks noGrp="1"/>
          </p:cNvSpPr>
          <p:nvPr>
            <p:ph type="ftr" sz="quarter" idx="11"/>
          </p:nvPr>
        </p:nvSpPr>
        <p:spPr/>
        <p:txBody>
          <a:bodyPr/>
          <a:lstStyle/>
          <a:p>
            <a:r>
              <a:rPr lang="fr-FR" smtClean="0"/>
              <a:t>Dr. Djihane BABAHENINI</a:t>
            </a:r>
            <a:endParaRPr lang="fr-F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Fichiers en </a:t>
            </a:r>
            <a:r>
              <a:rPr lang="fr-FR" dirty="0" err="1" smtClean="0"/>
              <a:t>Algo</a:t>
            </a:r>
            <a:r>
              <a:rPr lang="fr-FR" dirty="0" smtClean="0"/>
              <a:t>: fonctions</a:t>
            </a:r>
            <a:endParaRPr lang="fr-FR" dirty="0"/>
          </a:p>
        </p:txBody>
      </p:sp>
      <p:sp>
        <p:nvSpPr>
          <p:cNvPr id="3" name="Content Placeholder 2"/>
          <p:cNvSpPr>
            <a:spLocks noGrp="1"/>
          </p:cNvSpPr>
          <p:nvPr>
            <p:ph sz="quarter" idx="1"/>
          </p:nvPr>
        </p:nvSpPr>
        <p:spPr/>
        <p:txBody>
          <a:bodyPr>
            <a:normAutofit/>
          </a:bodyPr>
          <a:lstStyle/>
          <a:p>
            <a:r>
              <a:rPr lang="fr-FR" sz="4000" dirty="0" smtClean="0"/>
              <a:t>Associer(</a:t>
            </a:r>
            <a:r>
              <a:rPr lang="fr-FR" sz="4000" dirty="0" err="1" smtClean="0"/>
              <a:t>nom_logique</a:t>
            </a:r>
            <a:r>
              <a:rPr lang="fr-FR" sz="4000" dirty="0" smtClean="0"/>
              <a:t>,</a:t>
            </a:r>
            <a:r>
              <a:rPr lang="fr-FR" sz="4000" dirty="0" err="1" smtClean="0"/>
              <a:t>nom_physique</a:t>
            </a:r>
            <a:r>
              <a:rPr lang="fr-FR" sz="4000" dirty="0" smtClean="0"/>
              <a:t>);</a:t>
            </a:r>
          </a:p>
          <a:p>
            <a:pPr>
              <a:buNone/>
            </a:pPr>
            <a:r>
              <a:rPr lang="fr-FR" sz="4000" dirty="0" smtClean="0"/>
              <a:t>La fonction associer permet de faire un lien entre le nom logique de fichier et le nom physique qui représente une chaine de caractères.  </a:t>
            </a:r>
            <a:endParaRPr lang="fr-FR" sz="4000" dirty="0"/>
          </a:p>
        </p:txBody>
      </p:sp>
      <p:sp>
        <p:nvSpPr>
          <p:cNvPr id="4" name="Date Placeholder 3"/>
          <p:cNvSpPr>
            <a:spLocks noGrp="1"/>
          </p:cNvSpPr>
          <p:nvPr>
            <p:ph type="dt" sz="half" idx="10"/>
          </p:nvPr>
        </p:nvSpPr>
        <p:spPr/>
        <p:txBody>
          <a:bodyPr/>
          <a:lstStyle/>
          <a:p>
            <a:r>
              <a:rPr lang="ar-DZ" smtClean="0"/>
              <a:t>14/04/2020</a:t>
            </a:r>
            <a:endParaRPr lang="fr-FR"/>
          </a:p>
        </p:txBody>
      </p:sp>
      <p:sp>
        <p:nvSpPr>
          <p:cNvPr id="5" name="Slide Number Placeholder 4"/>
          <p:cNvSpPr>
            <a:spLocks noGrp="1"/>
          </p:cNvSpPr>
          <p:nvPr>
            <p:ph type="sldNum" sz="quarter" idx="12"/>
          </p:nvPr>
        </p:nvSpPr>
        <p:spPr/>
        <p:txBody>
          <a:bodyPr/>
          <a:lstStyle/>
          <a:p>
            <a:fld id="{E8E6A23C-E6BA-4A41-93E1-A0DB9F8EC6E2}" type="slidenum">
              <a:rPr lang="fr-FR" smtClean="0"/>
              <a:pPr/>
              <a:t>6</a:t>
            </a:fld>
            <a:endParaRPr lang="fr-FR"/>
          </a:p>
        </p:txBody>
      </p:sp>
      <p:sp>
        <p:nvSpPr>
          <p:cNvPr id="6" name="Footer Placeholder 5"/>
          <p:cNvSpPr>
            <a:spLocks noGrp="1"/>
          </p:cNvSpPr>
          <p:nvPr>
            <p:ph type="ftr" sz="quarter" idx="11"/>
          </p:nvPr>
        </p:nvSpPr>
        <p:spPr/>
        <p:txBody>
          <a:bodyPr/>
          <a:lstStyle/>
          <a:p>
            <a:r>
              <a:rPr lang="fr-FR" smtClean="0"/>
              <a:t>Dr. Djihane BABAHENINI</a:t>
            </a:r>
            <a:endParaRPr lang="fr-F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57290" y="2714620"/>
            <a:ext cx="1571636" cy="15716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tx1"/>
                </a:solidFill>
              </a:rPr>
              <a:t>F</a:t>
            </a:r>
          </a:p>
          <a:p>
            <a:pPr algn="ctr"/>
            <a:r>
              <a:rPr lang="fr-FR" sz="2400" b="1" dirty="0" smtClean="0">
                <a:solidFill>
                  <a:schemeClr val="tx1"/>
                </a:solidFill>
              </a:rPr>
              <a:t>Nom logique</a:t>
            </a:r>
            <a:endParaRPr lang="fr-FR" sz="2400" b="1" dirty="0">
              <a:solidFill>
                <a:schemeClr val="tx1"/>
              </a:solidFill>
            </a:endParaRPr>
          </a:p>
        </p:txBody>
      </p:sp>
      <p:sp>
        <p:nvSpPr>
          <p:cNvPr id="5" name="Rectangle 4"/>
          <p:cNvSpPr/>
          <p:nvPr/>
        </p:nvSpPr>
        <p:spPr>
          <a:xfrm>
            <a:off x="6715140" y="2714620"/>
            <a:ext cx="1571636" cy="15716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tx1"/>
                </a:solidFill>
              </a:rPr>
              <a:t>Biblio.txt</a:t>
            </a:r>
          </a:p>
          <a:p>
            <a:pPr algn="ctr"/>
            <a:r>
              <a:rPr lang="fr-FR" sz="2400" b="1" dirty="0" smtClean="0">
                <a:solidFill>
                  <a:schemeClr val="tx1"/>
                </a:solidFill>
              </a:rPr>
              <a:t>Nom physique</a:t>
            </a:r>
            <a:endParaRPr lang="fr-FR" sz="2400" b="1" dirty="0">
              <a:solidFill>
                <a:schemeClr val="tx1"/>
              </a:solidFill>
            </a:endParaRPr>
          </a:p>
        </p:txBody>
      </p:sp>
      <p:sp>
        <p:nvSpPr>
          <p:cNvPr id="6" name="Oval 5"/>
          <p:cNvSpPr/>
          <p:nvPr/>
        </p:nvSpPr>
        <p:spPr>
          <a:xfrm>
            <a:off x="3857620" y="3071810"/>
            <a:ext cx="2000264" cy="92869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tx1"/>
                </a:solidFill>
              </a:rPr>
              <a:t>Associer</a:t>
            </a:r>
            <a:endParaRPr lang="fr-FR" sz="2400" b="1" dirty="0">
              <a:solidFill>
                <a:schemeClr val="tx1"/>
              </a:solidFill>
            </a:endParaRPr>
          </a:p>
        </p:txBody>
      </p:sp>
      <p:cxnSp>
        <p:nvCxnSpPr>
          <p:cNvPr id="8" name="Straight Connector 7"/>
          <p:cNvCxnSpPr>
            <a:stCxn id="4" idx="3"/>
            <a:endCxn id="6" idx="2"/>
          </p:cNvCxnSpPr>
          <p:nvPr/>
        </p:nvCxnSpPr>
        <p:spPr>
          <a:xfrm>
            <a:off x="2928926" y="3500438"/>
            <a:ext cx="928694" cy="35719"/>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a:stCxn id="6" idx="6"/>
            <a:endCxn id="5" idx="1"/>
          </p:cNvCxnSpPr>
          <p:nvPr/>
        </p:nvCxnSpPr>
        <p:spPr>
          <a:xfrm flipV="1">
            <a:off x="5857884" y="3500438"/>
            <a:ext cx="857256" cy="35719"/>
          </a:xfrm>
          <a:prstGeom prst="line">
            <a:avLst/>
          </a:prstGeom>
        </p:spPr>
        <p:style>
          <a:lnRef idx="1">
            <a:schemeClr val="accent1"/>
          </a:lnRef>
          <a:fillRef idx="0">
            <a:schemeClr val="accent1"/>
          </a:fillRef>
          <a:effectRef idx="0">
            <a:schemeClr val="accent1"/>
          </a:effectRef>
          <a:fontRef idx="minor">
            <a:schemeClr val="tx1"/>
          </a:fontRef>
        </p:style>
      </p:cxnSp>
      <p:sp>
        <p:nvSpPr>
          <p:cNvPr id="11" name="Date Placeholder 10"/>
          <p:cNvSpPr>
            <a:spLocks noGrp="1"/>
          </p:cNvSpPr>
          <p:nvPr>
            <p:ph type="dt" sz="half" idx="10"/>
          </p:nvPr>
        </p:nvSpPr>
        <p:spPr/>
        <p:txBody>
          <a:bodyPr/>
          <a:lstStyle/>
          <a:p>
            <a:r>
              <a:rPr lang="ar-DZ" smtClean="0"/>
              <a:t>14/04/2020</a:t>
            </a:r>
            <a:endParaRPr lang="fr-FR"/>
          </a:p>
        </p:txBody>
      </p:sp>
      <p:sp>
        <p:nvSpPr>
          <p:cNvPr id="12" name="Slide Number Placeholder 11"/>
          <p:cNvSpPr>
            <a:spLocks noGrp="1"/>
          </p:cNvSpPr>
          <p:nvPr>
            <p:ph type="sldNum" sz="quarter" idx="12"/>
          </p:nvPr>
        </p:nvSpPr>
        <p:spPr/>
        <p:txBody>
          <a:bodyPr/>
          <a:lstStyle/>
          <a:p>
            <a:fld id="{E8E6A23C-E6BA-4A41-93E1-A0DB9F8EC6E2}" type="slidenum">
              <a:rPr lang="fr-FR" smtClean="0"/>
              <a:pPr/>
              <a:t>7</a:t>
            </a:fld>
            <a:endParaRPr lang="fr-FR"/>
          </a:p>
        </p:txBody>
      </p:sp>
      <p:sp>
        <p:nvSpPr>
          <p:cNvPr id="13" name="Footer Placeholder 12"/>
          <p:cNvSpPr>
            <a:spLocks noGrp="1"/>
          </p:cNvSpPr>
          <p:nvPr>
            <p:ph type="ftr" sz="quarter" idx="11"/>
          </p:nvPr>
        </p:nvSpPr>
        <p:spPr/>
        <p:txBody>
          <a:bodyPr/>
          <a:lstStyle/>
          <a:p>
            <a:r>
              <a:rPr lang="fr-FR" smtClean="0"/>
              <a:t>Dr. Djihane BABAHENINI</a:t>
            </a:r>
            <a:endParaRPr lang="fr-F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Fichiers en </a:t>
            </a:r>
            <a:r>
              <a:rPr lang="fr-FR" dirty="0" err="1" smtClean="0"/>
              <a:t>Algo</a:t>
            </a:r>
            <a:r>
              <a:rPr lang="fr-FR" dirty="0" smtClean="0"/>
              <a:t>: fonctions</a:t>
            </a:r>
            <a:endParaRPr lang="fr-FR" dirty="0"/>
          </a:p>
        </p:txBody>
      </p:sp>
      <p:sp>
        <p:nvSpPr>
          <p:cNvPr id="3" name="Content Placeholder 2"/>
          <p:cNvSpPr>
            <a:spLocks noGrp="1"/>
          </p:cNvSpPr>
          <p:nvPr>
            <p:ph sz="quarter" idx="1"/>
          </p:nvPr>
        </p:nvSpPr>
        <p:spPr/>
        <p:txBody>
          <a:bodyPr/>
          <a:lstStyle/>
          <a:p>
            <a:r>
              <a:rPr lang="fr-FR" sz="3200" dirty="0" smtClean="0"/>
              <a:t>Ouvrir(</a:t>
            </a:r>
            <a:r>
              <a:rPr lang="fr-FR" sz="3200" dirty="0" err="1" smtClean="0"/>
              <a:t>nom_logique</a:t>
            </a:r>
            <a:r>
              <a:rPr lang="fr-FR" sz="3200" dirty="0" smtClean="0"/>
              <a:t>, mode);</a:t>
            </a:r>
          </a:p>
          <a:p>
            <a:pPr>
              <a:buNone/>
            </a:pPr>
            <a:r>
              <a:rPr lang="fr-FR" sz="3200" dirty="0" smtClean="0"/>
              <a:t>Permet d’ouvrir un fichier en mode:</a:t>
            </a:r>
          </a:p>
          <a:p>
            <a:pPr>
              <a:buFontTx/>
              <a:buChar char="-"/>
            </a:pPr>
            <a:r>
              <a:rPr lang="fr-FR" sz="3200" b="1" dirty="0" smtClean="0"/>
              <a:t>Lecture</a:t>
            </a:r>
            <a:r>
              <a:rPr lang="fr-FR" sz="3200" dirty="0" smtClean="0"/>
              <a:t>: on peut lire les données de fichier sans les modifier « r »</a:t>
            </a:r>
          </a:p>
          <a:p>
            <a:pPr>
              <a:buFontTx/>
              <a:buChar char="-"/>
            </a:pPr>
            <a:r>
              <a:rPr lang="fr-FR" sz="3200" b="1" dirty="0" smtClean="0"/>
              <a:t>Ecriture</a:t>
            </a:r>
            <a:r>
              <a:rPr lang="fr-FR" sz="3200" dirty="0" smtClean="0"/>
              <a:t>: on peut modifier les données de fichier </a:t>
            </a:r>
          </a:p>
          <a:p>
            <a:pPr>
              <a:buNone/>
            </a:pPr>
            <a:r>
              <a:rPr lang="fr-FR" sz="3200" dirty="0"/>
              <a:t>	</a:t>
            </a:r>
            <a:r>
              <a:rPr lang="fr-FR" sz="3200" dirty="0" smtClean="0"/>
              <a:t>« w »: écraser le contenu de fichier</a:t>
            </a:r>
          </a:p>
          <a:p>
            <a:pPr>
              <a:buNone/>
            </a:pPr>
            <a:r>
              <a:rPr lang="fr-FR" sz="3200" dirty="0"/>
              <a:t>	</a:t>
            </a:r>
            <a:r>
              <a:rPr lang="fr-FR" sz="3200" dirty="0" smtClean="0"/>
              <a:t>« a »: ajouter des données à la fin de fichier</a:t>
            </a:r>
          </a:p>
          <a:p>
            <a:pPr>
              <a:buFontTx/>
              <a:buChar char="-"/>
            </a:pPr>
            <a:endParaRPr lang="fr-FR" dirty="0" smtClean="0"/>
          </a:p>
          <a:p>
            <a:pPr>
              <a:buFontTx/>
              <a:buChar char="-"/>
            </a:pPr>
            <a:endParaRPr lang="fr-FR" dirty="0"/>
          </a:p>
        </p:txBody>
      </p:sp>
      <p:sp>
        <p:nvSpPr>
          <p:cNvPr id="4" name="Date Placeholder 3"/>
          <p:cNvSpPr>
            <a:spLocks noGrp="1"/>
          </p:cNvSpPr>
          <p:nvPr>
            <p:ph type="dt" sz="half" idx="10"/>
          </p:nvPr>
        </p:nvSpPr>
        <p:spPr/>
        <p:txBody>
          <a:bodyPr/>
          <a:lstStyle/>
          <a:p>
            <a:r>
              <a:rPr lang="ar-DZ" smtClean="0"/>
              <a:t>14/04/2020</a:t>
            </a:r>
            <a:endParaRPr lang="fr-FR"/>
          </a:p>
        </p:txBody>
      </p:sp>
      <p:sp>
        <p:nvSpPr>
          <p:cNvPr id="5" name="Slide Number Placeholder 4"/>
          <p:cNvSpPr>
            <a:spLocks noGrp="1"/>
          </p:cNvSpPr>
          <p:nvPr>
            <p:ph type="sldNum" sz="quarter" idx="12"/>
          </p:nvPr>
        </p:nvSpPr>
        <p:spPr/>
        <p:txBody>
          <a:bodyPr/>
          <a:lstStyle/>
          <a:p>
            <a:fld id="{E8E6A23C-E6BA-4A41-93E1-A0DB9F8EC6E2}" type="slidenum">
              <a:rPr lang="fr-FR" smtClean="0"/>
              <a:pPr/>
              <a:t>8</a:t>
            </a:fld>
            <a:endParaRPr lang="fr-FR"/>
          </a:p>
        </p:txBody>
      </p:sp>
      <p:sp>
        <p:nvSpPr>
          <p:cNvPr id="6" name="Footer Placeholder 5"/>
          <p:cNvSpPr>
            <a:spLocks noGrp="1"/>
          </p:cNvSpPr>
          <p:nvPr>
            <p:ph type="ftr" sz="quarter" idx="11"/>
          </p:nvPr>
        </p:nvSpPr>
        <p:spPr/>
        <p:txBody>
          <a:bodyPr/>
          <a:lstStyle/>
          <a:p>
            <a:r>
              <a:rPr lang="fr-FR" smtClean="0"/>
              <a:t>Dr. Djihane BABAHENINI</a:t>
            </a:r>
            <a:endParaRPr lang="fr-F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Fichiers en </a:t>
            </a:r>
            <a:r>
              <a:rPr lang="fr-FR" dirty="0" err="1" smtClean="0"/>
              <a:t>Algo</a:t>
            </a:r>
            <a:r>
              <a:rPr lang="fr-FR" dirty="0" smtClean="0"/>
              <a:t>: fonctions</a:t>
            </a:r>
            <a:endParaRPr lang="fr-FR" dirty="0"/>
          </a:p>
        </p:txBody>
      </p:sp>
      <p:sp>
        <p:nvSpPr>
          <p:cNvPr id="3" name="Content Placeholder 2"/>
          <p:cNvSpPr>
            <a:spLocks noGrp="1"/>
          </p:cNvSpPr>
          <p:nvPr>
            <p:ph sz="quarter" idx="1"/>
          </p:nvPr>
        </p:nvSpPr>
        <p:spPr/>
        <p:txBody>
          <a:bodyPr>
            <a:normAutofit/>
          </a:bodyPr>
          <a:lstStyle/>
          <a:p>
            <a:r>
              <a:rPr lang="fr-FR" sz="3600" dirty="0" smtClean="0"/>
              <a:t>Fermer(</a:t>
            </a:r>
            <a:r>
              <a:rPr lang="fr-FR" sz="3600" dirty="0" err="1" smtClean="0"/>
              <a:t>nom_logique</a:t>
            </a:r>
            <a:r>
              <a:rPr lang="fr-FR" sz="3600" dirty="0" smtClean="0"/>
              <a:t>);</a:t>
            </a:r>
          </a:p>
          <a:p>
            <a:pPr>
              <a:buNone/>
            </a:pPr>
            <a:r>
              <a:rPr lang="fr-FR" sz="3600" dirty="0" smtClean="0"/>
              <a:t>Après l’utilisation de fichier, on doit le fermer.</a:t>
            </a:r>
            <a:endParaRPr lang="fr-FR" sz="3600" dirty="0"/>
          </a:p>
        </p:txBody>
      </p:sp>
      <p:sp>
        <p:nvSpPr>
          <p:cNvPr id="4" name="Date Placeholder 3"/>
          <p:cNvSpPr>
            <a:spLocks noGrp="1"/>
          </p:cNvSpPr>
          <p:nvPr>
            <p:ph type="dt" sz="half" idx="10"/>
          </p:nvPr>
        </p:nvSpPr>
        <p:spPr/>
        <p:txBody>
          <a:bodyPr/>
          <a:lstStyle/>
          <a:p>
            <a:r>
              <a:rPr lang="ar-DZ" smtClean="0"/>
              <a:t>14/04/2020</a:t>
            </a:r>
            <a:endParaRPr lang="fr-FR"/>
          </a:p>
        </p:txBody>
      </p:sp>
      <p:sp>
        <p:nvSpPr>
          <p:cNvPr id="5" name="Slide Number Placeholder 4"/>
          <p:cNvSpPr>
            <a:spLocks noGrp="1"/>
          </p:cNvSpPr>
          <p:nvPr>
            <p:ph type="sldNum" sz="quarter" idx="12"/>
          </p:nvPr>
        </p:nvSpPr>
        <p:spPr/>
        <p:txBody>
          <a:bodyPr/>
          <a:lstStyle/>
          <a:p>
            <a:fld id="{E8E6A23C-E6BA-4A41-93E1-A0DB9F8EC6E2}" type="slidenum">
              <a:rPr lang="fr-FR" smtClean="0"/>
              <a:pPr/>
              <a:t>9</a:t>
            </a:fld>
            <a:endParaRPr lang="fr-FR"/>
          </a:p>
        </p:txBody>
      </p:sp>
      <p:sp>
        <p:nvSpPr>
          <p:cNvPr id="6" name="Footer Placeholder 5"/>
          <p:cNvSpPr>
            <a:spLocks noGrp="1"/>
          </p:cNvSpPr>
          <p:nvPr>
            <p:ph type="ftr" sz="quarter" idx="11"/>
          </p:nvPr>
        </p:nvSpPr>
        <p:spPr/>
        <p:txBody>
          <a:bodyPr/>
          <a:lstStyle/>
          <a:p>
            <a:r>
              <a:rPr lang="fr-FR" smtClean="0"/>
              <a:t>Dr. Djihane BABAHENINI</a:t>
            </a:r>
            <a:endParaRPr lang="fr-F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7214</TotalTime>
  <Words>655</Words>
  <Application>Microsoft Office PowerPoint</Application>
  <PresentationFormat>Affichage à l'écran (4:3)</PresentationFormat>
  <Paragraphs>154</Paragraphs>
  <Slides>15</Slides>
  <Notes>5</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Equity</vt:lpstr>
      <vt:lpstr>Diapositive 1</vt:lpstr>
      <vt:lpstr>Rappel: définition</vt:lpstr>
      <vt:lpstr>Rappel: types</vt:lpstr>
      <vt:lpstr>Rappel: manipulation</vt:lpstr>
      <vt:lpstr>Fichiers en Algo: déclaration</vt:lpstr>
      <vt:lpstr>Fichiers en Algo: fonctions</vt:lpstr>
      <vt:lpstr>Diapositive 7</vt:lpstr>
      <vt:lpstr>Fichiers en Algo: fonctions</vt:lpstr>
      <vt:lpstr>Fichiers en Algo: fonctions</vt:lpstr>
      <vt:lpstr>Exercice</vt:lpstr>
      <vt:lpstr>Ecriture dans un fichier</vt:lpstr>
      <vt:lpstr>Ecriture dans un fichier: étapes</vt:lpstr>
      <vt:lpstr>Ecriture dans un fichier: étapes</vt:lpstr>
      <vt:lpstr>Accès aux données d’un fichier</vt:lpstr>
      <vt:lpstr>Recherche d’un livre par titre: étapes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Acer</dc:creator>
  <cp:lastModifiedBy>PRO-TECH</cp:lastModifiedBy>
  <cp:revision>6</cp:revision>
  <dcterms:created xsi:type="dcterms:W3CDTF">2020-04-06T04:00:20Z</dcterms:created>
  <dcterms:modified xsi:type="dcterms:W3CDTF">2020-04-21T21:17:45Z</dcterms:modified>
</cp:coreProperties>
</file>