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140"/>
  </p:notesMasterIdLst>
  <p:sldIdLst>
    <p:sldId id="258" r:id="rId2"/>
    <p:sldId id="257" r:id="rId3"/>
    <p:sldId id="259" r:id="rId4"/>
    <p:sldId id="260" r:id="rId5"/>
    <p:sldId id="261" r:id="rId6"/>
    <p:sldId id="262" r:id="rId7"/>
    <p:sldId id="263" r:id="rId8"/>
    <p:sldId id="264" r:id="rId9"/>
    <p:sldId id="273"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9" r:id="rId29"/>
    <p:sldId id="290" r:id="rId30"/>
    <p:sldId id="294" r:id="rId31"/>
    <p:sldId id="295" r:id="rId32"/>
    <p:sldId id="296" r:id="rId33"/>
    <p:sldId id="297" r:id="rId34"/>
    <p:sldId id="291" r:id="rId35"/>
    <p:sldId id="292" r:id="rId36"/>
    <p:sldId id="293" r:id="rId37"/>
    <p:sldId id="285" r:id="rId38"/>
    <p:sldId id="286" r:id="rId39"/>
    <p:sldId id="298" r:id="rId40"/>
    <p:sldId id="299" r:id="rId41"/>
    <p:sldId id="300" r:id="rId42"/>
    <p:sldId id="301" r:id="rId43"/>
    <p:sldId id="302" r:id="rId44"/>
    <p:sldId id="319" r:id="rId45"/>
    <p:sldId id="320" r:id="rId46"/>
    <p:sldId id="327" r:id="rId47"/>
    <p:sldId id="303" r:id="rId48"/>
    <p:sldId id="304" r:id="rId49"/>
    <p:sldId id="305" r:id="rId50"/>
    <p:sldId id="325" r:id="rId51"/>
    <p:sldId id="326" r:id="rId52"/>
    <p:sldId id="306" r:id="rId53"/>
    <p:sldId id="321" r:id="rId54"/>
    <p:sldId id="322" r:id="rId55"/>
    <p:sldId id="323" r:id="rId56"/>
    <p:sldId id="307" r:id="rId57"/>
    <p:sldId id="308" r:id="rId58"/>
    <p:sldId id="309" r:id="rId59"/>
    <p:sldId id="315" r:id="rId60"/>
    <p:sldId id="316" r:id="rId61"/>
    <p:sldId id="324" r:id="rId62"/>
    <p:sldId id="310" r:id="rId63"/>
    <p:sldId id="311" r:id="rId64"/>
    <p:sldId id="312" r:id="rId65"/>
    <p:sldId id="313" r:id="rId66"/>
    <p:sldId id="314" r:id="rId67"/>
    <p:sldId id="317" r:id="rId68"/>
    <p:sldId id="318" r:id="rId69"/>
    <p:sldId id="352" r:id="rId70"/>
    <p:sldId id="328" r:id="rId71"/>
    <p:sldId id="353" r:id="rId72"/>
    <p:sldId id="329" r:id="rId73"/>
    <p:sldId id="347" r:id="rId74"/>
    <p:sldId id="330" r:id="rId75"/>
    <p:sldId id="386" r:id="rId76"/>
    <p:sldId id="349" r:id="rId77"/>
    <p:sldId id="340" r:id="rId78"/>
    <p:sldId id="345" r:id="rId79"/>
    <p:sldId id="341" r:id="rId80"/>
    <p:sldId id="342" r:id="rId81"/>
    <p:sldId id="344" r:id="rId82"/>
    <p:sldId id="351" r:id="rId83"/>
    <p:sldId id="346" r:id="rId84"/>
    <p:sldId id="348" r:id="rId85"/>
    <p:sldId id="350" r:id="rId86"/>
    <p:sldId id="378" r:id="rId87"/>
    <p:sldId id="379" r:id="rId88"/>
    <p:sldId id="380" r:id="rId89"/>
    <p:sldId id="381" r:id="rId90"/>
    <p:sldId id="382" r:id="rId91"/>
    <p:sldId id="383" r:id="rId92"/>
    <p:sldId id="384" r:id="rId93"/>
    <p:sldId id="385" r:id="rId94"/>
    <p:sldId id="388" r:id="rId95"/>
    <p:sldId id="387" r:id="rId96"/>
    <p:sldId id="394" r:id="rId97"/>
    <p:sldId id="395" r:id="rId98"/>
    <p:sldId id="389" r:id="rId99"/>
    <p:sldId id="390" r:id="rId100"/>
    <p:sldId id="391" r:id="rId101"/>
    <p:sldId id="392" r:id="rId102"/>
    <p:sldId id="396" r:id="rId103"/>
    <p:sldId id="393" r:id="rId104"/>
    <p:sldId id="403" r:id="rId105"/>
    <p:sldId id="404" r:id="rId106"/>
    <p:sldId id="405" r:id="rId107"/>
    <p:sldId id="397" r:id="rId108"/>
    <p:sldId id="398" r:id="rId109"/>
    <p:sldId id="399" r:id="rId110"/>
    <p:sldId id="402" r:id="rId111"/>
    <p:sldId id="400" r:id="rId112"/>
    <p:sldId id="406" r:id="rId113"/>
    <p:sldId id="407" r:id="rId114"/>
    <p:sldId id="408" r:id="rId115"/>
    <p:sldId id="411" r:id="rId116"/>
    <p:sldId id="409" r:id="rId117"/>
    <p:sldId id="412" r:id="rId118"/>
    <p:sldId id="410" r:id="rId119"/>
    <p:sldId id="413" r:id="rId120"/>
    <p:sldId id="429" r:id="rId121"/>
    <p:sldId id="414" r:id="rId122"/>
    <p:sldId id="415" r:id="rId123"/>
    <p:sldId id="416" r:id="rId124"/>
    <p:sldId id="418" r:id="rId125"/>
    <p:sldId id="417" r:id="rId126"/>
    <p:sldId id="419" r:id="rId127"/>
    <p:sldId id="420" r:id="rId128"/>
    <p:sldId id="421" r:id="rId129"/>
    <p:sldId id="424" r:id="rId130"/>
    <p:sldId id="422" r:id="rId131"/>
    <p:sldId id="430" r:id="rId132"/>
    <p:sldId id="431" r:id="rId133"/>
    <p:sldId id="432" r:id="rId134"/>
    <p:sldId id="437" r:id="rId135"/>
    <p:sldId id="433" r:id="rId136"/>
    <p:sldId id="434" r:id="rId137"/>
    <p:sldId id="435" r:id="rId138"/>
    <p:sldId id="436" r:id="rId1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6600"/>
    <a:srgbClr val="00FFFF"/>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791" autoAdjust="0"/>
    <p:restoredTop sz="94660"/>
  </p:normalViewPr>
  <p:slideViewPr>
    <p:cSldViewPr>
      <p:cViewPr>
        <p:scale>
          <a:sx n="70" d="100"/>
          <a:sy n="70" d="100"/>
        </p:scale>
        <p:origin x="-134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A653F-4BAA-413E-B45B-1BCC1AC9C6B1}" type="datetimeFigureOut">
              <a:rPr lang="fr-FR" smtClean="0"/>
              <a:pPr/>
              <a:t>06/06/2020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7EF49-5560-4773-97E2-055231CDE73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E57EF49-5560-4773-97E2-055231CDE73D}"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E57EF49-5560-4773-97E2-055231CDE73D}" type="slidenum">
              <a:rPr lang="fr-FR" smtClean="0"/>
              <a:pPr/>
              <a:t>44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E57EF49-5560-4773-97E2-055231CDE73D}" type="slidenum">
              <a:rPr lang="fr-FR" smtClean="0"/>
              <a:pPr/>
              <a:t>66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E57EF49-5560-4773-97E2-055231CDE73D}" type="slidenum">
              <a:rPr lang="fr-FR" smtClean="0"/>
              <a:pPr/>
              <a:t>84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E57EF49-5560-4773-97E2-055231CDE73D}" type="slidenum">
              <a:rPr lang="fr-FR" smtClean="0"/>
              <a:pPr/>
              <a:t>96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8" name="Espace réservé du numéro de diapositive 7"/>
          <p:cNvSpPr>
            <a:spLocks noGrp="1"/>
          </p:cNvSpPr>
          <p:nvPr>
            <p:ph type="sldNum" sz="quarter" idx="11"/>
          </p:nvPr>
        </p:nvSpPr>
        <p:spPr/>
        <p:txBody>
          <a:bodyPr/>
          <a:lstStyle/>
          <a:p>
            <a:fld id="{C20F7604-3A79-4343-B17C-C88422926C2A}"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0C394D8-FFFB-4D96-B77B-7DBF80C3EA5A}" type="datetimeFigureOut">
              <a:rPr lang="fr-FR" smtClean="0"/>
              <a:pPr/>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20F7604-3A79-4343-B17C-C88422926C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C0C394D8-FFFB-4D96-B77B-7DBF80C3EA5A}" type="datetimeFigureOut">
              <a:rPr lang="fr-FR" smtClean="0"/>
              <a:pPr/>
              <a:t>06/06/2020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0F7604-3A79-4343-B17C-C88422926C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0C394D8-FFFB-4D96-B77B-7DBF80C3EA5A}" type="datetimeFigureOut">
              <a:rPr lang="fr-FR" smtClean="0"/>
              <a:pPr/>
              <a:t>06/06/2020</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20F7604-3A79-4343-B17C-C88422926C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dirty="0">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dirty="0">
                  <a:ln w="9525">
                    <a:noFill/>
                    <a:round/>
                    <a:headEnd/>
                    <a:tailEnd/>
                  </a:ln>
                  <a:solidFill>
                    <a:srgbClr val="000080"/>
                  </a:solidFill>
                  <a:latin typeface="+mn-cs"/>
                  <a:ea typeface="+mn-cs"/>
                  <a:cs typeface="+mn-cs"/>
                </a:rPr>
                <a:t>بــســكــــــــــــرة</a:t>
              </a:r>
              <a:endParaRPr lang="fr-FR" sz="3600" kern="10" dirty="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1. </a:t>
            </a:r>
            <a:r>
              <a:rPr lang="ar-DZ" sz="3200" b="1" dirty="0" smtClean="0">
                <a:solidFill>
                  <a:srgbClr val="FF0000"/>
                </a:solidFill>
                <a:latin typeface="Adobe Arabic"/>
                <a:ea typeface="Adobe Arabic"/>
                <a:cs typeface="Adobe Arabic"/>
              </a:rPr>
              <a:t>تكلفة القروض المصرفية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200"/>
            <a:ext cx="8229600" cy="1143000"/>
          </a:xfrm>
        </p:spPr>
        <p:txBody>
          <a:bodyPr>
            <a:normAutofit/>
          </a:bodyPr>
          <a:lstStyle/>
          <a:p>
            <a:pPr algn="r" rtl="1"/>
            <a:r>
              <a:rPr lang="ar-DZ" sz="4400" b="1" dirty="0" smtClean="0">
                <a:solidFill>
                  <a:srgbClr val="FF0000"/>
                </a:solidFill>
                <a:latin typeface="Times New Roman" pitchFamily="18" charset="0"/>
                <a:cs typeface="Times New Roman" pitchFamily="18" charset="0"/>
              </a:rPr>
              <a:t>المردودية الاقتصادية: </a:t>
            </a:r>
            <a:endParaRPr lang="fr-FR" sz="4400" b="1" dirty="0">
              <a:solidFill>
                <a:srgbClr val="FF0000"/>
              </a:solidFill>
              <a:latin typeface="Times New Roman" pitchFamily="18" charset="0"/>
              <a:cs typeface="Times New Roman" pitchFamily="18" charset="0"/>
            </a:endParaRPr>
          </a:p>
        </p:txBody>
      </p:sp>
      <p:grpSp>
        <p:nvGrpSpPr>
          <p:cNvPr id="21506" name="Group 2"/>
          <p:cNvGrpSpPr>
            <a:grpSpLocks/>
          </p:cNvGrpSpPr>
          <p:nvPr/>
        </p:nvGrpSpPr>
        <p:grpSpPr bwMode="auto">
          <a:xfrm>
            <a:off x="533400" y="914400"/>
            <a:ext cx="8382000" cy="1106488"/>
            <a:chOff x="4585" y="3076"/>
            <a:chExt cx="6487" cy="826"/>
          </a:xfrm>
        </p:grpSpPr>
        <p:sp>
          <p:nvSpPr>
            <p:cNvPr id="21507" name="Zone de texte 536"/>
            <p:cNvSpPr txBox="1">
              <a:spLocks noChangeArrowheads="1"/>
            </p:cNvSpPr>
            <p:nvPr/>
          </p:nvSpPr>
          <p:spPr bwMode="auto">
            <a:xfrm>
              <a:off x="8713" y="3244"/>
              <a:ext cx="2359" cy="37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المردودية الاقتصادية </a:t>
              </a:r>
              <a:r>
                <a:rPr kumimoji="0" lang="fr-FR"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8" name="Zone de texte 533"/>
            <p:cNvSpPr txBox="1">
              <a:spLocks noChangeArrowheads="1"/>
            </p:cNvSpPr>
            <p:nvPr/>
          </p:nvSpPr>
          <p:spPr bwMode="auto">
            <a:xfrm>
              <a:off x="6472" y="3104"/>
              <a:ext cx="2368"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ربح قبل فوائد وضرائب</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9" name="Zone de texte 537"/>
            <p:cNvSpPr txBox="1">
              <a:spLocks noChangeArrowheads="1"/>
            </p:cNvSpPr>
            <p:nvPr/>
          </p:nvSpPr>
          <p:spPr bwMode="auto">
            <a:xfrm>
              <a:off x="6472" y="3498"/>
              <a:ext cx="2359" cy="404"/>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أموال خاصة + قروض</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0" name="Connecteur droit 540"/>
            <p:cNvSpPr>
              <a:spLocks noChangeShapeType="1"/>
            </p:cNvSpPr>
            <p:nvPr/>
          </p:nvSpPr>
          <p:spPr bwMode="auto">
            <a:xfrm flipH="1">
              <a:off x="6853" y="3474"/>
              <a:ext cx="186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p>
          </p:txBody>
        </p:sp>
        <p:sp>
          <p:nvSpPr>
            <p:cNvPr id="21511" name="Zone de texte 535"/>
            <p:cNvSpPr txBox="1">
              <a:spLocks noChangeArrowheads="1"/>
            </p:cNvSpPr>
            <p:nvPr/>
          </p:nvSpPr>
          <p:spPr bwMode="auto">
            <a:xfrm>
              <a:off x="4585" y="3225"/>
              <a:ext cx="780" cy="46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e</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12" name="Zone de texte 534"/>
            <p:cNvSpPr txBox="1">
              <a:spLocks noChangeArrowheads="1"/>
            </p:cNvSpPr>
            <p:nvPr/>
          </p:nvSpPr>
          <p:spPr bwMode="auto">
            <a:xfrm>
              <a:off x="5395" y="3076"/>
              <a:ext cx="915"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EBIT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13" name="Zone de texte 538"/>
            <p:cNvSpPr txBox="1">
              <a:spLocks noChangeArrowheads="1"/>
            </p:cNvSpPr>
            <p:nvPr/>
          </p:nvSpPr>
          <p:spPr bwMode="auto">
            <a:xfrm>
              <a:off x="5319" y="3428"/>
              <a:ext cx="990" cy="39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14" name="Connecteur droit 539"/>
            <p:cNvSpPr>
              <a:spLocks noChangeShapeType="1"/>
            </p:cNvSpPr>
            <p:nvPr/>
          </p:nvSpPr>
          <p:spPr bwMode="auto">
            <a:xfrm>
              <a:off x="5395" y="3428"/>
              <a:ext cx="9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p>
          </p:txBody>
        </p:sp>
      </p:grpSp>
      <p:sp>
        <p:nvSpPr>
          <p:cNvPr id="14" name="Titre 1"/>
          <p:cNvSpPr txBox="1">
            <a:spLocks/>
          </p:cNvSpPr>
          <p:nvPr/>
        </p:nvSpPr>
        <p:spPr>
          <a:xfrm>
            <a:off x="609600" y="1905000"/>
            <a:ext cx="8229600" cy="1143000"/>
          </a:xfrm>
          <a:prstGeom prst="rect">
            <a:avLst/>
          </a:prstGeom>
        </p:spPr>
        <p:txBody>
          <a:bodyPr vert="horz" lIns="45720" rIns="45720" anchor="ctr">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المردودية المالية: </a:t>
            </a:r>
            <a:endParaRPr kumimoji="0" lang="fr-FR" sz="4400" b="1" i="0" u="none" strike="noStrike" kern="1200" cap="none" spc="0" normalizeH="0" baseline="0" noProof="0" dirty="0">
              <a:ln>
                <a:noFill/>
              </a:ln>
              <a:solidFill>
                <a:srgbClr val="FF0000"/>
              </a:solidFill>
              <a:effectLst/>
              <a:uLnTx/>
              <a:uFillTx/>
              <a:latin typeface="Times New Roman" pitchFamily="18" charset="0"/>
              <a:ea typeface="+mj-ea"/>
              <a:cs typeface="Times New Roman" pitchFamily="18" charset="0"/>
            </a:endParaRPr>
          </a:p>
        </p:txBody>
      </p:sp>
      <p:grpSp>
        <p:nvGrpSpPr>
          <p:cNvPr id="21515" name="Group 11"/>
          <p:cNvGrpSpPr>
            <a:grpSpLocks/>
          </p:cNvGrpSpPr>
          <p:nvPr/>
        </p:nvGrpSpPr>
        <p:grpSpPr bwMode="auto">
          <a:xfrm>
            <a:off x="381000" y="2743200"/>
            <a:ext cx="8458200" cy="1219200"/>
            <a:chOff x="4674" y="3839"/>
            <a:chExt cx="6307" cy="771"/>
          </a:xfrm>
        </p:grpSpPr>
        <p:sp>
          <p:nvSpPr>
            <p:cNvPr id="21516" name="Zone de texte 546"/>
            <p:cNvSpPr txBox="1">
              <a:spLocks noChangeArrowheads="1"/>
            </p:cNvSpPr>
            <p:nvPr/>
          </p:nvSpPr>
          <p:spPr bwMode="auto">
            <a:xfrm>
              <a:off x="9145" y="4014"/>
              <a:ext cx="1836" cy="37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المردودية المالية</a:t>
              </a:r>
              <a:r>
                <a:rPr kumimoji="0" lang="fr-FR"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7" name="Zone de texte 541"/>
            <p:cNvSpPr txBox="1">
              <a:spLocks noChangeArrowheads="1"/>
            </p:cNvSpPr>
            <p:nvPr/>
          </p:nvSpPr>
          <p:spPr bwMode="auto">
            <a:xfrm>
              <a:off x="7793" y="3839"/>
              <a:ext cx="1425"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الربح الصافي</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8" name="Zone de texte 548"/>
            <p:cNvSpPr txBox="1">
              <a:spLocks noChangeArrowheads="1"/>
            </p:cNvSpPr>
            <p:nvPr/>
          </p:nvSpPr>
          <p:spPr bwMode="auto">
            <a:xfrm>
              <a:off x="7793" y="4160"/>
              <a:ext cx="1500" cy="42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الأموال الخاصة</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9" name="Connecteur droit 547"/>
            <p:cNvSpPr>
              <a:spLocks noChangeShapeType="1"/>
            </p:cNvSpPr>
            <p:nvPr/>
          </p:nvSpPr>
          <p:spPr bwMode="auto">
            <a:xfrm flipH="1">
              <a:off x="7913" y="4176"/>
              <a:ext cx="11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p>
          </p:txBody>
        </p:sp>
        <p:sp>
          <p:nvSpPr>
            <p:cNvPr id="21520" name="Zone de texte 543"/>
            <p:cNvSpPr txBox="1">
              <a:spLocks noChangeArrowheads="1"/>
            </p:cNvSpPr>
            <p:nvPr/>
          </p:nvSpPr>
          <p:spPr bwMode="auto">
            <a:xfrm>
              <a:off x="4674" y="4000"/>
              <a:ext cx="750" cy="46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f</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21" name="Zone de texte 542"/>
            <p:cNvSpPr txBox="1">
              <a:spLocks noChangeArrowheads="1"/>
            </p:cNvSpPr>
            <p:nvPr/>
          </p:nvSpPr>
          <p:spPr bwMode="auto">
            <a:xfrm>
              <a:off x="5395" y="3849"/>
              <a:ext cx="645"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NI</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22" name="Zone de texte 544"/>
            <p:cNvSpPr txBox="1">
              <a:spLocks noChangeArrowheads="1"/>
            </p:cNvSpPr>
            <p:nvPr/>
          </p:nvSpPr>
          <p:spPr bwMode="auto">
            <a:xfrm>
              <a:off x="5395" y="4160"/>
              <a:ext cx="630"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23" name="Connecteur droit 545"/>
            <p:cNvSpPr>
              <a:spLocks noChangeShapeType="1"/>
            </p:cNvSpPr>
            <p:nvPr/>
          </p:nvSpPr>
          <p:spPr bwMode="auto">
            <a:xfrm>
              <a:off x="5395" y="4176"/>
              <a:ext cx="63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p>
          </p:txBody>
        </p:sp>
      </p:grpSp>
      <p:sp>
        <p:nvSpPr>
          <p:cNvPr id="24" name="Rectangle 23"/>
          <p:cNvSpPr/>
          <p:nvPr/>
        </p:nvSpPr>
        <p:spPr>
          <a:xfrm>
            <a:off x="5906987" y="4800600"/>
            <a:ext cx="2932213" cy="769441"/>
          </a:xfrm>
          <a:prstGeom prst="rect">
            <a:avLst/>
          </a:prstGeom>
        </p:spPr>
        <p:txBody>
          <a:bodyPr wrap="none">
            <a:spAutoFit/>
          </a:bodyPr>
          <a:lstStyle/>
          <a:p>
            <a:r>
              <a:rPr lang="ar-DZ" sz="4400" b="1" dirty="0">
                <a:solidFill>
                  <a:srgbClr val="FF0000"/>
                </a:solidFill>
                <a:latin typeface="Times New Roman" pitchFamily="18" charset="0"/>
                <a:cs typeface="Times New Roman" pitchFamily="18" charset="0"/>
              </a:rPr>
              <a:t>ربحية </a:t>
            </a:r>
            <a:r>
              <a:rPr lang="ar-DZ" sz="4400" b="1" dirty="0" smtClean="0">
                <a:solidFill>
                  <a:srgbClr val="FF0000"/>
                </a:solidFill>
                <a:latin typeface="Times New Roman" pitchFamily="18" charset="0"/>
                <a:cs typeface="Times New Roman" pitchFamily="18" charset="0"/>
              </a:rPr>
              <a:t>السهم : </a:t>
            </a:r>
            <a:endParaRPr lang="fr-FR" sz="4400" dirty="0">
              <a:solidFill>
                <a:srgbClr val="FF0000"/>
              </a:solidFill>
              <a:latin typeface="Times New Roman" pitchFamily="18" charset="0"/>
              <a:cs typeface="Times New Roman" pitchFamily="18" charset="0"/>
            </a:endParaRPr>
          </a:p>
        </p:txBody>
      </p:sp>
      <p:grpSp>
        <p:nvGrpSpPr>
          <p:cNvPr id="25" name="Group 11"/>
          <p:cNvGrpSpPr>
            <a:grpSpLocks/>
          </p:cNvGrpSpPr>
          <p:nvPr/>
        </p:nvGrpSpPr>
        <p:grpSpPr bwMode="auto">
          <a:xfrm>
            <a:off x="457200" y="5486400"/>
            <a:ext cx="8458200" cy="1295400"/>
            <a:chOff x="4674" y="3839"/>
            <a:chExt cx="6307" cy="771"/>
          </a:xfrm>
        </p:grpSpPr>
        <p:sp>
          <p:nvSpPr>
            <p:cNvPr id="26" name="Zone de texte 546"/>
            <p:cNvSpPr txBox="1">
              <a:spLocks noChangeArrowheads="1"/>
            </p:cNvSpPr>
            <p:nvPr/>
          </p:nvSpPr>
          <p:spPr bwMode="auto">
            <a:xfrm>
              <a:off x="9145" y="4014"/>
              <a:ext cx="1836" cy="37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ربحية السهم </a:t>
              </a:r>
              <a:r>
                <a:rPr kumimoji="0" lang="fr-FR"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Zone de texte 541"/>
            <p:cNvSpPr txBox="1">
              <a:spLocks noChangeArrowheads="1"/>
            </p:cNvSpPr>
            <p:nvPr/>
          </p:nvSpPr>
          <p:spPr bwMode="auto">
            <a:xfrm>
              <a:off x="7793" y="3839"/>
              <a:ext cx="1425"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الربح الصافي</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Zone de texte 548"/>
            <p:cNvSpPr txBox="1">
              <a:spLocks noChangeArrowheads="1"/>
            </p:cNvSpPr>
            <p:nvPr/>
          </p:nvSpPr>
          <p:spPr bwMode="auto">
            <a:xfrm>
              <a:off x="7793" y="4160"/>
              <a:ext cx="1500" cy="42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Arial" pitchFamily="34" charset="0"/>
                  <a:cs typeface="Arial" pitchFamily="34" charset="0"/>
                </a:rPr>
                <a:t>عدد الأسهم</a:t>
              </a:r>
              <a:endParaRPr kumimoji="0" lang="en-US" sz="28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Connecteur droit 547"/>
            <p:cNvSpPr>
              <a:spLocks noChangeShapeType="1"/>
            </p:cNvSpPr>
            <p:nvPr/>
          </p:nvSpPr>
          <p:spPr bwMode="auto">
            <a:xfrm flipH="1">
              <a:off x="7913" y="4176"/>
              <a:ext cx="11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p>
          </p:txBody>
        </p:sp>
        <p:sp>
          <p:nvSpPr>
            <p:cNvPr id="30" name="Zone de texte 543"/>
            <p:cNvSpPr txBox="1">
              <a:spLocks noChangeArrowheads="1"/>
            </p:cNvSpPr>
            <p:nvPr/>
          </p:nvSpPr>
          <p:spPr bwMode="auto">
            <a:xfrm>
              <a:off x="4674" y="4000"/>
              <a:ext cx="966" cy="46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EPS=</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 name="Zone de texte 542"/>
            <p:cNvSpPr txBox="1">
              <a:spLocks noChangeArrowheads="1"/>
            </p:cNvSpPr>
            <p:nvPr/>
          </p:nvSpPr>
          <p:spPr bwMode="auto">
            <a:xfrm>
              <a:off x="5677" y="3849"/>
              <a:ext cx="645"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NI</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2" name="Zone de texte 544"/>
            <p:cNvSpPr txBox="1">
              <a:spLocks noChangeArrowheads="1"/>
            </p:cNvSpPr>
            <p:nvPr/>
          </p:nvSpPr>
          <p:spPr bwMode="auto">
            <a:xfrm>
              <a:off x="5692" y="4160"/>
              <a:ext cx="630"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3" name="Connecteur droit 545"/>
            <p:cNvSpPr>
              <a:spLocks noChangeShapeType="1"/>
            </p:cNvSpPr>
            <p:nvPr/>
          </p:nvSpPr>
          <p:spPr bwMode="auto">
            <a:xfrm>
              <a:off x="5697" y="4176"/>
              <a:ext cx="63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p>
          </p:txBody>
        </p:sp>
      </p:grpSp>
      <p:sp>
        <p:nvSpPr>
          <p:cNvPr id="34" name="Rectangle 33"/>
          <p:cNvSpPr/>
          <p:nvPr/>
        </p:nvSpPr>
        <p:spPr>
          <a:xfrm>
            <a:off x="1752600" y="4078069"/>
            <a:ext cx="7162800" cy="584775"/>
          </a:xfrm>
          <a:prstGeom prst="rect">
            <a:avLst/>
          </a:prstGeom>
        </p:spPr>
        <p:txBody>
          <a:bodyPr wrap="square">
            <a:spAutoFit/>
          </a:bodyPr>
          <a:lstStyle/>
          <a:p>
            <a:pPr algn="r" rtl="1"/>
            <a:r>
              <a:rPr lang="ar-DZ" sz="3200" b="1" dirty="0" smtClean="0">
                <a:solidFill>
                  <a:srgbClr val="FF0000"/>
                </a:solidFill>
                <a:latin typeface="Times New Roman" pitchFamily="18" charset="0"/>
                <a:cs typeface="Times New Roman" pitchFamily="18" charset="0"/>
              </a:rPr>
              <a:t>عدد الأسهم= </a:t>
            </a:r>
            <a:r>
              <a:rPr lang="ar-DZ" sz="3200" b="1" dirty="0" smtClean="0">
                <a:latin typeface="Times New Roman" pitchFamily="18" charset="0"/>
                <a:cs typeface="Times New Roman" pitchFamily="18" charset="0"/>
              </a:rPr>
              <a:t>الأموال الخاصة/ متوسط قيمة السهم </a:t>
            </a:r>
            <a:endParaRPr lang="fr-FR" sz="3200" dirty="0">
              <a:latin typeface="Times New Roman" pitchFamily="18" charset="0"/>
              <a:cs typeface="Times New Roman" pitchFamily="18" charset="0"/>
            </a:endParaRPr>
          </a:p>
        </p:txBody>
      </p:sp>
      <p:sp>
        <p:nvSpPr>
          <p:cNvPr id="44" name="Zone de texte 543"/>
          <p:cNvSpPr txBox="1">
            <a:spLocks noChangeArrowheads="1"/>
          </p:cNvSpPr>
          <p:nvPr/>
        </p:nvSpPr>
        <p:spPr bwMode="auto">
          <a:xfrm>
            <a:off x="76200" y="4293193"/>
            <a:ext cx="1005811" cy="73531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800" b="1" dirty="0" smtClean="0">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5" name="Zone de texte 542"/>
          <p:cNvSpPr txBox="1">
            <a:spLocks noChangeArrowheads="1"/>
          </p:cNvSpPr>
          <p:nvPr/>
        </p:nvSpPr>
        <p:spPr bwMode="auto">
          <a:xfrm>
            <a:off x="762000" y="4054413"/>
            <a:ext cx="864997" cy="640436"/>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6" name="Zone de texte 544"/>
          <p:cNvSpPr txBox="1">
            <a:spLocks noChangeArrowheads="1"/>
          </p:cNvSpPr>
          <p:nvPr/>
        </p:nvSpPr>
        <p:spPr bwMode="auto">
          <a:xfrm>
            <a:off x="685800" y="4546205"/>
            <a:ext cx="1066800" cy="71159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 </a:t>
            </a:r>
            <a:r>
              <a:rPr kumimoji="0" lang="ar-DZ"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ق</a:t>
            </a: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س</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7" name="Connecteur droit 545"/>
          <p:cNvSpPr>
            <a:spLocks noChangeShapeType="1"/>
          </p:cNvSpPr>
          <p:nvPr/>
        </p:nvSpPr>
        <p:spPr bwMode="auto">
          <a:xfrm>
            <a:off x="762000" y="4571506"/>
            <a:ext cx="844881"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1143000"/>
          </a:xfrm>
        </p:spPr>
        <p:txBody>
          <a:bodyPr>
            <a:normAutofit/>
          </a:bodyPr>
          <a:lstStyle/>
          <a:p>
            <a:pPr algn="r" rtl="1"/>
            <a:r>
              <a:rPr lang="ar-DZ" sz="4000" b="1" dirty="0" smtClean="0">
                <a:solidFill>
                  <a:srgbClr val="FF0000"/>
                </a:solidFill>
                <a:latin typeface="Arial" pitchFamily="34" charset="0"/>
                <a:cs typeface="Arial" pitchFamily="34" charset="0"/>
              </a:rPr>
              <a:t>سلسلة تمارين تكاليف التمويل</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077200" cy="4114800"/>
          </a:xfrm>
        </p:spPr>
        <p:txBody>
          <a:bodyPr>
            <a:normAutofit lnSpcReduction="10000"/>
          </a:bodyPr>
          <a:lstStyle/>
          <a:p>
            <a:pPr marL="23813" indent="-23813" algn="just" rtl="1">
              <a:buNone/>
            </a:pPr>
            <a:r>
              <a:rPr lang="ar-DZ" b="1" dirty="0" smtClean="0">
                <a:solidFill>
                  <a:srgbClr val="FF0000"/>
                </a:solidFill>
                <a:latin typeface="Arial" pitchFamily="34" charset="0"/>
                <a:cs typeface="Arial" pitchFamily="34" charset="0"/>
              </a:rPr>
              <a:t>التمرين </a:t>
            </a:r>
            <a:r>
              <a:rPr lang="ar-SA" b="1" dirty="0" smtClean="0">
                <a:solidFill>
                  <a:srgbClr val="FF0000"/>
                </a:solidFill>
                <a:latin typeface="Arial" pitchFamily="34" charset="0"/>
                <a:cs typeface="Arial" pitchFamily="34" charset="0"/>
              </a:rPr>
              <a:t>الخامس</a:t>
            </a:r>
            <a:r>
              <a:rPr lang="ar-DZ" b="1" dirty="0" smtClean="0">
                <a:solidFill>
                  <a:srgbClr val="FF0000"/>
                </a:solidFill>
                <a:latin typeface="Arial" pitchFamily="34" charset="0"/>
                <a:cs typeface="Arial" pitchFamily="34" charset="0"/>
              </a:rPr>
              <a:t>:</a:t>
            </a:r>
            <a:endParaRPr lang="fr-FR" dirty="0" smtClean="0">
              <a:solidFill>
                <a:srgbClr val="FF0000"/>
              </a:solidFill>
              <a:latin typeface="Arial" pitchFamily="34" charset="0"/>
              <a:cs typeface="Arial" pitchFamily="34" charset="0"/>
            </a:endParaRPr>
          </a:p>
          <a:p>
            <a:pPr marL="23813" indent="-23813" algn="just" rtl="1">
              <a:buNone/>
            </a:pPr>
            <a:r>
              <a:rPr lang="fr-FR" b="1" dirty="0" smtClean="0">
                <a:latin typeface="Arial" pitchFamily="34" charset="0"/>
                <a:cs typeface="Arial" pitchFamily="34" charset="0"/>
              </a:rPr>
              <a:t>      </a:t>
            </a:r>
            <a:r>
              <a:rPr lang="ar-DZ" sz="2800" b="1" dirty="0" smtClean="0">
                <a:latin typeface="Arial" pitchFamily="34" charset="0"/>
                <a:cs typeface="Arial" pitchFamily="34" charset="0"/>
              </a:rPr>
              <a:t>قدرت مؤسسة قيمة التوزيعات المتوقعة في السنة القادمة </a:t>
            </a:r>
            <a:r>
              <a:rPr lang="ar-DZ" sz="2800" b="1" dirty="0" err="1" smtClean="0">
                <a:latin typeface="Arial" pitchFamily="34" charset="0"/>
                <a:cs typeface="Arial" pitchFamily="34" charset="0"/>
              </a:rPr>
              <a:t>بـ</a:t>
            </a:r>
            <a:r>
              <a:rPr lang="ar-DZ" sz="2800" b="1" dirty="0" smtClean="0">
                <a:latin typeface="Arial" pitchFamily="34" charset="0"/>
                <a:cs typeface="Arial" pitchFamily="34" charset="0"/>
              </a:rPr>
              <a:t> </a:t>
            </a:r>
            <a:r>
              <a:rPr lang="fr-FR" sz="2800" b="1" dirty="0" smtClean="0">
                <a:latin typeface="Times New Roman" pitchFamily="18" charset="0"/>
                <a:cs typeface="Times New Roman" pitchFamily="18" charset="0"/>
              </a:rPr>
              <a:t>56</a:t>
            </a:r>
            <a:r>
              <a:rPr lang="ar-DZ" sz="2800" b="1" dirty="0" smtClean="0">
                <a:latin typeface="Arial" pitchFamily="34" charset="0"/>
                <a:cs typeface="Arial" pitchFamily="34" charset="0"/>
              </a:rPr>
              <a:t> دج للسهم العادي، وقد بلغت القيمة السوقية للسهم </a:t>
            </a:r>
            <a:r>
              <a:rPr lang="ar-DZ" sz="2800" b="1" dirty="0" smtClean="0">
                <a:latin typeface="Times New Roman" pitchFamily="18" charset="0"/>
                <a:cs typeface="Times New Roman" pitchFamily="18" charset="0"/>
              </a:rPr>
              <a:t>350</a:t>
            </a:r>
            <a:r>
              <a:rPr lang="ar-DZ" sz="2800" b="1" dirty="0" smtClean="0">
                <a:latin typeface="Arial" pitchFamily="34" charset="0"/>
                <a:cs typeface="Arial" pitchFamily="34" charset="0"/>
              </a:rPr>
              <a:t> دج لحظة التوزيع، ومن المتوقع أن تنمو تلك التوزيعات </a:t>
            </a:r>
            <a:r>
              <a:rPr lang="ar-DZ" sz="2800" b="1" dirty="0" err="1" smtClean="0">
                <a:latin typeface="Arial" pitchFamily="34" charset="0"/>
                <a:cs typeface="Arial" pitchFamily="34" charset="0"/>
              </a:rPr>
              <a:t>بـ</a:t>
            </a:r>
            <a:r>
              <a:rPr lang="ar-DZ" sz="2800" b="1" dirty="0" smtClean="0">
                <a:latin typeface="Arial" pitchFamily="34" charset="0"/>
                <a:cs typeface="Arial" pitchFamily="34" charset="0"/>
              </a:rPr>
              <a:t> </a:t>
            </a:r>
            <a:r>
              <a:rPr lang="fr-FR" sz="2800" b="1" dirty="0" smtClean="0">
                <a:latin typeface="Times New Roman" pitchFamily="18" charset="0"/>
                <a:cs typeface="Times New Roman" pitchFamily="18" charset="0"/>
              </a:rPr>
              <a:t>7</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سنويا في السنوات التي تليها.</a:t>
            </a:r>
            <a:endParaRPr lang="fr-FR" sz="2800" dirty="0" smtClean="0">
              <a:latin typeface="Times New Roman" pitchFamily="18" charset="0"/>
              <a:cs typeface="Times New Roman" pitchFamily="18" charset="0"/>
            </a:endParaRPr>
          </a:p>
          <a:p>
            <a:pPr marL="23813" indent="-23813" algn="just" rtl="1">
              <a:buNone/>
            </a:pPr>
            <a:r>
              <a:rPr lang="ar-DZ" sz="2800" b="1" u="sng" dirty="0" smtClean="0">
                <a:latin typeface="Arial" pitchFamily="34" charset="0"/>
                <a:cs typeface="Arial" pitchFamily="34" charset="0"/>
              </a:rPr>
              <a:t>المطلوب</a:t>
            </a:r>
            <a:r>
              <a:rPr lang="ar-DZ" sz="2800" b="1" dirty="0" smtClean="0">
                <a:latin typeface="Arial" pitchFamily="34" charset="0"/>
                <a:cs typeface="Arial" pitchFamily="34" charset="0"/>
              </a:rPr>
              <a:t>:</a:t>
            </a:r>
          </a:p>
          <a:p>
            <a:pPr marL="23813" indent="-23813" algn="just" rtl="1">
              <a:buNone/>
            </a:pPr>
            <a:r>
              <a:rPr lang="ar-DZ" sz="2800" b="1" dirty="0" smtClean="0">
                <a:latin typeface="Arial" pitchFamily="34" charset="0"/>
                <a:cs typeface="Arial" pitchFamily="34" charset="0"/>
              </a:rPr>
              <a:t>     أحسب تكلفة التمويل بالأسهم العادية، </a:t>
            </a:r>
            <a:r>
              <a:rPr lang="ar-DZ" sz="2800" b="1" dirty="0" err="1" smtClean="0">
                <a:latin typeface="Arial" pitchFamily="34" charset="0"/>
                <a:cs typeface="Arial" pitchFamily="34" charset="0"/>
              </a:rPr>
              <a:t>إ</a:t>
            </a:r>
            <a:r>
              <a:rPr lang="ar-SA" sz="2800" b="1" dirty="0" smtClean="0">
                <a:latin typeface="Arial" pitchFamily="34" charset="0"/>
                <a:cs typeface="Arial" pitchFamily="34" charset="0"/>
              </a:rPr>
              <a:t>ذا </a:t>
            </a:r>
            <a:r>
              <a:rPr lang="ar-DZ" sz="2800" b="1" dirty="0" smtClean="0">
                <a:latin typeface="Arial" pitchFamily="34" charset="0"/>
                <a:cs typeface="Arial" pitchFamily="34" charset="0"/>
              </a:rPr>
              <a:t>قررت المؤسسة إعادة استثمار الأرباح وعدم توزيعها على حملة الأسهم.</a:t>
            </a:r>
          </a:p>
          <a:p>
            <a:pPr marL="23813" indent="-23813" algn="just" rtl="1">
              <a:buNone/>
            </a:pPr>
            <a:r>
              <a:rPr lang="ar-DZ" sz="2800" b="1" u="sng" dirty="0" smtClean="0">
                <a:latin typeface="Arial" pitchFamily="34" charset="0"/>
                <a:cs typeface="Arial" pitchFamily="34" charset="0"/>
              </a:rPr>
              <a:t>ملاحظة: </a:t>
            </a:r>
            <a:r>
              <a:rPr lang="ar-DZ" sz="2800" b="1" dirty="0" smtClean="0">
                <a:latin typeface="Arial" pitchFamily="34" charset="0"/>
                <a:cs typeface="Arial" pitchFamily="34" charset="0"/>
              </a:rPr>
              <a:t>التوزيعات تخضع للضريبة على الأرباح الشخصية 25 %.</a:t>
            </a:r>
            <a:endParaRPr lang="fr-FR" sz="2800" dirty="0" smtClean="0">
              <a:latin typeface="Arial" pitchFamily="34" charset="0"/>
              <a:cs typeface="Arial" pitchFamily="34" charset="0"/>
            </a:endParaRPr>
          </a:p>
          <a:p>
            <a:pPr algn="just">
              <a:buNone/>
            </a:pPr>
            <a:endParaRPr lang="fr-FR"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39000" y="274638"/>
            <a:ext cx="1219200" cy="868362"/>
          </a:xfrm>
        </p:spPr>
        <p:txBody>
          <a:bodyPr>
            <a:normAutofit/>
          </a:bodyPr>
          <a:lstStyle/>
          <a:p>
            <a:pPr algn="just" rtl="1"/>
            <a:r>
              <a:rPr lang="ar-DZ" sz="4000" b="1" dirty="0" smtClean="0">
                <a:solidFill>
                  <a:srgbClr val="FF0000"/>
                </a:solidFill>
                <a:latin typeface="Arial" pitchFamily="34" charset="0"/>
                <a:cs typeface="Arial" pitchFamily="34" charset="0"/>
              </a:rPr>
              <a:t>الحل:</a:t>
            </a:r>
            <a:endParaRPr lang="fr-FR" sz="4000" b="1" dirty="0">
              <a:solidFill>
                <a:srgbClr val="FF0000"/>
              </a:solidFill>
              <a:latin typeface="Arial" pitchFamily="34" charset="0"/>
              <a:cs typeface="Arial" pitchFamily="34" charset="0"/>
            </a:endParaRPr>
          </a:p>
        </p:txBody>
      </p:sp>
      <p:sp>
        <p:nvSpPr>
          <p:cNvPr id="135190" name="Rectangle 22"/>
          <p:cNvSpPr>
            <a:spLocks noChangeArrowheads="1"/>
          </p:cNvSpPr>
          <p:nvPr/>
        </p:nvSpPr>
        <p:spPr bwMode="auto">
          <a:xfrm>
            <a:off x="457200" y="3048000"/>
            <a:ext cx="8153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840538" algn="r"/>
              </a:tabLst>
            </a:pPr>
            <a:r>
              <a:rPr kumimoji="0" lang="ar-DZ" sz="2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نفرض أنه بدل احتجاز الأرباح وإعادة استثمارها، قررت المؤسسة إصدار أسهم جديدة بسعر إصدار ( بيع)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350</a:t>
            </a:r>
            <a:r>
              <a:rPr kumimoji="0" lang="ar-DZ" sz="2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مع مصاريف إصدار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a:t>
            </a:r>
            <a:r>
              <a:rPr kumimoji="0" lang="ar-DZ" sz="2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fr-FR"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p:nvPr/>
        </p:nvSpPr>
        <p:spPr>
          <a:xfrm>
            <a:off x="381000" y="5867400"/>
            <a:ext cx="8153400" cy="954107"/>
          </a:xfrm>
          <a:prstGeom prst="rect">
            <a:avLst/>
          </a:prstGeom>
        </p:spPr>
        <p:txBody>
          <a:bodyPr wrap="square">
            <a:spAutoFit/>
          </a:bodyPr>
          <a:lstStyle/>
          <a:p>
            <a:pPr lvl="0" algn="justLow" rtl="1" eaLnBrk="0" fontAlgn="base" hangingPunct="0">
              <a:spcBef>
                <a:spcPct val="0"/>
              </a:spcBef>
              <a:spcAft>
                <a:spcPct val="0"/>
              </a:spcAft>
              <a:tabLst>
                <a:tab pos="6840538" algn="r"/>
              </a:tabLst>
            </a:pPr>
            <a:r>
              <a:rPr lang="ar-DZ" sz="2800" b="1" dirty="0" smtClean="0">
                <a:latin typeface="Arial" pitchFamily="34" charset="0"/>
                <a:ea typeface="Calibri" pitchFamily="34" charset="0"/>
                <a:cs typeface="Arial" pitchFamily="34" charset="0"/>
              </a:rPr>
              <a:t>    نلاحظ أن تكلفة التمويل بالأرباح المحتجزة أقل من تكلفة التمويل بأسهم عادية جديدة.</a:t>
            </a:r>
            <a:endParaRPr lang="ar-DZ" sz="2800" dirty="0" smtClean="0">
              <a:latin typeface="Arial" pitchFamily="34" charset="0"/>
              <a:cs typeface="Arial" pitchFamily="34" charset="0"/>
            </a:endParaRPr>
          </a:p>
        </p:txBody>
      </p:sp>
      <p:grpSp>
        <p:nvGrpSpPr>
          <p:cNvPr id="21" name="Groupe 20"/>
          <p:cNvGrpSpPr/>
          <p:nvPr/>
        </p:nvGrpSpPr>
        <p:grpSpPr>
          <a:xfrm>
            <a:off x="609750" y="4727019"/>
            <a:ext cx="4418927" cy="911386"/>
            <a:chOff x="609750" y="4727019"/>
            <a:chExt cx="4418927" cy="911386"/>
          </a:xfrm>
        </p:grpSpPr>
        <p:grpSp>
          <p:nvGrpSpPr>
            <p:cNvPr id="135169" name="Group 1"/>
            <p:cNvGrpSpPr>
              <a:grpSpLocks/>
            </p:cNvGrpSpPr>
            <p:nvPr/>
          </p:nvGrpSpPr>
          <p:grpSpPr bwMode="auto">
            <a:xfrm>
              <a:off x="609750" y="4727019"/>
              <a:ext cx="4418927" cy="911386"/>
              <a:chOff x="604" y="2580"/>
              <a:chExt cx="3534" cy="692"/>
            </a:xfrm>
          </p:grpSpPr>
          <p:sp>
            <p:nvSpPr>
              <p:cNvPr id="135174" name="Text Box 6"/>
              <p:cNvSpPr txBox="1">
                <a:spLocks noChangeArrowheads="1"/>
              </p:cNvSpPr>
              <p:nvPr/>
            </p:nvSpPr>
            <p:spPr bwMode="auto">
              <a:xfrm>
                <a:off x="604" y="2752"/>
                <a:ext cx="609" cy="3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o</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3" name="Text Box 5"/>
              <p:cNvSpPr txBox="1">
                <a:spLocks noChangeArrowheads="1"/>
              </p:cNvSpPr>
              <p:nvPr/>
            </p:nvSpPr>
            <p:spPr bwMode="auto">
              <a:xfrm>
                <a:off x="1514" y="2580"/>
                <a:ext cx="492" cy="3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56</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2" name="Text Box 4"/>
              <p:cNvSpPr txBox="1">
                <a:spLocks noChangeArrowheads="1"/>
              </p:cNvSpPr>
              <p:nvPr/>
            </p:nvSpPr>
            <p:spPr bwMode="auto">
              <a:xfrm>
                <a:off x="1274" y="2936"/>
                <a:ext cx="942"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350–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0" name="Text Box 2"/>
              <p:cNvSpPr txBox="1">
                <a:spLocks noChangeArrowheads="1"/>
              </p:cNvSpPr>
              <p:nvPr/>
            </p:nvSpPr>
            <p:spPr bwMode="auto">
              <a:xfrm>
                <a:off x="2188" y="2746"/>
                <a:ext cx="1950" cy="3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+0,07 = 23,47%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20" name="Connecteur droit 19"/>
            <p:cNvCxnSpPr/>
            <p:nvPr/>
          </p:nvCxnSpPr>
          <p:spPr>
            <a:xfrm>
              <a:off x="1483056" y="5181600"/>
              <a:ext cx="10668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e 22"/>
          <p:cNvGrpSpPr/>
          <p:nvPr/>
        </p:nvGrpSpPr>
        <p:grpSpPr>
          <a:xfrm>
            <a:off x="990600" y="2160895"/>
            <a:ext cx="6172202" cy="810905"/>
            <a:chOff x="990600" y="2057400"/>
            <a:chExt cx="6172202" cy="810905"/>
          </a:xfrm>
        </p:grpSpPr>
        <p:grpSp>
          <p:nvGrpSpPr>
            <p:cNvPr id="22" name="Groupe 21"/>
            <p:cNvGrpSpPr/>
            <p:nvPr/>
          </p:nvGrpSpPr>
          <p:grpSpPr>
            <a:xfrm>
              <a:off x="990600" y="2057400"/>
              <a:ext cx="6172202" cy="810905"/>
              <a:chOff x="2729344" y="597880"/>
              <a:chExt cx="2681612" cy="343508"/>
            </a:xfrm>
          </p:grpSpPr>
          <p:sp>
            <p:nvSpPr>
              <p:cNvPr id="135179" name="Text Box 11"/>
              <p:cNvSpPr txBox="1">
                <a:spLocks noChangeArrowheads="1"/>
              </p:cNvSpPr>
              <p:nvPr/>
            </p:nvSpPr>
            <p:spPr bwMode="auto">
              <a:xfrm>
                <a:off x="2729344" y="641350"/>
                <a:ext cx="406431" cy="203200"/>
              </a:xfrm>
              <a:prstGeom prst="rect">
                <a:avLst/>
              </a:prstGeom>
              <a:solidFill>
                <a:srgbClr val="FFFFFF"/>
              </a:solidFill>
              <a:ln w="25400">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o</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8" name="Text Box 10"/>
              <p:cNvSpPr txBox="1">
                <a:spLocks noChangeArrowheads="1"/>
              </p:cNvSpPr>
              <p:nvPr/>
            </p:nvSpPr>
            <p:spPr bwMode="auto">
              <a:xfrm>
                <a:off x="3138908" y="597880"/>
                <a:ext cx="246633" cy="179388"/>
              </a:xfrm>
              <a:prstGeom prst="rect">
                <a:avLst/>
              </a:prstGeom>
              <a:solidFill>
                <a:srgbClr val="FFFFFF"/>
              </a:solidFill>
              <a:ln w="2540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56</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7" name="Text Box 9"/>
              <p:cNvSpPr txBox="1">
                <a:spLocks noChangeArrowheads="1"/>
              </p:cNvSpPr>
              <p:nvPr/>
            </p:nvSpPr>
            <p:spPr bwMode="auto">
              <a:xfrm>
                <a:off x="3117617" y="762000"/>
                <a:ext cx="298559" cy="179388"/>
              </a:xfrm>
              <a:prstGeom prst="rect">
                <a:avLst/>
              </a:prstGeom>
              <a:solidFill>
                <a:srgbClr val="FFFFFF"/>
              </a:solidFill>
              <a:ln w="2540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350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5176" name="Text Box 8"/>
              <p:cNvSpPr txBox="1">
                <a:spLocks noChangeArrowheads="1"/>
              </p:cNvSpPr>
              <p:nvPr/>
            </p:nvSpPr>
            <p:spPr bwMode="auto">
              <a:xfrm>
                <a:off x="3391471" y="639312"/>
                <a:ext cx="2019485" cy="184522"/>
              </a:xfrm>
              <a:prstGeom prst="rect">
                <a:avLst/>
              </a:prstGeom>
              <a:solidFill>
                <a:srgbClr val="FFFFFF"/>
              </a:solidFill>
              <a:ln w="2540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+ 0,07 ](1-0,25)= 0,1725 = 17,25%</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24" name="Connecteur droit 23"/>
            <p:cNvCxnSpPr/>
            <p:nvPr/>
          </p:nvCxnSpPr>
          <p:spPr>
            <a:xfrm>
              <a:off x="1828800" y="2438400"/>
              <a:ext cx="762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5191" name="Text Box 23"/>
          <p:cNvSpPr txBox="1">
            <a:spLocks noChangeArrowheads="1"/>
          </p:cNvSpPr>
          <p:nvPr/>
        </p:nvSpPr>
        <p:spPr bwMode="auto">
          <a:xfrm>
            <a:off x="914400" y="457200"/>
            <a:ext cx="5230504" cy="5197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56,   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350,   g= 7%,    T= 25%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8"/>
          <p:cNvSpPr/>
          <p:nvPr/>
        </p:nvSpPr>
        <p:spPr>
          <a:xfrm>
            <a:off x="5410200" y="1600200"/>
            <a:ext cx="3416320" cy="461665"/>
          </a:xfrm>
          <a:prstGeom prst="rect">
            <a:avLst/>
          </a:prstGeom>
        </p:spPr>
        <p:txBody>
          <a:bodyPr wrap="none">
            <a:spAutoFit/>
          </a:bodyPr>
          <a:lstStyle/>
          <a:p>
            <a:r>
              <a:rPr lang="ar-DZ" sz="2400" b="1" dirty="0" smtClean="0">
                <a:solidFill>
                  <a:srgbClr val="FF0000"/>
                </a:solidFill>
                <a:latin typeface="Arial" pitchFamily="34" charset="0"/>
                <a:ea typeface="Calibri" pitchFamily="34" charset="0"/>
                <a:cs typeface="Arial" pitchFamily="34" charset="0"/>
              </a:rPr>
              <a:t>تكلفة التمويل بالأرباح المحتجزة </a:t>
            </a:r>
            <a:endParaRPr lang="fr-FR" sz="2400" dirty="0">
              <a:solidFill>
                <a:srgbClr val="FF0000"/>
              </a:solidFill>
            </a:endParaRPr>
          </a:p>
        </p:txBody>
      </p:sp>
      <p:sp>
        <p:nvSpPr>
          <p:cNvPr id="25" name="Rectangle 24"/>
          <p:cNvSpPr/>
          <p:nvPr/>
        </p:nvSpPr>
        <p:spPr>
          <a:xfrm>
            <a:off x="3886200" y="4191000"/>
            <a:ext cx="4911922" cy="461665"/>
          </a:xfrm>
          <a:prstGeom prst="rect">
            <a:avLst/>
          </a:prstGeom>
        </p:spPr>
        <p:txBody>
          <a:bodyPr wrap="none">
            <a:spAutoFit/>
          </a:bodyPr>
          <a:lstStyle/>
          <a:p>
            <a:r>
              <a:rPr lang="ar-DZ" sz="2400" b="1" dirty="0" smtClean="0">
                <a:solidFill>
                  <a:srgbClr val="FF0000"/>
                </a:solidFill>
                <a:latin typeface="Arial" pitchFamily="34" charset="0"/>
                <a:ea typeface="Calibri" pitchFamily="34" charset="0"/>
                <a:cs typeface="Arial" pitchFamily="34" charset="0"/>
              </a:rPr>
              <a:t>تكون تكلفة التمويل بإصدار أسهم عادية جديدة:</a:t>
            </a:r>
            <a:endParaRPr lang="fr-FR" sz="2400" dirty="0">
              <a:solidFill>
                <a:srgbClr val="FF0000"/>
              </a:solidFill>
            </a:endParaRPr>
          </a:p>
        </p:txBody>
      </p:sp>
      <p:grpSp>
        <p:nvGrpSpPr>
          <p:cNvPr id="26" name="Group 6"/>
          <p:cNvGrpSpPr>
            <a:grpSpLocks/>
          </p:cNvGrpSpPr>
          <p:nvPr/>
        </p:nvGrpSpPr>
        <p:grpSpPr bwMode="auto">
          <a:xfrm>
            <a:off x="762000" y="1143000"/>
            <a:ext cx="3005896" cy="914676"/>
            <a:chOff x="453" y="7504"/>
            <a:chExt cx="2163" cy="661"/>
          </a:xfrm>
        </p:grpSpPr>
        <p:sp>
          <p:nvSpPr>
            <p:cNvPr id="27" name="Zone de texte 2"/>
            <p:cNvSpPr txBox="1">
              <a:spLocks noChangeArrowheads="1"/>
            </p:cNvSpPr>
            <p:nvPr/>
          </p:nvSpPr>
          <p:spPr bwMode="auto">
            <a:xfrm>
              <a:off x="1150" y="7840"/>
              <a:ext cx="400"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8" name="Zone de texte 2"/>
            <p:cNvSpPr txBox="1">
              <a:spLocks noChangeArrowheads="1"/>
            </p:cNvSpPr>
            <p:nvPr/>
          </p:nvSpPr>
          <p:spPr bwMode="auto">
            <a:xfrm>
              <a:off x="453" y="7672"/>
              <a:ext cx="754" cy="3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o</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9" name="Zone de texte 2"/>
            <p:cNvSpPr txBox="1">
              <a:spLocks noChangeArrowheads="1"/>
            </p:cNvSpPr>
            <p:nvPr/>
          </p:nvSpPr>
          <p:spPr bwMode="auto">
            <a:xfrm>
              <a:off x="1166" y="7504"/>
              <a:ext cx="384" cy="3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0" name="Connecteur droit 406"/>
            <p:cNvSpPr>
              <a:spLocks noChangeShapeType="1"/>
            </p:cNvSpPr>
            <p:nvPr/>
          </p:nvSpPr>
          <p:spPr bwMode="auto">
            <a:xfrm>
              <a:off x="1111" y="7843"/>
              <a:ext cx="480" cy="0"/>
            </a:xfrm>
            <a:prstGeom prst="line">
              <a:avLst/>
            </a:prstGeom>
            <a:noFill/>
            <a:ln w="3175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latin typeface="Times New Roman" pitchFamily="18" charset="0"/>
                <a:cs typeface="Times New Roman" pitchFamily="18" charset="0"/>
              </a:endParaRPr>
            </a:p>
          </p:txBody>
        </p:sp>
        <p:sp>
          <p:nvSpPr>
            <p:cNvPr id="31" name="Zone de texte 2"/>
            <p:cNvSpPr txBox="1">
              <a:spLocks noChangeArrowheads="1"/>
            </p:cNvSpPr>
            <p:nvPr/>
          </p:nvSpPr>
          <p:spPr bwMode="auto">
            <a:xfrm>
              <a:off x="1550" y="7672"/>
              <a:ext cx="1066" cy="3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g ](1-T)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6. </a:t>
            </a:r>
            <a:r>
              <a:rPr lang="ar-DZ" sz="3200" b="1" dirty="0" smtClean="0">
                <a:solidFill>
                  <a:srgbClr val="FF0000"/>
                </a:solidFill>
                <a:latin typeface="Adobe Arabic"/>
                <a:ea typeface="Adobe Arabic"/>
                <a:cs typeface="Adobe Arabic"/>
              </a:rPr>
              <a:t>تكلفة الإئتمان التجاري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a:spLocks noGrp="1"/>
          </p:cNvSpPr>
          <p:nvPr>
            <p:ph idx="1"/>
          </p:nvPr>
        </p:nvSpPr>
        <p:spPr>
          <a:xfrm>
            <a:off x="457200" y="1905000"/>
            <a:ext cx="8077200" cy="2362199"/>
          </a:xfrm>
        </p:spPr>
        <p:txBody>
          <a:bodyPr>
            <a:noAutofit/>
          </a:bodyPr>
          <a:lstStyle/>
          <a:p>
            <a:pPr marL="0" indent="44450" algn="just" rtl="1">
              <a:buNone/>
            </a:pPr>
            <a:r>
              <a:rPr lang="ar-DZ" sz="2800" b="1" dirty="0" smtClean="0">
                <a:latin typeface="Arial" pitchFamily="34" charset="0"/>
                <a:cs typeface="Arial" pitchFamily="34" charset="0"/>
              </a:rPr>
              <a:t>    الإئتمان التجاري هو تمويل قصير الأجل تحصل عليه المؤسسة من الموردين لمدة محددة – تسمى فترة الإئتمان التجاري-، ويتمثل في قيمة المشتريات الآجلة من البضائع والمواد، وينشأ نتيجة قيام المؤسسة بالشراء الآجل، وينعدم عند الدفع الفوري والاستفادة من الخصم التجاري.</a:t>
            </a:r>
            <a:r>
              <a:rPr lang="fr-FR" sz="2800" dirty="0" smtClean="0">
                <a:latin typeface="Arial" pitchFamily="34" charset="0"/>
                <a:cs typeface="Arial" pitchFamily="34" charset="0"/>
              </a:rPr>
              <a:t> </a:t>
            </a:r>
            <a:endParaRPr lang="ar-DZ" sz="2800" b="1" dirty="0" smtClean="0">
              <a:solidFill>
                <a:srgbClr val="FF0000"/>
              </a:solidFill>
              <a:latin typeface="Arial" pitchFamily="34" charset="0"/>
              <a:cs typeface="Arial" pitchFamily="34" charset="0"/>
            </a:endParaRPr>
          </a:p>
        </p:txBody>
      </p:sp>
      <p:sp>
        <p:nvSpPr>
          <p:cNvPr id="7" name="Titre 6"/>
          <p:cNvSpPr>
            <a:spLocks noGrp="1"/>
          </p:cNvSpPr>
          <p:nvPr>
            <p:ph type="title"/>
          </p:nvPr>
        </p:nvSpPr>
        <p:spPr>
          <a:xfrm>
            <a:off x="3200400" y="381000"/>
            <a:ext cx="5257800" cy="762000"/>
          </a:xfrm>
        </p:spPr>
        <p:txBody>
          <a:bodyPr>
            <a:normAutofit/>
          </a:bodyPr>
          <a:lstStyle/>
          <a:p>
            <a:pPr algn="r" rtl="1"/>
            <a:r>
              <a:rPr lang="ar-DZ" sz="4000" b="1" dirty="0" smtClean="0">
                <a:solidFill>
                  <a:srgbClr val="FF0000"/>
                </a:solidFill>
                <a:latin typeface="Times New Roman" pitchFamily="18" charset="0"/>
                <a:cs typeface="Times New Roman" pitchFamily="18" charset="0"/>
              </a:rPr>
              <a:t>1. </a:t>
            </a:r>
            <a:r>
              <a:rPr lang="ar-DZ" sz="4000" b="1" dirty="0" smtClean="0">
                <a:solidFill>
                  <a:srgbClr val="FF0000"/>
                </a:solidFill>
                <a:latin typeface="Arial" pitchFamily="34" charset="0"/>
                <a:cs typeface="Arial" pitchFamily="34" charset="0"/>
              </a:rPr>
              <a:t>تعريف الائتمان التجاري:</a:t>
            </a:r>
            <a:endParaRPr lang="fr-FR" sz="4000"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0" y="274638"/>
            <a:ext cx="4648200" cy="8683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2. </a:t>
            </a:r>
            <a:r>
              <a:rPr lang="ar-DZ" sz="4000" b="1" dirty="0" smtClean="0">
                <a:solidFill>
                  <a:srgbClr val="FF0000"/>
                </a:solidFill>
                <a:latin typeface="Arial" pitchFamily="34" charset="0"/>
                <a:cs typeface="Arial" pitchFamily="34" charset="0"/>
              </a:rPr>
              <a:t>أشكال الإئتمان التجاري: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153400" cy="4953000"/>
          </a:xfrm>
        </p:spPr>
        <p:txBody>
          <a:bodyPr>
            <a:normAutofit fontScale="92500" lnSpcReduction="10000"/>
          </a:bodyPr>
          <a:lstStyle/>
          <a:p>
            <a:pPr marL="0" indent="44450" algn="just" rtl="1">
              <a:buNone/>
            </a:pPr>
            <a:r>
              <a:rPr lang="ar-DZ" sz="3500" b="1" dirty="0" smtClean="0">
                <a:solidFill>
                  <a:srgbClr val="FF0000"/>
                </a:solidFill>
                <a:latin typeface="Arial" pitchFamily="34" charset="0"/>
                <a:cs typeface="Arial" pitchFamily="34" charset="0"/>
              </a:rPr>
              <a:t>أ. </a:t>
            </a:r>
            <a:r>
              <a:rPr lang="ar-SA" sz="3500" b="1" dirty="0" smtClean="0">
                <a:solidFill>
                  <a:srgbClr val="FF0000"/>
                </a:solidFill>
                <a:latin typeface="Arial" pitchFamily="34" charset="0"/>
                <a:cs typeface="Arial" pitchFamily="34" charset="0"/>
              </a:rPr>
              <a:t>الحساب المفتوح</a:t>
            </a:r>
            <a:r>
              <a:rPr lang="ar-DZ" sz="3500" b="1" dirty="0" smtClean="0">
                <a:solidFill>
                  <a:srgbClr val="FF0000"/>
                </a:solidFill>
                <a:latin typeface="Arial" pitchFamily="34" charset="0"/>
                <a:cs typeface="Arial" pitchFamily="34" charset="0"/>
              </a:rPr>
              <a:t>:</a:t>
            </a:r>
          </a:p>
          <a:p>
            <a:pPr marL="0" indent="44450" algn="just" rtl="1">
              <a:buNone/>
            </a:pPr>
            <a:r>
              <a:rPr lang="ar-DZ" b="1" dirty="0" smtClean="0">
                <a:latin typeface="Arial" pitchFamily="34" charset="0"/>
                <a:cs typeface="Arial" pitchFamily="34" charset="0"/>
              </a:rPr>
              <a:t>     </a:t>
            </a:r>
            <a:r>
              <a:rPr lang="ar-SA" b="1" dirty="0" smtClean="0">
                <a:latin typeface="Arial" pitchFamily="34" charset="0"/>
                <a:cs typeface="Arial" pitchFamily="34" charset="0"/>
              </a:rPr>
              <a:t>يرسل المورد فاتورة مع البضاعة للمؤسسة، ولا يوقع </a:t>
            </a:r>
            <a:r>
              <a:rPr lang="ar-DZ" b="1" dirty="0" smtClean="0">
                <a:latin typeface="Arial" pitchFamily="34" charset="0"/>
                <a:cs typeface="Arial" pitchFamily="34" charset="0"/>
              </a:rPr>
              <a:t>المسؤول المالي </a:t>
            </a:r>
            <a:r>
              <a:rPr lang="ar-SA" b="1" dirty="0" smtClean="0">
                <a:latin typeface="Arial" pitchFamily="34" charset="0"/>
                <a:cs typeface="Arial" pitchFamily="34" charset="0"/>
              </a:rPr>
              <a:t>بالمؤسسة على كمبيالة أو سند </a:t>
            </a:r>
            <a:r>
              <a:rPr lang="ar-DZ" b="1" dirty="0" smtClean="0">
                <a:latin typeface="Arial" pitchFamily="34" charset="0"/>
                <a:cs typeface="Arial" pitchFamily="34" charset="0"/>
              </a:rPr>
              <a:t>إ</a:t>
            </a:r>
            <a:r>
              <a:rPr lang="ar-SA" b="1" dirty="0" smtClean="0">
                <a:latin typeface="Arial" pitchFamily="34" charset="0"/>
                <a:cs typeface="Arial" pitchFamily="34" charset="0"/>
              </a:rPr>
              <a:t>ذن</a:t>
            </a:r>
            <a:r>
              <a:rPr lang="ar-DZ" b="1" dirty="0" smtClean="0">
                <a:latin typeface="Arial" pitchFamily="34" charset="0"/>
                <a:cs typeface="Arial" pitchFamily="34" charset="0"/>
              </a:rPr>
              <a:t>ي</a:t>
            </a:r>
            <a:r>
              <a:rPr lang="ar-SA" b="1" dirty="0" smtClean="0">
                <a:latin typeface="Arial" pitchFamily="34" charset="0"/>
                <a:cs typeface="Arial" pitchFamily="34" charset="0"/>
              </a:rPr>
              <a:t> مقابل الحصول على البضاعة، ولكن </a:t>
            </a:r>
            <a:r>
              <a:rPr lang="ar-DZ" b="1" dirty="0" smtClean="0">
                <a:latin typeface="Arial" pitchFamily="34" charset="0"/>
                <a:cs typeface="Arial" pitchFamily="34" charset="0"/>
              </a:rPr>
              <a:t>يتم </a:t>
            </a:r>
            <a:r>
              <a:rPr lang="ar-SA" b="1" dirty="0" smtClean="0">
                <a:latin typeface="Arial" pitchFamily="34" charset="0"/>
                <a:cs typeface="Arial" pitchFamily="34" charset="0"/>
              </a:rPr>
              <a:t>تق</a:t>
            </a:r>
            <a:r>
              <a:rPr lang="ar-DZ" b="1" dirty="0" smtClean="0">
                <a:latin typeface="Arial" pitchFamily="34" charset="0"/>
                <a:cs typeface="Arial" pitchFamily="34" charset="0"/>
              </a:rPr>
              <a:t>ي</a:t>
            </a:r>
            <a:r>
              <a:rPr lang="ar-SA" b="1" dirty="0" smtClean="0">
                <a:latin typeface="Arial" pitchFamily="34" charset="0"/>
                <a:cs typeface="Arial" pitchFamily="34" charset="0"/>
              </a:rPr>
              <a:t>يد</a:t>
            </a:r>
            <a:r>
              <a:rPr lang="ar-DZ" b="1" dirty="0" smtClean="0">
                <a:latin typeface="Arial" pitchFamily="34" charset="0"/>
                <a:cs typeface="Arial" pitchFamily="34" charset="0"/>
              </a:rPr>
              <a:t> </a:t>
            </a:r>
            <a:r>
              <a:rPr lang="ar-SA" b="1" dirty="0" smtClean="0">
                <a:latin typeface="Arial" pitchFamily="34" charset="0"/>
                <a:cs typeface="Arial" pitchFamily="34" charset="0"/>
              </a:rPr>
              <a:t>العملية في دفاتر المؤسسة </a:t>
            </a:r>
            <a:r>
              <a:rPr lang="ar-DZ" b="1" dirty="0" smtClean="0">
                <a:latin typeface="Arial" pitchFamily="34" charset="0"/>
                <a:cs typeface="Arial" pitchFamily="34" charset="0"/>
              </a:rPr>
              <a:t>المشترية </a:t>
            </a:r>
            <a:r>
              <a:rPr lang="ar-SA" b="1" dirty="0" smtClean="0">
                <a:latin typeface="Arial" pitchFamily="34" charset="0"/>
                <a:cs typeface="Arial" pitchFamily="34" charset="0"/>
              </a:rPr>
              <a:t>ب</a:t>
            </a:r>
            <a:r>
              <a:rPr lang="ar-DZ" b="1" dirty="0" smtClean="0">
                <a:latin typeface="Arial" pitchFamily="34" charset="0"/>
                <a:cs typeface="Arial" pitchFamily="34" charset="0"/>
              </a:rPr>
              <a:t>التسجيل</a:t>
            </a:r>
            <a:r>
              <a:rPr lang="ar-SA" b="1" dirty="0" smtClean="0">
                <a:latin typeface="Arial" pitchFamily="34" charset="0"/>
                <a:cs typeface="Arial" pitchFamily="34" charset="0"/>
              </a:rPr>
              <a:t> </a:t>
            </a:r>
            <a:r>
              <a:rPr lang="ar-DZ" b="1" dirty="0" smtClean="0">
                <a:latin typeface="Arial" pitchFamily="34" charset="0"/>
                <a:cs typeface="Arial" pitchFamily="34" charset="0"/>
              </a:rPr>
              <a:t>في </a:t>
            </a:r>
            <a:r>
              <a:rPr lang="ar-SA" b="1" dirty="0" smtClean="0">
                <a:latin typeface="Arial" pitchFamily="34" charset="0"/>
                <a:cs typeface="Arial" pitchFamily="34" charset="0"/>
              </a:rPr>
              <a:t>حساب المورد</a:t>
            </a:r>
            <a:r>
              <a:rPr lang="ar-DZ" b="1" dirty="0" smtClean="0">
                <a:latin typeface="Arial" pitchFamily="34" charset="0"/>
                <a:cs typeface="Arial" pitchFamily="34" charset="0"/>
              </a:rPr>
              <a:t>ي</a:t>
            </a:r>
            <a:r>
              <a:rPr lang="ar-SA" b="1" dirty="0" smtClean="0">
                <a:latin typeface="Arial" pitchFamily="34" charset="0"/>
                <a:cs typeface="Arial" pitchFamily="34" charset="0"/>
              </a:rPr>
              <a:t>ن</a:t>
            </a:r>
            <a:r>
              <a:rPr lang="ar-DZ" b="1" dirty="0" smtClean="0">
                <a:latin typeface="Arial" pitchFamily="34" charset="0"/>
                <a:cs typeface="Arial" pitchFamily="34" charset="0"/>
              </a:rPr>
              <a:t>: </a:t>
            </a:r>
            <a:r>
              <a:rPr lang="ar-DZ" b="1" dirty="0" err="1" smtClean="0">
                <a:latin typeface="Arial" pitchFamily="34" charset="0"/>
                <a:cs typeface="Arial" pitchFamily="34" charset="0"/>
              </a:rPr>
              <a:t>حـ</a:t>
            </a:r>
            <a:r>
              <a:rPr lang="ar-DZ" b="1" dirty="0" smtClean="0">
                <a:latin typeface="Arial" pitchFamily="34" charset="0"/>
                <a:cs typeface="Arial" pitchFamily="34" charset="0"/>
              </a:rPr>
              <a:t> </a:t>
            </a:r>
            <a:r>
              <a:rPr lang="ar-DZ" b="1" dirty="0" smtClean="0">
                <a:latin typeface="Times New Roman" pitchFamily="18" charset="0"/>
                <a:cs typeface="Times New Roman" pitchFamily="18" charset="0"/>
              </a:rPr>
              <a:t>401</a:t>
            </a:r>
            <a:r>
              <a:rPr lang="ar-DZ" b="1" dirty="0" smtClean="0">
                <a:latin typeface="Arial" pitchFamily="34" charset="0"/>
                <a:cs typeface="Arial" pitchFamily="34" charset="0"/>
              </a:rPr>
              <a:t>.</a:t>
            </a:r>
            <a:endParaRPr lang="fr-FR" b="1" dirty="0" smtClean="0">
              <a:latin typeface="Arial" pitchFamily="34" charset="0"/>
              <a:cs typeface="Arial" pitchFamily="34" charset="0"/>
            </a:endParaRPr>
          </a:p>
          <a:p>
            <a:pPr marL="0" indent="44450" algn="just" rtl="1">
              <a:buNone/>
            </a:pPr>
            <a:r>
              <a:rPr lang="ar-DZ" sz="3500" b="1" dirty="0" smtClean="0">
                <a:solidFill>
                  <a:srgbClr val="FF0000"/>
                </a:solidFill>
                <a:latin typeface="Arial" pitchFamily="34" charset="0"/>
                <a:cs typeface="Arial" pitchFamily="34" charset="0"/>
              </a:rPr>
              <a:t>ب. </a:t>
            </a:r>
            <a:r>
              <a:rPr lang="ar-SA" sz="3500" b="1" dirty="0" smtClean="0">
                <a:solidFill>
                  <a:srgbClr val="FF0000"/>
                </a:solidFill>
                <a:latin typeface="Arial" pitchFamily="34" charset="0"/>
                <a:cs typeface="Arial" pitchFamily="34" charset="0"/>
              </a:rPr>
              <a:t>أوراق الدفع</a:t>
            </a:r>
            <a:r>
              <a:rPr lang="ar-DZ" sz="3500" b="1" dirty="0" smtClean="0">
                <a:solidFill>
                  <a:srgbClr val="FF0000"/>
                </a:solidFill>
                <a:latin typeface="Arial" pitchFamily="34" charset="0"/>
                <a:cs typeface="Arial" pitchFamily="34" charset="0"/>
              </a:rPr>
              <a:t>:</a:t>
            </a:r>
          </a:p>
          <a:p>
            <a:pPr marL="0" indent="44450" algn="just" rtl="1">
              <a:buNone/>
            </a:pPr>
            <a:r>
              <a:rPr lang="ar-DZ" b="1" dirty="0" smtClean="0">
                <a:latin typeface="Arial" pitchFamily="34" charset="0"/>
                <a:cs typeface="Arial" pitchFamily="34" charset="0"/>
              </a:rPr>
              <a:t>    </a:t>
            </a:r>
            <a:r>
              <a:rPr lang="ar-SA" b="1" dirty="0" smtClean="0">
                <a:latin typeface="Arial" pitchFamily="34" charset="0"/>
                <a:cs typeface="Arial" pitchFamily="34" charset="0"/>
              </a:rPr>
              <a:t>يوقع </a:t>
            </a:r>
            <a:r>
              <a:rPr lang="ar-DZ" b="1" dirty="0" smtClean="0">
                <a:latin typeface="Arial" pitchFamily="34" charset="0"/>
                <a:cs typeface="Arial" pitchFamily="34" charset="0"/>
              </a:rPr>
              <a:t>المسؤول </a:t>
            </a:r>
            <a:r>
              <a:rPr lang="ar-SA" b="1" dirty="0" smtClean="0">
                <a:latin typeface="Arial" pitchFamily="34" charset="0"/>
                <a:cs typeface="Arial" pitchFamily="34" charset="0"/>
              </a:rPr>
              <a:t>المالي بالمؤسسة </a:t>
            </a:r>
            <a:r>
              <a:rPr lang="ar-DZ" b="1" dirty="0" smtClean="0">
                <a:latin typeface="Arial" pitchFamily="34" charset="0"/>
                <a:cs typeface="Arial" pitchFamily="34" charset="0"/>
              </a:rPr>
              <a:t>المشترية </a:t>
            </a:r>
            <a:r>
              <a:rPr lang="ar-SA" b="1" dirty="0" smtClean="0">
                <a:latin typeface="Arial" pitchFamily="34" charset="0"/>
                <a:cs typeface="Arial" pitchFamily="34" charset="0"/>
              </a:rPr>
              <a:t>على </a:t>
            </a:r>
            <a:r>
              <a:rPr lang="ar-SA" b="1" dirty="0" err="1" smtClean="0">
                <a:latin typeface="Arial" pitchFamily="34" charset="0"/>
                <a:cs typeface="Arial" pitchFamily="34" charset="0"/>
              </a:rPr>
              <a:t>كمبيال</a:t>
            </a:r>
            <a:r>
              <a:rPr lang="ar-DZ" b="1" dirty="0" smtClean="0">
                <a:latin typeface="Arial" pitchFamily="34" charset="0"/>
                <a:cs typeface="Arial" pitchFamily="34" charset="0"/>
              </a:rPr>
              <a:t>ة</a:t>
            </a:r>
            <a:r>
              <a:rPr lang="ar-SA" b="1" dirty="0" smtClean="0">
                <a:latin typeface="Arial" pitchFamily="34" charset="0"/>
                <a:cs typeface="Arial" pitchFamily="34" charset="0"/>
              </a:rPr>
              <a:t> أو سند </a:t>
            </a:r>
            <a:r>
              <a:rPr lang="ar-DZ" b="1" dirty="0" smtClean="0">
                <a:latin typeface="Arial" pitchFamily="34" charset="0"/>
                <a:cs typeface="Arial" pitchFamily="34" charset="0"/>
              </a:rPr>
              <a:t>إ</a:t>
            </a:r>
            <a:r>
              <a:rPr lang="ar-SA" b="1" dirty="0" err="1" smtClean="0">
                <a:latin typeface="Arial" pitchFamily="34" charset="0"/>
                <a:cs typeface="Arial" pitchFamily="34" charset="0"/>
              </a:rPr>
              <a:t>ذني</a:t>
            </a:r>
            <a:r>
              <a:rPr lang="ar-SA" b="1" dirty="0" smtClean="0">
                <a:latin typeface="Arial" pitchFamily="34" charset="0"/>
                <a:cs typeface="Arial" pitchFamily="34" charset="0"/>
              </a:rPr>
              <a:t> مقابل </a:t>
            </a:r>
            <a:r>
              <a:rPr lang="ar-DZ" b="1" dirty="0" err="1" smtClean="0">
                <a:latin typeface="Arial" pitchFamily="34" charset="0"/>
                <a:cs typeface="Arial" pitchFamily="34" charset="0"/>
              </a:rPr>
              <a:t>ال</a:t>
            </a:r>
            <a:r>
              <a:rPr lang="ar-SA" b="1" dirty="0" smtClean="0">
                <a:latin typeface="Arial" pitchFamily="34" charset="0"/>
                <a:cs typeface="Arial" pitchFamily="34" charset="0"/>
              </a:rPr>
              <a:t>حصول على البضاعة، ويتم </a:t>
            </a:r>
            <a:r>
              <a:rPr lang="ar-DZ" b="1" dirty="0" smtClean="0">
                <a:latin typeface="Arial" pitchFamily="34" charset="0"/>
                <a:cs typeface="Arial" pitchFamily="34" charset="0"/>
              </a:rPr>
              <a:t>تسجيل </a:t>
            </a:r>
            <a:r>
              <a:rPr lang="ar-SA" b="1" dirty="0" smtClean="0">
                <a:latin typeface="Arial" pitchFamily="34" charset="0"/>
                <a:cs typeface="Arial" pitchFamily="34" charset="0"/>
              </a:rPr>
              <a:t>قيمة تلك الكمبيالات على حساب أوراق الدفع بدفاتر المؤسسة، وعلى ذلك </a:t>
            </a:r>
            <a:r>
              <a:rPr lang="ar-DZ" b="1" dirty="0" smtClean="0">
                <a:latin typeface="Arial" pitchFamily="34" charset="0"/>
                <a:cs typeface="Arial" pitchFamily="34" charset="0"/>
              </a:rPr>
              <a:t>ت</a:t>
            </a:r>
            <a:r>
              <a:rPr lang="ar-SA" b="1" dirty="0" smtClean="0">
                <a:latin typeface="Arial" pitchFamily="34" charset="0"/>
                <a:cs typeface="Arial" pitchFamily="34" charset="0"/>
              </a:rPr>
              <a:t>ظهر </a:t>
            </a:r>
            <a:r>
              <a:rPr lang="ar-DZ" b="1" dirty="0" smtClean="0">
                <a:latin typeface="Arial" pitchFamily="34" charset="0"/>
                <a:cs typeface="Arial" pitchFamily="34" charset="0"/>
              </a:rPr>
              <a:t>قيمة </a:t>
            </a:r>
            <a:r>
              <a:rPr lang="ar-SA" b="1" dirty="0" smtClean="0">
                <a:latin typeface="Arial" pitchFamily="34" charset="0"/>
                <a:cs typeface="Arial" pitchFamily="34" charset="0"/>
              </a:rPr>
              <a:t>الائتمان التجاري في الميزانية تحت </a:t>
            </a:r>
            <a:r>
              <a:rPr lang="ar-DZ" b="1" dirty="0" smtClean="0">
                <a:latin typeface="Arial" pitchFamily="34" charset="0"/>
                <a:cs typeface="Arial" pitchFamily="34" charset="0"/>
              </a:rPr>
              <a:t>حساب موردو السندات </a:t>
            </a:r>
            <a:r>
              <a:rPr lang="ar-DZ" b="1" dirty="0" err="1" smtClean="0">
                <a:latin typeface="Arial" pitchFamily="34" charset="0"/>
                <a:cs typeface="Arial" pitchFamily="34" charset="0"/>
              </a:rPr>
              <a:t>الواحب</a:t>
            </a:r>
            <a:r>
              <a:rPr lang="ar-DZ" b="1" dirty="0" smtClean="0">
                <a:latin typeface="Arial" pitchFamily="34" charset="0"/>
                <a:cs typeface="Arial" pitchFamily="34" charset="0"/>
              </a:rPr>
              <a:t> دفعها( أوراق الدفع) </a:t>
            </a:r>
            <a:r>
              <a:rPr lang="ar-DZ" b="1" dirty="0" err="1" smtClean="0">
                <a:latin typeface="Arial" pitchFamily="34" charset="0"/>
                <a:cs typeface="Arial" pitchFamily="34" charset="0"/>
              </a:rPr>
              <a:t>حـ</a:t>
            </a:r>
            <a:r>
              <a:rPr lang="ar-DZ" b="1" dirty="0" smtClean="0">
                <a:latin typeface="Arial" pitchFamily="34" charset="0"/>
                <a:cs typeface="Arial" pitchFamily="34" charset="0"/>
              </a:rPr>
              <a:t> 403.</a:t>
            </a:r>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86200" y="152400"/>
            <a:ext cx="4648200" cy="1020762"/>
          </a:xfrm>
        </p:spPr>
        <p:txBody>
          <a:bodyPr>
            <a:normAutofit/>
          </a:bodyPr>
          <a:lstStyle/>
          <a:p>
            <a:pPr algn="r" rtl="1"/>
            <a:r>
              <a:rPr lang="ar-DZ" sz="4000" b="1" dirty="0" smtClean="0">
                <a:solidFill>
                  <a:srgbClr val="FF0000"/>
                </a:solidFill>
                <a:latin typeface="Times New Roman" pitchFamily="18" charset="0"/>
                <a:cs typeface="Times New Roman" pitchFamily="18" charset="0"/>
              </a:rPr>
              <a:t>3. </a:t>
            </a:r>
            <a:r>
              <a:rPr lang="ar-SA" sz="4000" b="1" dirty="0" smtClean="0">
                <a:solidFill>
                  <a:srgbClr val="FF0000"/>
                </a:solidFill>
                <a:latin typeface="Arial" pitchFamily="34" charset="0"/>
                <a:cs typeface="Arial" pitchFamily="34" charset="0"/>
              </a:rPr>
              <a:t>مزايا الإئتمان التجاري:</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1524000"/>
            <a:ext cx="8382000" cy="4800600"/>
          </a:xfrm>
        </p:spPr>
        <p:txBody>
          <a:bodyPr>
            <a:normAutofit/>
          </a:bodyPr>
          <a:lstStyle/>
          <a:p>
            <a:pPr marL="23813" indent="263525" algn="just" rtl="1">
              <a:buClr>
                <a:srgbClr val="FF0000"/>
              </a:buClr>
              <a:buSzPct val="90000"/>
              <a:buFont typeface="Wingdings" pitchFamily="2" charset="2"/>
              <a:buChar char="§"/>
            </a:pPr>
            <a:r>
              <a:rPr lang="ar-SA" sz="2800" b="1" u="sng" dirty="0" smtClean="0">
                <a:latin typeface="Arial" pitchFamily="34" charset="0"/>
                <a:cs typeface="Arial" pitchFamily="34" charset="0"/>
              </a:rPr>
              <a:t>سهولة</a:t>
            </a:r>
            <a:r>
              <a:rPr lang="ar-SA" sz="2800" b="1" dirty="0" smtClean="0">
                <a:latin typeface="Arial" pitchFamily="34" charset="0"/>
                <a:cs typeface="Arial" pitchFamily="34" charset="0"/>
              </a:rPr>
              <a:t> الحصول عليه، حيث لا يتطلب أية إجراءات رسمية مثل </a:t>
            </a:r>
            <a:r>
              <a:rPr lang="ar-DZ" sz="2800" b="1" dirty="0" smtClean="0">
                <a:latin typeface="Arial" pitchFamily="34" charset="0"/>
                <a:cs typeface="Arial" pitchFamily="34" charset="0"/>
              </a:rPr>
              <a:t>ال</a:t>
            </a:r>
            <a:r>
              <a:rPr lang="ar-SA" sz="2800" b="1" dirty="0" smtClean="0">
                <a:latin typeface="Arial" pitchFamily="34" charset="0"/>
                <a:cs typeface="Arial" pitchFamily="34" charset="0"/>
              </a:rPr>
              <a:t>مستندات وتحليل المركز المالي، بل يتطلب فقط ترتيب داخلي بين البائع والمشتري</a:t>
            </a:r>
            <a:endParaRPr lang="fr-FR" sz="2800" b="1" dirty="0" smtClean="0">
              <a:latin typeface="Arial" pitchFamily="34" charset="0"/>
              <a:cs typeface="Arial" pitchFamily="34" charset="0"/>
            </a:endParaRPr>
          </a:p>
          <a:p>
            <a:pPr marL="23813" indent="263525" algn="just" rtl="1">
              <a:buClr>
                <a:srgbClr val="FF0000"/>
              </a:buClr>
              <a:buSzPct val="90000"/>
              <a:buFont typeface="Wingdings" pitchFamily="2" charset="2"/>
              <a:buChar char="§"/>
            </a:pPr>
            <a:r>
              <a:rPr lang="ar-SA" sz="2800" b="1" dirty="0" smtClean="0">
                <a:latin typeface="Arial" pitchFamily="34" charset="0"/>
                <a:cs typeface="Arial" pitchFamily="34" charset="0"/>
              </a:rPr>
              <a:t>متاح ب</a:t>
            </a:r>
            <a:r>
              <a:rPr lang="ar-SA" sz="2800" b="1" u="sng" dirty="0" smtClean="0">
                <a:latin typeface="Arial" pitchFamily="34" charset="0"/>
                <a:cs typeface="Arial" pitchFamily="34" charset="0"/>
              </a:rPr>
              <a:t>يسر</a:t>
            </a:r>
            <a:r>
              <a:rPr lang="ar-SA" sz="2800" b="1" dirty="0" smtClean="0">
                <a:latin typeface="Arial" pitchFamily="34" charset="0"/>
                <a:cs typeface="Arial" pitchFamily="34" charset="0"/>
              </a:rPr>
              <a:t> لتمويل احتياجات </a:t>
            </a:r>
            <a:r>
              <a:rPr lang="ar-DZ" sz="2800" b="1" dirty="0" smtClean="0">
                <a:latin typeface="Arial" pitchFamily="34" charset="0"/>
                <a:cs typeface="Arial" pitchFamily="34" charset="0"/>
              </a:rPr>
              <a:t>الاستغلال،</a:t>
            </a:r>
            <a:r>
              <a:rPr lang="ar-SA" sz="2800" b="1" dirty="0" smtClean="0">
                <a:latin typeface="Arial" pitchFamily="34" charset="0"/>
                <a:cs typeface="Arial" pitchFamily="34" charset="0"/>
              </a:rPr>
              <a:t> خاصة </a:t>
            </a:r>
            <a:r>
              <a:rPr lang="ar-DZ" sz="2800" b="1" dirty="0" smtClean="0">
                <a:latin typeface="Arial" pitchFamily="34" charset="0"/>
                <a:cs typeface="Arial" pitchFamily="34" charset="0"/>
              </a:rPr>
              <a:t>لدى المؤسسات </a:t>
            </a:r>
            <a:r>
              <a:rPr lang="ar-SA" sz="2800" b="1" dirty="0" smtClean="0">
                <a:latin typeface="Arial" pitchFamily="34" charset="0"/>
                <a:cs typeface="Arial" pitchFamily="34" charset="0"/>
              </a:rPr>
              <a:t>الصغيرة </a:t>
            </a:r>
            <a:r>
              <a:rPr lang="ar-DZ" sz="2800" b="1" dirty="0" smtClean="0">
                <a:latin typeface="Arial" pitchFamily="34" charset="0"/>
                <a:cs typeface="Arial" pitchFamily="34" charset="0"/>
              </a:rPr>
              <a:t>و</a:t>
            </a:r>
            <a:r>
              <a:rPr lang="ar-SA" sz="2800" b="1" dirty="0" smtClean="0">
                <a:latin typeface="Arial" pitchFamily="34" charset="0"/>
                <a:cs typeface="Arial" pitchFamily="34" charset="0"/>
              </a:rPr>
              <a:t>الناشئة، والتي لا يمكنها بعد إبراز قدرتها الائتمانية، مما يحول دون حصولها على القروض </a:t>
            </a:r>
            <a:r>
              <a:rPr lang="ar-DZ" sz="2800" b="1" dirty="0" smtClean="0">
                <a:latin typeface="Arial" pitchFamily="34" charset="0"/>
                <a:cs typeface="Arial" pitchFamily="34" charset="0"/>
              </a:rPr>
              <a:t>إلا </a:t>
            </a:r>
            <a:r>
              <a:rPr lang="ar-SA" sz="2800" b="1" dirty="0" smtClean="0">
                <a:latin typeface="Arial" pitchFamily="34" charset="0"/>
                <a:cs typeface="Arial" pitchFamily="34" charset="0"/>
              </a:rPr>
              <a:t>بتكاليف وضمانات </a:t>
            </a:r>
            <a:r>
              <a:rPr lang="ar-DZ" sz="2800" b="1" dirty="0" smtClean="0">
                <a:latin typeface="Arial" pitchFamily="34" charset="0"/>
                <a:cs typeface="Arial" pitchFamily="34" charset="0"/>
              </a:rPr>
              <a:t>معتبرة</a:t>
            </a:r>
            <a:r>
              <a:rPr lang="fr-FR" sz="2800" b="1" dirty="0" smtClean="0">
                <a:latin typeface="Arial" pitchFamily="34" charset="0"/>
                <a:cs typeface="Arial" pitchFamily="34" charset="0"/>
              </a:rPr>
              <a:t>.</a:t>
            </a:r>
          </a:p>
          <a:p>
            <a:pPr marL="23813" indent="263525" algn="just" rtl="1">
              <a:buClr>
                <a:srgbClr val="FF0000"/>
              </a:buClr>
              <a:buSzPct val="90000"/>
              <a:buFont typeface="Wingdings" pitchFamily="2" charset="2"/>
              <a:buChar char="§"/>
            </a:pPr>
            <a:r>
              <a:rPr lang="ar-SA" sz="2800" b="1" dirty="0" smtClean="0">
                <a:latin typeface="Arial" pitchFamily="34" charset="0"/>
                <a:cs typeface="Arial" pitchFamily="34" charset="0"/>
              </a:rPr>
              <a:t>إمكانية </a:t>
            </a:r>
            <a:r>
              <a:rPr lang="ar-DZ" sz="2800" b="1" u="sng" dirty="0" err="1" smtClean="0">
                <a:latin typeface="Arial" pitchFamily="34" charset="0"/>
                <a:cs typeface="Arial" pitchFamily="34" charset="0"/>
              </a:rPr>
              <a:t>ال</a:t>
            </a:r>
            <a:r>
              <a:rPr lang="ar-SA" sz="2800" b="1" u="sng" dirty="0" smtClean="0">
                <a:latin typeface="Arial" pitchFamily="34" charset="0"/>
                <a:cs typeface="Arial" pitchFamily="34" charset="0"/>
              </a:rPr>
              <a:t>تجديد</a:t>
            </a:r>
            <a:r>
              <a:rPr lang="ar-SA" sz="2800" b="1" dirty="0" smtClean="0">
                <a:latin typeface="Arial" pitchFamily="34" charset="0"/>
                <a:cs typeface="Arial" pitchFamily="34" charset="0"/>
              </a:rPr>
              <a:t> بشكل </a:t>
            </a:r>
            <a:r>
              <a:rPr lang="ar-DZ" sz="2800" b="1" dirty="0" smtClean="0">
                <a:latin typeface="Arial" pitchFamily="34" charset="0"/>
                <a:cs typeface="Arial" pitchFamily="34" charset="0"/>
              </a:rPr>
              <a:t>آلي</a:t>
            </a:r>
            <a:r>
              <a:rPr lang="ar-SA" sz="2800" b="1" dirty="0" smtClean="0">
                <a:latin typeface="Arial" pitchFamily="34" charset="0"/>
                <a:cs typeface="Arial" pitchFamily="34" charset="0"/>
              </a:rPr>
              <a:t>، ممـا يعطيـه ميـزة </a:t>
            </a:r>
            <a:r>
              <a:rPr lang="ar-SA" sz="2800" b="1" u="sng" dirty="0" smtClean="0">
                <a:latin typeface="Arial" pitchFamily="34" charset="0"/>
                <a:cs typeface="Arial" pitchFamily="34" charset="0"/>
              </a:rPr>
              <a:t>الاستمرارية</a:t>
            </a:r>
            <a:r>
              <a:rPr lang="ar-SA" sz="2800" b="1" dirty="0" smtClean="0">
                <a:latin typeface="Arial" pitchFamily="34" charset="0"/>
                <a:cs typeface="Arial" pitchFamily="34" charset="0"/>
              </a:rPr>
              <a:t> في الحصول عليه بالقدر المناسب.</a:t>
            </a:r>
            <a:endParaRPr lang="fr-FR" sz="2800" b="1" dirty="0" smtClean="0">
              <a:latin typeface="Arial" pitchFamily="34" charset="0"/>
              <a:cs typeface="Arial" pitchFamily="34" charset="0"/>
            </a:endParaRPr>
          </a:p>
          <a:p>
            <a:pPr marL="23813" indent="263525" algn="just" rtl="1">
              <a:buClr>
                <a:srgbClr val="FF0000"/>
              </a:buClr>
              <a:buSzPct val="90000"/>
              <a:buFont typeface="Wingdings" pitchFamily="2" charset="2"/>
              <a:buChar char="§"/>
            </a:pPr>
            <a:r>
              <a:rPr lang="ar-SA" sz="2800" b="1" u="sng" dirty="0" smtClean="0">
                <a:latin typeface="Arial" pitchFamily="34" charset="0"/>
                <a:cs typeface="Arial" pitchFamily="34" charset="0"/>
              </a:rPr>
              <a:t>المرونة</a:t>
            </a:r>
            <a:r>
              <a:rPr lang="ar-SA" sz="2800" b="1" dirty="0" smtClean="0">
                <a:latin typeface="Arial" pitchFamily="34" charset="0"/>
                <a:cs typeface="Arial" pitchFamily="34" charset="0"/>
              </a:rPr>
              <a:t>، إذ يمكن للمشتري الحصول عليه وقت الحاجة، ففي حالة زيـادة المبيعـات يمكـن للمؤسسة أن تزيد مقدار الإئتمان التجاري.</a:t>
            </a:r>
            <a:endParaRPr lang="fr-FR" sz="28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76600" y="274638"/>
            <a:ext cx="5181600" cy="944562"/>
          </a:xfrm>
        </p:spPr>
        <p:txBody>
          <a:bodyPr>
            <a:noAutofit/>
          </a:bodyPr>
          <a:lstStyle/>
          <a:p>
            <a:pPr algn="just" rtl="1"/>
            <a:r>
              <a:rPr lang="ar-DZ" sz="4000" b="1" dirty="0" smtClean="0">
                <a:solidFill>
                  <a:srgbClr val="FF0000"/>
                </a:solidFill>
                <a:latin typeface="Times New Roman" pitchFamily="18" charset="0"/>
                <a:cs typeface="Times New Roman" pitchFamily="18" charset="0"/>
              </a:rPr>
              <a:t>4. </a:t>
            </a:r>
            <a:r>
              <a:rPr lang="ar-SA" sz="4000" b="1" dirty="0" smtClean="0">
                <a:solidFill>
                  <a:srgbClr val="FF0000"/>
                </a:solidFill>
                <a:latin typeface="Arial" pitchFamily="34" charset="0"/>
                <a:cs typeface="Arial" pitchFamily="34" charset="0"/>
              </a:rPr>
              <a:t>عيوب الإئتمان التجاري</a:t>
            </a:r>
            <a:r>
              <a:rPr lang="ar-DZ" sz="4000" b="1" dirty="0" smtClean="0">
                <a:solidFill>
                  <a:srgbClr val="FF0000"/>
                </a:solidFill>
                <a:latin typeface="Arial" pitchFamily="34" charset="0"/>
                <a:cs typeface="Arial" pitchFamily="34" charset="0"/>
              </a:rPr>
              <a:t>:</a:t>
            </a:r>
            <a:endParaRPr lang="fr-FR" sz="4000" dirty="0">
              <a:solidFill>
                <a:srgbClr val="FF0000"/>
              </a:solidFill>
            </a:endParaRPr>
          </a:p>
        </p:txBody>
      </p:sp>
      <p:sp>
        <p:nvSpPr>
          <p:cNvPr id="3" name="Espace réservé du contenu 2"/>
          <p:cNvSpPr>
            <a:spLocks noGrp="1"/>
          </p:cNvSpPr>
          <p:nvPr>
            <p:ph idx="1"/>
          </p:nvPr>
        </p:nvSpPr>
        <p:spPr>
          <a:xfrm>
            <a:off x="457200" y="1524000"/>
            <a:ext cx="8077200" cy="2819400"/>
          </a:xfrm>
        </p:spPr>
        <p:txBody>
          <a:bodyPr>
            <a:normAutofit/>
          </a:bodyPr>
          <a:lstStyle/>
          <a:p>
            <a:pPr marL="0" indent="44450" algn="just" rtl="1">
              <a:buClr>
                <a:srgbClr val="FF0000"/>
              </a:buClr>
              <a:buSzPct val="90000"/>
              <a:buFont typeface="Wingdings" pitchFamily="2" charset="2"/>
              <a:buChar char="ü"/>
            </a:pPr>
            <a:r>
              <a:rPr lang="ar-DZ" b="1" dirty="0" smtClean="0">
                <a:latin typeface="Arial" pitchFamily="34" charset="0"/>
                <a:cs typeface="Arial" pitchFamily="34" charset="0"/>
              </a:rPr>
              <a:t> ذو أهمية ثانوية لبعض المؤسسات، عندما يكون هناك شكل آخر من الإئتمان متاح (الإئتمان المصرفي </a:t>
            </a:r>
            <a:r>
              <a:rPr lang="ar-DZ" b="1" dirty="0" err="1" smtClean="0">
                <a:latin typeface="Arial" pitchFamily="34" charset="0"/>
                <a:cs typeface="Arial" pitchFamily="34" charset="0"/>
              </a:rPr>
              <a:t>ق</a:t>
            </a:r>
            <a:r>
              <a:rPr lang="ar-DZ" b="1" dirty="0" smtClean="0">
                <a:latin typeface="Arial" pitchFamily="34" charset="0"/>
                <a:cs typeface="Arial" pitchFamily="34" charset="0"/>
              </a:rPr>
              <a:t> أ)</a:t>
            </a:r>
            <a:endParaRPr lang="fr-FR" b="1" dirty="0" smtClean="0">
              <a:latin typeface="Arial" pitchFamily="34" charset="0"/>
              <a:cs typeface="Arial" pitchFamily="34" charset="0"/>
            </a:endParaRPr>
          </a:p>
          <a:p>
            <a:pPr marL="0" indent="44450" algn="just" rtl="1">
              <a:buClr>
                <a:srgbClr val="FF0000"/>
              </a:buClr>
              <a:buSzPct val="90000"/>
              <a:buFont typeface="Wingdings" pitchFamily="2" charset="2"/>
              <a:buChar char="ü"/>
            </a:pPr>
            <a:r>
              <a:rPr lang="ar-SA" b="1" dirty="0" smtClean="0">
                <a:latin typeface="Arial" pitchFamily="34" charset="0"/>
                <a:cs typeface="Arial" pitchFamily="34" charset="0"/>
              </a:rPr>
              <a:t>أعلى تكلفة من الائتمان المصرفي في حالة عدم استفادة المؤسسة من الخصم التجاري.</a:t>
            </a:r>
            <a:endParaRPr lang="fr-FR" b="1" dirty="0" smtClean="0">
              <a:latin typeface="Arial" pitchFamily="34" charset="0"/>
              <a:cs typeface="Arial" pitchFamily="34" charset="0"/>
            </a:endParaRPr>
          </a:p>
          <a:p>
            <a:pPr marL="0" indent="44450" algn="just" rtl="1">
              <a:buClr>
                <a:srgbClr val="FF0000"/>
              </a:buClr>
              <a:buSzPct val="90000"/>
              <a:buFont typeface="Wingdings" pitchFamily="2" charset="2"/>
              <a:buChar char="ü"/>
            </a:pPr>
            <a:r>
              <a:rPr lang="ar-DZ" b="1" dirty="0" smtClean="0">
                <a:latin typeface="Arial" pitchFamily="34" charset="0"/>
                <a:cs typeface="Arial" pitchFamily="34" charset="0"/>
              </a:rPr>
              <a:t> </a:t>
            </a:r>
            <a:r>
              <a:rPr lang="ar-SA" b="1" dirty="0" smtClean="0">
                <a:latin typeface="Arial" pitchFamily="34" charset="0"/>
                <a:cs typeface="Arial" pitchFamily="34" charset="0"/>
              </a:rPr>
              <a:t>أقل مرونة من الائتمان المصرفي لكونه </a:t>
            </a:r>
            <a:r>
              <a:rPr lang="ar-SA" b="1" dirty="0" err="1" smtClean="0">
                <a:latin typeface="Arial" pitchFamily="34" charset="0"/>
                <a:cs typeface="Arial" pitchFamily="34" charset="0"/>
              </a:rPr>
              <a:t>فى</a:t>
            </a:r>
            <a:r>
              <a:rPr lang="ar-SA" b="1" dirty="0" smtClean="0">
                <a:latin typeface="Arial" pitchFamily="34" charset="0"/>
                <a:cs typeface="Arial" pitchFamily="34" charset="0"/>
              </a:rPr>
              <a:t> صورة سلعية.</a:t>
            </a:r>
            <a:endParaRPr lang="fr-FR" b="1" dirty="0" smtClean="0">
              <a:latin typeface="Arial" pitchFamily="34" charset="0"/>
              <a:cs typeface="Arial" pitchFamily="34" charset="0"/>
            </a:endParaRPr>
          </a:p>
          <a:p>
            <a:endParaRPr lang="fr-FR"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62400" y="274638"/>
            <a:ext cx="4419600" cy="8683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5. </a:t>
            </a:r>
            <a:r>
              <a:rPr lang="ar-DZ" sz="4000" b="1" dirty="0" smtClean="0">
                <a:solidFill>
                  <a:srgbClr val="FF0000"/>
                </a:solidFill>
                <a:latin typeface="Arial" pitchFamily="34" charset="0"/>
                <a:cs typeface="Arial" pitchFamily="34" charset="0"/>
              </a:rPr>
              <a:t>تكلفة الإئتمان التجاري:</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533400" y="1524000"/>
            <a:ext cx="7924800" cy="1600200"/>
          </a:xfrm>
        </p:spPr>
        <p:txBody>
          <a:bodyPr>
            <a:noAutofit/>
          </a:bodyPr>
          <a:lstStyle/>
          <a:p>
            <a:pPr marL="0" indent="44450" algn="just" rtl="1">
              <a:buNone/>
            </a:pPr>
            <a:r>
              <a:rPr lang="ar-DZ" sz="2800" b="1" dirty="0" smtClean="0">
                <a:latin typeface="Arial" pitchFamily="34" charset="0"/>
                <a:cs typeface="Arial" pitchFamily="34" charset="0"/>
              </a:rPr>
              <a:t>     هي خسارة الخصم التجاري نتيجة الاستفادة من مدة الإئتمان التجاري كاملة</a:t>
            </a:r>
            <a:r>
              <a:rPr lang="fr-FR" sz="2800" b="1" dirty="0" smtClean="0">
                <a:latin typeface="Arial" pitchFamily="34" charset="0"/>
                <a:cs typeface="Arial" pitchFamily="34" charset="0"/>
              </a:rPr>
              <a:t>)</a:t>
            </a:r>
            <a:r>
              <a:rPr lang="ar-DZ" sz="2800" b="1" dirty="0" smtClean="0">
                <a:latin typeface="Arial" pitchFamily="34" charset="0"/>
                <a:cs typeface="Arial" pitchFamily="34" charset="0"/>
              </a:rPr>
              <a:t>آخر مدة الأجل الممنوحة من المورد)، وذلك بدفع قيمة المشتريات في نهاية مدة الإئتمان التجاري</a:t>
            </a:r>
            <a:r>
              <a:rPr lang="fr-FR" sz="2800" b="1" dirty="0" smtClean="0">
                <a:latin typeface="Arial" pitchFamily="34" charset="0"/>
                <a:cs typeface="Arial" pitchFamily="34" charset="0"/>
              </a:rPr>
              <a:t>.</a:t>
            </a:r>
            <a:endParaRPr lang="ar-DZ" sz="2800" b="1" dirty="0" smtClean="0">
              <a:latin typeface="Arial" pitchFamily="34" charset="0"/>
              <a:cs typeface="Arial" pitchFamily="34" charset="0"/>
            </a:endParaRPr>
          </a:p>
        </p:txBody>
      </p:sp>
      <p:sp>
        <p:nvSpPr>
          <p:cNvPr id="4" name="Rectangle 3"/>
          <p:cNvSpPr/>
          <p:nvPr/>
        </p:nvSpPr>
        <p:spPr>
          <a:xfrm>
            <a:off x="533400" y="3505200"/>
            <a:ext cx="8001000" cy="1384995"/>
          </a:xfrm>
          <a:prstGeom prst="rect">
            <a:avLst/>
          </a:prstGeom>
        </p:spPr>
        <p:txBody>
          <a:bodyPr wrap="square">
            <a:spAutoFit/>
          </a:bodyPr>
          <a:lstStyle/>
          <a:p>
            <a:pPr indent="44450" algn="just" rtl="1"/>
            <a:r>
              <a:rPr lang="ar-DZ" sz="2800" b="1" dirty="0" smtClean="0">
                <a:latin typeface="Arial" pitchFamily="34" charset="0"/>
                <a:cs typeface="Arial" pitchFamily="34" charset="0"/>
              </a:rPr>
              <a:t>    يمثل فقدان الخصم التجاري تكلفة الفرصة الضائعة للاستفادة من الإئتمان التجاري، أما فقدان مدة الإئتمان التجاري فيمثل تكلفة الفرصة الضائعة للاستفادة من الخصم التجاري.</a:t>
            </a:r>
            <a:endParaRPr lang="fr-F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24800" cy="8683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6. </a:t>
            </a:r>
            <a:r>
              <a:rPr lang="ar-DZ" sz="4000" b="1" dirty="0" smtClean="0">
                <a:solidFill>
                  <a:srgbClr val="FF0000"/>
                </a:solidFill>
                <a:latin typeface="Arial" pitchFamily="34" charset="0"/>
                <a:cs typeface="Arial" pitchFamily="34" charset="0"/>
              </a:rPr>
              <a:t>حساب تكلفة الإئتمان التجاري</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362201"/>
            <a:ext cx="8077200" cy="2438400"/>
          </a:xfrm>
        </p:spPr>
        <p:txBody>
          <a:bodyPr/>
          <a:lstStyle/>
          <a:p>
            <a:pPr algn="just" rtl="1">
              <a:buNone/>
            </a:pPr>
            <a:r>
              <a:rPr lang="fr-FR" b="1" dirty="0" err="1" smtClean="0">
                <a:solidFill>
                  <a:srgbClr val="FF0000"/>
                </a:solidFill>
                <a:latin typeface="Times New Roman" pitchFamily="18" charset="0"/>
                <a:cs typeface="Times New Roman" pitchFamily="18" charset="0"/>
              </a:rPr>
              <a:t>k</a:t>
            </a:r>
            <a:r>
              <a:rPr lang="fr-FR" b="1" baseline="-25000" dirty="0" err="1" smtClean="0">
                <a:solidFill>
                  <a:srgbClr val="FF0000"/>
                </a:solidFill>
                <a:latin typeface="Times New Roman" pitchFamily="18" charset="0"/>
                <a:cs typeface="Times New Roman" pitchFamily="18" charset="0"/>
              </a:rPr>
              <a:t>c</a:t>
            </a:r>
            <a:r>
              <a:rPr lang="ar-DZ" b="1" dirty="0" smtClean="0">
                <a:solidFill>
                  <a:srgbClr val="FF0000"/>
                </a:solidFill>
                <a:latin typeface="Times New Roman" pitchFamily="18" charset="0"/>
                <a:cs typeface="Times New Roman" pitchFamily="18" charset="0"/>
              </a:rPr>
              <a:t> : </a:t>
            </a:r>
            <a:r>
              <a:rPr lang="ar-DZ" b="1" dirty="0" smtClean="0">
                <a:latin typeface="Arial" pitchFamily="34" charset="0"/>
                <a:cs typeface="Arial" pitchFamily="34" charset="0"/>
              </a:rPr>
              <a:t>تكلفة الإئتمان التجاري</a:t>
            </a:r>
            <a:r>
              <a:rPr lang="ar-DZ" b="1" dirty="0" smtClean="0">
                <a:latin typeface="Times New Roman" pitchFamily="18" charset="0"/>
                <a:cs typeface="Times New Roman" pitchFamily="18" charset="0"/>
              </a:rPr>
              <a:t>،</a:t>
            </a:r>
            <a:endParaRPr lang="fr-FR" b="1" dirty="0" smtClean="0">
              <a:latin typeface="Times New Roman" pitchFamily="18" charset="0"/>
              <a:cs typeface="Times New Roman" pitchFamily="18" charset="0"/>
            </a:endParaRPr>
          </a:p>
          <a:p>
            <a:pPr algn="just" rtl="1">
              <a:buNone/>
            </a:pPr>
            <a:r>
              <a:rPr lang="fr-FR" b="1" dirty="0" smtClean="0">
                <a:solidFill>
                  <a:srgbClr val="FF0000"/>
                </a:solidFill>
                <a:latin typeface="Times New Roman" pitchFamily="18" charset="0"/>
                <a:cs typeface="Times New Roman" pitchFamily="18" charset="0"/>
              </a:rPr>
              <a:t>T</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معدل الخصم التجاري </a:t>
            </a:r>
            <a:r>
              <a:rPr lang="fr-FR" b="1" dirty="0" smtClean="0">
                <a:latin typeface="Times New Roman" pitchFamily="18" charset="0"/>
                <a:cs typeface="Times New Roman" pitchFamily="18" charset="0"/>
              </a:rPr>
              <a:t>Percent </a:t>
            </a:r>
            <a:r>
              <a:rPr lang="fr-FR" b="1" dirty="0" err="1" smtClean="0">
                <a:latin typeface="Times New Roman" pitchFamily="18" charset="0"/>
                <a:cs typeface="Times New Roman" pitchFamily="18" charset="0"/>
              </a:rPr>
              <a:t>dicount</a:t>
            </a:r>
            <a:endParaRPr lang="fr-FR" dirty="0" smtClean="0">
              <a:latin typeface="Times New Roman" pitchFamily="18" charset="0"/>
              <a:cs typeface="Times New Roman" pitchFamily="18" charset="0"/>
            </a:endParaRPr>
          </a:p>
          <a:p>
            <a:pPr algn="just" rtl="1">
              <a:buNone/>
            </a:pPr>
            <a:r>
              <a:rPr lang="fr-FR" b="1" dirty="0" smtClean="0">
                <a:solidFill>
                  <a:srgbClr val="FF0000"/>
                </a:solidFill>
                <a:latin typeface="Times New Roman" pitchFamily="18" charset="0"/>
                <a:cs typeface="Times New Roman" pitchFamily="18" charset="0"/>
              </a:rPr>
              <a:t>CP</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مدة الإئتمان التجاري </a:t>
            </a:r>
            <a:r>
              <a:rPr lang="fr-FR" b="1" dirty="0" err="1" smtClean="0">
                <a:latin typeface="Times New Roman" pitchFamily="18" charset="0"/>
                <a:cs typeface="Times New Roman" pitchFamily="18" charset="0"/>
              </a:rPr>
              <a:t>Credit</a:t>
            </a:r>
            <a:r>
              <a:rPr lang="fr-FR" b="1" dirty="0" smtClean="0">
                <a:latin typeface="Times New Roman" pitchFamily="18" charset="0"/>
                <a:cs typeface="Times New Roman" pitchFamily="18" charset="0"/>
              </a:rPr>
              <a:t> </a:t>
            </a:r>
            <a:r>
              <a:rPr lang="fr-FR" b="1" dirty="0" err="1" smtClean="0">
                <a:latin typeface="Times New Roman" pitchFamily="18" charset="0"/>
                <a:cs typeface="Times New Roman" pitchFamily="18" charset="0"/>
              </a:rPr>
              <a:t>Period</a:t>
            </a:r>
            <a:endParaRPr lang="fr-FR" b="1" dirty="0" smtClean="0">
              <a:latin typeface="Times New Roman" pitchFamily="18" charset="0"/>
              <a:cs typeface="Times New Roman" pitchFamily="18" charset="0"/>
            </a:endParaRPr>
          </a:p>
          <a:p>
            <a:pPr algn="just" rtl="1">
              <a:buNone/>
            </a:pPr>
            <a:r>
              <a:rPr lang="fr-FR" b="1" dirty="0" smtClean="0">
                <a:solidFill>
                  <a:srgbClr val="FF0000"/>
                </a:solidFill>
                <a:latin typeface="Times New Roman" pitchFamily="18" charset="0"/>
                <a:cs typeface="Times New Roman" pitchFamily="18" charset="0"/>
              </a:rPr>
              <a:t>DP</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مدة الخصم التجاري </a:t>
            </a:r>
            <a:r>
              <a:rPr lang="fr-FR" b="1" dirty="0" smtClean="0">
                <a:latin typeface="Times New Roman" pitchFamily="18" charset="0"/>
                <a:cs typeface="Times New Roman" pitchFamily="18" charset="0"/>
              </a:rPr>
              <a:t>Discount </a:t>
            </a:r>
            <a:r>
              <a:rPr lang="fr-FR" b="1" dirty="0" err="1" smtClean="0">
                <a:latin typeface="Times New Roman" pitchFamily="18" charset="0"/>
                <a:cs typeface="Times New Roman" pitchFamily="18" charset="0"/>
              </a:rPr>
              <a:t>period</a:t>
            </a:r>
            <a:endParaRPr lang="fr-FR" dirty="0" smtClean="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grpSp>
        <p:nvGrpSpPr>
          <p:cNvPr id="137218" name="Group 2"/>
          <p:cNvGrpSpPr>
            <a:grpSpLocks/>
          </p:cNvGrpSpPr>
          <p:nvPr/>
        </p:nvGrpSpPr>
        <p:grpSpPr bwMode="auto">
          <a:xfrm>
            <a:off x="685255" y="1447806"/>
            <a:ext cx="2819314" cy="946448"/>
            <a:chOff x="505" y="10229"/>
            <a:chExt cx="2395" cy="836"/>
          </a:xfrm>
        </p:grpSpPr>
        <p:sp>
          <p:nvSpPr>
            <p:cNvPr id="137219" name="Zone de texte 2"/>
            <p:cNvSpPr txBox="1">
              <a:spLocks noChangeArrowheads="1"/>
            </p:cNvSpPr>
            <p:nvPr/>
          </p:nvSpPr>
          <p:spPr bwMode="auto">
            <a:xfrm>
              <a:off x="505" y="10385"/>
              <a:ext cx="64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400" b="1" dirty="0" err="1" smtClean="0">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0" name="Zone de texte 2"/>
            <p:cNvSpPr txBox="1">
              <a:spLocks noChangeArrowheads="1"/>
            </p:cNvSpPr>
            <p:nvPr/>
          </p:nvSpPr>
          <p:spPr bwMode="auto">
            <a:xfrm>
              <a:off x="1218" y="10239"/>
              <a:ext cx="369"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1" name="Zone de texte 2"/>
            <p:cNvSpPr txBox="1">
              <a:spLocks noChangeArrowheads="1"/>
            </p:cNvSpPr>
            <p:nvPr/>
          </p:nvSpPr>
          <p:spPr bwMode="auto">
            <a:xfrm>
              <a:off x="1062" y="10657"/>
              <a:ext cx="673"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2" name="Connecteur droit 436"/>
            <p:cNvSpPr>
              <a:spLocks noChangeShapeType="1"/>
            </p:cNvSpPr>
            <p:nvPr/>
          </p:nvSpPr>
          <p:spPr bwMode="auto">
            <a:xfrm>
              <a:off x="1131" y="10632"/>
              <a:ext cx="54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37223" name="Zone de texte 2"/>
            <p:cNvSpPr txBox="1">
              <a:spLocks noChangeArrowheads="1"/>
            </p:cNvSpPr>
            <p:nvPr/>
          </p:nvSpPr>
          <p:spPr bwMode="auto">
            <a:xfrm>
              <a:off x="1994" y="10229"/>
              <a:ext cx="63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4" name="Zone de texte 2"/>
            <p:cNvSpPr txBox="1">
              <a:spLocks noChangeArrowheads="1"/>
            </p:cNvSpPr>
            <p:nvPr/>
          </p:nvSpPr>
          <p:spPr bwMode="auto">
            <a:xfrm>
              <a:off x="1800" y="10635"/>
              <a:ext cx="1100"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 DP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5" name="Connecteur droit 439"/>
            <p:cNvSpPr>
              <a:spLocks noChangeShapeType="1"/>
            </p:cNvSpPr>
            <p:nvPr/>
          </p:nvSpPr>
          <p:spPr bwMode="auto">
            <a:xfrm flipV="1">
              <a:off x="1865" y="10602"/>
              <a:ext cx="93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sp>
        <p:nvSpPr>
          <p:cNvPr id="137226" name="Rectangle 10"/>
          <p:cNvSpPr>
            <a:spLocks noChangeArrowheads="1"/>
          </p:cNvSpPr>
          <p:nvPr/>
        </p:nvSpPr>
        <p:spPr bwMode="auto">
          <a:xfrm>
            <a:off x="533400" y="5181600"/>
            <a:ext cx="81534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a:ea typeface="Calibri" pitchFamily="34" charset="0"/>
                <a:cs typeface="Arial" pitchFamily="34" charset="0"/>
              </a:rPr>
              <a:t>ملاحظة:</a:t>
            </a:r>
            <a:endParaRPr kumimoji="0" lang="fr-FR" sz="3200" b="1" i="0" u="none" strike="noStrike" cap="none" normalizeH="0" baseline="0" dirty="0" smtClean="0">
              <a:ln>
                <a:noFill/>
              </a:ln>
              <a:solidFill>
                <a:srgbClr val="FF0000"/>
              </a:solidFill>
              <a:effectLst/>
              <a:latin typeface="Simplified Arabic"/>
              <a:ea typeface="Calibri"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تزيد تكلفة الإئتمان التجاري بزيادة معدل الخصم وتنخفض بزيادة مدة الإئتمان التجاري.</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0" y="274638"/>
            <a:ext cx="4495800" cy="868362"/>
          </a:xfrm>
        </p:spPr>
        <p:txBody>
          <a:bodyPr>
            <a:normAutofit fontScale="90000"/>
          </a:bodyPr>
          <a:lstStyle/>
          <a:p>
            <a:pPr algn="r" rtl="1"/>
            <a:r>
              <a:rPr lang="ar-DZ" sz="4000" b="1" dirty="0" smtClean="0">
                <a:solidFill>
                  <a:srgbClr val="FF0000"/>
                </a:solidFill>
                <a:latin typeface="Arial" pitchFamily="34" charset="0"/>
                <a:cs typeface="Arial" pitchFamily="34" charset="0"/>
              </a:rPr>
              <a:t>7. تفسير الإئتمان التجاري:</a:t>
            </a:r>
            <a:endParaRPr lang="fr-FR" sz="44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19200"/>
            <a:ext cx="8077200" cy="1066800"/>
          </a:xfrm>
        </p:spPr>
        <p:txBody>
          <a:bodyPr>
            <a:normAutofit fontScale="85000" lnSpcReduction="20000"/>
          </a:bodyPr>
          <a:lstStyle/>
          <a:p>
            <a:pPr marL="23813" indent="-23813" algn="just" rtl="1">
              <a:buNone/>
            </a:pPr>
            <a:r>
              <a:rPr lang="ar-DZ" sz="4700" b="1" dirty="0" smtClean="0">
                <a:solidFill>
                  <a:srgbClr val="FF0000"/>
                </a:solidFill>
                <a:latin typeface="Times New Roman" pitchFamily="18" charset="0"/>
                <a:cs typeface="Times New Roman" pitchFamily="18" charset="0"/>
              </a:rPr>
              <a:t>مثال: </a:t>
            </a:r>
          </a:p>
          <a:p>
            <a:pPr marL="23813" indent="-23813" algn="just" rtl="1">
              <a:buNone/>
            </a:pPr>
            <a:r>
              <a:rPr lang="ar-DZ" b="1" dirty="0" smtClean="0">
                <a:solidFill>
                  <a:srgbClr val="FF0000"/>
                </a:solidFill>
                <a:latin typeface="Times New Roman" pitchFamily="18" charset="0"/>
                <a:cs typeface="Times New Roman" pitchFamily="18" charset="0"/>
              </a:rPr>
              <a:t>شرط (2/ 10 صافي 30 يوم)، ومبلغ مشتريات البضاعة 150000 دج.</a:t>
            </a:r>
            <a:endParaRPr lang="fr-FR" dirty="0" smtClean="0">
              <a:solidFill>
                <a:srgbClr val="FF0000"/>
              </a:solidFill>
              <a:latin typeface="Times New Roman" pitchFamily="18" charset="0"/>
              <a:cs typeface="Times New Roman" pitchFamily="18" charset="0"/>
            </a:endParaRPr>
          </a:p>
          <a:p>
            <a:endParaRPr lang="fr-FR" dirty="0"/>
          </a:p>
        </p:txBody>
      </p:sp>
      <p:sp>
        <p:nvSpPr>
          <p:cNvPr id="19" name="Text Box 10"/>
          <p:cNvSpPr txBox="1">
            <a:spLocks noChangeArrowheads="1"/>
          </p:cNvSpPr>
          <p:nvPr/>
        </p:nvSpPr>
        <p:spPr bwMode="auto">
          <a:xfrm>
            <a:off x="4876800" y="2743200"/>
            <a:ext cx="4196688"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Simplified Arabic"/>
                <a:ea typeface="Calibri" pitchFamily="34" charset="0"/>
                <a:cs typeface="Arial" pitchFamily="34" charset="0"/>
              </a:rPr>
              <a:t>التسديد مع خسارة الخصم والاستفادة من </a:t>
            </a:r>
            <a:r>
              <a:rPr kumimoji="0" lang="fr-FR" sz="2000" b="1" i="0" u="none" strike="noStrike" cap="none" normalizeH="0" baseline="0" dirty="0" smtClean="0">
                <a:ln>
                  <a:noFill/>
                </a:ln>
                <a:solidFill>
                  <a:schemeClr val="tx1"/>
                </a:solidFill>
                <a:effectLst/>
                <a:latin typeface="Simplified Arabic"/>
                <a:ea typeface="Calibri" pitchFamily="34" charset="0"/>
                <a:cs typeface="Arial" pitchFamily="34" charset="0"/>
              </a:rPr>
              <a:t>20</a:t>
            </a:r>
            <a:r>
              <a:rPr kumimoji="0" lang="ar-DZ" sz="2000" b="1" i="0" u="none" strike="noStrike" cap="none" normalizeH="0" dirty="0" smtClean="0">
                <a:ln>
                  <a:noFill/>
                </a:ln>
                <a:solidFill>
                  <a:schemeClr val="tx1"/>
                </a:solidFill>
                <a:effectLst/>
                <a:latin typeface="Simplified Arabic"/>
                <a:ea typeface="Calibri" pitchFamily="34" charset="0"/>
                <a:cs typeface="Arial" pitchFamily="34" charset="0"/>
              </a:rPr>
              <a:t> يوم</a:t>
            </a:r>
            <a:endParaRPr kumimoji="0" lang="ar-DZ"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Accolade ouvrante 20"/>
          <p:cNvSpPr/>
          <p:nvPr/>
        </p:nvSpPr>
        <p:spPr>
          <a:xfrm rot="16200000">
            <a:off x="1121392" y="3886200"/>
            <a:ext cx="914400" cy="2438400"/>
          </a:xfrm>
          <a:prstGeom prst="leftBrace">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32" name="Connecteur droit avec flèche 31"/>
          <p:cNvCxnSpPr/>
          <p:nvPr/>
        </p:nvCxnSpPr>
        <p:spPr>
          <a:xfrm rot="5400000" flipH="1" flipV="1">
            <a:off x="2477294" y="5066506"/>
            <a:ext cx="8382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 Box 14"/>
          <p:cNvSpPr txBox="1">
            <a:spLocks noChangeArrowheads="1"/>
          </p:cNvSpPr>
          <p:nvPr/>
        </p:nvSpPr>
        <p:spPr bwMode="auto">
          <a:xfrm>
            <a:off x="457200" y="4648200"/>
            <a:ext cx="2209800" cy="381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ctr" rtl="1" fontAlgn="base">
              <a:spcBef>
                <a:spcPct val="0"/>
              </a:spcBef>
              <a:spcAft>
                <a:spcPct val="0"/>
              </a:spcAft>
            </a:pPr>
            <a:r>
              <a:rPr lang="ar-DZ" b="1" dirty="0" smtClean="0">
                <a:latin typeface="Times New Roman" pitchFamily="18" charset="0"/>
                <a:ea typeface="Arial" pitchFamily="34" charset="0"/>
                <a:cs typeface="Times New Roman" pitchFamily="18" charset="0"/>
              </a:rPr>
              <a:t>مدة الخصم التجاري10 يوم</a:t>
            </a:r>
            <a:endParaRPr lang="fr-FR" dirty="0" smtClean="0">
              <a:latin typeface="Times New Roman" pitchFamily="18"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23" name="Groupe 22"/>
          <p:cNvGrpSpPr/>
          <p:nvPr/>
        </p:nvGrpSpPr>
        <p:grpSpPr>
          <a:xfrm>
            <a:off x="228600" y="2743200"/>
            <a:ext cx="8763437" cy="3353171"/>
            <a:chOff x="228600" y="2743200"/>
            <a:chExt cx="8763437" cy="3353171"/>
          </a:xfrm>
        </p:grpSpPr>
        <p:grpSp>
          <p:nvGrpSpPr>
            <p:cNvPr id="138247" name="Group 7"/>
            <p:cNvGrpSpPr>
              <a:grpSpLocks/>
            </p:cNvGrpSpPr>
            <p:nvPr/>
          </p:nvGrpSpPr>
          <p:grpSpPr bwMode="auto">
            <a:xfrm>
              <a:off x="228600" y="2743200"/>
              <a:ext cx="8763437" cy="3353171"/>
              <a:chOff x="1327" y="3269"/>
              <a:chExt cx="9832" cy="2793"/>
            </a:xfrm>
          </p:grpSpPr>
          <p:sp>
            <p:nvSpPr>
              <p:cNvPr id="138248" name="Connecteur droit 418"/>
              <p:cNvSpPr>
                <a:spLocks noChangeShapeType="1"/>
              </p:cNvSpPr>
              <p:nvPr/>
            </p:nvSpPr>
            <p:spPr bwMode="auto">
              <a:xfrm flipH="1">
                <a:off x="1515" y="4766"/>
                <a:ext cx="9644" cy="0"/>
              </a:xfrm>
              <a:prstGeom prst="line">
                <a:avLst/>
              </a:prstGeom>
              <a:noFill/>
              <a:ln w="158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latin typeface="Times New Roman" pitchFamily="18" charset="0"/>
                  <a:cs typeface="Times New Roman" pitchFamily="18" charset="0"/>
                </a:endParaRPr>
              </a:p>
            </p:txBody>
          </p:sp>
          <p:sp>
            <p:nvSpPr>
              <p:cNvPr id="138249" name="Connecteur droit 419"/>
              <p:cNvSpPr>
                <a:spLocks noChangeShapeType="1"/>
              </p:cNvSpPr>
              <p:nvPr/>
            </p:nvSpPr>
            <p:spPr bwMode="auto">
              <a:xfrm>
                <a:off x="1515" y="4634"/>
                <a:ext cx="0" cy="27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000">
                  <a:latin typeface="Times New Roman" pitchFamily="18" charset="0"/>
                  <a:cs typeface="Times New Roman" pitchFamily="18" charset="0"/>
                </a:endParaRPr>
              </a:p>
            </p:txBody>
          </p:sp>
          <p:sp>
            <p:nvSpPr>
              <p:cNvPr id="138250" name="Connecteur droit 420"/>
              <p:cNvSpPr>
                <a:spLocks noChangeShapeType="1"/>
              </p:cNvSpPr>
              <p:nvPr/>
            </p:nvSpPr>
            <p:spPr bwMode="auto">
              <a:xfrm>
                <a:off x="4275" y="4604"/>
                <a:ext cx="0" cy="27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000">
                  <a:latin typeface="Times New Roman" pitchFamily="18" charset="0"/>
                  <a:cs typeface="Times New Roman" pitchFamily="18" charset="0"/>
                </a:endParaRPr>
              </a:p>
            </p:txBody>
          </p:sp>
          <p:sp>
            <p:nvSpPr>
              <p:cNvPr id="138251" name="Connecteur droit 421"/>
              <p:cNvSpPr>
                <a:spLocks noChangeShapeType="1"/>
              </p:cNvSpPr>
              <p:nvPr/>
            </p:nvSpPr>
            <p:spPr bwMode="auto">
              <a:xfrm>
                <a:off x="8570" y="4634"/>
                <a:ext cx="0" cy="27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000">
                  <a:latin typeface="Times New Roman" pitchFamily="18" charset="0"/>
                  <a:cs typeface="Times New Roman" pitchFamily="18" charset="0"/>
                </a:endParaRPr>
              </a:p>
            </p:txBody>
          </p:sp>
          <p:sp>
            <p:nvSpPr>
              <p:cNvPr id="138252" name="Text Box 12"/>
              <p:cNvSpPr txBox="1">
                <a:spLocks noChangeArrowheads="1"/>
              </p:cNvSpPr>
              <p:nvPr/>
            </p:nvSpPr>
            <p:spPr bwMode="auto">
              <a:xfrm>
                <a:off x="2951" y="5554"/>
                <a:ext cx="2693" cy="5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التسديد والاستفادة من الخصم 2 %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4" name="Text Box 14"/>
              <p:cNvSpPr txBox="1">
                <a:spLocks noChangeArrowheads="1"/>
              </p:cNvSpPr>
              <p:nvPr/>
            </p:nvSpPr>
            <p:spPr bwMode="auto">
              <a:xfrm>
                <a:off x="3030" y="3269"/>
                <a:ext cx="3420" cy="3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ctr" rtl="1" fontAlgn="base">
                  <a:spcBef>
                    <a:spcPct val="0"/>
                  </a:spcBef>
                  <a:spcAft>
                    <a:spcPct val="0"/>
                  </a:spcAft>
                </a:pPr>
                <a:r>
                  <a:rPr lang="ar-DZ" sz="2000" b="1" dirty="0" smtClean="0">
                    <a:latin typeface="Times New Roman" pitchFamily="18" charset="0"/>
                    <a:ea typeface="Arial" pitchFamily="34" charset="0"/>
                    <a:cs typeface="Times New Roman" pitchFamily="18" charset="0"/>
                  </a:rPr>
                  <a:t>مدة الإئتمان التجاري(  30 يوم)</a:t>
                </a:r>
                <a:endParaRPr lang="fr-FR" sz="2000" dirty="0" smtClean="0">
                  <a:latin typeface="Times New Roman" pitchFamily="18"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6" name="Text Box 16"/>
              <p:cNvSpPr txBox="1">
                <a:spLocks noChangeArrowheads="1"/>
              </p:cNvSpPr>
              <p:nvPr/>
            </p:nvSpPr>
            <p:spPr bwMode="auto">
              <a:xfrm>
                <a:off x="8656" y="4886"/>
                <a:ext cx="2480" cy="3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غرامة + خسارة السمعة</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7" name="Text Box 17"/>
              <p:cNvSpPr txBox="1">
                <a:spLocks noChangeArrowheads="1"/>
              </p:cNvSpPr>
              <p:nvPr/>
            </p:nvSpPr>
            <p:spPr bwMode="auto">
              <a:xfrm>
                <a:off x="4403" y="4829"/>
                <a:ext cx="4167" cy="4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خســــــــــــــــــــارة الخصم  التجاري 2%</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9" name="Text Box 19"/>
              <p:cNvSpPr txBox="1">
                <a:spLocks noChangeArrowheads="1"/>
              </p:cNvSpPr>
              <p:nvPr/>
            </p:nvSpPr>
            <p:spPr bwMode="auto">
              <a:xfrm>
                <a:off x="1327" y="4184"/>
                <a:ext cx="53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01</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60" name="Text Box 20"/>
              <p:cNvSpPr txBox="1">
                <a:spLocks noChangeArrowheads="1"/>
              </p:cNvSpPr>
              <p:nvPr/>
            </p:nvSpPr>
            <p:spPr bwMode="auto">
              <a:xfrm>
                <a:off x="3942" y="4214"/>
                <a:ext cx="623"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10</a:t>
                </a:r>
                <a:endParaRPr kumimoji="0" lang="fr-FR" sz="20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8261" name="Text Box 21"/>
              <p:cNvSpPr txBox="1">
                <a:spLocks noChangeArrowheads="1"/>
              </p:cNvSpPr>
              <p:nvPr/>
            </p:nvSpPr>
            <p:spPr bwMode="auto">
              <a:xfrm>
                <a:off x="8285" y="4216"/>
                <a:ext cx="623"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62" name="Accolade fermante 427"/>
              <p:cNvSpPr>
                <a:spLocks/>
              </p:cNvSpPr>
              <p:nvPr/>
            </p:nvSpPr>
            <p:spPr bwMode="auto">
              <a:xfrm rot="16200000">
                <a:off x="4731" y="444"/>
                <a:ext cx="628" cy="6926"/>
              </a:xfrm>
              <a:prstGeom prst="rightBrace">
                <a:avLst>
                  <a:gd name="adj1" fmla="val 8345"/>
                  <a:gd name="adj2" fmla="val 50000"/>
                </a:avLst>
              </a:prstGeom>
              <a:noFill/>
              <a:ln w="19050">
                <a:solidFill>
                  <a:srgbClr val="000000"/>
                </a:solidFill>
                <a:round/>
                <a:headEnd/>
                <a:tailEnd/>
              </a:ln>
            </p:spPr>
            <p:txBody>
              <a:bodyPr vert="horz" wrap="square" lIns="91440" tIns="45720" rIns="91440" bIns="45720" numCol="1" anchor="ctr" anchorCtr="0" compatLnSpc="1">
                <a:prstTxWarp prst="textNoShape">
                  <a:avLst/>
                </a:prstTxWarp>
              </a:bodyPr>
              <a:lstStyle/>
              <a:p>
                <a:endParaRPr lang="fr-FR" sz="2000">
                  <a:latin typeface="Times New Roman" pitchFamily="18" charset="0"/>
                  <a:cs typeface="Times New Roman" pitchFamily="18" charset="0"/>
                </a:endParaRPr>
              </a:p>
            </p:txBody>
          </p:sp>
        </p:grpSp>
        <p:sp>
          <p:nvSpPr>
            <p:cNvPr id="22" name="Text Box 14"/>
            <p:cNvSpPr txBox="1">
              <a:spLocks noChangeArrowheads="1"/>
            </p:cNvSpPr>
            <p:nvPr/>
          </p:nvSpPr>
          <p:spPr bwMode="auto">
            <a:xfrm>
              <a:off x="228600" y="2743200"/>
              <a:ext cx="1142816" cy="457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ctr" rtl="1" fontAlgn="base">
                <a:spcBef>
                  <a:spcPct val="0"/>
                </a:spcBef>
                <a:spcAft>
                  <a:spcPct val="0"/>
                </a:spcAft>
              </a:pPr>
              <a:r>
                <a:rPr lang="ar-DZ" sz="2000" b="1" dirty="0" smtClean="0">
                  <a:latin typeface="Times New Roman" pitchFamily="18" charset="0"/>
                  <a:ea typeface="Arial" pitchFamily="34" charset="0"/>
                  <a:cs typeface="Times New Roman" pitchFamily="18" charset="0"/>
                </a:rPr>
                <a:t>يوم الشراء</a:t>
              </a:r>
              <a:endParaRPr lang="fr-FR" sz="2000" dirty="0" smtClean="0">
                <a:latin typeface="Times New Roman" pitchFamily="18" charset="0"/>
                <a:cs typeface="Times New Roman" pitchFamily="18" charset="0"/>
              </a:endParaRPr>
            </a:p>
            <a:p>
              <a:pPr marL="0" marR="0" lvl="0" indent="0" algn="just" defTabSz="914400" rtl="1"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24" name="Connecteur droit avec flèche 425"/>
          <p:cNvCxnSpPr>
            <a:cxnSpLocks noChangeShapeType="1"/>
          </p:cNvCxnSpPr>
          <p:nvPr/>
        </p:nvCxnSpPr>
        <p:spPr bwMode="auto">
          <a:xfrm rot="5400000">
            <a:off x="103138" y="3568780"/>
            <a:ext cx="605298" cy="20938"/>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36" name="Connecteur droit avec flèche 35"/>
          <p:cNvCxnSpPr>
            <a:endCxn id="138261" idx="0"/>
          </p:cNvCxnSpPr>
          <p:nvPr/>
        </p:nvCxnSpPr>
        <p:spPr>
          <a:xfrm rot="16200000" flipH="1">
            <a:off x="6405052" y="3577148"/>
            <a:ext cx="603533" cy="243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0" y="274638"/>
            <a:ext cx="4876800" cy="1143000"/>
          </a:xfrm>
        </p:spPr>
        <p:txBody>
          <a:bodyPr>
            <a:normAutofit/>
          </a:bodyPr>
          <a:lstStyle/>
          <a:p>
            <a:pPr algn="r" rtl="1"/>
            <a:r>
              <a:rPr lang="ar-DZ" sz="5400" b="1" dirty="0" smtClean="0">
                <a:solidFill>
                  <a:srgbClr val="FF0000"/>
                </a:solidFill>
                <a:latin typeface="Arial" pitchFamily="34" charset="0"/>
                <a:ea typeface="+mn-ea"/>
                <a:cs typeface="Arial" pitchFamily="34" charset="0"/>
              </a:rPr>
              <a:t>تحليل الجدول:</a:t>
            </a:r>
            <a:endParaRPr lang="fr-FR" sz="5400" b="1" dirty="0" smtClean="0">
              <a:solidFill>
                <a:srgbClr val="FF0000"/>
              </a:solidFill>
              <a:latin typeface="Arial" pitchFamily="34" charset="0"/>
              <a:ea typeface="+mn-ea"/>
              <a:cs typeface="Arial" pitchFamily="34" charset="0"/>
            </a:endParaRPr>
          </a:p>
        </p:txBody>
      </p:sp>
      <p:sp>
        <p:nvSpPr>
          <p:cNvPr id="3" name="Espace réservé du contenu 2"/>
          <p:cNvSpPr>
            <a:spLocks noGrp="1"/>
          </p:cNvSpPr>
          <p:nvPr>
            <p:ph idx="1"/>
          </p:nvPr>
        </p:nvSpPr>
        <p:spPr>
          <a:xfrm>
            <a:off x="457200" y="1600201"/>
            <a:ext cx="8229600" cy="3124200"/>
          </a:xfrm>
        </p:spPr>
        <p:txBody>
          <a:bodyPr>
            <a:normAutofit fontScale="92500" lnSpcReduction="10000"/>
          </a:bodyPr>
          <a:lstStyle/>
          <a:p>
            <a:pPr marL="14288" indent="-14288" algn="just" rtl="1">
              <a:buNone/>
            </a:pPr>
            <a:r>
              <a:rPr lang="ar-DZ" sz="3600" b="1" dirty="0" smtClean="0">
                <a:latin typeface="Arial" pitchFamily="34" charset="0"/>
                <a:cs typeface="Arial" pitchFamily="34" charset="0"/>
              </a:rPr>
              <a:t>     بالنظر للمردودية المالية (العائد على حق  الملكية)، وهو يخص الملاك، نجد أنه في حالة الاقتراض يحقق الملاك عائد (مردودية مالية) مقداره 26%، وهو أعلى من ذات المعدل في حالة عدم الاقتراض 15%.</a:t>
            </a:r>
          </a:p>
          <a:p>
            <a:pPr marL="14288" indent="-14288" algn="just" rtl="1">
              <a:buNone/>
            </a:pPr>
            <a:r>
              <a:rPr lang="ar-DZ" sz="3600" b="1" dirty="0" smtClean="0">
                <a:latin typeface="Arial" pitchFamily="34" charset="0"/>
                <a:cs typeface="Arial" pitchFamily="34" charset="0"/>
              </a:rPr>
              <a:t>    إذن الأفضل </a:t>
            </a:r>
            <a:r>
              <a:rPr lang="ar-DZ" sz="3600" b="1" dirty="0" err="1" smtClean="0">
                <a:latin typeface="Arial" pitchFamily="34" charset="0"/>
                <a:cs typeface="Arial" pitchFamily="34" charset="0"/>
              </a:rPr>
              <a:t>للمشرو</a:t>
            </a:r>
            <a:r>
              <a:rPr lang="ar-DZ" sz="3600" b="1" dirty="0" smtClean="0">
                <a:latin typeface="Arial" pitchFamily="34" charset="0"/>
                <a:cs typeface="Arial" pitchFamily="34" charset="0"/>
              </a:rPr>
              <a:t> هو التمويل بقرض 300000، والباقي أموال </a:t>
            </a:r>
            <a:r>
              <a:rPr lang="ar-DZ" sz="3600" b="1" smtClean="0">
                <a:latin typeface="Arial" pitchFamily="34" charset="0"/>
                <a:cs typeface="Arial" pitchFamily="34" charset="0"/>
              </a:rPr>
              <a:t>خاصة 200000.</a:t>
            </a:r>
            <a:endParaRPr lang="fr-FR" sz="3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219200"/>
            <a:ext cx="7848600" cy="1323439"/>
          </a:xfrm>
          <a:prstGeom prst="rect">
            <a:avLst/>
          </a:prstGeom>
        </p:spPr>
        <p:txBody>
          <a:bodyPr wrap="square">
            <a:spAutoFit/>
          </a:bodyPr>
          <a:lstStyle/>
          <a:p>
            <a:pPr marL="23813" indent="-23813" algn="just" rtl="1">
              <a:buNone/>
            </a:pPr>
            <a:r>
              <a:rPr lang="ar-DZ" sz="2600" b="1" dirty="0" smtClean="0">
                <a:latin typeface="Times New Roman" pitchFamily="18" charset="0"/>
                <a:cs typeface="Times New Roman" pitchFamily="18" charset="0"/>
              </a:rPr>
              <a:t>     عند التسديد للمورد في نهاية مدة الإئتمان التجاري (30 يوم)، يخسر التاجر مبلغ الخصم وهو:</a:t>
            </a:r>
          </a:p>
          <a:p>
            <a:pPr marL="23813" indent="-23813" algn="ctr" rtl="1">
              <a:buNone/>
            </a:pPr>
            <a:r>
              <a:rPr lang="ar-DZ" sz="2800" b="1" dirty="0" smtClean="0">
                <a:solidFill>
                  <a:srgbClr val="FF0000"/>
                </a:solidFill>
                <a:latin typeface="Times New Roman" pitchFamily="18" charset="0"/>
                <a:cs typeface="Times New Roman" pitchFamily="18" charset="0"/>
              </a:rPr>
              <a:t> 150000(0.02) = 3000 دج</a:t>
            </a:r>
            <a:endParaRPr lang="fr-FR" sz="2800" dirty="0" smtClean="0">
              <a:solidFill>
                <a:srgbClr val="FF0000"/>
              </a:solidFill>
              <a:latin typeface="Times New Roman" pitchFamily="18" charset="0"/>
              <a:cs typeface="Times New Roman" pitchFamily="18" charset="0"/>
            </a:endParaRPr>
          </a:p>
        </p:txBody>
      </p:sp>
      <p:grpSp>
        <p:nvGrpSpPr>
          <p:cNvPr id="5" name="Group 2"/>
          <p:cNvGrpSpPr>
            <a:grpSpLocks/>
          </p:cNvGrpSpPr>
          <p:nvPr/>
        </p:nvGrpSpPr>
        <p:grpSpPr bwMode="auto">
          <a:xfrm>
            <a:off x="914400" y="5243696"/>
            <a:ext cx="3886200" cy="928504"/>
            <a:chOff x="1803" y="11778"/>
            <a:chExt cx="2827" cy="948"/>
          </a:xfrm>
        </p:grpSpPr>
        <p:sp>
          <p:nvSpPr>
            <p:cNvPr id="6" name="Zone de texte 2"/>
            <p:cNvSpPr txBox="1">
              <a:spLocks noChangeArrowheads="1"/>
            </p:cNvSpPr>
            <p:nvPr/>
          </p:nvSpPr>
          <p:spPr bwMode="auto">
            <a:xfrm>
              <a:off x="3799" y="11778"/>
              <a:ext cx="776"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3688" y="12243"/>
              <a:ext cx="942" cy="4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147000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Connecteur droit 458"/>
            <p:cNvSpPr>
              <a:spLocks noChangeShapeType="1"/>
            </p:cNvSpPr>
            <p:nvPr/>
          </p:nvSpPr>
          <p:spPr bwMode="auto">
            <a:xfrm flipH="1">
              <a:off x="3663" y="12243"/>
              <a:ext cx="944" cy="0"/>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r" rtl="1"/>
              <a:endParaRPr lang="fr-FR" sz="2800">
                <a:latin typeface="Times New Roman" pitchFamily="18" charset="0"/>
                <a:cs typeface="Times New Roman" pitchFamily="18" charset="0"/>
              </a:endParaRPr>
            </a:p>
          </p:txBody>
        </p:sp>
        <p:sp>
          <p:nvSpPr>
            <p:cNvPr id="9" name="Zone de texte 2"/>
            <p:cNvSpPr txBox="1">
              <a:spLocks noChangeArrowheads="1"/>
            </p:cNvSpPr>
            <p:nvPr/>
          </p:nvSpPr>
          <p:spPr bwMode="auto">
            <a:xfrm>
              <a:off x="1803" y="12026"/>
              <a:ext cx="1793"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800" b="1" dirty="0" smtClean="0">
                  <a:latin typeface="Times New Roman" pitchFamily="18" charset="0"/>
                  <a:ea typeface="Arial" pitchFamily="34" charset="0"/>
                  <a:cs typeface="Times New Roman" pitchFamily="18" charset="0"/>
                </a:rPr>
                <a:t>%2,04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lang="fr-FR" sz="2800" b="1" dirty="0" smtClean="0">
                  <a:latin typeface="Times New Roman" pitchFamily="18" charset="0"/>
                  <a:ea typeface="Arial" pitchFamily="34" charset="0"/>
                  <a:cs typeface="Times New Roman" pitchFamily="18" charset="0"/>
                </a:rPr>
                <a:t>100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0" name="Rectangle 9"/>
          <p:cNvSpPr/>
          <p:nvPr/>
        </p:nvSpPr>
        <p:spPr>
          <a:xfrm>
            <a:off x="2667000" y="6248400"/>
            <a:ext cx="5943600" cy="523220"/>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وهي تكلفة الاستفادة من 20 يوم إضافية.</a:t>
            </a:r>
            <a:endParaRPr lang="fr-FR" sz="2800" dirty="0"/>
          </a:p>
        </p:txBody>
      </p:sp>
      <p:sp>
        <p:nvSpPr>
          <p:cNvPr id="11" name="Rectangle 10"/>
          <p:cNvSpPr/>
          <p:nvPr/>
        </p:nvSpPr>
        <p:spPr>
          <a:xfrm>
            <a:off x="609600" y="4191000"/>
            <a:ext cx="8001000" cy="954107"/>
          </a:xfrm>
          <a:prstGeom prst="rect">
            <a:avLst/>
          </a:prstGeom>
        </p:spPr>
        <p:txBody>
          <a:bodyPr wrap="square">
            <a:spAutoFit/>
          </a:bodyPr>
          <a:lstStyle/>
          <a:p>
            <a:pPr marL="23813" indent="-23813" algn="just" rtl="1">
              <a:buNone/>
            </a:pPr>
            <a:r>
              <a:rPr lang="ar-DZ" sz="2800" b="1" dirty="0" smtClean="0">
                <a:latin typeface="Times New Roman" pitchFamily="18" charset="0"/>
                <a:cs typeface="Times New Roman" pitchFamily="18" charset="0"/>
              </a:rPr>
              <a:t>      ومنه تكلفة الإئتمان التجاري (ما فقده التاجر نظير استفادته من 20 يوم إضافية) هي: 	</a:t>
            </a:r>
            <a:endParaRPr lang="fr-FR" sz="2800" dirty="0" smtClean="0">
              <a:latin typeface="Times New Roman" pitchFamily="18" charset="0"/>
              <a:cs typeface="Times New Roman" pitchFamily="18" charset="0"/>
            </a:endParaRPr>
          </a:p>
        </p:txBody>
      </p:sp>
      <p:sp>
        <p:nvSpPr>
          <p:cNvPr id="12" name="Rectangle 11"/>
          <p:cNvSpPr/>
          <p:nvPr/>
        </p:nvSpPr>
        <p:spPr>
          <a:xfrm>
            <a:off x="685800" y="2932093"/>
            <a:ext cx="7924800" cy="954107"/>
          </a:xfrm>
          <a:prstGeom prst="rect">
            <a:avLst/>
          </a:prstGeom>
        </p:spPr>
        <p:txBody>
          <a:bodyPr wrap="square">
            <a:spAutoFit/>
          </a:bodyPr>
          <a:lstStyle/>
          <a:p>
            <a:pPr marL="23813" indent="-23813" algn="just" rtl="1">
              <a:buNone/>
            </a:pPr>
            <a:r>
              <a:rPr lang="ar-DZ" sz="2800" b="1" dirty="0" smtClean="0">
                <a:latin typeface="Times New Roman" pitchFamily="18" charset="0"/>
                <a:cs typeface="Times New Roman" pitchFamily="18" charset="0"/>
              </a:rPr>
              <a:t>     أي أن مقدار الأموال المتاحة للتاجر في شكل بضاعة =</a:t>
            </a:r>
          </a:p>
          <a:p>
            <a:pPr marL="23813" indent="-23813" algn="ctr" rtl="1">
              <a:buNone/>
            </a:pPr>
            <a:r>
              <a:rPr lang="ar-DZ" sz="2800" b="1" dirty="0" smtClean="0">
                <a:solidFill>
                  <a:srgbClr val="FF0000"/>
                </a:solidFill>
                <a:latin typeface="Times New Roman" pitchFamily="18" charset="0"/>
                <a:cs typeface="Times New Roman" pitchFamily="18" charset="0"/>
              </a:rPr>
              <a:t> 150000- 3000= 147000 دج</a:t>
            </a:r>
            <a:r>
              <a:rPr lang="fr-FR" sz="2800" dirty="0" smtClean="0">
                <a:solidFill>
                  <a:srgbClr val="FF000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p:cNvGrpSpPr/>
          <p:nvPr/>
        </p:nvGrpSpPr>
        <p:grpSpPr>
          <a:xfrm>
            <a:off x="381000" y="1371604"/>
            <a:ext cx="8001000" cy="1066982"/>
            <a:chOff x="381000" y="1371604"/>
            <a:chExt cx="8001000" cy="1066982"/>
          </a:xfrm>
        </p:grpSpPr>
        <p:grpSp>
          <p:nvGrpSpPr>
            <p:cNvPr id="139266" name="Group 2"/>
            <p:cNvGrpSpPr>
              <a:grpSpLocks/>
            </p:cNvGrpSpPr>
            <p:nvPr/>
          </p:nvGrpSpPr>
          <p:grpSpPr bwMode="auto">
            <a:xfrm>
              <a:off x="381000" y="1371604"/>
              <a:ext cx="7239200" cy="1066982"/>
              <a:chOff x="646" y="12734"/>
              <a:chExt cx="7467" cy="979"/>
            </a:xfrm>
          </p:grpSpPr>
          <p:sp>
            <p:nvSpPr>
              <p:cNvPr id="139267" name="Zone de texte 2"/>
              <p:cNvSpPr txBox="1">
                <a:spLocks noChangeArrowheads="1"/>
              </p:cNvSpPr>
              <p:nvPr/>
            </p:nvSpPr>
            <p:spPr bwMode="auto">
              <a:xfrm>
                <a:off x="650" y="12734"/>
                <a:ext cx="1096"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20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يوم</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9268" name="Zone de texte 2"/>
              <p:cNvSpPr txBox="1">
                <a:spLocks noChangeArrowheads="1"/>
              </p:cNvSpPr>
              <p:nvPr/>
            </p:nvSpPr>
            <p:spPr bwMode="auto">
              <a:xfrm>
                <a:off x="3513" y="12734"/>
                <a:ext cx="1141"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2.04 %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9269" name="Zone de texte 2"/>
              <p:cNvSpPr txBox="1">
                <a:spLocks noChangeArrowheads="1"/>
              </p:cNvSpPr>
              <p:nvPr/>
            </p:nvSpPr>
            <p:spPr bwMode="auto">
              <a:xfrm>
                <a:off x="646" y="13248"/>
                <a:ext cx="110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يوم</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9270" name="Zone de texte 2"/>
              <p:cNvSpPr txBox="1">
                <a:spLocks noChangeArrowheads="1"/>
              </p:cNvSpPr>
              <p:nvPr/>
            </p:nvSpPr>
            <p:spPr bwMode="auto">
              <a:xfrm>
                <a:off x="3540" y="13293"/>
                <a:ext cx="1114" cy="3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rtl="1" fontAlgn="base">
                  <a:spcBef>
                    <a:spcPct val="0"/>
                  </a:spcBef>
                  <a:spcAft>
                    <a:spcPts val="100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x</a:t>
                </a:r>
                <a:r>
                  <a:rPr lang="fr-FR" sz="2400" b="1" dirty="0" smtClean="0">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9271" name="Connecteur droit avec flèche 467"/>
              <p:cNvCxnSpPr>
                <a:cxnSpLocks noChangeShapeType="1"/>
              </p:cNvCxnSpPr>
              <p:nvPr/>
            </p:nvCxnSpPr>
            <p:spPr bwMode="auto">
              <a:xfrm>
                <a:off x="1795" y="12972"/>
                <a:ext cx="1710" cy="0"/>
              </a:xfrm>
              <a:prstGeom prst="straightConnector1">
                <a:avLst/>
              </a:prstGeom>
              <a:noFill/>
              <a:ln w="38100" algn="ctr">
                <a:solidFill>
                  <a:srgbClr val="000000"/>
                </a:solidFill>
                <a:round/>
                <a:headEnd/>
                <a:tailEnd type="arrow" w="med" len="med"/>
              </a:ln>
              <a:effectLst>
                <a:outerShdw dist="20000" dir="5400000" rotWithShape="0">
                  <a:srgbClr val="000000">
                    <a:alpha val="37999"/>
                  </a:srgbClr>
                </a:outerShdw>
              </a:effectLst>
            </p:spPr>
          </p:cxnSp>
          <p:cxnSp>
            <p:nvCxnSpPr>
              <p:cNvPr id="139272" name="Connecteur droit avec flèche 469"/>
              <p:cNvCxnSpPr>
                <a:cxnSpLocks noChangeShapeType="1"/>
              </p:cNvCxnSpPr>
              <p:nvPr/>
            </p:nvCxnSpPr>
            <p:spPr bwMode="auto">
              <a:xfrm>
                <a:off x="1765" y="13484"/>
                <a:ext cx="1725" cy="0"/>
              </a:xfrm>
              <a:prstGeom prst="straightConnector1">
                <a:avLst/>
              </a:prstGeom>
              <a:noFill/>
              <a:ln w="38100" algn="ctr">
                <a:solidFill>
                  <a:srgbClr val="000000"/>
                </a:solidFill>
                <a:round/>
                <a:headEnd/>
                <a:tailEnd type="arrow" w="med" len="med"/>
              </a:ln>
              <a:effectLst>
                <a:outerShdw dist="20000" dir="5400000" rotWithShape="0">
                  <a:srgbClr val="000000">
                    <a:alpha val="37999"/>
                  </a:srgbClr>
                </a:outerShdw>
              </a:effectLst>
            </p:spPr>
          </p:cxnSp>
          <p:sp>
            <p:nvSpPr>
              <p:cNvPr id="139273" name="Zone de texte 2"/>
              <p:cNvSpPr txBox="1">
                <a:spLocks noChangeArrowheads="1"/>
              </p:cNvSpPr>
              <p:nvPr/>
            </p:nvSpPr>
            <p:spPr bwMode="auto">
              <a:xfrm>
                <a:off x="6197" y="12762"/>
                <a:ext cx="1916"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2.04%</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9274" name="Zone de texte 2"/>
              <p:cNvSpPr txBox="1">
                <a:spLocks noChangeArrowheads="1"/>
              </p:cNvSpPr>
              <p:nvPr/>
            </p:nvSpPr>
            <p:spPr bwMode="auto">
              <a:xfrm>
                <a:off x="6671" y="13154"/>
                <a:ext cx="63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20</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9275" name="Connecteur droit 496"/>
              <p:cNvSpPr>
                <a:spLocks noChangeShapeType="1"/>
              </p:cNvSpPr>
              <p:nvPr/>
            </p:nvSpPr>
            <p:spPr bwMode="auto">
              <a:xfrm>
                <a:off x="6459" y="13184"/>
                <a:ext cx="1575" cy="0"/>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39276" name="Zone de texte 2"/>
              <p:cNvSpPr txBox="1">
                <a:spLocks noChangeArrowheads="1"/>
              </p:cNvSpPr>
              <p:nvPr/>
            </p:nvSpPr>
            <p:spPr bwMode="auto">
              <a:xfrm>
                <a:off x="4824" y="12969"/>
                <a:ext cx="148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ts val="1000"/>
                  </a:spcAft>
                </a:pPr>
                <a:r>
                  <a:rPr lang="fr-FR" sz="2400" b="1" dirty="0" smtClean="0">
                    <a:latin typeface="Times New Roman" pitchFamily="18" charset="0"/>
                    <a:ea typeface="Arial" pitchFamily="34" charset="0"/>
                    <a:cs typeface="Times New Roman" pitchFamily="18" charset="0"/>
                  </a:rPr>
                  <a:t>%36.72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7" name="Zone de texte 2"/>
            <p:cNvSpPr txBox="1">
              <a:spLocks noChangeArrowheads="1"/>
            </p:cNvSpPr>
            <p:nvPr/>
          </p:nvSpPr>
          <p:spPr bwMode="auto">
            <a:xfrm>
              <a:off x="7620000" y="1648699"/>
              <a:ext cx="762000" cy="40870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x</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9" name="Rectangle 18"/>
          <p:cNvSpPr/>
          <p:nvPr/>
        </p:nvSpPr>
        <p:spPr>
          <a:xfrm>
            <a:off x="3276600" y="685800"/>
            <a:ext cx="5257800" cy="523220"/>
          </a:xfrm>
          <a:prstGeom prst="rect">
            <a:avLst/>
          </a:prstGeom>
        </p:spPr>
        <p:txBody>
          <a:bodyPr wrap="square">
            <a:spAutoFit/>
          </a:bodyPr>
          <a:lstStyle/>
          <a:p>
            <a:pPr algn="r" rtl="1"/>
            <a:r>
              <a:rPr lang="ar-DZ" sz="2800" b="1" dirty="0" smtClean="0">
                <a:latin typeface="Arial" pitchFamily="34" charset="0"/>
                <a:cs typeface="Arial" pitchFamily="34" charset="0"/>
              </a:rPr>
              <a:t>ومنه تكلفة الإئتمان التجاري لمدة سنة هي:</a:t>
            </a:r>
            <a:endParaRPr lang="fr-FR" sz="2800" dirty="0">
              <a:latin typeface="Arial" pitchFamily="34" charset="0"/>
              <a:cs typeface="Arial" pitchFamily="34" charset="0"/>
            </a:endParaRPr>
          </a:p>
        </p:txBody>
      </p:sp>
      <p:sp>
        <p:nvSpPr>
          <p:cNvPr id="139277" name="Rectangle 13"/>
          <p:cNvSpPr>
            <a:spLocks noChangeArrowheads="1"/>
          </p:cNvSpPr>
          <p:nvPr/>
        </p:nvSpPr>
        <p:spPr bwMode="auto">
          <a:xfrm>
            <a:off x="2438400" y="2667000"/>
            <a:ext cx="6096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DZ" sz="2800" b="1" i="0" u="none" strike="noStrike" cap="none" normalizeH="0" baseline="0" dirty="0" smtClean="0">
                <a:ln>
                  <a:noFill/>
                </a:ln>
                <a:solidFill>
                  <a:schemeClr val="tx1"/>
                </a:solidFill>
                <a:effectLst/>
                <a:latin typeface="Arial" pitchFamily="34" charset="0"/>
                <a:cs typeface="Arial" pitchFamily="34" charset="0"/>
              </a:rPr>
              <a:t>بتطبيق</a:t>
            </a:r>
            <a:r>
              <a:rPr kumimoji="0" lang="ar-DZ" sz="2800" b="1" i="0" u="none" strike="noStrike" cap="none" normalizeH="0" dirty="0" smtClean="0">
                <a:ln>
                  <a:noFill/>
                </a:ln>
                <a:solidFill>
                  <a:schemeClr val="tx1"/>
                </a:solidFill>
                <a:effectLst/>
                <a:latin typeface="Arial" pitchFamily="34" charset="0"/>
                <a:cs typeface="Arial" pitchFamily="34" charset="0"/>
              </a:rPr>
              <a:t> القانون نجد:</a:t>
            </a:r>
            <a:r>
              <a:rPr lang="ar-DZ" sz="2800" b="1" dirty="0" smtClean="0">
                <a:solidFill>
                  <a:srgbClr val="FF0000"/>
                </a:solidFill>
                <a:latin typeface="Times New Roman" pitchFamily="18" charset="0"/>
                <a:cs typeface="Times New Roman" pitchFamily="18" charset="0"/>
              </a:rPr>
              <a:t> شرط (2/ 10 صافي 30 يوم)، </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53" name="Groupe 52"/>
          <p:cNvGrpSpPr/>
          <p:nvPr/>
        </p:nvGrpSpPr>
        <p:grpSpPr>
          <a:xfrm>
            <a:off x="381000" y="4038600"/>
            <a:ext cx="8229600" cy="2132471"/>
            <a:chOff x="381000" y="4038600"/>
            <a:chExt cx="8229600" cy="2132471"/>
          </a:xfrm>
        </p:grpSpPr>
        <p:grpSp>
          <p:nvGrpSpPr>
            <p:cNvPr id="51" name="Groupe 50"/>
            <p:cNvGrpSpPr/>
            <p:nvPr/>
          </p:nvGrpSpPr>
          <p:grpSpPr>
            <a:xfrm>
              <a:off x="381000" y="4038600"/>
              <a:ext cx="8229600" cy="2132471"/>
              <a:chOff x="381000" y="3323401"/>
              <a:chExt cx="8229600" cy="2132471"/>
            </a:xfrm>
          </p:grpSpPr>
          <p:grpSp>
            <p:nvGrpSpPr>
              <p:cNvPr id="21" name="Group 2"/>
              <p:cNvGrpSpPr>
                <a:grpSpLocks/>
              </p:cNvGrpSpPr>
              <p:nvPr/>
            </p:nvGrpSpPr>
            <p:grpSpPr bwMode="auto">
              <a:xfrm>
                <a:off x="381000" y="3429000"/>
                <a:ext cx="2819314" cy="946448"/>
                <a:chOff x="505" y="10229"/>
                <a:chExt cx="2395" cy="836"/>
              </a:xfrm>
            </p:grpSpPr>
            <p:sp>
              <p:nvSpPr>
                <p:cNvPr id="22" name="Zone de texte 2"/>
                <p:cNvSpPr txBox="1">
                  <a:spLocks noChangeArrowheads="1"/>
                </p:cNvSpPr>
                <p:nvPr/>
              </p:nvSpPr>
              <p:spPr bwMode="auto">
                <a:xfrm>
                  <a:off x="505" y="10385"/>
                  <a:ext cx="64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400" b="1" dirty="0" err="1" smtClean="0">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3" name="Zone de texte 2"/>
                <p:cNvSpPr txBox="1">
                  <a:spLocks noChangeArrowheads="1"/>
                </p:cNvSpPr>
                <p:nvPr/>
              </p:nvSpPr>
              <p:spPr bwMode="auto">
                <a:xfrm>
                  <a:off x="1218" y="10239"/>
                  <a:ext cx="369"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1062" y="10657"/>
                  <a:ext cx="673"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5" name="Connecteur droit 436"/>
                <p:cNvSpPr>
                  <a:spLocks noChangeShapeType="1"/>
                </p:cNvSpPr>
                <p:nvPr/>
              </p:nvSpPr>
              <p:spPr bwMode="auto">
                <a:xfrm>
                  <a:off x="1131" y="10632"/>
                  <a:ext cx="54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26" name="Zone de texte 2"/>
                <p:cNvSpPr txBox="1">
                  <a:spLocks noChangeArrowheads="1"/>
                </p:cNvSpPr>
                <p:nvPr/>
              </p:nvSpPr>
              <p:spPr bwMode="auto">
                <a:xfrm>
                  <a:off x="1994" y="10229"/>
                  <a:ext cx="63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1800" y="10635"/>
                  <a:ext cx="1100"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 DP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8" name="Connecteur droit 439"/>
                <p:cNvSpPr>
                  <a:spLocks noChangeShapeType="1"/>
                </p:cNvSpPr>
                <p:nvPr/>
              </p:nvSpPr>
              <p:spPr bwMode="auto">
                <a:xfrm flipV="1">
                  <a:off x="1865" y="10602"/>
                  <a:ext cx="93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grpSp>
            <p:nvGrpSpPr>
              <p:cNvPr id="50" name="Groupe 49"/>
              <p:cNvGrpSpPr/>
              <p:nvPr/>
            </p:nvGrpSpPr>
            <p:grpSpPr>
              <a:xfrm>
                <a:off x="3962400" y="3323401"/>
                <a:ext cx="4648200" cy="975886"/>
                <a:chOff x="3962400" y="3323401"/>
                <a:chExt cx="4648200" cy="975886"/>
              </a:xfrm>
            </p:grpSpPr>
            <p:sp>
              <p:nvSpPr>
                <p:cNvPr id="37" name="Connecteur droit 439"/>
                <p:cNvSpPr>
                  <a:spLocks noChangeShapeType="1"/>
                </p:cNvSpPr>
                <p:nvPr/>
              </p:nvSpPr>
              <p:spPr bwMode="auto">
                <a:xfrm flipV="1">
                  <a:off x="4648200" y="3810000"/>
                  <a:ext cx="1094765" cy="1132"/>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nvGrpSpPr>
                <p:cNvPr id="39" name="Groupe 38"/>
                <p:cNvGrpSpPr/>
                <p:nvPr/>
              </p:nvGrpSpPr>
              <p:grpSpPr>
                <a:xfrm>
                  <a:off x="3962400" y="3323401"/>
                  <a:ext cx="4648200" cy="975886"/>
                  <a:chOff x="3962400" y="3323401"/>
                  <a:chExt cx="4648200" cy="975886"/>
                </a:xfrm>
              </p:grpSpPr>
              <p:grpSp>
                <p:nvGrpSpPr>
                  <p:cNvPr id="29" name="Group 2"/>
                  <p:cNvGrpSpPr>
                    <a:grpSpLocks/>
                  </p:cNvGrpSpPr>
                  <p:nvPr/>
                </p:nvGrpSpPr>
                <p:grpSpPr bwMode="auto">
                  <a:xfrm>
                    <a:off x="3962400" y="3323401"/>
                    <a:ext cx="3200716" cy="975886"/>
                    <a:chOff x="505" y="10203"/>
                    <a:chExt cx="2719" cy="862"/>
                  </a:xfrm>
                </p:grpSpPr>
                <p:sp>
                  <p:nvSpPr>
                    <p:cNvPr id="30" name="Zone de texte 2"/>
                    <p:cNvSpPr txBox="1">
                      <a:spLocks noChangeArrowheads="1"/>
                    </p:cNvSpPr>
                    <p:nvPr/>
                  </p:nvSpPr>
                  <p:spPr bwMode="auto">
                    <a:xfrm>
                      <a:off x="505" y="10385"/>
                      <a:ext cx="64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400" b="1" dirty="0" err="1" smtClean="0">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1217" y="10203"/>
                      <a:ext cx="64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1062" y="10657"/>
                      <a:ext cx="1061"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0,02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4" name="Zone de texte 2"/>
                    <p:cNvSpPr txBox="1">
                      <a:spLocks noChangeArrowheads="1"/>
                    </p:cNvSpPr>
                    <p:nvPr/>
                  </p:nvSpPr>
                  <p:spPr bwMode="auto">
                    <a:xfrm>
                      <a:off x="2328" y="10229"/>
                      <a:ext cx="63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2124" y="10633"/>
                      <a:ext cx="1100"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 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6" name="Connecteur droit 439"/>
                    <p:cNvSpPr>
                      <a:spLocks noChangeShapeType="1"/>
                    </p:cNvSpPr>
                    <p:nvPr/>
                  </p:nvSpPr>
                  <p:spPr bwMode="auto">
                    <a:xfrm flipV="1">
                      <a:off x="2188" y="10633"/>
                      <a:ext cx="93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sp>
                <p:nvSpPr>
                  <p:cNvPr id="38" name="Zone de texte 2"/>
                  <p:cNvSpPr txBox="1">
                    <a:spLocks noChangeArrowheads="1"/>
                  </p:cNvSpPr>
                  <p:nvPr/>
                </p:nvSpPr>
                <p:spPr bwMode="auto">
                  <a:xfrm>
                    <a:off x="7010400" y="3581400"/>
                    <a:ext cx="1600200" cy="4616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36,72 %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grpSp>
            <p:nvGrpSpPr>
              <p:cNvPr id="40" name="Groupe 39"/>
              <p:cNvGrpSpPr/>
              <p:nvPr/>
            </p:nvGrpSpPr>
            <p:grpSpPr>
              <a:xfrm>
                <a:off x="3962400" y="4509426"/>
                <a:ext cx="4648200" cy="946446"/>
                <a:chOff x="3962400" y="3352778"/>
                <a:chExt cx="4648200" cy="946446"/>
              </a:xfrm>
            </p:grpSpPr>
            <p:grpSp>
              <p:nvGrpSpPr>
                <p:cNvPr id="41" name="Group 2"/>
                <p:cNvGrpSpPr>
                  <a:grpSpLocks/>
                </p:cNvGrpSpPr>
                <p:nvPr/>
              </p:nvGrpSpPr>
              <p:grpSpPr bwMode="auto">
                <a:xfrm>
                  <a:off x="3962400" y="3352778"/>
                  <a:ext cx="3075935" cy="946446"/>
                  <a:chOff x="505" y="10229"/>
                  <a:chExt cx="2613" cy="836"/>
                </a:xfrm>
              </p:grpSpPr>
              <p:sp>
                <p:nvSpPr>
                  <p:cNvPr id="43" name="Zone de texte 2"/>
                  <p:cNvSpPr txBox="1">
                    <a:spLocks noChangeArrowheads="1"/>
                  </p:cNvSpPr>
                  <p:nvPr/>
                </p:nvSpPr>
                <p:spPr bwMode="auto">
                  <a:xfrm>
                    <a:off x="505" y="10385"/>
                    <a:ext cx="64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400" b="1" dirty="0" err="1" smtClean="0">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4" name="Zone de texte 2"/>
                  <p:cNvSpPr txBox="1">
                    <a:spLocks noChangeArrowheads="1"/>
                  </p:cNvSpPr>
                  <p:nvPr/>
                </p:nvSpPr>
                <p:spPr bwMode="auto">
                  <a:xfrm>
                    <a:off x="1476" y="10263"/>
                    <a:ext cx="32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5" name="Zone de texte 2"/>
                  <p:cNvSpPr txBox="1">
                    <a:spLocks noChangeArrowheads="1"/>
                  </p:cNvSpPr>
                  <p:nvPr/>
                </p:nvSpPr>
                <p:spPr bwMode="auto">
                  <a:xfrm>
                    <a:off x="1217" y="10657"/>
                    <a:ext cx="906"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100– 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6" name="Zone de texte 2"/>
                  <p:cNvSpPr txBox="1">
                    <a:spLocks noChangeArrowheads="1"/>
                  </p:cNvSpPr>
                  <p:nvPr/>
                </p:nvSpPr>
                <p:spPr bwMode="auto">
                  <a:xfrm>
                    <a:off x="2328" y="10229"/>
                    <a:ext cx="63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7" name="Zone de texte 2"/>
                  <p:cNvSpPr txBox="1">
                    <a:spLocks noChangeArrowheads="1"/>
                  </p:cNvSpPr>
                  <p:nvPr/>
                </p:nvSpPr>
                <p:spPr bwMode="auto">
                  <a:xfrm>
                    <a:off x="2124" y="10633"/>
                    <a:ext cx="970"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 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8" name="Connecteur droit 439"/>
                  <p:cNvSpPr>
                    <a:spLocks noChangeShapeType="1"/>
                  </p:cNvSpPr>
                  <p:nvPr/>
                </p:nvSpPr>
                <p:spPr bwMode="auto">
                  <a:xfrm flipV="1">
                    <a:off x="2188" y="10609"/>
                    <a:ext cx="93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sp>
              <p:nvSpPr>
                <p:cNvPr id="42" name="Zone de texte 2"/>
                <p:cNvSpPr txBox="1">
                  <a:spLocks noChangeArrowheads="1"/>
                </p:cNvSpPr>
                <p:nvPr/>
              </p:nvSpPr>
              <p:spPr bwMode="auto">
                <a:xfrm>
                  <a:off x="7010400" y="3491552"/>
                  <a:ext cx="1600200" cy="4616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36,72 %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sp>
          <p:nvSpPr>
            <p:cNvPr id="49" name="Connecteur droit 439"/>
            <p:cNvSpPr>
              <a:spLocks noChangeShapeType="1"/>
            </p:cNvSpPr>
            <p:nvPr/>
          </p:nvSpPr>
          <p:spPr bwMode="auto">
            <a:xfrm flipV="1">
              <a:off x="4800600" y="5660408"/>
              <a:ext cx="1094765" cy="1132"/>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sp>
        <p:nvSpPr>
          <p:cNvPr id="52" name="Rectangle 51"/>
          <p:cNvSpPr/>
          <p:nvPr/>
        </p:nvSpPr>
        <p:spPr>
          <a:xfrm>
            <a:off x="304800" y="3352800"/>
            <a:ext cx="4822154" cy="461665"/>
          </a:xfrm>
          <a:prstGeom prst="rect">
            <a:avLst/>
          </a:prstGeom>
        </p:spPr>
        <p:txBody>
          <a:bodyPr wrap="none">
            <a:spAutoFit/>
          </a:bodyPr>
          <a:lstStyle/>
          <a:p>
            <a:r>
              <a:rPr lang="fr-FR" sz="2400" b="1" dirty="0" smtClean="0">
                <a:latin typeface="Times New Roman" pitchFamily="18" charset="0"/>
                <a:cs typeface="Times New Roman" pitchFamily="18" charset="0"/>
              </a:rPr>
              <a:t>T=2%, CP=30 Jours, DP= 10 Jours</a:t>
            </a:r>
            <a:endParaRPr lang="fr-FR" sz="2400" dirty="0">
              <a:latin typeface="Times New Roman" pitchFamily="18" charset="0"/>
              <a:cs typeface="Times New Roman" pitchFamily="18" charset="0"/>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7. </a:t>
            </a:r>
            <a:r>
              <a:rPr lang="ar-DZ" sz="3200" b="1" dirty="0" smtClean="0">
                <a:solidFill>
                  <a:srgbClr val="FF0000"/>
                </a:solidFill>
                <a:latin typeface="Adobe Arabic"/>
                <a:ea typeface="Adobe Arabic"/>
                <a:cs typeface="Adobe Arabic"/>
              </a:rPr>
              <a:t>تكلفة الإئتمان المصرفي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33800" y="274638"/>
            <a:ext cx="4724400" cy="868362"/>
          </a:xfrm>
        </p:spPr>
        <p:txBody>
          <a:bodyPr>
            <a:normAutofit fontScale="90000"/>
          </a:bodyPr>
          <a:lstStyle/>
          <a:p>
            <a:pPr algn="just" rtl="1"/>
            <a:r>
              <a:rPr lang="ar-DZ" sz="4000" b="1" dirty="0" smtClean="0">
                <a:solidFill>
                  <a:srgbClr val="FF0000"/>
                </a:solidFill>
                <a:latin typeface="Times New Roman" pitchFamily="18" charset="0"/>
                <a:cs typeface="Times New Roman" pitchFamily="18" charset="0"/>
              </a:rPr>
              <a:t>1. </a:t>
            </a:r>
            <a:r>
              <a:rPr lang="ar-DZ" sz="4000" b="1" dirty="0" smtClean="0">
                <a:solidFill>
                  <a:srgbClr val="FF0000"/>
                </a:solidFill>
                <a:latin typeface="Arial" pitchFamily="34" charset="0"/>
                <a:cs typeface="Arial" pitchFamily="34" charset="0"/>
              </a:rPr>
              <a:t>تعريف الإئتمان المصرفي: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524000"/>
            <a:ext cx="8077200" cy="2743199"/>
          </a:xfrm>
        </p:spPr>
        <p:txBody>
          <a:bodyPr>
            <a:normAutofit lnSpcReduction="10000"/>
          </a:bodyPr>
          <a:lstStyle/>
          <a:p>
            <a:pPr marL="0" indent="12700" algn="just" rtl="1">
              <a:buNone/>
            </a:pPr>
            <a:r>
              <a:rPr lang="ar-DZ" sz="3600" b="1" dirty="0" smtClean="0">
                <a:solidFill>
                  <a:srgbClr val="FF0000"/>
                </a:solidFill>
                <a:latin typeface="Arial" pitchFamily="34" charset="0"/>
                <a:cs typeface="Arial" pitchFamily="34" charset="0"/>
              </a:rPr>
              <a:t>أ. الإئتمان لغة:</a:t>
            </a:r>
          </a:p>
          <a:p>
            <a:pPr marL="0" indent="12700" algn="just" rtl="1">
              <a:buNone/>
            </a:pPr>
            <a:r>
              <a:rPr lang="ar-DZ" sz="2800" b="1" dirty="0" smtClean="0">
                <a:latin typeface="Arial" pitchFamily="34" charset="0"/>
                <a:cs typeface="Arial" pitchFamily="34" charset="0"/>
              </a:rPr>
              <a:t>أصل كلمة ائتمان أو </a:t>
            </a:r>
            <a:r>
              <a:rPr lang="ar-DZ" sz="2800" b="1" dirty="0" err="1" smtClean="0">
                <a:latin typeface="Arial" pitchFamily="34" charset="0"/>
                <a:cs typeface="Arial" pitchFamily="34" charset="0"/>
              </a:rPr>
              <a:t>الإعتماد</a:t>
            </a:r>
            <a:r>
              <a:rPr lang="ar-DZ" sz="2800" b="1" dirty="0" smtClean="0">
                <a:latin typeface="Arial" pitchFamily="34" charset="0"/>
                <a:cs typeface="Arial" pitchFamily="34" charset="0"/>
              </a:rPr>
              <a:t> </a:t>
            </a:r>
            <a:r>
              <a:rPr lang="fr-FR" sz="2800" b="1" dirty="0" smtClean="0">
                <a:latin typeface="Times New Roman" pitchFamily="18" charset="0"/>
                <a:cs typeface="Times New Roman" pitchFamily="18" charset="0"/>
              </a:rPr>
              <a:t>crédit</a:t>
            </a:r>
            <a:r>
              <a:rPr lang="ar-DZ" sz="2800" b="1" dirty="0" smtClean="0">
                <a:latin typeface="Arial" pitchFamily="34" charset="0"/>
                <a:cs typeface="Arial" pitchFamily="34" charset="0"/>
              </a:rPr>
              <a:t> من اللاتينية </a:t>
            </a:r>
            <a:r>
              <a:rPr lang="fr-FR" sz="2800" b="1" dirty="0" smtClean="0">
                <a:latin typeface="Times New Roman" pitchFamily="18" charset="0"/>
                <a:cs typeface="Times New Roman" pitchFamily="18" charset="0"/>
              </a:rPr>
              <a:t>Creditum</a:t>
            </a:r>
            <a:r>
              <a:rPr lang="ar-DZ" sz="2800" b="1" dirty="0" smtClean="0">
                <a:latin typeface="Arial" pitchFamily="34" charset="0"/>
                <a:cs typeface="Arial" pitchFamily="34" charset="0"/>
              </a:rPr>
              <a:t> التي تعني الاعتقاد </a:t>
            </a:r>
            <a:r>
              <a:rPr lang="fr-FR" sz="2800" b="1" dirty="0" smtClean="0">
                <a:latin typeface="Times New Roman" pitchFamily="18" charset="0"/>
                <a:cs typeface="Times New Roman" pitchFamily="18" charset="0"/>
              </a:rPr>
              <a:t>Croire</a:t>
            </a:r>
            <a:r>
              <a:rPr lang="ar-DZ" sz="2800" b="1" dirty="0" smtClean="0">
                <a:latin typeface="Arial" pitchFamily="34" charset="0"/>
                <a:cs typeface="Arial" pitchFamily="34" charset="0"/>
              </a:rPr>
              <a:t>، وهو ما يشير إلى المعاملات التي تستند إلى اعتقاد الدائن بأن المدين سيكون قادراً على سداد دينه عند الاستحقاق، ومنه فالدائن </a:t>
            </a:r>
            <a:r>
              <a:rPr lang="fr-FR" sz="2800" b="1" dirty="0" smtClean="0">
                <a:latin typeface="Times New Roman" pitchFamily="18" charset="0"/>
                <a:cs typeface="Times New Roman" pitchFamily="18" charset="0"/>
              </a:rPr>
              <a:t>Créditeur</a:t>
            </a:r>
            <a:r>
              <a:rPr lang="ar-DZ" sz="2800" b="1" dirty="0" smtClean="0">
                <a:latin typeface="Arial" pitchFamily="34" charset="0"/>
                <a:cs typeface="Arial" pitchFamily="34" charset="0"/>
              </a:rPr>
              <a:t> هو الشخص الذي يثق في المدين </a:t>
            </a:r>
            <a:r>
              <a:rPr lang="fr-FR" sz="2800" b="1" dirty="0" smtClean="0">
                <a:latin typeface="Times New Roman" pitchFamily="18" charset="0"/>
                <a:cs typeface="Times New Roman" pitchFamily="18" charset="0"/>
              </a:rPr>
              <a:t>Débiteur</a:t>
            </a:r>
            <a:r>
              <a:rPr lang="ar-DZ" sz="2800" b="1" dirty="0" smtClean="0">
                <a:latin typeface="Arial" pitchFamily="34" charset="0"/>
                <a:cs typeface="Arial" pitchFamily="34" charset="0"/>
              </a:rPr>
              <a:t>.</a:t>
            </a:r>
          </a:p>
          <a:p>
            <a:pPr marL="0" indent="12700" algn="just" rtl="1">
              <a:buNone/>
            </a:pPr>
            <a:endParaRPr lang="ar-DZ" sz="3200" b="1" dirty="0" smtClean="0">
              <a:solidFill>
                <a:srgbClr val="FF0000"/>
              </a:solidFill>
              <a:latin typeface="Arial" pitchFamily="34" charset="0"/>
              <a:cs typeface="Arial" pitchFamily="34" charset="0"/>
            </a:endParaRPr>
          </a:p>
          <a:p>
            <a:pPr marL="0" indent="12700" algn="just" rtl="1">
              <a:buNone/>
            </a:pPr>
            <a:endParaRPr lang="ar-DZ" sz="3200" b="1" dirty="0" smtClean="0">
              <a:solidFill>
                <a:srgbClr val="FF0000"/>
              </a:solidFill>
              <a:latin typeface="Arial" pitchFamily="34" charset="0"/>
              <a:cs typeface="Arial" pitchFamily="34" charset="0"/>
            </a:endParaRPr>
          </a:p>
          <a:p>
            <a:pPr marL="0" indent="12700" algn="just" rtl="1">
              <a:buNone/>
            </a:pPr>
            <a:endParaRPr lang="fr-FR" sz="3200" b="1" dirty="0">
              <a:solidFill>
                <a:srgbClr val="FF0000"/>
              </a:solidFill>
              <a:latin typeface="Arial" pitchFamily="34" charset="0"/>
              <a:cs typeface="Arial" pitchFamily="34" charset="0"/>
            </a:endParaRPr>
          </a:p>
        </p:txBody>
      </p:sp>
      <p:sp>
        <p:nvSpPr>
          <p:cNvPr id="6" name="Espace réservé du contenu 2"/>
          <p:cNvSpPr txBox="1">
            <a:spLocks/>
          </p:cNvSpPr>
          <p:nvPr/>
        </p:nvSpPr>
        <p:spPr>
          <a:xfrm>
            <a:off x="533400" y="4495800"/>
            <a:ext cx="8077200" cy="1828800"/>
          </a:xfrm>
          <a:prstGeom prst="rect">
            <a:avLst/>
          </a:prstGeom>
        </p:spPr>
        <p:txBody>
          <a:bodyPr vert="horz">
            <a:normAutofit fontScale="92500" lnSpcReduction="10000"/>
          </a:bodyPr>
          <a:lstStyle/>
          <a:p>
            <a:pPr lvl="0" indent="12700" algn="just" rtl="1">
              <a:spcBef>
                <a:spcPct val="20000"/>
              </a:spcBef>
              <a:buClr>
                <a:schemeClr val="accent1"/>
              </a:buClr>
              <a:buSzPct val="80000"/>
            </a:pPr>
            <a:r>
              <a:rPr lang="ar-DZ" sz="3900" b="1" dirty="0" smtClean="0">
                <a:solidFill>
                  <a:srgbClr val="FF0000"/>
                </a:solidFill>
                <a:latin typeface="Arial" pitchFamily="34" charset="0"/>
                <a:cs typeface="Arial" pitchFamily="34" charset="0"/>
              </a:rPr>
              <a:t>ب. الإئتمان اصطلاحا</a:t>
            </a:r>
            <a:r>
              <a:rPr kumimoji="0" lang="ar-DZ" sz="39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a:t>
            </a:r>
          </a:p>
          <a:p>
            <a:pPr lvl="0" indent="12700" algn="just" rtl="1">
              <a:spcBef>
                <a:spcPct val="20000"/>
              </a:spcBef>
              <a:buClr>
                <a:schemeClr val="accent1"/>
              </a:buClr>
              <a:buSzPct val="80000"/>
            </a:pPr>
            <a:r>
              <a:rPr lang="ar-DZ" sz="3000" b="1" dirty="0" smtClean="0">
                <a:latin typeface="Arial" pitchFamily="34" charset="0"/>
                <a:cs typeface="Arial" pitchFamily="34" charset="0"/>
              </a:rPr>
              <a:t>هو </a:t>
            </a:r>
            <a:r>
              <a:rPr lang="ar-SA" sz="3000" b="1" dirty="0" smtClean="0">
                <a:latin typeface="Arial" pitchFamily="34" charset="0"/>
                <a:cs typeface="Arial" pitchFamily="34" charset="0"/>
              </a:rPr>
              <a:t>الثقة التي يُوليها البنك لعميله في إتاحة مبلغ معين من المال لاستخدامه في غرض محدد خلال فترة زمنية معينة، ويتم سداده بشروط معينة مقابل عائد مادي متفق عليه</a:t>
            </a:r>
            <a:r>
              <a:rPr lang="ar-DZ" sz="3000" b="1" dirty="0" smtClean="0">
                <a:latin typeface="Arial" pitchFamily="34" charset="0"/>
                <a:cs typeface="Arial" pitchFamily="34" charset="0"/>
              </a:rPr>
              <a:t>.</a:t>
            </a:r>
            <a:endParaRPr kumimoji="0" lang="ar-DZ" sz="3000" b="1" i="0" u="none" strike="noStrike" kern="1200" cap="none" spc="0" normalizeH="0" baseline="0" noProof="0" dirty="0" smtClean="0">
              <a:ln>
                <a:noFill/>
              </a:ln>
              <a:solidFill>
                <a:srgbClr val="FF0000"/>
              </a:solidFill>
              <a:effectLst/>
              <a:uLnTx/>
              <a:uFillTx/>
              <a:latin typeface="Arial" pitchFamily="34" charset="0"/>
              <a:cs typeface="Arial" pitchFamily="34" charset="0"/>
            </a:endParaRPr>
          </a:p>
          <a:p>
            <a:pPr lvl="0" indent="12700" algn="just" rtl="1">
              <a:spcBef>
                <a:spcPct val="20000"/>
              </a:spcBef>
              <a:buClr>
                <a:schemeClr val="accent1"/>
              </a:buClr>
              <a:buSzPct val="80000"/>
            </a:pPr>
            <a:endParaRPr kumimoji="0" lang="ar-DZ" sz="32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endParaRPr>
          </a:p>
          <a:p>
            <a:pPr marL="0" marR="0" lvl="0" indent="12700"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DZ" sz="32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endParaRPr>
          </a:p>
          <a:p>
            <a:pPr marL="0" marR="0" lvl="0" indent="12700"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DZ" sz="32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endParaRPr>
          </a:p>
          <a:p>
            <a:pPr marL="0" marR="0" lvl="0" indent="12700"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fr-FR" sz="3200" b="1" i="0" u="none" strike="noStrike" kern="1200" cap="none" spc="0" normalizeH="0" baseline="0" noProof="0" dirty="0">
              <a:ln>
                <a:noFill/>
              </a:ln>
              <a:solidFill>
                <a:srgbClr val="FF0000"/>
              </a:solidFill>
              <a:effectLst/>
              <a:uLnTx/>
              <a:uFillTx/>
              <a:latin typeface="Arial" pitchFamily="34" charset="0"/>
              <a:ea typeface="+mn-ea"/>
              <a:cs typeface="Arial" pitchFamily="34" charset="0"/>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0" y="274638"/>
            <a:ext cx="5486400" cy="792162"/>
          </a:xfrm>
        </p:spPr>
        <p:txBody>
          <a:bodyPr>
            <a:normAutofit/>
          </a:bodyPr>
          <a:lstStyle/>
          <a:p>
            <a:pPr algn="r" rtl="1"/>
            <a:r>
              <a:rPr lang="ar-DZ" sz="4000" b="1" dirty="0" smtClean="0">
                <a:solidFill>
                  <a:srgbClr val="FF0000"/>
                </a:solidFill>
                <a:latin typeface="Times New Roman" pitchFamily="18" charset="0"/>
                <a:cs typeface="Times New Roman" pitchFamily="18" charset="0"/>
              </a:rPr>
              <a:t>2. </a:t>
            </a:r>
            <a:r>
              <a:rPr lang="ar-DZ" sz="4000" b="1" dirty="0" smtClean="0">
                <a:solidFill>
                  <a:srgbClr val="FF0000"/>
                </a:solidFill>
                <a:latin typeface="Arial" pitchFamily="34" charset="0"/>
                <a:cs typeface="Arial" pitchFamily="34" charset="0"/>
              </a:rPr>
              <a:t>الفرق بين القرض الإئتمان:</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533400" y="1219200"/>
            <a:ext cx="8077200" cy="2362200"/>
          </a:xfrm>
        </p:spPr>
        <p:txBody>
          <a:bodyPr>
            <a:normAutofit/>
          </a:bodyPr>
          <a:lstStyle/>
          <a:p>
            <a:pPr marL="0" indent="0" algn="just" rtl="1">
              <a:buNone/>
            </a:pPr>
            <a:r>
              <a:rPr lang="ar-DZ" b="1" dirty="0" smtClean="0">
                <a:solidFill>
                  <a:srgbClr val="FF0000"/>
                </a:solidFill>
                <a:latin typeface="Arial" pitchFamily="34" charset="0"/>
                <a:cs typeface="Arial" pitchFamily="34" charset="0"/>
              </a:rPr>
              <a:t>أ. </a:t>
            </a:r>
            <a:r>
              <a:rPr lang="ar-SA" b="1" dirty="0" smtClean="0">
                <a:solidFill>
                  <a:srgbClr val="FF0000"/>
                </a:solidFill>
                <a:latin typeface="Arial" pitchFamily="34" charset="0"/>
                <a:cs typeface="Arial" pitchFamily="34" charset="0"/>
              </a:rPr>
              <a:t>القرض</a:t>
            </a:r>
            <a:r>
              <a:rPr lang="ar-DZ" b="1" dirty="0" smtClean="0">
                <a:solidFill>
                  <a:srgbClr val="FF0000"/>
                </a:solidFill>
                <a:latin typeface="Arial" pitchFamily="34" charset="0"/>
                <a:cs typeface="Arial" pitchFamily="34" charset="0"/>
              </a:rPr>
              <a:t> المصرفي</a:t>
            </a:r>
            <a:r>
              <a:rPr lang="fr-FR" b="1" dirty="0" smtClean="0">
                <a:solidFill>
                  <a:srgbClr val="FF0000"/>
                </a:solidFill>
                <a:latin typeface="Times New Roman" pitchFamily="18" charset="0"/>
                <a:cs typeface="Times New Roman" pitchFamily="18" charset="0"/>
              </a:rPr>
              <a:t>bancaire</a:t>
            </a:r>
            <a:r>
              <a:rPr lang="fr-FR" b="1" dirty="0" smtClean="0">
                <a:solidFill>
                  <a:srgbClr val="FF0000"/>
                </a:solidFill>
                <a:latin typeface="Arial" pitchFamily="34" charset="0"/>
                <a:cs typeface="Arial" pitchFamily="34" charset="0"/>
              </a:rPr>
              <a:t> </a:t>
            </a:r>
            <a:r>
              <a:rPr lang="ar-DZ" b="1" dirty="0" smtClean="0">
                <a:solidFill>
                  <a:srgbClr val="FF0000"/>
                </a:solidFill>
                <a:latin typeface="Arial" pitchFamily="34" charset="0"/>
                <a:cs typeface="Arial" pitchFamily="34" charset="0"/>
              </a:rPr>
              <a:t> </a:t>
            </a:r>
            <a:r>
              <a:rPr lang="fr-FR" b="1" dirty="0" smtClean="0">
                <a:solidFill>
                  <a:srgbClr val="FF0000"/>
                </a:solidFill>
                <a:latin typeface="Times New Roman" pitchFamily="18" charset="0"/>
                <a:cs typeface="Times New Roman" pitchFamily="18" charset="0"/>
              </a:rPr>
              <a:t>(</a:t>
            </a:r>
            <a:r>
              <a:rPr lang="fr-FR" b="1" dirty="0" err="1" smtClean="0">
                <a:solidFill>
                  <a:srgbClr val="FF0000"/>
                </a:solidFill>
                <a:latin typeface="Times New Roman" pitchFamily="18" charset="0"/>
                <a:cs typeface="Times New Roman" pitchFamily="18" charset="0"/>
              </a:rPr>
              <a:t>Loan</a:t>
            </a:r>
            <a:r>
              <a:rPr lang="fr-FR" b="1" dirty="0" smtClean="0">
                <a:solidFill>
                  <a:srgbClr val="FF0000"/>
                </a:solidFill>
                <a:latin typeface="Times New Roman" pitchFamily="18" charset="0"/>
                <a:cs typeface="Times New Roman" pitchFamily="18" charset="0"/>
              </a:rPr>
              <a:t>)Emprunt</a:t>
            </a:r>
            <a:r>
              <a:rPr lang="ar-DZ" b="1" dirty="0" smtClean="0">
                <a:solidFill>
                  <a:srgbClr val="FF0000"/>
                </a:solidFill>
                <a:latin typeface="Arial" pitchFamily="34" charset="0"/>
                <a:cs typeface="Arial" pitchFamily="34" charset="0"/>
              </a:rPr>
              <a:t>:</a:t>
            </a:r>
          </a:p>
          <a:p>
            <a:pPr marL="0" indent="0" algn="just" rtl="1">
              <a:buNone/>
            </a:pPr>
            <a:r>
              <a:rPr lang="ar-DZ" sz="2800" b="1" dirty="0" smtClean="0">
                <a:solidFill>
                  <a:srgbClr val="FF0000"/>
                </a:solidFill>
                <a:latin typeface="Arial" pitchFamily="34" charset="0"/>
                <a:cs typeface="Arial" pitchFamily="34" charset="0"/>
              </a:rPr>
              <a:t>    </a:t>
            </a:r>
            <a:r>
              <a:rPr lang="ar-SA" sz="2800" b="1" dirty="0" smtClean="0">
                <a:latin typeface="Arial" pitchFamily="34" charset="0"/>
                <a:cs typeface="Arial" pitchFamily="34" charset="0"/>
              </a:rPr>
              <a:t>بمجرد سداد جميع الأموال المستحقة عبر دفعات</a:t>
            </a:r>
            <a:r>
              <a:rPr lang="ar-DZ" sz="2800" b="1" dirty="0" smtClean="0">
                <a:latin typeface="Arial" pitchFamily="34" charset="0"/>
                <a:cs typeface="Arial" pitchFamily="34" charset="0"/>
              </a:rPr>
              <a:t> متفق عليها</a:t>
            </a:r>
            <a:r>
              <a:rPr lang="ar-SA" sz="2800" b="1" dirty="0" smtClean="0">
                <a:latin typeface="Arial" pitchFamily="34" charset="0"/>
                <a:cs typeface="Arial" pitchFamily="34" charset="0"/>
              </a:rPr>
              <a:t>، تعتبر العملية مغلقة، دون إمكانية اقتراض المزيد من الأموال ما لم يتم سحب قرض جديد</a:t>
            </a:r>
            <a:r>
              <a:rPr lang="ar-DZ" sz="2800" b="1" dirty="0" smtClean="0">
                <a:latin typeface="Arial" pitchFamily="34" charset="0"/>
                <a:cs typeface="Arial" pitchFamily="34" charset="0"/>
              </a:rPr>
              <a:t> .</a:t>
            </a:r>
          </a:p>
        </p:txBody>
      </p:sp>
      <p:sp>
        <p:nvSpPr>
          <p:cNvPr id="4" name="Espace réservé du contenu 2"/>
          <p:cNvSpPr txBox="1">
            <a:spLocks/>
          </p:cNvSpPr>
          <p:nvPr/>
        </p:nvSpPr>
        <p:spPr>
          <a:xfrm>
            <a:off x="533400" y="3505200"/>
            <a:ext cx="8077200" cy="22860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DZ" sz="30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ب. </a:t>
            </a:r>
            <a:r>
              <a:rPr kumimoji="0" lang="ar-SA" sz="30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الائتمان</a:t>
            </a:r>
            <a:r>
              <a:rPr kumimoji="0" lang="ar-DZ" sz="30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 المصرفي </a:t>
            </a:r>
            <a:r>
              <a:rPr kumimoji="0" lang="fr-FR"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bancaire</a:t>
            </a:r>
            <a:r>
              <a:rPr kumimoji="0" lang="ar-DZ"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r>
              <a:rPr kumimoji="0" lang="fr-FR"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Crédit</a:t>
            </a:r>
            <a:r>
              <a:rPr kumimoji="0" lang="ar-SA"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ar-DZ" sz="3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قرض</a:t>
            </a:r>
            <a:r>
              <a:rPr kumimoji="0" lang="ar-DZ" sz="28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 </a:t>
            </a:r>
            <a:r>
              <a:rPr kumimoji="0" lang="ar-SA"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يتم تجديده</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ar-SA"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كل عام حتى يتمكن العميل من الاستمرار في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الحصول على </a:t>
            </a:r>
            <a:r>
              <a:rPr kumimoji="0" lang="ar-SA"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التمويل</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عند الحاجة،</a:t>
            </a:r>
            <a:r>
              <a:rPr kumimoji="0" lang="ar-DZ" sz="2800" b="1" i="0" u="none" strike="noStrike" kern="1200" cap="none" spc="0" normalizeH="0" baseline="0" noProof="0" dirty="0" smtClean="0">
                <a:ln>
                  <a:noFill/>
                </a:ln>
                <a:solidFill>
                  <a:schemeClr val="tx1"/>
                </a:solidFill>
                <a:effectLst/>
                <a:uLnTx/>
                <a:uFillTx/>
                <a:latin typeface="+mn-lt"/>
                <a:ea typeface="+mn-ea"/>
                <a:cs typeface="+mn-cs"/>
              </a:rPr>
              <a:t> </a:t>
            </a:r>
            <a:r>
              <a:rPr kumimoji="0" lang="ar-DZ"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ولذا تسمى </a:t>
            </a:r>
            <a:r>
              <a:rPr kumimoji="0" lang="ar-DZ" sz="2800" b="1" i="0" u="none" strike="noStrike" kern="1200" cap="none" spc="0" normalizeH="0" baseline="0" noProof="0" dirty="0" err="1" smtClean="0">
                <a:ln>
                  <a:noFill/>
                </a:ln>
                <a:solidFill>
                  <a:schemeClr val="tx1"/>
                </a:solidFill>
                <a:effectLst/>
                <a:uLnTx/>
                <a:uFillTx/>
                <a:latin typeface="Arial" pitchFamily="34" charset="0"/>
                <a:ea typeface="+mn-ea"/>
                <a:cs typeface="Arial" pitchFamily="34" charset="0"/>
              </a:rPr>
              <a:t>خ</a:t>
            </a:r>
            <a:r>
              <a:rPr kumimoji="0" lang="ar-SA" sz="28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ط الائتمان </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Ligne de crédit</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والتسهيلات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الإئتمانية</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facilités</a:t>
            </a:r>
            <a:r>
              <a:rPr kumimoji="0" lang="fr-FR" sz="2800" b="1" i="0" u="none" strike="noStrike" kern="1200" cap="none" spc="0" normalizeH="0" baseline="0" noProof="0" dirty="0" smtClean="0">
                <a:ln>
                  <a:noFill/>
                </a:ln>
                <a:solidFill>
                  <a:schemeClr val="tx1"/>
                </a:solidFill>
                <a:effectLst/>
                <a:uLnTx/>
                <a:uFillTx/>
                <a:latin typeface="+mn-lt"/>
                <a:ea typeface="+mn-ea"/>
                <a:cs typeface="+mn-cs"/>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24200" y="274638"/>
            <a:ext cx="5410200" cy="944562"/>
          </a:xfrm>
        </p:spPr>
        <p:txBody>
          <a:bodyPr>
            <a:normAutofit fontScale="90000"/>
          </a:bodyPr>
          <a:lstStyle/>
          <a:p>
            <a:pPr algn="just" rtl="1"/>
            <a:r>
              <a:rPr lang="ar-DZ" sz="4400" b="1" dirty="0" smtClean="0">
                <a:solidFill>
                  <a:srgbClr val="FF0000"/>
                </a:solidFill>
                <a:latin typeface="Times New Roman" pitchFamily="18" charset="0"/>
                <a:cs typeface="Times New Roman" pitchFamily="18" charset="0"/>
              </a:rPr>
              <a:t>3. </a:t>
            </a:r>
            <a:r>
              <a:rPr lang="ar-DZ" b="1" dirty="0" smtClean="0">
                <a:solidFill>
                  <a:srgbClr val="FF0000"/>
                </a:solidFill>
                <a:latin typeface="Arial" pitchFamily="34" charset="0"/>
                <a:cs typeface="Arial" pitchFamily="34" charset="0"/>
              </a:rPr>
              <a:t>تعريف الإئتمان المصرفي:</a:t>
            </a:r>
            <a:endParaRPr lang="fr-FR"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153400" cy="4525963"/>
          </a:xfrm>
        </p:spPr>
        <p:txBody>
          <a:bodyPr>
            <a:normAutofit/>
          </a:bodyPr>
          <a:lstStyle/>
          <a:p>
            <a:pPr marL="0" indent="44450" algn="just" rtl="1">
              <a:buNone/>
            </a:pPr>
            <a:r>
              <a:rPr lang="ar-DZ" b="1" dirty="0" smtClean="0">
                <a:latin typeface="Arial" pitchFamily="34" charset="0"/>
                <a:cs typeface="Arial" pitchFamily="34" charset="0"/>
              </a:rPr>
              <a:t>    الإئتمان المصرفي هو قروض قصيرة الأجل (أقل من سنة)، تتحصل عليها المؤسسة من البنوك التجارية بشكل خاص، من أجل تغطية احتياجاتها المالية لدورة الاستغلال، أي أنه يوجه لتمويل الأصول المتداولة (احتياج رأس المال العامل)، وخصوصا المخزون، يظهر في شكل تسهيلات الصندوق، السحب على </a:t>
            </a:r>
            <a:r>
              <a:rPr lang="ar-DZ" b="1" dirty="0" err="1" smtClean="0">
                <a:latin typeface="Arial" pitchFamily="34" charset="0"/>
                <a:cs typeface="Arial" pitchFamily="34" charset="0"/>
              </a:rPr>
              <a:t>المشكوف</a:t>
            </a:r>
            <a:r>
              <a:rPr lang="ar-DZ" b="1" dirty="0" smtClean="0">
                <a:latin typeface="Arial" pitchFamily="34" charset="0"/>
                <a:cs typeface="Arial" pitchFamily="34" charset="0"/>
              </a:rPr>
              <a:t>، القروض الموسمية، قروض الربط .... </a:t>
            </a:r>
            <a:r>
              <a:rPr lang="ar-DZ" b="1" dirty="0" err="1" smtClean="0">
                <a:latin typeface="Arial" pitchFamily="34" charset="0"/>
                <a:cs typeface="Arial" pitchFamily="34" charset="0"/>
              </a:rPr>
              <a:t>إلخ</a:t>
            </a:r>
            <a:r>
              <a:rPr lang="ar-DZ" b="1" dirty="0" smtClean="0">
                <a:latin typeface="Arial" pitchFamily="34" charset="0"/>
                <a:cs typeface="Arial" pitchFamily="34" charset="0"/>
              </a:rPr>
              <a:t>.</a:t>
            </a:r>
            <a:endParaRPr lang="fr-FR" b="1" dirty="0">
              <a:latin typeface="Arial" pitchFamily="34" charset="0"/>
              <a:cs typeface="Arial" pitchFamily="34"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e 10"/>
          <p:cNvGrpSpPr/>
          <p:nvPr/>
        </p:nvGrpSpPr>
        <p:grpSpPr>
          <a:xfrm>
            <a:off x="304800" y="685800"/>
            <a:ext cx="8305800" cy="4648200"/>
            <a:chOff x="228600" y="1752600"/>
            <a:chExt cx="8305800" cy="4648200"/>
          </a:xfrm>
        </p:grpSpPr>
        <p:sp>
          <p:nvSpPr>
            <p:cNvPr id="146435" name="Text Box 3"/>
            <p:cNvSpPr txBox="1">
              <a:spLocks noChangeArrowheads="1"/>
            </p:cNvSpPr>
            <p:nvPr/>
          </p:nvSpPr>
          <p:spPr bwMode="auto">
            <a:xfrm>
              <a:off x="3276600" y="1752600"/>
              <a:ext cx="2057400" cy="62272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التسهيلات البنكية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46436" name="Text Box 4"/>
            <p:cNvSpPr txBox="1">
              <a:spLocks noChangeArrowheads="1"/>
            </p:cNvSpPr>
            <p:nvPr/>
          </p:nvSpPr>
          <p:spPr bwMode="auto">
            <a:xfrm>
              <a:off x="4343400" y="3352800"/>
              <a:ext cx="4191000" cy="3048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lang="ar-DZ" sz="2400" b="1" dirty="0" smtClean="0">
                  <a:latin typeface="Arial" pitchFamily="34" charset="0"/>
                  <a:ea typeface="Arial" pitchFamily="34" charset="0"/>
                  <a:cs typeface="Arial" pitchFamily="34" charset="0"/>
                </a:rPr>
                <a:t>خطابات الضمان</a:t>
              </a:r>
            </a:p>
            <a:p>
              <a:pPr algn="r" rtl="1" fontAlgn="base">
                <a:spcBef>
                  <a:spcPct val="0"/>
                </a:spcBef>
                <a:spcAft>
                  <a:spcPct val="0"/>
                </a:spcAft>
              </a:pPr>
              <a:r>
                <a:rPr lang="ar-DZ" sz="2400" b="1" dirty="0" smtClean="0">
                  <a:latin typeface="Arial" pitchFamily="34" charset="0"/>
                  <a:ea typeface="Arial" pitchFamily="34" charset="0"/>
                  <a:cs typeface="Arial" pitchFamily="34" charset="0"/>
                </a:rPr>
                <a:t>الاعتماد المستندي</a:t>
              </a:r>
            </a:p>
            <a:p>
              <a:pPr algn="r" rtl="1" fontAlgn="base">
                <a:spcBef>
                  <a:spcPct val="0"/>
                </a:spcBef>
                <a:spcAft>
                  <a:spcPct val="0"/>
                </a:spcAft>
              </a:pPr>
              <a:r>
                <a:rPr lang="ar-DZ" sz="2400" b="1" dirty="0" smtClean="0">
                  <a:latin typeface="Arial" pitchFamily="34" charset="0"/>
                  <a:ea typeface="Arial" pitchFamily="34" charset="0"/>
                  <a:cs typeface="Arial" pitchFamily="34" charset="0"/>
                </a:rPr>
                <a:t>الضمان الاحتياطي</a:t>
              </a:r>
            </a:p>
            <a:p>
              <a:pPr algn="r" rtl="1" fontAlgn="base">
                <a:spcBef>
                  <a:spcPct val="0"/>
                </a:spcBef>
                <a:spcAft>
                  <a:spcPct val="0"/>
                </a:spcAft>
              </a:pPr>
              <a:r>
                <a:rPr lang="ar-DZ" sz="2400" b="1" dirty="0" smtClean="0">
                  <a:latin typeface="Arial" pitchFamily="34" charset="0"/>
                  <a:ea typeface="Arial" pitchFamily="34" charset="0"/>
                  <a:cs typeface="Arial" pitchFamily="34" charset="0"/>
                </a:rPr>
                <a:t>القروض بالالتزام والتوقيع</a:t>
              </a:r>
              <a:endParaRPr lang="fr-FR" sz="2400" b="1" dirty="0" smtClean="0">
                <a:latin typeface="Arial" pitchFamily="34" charset="0"/>
                <a:ea typeface="Arial" pitchFamily="34" charset="0"/>
                <a:cs typeface="Arial" pitchFamily="34" charset="0"/>
              </a:endParaRPr>
            </a:p>
          </p:txBody>
        </p:sp>
        <p:sp>
          <p:nvSpPr>
            <p:cNvPr id="146437" name="Text Box 5"/>
            <p:cNvSpPr txBox="1">
              <a:spLocks noChangeArrowheads="1"/>
            </p:cNvSpPr>
            <p:nvPr/>
          </p:nvSpPr>
          <p:spPr bwMode="auto">
            <a:xfrm>
              <a:off x="228600" y="3352800"/>
              <a:ext cx="3886200" cy="3048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القروض  </a:t>
              </a:r>
              <a:r>
                <a:rPr kumimoji="0" lang="ar-DZ" sz="24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ق</a:t>
              </a: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 أ(الإئتمان البنكي)</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بطاقات الإئتمان</a:t>
              </a:r>
            </a:p>
            <a:p>
              <a:pPr marL="0" marR="0" lvl="0" indent="0" algn="r" defTabSz="914400" rtl="1" eaLnBrk="1" fontAlgn="base" latinLnBrk="0" hangingPunct="1">
                <a:lnSpc>
                  <a:spcPct val="100000"/>
                </a:lnSpc>
                <a:spcBef>
                  <a:spcPct val="0"/>
                </a:spcBef>
                <a:spcAft>
                  <a:spcPct val="0"/>
                </a:spcAft>
                <a:buClrTx/>
                <a:buSzTx/>
                <a:buFontTx/>
                <a:buNone/>
                <a:tabLst/>
              </a:pPr>
              <a:r>
                <a:rPr lang="ar-DZ" sz="2400" b="1" dirty="0" smtClean="0">
                  <a:latin typeface="Arial" pitchFamily="34" charset="0"/>
                  <a:ea typeface="Arial" pitchFamily="34" charset="0"/>
                  <a:cs typeface="Arial" pitchFamily="34" charset="0"/>
                </a:rPr>
                <a:t>حسابات جارية مدينة</a:t>
              </a:r>
              <a:endPar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خصم الفواتير والأوراق التجارية....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46438" name="AutoShape 6"/>
            <p:cNvCxnSpPr>
              <a:cxnSpLocks noChangeShapeType="1"/>
            </p:cNvCxnSpPr>
            <p:nvPr/>
          </p:nvCxnSpPr>
          <p:spPr bwMode="auto">
            <a:xfrm>
              <a:off x="1576227" y="2590800"/>
              <a:ext cx="5265506" cy="0"/>
            </a:xfrm>
            <a:prstGeom prst="straightConnector1">
              <a:avLst/>
            </a:prstGeom>
            <a:noFill/>
            <a:ln w="31750">
              <a:solidFill>
                <a:srgbClr val="000000"/>
              </a:solidFill>
              <a:round/>
              <a:headEnd/>
              <a:tailEnd/>
            </a:ln>
          </p:spPr>
        </p:cxnSp>
        <p:cxnSp>
          <p:nvCxnSpPr>
            <p:cNvPr id="25" name="Connecteur droit 24"/>
            <p:cNvCxnSpPr/>
            <p:nvPr/>
          </p:nvCxnSpPr>
          <p:spPr>
            <a:xfrm rot="5400000">
              <a:off x="4153694" y="2475706"/>
              <a:ext cx="227806" cy="79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rot="5400000">
              <a:off x="1485106" y="2705100"/>
              <a:ext cx="2286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rot="5400000">
              <a:off x="6742906" y="2704306"/>
              <a:ext cx="2286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 Box 5"/>
            <p:cNvSpPr txBox="1">
              <a:spLocks noChangeArrowheads="1"/>
            </p:cNvSpPr>
            <p:nvPr/>
          </p:nvSpPr>
          <p:spPr bwMode="auto">
            <a:xfrm>
              <a:off x="228600" y="2819400"/>
              <a:ext cx="38862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التسهيلات المباشرة (النقدية)</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5"/>
            <p:cNvSpPr txBox="1">
              <a:spLocks noChangeArrowheads="1"/>
            </p:cNvSpPr>
            <p:nvPr/>
          </p:nvSpPr>
          <p:spPr bwMode="auto">
            <a:xfrm>
              <a:off x="4343400" y="2819400"/>
              <a:ext cx="4191000"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ct val="0"/>
                </a:spcAft>
              </a:pPr>
              <a:r>
                <a:rPr lang="ar-DZ" sz="2400" b="1" dirty="0" smtClean="0">
                  <a:latin typeface="Arial" pitchFamily="34" charset="0"/>
                  <a:ea typeface="Arial" pitchFamily="34" charset="0"/>
                  <a:cs typeface="Arial" pitchFamily="34" charset="0"/>
                </a:rPr>
                <a:t>التسهيلات غير  المباشرة (غير النقدية)</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86200" y="274638"/>
            <a:ext cx="4648200" cy="9445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4. </a:t>
            </a:r>
            <a:r>
              <a:rPr lang="ar-DZ" sz="4000" b="1" dirty="0" smtClean="0">
                <a:solidFill>
                  <a:srgbClr val="FF0000"/>
                </a:solidFill>
                <a:latin typeface="Arial" pitchFamily="34" charset="0"/>
                <a:cs typeface="Arial" pitchFamily="34" charset="0"/>
              </a:rPr>
              <a:t>تكلفة الإئتمان المصرفي:</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514600"/>
            <a:ext cx="8077200" cy="2209799"/>
          </a:xfrm>
        </p:spPr>
        <p:txBody>
          <a:bodyPr>
            <a:normAutofit/>
          </a:bodyPr>
          <a:lstStyle/>
          <a:p>
            <a:pPr marL="0" indent="36513" algn="just" rtl="1">
              <a:buNone/>
            </a:pPr>
            <a:r>
              <a:rPr lang="fr-FR" sz="2800" b="1" dirty="0" smtClean="0">
                <a:solidFill>
                  <a:srgbClr val="FF0000"/>
                </a:solidFill>
                <a:latin typeface="Times New Roman" pitchFamily="18" charset="0"/>
                <a:cs typeface="Times New Roman" pitchFamily="18" charset="0"/>
              </a:rPr>
              <a:t>D</a:t>
            </a:r>
            <a:r>
              <a:rPr lang="ar-DZ" sz="2800" b="1" dirty="0" smtClean="0">
                <a:latin typeface="Arial" pitchFamily="34" charset="0"/>
                <a:cs typeface="Arial" pitchFamily="34" charset="0"/>
              </a:rPr>
              <a:t> مبلغ القرض،</a:t>
            </a:r>
          </a:p>
          <a:p>
            <a:pPr marL="0" indent="36513" algn="just" rtl="1">
              <a:buNone/>
            </a:pPr>
            <a:r>
              <a:rPr lang="fr-FR" sz="2800" b="1" dirty="0" smtClean="0">
                <a:solidFill>
                  <a:srgbClr val="FF0000"/>
                </a:solidFill>
                <a:latin typeface="Arial" pitchFamily="34" charset="0"/>
                <a:cs typeface="Arial" pitchFamily="34" charset="0"/>
              </a:rPr>
              <a:t>i</a:t>
            </a:r>
            <a:r>
              <a:rPr lang="ar-DZ" sz="2800" b="1" dirty="0" smtClean="0">
                <a:latin typeface="Arial" pitchFamily="34" charset="0"/>
                <a:cs typeface="Arial" pitchFamily="34" charset="0"/>
              </a:rPr>
              <a:t> معدل الفائدة،</a:t>
            </a:r>
          </a:p>
          <a:p>
            <a:pPr marL="0" indent="36513" algn="just" rtl="1">
              <a:buNone/>
            </a:pPr>
            <a:r>
              <a:rPr lang="fr-FR" sz="2800" b="1" dirty="0" smtClean="0">
                <a:solidFill>
                  <a:srgbClr val="FF0000"/>
                </a:solidFill>
                <a:latin typeface="Times New Roman" pitchFamily="18" charset="0"/>
                <a:cs typeface="Times New Roman" pitchFamily="18" charset="0"/>
              </a:rPr>
              <a:t>D</a:t>
            </a:r>
            <a:r>
              <a:rPr lang="fr-FR" sz="2800" b="1" baseline="-25000" dirty="0" smtClean="0">
                <a:solidFill>
                  <a:srgbClr val="FF0000"/>
                </a:solidFill>
                <a:latin typeface="Times New Roman" pitchFamily="18" charset="0"/>
                <a:cs typeface="Times New Roman" pitchFamily="18" charset="0"/>
              </a:rPr>
              <a:t>0</a:t>
            </a:r>
            <a:r>
              <a:rPr lang="ar-DZ" sz="2800" b="1" baseline="-25000" dirty="0" smtClean="0">
                <a:latin typeface="Arial" pitchFamily="34" charset="0"/>
                <a:cs typeface="Arial" pitchFamily="34" charset="0"/>
              </a:rPr>
              <a:t> </a:t>
            </a:r>
            <a:r>
              <a:rPr lang="ar-DZ" sz="2800" b="1" dirty="0" smtClean="0">
                <a:latin typeface="Arial" pitchFamily="34" charset="0"/>
                <a:cs typeface="Arial" pitchFamily="34" charset="0"/>
              </a:rPr>
              <a:t>صافي القرض،</a:t>
            </a:r>
          </a:p>
          <a:p>
            <a:pPr marL="0" indent="36513" algn="just" rtl="1">
              <a:buNone/>
            </a:pPr>
            <a:r>
              <a:rPr lang="fr-FR" sz="2800" b="1" dirty="0" smtClean="0">
                <a:solidFill>
                  <a:srgbClr val="FF0000"/>
                </a:solidFill>
                <a:latin typeface="Times New Roman" pitchFamily="18" charset="0"/>
                <a:cs typeface="Times New Roman" pitchFamily="18" charset="0"/>
              </a:rPr>
              <a:t>T</a:t>
            </a:r>
            <a:r>
              <a:rPr lang="ar-DZ" sz="2800" b="1"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معدل الضريبة على الأرباح.</a:t>
            </a:r>
            <a:endParaRPr lang="fr-FR" sz="2800" dirty="0" smtClean="0">
              <a:latin typeface="Arial" pitchFamily="34" charset="0"/>
              <a:cs typeface="Arial" pitchFamily="34" charset="0"/>
            </a:endParaRPr>
          </a:p>
        </p:txBody>
      </p:sp>
      <p:grpSp>
        <p:nvGrpSpPr>
          <p:cNvPr id="147458" name="Group 2"/>
          <p:cNvGrpSpPr>
            <a:grpSpLocks/>
          </p:cNvGrpSpPr>
          <p:nvPr/>
        </p:nvGrpSpPr>
        <p:grpSpPr bwMode="auto">
          <a:xfrm>
            <a:off x="457200" y="1219200"/>
            <a:ext cx="2438400" cy="914961"/>
            <a:chOff x="875" y="14814"/>
            <a:chExt cx="2313" cy="699"/>
          </a:xfrm>
        </p:grpSpPr>
        <p:sp>
          <p:nvSpPr>
            <p:cNvPr id="147459" name="Zone de texte 2"/>
            <p:cNvSpPr txBox="1">
              <a:spLocks noChangeArrowheads="1"/>
            </p:cNvSpPr>
            <p:nvPr/>
          </p:nvSpPr>
          <p:spPr bwMode="auto">
            <a:xfrm>
              <a:off x="875" y="14949"/>
              <a:ext cx="773" cy="3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7460" name="Zone de texte 2"/>
            <p:cNvSpPr txBox="1">
              <a:spLocks noChangeArrowheads="1"/>
            </p:cNvSpPr>
            <p:nvPr/>
          </p:nvSpPr>
          <p:spPr bwMode="auto">
            <a:xfrm>
              <a:off x="1621" y="14814"/>
              <a:ext cx="73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  .i</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47461" name="Zone de texte 2"/>
            <p:cNvSpPr txBox="1">
              <a:spLocks noChangeArrowheads="1"/>
            </p:cNvSpPr>
            <p:nvPr/>
          </p:nvSpPr>
          <p:spPr bwMode="auto">
            <a:xfrm>
              <a:off x="1660" y="15116"/>
              <a:ext cx="516" cy="3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7462" name="Connecteur droit 473"/>
            <p:cNvSpPr>
              <a:spLocks noChangeShapeType="1"/>
            </p:cNvSpPr>
            <p:nvPr/>
          </p:nvSpPr>
          <p:spPr bwMode="auto">
            <a:xfrm>
              <a:off x="1648" y="15191"/>
              <a:ext cx="638"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47463" name="Zone de texte 2"/>
            <p:cNvSpPr txBox="1">
              <a:spLocks noChangeArrowheads="1"/>
            </p:cNvSpPr>
            <p:nvPr/>
          </p:nvSpPr>
          <p:spPr bwMode="auto">
            <a:xfrm>
              <a:off x="2258" y="14980"/>
              <a:ext cx="930" cy="41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0" name="Rectangle 9"/>
          <p:cNvSpPr/>
          <p:nvPr/>
        </p:nvSpPr>
        <p:spPr>
          <a:xfrm>
            <a:off x="457200" y="5029200"/>
            <a:ext cx="8153400" cy="1384995"/>
          </a:xfrm>
          <a:prstGeom prst="rect">
            <a:avLst/>
          </a:prstGeom>
        </p:spPr>
        <p:txBody>
          <a:bodyPr wrap="square">
            <a:spAutoFit/>
          </a:bodyPr>
          <a:lstStyle/>
          <a:p>
            <a:pPr algn="just" rtl="1"/>
            <a:r>
              <a:rPr lang="ar-DZ" sz="2800" b="1" dirty="0" smtClean="0">
                <a:latin typeface="Arial" pitchFamily="34" charset="0"/>
                <a:cs typeface="Arial" pitchFamily="34" charset="0"/>
              </a:rPr>
              <a:t>      تتأثر تكلفة القروض المصرفية </a:t>
            </a:r>
            <a:r>
              <a:rPr lang="ar-DZ" sz="2800" b="1" dirty="0" err="1" smtClean="0">
                <a:latin typeface="Arial" pitchFamily="34" charset="0"/>
                <a:cs typeface="Arial" pitchFamily="34" charset="0"/>
              </a:rPr>
              <a:t>ق</a:t>
            </a:r>
            <a:r>
              <a:rPr lang="ar-DZ" sz="2800" b="1" dirty="0" smtClean="0">
                <a:latin typeface="Arial" pitchFamily="34" charset="0"/>
                <a:cs typeface="Arial" pitchFamily="34" charset="0"/>
              </a:rPr>
              <a:t> أ بطريقة دفع الفائدة (بداية أو نهاية السنة)، عدد دفعات السداد في السنة، احتفاظ البنك برصيد غير معوض ... </a:t>
            </a:r>
            <a:r>
              <a:rPr lang="ar-DZ" sz="2800" b="1" dirty="0" err="1" smtClean="0">
                <a:latin typeface="Arial" pitchFamily="34" charset="0"/>
                <a:cs typeface="Arial" pitchFamily="34" charset="0"/>
              </a:rPr>
              <a:t>إلخ</a:t>
            </a:r>
            <a:endParaRPr lang="fr-FR" sz="2800"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00400" y="274638"/>
            <a:ext cx="5181600" cy="868362"/>
          </a:xfrm>
        </p:spPr>
        <p:txBody>
          <a:bodyPr>
            <a:normAutofit/>
          </a:bodyPr>
          <a:lstStyle/>
          <a:p>
            <a:pPr algn="just" rtl="1"/>
            <a:r>
              <a:rPr lang="ar-DZ" sz="4000" b="1" dirty="0" smtClean="0">
                <a:solidFill>
                  <a:srgbClr val="FF0000"/>
                </a:solidFill>
                <a:latin typeface="Arial" pitchFamily="34" charset="0"/>
                <a:cs typeface="Arial" pitchFamily="34" charset="0"/>
              </a:rPr>
              <a:t>سلسلة تمارين تكاليف التمويل</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1"/>
            <a:ext cx="8077200" cy="3352800"/>
          </a:xfrm>
        </p:spPr>
        <p:txBody>
          <a:bodyPr/>
          <a:lstStyle/>
          <a:p>
            <a:pPr algn="just" rtl="1">
              <a:buNone/>
            </a:pPr>
            <a:r>
              <a:rPr lang="ar-SA" b="1" dirty="0" smtClean="0">
                <a:solidFill>
                  <a:srgbClr val="FF0000"/>
                </a:solidFill>
                <a:latin typeface="Arial" pitchFamily="34" charset="0"/>
                <a:cs typeface="Arial" pitchFamily="34" charset="0"/>
              </a:rPr>
              <a:t>التمرين السادس:</a:t>
            </a:r>
            <a:endParaRPr lang="fr-FR" dirty="0" smtClean="0">
              <a:solidFill>
                <a:srgbClr val="FF0000"/>
              </a:solidFill>
              <a:latin typeface="Arial" pitchFamily="34" charset="0"/>
              <a:cs typeface="Arial" pitchFamily="34" charset="0"/>
            </a:endParaRPr>
          </a:p>
          <a:p>
            <a:pPr marL="0" indent="12700" algn="just" rtl="1">
              <a:buNone/>
            </a:pPr>
            <a:r>
              <a:rPr lang="ar-DZ" sz="2800" b="1" dirty="0" smtClean="0">
                <a:latin typeface="Arial" pitchFamily="34" charset="0"/>
                <a:cs typeface="Arial" pitchFamily="34" charset="0"/>
              </a:rPr>
              <a:t>     لتسديد ثمن بضاعة اشترتها مؤسسة، عرض عليها المورد البديلين التاليين:</a:t>
            </a:r>
            <a:endParaRPr lang="fr-FR" sz="2800" dirty="0" smtClean="0">
              <a:latin typeface="Arial" pitchFamily="34" charset="0"/>
              <a:cs typeface="Arial" pitchFamily="34" charset="0"/>
            </a:endParaRPr>
          </a:p>
          <a:p>
            <a:pPr lvl="0" algn="just" rtl="1">
              <a:buNone/>
            </a:pPr>
            <a:r>
              <a:rPr lang="ar-DZ" sz="2800" b="1" dirty="0" smtClean="0">
                <a:latin typeface="Arial" pitchFamily="34" charset="0"/>
                <a:cs typeface="Arial" pitchFamily="34" charset="0"/>
              </a:rPr>
              <a:t>البديل الأول: شرط (</a:t>
            </a:r>
            <a:r>
              <a:rPr lang="ar-DZ" sz="2800" b="1" dirty="0" smtClean="0">
                <a:latin typeface="Times New Roman" pitchFamily="18" charset="0"/>
                <a:cs typeface="Times New Roman" pitchFamily="18" charset="0"/>
              </a:rPr>
              <a:t>1</a:t>
            </a:r>
            <a:r>
              <a:rPr lang="ar-DZ" sz="2800" b="1" dirty="0" smtClean="0">
                <a:latin typeface="Arial" pitchFamily="34" charset="0"/>
                <a:cs typeface="Arial" pitchFamily="34" charset="0"/>
              </a:rPr>
              <a:t>/ </a:t>
            </a:r>
            <a:r>
              <a:rPr lang="ar-DZ" sz="2800" b="1" dirty="0" smtClean="0">
                <a:latin typeface="Times New Roman" pitchFamily="18" charset="0"/>
                <a:cs typeface="Times New Roman" pitchFamily="18" charset="0"/>
              </a:rPr>
              <a:t>10</a:t>
            </a:r>
            <a:r>
              <a:rPr lang="ar-DZ" sz="2800" b="1" dirty="0" smtClean="0">
                <a:latin typeface="Arial" pitchFamily="34" charset="0"/>
                <a:cs typeface="Arial" pitchFamily="34" charset="0"/>
              </a:rPr>
              <a:t> صافي </a:t>
            </a:r>
            <a:r>
              <a:rPr lang="ar-DZ" sz="2800" b="1" dirty="0" smtClean="0">
                <a:latin typeface="Times New Roman" pitchFamily="18" charset="0"/>
                <a:cs typeface="Times New Roman" pitchFamily="18" charset="0"/>
              </a:rPr>
              <a:t>30</a:t>
            </a:r>
            <a:r>
              <a:rPr lang="ar-DZ" sz="2800" b="1" dirty="0" smtClean="0">
                <a:latin typeface="Arial" pitchFamily="34" charset="0"/>
                <a:cs typeface="Arial" pitchFamily="34" charset="0"/>
              </a:rPr>
              <a:t> يوم)</a:t>
            </a:r>
            <a:r>
              <a:rPr lang="fr-FR" sz="2800" b="1" dirty="0" smtClean="0">
                <a:latin typeface="Arial" pitchFamily="34" charset="0"/>
                <a:cs typeface="Arial" pitchFamily="34" charset="0"/>
              </a:rPr>
              <a:t>      </a:t>
            </a:r>
            <a:endParaRPr lang="ar-DZ" sz="2800" b="1" dirty="0" smtClean="0">
              <a:latin typeface="Arial" pitchFamily="34" charset="0"/>
              <a:cs typeface="Arial" pitchFamily="34" charset="0"/>
            </a:endParaRPr>
          </a:p>
          <a:p>
            <a:pPr marL="23813" lvl="0" indent="-23813" algn="just" rtl="1">
              <a:buNone/>
            </a:pPr>
            <a:r>
              <a:rPr lang="ar-DZ" sz="2800" b="1" dirty="0" smtClean="0">
                <a:latin typeface="Arial" pitchFamily="34" charset="0"/>
                <a:cs typeface="Arial" pitchFamily="34" charset="0"/>
              </a:rPr>
              <a:t>البديل الثاني: شرط (</a:t>
            </a:r>
            <a:r>
              <a:rPr lang="ar-DZ" sz="2800" b="1" dirty="0" smtClean="0">
                <a:latin typeface="Times New Roman" pitchFamily="18" charset="0"/>
                <a:cs typeface="Times New Roman" pitchFamily="18" charset="0"/>
              </a:rPr>
              <a:t>2</a:t>
            </a:r>
            <a:r>
              <a:rPr lang="ar-DZ" sz="2800" b="1" dirty="0" smtClean="0">
                <a:latin typeface="Arial" pitchFamily="34" charset="0"/>
                <a:cs typeface="Arial" pitchFamily="34" charset="0"/>
              </a:rPr>
              <a:t>/ </a:t>
            </a:r>
            <a:r>
              <a:rPr lang="ar-DZ" sz="2800" b="1" dirty="0" smtClean="0">
                <a:latin typeface="Times New Roman" pitchFamily="18" charset="0"/>
                <a:cs typeface="Times New Roman" pitchFamily="18" charset="0"/>
              </a:rPr>
              <a:t>15</a:t>
            </a:r>
            <a:r>
              <a:rPr lang="ar-DZ" sz="2800" b="1" dirty="0" smtClean="0">
                <a:latin typeface="Arial" pitchFamily="34" charset="0"/>
                <a:cs typeface="Arial" pitchFamily="34" charset="0"/>
              </a:rPr>
              <a:t> صافي </a:t>
            </a:r>
            <a:r>
              <a:rPr lang="ar-DZ" sz="2800" b="1" dirty="0" smtClean="0">
                <a:latin typeface="Times New Roman" pitchFamily="18" charset="0"/>
                <a:cs typeface="Times New Roman" pitchFamily="18" charset="0"/>
              </a:rPr>
              <a:t>60</a:t>
            </a:r>
            <a:r>
              <a:rPr lang="ar-DZ" sz="2800" b="1" dirty="0" smtClean="0">
                <a:latin typeface="Arial" pitchFamily="34" charset="0"/>
                <a:cs typeface="Arial" pitchFamily="34" charset="0"/>
              </a:rPr>
              <a:t> يوم)</a:t>
            </a:r>
            <a:endParaRPr lang="fr-FR" sz="2800" dirty="0" smtClean="0">
              <a:latin typeface="Arial" pitchFamily="34" charset="0"/>
              <a:cs typeface="Arial" pitchFamily="34" charset="0"/>
            </a:endParaRPr>
          </a:p>
          <a:p>
            <a:pPr algn="just" rtl="1">
              <a:buNone/>
            </a:pPr>
            <a:r>
              <a:rPr lang="ar-DZ" sz="2800" b="1" u="sng" dirty="0" smtClean="0">
                <a:latin typeface="Arial" pitchFamily="34" charset="0"/>
                <a:cs typeface="Arial" pitchFamily="34" charset="0"/>
              </a:rPr>
              <a:t>المطلوب</a:t>
            </a:r>
            <a:r>
              <a:rPr lang="ar-DZ" sz="2800" b="1" dirty="0" smtClean="0">
                <a:latin typeface="Arial" pitchFamily="34" charset="0"/>
                <a:cs typeface="Arial" pitchFamily="34" charset="0"/>
              </a:rPr>
              <a:t>: ماهو البديل الأفضل للمؤسسة؟</a:t>
            </a:r>
            <a:endParaRPr lang="fr-FR" sz="2800" dirty="0" smtClean="0">
              <a:latin typeface="Arial" pitchFamily="34" charset="0"/>
              <a:cs typeface="Arial" pitchFamily="34" charset="0"/>
            </a:endParaRPr>
          </a:p>
          <a:p>
            <a:endParaRPr lang="fr-F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1066800"/>
            <a:ext cx="7696200" cy="609600"/>
          </a:xfrm>
        </p:spPr>
        <p:txBody>
          <a:bodyPr>
            <a:normAutofit fontScale="92500"/>
          </a:bodyPr>
          <a:lstStyle/>
          <a:p>
            <a:pPr algn="r" rtl="1">
              <a:buNone/>
            </a:pPr>
            <a:r>
              <a:rPr lang="ar-DZ" b="1" dirty="0" smtClean="0">
                <a:solidFill>
                  <a:srgbClr val="FF0000"/>
                </a:solidFill>
                <a:latin typeface="Arial" pitchFamily="34" charset="0"/>
                <a:cs typeface="Arial" pitchFamily="34" charset="0"/>
              </a:rPr>
              <a:t>تكلفة الإئتمان التجاري للبديل الأول: </a:t>
            </a:r>
            <a:r>
              <a:rPr lang="ar-DZ" sz="2800" b="1" dirty="0" smtClean="0">
                <a:solidFill>
                  <a:srgbClr val="FF0000"/>
                </a:solidFill>
                <a:latin typeface="Simplified Arabic"/>
                <a:ea typeface="Calibri" pitchFamily="34" charset="0"/>
                <a:cs typeface="Arial" pitchFamily="34" charset="0"/>
              </a:rPr>
              <a:t>شرط ( </a:t>
            </a:r>
            <a:r>
              <a:rPr lang="ar-DZ" sz="2800" b="1" dirty="0" smtClean="0">
                <a:solidFill>
                  <a:srgbClr val="FF0000"/>
                </a:solidFill>
                <a:latin typeface="Times New Roman" pitchFamily="18" charset="0"/>
                <a:ea typeface="Calibri" pitchFamily="34" charset="0"/>
                <a:cs typeface="Times New Roman" pitchFamily="18" charset="0"/>
              </a:rPr>
              <a:t>10/1</a:t>
            </a:r>
            <a:r>
              <a:rPr lang="ar-DZ" sz="2800" b="1" dirty="0" smtClean="0">
                <a:solidFill>
                  <a:srgbClr val="FF0000"/>
                </a:solidFill>
                <a:latin typeface="Simplified Arabic"/>
                <a:ea typeface="Calibri" pitchFamily="34" charset="0"/>
                <a:cs typeface="Arial" pitchFamily="34" charset="0"/>
              </a:rPr>
              <a:t> صافي </a:t>
            </a:r>
            <a:r>
              <a:rPr lang="ar-DZ" sz="2800" b="1" dirty="0" smtClean="0">
                <a:solidFill>
                  <a:srgbClr val="FF0000"/>
                </a:solidFill>
                <a:latin typeface="Times New Roman" pitchFamily="18" charset="0"/>
                <a:ea typeface="Calibri" pitchFamily="34" charset="0"/>
                <a:cs typeface="Times New Roman" pitchFamily="18" charset="0"/>
              </a:rPr>
              <a:t>30</a:t>
            </a:r>
            <a:r>
              <a:rPr lang="ar-DZ" sz="2800" b="1" dirty="0" smtClean="0">
                <a:solidFill>
                  <a:srgbClr val="FF0000"/>
                </a:solidFill>
                <a:latin typeface="Simplified Arabic"/>
                <a:ea typeface="Calibri" pitchFamily="34" charset="0"/>
                <a:cs typeface="Arial" pitchFamily="34" charset="0"/>
              </a:rPr>
              <a:t> يوم)</a:t>
            </a:r>
            <a:endParaRPr lang="fr-FR" dirty="0">
              <a:solidFill>
                <a:srgbClr val="FF0000"/>
              </a:solidFill>
              <a:latin typeface="Arial" pitchFamily="34" charset="0"/>
              <a:cs typeface="Arial" pitchFamily="34" charset="0"/>
            </a:endParaRPr>
          </a:p>
        </p:txBody>
      </p:sp>
      <p:sp>
        <p:nvSpPr>
          <p:cNvPr id="6350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6" name="Titre 25"/>
          <p:cNvSpPr>
            <a:spLocks noGrp="1"/>
          </p:cNvSpPr>
          <p:nvPr>
            <p:ph type="title"/>
          </p:nvPr>
        </p:nvSpPr>
        <p:spPr>
          <a:xfrm>
            <a:off x="7086600" y="274638"/>
            <a:ext cx="1447800" cy="944562"/>
          </a:xfrm>
        </p:spPr>
        <p:txBody>
          <a:bodyPr>
            <a:normAutofit/>
          </a:bodyPr>
          <a:lstStyle/>
          <a:p>
            <a:pPr algn="r" rtl="1"/>
            <a:r>
              <a:rPr lang="ar-DZ" sz="4000" b="1" dirty="0" smtClean="0">
                <a:solidFill>
                  <a:srgbClr val="FF0000"/>
                </a:solidFill>
                <a:latin typeface="Arial" pitchFamily="34" charset="0"/>
                <a:cs typeface="Arial" pitchFamily="34" charset="0"/>
              </a:rPr>
              <a:t>الحل:</a:t>
            </a:r>
            <a:endParaRPr lang="fr-FR" sz="4000" b="1" dirty="0">
              <a:solidFill>
                <a:srgbClr val="FF0000"/>
              </a:solidFill>
              <a:latin typeface="Arial" pitchFamily="34" charset="0"/>
              <a:cs typeface="Arial" pitchFamily="34" charset="0"/>
            </a:endParaRPr>
          </a:p>
        </p:txBody>
      </p:sp>
      <p:sp>
        <p:nvSpPr>
          <p:cNvPr id="27" name="Rectangle 26"/>
          <p:cNvSpPr/>
          <p:nvPr/>
        </p:nvSpPr>
        <p:spPr>
          <a:xfrm>
            <a:off x="533400" y="1752600"/>
            <a:ext cx="4822154" cy="461665"/>
          </a:xfrm>
          <a:prstGeom prst="rect">
            <a:avLst/>
          </a:prstGeom>
        </p:spPr>
        <p:txBody>
          <a:bodyPr wrap="none">
            <a:spAutoFit/>
          </a:bodyPr>
          <a:lstStyle/>
          <a:p>
            <a:r>
              <a:rPr lang="fr-FR" sz="2400" b="1" dirty="0" smtClean="0">
                <a:latin typeface="Times New Roman" pitchFamily="18" charset="0"/>
                <a:cs typeface="Times New Roman" pitchFamily="18" charset="0"/>
              </a:rPr>
              <a:t>T=1%, CP=30 Jours, DP= 10 Jours</a:t>
            </a:r>
            <a:endParaRPr lang="fr-FR" sz="2400" dirty="0">
              <a:latin typeface="Times New Roman" pitchFamily="18" charset="0"/>
              <a:cs typeface="Times New Roman" pitchFamily="18" charset="0"/>
            </a:endParaRPr>
          </a:p>
        </p:txBody>
      </p:sp>
      <p:grpSp>
        <p:nvGrpSpPr>
          <p:cNvPr id="63532" name="Group 44"/>
          <p:cNvGrpSpPr>
            <a:grpSpLocks/>
          </p:cNvGrpSpPr>
          <p:nvPr/>
        </p:nvGrpSpPr>
        <p:grpSpPr bwMode="auto">
          <a:xfrm>
            <a:off x="609600" y="2438400"/>
            <a:ext cx="4496168" cy="995645"/>
            <a:chOff x="575" y="5699"/>
            <a:chExt cx="3608" cy="625"/>
          </a:xfrm>
        </p:grpSpPr>
        <p:sp>
          <p:nvSpPr>
            <p:cNvPr id="63533" name="Text Box 45"/>
            <p:cNvSpPr txBox="1">
              <a:spLocks noChangeArrowheads="1"/>
            </p:cNvSpPr>
            <p:nvPr/>
          </p:nvSpPr>
          <p:spPr bwMode="auto">
            <a:xfrm>
              <a:off x="1309" y="6034"/>
              <a:ext cx="899"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0,01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63534" name="Group 46"/>
            <p:cNvGrpSpPr>
              <a:grpSpLocks/>
            </p:cNvGrpSpPr>
            <p:nvPr/>
          </p:nvGrpSpPr>
          <p:grpSpPr bwMode="auto">
            <a:xfrm>
              <a:off x="575" y="5699"/>
              <a:ext cx="3608" cy="624"/>
              <a:chOff x="575" y="5699"/>
              <a:chExt cx="3608" cy="624"/>
            </a:xfrm>
          </p:grpSpPr>
          <p:sp>
            <p:nvSpPr>
              <p:cNvPr id="63535" name="Text Box 47"/>
              <p:cNvSpPr txBox="1">
                <a:spLocks noChangeArrowheads="1"/>
              </p:cNvSpPr>
              <p:nvPr/>
            </p:nvSpPr>
            <p:spPr bwMode="auto">
              <a:xfrm>
                <a:off x="575" y="5807"/>
                <a:ext cx="773"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1</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36" name="Text Box 48"/>
              <p:cNvSpPr txBox="1">
                <a:spLocks noChangeArrowheads="1"/>
              </p:cNvSpPr>
              <p:nvPr/>
            </p:nvSpPr>
            <p:spPr bwMode="auto">
              <a:xfrm>
                <a:off x="1333" y="5699"/>
                <a:ext cx="818"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0,01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37" name="Connecteur droit 443"/>
              <p:cNvSpPr>
                <a:spLocks noChangeShapeType="1"/>
              </p:cNvSpPr>
              <p:nvPr/>
            </p:nvSpPr>
            <p:spPr bwMode="auto">
              <a:xfrm>
                <a:off x="1365" y="6030"/>
                <a:ext cx="795" cy="0"/>
              </a:xfrm>
              <a:prstGeom prst="line">
                <a:avLst/>
              </a:prstGeom>
              <a:noFill/>
              <a:ln w="381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p>
            </p:txBody>
          </p:sp>
          <p:sp>
            <p:nvSpPr>
              <p:cNvPr id="63538" name="Text Box 50"/>
              <p:cNvSpPr txBox="1">
                <a:spLocks noChangeArrowheads="1"/>
              </p:cNvSpPr>
              <p:nvPr/>
            </p:nvSpPr>
            <p:spPr bwMode="auto">
              <a:xfrm>
                <a:off x="2309" y="5699"/>
                <a:ext cx="773"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360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39" name="Text Box 51"/>
              <p:cNvSpPr txBox="1">
                <a:spLocks noChangeArrowheads="1"/>
              </p:cNvSpPr>
              <p:nvPr/>
            </p:nvSpPr>
            <p:spPr bwMode="auto">
              <a:xfrm>
                <a:off x="2287" y="6033"/>
                <a:ext cx="868"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30– 10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40" name="Connecteur droit 446"/>
              <p:cNvSpPr>
                <a:spLocks noChangeShapeType="1"/>
              </p:cNvSpPr>
              <p:nvPr/>
            </p:nvSpPr>
            <p:spPr bwMode="auto">
              <a:xfrm flipV="1">
                <a:off x="2309" y="6030"/>
                <a:ext cx="773" cy="1"/>
              </a:xfrm>
              <a:prstGeom prst="line">
                <a:avLst/>
              </a:prstGeom>
              <a:noFill/>
              <a:ln w="381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p>
            </p:txBody>
          </p:sp>
          <p:sp>
            <p:nvSpPr>
              <p:cNvPr id="63541" name="Text Box 53"/>
              <p:cNvSpPr txBox="1">
                <a:spLocks noChangeArrowheads="1"/>
              </p:cNvSpPr>
              <p:nvPr/>
            </p:nvSpPr>
            <p:spPr bwMode="auto">
              <a:xfrm>
                <a:off x="3021" y="5890"/>
                <a:ext cx="1162" cy="29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=18,18%</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56" name="Espace réservé du contenu 2"/>
          <p:cNvSpPr txBox="1">
            <a:spLocks/>
          </p:cNvSpPr>
          <p:nvPr/>
        </p:nvSpPr>
        <p:spPr>
          <a:xfrm>
            <a:off x="609600" y="3886200"/>
            <a:ext cx="8077200" cy="1066800"/>
          </a:xfrm>
          <a:prstGeom prst="rect">
            <a:avLst/>
          </a:prstGeom>
        </p:spPr>
        <p:txBody>
          <a:bodyPr vert="horz">
            <a:normAutofit/>
          </a:bodyPr>
          <a:lstStyle/>
          <a:p>
            <a:pPr marL="420624" lvl="0" indent="-384048" algn="just" rtl="1">
              <a:spcBef>
                <a:spcPct val="20000"/>
              </a:spcBef>
              <a:buClr>
                <a:schemeClr val="accent1"/>
              </a:buClr>
              <a:buSzPct val="80000"/>
            </a:pPr>
            <a:r>
              <a:rPr lang="ar-DZ" sz="2600" b="1" dirty="0" smtClean="0">
                <a:solidFill>
                  <a:srgbClr val="FF0000"/>
                </a:solidFill>
                <a:latin typeface="Arial" pitchFamily="34" charset="0"/>
                <a:cs typeface="Arial" pitchFamily="34" charset="0"/>
              </a:rPr>
              <a:t>تكلفة الإئتمان التجاري للبديل الثاني</a:t>
            </a:r>
            <a:r>
              <a:rPr kumimoji="0" lang="ar-DZ" sz="26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 شرط (</a:t>
            </a:r>
            <a:r>
              <a:rPr kumimoji="0" lang="ar-DZ"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15/2</a:t>
            </a:r>
            <a:r>
              <a:rPr kumimoji="0" lang="ar-DZ" sz="26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 صافي </a:t>
            </a:r>
            <a:r>
              <a:rPr kumimoji="0" lang="ar-DZ"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60</a:t>
            </a:r>
            <a:r>
              <a:rPr kumimoji="0" lang="ar-DZ" sz="2600" b="1"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rPr>
              <a:t> يوم)</a:t>
            </a:r>
            <a:endParaRPr kumimoji="0" lang="fr-FR" sz="2600" b="0" i="0" u="none" strike="noStrike" kern="1200" cap="none" spc="0" normalizeH="0" baseline="0" noProof="0" dirty="0" smtClean="0">
              <a:ln>
                <a:noFill/>
              </a:ln>
              <a:solidFill>
                <a:srgbClr val="FF0000"/>
              </a:solidFill>
              <a:effectLst/>
              <a:uLnTx/>
              <a:uFillTx/>
              <a:latin typeface="Arial" pitchFamily="34" charset="0"/>
              <a:ea typeface="+mn-ea"/>
              <a:cs typeface="Arial" pitchFamily="34" charset="0"/>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T=2%, CP=</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60</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Jours, DP=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15</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Jours</a:t>
            </a:r>
            <a:endParaRPr kumimoji="0" lang="fr-FR" sz="2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grpSp>
        <p:nvGrpSpPr>
          <p:cNvPr id="57" name="Group 2"/>
          <p:cNvGrpSpPr>
            <a:grpSpLocks/>
          </p:cNvGrpSpPr>
          <p:nvPr/>
        </p:nvGrpSpPr>
        <p:grpSpPr bwMode="auto">
          <a:xfrm>
            <a:off x="609600" y="5057748"/>
            <a:ext cx="5638295" cy="1055105"/>
            <a:chOff x="517" y="6485"/>
            <a:chExt cx="3913" cy="733"/>
          </a:xfrm>
        </p:grpSpPr>
        <p:sp>
          <p:nvSpPr>
            <p:cNvPr id="58" name="Text Box 3"/>
            <p:cNvSpPr txBox="1">
              <a:spLocks noChangeArrowheads="1"/>
            </p:cNvSpPr>
            <p:nvPr/>
          </p:nvSpPr>
          <p:spPr bwMode="auto">
            <a:xfrm>
              <a:off x="517" y="6661"/>
              <a:ext cx="773"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c 2</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endParaRPr kumimoji="0" lang="fr-FR" sz="2400" b="1"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59" name="Text Box 4"/>
            <p:cNvSpPr txBox="1">
              <a:spLocks noChangeArrowheads="1"/>
            </p:cNvSpPr>
            <p:nvPr/>
          </p:nvSpPr>
          <p:spPr bwMode="auto">
            <a:xfrm>
              <a:off x="1395" y="6487"/>
              <a:ext cx="735"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0,02</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0" name="Text Box 5"/>
            <p:cNvSpPr txBox="1">
              <a:spLocks noChangeArrowheads="1"/>
            </p:cNvSpPr>
            <p:nvPr/>
          </p:nvSpPr>
          <p:spPr bwMode="auto">
            <a:xfrm>
              <a:off x="1337" y="6877"/>
              <a:ext cx="978"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(1– 0,02)</a:t>
              </a:r>
              <a:endParaRPr kumimoji="0" lang="fr-FR" sz="2400" b="1"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1" name="Connecteur droit 451"/>
            <p:cNvSpPr>
              <a:spLocks noChangeShapeType="1"/>
            </p:cNvSpPr>
            <p:nvPr/>
          </p:nvSpPr>
          <p:spPr bwMode="auto">
            <a:xfrm>
              <a:off x="1350" y="6847"/>
              <a:ext cx="930"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b="1">
                <a:latin typeface="Times New Roman" pitchFamily="18" charset="0"/>
                <a:cs typeface="Times New Roman" pitchFamily="18" charset="0"/>
              </a:endParaRPr>
            </a:p>
          </p:txBody>
        </p:sp>
        <p:sp>
          <p:nvSpPr>
            <p:cNvPr id="62" name="Text Box 7"/>
            <p:cNvSpPr txBox="1">
              <a:spLocks noChangeArrowheads="1"/>
            </p:cNvSpPr>
            <p:nvPr/>
          </p:nvSpPr>
          <p:spPr bwMode="auto">
            <a:xfrm>
              <a:off x="2501" y="6485"/>
              <a:ext cx="773"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1"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3" name="Connecteur droit 453"/>
            <p:cNvSpPr>
              <a:spLocks noChangeShapeType="1"/>
            </p:cNvSpPr>
            <p:nvPr/>
          </p:nvSpPr>
          <p:spPr bwMode="auto">
            <a:xfrm>
              <a:off x="2407" y="6830"/>
              <a:ext cx="1013"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b="1">
                <a:latin typeface="Times New Roman" pitchFamily="18" charset="0"/>
                <a:cs typeface="Times New Roman" pitchFamily="18" charset="0"/>
              </a:endParaRPr>
            </a:p>
          </p:txBody>
        </p:sp>
        <p:sp>
          <p:nvSpPr>
            <p:cNvPr id="64" name="Text Box 9"/>
            <p:cNvSpPr txBox="1">
              <a:spLocks noChangeArrowheads="1"/>
            </p:cNvSpPr>
            <p:nvPr/>
          </p:nvSpPr>
          <p:spPr bwMode="auto">
            <a:xfrm>
              <a:off x="2368" y="6897"/>
              <a:ext cx="952"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(60– 15)</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5" name="Text Box 10"/>
            <p:cNvSpPr txBox="1">
              <a:spLocks noChangeArrowheads="1"/>
            </p:cNvSpPr>
            <p:nvPr/>
          </p:nvSpPr>
          <p:spPr bwMode="auto">
            <a:xfrm>
              <a:off x="3373" y="6644"/>
              <a:ext cx="1057" cy="321"/>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=16,32%</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66" name="Rectangle 65"/>
          <p:cNvSpPr/>
          <p:nvPr/>
        </p:nvSpPr>
        <p:spPr>
          <a:xfrm>
            <a:off x="685800" y="6182380"/>
            <a:ext cx="7772400" cy="523220"/>
          </a:xfrm>
          <a:prstGeom prst="rect">
            <a:avLst/>
          </a:prstGeom>
        </p:spPr>
        <p:txBody>
          <a:bodyPr wrap="square">
            <a:spAutoFit/>
          </a:bodyPr>
          <a:lstStyle/>
          <a:p>
            <a:pPr algn="just" rtl="1"/>
            <a:r>
              <a:rPr lang="ar-DZ" sz="2800" b="1" dirty="0" smtClean="0">
                <a:solidFill>
                  <a:srgbClr val="FF0000"/>
                </a:solidFill>
                <a:latin typeface="Arial" pitchFamily="34" charset="0"/>
                <a:cs typeface="Arial" pitchFamily="34" charset="0"/>
              </a:rPr>
              <a:t>نلاحظ أن البديل الثاني أفضل من البديل الأول لأنه أقل تكلفة.</a:t>
            </a:r>
            <a:endParaRPr lang="fr-FR" sz="2800" dirty="0">
              <a:solidFill>
                <a:srgbClr val="FF0000"/>
              </a:solidFill>
              <a:latin typeface="Arial" pitchFamily="34" charset="0"/>
              <a:cs typeface="Arial" pitchFamily="34" charset="0"/>
            </a:endParaRPr>
          </a:p>
        </p:txBody>
      </p:sp>
      <p:grpSp>
        <p:nvGrpSpPr>
          <p:cNvPr id="28" name="Group 2"/>
          <p:cNvGrpSpPr>
            <a:grpSpLocks/>
          </p:cNvGrpSpPr>
          <p:nvPr/>
        </p:nvGrpSpPr>
        <p:grpSpPr bwMode="auto">
          <a:xfrm>
            <a:off x="5715086" y="1905000"/>
            <a:ext cx="2819314" cy="946448"/>
            <a:chOff x="505" y="10229"/>
            <a:chExt cx="2395" cy="836"/>
          </a:xfrm>
        </p:grpSpPr>
        <p:sp>
          <p:nvSpPr>
            <p:cNvPr id="29" name="Zone de texte 2"/>
            <p:cNvSpPr txBox="1">
              <a:spLocks noChangeArrowheads="1"/>
            </p:cNvSpPr>
            <p:nvPr/>
          </p:nvSpPr>
          <p:spPr bwMode="auto">
            <a:xfrm>
              <a:off x="505" y="10385"/>
              <a:ext cx="644"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defTabSz="914400" rtl="0" eaLnBrk="1" fontAlgn="base" latinLnBrk="0" hangingPunct="1">
                <a:lnSpc>
                  <a:spcPct val="100000"/>
                </a:lnSpc>
                <a:spcBef>
                  <a:spcPct val="0"/>
                </a:spcBef>
                <a:spcAft>
                  <a:spcPts val="1000"/>
                </a:spcAft>
                <a:buClrTx/>
                <a:buSzTx/>
                <a:buFontTx/>
                <a:buNone/>
                <a:tabLst/>
              </a:pPr>
              <a:r>
                <a:rPr lang="fr-FR" sz="2400" b="1" dirty="0" err="1" smtClean="0">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c</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0" name="Zone de texte 2"/>
            <p:cNvSpPr txBox="1">
              <a:spLocks noChangeArrowheads="1"/>
            </p:cNvSpPr>
            <p:nvPr/>
          </p:nvSpPr>
          <p:spPr bwMode="auto">
            <a:xfrm>
              <a:off x="1218" y="10239"/>
              <a:ext cx="369"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1062" y="10657"/>
              <a:ext cx="673"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2" name="Connecteur droit 436"/>
            <p:cNvSpPr>
              <a:spLocks noChangeShapeType="1"/>
            </p:cNvSpPr>
            <p:nvPr/>
          </p:nvSpPr>
          <p:spPr bwMode="auto">
            <a:xfrm>
              <a:off x="1131" y="10632"/>
              <a:ext cx="54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33" name="Zone de texte 2"/>
            <p:cNvSpPr txBox="1">
              <a:spLocks noChangeArrowheads="1"/>
            </p:cNvSpPr>
            <p:nvPr/>
          </p:nvSpPr>
          <p:spPr bwMode="auto">
            <a:xfrm>
              <a:off x="1994" y="10229"/>
              <a:ext cx="637"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360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4" name="Zone de texte 2"/>
            <p:cNvSpPr txBox="1">
              <a:spLocks noChangeArrowheads="1"/>
            </p:cNvSpPr>
            <p:nvPr/>
          </p:nvSpPr>
          <p:spPr bwMode="auto">
            <a:xfrm>
              <a:off x="1800" y="10635"/>
              <a:ext cx="1100"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 DP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5" name="Connecteur droit 439"/>
            <p:cNvSpPr>
              <a:spLocks noChangeShapeType="1"/>
            </p:cNvSpPr>
            <p:nvPr/>
          </p:nvSpPr>
          <p:spPr bwMode="auto">
            <a:xfrm flipV="1">
              <a:off x="1865" y="10602"/>
              <a:ext cx="930" cy="1"/>
            </a:xfrm>
            <a:prstGeom prst="line">
              <a:avLst/>
            </a:prstGeom>
            <a:noFill/>
            <a:ln w="381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dirty="0">
                <a:latin typeface="Times New Roman" pitchFamily="18" charset="0"/>
                <a:cs typeface="Times New Roman" pitchFamily="18"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pPr algn="r" rtl="1"/>
            <a:r>
              <a:rPr lang="ar-DZ" sz="4800" b="1" dirty="0" smtClean="0">
                <a:solidFill>
                  <a:srgbClr val="FF0000"/>
                </a:solidFill>
                <a:latin typeface="Arial" pitchFamily="34" charset="0"/>
                <a:cs typeface="Arial" pitchFamily="34" charset="0"/>
              </a:rPr>
              <a:t>تحليل الجدول:</a:t>
            </a:r>
            <a:endParaRPr lang="fr-FR" dirty="0"/>
          </a:p>
        </p:txBody>
      </p:sp>
      <p:sp>
        <p:nvSpPr>
          <p:cNvPr id="3" name="Espace réservé du contenu 2"/>
          <p:cNvSpPr>
            <a:spLocks noGrp="1"/>
          </p:cNvSpPr>
          <p:nvPr>
            <p:ph idx="1"/>
          </p:nvPr>
        </p:nvSpPr>
        <p:spPr>
          <a:xfrm>
            <a:off x="457200" y="1371600"/>
            <a:ext cx="8229600" cy="5257800"/>
          </a:xfrm>
        </p:spPr>
        <p:txBody>
          <a:bodyPr>
            <a:noAutofit/>
          </a:bodyPr>
          <a:lstStyle/>
          <a:p>
            <a:pPr marL="0" indent="0" algn="just" rtl="1">
              <a:buNone/>
            </a:pPr>
            <a:r>
              <a:rPr lang="ar-DZ" sz="3600" b="1" dirty="0" smtClean="0">
                <a:latin typeface="Arial" pitchFamily="34" charset="0"/>
                <a:cs typeface="Arial" pitchFamily="34" charset="0"/>
              </a:rPr>
              <a:t>     نلاحظ أن المشروع رغم تحمله فوائد على القروض قدرها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في حالة الاقتراض، مما يعني انخفاض الربح الصافي بمقدار تلك الفوائد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إلا أن الربح الصافي في الحقيقة انخفض فقط </a:t>
            </a:r>
            <a:r>
              <a:rPr lang="ar-DZ" sz="3600" b="1" dirty="0" err="1" smtClean="0">
                <a:latin typeface="Arial" pitchFamily="34" charset="0"/>
                <a:cs typeface="Arial" pitchFamily="34" charset="0"/>
              </a:rPr>
              <a:t>بـ</a:t>
            </a:r>
            <a:r>
              <a:rPr lang="ar-DZ" sz="3600" b="1" dirty="0" smtClean="0">
                <a:latin typeface="Arial" pitchFamily="34" charset="0"/>
                <a:cs typeface="Arial" pitchFamily="34" charset="0"/>
              </a:rPr>
              <a:t> :</a:t>
            </a:r>
          </a:p>
          <a:p>
            <a:pPr marL="0" indent="0" algn="just" rtl="1">
              <a:buNone/>
            </a:pPr>
            <a:r>
              <a:rPr lang="ar-DZ" sz="3600" b="1" dirty="0" smtClean="0">
                <a:latin typeface="Arial" pitchFamily="34" charset="0"/>
                <a:cs typeface="Arial" pitchFamily="34" charset="0"/>
              </a:rPr>
              <a:t> </a:t>
            </a:r>
            <a:r>
              <a:rPr lang="ar-DZ" sz="3600" b="1" dirty="0" smtClean="0">
                <a:latin typeface="Times New Roman" pitchFamily="18" charset="0"/>
                <a:cs typeface="Times New Roman" pitchFamily="18" charset="0"/>
              </a:rPr>
              <a:t>75000– 52500 = 22500</a:t>
            </a:r>
            <a:r>
              <a:rPr lang="ar-DZ" sz="3600" b="1" dirty="0" smtClean="0">
                <a:latin typeface="Arial" pitchFamily="34" charset="0"/>
                <a:cs typeface="Arial" pitchFamily="34" charset="0"/>
              </a:rPr>
              <a:t>؛</a:t>
            </a:r>
          </a:p>
          <a:p>
            <a:pPr marL="0" indent="0" algn="just" rtl="1">
              <a:buNone/>
            </a:pPr>
            <a:r>
              <a:rPr lang="ar-DZ" sz="3600" b="1" dirty="0" smtClean="0">
                <a:latin typeface="Arial" pitchFamily="34" charset="0"/>
                <a:cs typeface="Arial" pitchFamily="34" charset="0"/>
              </a:rPr>
              <a:t> وليس بمقدار: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a:t>
            </a:r>
          </a:p>
          <a:p>
            <a:pPr marL="0" indent="0" algn="just" rtl="1">
              <a:buNone/>
            </a:pPr>
            <a:r>
              <a:rPr lang="ar-DZ" sz="3600" b="1" dirty="0" smtClean="0">
                <a:latin typeface="Arial" pitchFamily="34" charset="0"/>
                <a:cs typeface="Arial" pitchFamily="34" charset="0"/>
              </a:rPr>
              <a:t>مما يعني أن تكلفة القرض في الحقيقة هي </a:t>
            </a:r>
            <a:r>
              <a:rPr lang="ar-DZ" sz="3600" b="1" dirty="0" smtClean="0">
                <a:latin typeface="Times New Roman" pitchFamily="18" charset="0"/>
                <a:cs typeface="Times New Roman" pitchFamily="18" charset="0"/>
              </a:rPr>
              <a:t>22500</a:t>
            </a:r>
            <a:r>
              <a:rPr lang="ar-DZ" sz="3600" b="1" dirty="0" smtClean="0">
                <a:latin typeface="Arial" pitchFamily="34" charset="0"/>
                <a:cs typeface="Arial" pitchFamily="34" charset="0"/>
              </a:rPr>
              <a:t> وليس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a:t>
            </a:r>
            <a:endParaRPr lang="fr-FR" sz="3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0"/>
            <a:ext cx="8077200" cy="2895600"/>
          </a:xfrm>
        </p:spPr>
        <p:txBody>
          <a:bodyPr>
            <a:normAutofit/>
          </a:bodyPr>
          <a:lstStyle/>
          <a:p>
            <a:pPr marL="0" indent="36513" algn="just" rtl="1">
              <a:buNone/>
            </a:pPr>
            <a:r>
              <a:rPr lang="ar-DZ" sz="2800" b="1" dirty="0" smtClean="0">
                <a:latin typeface="Arial" pitchFamily="34" charset="0"/>
                <a:cs typeface="Arial" pitchFamily="34" charset="0"/>
              </a:rPr>
              <a:t>نفرض أنه بدل الحصول على الإئتمان التجاري ( الشراء بالأجل وخسارة الخصم التجاري)، قامت المؤسسة بالحصول على </a:t>
            </a:r>
            <a:r>
              <a:rPr lang="ar-DZ" sz="2800" b="1" dirty="0" err="1" smtClean="0">
                <a:latin typeface="Arial" pitchFamily="34" charset="0"/>
                <a:cs typeface="Arial" pitchFamily="34" charset="0"/>
              </a:rPr>
              <a:t>إئتمان</a:t>
            </a:r>
            <a:r>
              <a:rPr lang="ar-DZ" sz="2800" b="1" dirty="0" smtClean="0">
                <a:latin typeface="Arial" pitchFamily="34" charset="0"/>
                <a:cs typeface="Arial" pitchFamily="34" charset="0"/>
              </a:rPr>
              <a:t> مصرفي </a:t>
            </a:r>
            <a:r>
              <a:rPr lang="ar-DZ" sz="2800" b="1" dirty="0" err="1" smtClean="0">
                <a:latin typeface="Arial" pitchFamily="34" charset="0"/>
                <a:cs typeface="Arial" pitchFamily="34" charset="0"/>
              </a:rPr>
              <a:t>ق</a:t>
            </a:r>
            <a:r>
              <a:rPr lang="ar-DZ" sz="2800" b="1" dirty="0" smtClean="0">
                <a:latin typeface="Arial" pitchFamily="34" charset="0"/>
                <a:cs typeface="Arial" pitchFamily="34" charset="0"/>
              </a:rPr>
              <a:t> أ: 150000 دج، لمدة سنة وبمعدل فائدة 8 %، استخدمته في سداد البضاعة في اليوم 15. معدل الضريبة على الأرباح 25 %.</a:t>
            </a:r>
          </a:p>
          <a:p>
            <a:pPr marL="0" indent="36513" algn="just" rtl="1">
              <a:buNone/>
            </a:pPr>
            <a:r>
              <a:rPr lang="ar-DZ" sz="2800" b="1" dirty="0" smtClean="0">
                <a:solidFill>
                  <a:srgbClr val="FF0000"/>
                </a:solidFill>
                <a:latin typeface="Arial" pitchFamily="34" charset="0"/>
                <a:cs typeface="Arial" pitchFamily="34" charset="0"/>
              </a:rPr>
              <a:t>تكلفة الإئتمان المصرفي:</a:t>
            </a:r>
            <a:endParaRPr lang="fr-FR" sz="2800" b="1" dirty="0" smtClean="0">
              <a:solidFill>
                <a:srgbClr val="FF0000"/>
              </a:solidFill>
              <a:latin typeface="Arial" pitchFamily="34" charset="0"/>
              <a:cs typeface="Arial" pitchFamily="34" charset="0"/>
            </a:endParaRPr>
          </a:p>
        </p:txBody>
      </p:sp>
      <p:grpSp>
        <p:nvGrpSpPr>
          <p:cNvPr id="19" name="Groupe 18"/>
          <p:cNvGrpSpPr/>
          <p:nvPr/>
        </p:nvGrpSpPr>
        <p:grpSpPr>
          <a:xfrm>
            <a:off x="207750" y="3352800"/>
            <a:ext cx="8686042" cy="1066961"/>
            <a:chOff x="152653" y="4038596"/>
            <a:chExt cx="8686042" cy="1066961"/>
          </a:xfrm>
        </p:grpSpPr>
        <p:grpSp>
          <p:nvGrpSpPr>
            <p:cNvPr id="1026" name="Group 2"/>
            <p:cNvGrpSpPr>
              <a:grpSpLocks/>
            </p:cNvGrpSpPr>
            <p:nvPr/>
          </p:nvGrpSpPr>
          <p:grpSpPr bwMode="auto">
            <a:xfrm>
              <a:off x="152653" y="4038596"/>
              <a:ext cx="8686042" cy="1066961"/>
              <a:chOff x="603" y="11445"/>
              <a:chExt cx="9264" cy="827"/>
            </a:xfrm>
          </p:grpSpPr>
          <p:sp>
            <p:nvSpPr>
              <p:cNvPr id="1027" name="Text Box 3"/>
              <p:cNvSpPr txBox="1">
                <a:spLocks noChangeArrowheads="1"/>
              </p:cNvSpPr>
              <p:nvPr/>
            </p:nvSpPr>
            <p:spPr bwMode="auto">
              <a:xfrm>
                <a:off x="3313" y="11625"/>
                <a:ext cx="865"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Text Box 4"/>
              <p:cNvSpPr txBox="1">
                <a:spLocks noChangeArrowheads="1"/>
              </p:cNvSpPr>
              <p:nvPr/>
            </p:nvSpPr>
            <p:spPr bwMode="auto">
              <a:xfrm>
                <a:off x="4040" y="11445"/>
                <a:ext cx="2089" cy="3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150000× 0.08</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4564" y="11740"/>
                <a:ext cx="1241" cy="3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150000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6006" y="11622"/>
                <a:ext cx="1342"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2" name="Text Box 8"/>
              <p:cNvSpPr txBox="1">
                <a:spLocks noChangeArrowheads="1"/>
              </p:cNvSpPr>
              <p:nvPr/>
            </p:nvSpPr>
            <p:spPr bwMode="auto">
              <a:xfrm>
                <a:off x="7673" y="11625"/>
                <a:ext cx="2194" cy="4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0.06= 6%</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33" name="Text Box 9"/>
              <p:cNvSpPr txBox="1">
                <a:spLocks noChangeArrowheads="1"/>
              </p:cNvSpPr>
              <p:nvPr/>
            </p:nvSpPr>
            <p:spPr bwMode="auto">
              <a:xfrm>
                <a:off x="603" y="11664"/>
                <a:ext cx="771" cy="4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1379" y="11484"/>
                <a:ext cx="606" cy="4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5" name="AutoShape 11"/>
              <p:cNvCxnSpPr>
                <a:cxnSpLocks noChangeShapeType="1"/>
              </p:cNvCxnSpPr>
              <p:nvPr/>
            </p:nvCxnSpPr>
            <p:spPr bwMode="auto">
              <a:xfrm>
                <a:off x="1363" y="11874"/>
                <a:ext cx="540" cy="0"/>
              </a:xfrm>
              <a:prstGeom prst="straightConnector1">
                <a:avLst/>
              </a:prstGeom>
              <a:noFill/>
              <a:ln w="38100">
                <a:solidFill>
                  <a:srgbClr val="000000"/>
                </a:solidFill>
                <a:round/>
                <a:headEnd/>
                <a:tailEnd/>
              </a:ln>
            </p:spPr>
          </p:cxnSp>
          <p:sp>
            <p:nvSpPr>
              <p:cNvPr id="1036" name="Text Box 12"/>
              <p:cNvSpPr txBox="1">
                <a:spLocks noChangeArrowheads="1"/>
              </p:cNvSpPr>
              <p:nvPr/>
            </p:nvSpPr>
            <p:spPr bwMode="auto">
              <a:xfrm>
                <a:off x="1924" y="11667"/>
                <a:ext cx="954"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(1-T)</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1037" name="Text Box 13"/>
              <p:cNvSpPr txBox="1">
                <a:spLocks noChangeArrowheads="1"/>
              </p:cNvSpPr>
              <p:nvPr/>
            </p:nvSpPr>
            <p:spPr bwMode="auto">
              <a:xfrm>
                <a:off x="1419" y="11895"/>
                <a:ext cx="566" cy="3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18" name="Connecteur droit 17"/>
            <p:cNvCxnSpPr/>
            <p:nvPr/>
          </p:nvCxnSpPr>
          <p:spPr>
            <a:xfrm>
              <a:off x="3581400" y="4495800"/>
              <a:ext cx="16764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8" name="Rectangle 14"/>
          <p:cNvSpPr>
            <a:spLocks noChangeArrowheads="1"/>
          </p:cNvSpPr>
          <p:nvPr/>
        </p:nvSpPr>
        <p:spPr bwMode="auto">
          <a:xfrm>
            <a:off x="457200" y="4419600"/>
            <a:ext cx="83058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latin typeface="Arial" pitchFamily="34" charset="0"/>
                <a:ea typeface="Calibri" pitchFamily="34" charset="0"/>
                <a:cs typeface="Arial" pitchFamily="34" charset="0"/>
              </a:rPr>
              <a:t>نلاحظ أن تكلفة الإئتمان المصرفي أقل بكثير من تكلفة الإئتمان التجاري، لذا من الأفضل للمؤسسة الحصول على </a:t>
            </a:r>
            <a:r>
              <a:rPr kumimoji="0" lang="ar-DZ" sz="2800" b="1" i="0" u="none" strike="noStrike" cap="none" normalizeH="0" baseline="0" dirty="0" err="1" smtClean="0">
                <a:ln>
                  <a:noFill/>
                </a:ln>
                <a:solidFill>
                  <a:schemeClr val="tx1"/>
                </a:solidFill>
                <a:latin typeface="Arial" pitchFamily="34" charset="0"/>
                <a:ea typeface="Calibri" pitchFamily="34" charset="0"/>
                <a:cs typeface="Arial" pitchFamily="34" charset="0"/>
              </a:rPr>
              <a:t>إئتمان</a:t>
            </a:r>
            <a:r>
              <a:rPr kumimoji="0" lang="ar-DZ" sz="2800" b="1" i="0" u="none" strike="noStrike" cap="none" normalizeH="0" baseline="0" dirty="0" smtClean="0">
                <a:ln>
                  <a:noFill/>
                </a:ln>
                <a:solidFill>
                  <a:schemeClr val="tx1"/>
                </a:solidFill>
                <a:latin typeface="Arial" pitchFamily="34" charset="0"/>
                <a:ea typeface="Calibri" pitchFamily="34" charset="0"/>
                <a:cs typeface="Arial" pitchFamily="34" charset="0"/>
              </a:rPr>
              <a:t> مصرفي ( قرض ) </a:t>
            </a:r>
            <a:r>
              <a:rPr kumimoji="0" lang="ar-DZ" sz="2800" b="1" i="0" u="none" strike="noStrike" cap="none" normalizeH="0" baseline="0" dirty="0" err="1" smtClean="0">
                <a:ln>
                  <a:noFill/>
                </a:ln>
                <a:solidFill>
                  <a:schemeClr val="tx1"/>
                </a:solidFill>
                <a:latin typeface="Arial" pitchFamily="34" charset="0"/>
                <a:ea typeface="Calibri" pitchFamily="34" charset="0"/>
                <a:cs typeface="Arial" pitchFamily="34" charset="0"/>
              </a:rPr>
              <a:t>ق</a:t>
            </a:r>
            <a:r>
              <a:rPr kumimoji="0" lang="ar-DZ" sz="2800" b="1" i="0" u="none" strike="noStrike" cap="none" normalizeH="0" baseline="0" dirty="0" smtClean="0">
                <a:ln>
                  <a:noFill/>
                </a:ln>
                <a:solidFill>
                  <a:schemeClr val="tx1"/>
                </a:solidFill>
                <a:latin typeface="Arial" pitchFamily="34" charset="0"/>
                <a:ea typeface="Calibri" pitchFamily="34" charset="0"/>
                <a:cs typeface="Arial" pitchFamily="34" charset="0"/>
              </a:rPr>
              <a:t> أ، واستخدامه في سداد البضاعة في اليوم 15 والاستفادة من  الخصم التجاري.</a:t>
            </a:r>
            <a:endParaRPr kumimoji="0" lang="ar-DZ" sz="2800" b="1" i="0" u="none" strike="noStrike" cap="none" normalizeH="0" baseline="0" dirty="0" smtClean="0">
              <a:ln>
                <a:noFill/>
              </a:ln>
              <a:solidFill>
                <a:schemeClr val="tx1"/>
              </a:solidFill>
              <a:latin typeface="Arial" pitchFamily="34" charset="0"/>
              <a:cs typeface="Arial" pitchFamily="34" charset="0"/>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14400"/>
            <a:ext cx="8077200" cy="5211763"/>
          </a:xfrm>
        </p:spPr>
        <p:txBody>
          <a:bodyPr>
            <a:noAutofit/>
          </a:bodyPr>
          <a:lstStyle/>
          <a:p>
            <a:pPr marL="23813" indent="-23813" algn="just" rtl="1">
              <a:buNone/>
            </a:pPr>
            <a:r>
              <a:rPr lang="ar-DZ" sz="3600" b="1" dirty="0" smtClean="0">
                <a:solidFill>
                  <a:srgbClr val="FF0000"/>
                </a:solidFill>
                <a:latin typeface="Arial" pitchFamily="34" charset="0"/>
                <a:cs typeface="Arial" pitchFamily="34" charset="0"/>
              </a:rPr>
              <a:t>التمرين السابع:</a:t>
            </a:r>
            <a:endParaRPr lang="fr-FR" sz="3600" dirty="0" smtClean="0">
              <a:solidFill>
                <a:srgbClr val="FF0000"/>
              </a:solidFill>
              <a:latin typeface="Arial" pitchFamily="34" charset="0"/>
              <a:cs typeface="Arial" pitchFamily="34" charset="0"/>
            </a:endParaRPr>
          </a:p>
          <a:p>
            <a:pPr marL="23813" indent="-23813" algn="just" rtl="1">
              <a:buNone/>
            </a:pPr>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عقدت مؤسسة اتفاق مع أحد البنوك التجارية لاقتراض مبلغ 100000 دج، لمدة سنة بمعدل فائدة </a:t>
            </a:r>
            <a:r>
              <a:rPr lang="ar-DZ" sz="2800" b="1" dirty="0" smtClean="0">
                <a:latin typeface="Arial" pitchFamily="34" charset="0"/>
                <a:cs typeface="Arial" pitchFamily="34" charset="0"/>
              </a:rPr>
              <a:t>سنوية </a:t>
            </a:r>
            <a:r>
              <a:rPr lang="ar-SA" sz="2800" b="1" dirty="0" smtClean="0">
                <a:latin typeface="Arial" pitchFamily="34" charset="0"/>
                <a:cs typeface="Arial" pitchFamily="34" charset="0"/>
              </a:rPr>
              <a:t>قدرها 10%، ومصاريف مهملة </a:t>
            </a:r>
            <a:r>
              <a:rPr lang="ar-DZ" sz="2800" b="1" dirty="0" smtClean="0">
                <a:latin typeface="Arial" pitchFamily="34" charset="0"/>
                <a:cs typeface="Arial" pitchFamily="34" charset="0"/>
              </a:rPr>
              <a:t>ل</a:t>
            </a:r>
            <a:r>
              <a:rPr lang="ar-SA" sz="2800" b="1" dirty="0" smtClean="0">
                <a:latin typeface="Arial" pitchFamily="34" charset="0"/>
                <a:cs typeface="Arial" pitchFamily="34" charset="0"/>
              </a:rPr>
              <a:t>لقرض. وقد قدم لها البنك البدائل التالية :</a:t>
            </a:r>
            <a:endParaRPr lang="fr-FR" sz="2800" dirty="0" smtClean="0">
              <a:latin typeface="Arial" pitchFamily="34" charset="0"/>
              <a:cs typeface="Arial" pitchFamily="34" charset="0"/>
            </a:endParaRPr>
          </a:p>
          <a:p>
            <a:pPr marL="0" lvl="0" indent="287338" algn="just" rtl="1">
              <a:buClrTx/>
              <a:buSzPct val="90000"/>
              <a:buFont typeface="+mj-lt"/>
              <a:buAutoNum type="arabicPeriod"/>
              <a:tabLst>
                <a:tab pos="287338" algn="l"/>
              </a:tabLst>
            </a:pPr>
            <a:r>
              <a:rPr lang="ar-SA" sz="2800" b="1" dirty="0" smtClean="0">
                <a:latin typeface="Times New Roman" pitchFamily="18" charset="0"/>
                <a:cs typeface="Times New Roman" pitchFamily="18" charset="0"/>
              </a:rPr>
              <a:t> خصم الفائدة مقدما من قيمة القرض</a:t>
            </a:r>
            <a:r>
              <a:rPr lang="ar-DZ" sz="2800" b="1" dirty="0" smtClean="0">
                <a:latin typeface="Times New Roman" pitchFamily="18" charset="0"/>
                <a:cs typeface="Times New Roman" pitchFamily="18" charset="0"/>
              </a:rPr>
              <a:t>.</a:t>
            </a:r>
          </a:p>
          <a:p>
            <a:pPr marL="0" lvl="0" indent="287338" algn="just" rtl="1">
              <a:buClrTx/>
              <a:buSzPct val="90000"/>
              <a:buFont typeface="+mj-lt"/>
              <a:buAutoNum type="arabicPeriod"/>
              <a:tabLst>
                <a:tab pos="287338" algn="l"/>
              </a:tabLst>
            </a:pPr>
            <a:r>
              <a:rPr lang="ar-DZ" sz="2800" b="1" dirty="0" smtClean="0">
                <a:latin typeface="Times New Roman" pitchFamily="18" charset="0"/>
                <a:cs typeface="Times New Roman" pitchFamily="18" charset="0"/>
              </a:rPr>
              <a:t> </a:t>
            </a:r>
            <a:r>
              <a:rPr lang="ar-SA" sz="2800" b="1" dirty="0" smtClean="0">
                <a:latin typeface="Arial" pitchFamily="34" charset="0"/>
                <a:cs typeface="Arial" pitchFamily="34" charset="0"/>
              </a:rPr>
              <a:t>الاحتفاظ برصيد معوض </a:t>
            </a:r>
            <a:r>
              <a:rPr lang="ar-DZ" sz="2800" b="1" dirty="0" smtClean="0">
                <a:latin typeface="Arial" pitchFamily="34" charset="0"/>
                <a:cs typeface="Arial" pitchFamily="34" charset="0"/>
              </a:rPr>
              <a:t>لا يقل عن </a:t>
            </a:r>
            <a:r>
              <a:rPr lang="ar-SA" sz="2800" b="1" dirty="0" smtClean="0">
                <a:latin typeface="Arial" pitchFamily="34" charset="0"/>
                <a:cs typeface="Arial" pitchFamily="34" charset="0"/>
              </a:rPr>
              <a:t>20% من مبلغ القرض</a:t>
            </a:r>
            <a:r>
              <a:rPr lang="ar-DZ" sz="2800" b="1" dirty="0" smtClean="0">
                <a:latin typeface="Arial" pitchFamily="34" charset="0"/>
                <a:cs typeface="Arial" pitchFamily="34" charset="0"/>
              </a:rPr>
              <a:t>.</a:t>
            </a:r>
          </a:p>
          <a:p>
            <a:pPr marL="0" lvl="0" indent="287338" algn="just" rtl="1">
              <a:buClrTx/>
              <a:buSzPct val="90000"/>
              <a:buFont typeface="+mj-lt"/>
              <a:buAutoNum type="arabicPeriod"/>
              <a:tabLst>
                <a:tab pos="287338" algn="l"/>
              </a:tabLst>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سداد القرض على 4 دفعات ربع سنوية متساوية.</a:t>
            </a:r>
            <a:endParaRPr lang="fr-FR" sz="2800" dirty="0" smtClean="0">
              <a:latin typeface="Times New Roman" pitchFamily="18" charset="0"/>
              <a:cs typeface="Times New Roman" pitchFamily="18" charset="0"/>
            </a:endParaRPr>
          </a:p>
          <a:p>
            <a:pPr marL="23813" indent="-23813" algn="just" rtl="1">
              <a:buNone/>
            </a:pPr>
            <a:r>
              <a:rPr lang="ar-SA" sz="2800" b="1" u="sng" dirty="0" smtClean="0">
                <a:latin typeface="Arial" pitchFamily="34" charset="0"/>
                <a:cs typeface="Arial" pitchFamily="34" charset="0"/>
              </a:rPr>
              <a:t>المطلوب</a:t>
            </a:r>
            <a:r>
              <a:rPr lang="ar-SA" sz="2800" b="1" dirty="0" smtClean="0">
                <a:latin typeface="Arial" pitchFamily="34" charset="0"/>
                <a:cs typeface="Arial" pitchFamily="34" charset="0"/>
              </a:rPr>
              <a:t> : حساب تكلفة كل بديل؟ </a:t>
            </a:r>
            <a:r>
              <a:rPr lang="ar-SA" sz="2800" b="1" dirty="0" err="1" smtClean="0">
                <a:latin typeface="Arial" pitchFamily="34" charset="0"/>
                <a:cs typeface="Arial" pitchFamily="34" charset="0"/>
              </a:rPr>
              <a:t>ماهو</a:t>
            </a:r>
            <a:r>
              <a:rPr lang="ar-SA" sz="2800" b="1" dirty="0" smtClean="0">
                <a:latin typeface="Arial" pitchFamily="34" charset="0"/>
                <a:cs typeface="Arial" pitchFamily="34" charset="0"/>
              </a:rPr>
              <a:t> أفضل بديل، علما أن معدل الضريبة على الأرباح 25%. </a:t>
            </a:r>
            <a:endParaRPr lang="fr-FR" sz="2800" dirty="0" smtClean="0">
              <a:latin typeface="Arial" pitchFamily="34" charset="0"/>
              <a:cs typeface="Arial" pitchFamily="34" charset="0"/>
            </a:endParaRPr>
          </a:p>
          <a:p>
            <a:pPr marL="23813" indent="-23813" algn="just" rtl="1">
              <a:buNone/>
            </a:pPr>
            <a:r>
              <a:rPr lang="fr-FR" sz="2800" b="1" dirty="0" smtClean="0">
                <a:latin typeface="Arial" pitchFamily="34" charset="0"/>
                <a:cs typeface="Arial" pitchFamily="34" charset="0"/>
              </a:rPr>
              <a:t> </a:t>
            </a:r>
            <a:endParaRPr lang="fr-FR" sz="2800" dirty="0" smtClean="0">
              <a:latin typeface="Arial" pitchFamily="34" charset="0"/>
              <a:cs typeface="Arial" pitchFamily="34" charset="0"/>
            </a:endParaRPr>
          </a:p>
          <a:p>
            <a:pPr algn="just">
              <a:buNone/>
            </a:pPr>
            <a:endParaRPr lang="fr-FR" sz="2800" dirty="0">
              <a:latin typeface="Arial" pitchFamily="34" charset="0"/>
              <a:cs typeface="Arial" pitchFamily="34" charset="0"/>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62800" y="274638"/>
            <a:ext cx="1447800" cy="1143000"/>
          </a:xfrm>
        </p:spPr>
        <p:txBody>
          <a:bodyPr>
            <a:normAutofit/>
          </a:bodyPr>
          <a:lstStyle/>
          <a:p>
            <a:pPr algn="just" rtl="1"/>
            <a:r>
              <a:rPr lang="ar-DZ" sz="4000" b="1" dirty="0" smtClean="0">
                <a:solidFill>
                  <a:srgbClr val="FF0000"/>
                </a:solidFill>
                <a:latin typeface="Arial" pitchFamily="34" charset="0"/>
                <a:cs typeface="Arial" pitchFamily="34" charset="0"/>
              </a:rPr>
              <a:t>الحل: </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143000"/>
            <a:ext cx="8153400" cy="1371600"/>
          </a:xfrm>
        </p:spPr>
        <p:txBody>
          <a:bodyPr>
            <a:normAutofit lnSpcReduction="10000"/>
          </a:bodyPr>
          <a:lstStyle/>
          <a:p>
            <a:pPr marL="0" indent="12700">
              <a:buNone/>
            </a:pPr>
            <a:r>
              <a:rPr lang="fr-FR" sz="2800" b="1" dirty="0" smtClean="0">
                <a:latin typeface="Times New Roman" pitchFamily="18" charset="0"/>
                <a:cs typeface="Times New Roman" pitchFamily="18" charset="0"/>
              </a:rPr>
              <a:t>D= 100000,</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n= 1,  i= 10%,  T= 25 %</a:t>
            </a:r>
          </a:p>
          <a:p>
            <a:pPr marL="0" indent="12700" algn="just" rtl="1">
              <a:buNone/>
            </a:pPr>
            <a:r>
              <a:rPr lang="ar-DZ" sz="2800" b="1" dirty="0" smtClean="0">
                <a:solidFill>
                  <a:srgbClr val="FF0000"/>
                </a:solidFill>
                <a:latin typeface="Times New Roman" pitchFamily="18" charset="0"/>
                <a:cs typeface="Times New Roman" pitchFamily="18" charset="0"/>
              </a:rPr>
              <a:t>1. </a:t>
            </a:r>
            <a:r>
              <a:rPr lang="ar-SA" sz="2800" b="1" dirty="0" smtClean="0">
                <a:solidFill>
                  <a:srgbClr val="FF0000"/>
                </a:solidFill>
                <a:latin typeface="Arial" pitchFamily="34" charset="0"/>
                <a:cs typeface="Arial" pitchFamily="34" charset="0"/>
              </a:rPr>
              <a:t>خصم الفائدة مقدما من قيمة القرض</a:t>
            </a:r>
            <a:r>
              <a:rPr lang="ar-DZ" sz="2800" b="1" dirty="0" smtClean="0">
                <a:solidFill>
                  <a:srgbClr val="FF0000"/>
                </a:solidFill>
                <a:latin typeface="Arial" pitchFamily="34" charset="0"/>
                <a:cs typeface="Arial" pitchFamily="34" charset="0"/>
              </a:rPr>
              <a:t>، </a:t>
            </a:r>
            <a:r>
              <a:rPr lang="ar-DZ" sz="2800" b="1" dirty="0" err="1" smtClean="0">
                <a:solidFill>
                  <a:srgbClr val="FF0000"/>
                </a:solidFill>
                <a:latin typeface="Arial" pitchFamily="34" charset="0"/>
                <a:cs typeface="Arial" pitchFamily="34" charset="0"/>
              </a:rPr>
              <a:t>و</a:t>
            </a:r>
            <a:r>
              <a:rPr lang="ar-SA" sz="2800" b="1" dirty="0" smtClean="0">
                <a:solidFill>
                  <a:srgbClr val="FF0000"/>
                </a:solidFill>
                <a:latin typeface="Arial" pitchFamily="34" charset="0"/>
                <a:cs typeface="Arial" pitchFamily="34" charset="0"/>
              </a:rPr>
              <a:t>سداد أصل القرض في نهاية السنة</a:t>
            </a:r>
            <a:r>
              <a:rPr lang="ar-DZ" sz="2800" b="1" dirty="0" smtClean="0">
                <a:solidFill>
                  <a:srgbClr val="FF0000"/>
                </a:solidFill>
                <a:latin typeface="Arial" pitchFamily="34" charset="0"/>
                <a:cs typeface="Arial" pitchFamily="34" charset="0"/>
              </a:rPr>
              <a:t>.</a:t>
            </a:r>
            <a:endParaRPr lang="fr-FR" sz="2800" b="1" dirty="0" smtClean="0">
              <a:solidFill>
                <a:srgbClr val="FF0000"/>
              </a:solidFill>
              <a:latin typeface="Arial" pitchFamily="34" charset="0"/>
              <a:cs typeface="Arial" pitchFamily="34" charset="0"/>
            </a:endParaRPr>
          </a:p>
          <a:p>
            <a:pPr marL="0" indent="12700" algn="just">
              <a:buNone/>
            </a:pPr>
            <a:endParaRPr lang="fr-FR" sz="2800" dirty="0">
              <a:solidFill>
                <a:srgbClr val="FF0000"/>
              </a:solidFill>
              <a:latin typeface="Times New Roman" pitchFamily="18" charset="0"/>
              <a:cs typeface="Times New Roman" pitchFamily="18" charset="0"/>
            </a:endParaRPr>
          </a:p>
        </p:txBody>
      </p:sp>
      <p:grpSp>
        <p:nvGrpSpPr>
          <p:cNvPr id="61441" name="Group 1"/>
          <p:cNvGrpSpPr>
            <a:grpSpLocks/>
          </p:cNvGrpSpPr>
          <p:nvPr/>
        </p:nvGrpSpPr>
        <p:grpSpPr bwMode="auto">
          <a:xfrm>
            <a:off x="381147" y="2667000"/>
            <a:ext cx="8762853" cy="1066800"/>
            <a:chOff x="471" y="8075"/>
            <a:chExt cx="9893" cy="882"/>
          </a:xfrm>
        </p:grpSpPr>
        <p:sp>
          <p:nvSpPr>
            <p:cNvPr id="61442" name="Text Box 2"/>
            <p:cNvSpPr txBox="1">
              <a:spLocks noChangeArrowheads="1"/>
            </p:cNvSpPr>
            <p:nvPr/>
          </p:nvSpPr>
          <p:spPr bwMode="auto">
            <a:xfrm>
              <a:off x="471" y="8274"/>
              <a:ext cx="862"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43" name="Text Box 3"/>
            <p:cNvSpPr txBox="1">
              <a:spLocks noChangeArrowheads="1"/>
            </p:cNvSpPr>
            <p:nvPr/>
          </p:nvSpPr>
          <p:spPr bwMode="auto">
            <a:xfrm>
              <a:off x="1206" y="8514"/>
              <a:ext cx="690" cy="4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44" name="Text Box 4"/>
            <p:cNvSpPr txBox="1">
              <a:spLocks noChangeArrowheads="1"/>
            </p:cNvSpPr>
            <p:nvPr/>
          </p:nvSpPr>
          <p:spPr bwMode="auto">
            <a:xfrm>
              <a:off x="1175" y="8094"/>
              <a:ext cx="69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1445" name="AutoShape 5"/>
            <p:cNvCxnSpPr>
              <a:cxnSpLocks noChangeShapeType="1"/>
            </p:cNvCxnSpPr>
            <p:nvPr/>
          </p:nvCxnSpPr>
          <p:spPr bwMode="auto">
            <a:xfrm>
              <a:off x="1242" y="8484"/>
              <a:ext cx="540" cy="0"/>
            </a:xfrm>
            <a:prstGeom prst="straightConnector1">
              <a:avLst/>
            </a:prstGeom>
            <a:noFill/>
            <a:ln w="31750">
              <a:solidFill>
                <a:srgbClr val="000000"/>
              </a:solidFill>
              <a:round/>
              <a:headEnd/>
              <a:tailEnd/>
            </a:ln>
          </p:spPr>
        </p:cxnSp>
        <p:sp>
          <p:nvSpPr>
            <p:cNvPr id="61446" name="Text Box 6"/>
            <p:cNvSpPr txBox="1">
              <a:spLocks noChangeArrowheads="1"/>
            </p:cNvSpPr>
            <p:nvPr/>
          </p:nvSpPr>
          <p:spPr bwMode="auto">
            <a:xfrm>
              <a:off x="2966" y="8234"/>
              <a:ext cx="912"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47" name="Text Box 7"/>
            <p:cNvSpPr txBox="1">
              <a:spLocks noChangeArrowheads="1"/>
            </p:cNvSpPr>
            <p:nvPr/>
          </p:nvSpPr>
          <p:spPr bwMode="auto">
            <a:xfrm>
              <a:off x="3638" y="8075"/>
              <a:ext cx="2271"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 0.10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48" name="Text Box 8"/>
            <p:cNvSpPr txBox="1">
              <a:spLocks noChangeArrowheads="1"/>
            </p:cNvSpPr>
            <p:nvPr/>
          </p:nvSpPr>
          <p:spPr bwMode="auto">
            <a:xfrm>
              <a:off x="4066" y="8409"/>
              <a:ext cx="1137"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1449" name="AutoShape 9"/>
            <p:cNvCxnSpPr>
              <a:cxnSpLocks noChangeShapeType="1"/>
            </p:cNvCxnSpPr>
            <p:nvPr/>
          </p:nvCxnSpPr>
          <p:spPr bwMode="auto">
            <a:xfrm>
              <a:off x="3703" y="8442"/>
              <a:ext cx="1976" cy="4"/>
            </a:xfrm>
            <a:prstGeom prst="straightConnector1">
              <a:avLst/>
            </a:prstGeom>
            <a:noFill/>
            <a:ln w="31750">
              <a:solidFill>
                <a:srgbClr val="000000"/>
              </a:solidFill>
              <a:round/>
              <a:headEnd/>
              <a:tailEnd/>
            </a:ln>
          </p:spPr>
        </p:cxnSp>
        <p:sp>
          <p:nvSpPr>
            <p:cNvPr id="61450" name="Text Box 10"/>
            <p:cNvSpPr txBox="1">
              <a:spLocks noChangeArrowheads="1"/>
            </p:cNvSpPr>
            <p:nvPr/>
          </p:nvSpPr>
          <p:spPr bwMode="auto">
            <a:xfrm>
              <a:off x="7267" y="8210"/>
              <a:ext cx="3097"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rgbClr val="FF0000"/>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0.0833= 8.33%</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61451" name="Text Box 11"/>
            <p:cNvSpPr txBox="1">
              <a:spLocks noChangeArrowheads="1"/>
            </p:cNvSpPr>
            <p:nvPr/>
          </p:nvSpPr>
          <p:spPr bwMode="auto">
            <a:xfrm>
              <a:off x="1630" y="8235"/>
              <a:ext cx="954"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52" name="Text Box 12"/>
            <p:cNvSpPr txBox="1">
              <a:spLocks noChangeArrowheads="1"/>
            </p:cNvSpPr>
            <p:nvPr/>
          </p:nvSpPr>
          <p:spPr bwMode="auto">
            <a:xfrm>
              <a:off x="5690" y="8190"/>
              <a:ext cx="1389"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(1-0.25)</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61453" name="Rectangle 13"/>
          <p:cNvSpPr>
            <a:spLocks noChangeArrowheads="1"/>
          </p:cNvSpPr>
          <p:nvPr/>
        </p:nvSpPr>
        <p:spPr bwMode="auto">
          <a:xfrm>
            <a:off x="381000" y="3962400"/>
            <a:ext cx="8229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FF0000"/>
                </a:solidFill>
                <a:effectLst/>
                <a:latin typeface="Simplified Arabic"/>
                <a:ea typeface="+mn-ea"/>
                <a:cs typeface="Arial" pitchFamily="34" charset="0"/>
              </a:rPr>
              <a:t>2. الاحتفاظ برصيد معوض </a:t>
            </a:r>
            <a:r>
              <a:rPr kumimoji="0" lang="ar-DZ" sz="2400" b="1" i="0" u="none" strike="noStrike" cap="none" normalizeH="0" baseline="0" dirty="0" smtClean="0">
                <a:ln>
                  <a:noFill/>
                </a:ln>
                <a:solidFill>
                  <a:srgbClr val="FF0000"/>
                </a:solidFill>
                <a:effectLst/>
                <a:latin typeface="Simplified Arabic"/>
                <a:ea typeface="Calibri" pitchFamily="34" charset="0"/>
                <a:cs typeface="Arial" pitchFamily="34" charset="0"/>
              </a:rPr>
              <a:t>لا يقل عن </a:t>
            </a:r>
            <a:r>
              <a:rPr kumimoji="0" lang="ar-SA" sz="2400" b="1" i="0" u="none" strike="noStrike" cap="none" normalizeH="0" baseline="0" dirty="0" smtClean="0">
                <a:ln>
                  <a:noFill/>
                </a:ln>
                <a:solidFill>
                  <a:srgbClr val="FF0000"/>
                </a:solidFill>
                <a:effectLst/>
                <a:latin typeface="Simplified Arabic"/>
                <a:ea typeface="+mn-ea"/>
                <a:cs typeface="Arial" pitchFamily="34" charset="0"/>
              </a:rPr>
              <a:t>20% من مبلغ القرض، وسداد الفائدة في نهاية السنة</a:t>
            </a:r>
            <a:r>
              <a:rPr kumimoji="0" lang="fr-FR" sz="2400" b="1" i="0" u="none" strike="noStrike" cap="none" normalizeH="0" baseline="0" dirty="0" smtClean="0">
                <a:ln>
                  <a:noFill/>
                </a:ln>
                <a:solidFill>
                  <a:srgbClr val="FF0000"/>
                </a:solidFill>
                <a:effectLst/>
                <a:latin typeface="Simplified Arabic"/>
                <a:ea typeface="+mn-ea"/>
                <a:cs typeface="Arial" pitchFamily="34" charset="0"/>
              </a:rPr>
              <a:t>.</a:t>
            </a:r>
            <a:endParaRPr kumimoji="0" lang="ar-SA"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8" name="Rectangle 17"/>
          <p:cNvSpPr/>
          <p:nvPr/>
        </p:nvSpPr>
        <p:spPr>
          <a:xfrm>
            <a:off x="381000" y="4572000"/>
            <a:ext cx="4804520" cy="461665"/>
          </a:xfrm>
          <a:prstGeom prst="rect">
            <a:avLst/>
          </a:prstGeom>
        </p:spPr>
        <p:txBody>
          <a:bodyPr wrap="none">
            <a:spAutoFit/>
          </a:bodyPr>
          <a:lstStyle/>
          <a:p>
            <a:r>
              <a:rPr lang="fr-FR" sz="2400" b="1" dirty="0" smtClean="0">
                <a:latin typeface="Times New Roman" pitchFamily="18" charset="0"/>
                <a:cs typeface="Times New Roman" pitchFamily="18" charset="0"/>
              </a:rPr>
              <a:t>D</a:t>
            </a:r>
            <a:r>
              <a:rPr lang="fr-FR" sz="2400" b="1" baseline="-25000" dirty="0" smtClean="0">
                <a:latin typeface="Times New Roman" pitchFamily="18" charset="0"/>
                <a:cs typeface="Times New Roman" pitchFamily="18" charset="0"/>
              </a:rPr>
              <a:t>0</a:t>
            </a:r>
            <a:r>
              <a:rPr lang="fr-FR" sz="2400" b="1" dirty="0" smtClean="0">
                <a:latin typeface="Times New Roman" pitchFamily="18" charset="0"/>
                <a:cs typeface="Times New Roman" pitchFamily="18" charset="0"/>
              </a:rPr>
              <a:t>= 100000- (100000× 0.20)= 80000</a:t>
            </a:r>
            <a:endParaRPr lang="fr-FR" sz="2400" dirty="0">
              <a:latin typeface="Times New Roman" pitchFamily="18" charset="0"/>
              <a:cs typeface="Times New Roman" pitchFamily="18" charset="0"/>
            </a:endParaRPr>
          </a:p>
        </p:txBody>
      </p:sp>
      <p:sp>
        <p:nvSpPr>
          <p:cNvPr id="19" name="Rectangle 18"/>
          <p:cNvSpPr/>
          <p:nvPr/>
        </p:nvSpPr>
        <p:spPr>
          <a:xfrm>
            <a:off x="457200" y="1981200"/>
            <a:ext cx="4706738" cy="461665"/>
          </a:xfrm>
          <a:prstGeom prst="rect">
            <a:avLst/>
          </a:prstGeom>
        </p:spPr>
        <p:txBody>
          <a:bodyPr wrap="none">
            <a:spAutoFit/>
          </a:bodyPr>
          <a:lstStyle/>
          <a:p>
            <a:pPr indent="12700" algn="just"/>
            <a:r>
              <a:rPr lang="fr-FR" sz="2400" b="1" dirty="0" smtClean="0">
                <a:latin typeface="Times New Roman" pitchFamily="18" charset="0"/>
                <a:cs typeface="Times New Roman" pitchFamily="18" charset="0"/>
              </a:rPr>
              <a:t>D</a:t>
            </a:r>
            <a:r>
              <a:rPr lang="fr-FR" sz="2400" b="1" baseline="-25000" dirty="0" smtClean="0">
                <a:latin typeface="Times New Roman" pitchFamily="18" charset="0"/>
                <a:cs typeface="Times New Roman" pitchFamily="18" charset="0"/>
              </a:rPr>
              <a:t>0</a:t>
            </a:r>
            <a:r>
              <a:rPr lang="fr-FR" sz="2400" b="1" dirty="0" smtClean="0">
                <a:latin typeface="Times New Roman" pitchFamily="18" charset="0"/>
                <a:cs typeface="Times New Roman" pitchFamily="18" charset="0"/>
              </a:rPr>
              <a:t>= D- Di</a:t>
            </a:r>
            <a:r>
              <a:rPr lang="fr-FR" sz="2400" b="1" smtClean="0">
                <a:latin typeface="Times New Roman" pitchFamily="18" charset="0"/>
                <a:cs typeface="Times New Roman" pitchFamily="18" charset="0"/>
              </a:rPr>
              <a:t>= 100000-10000</a:t>
            </a:r>
            <a:r>
              <a:rPr lang="fr-FR" sz="2400" b="1" dirty="0" smtClean="0">
                <a:latin typeface="Times New Roman" pitchFamily="18" charset="0"/>
                <a:cs typeface="Times New Roman" pitchFamily="18" charset="0"/>
              </a:rPr>
              <a:t>= 90000</a:t>
            </a:r>
          </a:p>
        </p:txBody>
      </p:sp>
      <p:grpSp>
        <p:nvGrpSpPr>
          <p:cNvPr id="61454" name="Group 14"/>
          <p:cNvGrpSpPr>
            <a:grpSpLocks/>
          </p:cNvGrpSpPr>
          <p:nvPr/>
        </p:nvGrpSpPr>
        <p:grpSpPr bwMode="auto">
          <a:xfrm>
            <a:off x="-259" y="5334003"/>
            <a:ext cx="9144648" cy="1066321"/>
            <a:chOff x="592" y="9600"/>
            <a:chExt cx="9824" cy="890"/>
          </a:xfrm>
        </p:grpSpPr>
        <p:sp>
          <p:nvSpPr>
            <p:cNvPr id="61455" name="Text Box 15"/>
            <p:cNvSpPr txBox="1">
              <a:spLocks noChangeArrowheads="1"/>
            </p:cNvSpPr>
            <p:nvPr/>
          </p:nvSpPr>
          <p:spPr bwMode="auto">
            <a:xfrm>
              <a:off x="3294" y="9755"/>
              <a:ext cx="739" cy="4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56" name="Text Box 16"/>
            <p:cNvSpPr txBox="1">
              <a:spLocks noChangeArrowheads="1"/>
            </p:cNvSpPr>
            <p:nvPr/>
          </p:nvSpPr>
          <p:spPr bwMode="auto">
            <a:xfrm>
              <a:off x="3946" y="9600"/>
              <a:ext cx="2049"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 0.10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57" name="Text Box 17"/>
            <p:cNvSpPr txBox="1">
              <a:spLocks noChangeArrowheads="1"/>
            </p:cNvSpPr>
            <p:nvPr/>
          </p:nvSpPr>
          <p:spPr bwMode="auto">
            <a:xfrm>
              <a:off x="4376" y="9988"/>
              <a:ext cx="1128" cy="37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1458" name="AutoShape 18"/>
            <p:cNvCxnSpPr>
              <a:cxnSpLocks noChangeShapeType="1"/>
            </p:cNvCxnSpPr>
            <p:nvPr/>
          </p:nvCxnSpPr>
          <p:spPr bwMode="auto">
            <a:xfrm flipV="1">
              <a:off x="4061" y="9982"/>
              <a:ext cx="1852" cy="8"/>
            </a:xfrm>
            <a:prstGeom prst="straightConnector1">
              <a:avLst/>
            </a:prstGeom>
            <a:noFill/>
            <a:ln w="25400">
              <a:solidFill>
                <a:srgbClr val="000000"/>
              </a:solidFill>
              <a:round/>
              <a:headEnd/>
              <a:tailEnd/>
            </a:ln>
          </p:spPr>
        </p:cxnSp>
        <p:sp>
          <p:nvSpPr>
            <p:cNvPr id="61459" name="Text Box 19"/>
            <p:cNvSpPr txBox="1">
              <a:spLocks noChangeArrowheads="1"/>
            </p:cNvSpPr>
            <p:nvPr/>
          </p:nvSpPr>
          <p:spPr bwMode="auto">
            <a:xfrm>
              <a:off x="5831" y="9765"/>
              <a:ext cx="1348" cy="3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1460" name="Text Box 20"/>
            <p:cNvSpPr txBox="1">
              <a:spLocks noChangeArrowheads="1"/>
            </p:cNvSpPr>
            <p:nvPr/>
          </p:nvSpPr>
          <p:spPr bwMode="auto">
            <a:xfrm>
              <a:off x="7469" y="9675"/>
              <a:ext cx="2947"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rgbClr val="FF0000"/>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0.0937= 9.37%</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61461" name="Text Box 21"/>
            <p:cNvSpPr txBox="1">
              <a:spLocks noChangeArrowheads="1"/>
            </p:cNvSpPr>
            <p:nvPr/>
          </p:nvSpPr>
          <p:spPr bwMode="auto">
            <a:xfrm>
              <a:off x="1446" y="10059"/>
              <a:ext cx="690" cy="4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61462" name="Text Box 22"/>
            <p:cNvSpPr txBox="1">
              <a:spLocks noChangeArrowheads="1"/>
            </p:cNvSpPr>
            <p:nvPr/>
          </p:nvSpPr>
          <p:spPr bwMode="auto">
            <a:xfrm>
              <a:off x="1415" y="9639"/>
              <a:ext cx="69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1463" name="AutoShape 23"/>
            <p:cNvCxnSpPr>
              <a:cxnSpLocks noChangeShapeType="1"/>
            </p:cNvCxnSpPr>
            <p:nvPr/>
          </p:nvCxnSpPr>
          <p:spPr bwMode="auto">
            <a:xfrm>
              <a:off x="1482" y="10029"/>
              <a:ext cx="540" cy="0"/>
            </a:xfrm>
            <a:prstGeom prst="straightConnector1">
              <a:avLst/>
            </a:prstGeom>
            <a:noFill/>
            <a:ln w="9525">
              <a:solidFill>
                <a:srgbClr val="000000"/>
              </a:solidFill>
              <a:round/>
              <a:headEnd/>
              <a:tailEnd/>
            </a:ln>
          </p:spPr>
        </p:cxnSp>
        <p:sp>
          <p:nvSpPr>
            <p:cNvPr id="61464" name="Text Box 24"/>
            <p:cNvSpPr txBox="1">
              <a:spLocks noChangeArrowheads="1"/>
            </p:cNvSpPr>
            <p:nvPr/>
          </p:nvSpPr>
          <p:spPr bwMode="auto">
            <a:xfrm>
              <a:off x="1870" y="9780"/>
              <a:ext cx="954" cy="3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(1-T)</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61465" name="Text Box 25"/>
            <p:cNvSpPr txBox="1">
              <a:spLocks noChangeArrowheads="1"/>
            </p:cNvSpPr>
            <p:nvPr/>
          </p:nvSpPr>
          <p:spPr bwMode="auto">
            <a:xfrm>
              <a:off x="592" y="9765"/>
              <a:ext cx="854" cy="4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1"/>
          <p:cNvSpPr>
            <a:spLocks noChangeArrowheads="1"/>
          </p:cNvSpPr>
          <p:nvPr/>
        </p:nvSpPr>
        <p:spPr bwMode="auto">
          <a:xfrm>
            <a:off x="228600" y="304800"/>
            <a:ext cx="8458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Simplified Arabic"/>
                <a:ea typeface="+mn-ea"/>
                <a:cs typeface="Arial" pitchFamily="34" charset="0"/>
              </a:rPr>
              <a:t>3. </a:t>
            </a:r>
            <a:r>
              <a:rPr kumimoji="0" lang="ar-SA" sz="2400" b="1" i="0" u="none" strike="noStrike" cap="none" normalizeH="0" baseline="0" dirty="0" smtClean="0">
                <a:ln>
                  <a:noFill/>
                </a:ln>
                <a:solidFill>
                  <a:srgbClr val="FF0000"/>
                </a:solidFill>
                <a:effectLst/>
                <a:latin typeface="Simplified Arabic"/>
                <a:ea typeface="+mn-ea"/>
                <a:cs typeface="Arial" pitchFamily="34" charset="0"/>
              </a:rPr>
              <a:t>سداد أصل القرض على 4 دفعات ربع سنوية متساوية، والفائدة في نهاية السنة.</a:t>
            </a:r>
            <a:endParaRPr kumimoji="0" lang="ar-SA"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2818" name="Rectangle 2"/>
          <p:cNvSpPr>
            <a:spLocks noChangeArrowheads="1"/>
          </p:cNvSpPr>
          <p:nvPr/>
        </p:nvSpPr>
        <p:spPr bwMode="auto">
          <a:xfrm>
            <a:off x="0" y="909935"/>
            <a:ext cx="8763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Simplified Arabic" charset="0"/>
                <a:ea typeface="+mn-ea" charset="0"/>
                <a:cs typeface="Arial" pitchFamily="34" charset="0"/>
              </a:rPr>
              <a:t>فائدة حقيقية:  </a:t>
            </a:r>
            <a:r>
              <a:rPr kumimoji="0" lang="fr-FR" sz="2400" b="1" i="0" u="none" strike="noStrike" cap="none" normalizeH="0" baseline="0" dirty="0" smtClean="0">
                <a:ln>
                  <a:noFill/>
                </a:ln>
                <a:solidFill>
                  <a:schemeClr val="tx1"/>
                </a:solidFill>
                <a:effectLst/>
                <a:latin typeface="Times New Roman" pitchFamily="18" charset="0"/>
                <a:ea typeface="+mn-ea" charset="0"/>
                <a:cs typeface="Times New Roman" pitchFamily="18" charset="0"/>
              </a:rPr>
              <a:t>i’= 2in/(n+1)</a:t>
            </a:r>
            <a:r>
              <a:rPr kumimoji="0" lang="ar-SA" sz="2400" b="1" i="0" u="none" strike="noStrike" cap="none" normalizeH="0" baseline="0" dirty="0" smtClean="0">
                <a:ln>
                  <a:noFill/>
                </a:ln>
                <a:solidFill>
                  <a:schemeClr val="tx1"/>
                </a:solidFill>
                <a:effectLst/>
                <a:latin typeface="Simplified Arabic" charset="0"/>
                <a:ea typeface="+mn-ea" charset="0"/>
                <a:cs typeface="Arial" pitchFamily="34" charset="0"/>
              </a:rPr>
              <a:t>، حيث:  </a:t>
            </a:r>
            <a:r>
              <a:rPr kumimoji="0" lang="fr-FR" sz="2400" b="1" i="0" u="none" strike="noStrike" cap="none" normalizeH="0" baseline="0" dirty="0" smtClean="0">
                <a:ln>
                  <a:noFill/>
                </a:ln>
                <a:solidFill>
                  <a:schemeClr val="tx1"/>
                </a:solidFill>
                <a:effectLst/>
                <a:latin typeface="Times New Roman" pitchFamily="18" charset="0"/>
                <a:ea typeface="+mn-ea" charset="0"/>
                <a:cs typeface="Times New Roman" pitchFamily="18" charset="0"/>
              </a:rPr>
              <a:t>i</a:t>
            </a:r>
            <a:r>
              <a:rPr kumimoji="0" lang="ar-SA" sz="2400" b="1" i="0" u="none" strike="noStrike" cap="none" normalizeH="0" baseline="0" dirty="0" smtClean="0">
                <a:ln>
                  <a:noFill/>
                </a:ln>
                <a:solidFill>
                  <a:schemeClr val="tx1"/>
                </a:solidFill>
                <a:effectLst/>
                <a:latin typeface="Simplified Arabic" charset="0"/>
                <a:ea typeface="+mn-ea" charset="0"/>
                <a:cs typeface="Arial" pitchFamily="34" charset="0"/>
              </a:rPr>
              <a:t> فائدة اسمية؛ </a:t>
            </a:r>
            <a:r>
              <a:rPr kumimoji="0" lang="fr-FR" sz="2400" b="1" i="0" u="none" strike="noStrike" cap="none" normalizeH="0" baseline="0" dirty="0" smtClean="0">
                <a:ln>
                  <a:noFill/>
                </a:ln>
                <a:solidFill>
                  <a:schemeClr val="tx1"/>
                </a:solidFill>
                <a:effectLst/>
                <a:latin typeface="Times New Roman" pitchFamily="18" charset="0"/>
                <a:ea typeface="+mn-ea" charset="0"/>
                <a:cs typeface="Times New Roman" pitchFamily="18" charset="0"/>
              </a:rPr>
              <a:t>n</a:t>
            </a:r>
            <a:r>
              <a:rPr kumimoji="0" lang="ar-SA" sz="2400" b="1" i="0" u="none" strike="noStrike" cap="none" normalizeH="0" baseline="0" dirty="0" smtClean="0">
                <a:ln>
                  <a:noFill/>
                </a:ln>
                <a:solidFill>
                  <a:schemeClr val="tx1"/>
                </a:solidFill>
                <a:effectLst/>
                <a:latin typeface="Simplified Arabic" charset="0"/>
                <a:ea typeface="+mn-ea" charset="0"/>
                <a:cs typeface="Arial" pitchFamily="34" charset="0"/>
              </a:rPr>
              <a:t> عدد دفعات في سنة</a:t>
            </a:r>
            <a:r>
              <a:rPr lang="ar-DZ" sz="2400" b="1" dirty="0" smtClean="0">
                <a:latin typeface="Simplified Arabic" charset="0"/>
                <a:ea typeface="+mn-ea" charset="0"/>
                <a:cs typeface="Arial" pitchFamily="34" charset="0"/>
              </a:rPr>
              <a:t>: </a:t>
            </a:r>
            <a:r>
              <a:rPr lang="fr-FR" sz="2400" b="1" dirty="0" smtClean="0">
                <a:latin typeface="Simplified Arabic" charset="0"/>
                <a:ea typeface="+mn-ea" charset="0"/>
                <a:cs typeface="Arial" pitchFamily="34" charset="0"/>
              </a:rPr>
              <a:t>n= 4</a:t>
            </a:r>
            <a:r>
              <a:rPr lang="ar-DZ" sz="2400" b="1" dirty="0" smtClean="0">
                <a:latin typeface="Simplified Arabic" charset="0"/>
                <a:ea typeface="+mn-ea"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19" name="Rectangle 3"/>
          <p:cNvSpPr>
            <a:spLocks noChangeArrowheads="1"/>
          </p:cNvSpPr>
          <p:nvPr/>
        </p:nvSpPr>
        <p:spPr bwMode="auto">
          <a:xfrm>
            <a:off x="2667000" y="1457980"/>
            <a:ext cx="6096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mn-ea" charset="0"/>
                <a:cs typeface="Times New Roman" pitchFamily="18" charset="0"/>
              </a:rPr>
              <a:t> </a:t>
            </a:r>
            <a:r>
              <a:rPr kumimoji="0" lang="ar-SA" sz="2800" b="1" i="0" u="none" strike="noStrike" cap="none" normalizeH="0" baseline="0" dirty="0" smtClean="0">
                <a:ln>
                  <a:noFill/>
                </a:ln>
                <a:solidFill>
                  <a:srgbClr val="FF0000"/>
                </a:solidFill>
                <a:effectLst/>
                <a:latin typeface="Times New Roman" pitchFamily="18" charset="0"/>
                <a:ea typeface="+mn-ea" charset="0"/>
                <a:cs typeface="Times New Roman" pitchFamily="18" charset="0"/>
              </a:rPr>
              <a:t> ومنه: </a:t>
            </a:r>
            <a:r>
              <a:rPr kumimoji="0" lang="fr-FR" sz="2800" b="1" i="0" u="none" strike="noStrike" cap="none" normalizeH="0" baseline="0" dirty="0" smtClean="0">
                <a:ln>
                  <a:noFill/>
                </a:ln>
                <a:solidFill>
                  <a:srgbClr val="FF0000"/>
                </a:solidFill>
                <a:effectLst/>
                <a:latin typeface="Times New Roman" pitchFamily="18" charset="0"/>
                <a:ea typeface="+mn-ea" charset="0"/>
                <a:cs typeface="Times New Roman" pitchFamily="18" charset="0"/>
              </a:rPr>
              <a:t>i’= 2×0.10× 4/(4+1)=0.16= 16% </a:t>
            </a:r>
            <a:endParaRPr kumimoji="0" lang="fr-FR"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62820" name="Rectangle 4"/>
          <p:cNvSpPr>
            <a:spLocks noChangeArrowheads="1"/>
          </p:cNvSpPr>
          <p:nvPr/>
        </p:nvSpPr>
        <p:spPr bwMode="auto">
          <a:xfrm>
            <a:off x="381000" y="2052935"/>
            <a:ext cx="6858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mn-ea" charset="0"/>
                <a:cs typeface="Times New Roman" pitchFamily="18" charset="0"/>
              </a:rPr>
              <a:t>D= 100000,  D</a:t>
            </a:r>
            <a:r>
              <a:rPr kumimoji="0" lang="fr-FR" sz="2400" b="1" i="0" u="none" strike="noStrike" cap="none" normalizeH="0" baseline="-30000" dirty="0" smtClean="0">
                <a:ln>
                  <a:noFill/>
                </a:ln>
                <a:solidFill>
                  <a:srgbClr val="000000"/>
                </a:solidFill>
                <a:effectLst/>
                <a:latin typeface="Times New Roman" pitchFamily="18" charset="0"/>
                <a:ea typeface="+mn-ea" charset="0"/>
                <a:cs typeface="Times New Roman" pitchFamily="18" charset="0"/>
              </a:rPr>
              <a:t>0</a:t>
            </a:r>
            <a:r>
              <a:rPr kumimoji="0" lang="fr-FR" sz="2400" b="1" i="0" u="none" strike="noStrike" cap="none" normalizeH="0" baseline="0" dirty="0" smtClean="0">
                <a:ln>
                  <a:noFill/>
                </a:ln>
                <a:solidFill>
                  <a:srgbClr val="000000"/>
                </a:solidFill>
                <a:effectLst/>
                <a:latin typeface="Times New Roman" pitchFamily="18" charset="0"/>
                <a:ea typeface="+mn-ea" charset="0"/>
                <a:cs typeface="Times New Roman" pitchFamily="18" charset="0"/>
              </a:rPr>
              <a:t>= 100000, I= 100000× 0.16= 16000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2827" name="Rectangle 11"/>
          <p:cNvSpPr>
            <a:spLocks noChangeArrowheads="1"/>
          </p:cNvSpPr>
          <p:nvPr/>
        </p:nvSpPr>
        <p:spPr bwMode="auto">
          <a:xfrm>
            <a:off x="3886200" y="3581400"/>
            <a:ext cx="47244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Simplified Arabic"/>
                <a:ea typeface="+mn-ea"/>
                <a:cs typeface="Arial" pitchFamily="34" charset="0"/>
              </a:rPr>
              <a:t>4. </a:t>
            </a:r>
            <a:r>
              <a:rPr kumimoji="0" lang="ar-SA" sz="2400" b="1" i="0" u="none" strike="noStrike" cap="none" normalizeH="0" baseline="0" dirty="0" smtClean="0">
                <a:ln>
                  <a:noFill/>
                </a:ln>
                <a:solidFill>
                  <a:srgbClr val="FF0000"/>
                </a:solidFill>
                <a:effectLst/>
                <a:latin typeface="Simplified Arabic"/>
                <a:ea typeface="+mn-ea"/>
                <a:cs typeface="Arial" pitchFamily="34" charset="0"/>
              </a:rPr>
              <a:t>سداد الفائدة وأصل القرض في نهاية السنة</a:t>
            </a:r>
            <a:endParaRPr kumimoji="0" lang="ar-SA"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2828" name="Rectangle 12"/>
          <p:cNvSpPr>
            <a:spLocks noChangeArrowheads="1"/>
          </p:cNvSpPr>
          <p:nvPr/>
        </p:nvSpPr>
        <p:spPr bwMode="auto">
          <a:xfrm>
            <a:off x="228600" y="4110335"/>
            <a:ext cx="70104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cs typeface="Times New Roman" pitchFamily="18" charset="0"/>
              </a:rPr>
              <a:t>D= 100000,  D</a:t>
            </a:r>
            <a:r>
              <a:rPr kumimoji="0" lang="fr-FR" sz="2400" b="1" i="0" u="none" strike="noStrike" cap="none" normalizeH="0" baseline="-30000" dirty="0" smtClean="0">
                <a:ln>
                  <a:noFill/>
                </a:ln>
                <a:solidFill>
                  <a:srgbClr val="000000"/>
                </a:solidFill>
                <a:effectLst/>
                <a:latin typeface="Times New Roman" pitchFamily="18" charset="0"/>
                <a:cs typeface="Times New Roman" pitchFamily="18" charset="0"/>
              </a:rPr>
              <a:t>0</a:t>
            </a:r>
            <a:r>
              <a:rPr kumimoji="0" lang="fr-FR" sz="2400" b="1" i="0" u="none" strike="noStrike" cap="none" normalizeH="0" baseline="0" dirty="0" smtClean="0">
                <a:ln>
                  <a:noFill/>
                </a:ln>
                <a:solidFill>
                  <a:srgbClr val="000000"/>
                </a:solidFill>
                <a:effectLst/>
                <a:latin typeface="Times New Roman" pitchFamily="18" charset="0"/>
                <a:cs typeface="Times New Roman" pitchFamily="18" charset="0"/>
              </a:rPr>
              <a:t>= 100000,    I= 100000× 0.10= 10000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62829" name="Group 13"/>
          <p:cNvGrpSpPr>
            <a:grpSpLocks/>
          </p:cNvGrpSpPr>
          <p:nvPr/>
        </p:nvGrpSpPr>
        <p:grpSpPr bwMode="auto">
          <a:xfrm>
            <a:off x="152408" y="4724394"/>
            <a:ext cx="8762959" cy="1019225"/>
            <a:chOff x="602" y="11445"/>
            <a:chExt cx="9431" cy="790"/>
          </a:xfrm>
        </p:grpSpPr>
        <p:sp>
          <p:nvSpPr>
            <p:cNvPr id="162830" name="Text Box 14"/>
            <p:cNvSpPr txBox="1">
              <a:spLocks noChangeArrowheads="1"/>
            </p:cNvSpPr>
            <p:nvPr/>
          </p:nvSpPr>
          <p:spPr bwMode="auto">
            <a:xfrm>
              <a:off x="3226" y="11601"/>
              <a:ext cx="811" cy="4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31" name="Text Box 15"/>
            <p:cNvSpPr txBox="1">
              <a:spLocks noChangeArrowheads="1"/>
            </p:cNvSpPr>
            <p:nvPr/>
          </p:nvSpPr>
          <p:spPr bwMode="auto">
            <a:xfrm>
              <a:off x="3800" y="11445"/>
              <a:ext cx="2052"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 </a:t>
              </a:r>
              <a:r>
                <a:rPr lang="fr-FR" sz="2400" b="1" dirty="0" smtClean="0">
                  <a:solidFill>
                    <a:srgbClr val="000000"/>
                  </a:solidFill>
                  <a:latin typeface="Times New Roman" pitchFamily="18" charset="0"/>
                  <a:cs typeface="Times New Roman" pitchFamily="18" charset="0"/>
                </a:rPr>
                <a:t>0.10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32" name="Text Box 16"/>
            <p:cNvSpPr txBox="1">
              <a:spLocks noChangeArrowheads="1"/>
            </p:cNvSpPr>
            <p:nvPr/>
          </p:nvSpPr>
          <p:spPr bwMode="auto">
            <a:xfrm>
              <a:off x="4292" y="11799"/>
              <a:ext cx="1359" cy="3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33" name="Text Box 17"/>
            <p:cNvSpPr txBox="1">
              <a:spLocks noChangeArrowheads="1"/>
            </p:cNvSpPr>
            <p:nvPr/>
          </p:nvSpPr>
          <p:spPr bwMode="auto">
            <a:xfrm>
              <a:off x="5687" y="11622"/>
              <a:ext cx="1476"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35" name="Text Box 19"/>
            <p:cNvSpPr txBox="1">
              <a:spLocks noChangeArrowheads="1"/>
            </p:cNvSpPr>
            <p:nvPr/>
          </p:nvSpPr>
          <p:spPr bwMode="auto">
            <a:xfrm>
              <a:off x="7327" y="11622"/>
              <a:ext cx="2706"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rgbClr val="FF0000"/>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075</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7.5</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sp>
          <p:nvSpPr>
            <p:cNvPr id="162836" name="Text Box 20"/>
            <p:cNvSpPr txBox="1">
              <a:spLocks noChangeArrowheads="1"/>
            </p:cNvSpPr>
            <p:nvPr/>
          </p:nvSpPr>
          <p:spPr bwMode="auto">
            <a:xfrm>
              <a:off x="602" y="11664"/>
              <a:ext cx="772" cy="3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37" name="Text Box 21"/>
            <p:cNvSpPr txBox="1">
              <a:spLocks noChangeArrowheads="1"/>
            </p:cNvSpPr>
            <p:nvPr/>
          </p:nvSpPr>
          <p:spPr bwMode="auto">
            <a:xfrm>
              <a:off x="1258" y="11504"/>
              <a:ext cx="648" cy="3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62838" name="AutoShape 22"/>
            <p:cNvCxnSpPr>
              <a:cxnSpLocks noChangeShapeType="1"/>
            </p:cNvCxnSpPr>
            <p:nvPr/>
          </p:nvCxnSpPr>
          <p:spPr bwMode="auto">
            <a:xfrm>
              <a:off x="1356" y="11832"/>
              <a:ext cx="540" cy="0"/>
            </a:xfrm>
            <a:prstGeom prst="straightConnector1">
              <a:avLst/>
            </a:prstGeom>
            <a:noFill/>
            <a:ln w="9525">
              <a:solidFill>
                <a:srgbClr val="000000"/>
              </a:solidFill>
              <a:round/>
              <a:headEnd/>
              <a:tailEnd/>
            </a:ln>
          </p:spPr>
        </p:cxnSp>
        <p:sp>
          <p:nvSpPr>
            <p:cNvPr id="162839" name="Text Box 23"/>
            <p:cNvSpPr txBox="1">
              <a:spLocks noChangeArrowheads="1"/>
            </p:cNvSpPr>
            <p:nvPr/>
          </p:nvSpPr>
          <p:spPr bwMode="auto">
            <a:xfrm>
              <a:off x="1914" y="11622"/>
              <a:ext cx="984"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40" name="Text Box 24"/>
            <p:cNvSpPr txBox="1">
              <a:spLocks noChangeArrowheads="1"/>
            </p:cNvSpPr>
            <p:nvPr/>
          </p:nvSpPr>
          <p:spPr bwMode="auto">
            <a:xfrm>
              <a:off x="1258" y="11858"/>
              <a:ext cx="608" cy="3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34" name="Connecteur droit 33"/>
          <p:cNvCxnSpPr/>
          <p:nvPr/>
        </p:nvCxnSpPr>
        <p:spPr>
          <a:xfrm>
            <a:off x="3200400" y="5181600"/>
            <a:ext cx="16764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0" name="Groupe 39"/>
          <p:cNvGrpSpPr/>
          <p:nvPr/>
        </p:nvGrpSpPr>
        <p:grpSpPr>
          <a:xfrm>
            <a:off x="152400" y="2590796"/>
            <a:ext cx="8772851" cy="963779"/>
            <a:chOff x="152400" y="2590796"/>
            <a:chExt cx="8772851" cy="963779"/>
          </a:xfrm>
        </p:grpSpPr>
        <p:grpSp>
          <p:nvGrpSpPr>
            <p:cNvPr id="14" name="Groupe 13"/>
            <p:cNvGrpSpPr/>
            <p:nvPr/>
          </p:nvGrpSpPr>
          <p:grpSpPr>
            <a:xfrm>
              <a:off x="2819400" y="2590796"/>
              <a:ext cx="6105851" cy="954510"/>
              <a:chOff x="2906101" y="6321398"/>
              <a:chExt cx="3266316" cy="523143"/>
            </a:xfrm>
          </p:grpSpPr>
          <p:sp>
            <p:nvSpPr>
              <p:cNvPr id="162821" name="Text Box 5"/>
              <p:cNvSpPr txBox="1">
                <a:spLocks noChangeArrowheads="1"/>
              </p:cNvSpPr>
              <p:nvPr/>
            </p:nvSpPr>
            <p:spPr bwMode="auto">
              <a:xfrm>
                <a:off x="2906101" y="6435700"/>
                <a:ext cx="397387" cy="26157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62822" name="Text Box 6"/>
              <p:cNvSpPr txBox="1">
                <a:spLocks noChangeArrowheads="1"/>
              </p:cNvSpPr>
              <p:nvPr/>
            </p:nvSpPr>
            <p:spPr bwMode="auto">
              <a:xfrm>
                <a:off x="3222525" y="6321398"/>
                <a:ext cx="1158876" cy="3143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 0.16</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23" name="Text Box 7"/>
              <p:cNvSpPr txBox="1">
                <a:spLocks noChangeArrowheads="1"/>
              </p:cNvSpPr>
              <p:nvPr/>
            </p:nvSpPr>
            <p:spPr bwMode="auto">
              <a:xfrm>
                <a:off x="3422634" y="6571981"/>
                <a:ext cx="735012" cy="2725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100000</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2824" name="Text Box 8"/>
              <p:cNvSpPr txBox="1">
                <a:spLocks noChangeArrowheads="1"/>
              </p:cNvSpPr>
              <p:nvPr/>
            </p:nvSpPr>
            <p:spPr bwMode="auto">
              <a:xfrm>
                <a:off x="4209520" y="6446688"/>
                <a:ext cx="693973" cy="2505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62825" name="AutoShape 9"/>
              <p:cNvCxnSpPr>
                <a:cxnSpLocks noChangeShapeType="1"/>
              </p:cNvCxnSpPr>
              <p:nvPr/>
            </p:nvCxnSpPr>
            <p:spPr bwMode="auto">
              <a:xfrm>
                <a:off x="3322692" y="6569047"/>
                <a:ext cx="935038" cy="0"/>
              </a:xfrm>
              <a:prstGeom prst="straightConnector1">
                <a:avLst/>
              </a:prstGeom>
              <a:noFill/>
              <a:ln w="25400">
                <a:solidFill>
                  <a:srgbClr val="000000"/>
                </a:solidFill>
                <a:round/>
                <a:headEnd/>
                <a:tailEnd/>
              </a:ln>
            </p:spPr>
          </p:cxnSp>
          <p:sp>
            <p:nvSpPr>
              <p:cNvPr id="162826" name="Text Box 10"/>
              <p:cNvSpPr txBox="1">
                <a:spLocks noChangeArrowheads="1"/>
              </p:cNvSpPr>
              <p:nvPr/>
            </p:nvSpPr>
            <p:spPr bwMode="auto">
              <a:xfrm>
                <a:off x="5025782" y="6404952"/>
                <a:ext cx="1146635" cy="2505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rgbClr val="FF0000"/>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rgbClr val="FF0000"/>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0.12= 12%</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35" name="Text Box 20"/>
            <p:cNvSpPr txBox="1">
              <a:spLocks noChangeArrowheads="1"/>
            </p:cNvSpPr>
            <p:nvPr/>
          </p:nvSpPr>
          <p:spPr bwMode="auto">
            <a:xfrm>
              <a:off x="152400" y="2823028"/>
              <a:ext cx="717324" cy="4794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Text Box 21"/>
            <p:cNvSpPr txBox="1">
              <a:spLocks noChangeArrowheads="1"/>
            </p:cNvSpPr>
            <p:nvPr/>
          </p:nvSpPr>
          <p:spPr bwMode="auto">
            <a:xfrm>
              <a:off x="843888" y="2590800"/>
              <a:ext cx="602040" cy="4830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7" name="AutoShape 22"/>
            <p:cNvCxnSpPr>
              <a:cxnSpLocks noChangeShapeType="1"/>
            </p:cNvCxnSpPr>
            <p:nvPr/>
          </p:nvCxnSpPr>
          <p:spPr bwMode="auto">
            <a:xfrm>
              <a:off x="853410" y="3039369"/>
              <a:ext cx="501749" cy="0"/>
            </a:xfrm>
            <a:prstGeom prst="straightConnector1">
              <a:avLst/>
            </a:prstGeom>
            <a:noFill/>
            <a:ln w="9525">
              <a:solidFill>
                <a:srgbClr val="000000"/>
              </a:solidFill>
              <a:round/>
              <a:headEnd/>
              <a:tailEnd/>
            </a:ln>
          </p:spPr>
        </p:cxnSp>
        <p:sp>
          <p:nvSpPr>
            <p:cNvPr id="38" name="Text Box 23"/>
            <p:cNvSpPr txBox="1">
              <a:spLocks noChangeArrowheads="1"/>
            </p:cNvSpPr>
            <p:nvPr/>
          </p:nvSpPr>
          <p:spPr bwMode="auto">
            <a:xfrm>
              <a:off x="1371600" y="2769073"/>
              <a:ext cx="886424" cy="45356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Text Box 24"/>
            <p:cNvSpPr txBox="1">
              <a:spLocks noChangeArrowheads="1"/>
            </p:cNvSpPr>
            <p:nvPr/>
          </p:nvSpPr>
          <p:spPr bwMode="auto">
            <a:xfrm>
              <a:off x="892792" y="3068185"/>
              <a:ext cx="564924" cy="486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62841" name="Rectangle 25"/>
          <p:cNvSpPr>
            <a:spLocks noChangeArrowheads="1"/>
          </p:cNvSpPr>
          <p:nvPr/>
        </p:nvSpPr>
        <p:spPr bwMode="auto">
          <a:xfrm>
            <a:off x="152400" y="5867400"/>
            <a:ext cx="86868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6173788" algn="l"/>
              </a:tabLst>
            </a:pPr>
            <a:r>
              <a:rPr kumimoji="0" lang="ar-SA" sz="2400" b="1" i="0" u="none" strike="noStrike" cap="none" normalizeH="0" baseline="0" dirty="0" smtClean="0">
                <a:ln>
                  <a:noFill/>
                </a:ln>
                <a:solidFill>
                  <a:srgbClr val="000000"/>
                </a:solidFill>
                <a:effectLst/>
                <a:latin typeface="Simplified Arabic"/>
                <a:ea typeface="+mn-ea"/>
                <a:cs typeface="Arial" pitchFamily="34" charset="0"/>
              </a:rPr>
              <a:t>نلاحظ أن أدنى تكلفة تمويل هي في </a:t>
            </a:r>
            <a:r>
              <a:rPr kumimoji="0" lang="ar-SA" sz="2400" b="1" i="0" u="none" strike="noStrike" cap="none" normalizeH="0" baseline="0" dirty="0" smtClean="0">
                <a:ln>
                  <a:noFill/>
                </a:ln>
                <a:solidFill>
                  <a:srgbClr val="FF0000"/>
                </a:solidFill>
                <a:effectLst/>
                <a:latin typeface="Simplified Arabic"/>
                <a:ea typeface="+mn-ea"/>
                <a:cs typeface="Arial" pitchFamily="34" charset="0"/>
              </a:rPr>
              <a:t>البديل الرابع:</a:t>
            </a:r>
            <a:r>
              <a:rPr kumimoji="0" lang="ar-SA" sz="2400" b="0" i="0" u="none" strike="noStrike" cap="none" normalizeH="0" baseline="0" dirty="0" smtClean="0">
                <a:ln>
                  <a:noFill/>
                </a:ln>
                <a:solidFill>
                  <a:srgbClr val="FF0000"/>
                </a:solidFill>
                <a:effectLst/>
                <a:latin typeface="Simplified Arabic"/>
                <a:ea typeface="+mn-ea"/>
                <a:cs typeface="Arial" pitchFamily="34" charset="0"/>
              </a:rPr>
              <a:t> </a:t>
            </a:r>
            <a:r>
              <a:rPr kumimoji="0" lang="ar-SA" sz="2400" b="1" i="0" u="none" strike="noStrike" cap="none" normalizeH="0" baseline="0" dirty="0" smtClean="0">
                <a:ln>
                  <a:noFill/>
                </a:ln>
                <a:solidFill>
                  <a:srgbClr val="FF0000"/>
                </a:solidFill>
                <a:effectLst/>
                <a:latin typeface="Simplified Arabic"/>
                <a:ea typeface="+mn-ea"/>
                <a:cs typeface="Arial" pitchFamily="34" charset="0"/>
              </a:rPr>
              <a:t>سداد الفائدة وأصل القرض في نهاية السنة، وهو البديل الأفضل للمؤسسة المقترضة</a:t>
            </a:r>
            <a:r>
              <a:rPr kumimoji="0" lang="ar-DZ" sz="2400" b="1" i="0" u="none" strike="noStrike" cap="none" normalizeH="0" baseline="0" dirty="0" smtClean="0">
                <a:ln>
                  <a:noFill/>
                </a:ln>
                <a:solidFill>
                  <a:srgbClr val="FF0000"/>
                </a:solidFill>
                <a:effectLst/>
                <a:latin typeface="Simplified Arabic"/>
                <a:ea typeface="+mn-ea"/>
                <a:cs typeface="Arial" pitchFamily="34" charset="0"/>
              </a:rPr>
              <a:t>.</a:t>
            </a:r>
            <a:r>
              <a:rPr kumimoji="0" lang="ar-SA" sz="2400" b="0" i="0" u="none" strike="noStrike" cap="none" normalizeH="0" baseline="0" dirty="0" smtClean="0">
                <a:ln>
                  <a:noFill/>
                </a:ln>
                <a:solidFill>
                  <a:schemeClr val="tx1"/>
                </a:solidFill>
                <a:effectLst/>
                <a:latin typeface="Simplified Arabic"/>
                <a:ea typeface="+mn-ea"/>
                <a:cs typeface="Arial" pitchFamily="34" charset="0"/>
              </a:rPr>
              <a:t>	</a:t>
            </a:r>
            <a:endParaRPr kumimoji="0" lang="ar-SA"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8. </a:t>
            </a:r>
            <a:r>
              <a:rPr lang="ar-DZ" sz="3200" b="1" dirty="0" smtClean="0">
                <a:solidFill>
                  <a:srgbClr val="FF0000"/>
                </a:solidFill>
                <a:latin typeface="Adobe Arabic"/>
                <a:ea typeface="Adobe Arabic"/>
                <a:cs typeface="Adobe Arabic"/>
              </a:rPr>
              <a:t>تكلفة رأس المال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81600" y="274638"/>
            <a:ext cx="3352800" cy="944562"/>
          </a:xfrm>
        </p:spPr>
        <p:txBody>
          <a:bodyPr>
            <a:normAutofit/>
          </a:bodyPr>
          <a:lstStyle/>
          <a:p>
            <a:pPr algn="r" rtl="1"/>
            <a:r>
              <a:rPr lang="ar-DZ" sz="4000" b="1" dirty="0" smtClean="0">
                <a:solidFill>
                  <a:srgbClr val="FF0000"/>
                </a:solidFill>
                <a:latin typeface="Times New Roman" pitchFamily="18" charset="0"/>
                <a:cs typeface="Times New Roman" pitchFamily="18" charset="0"/>
              </a:rPr>
              <a:t>1. </a:t>
            </a:r>
            <a:r>
              <a:rPr lang="ar-DZ" sz="4000" b="1" dirty="0" err="1" smtClean="0">
                <a:solidFill>
                  <a:srgbClr val="FF0000"/>
                </a:solidFill>
                <a:latin typeface="Arial" pitchFamily="34" charset="0"/>
                <a:cs typeface="Arial" pitchFamily="34" charset="0"/>
              </a:rPr>
              <a:t>تعاريف</a:t>
            </a:r>
            <a:r>
              <a:rPr lang="ar-DZ" sz="4000" b="1" dirty="0" smtClean="0">
                <a:solidFill>
                  <a:srgbClr val="FF0000"/>
                </a:solidFill>
                <a:latin typeface="Arial" pitchFamily="34" charset="0"/>
                <a:cs typeface="Arial" pitchFamily="34" charset="0"/>
              </a:rPr>
              <a:t>:</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95400"/>
            <a:ext cx="8077200" cy="5257800"/>
          </a:xfrm>
        </p:spPr>
        <p:txBody>
          <a:bodyPr>
            <a:normAutofit fontScale="92500"/>
          </a:bodyPr>
          <a:lstStyle/>
          <a:p>
            <a:pPr marL="23813" indent="-23813" algn="just" rtl="1">
              <a:buNone/>
            </a:pPr>
            <a:r>
              <a:rPr lang="ar-DZ" b="1" dirty="0" smtClean="0">
                <a:solidFill>
                  <a:srgbClr val="FF0000"/>
                </a:solidFill>
                <a:latin typeface="Arial" pitchFamily="34" charset="0"/>
                <a:cs typeface="Arial" pitchFamily="34" charset="0"/>
              </a:rPr>
              <a:t> أ. هيكل رأس المال: </a:t>
            </a:r>
          </a:p>
          <a:p>
            <a:pPr marL="23813" indent="-23813" algn="just" rtl="1">
              <a:buNone/>
            </a:pPr>
            <a:r>
              <a:rPr lang="ar-DZ" b="1" dirty="0" smtClean="0">
                <a:latin typeface="Arial" pitchFamily="34" charset="0"/>
                <a:cs typeface="Arial" pitchFamily="34" charset="0"/>
              </a:rPr>
              <a:t>يشمل مجموع الموارد المالية </a:t>
            </a:r>
            <a:r>
              <a:rPr lang="ar-DZ" b="1" dirty="0" smtClean="0">
                <a:solidFill>
                  <a:srgbClr val="FF0000"/>
                </a:solidFill>
                <a:latin typeface="Arial" pitchFamily="34" charset="0"/>
                <a:cs typeface="Arial" pitchFamily="34" charset="0"/>
              </a:rPr>
              <a:t>الدائمة</a:t>
            </a:r>
            <a:r>
              <a:rPr lang="ar-DZ" b="1" dirty="0" smtClean="0">
                <a:latin typeface="Arial" pitchFamily="34" charset="0"/>
                <a:cs typeface="Arial" pitchFamily="34" charset="0"/>
              </a:rPr>
              <a:t> في المؤسسة، ويشمل القروض طويلة ومتوسطة الأجل، السندات، الأسهم الممتازة والعادية.</a:t>
            </a:r>
            <a:endParaRPr lang="fr-FR" dirty="0" smtClean="0">
              <a:latin typeface="Arial" pitchFamily="34" charset="0"/>
              <a:cs typeface="Arial" pitchFamily="34" charset="0"/>
            </a:endParaRPr>
          </a:p>
          <a:p>
            <a:pPr marL="23813" lvl="0" indent="-23813" algn="just" rtl="1">
              <a:buNone/>
            </a:pPr>
            <a:r>
              <a:rPr lang="ar-DZ" b="1" dirty="0" smtClean="0">
                <a:solidFill>
                  <a:srgbClr val="FF0000"/>
                </a:solidFill>
                <a:latin typeface="Arial" pitchFamily="34" charset="0"/>
                <a:cs typeface="Arial" pitchFamily="34" charset="0"/>
              </a:rPr>
              <a:t>ب. هيكل التمويل: </a:t>
            </a:r>
          </a:p>
          <a:p>
            <a:pPr marL="23813" lvl="0" indent="-23813" algn="just" rtl="1">
              <a:buNone/>
            </a:pPr>
            <a:r>
              <a:rPr lang="ar-DZ" b="1" dirty="0" smtClean="0">
                <a:latin typeface="Arial" pitchFamily="34" charset="0"/>
                <a:cs typeface="Arial" pitchFamily="34" charset="0"/>
              </a:rPr>
              <a:t>يشمل جميع الموارد المالية للمؤسسة، ويشمل عناصر الخصوم أو الجانب الأيسر من الميزانية: حقوق الملكية، ديون طويلة الأجل، خصوم متداولة (حساب الموردين، ديون قصيرة الأجل...).</a:t>
            </a:r>
            <a:endParaRPr lang="fr-FR" dirty="0" smtClean="0">
              <a:latin typeface="Arial" pitchFamily="34" charset="0"/>
              <a:cs typeface="Arial" pitchFamily="34" charset="0"/>
            </a:endParaRPr>
          </a:p>
          <a:p>
            <a:pPr marL="23813" lvl="0" indent="-23813" algn="just" rtl="1">
              <a:buNone/>
            </a:pPr>
            <a:r>
              <a:rPr lang="ar-DZ" b="1" dirty="0" smtClean="0">
                <a:solidFill>
                  <a:srgbClr val="FF0000"/>
                </a:solidFill>
                <a:latin typeface="Arial" pitchFamily="34" charset="0"/>
                <a:cs typeface="Arial" pitchFamily="34" charset="0"/>
              </a:rPr>
              <a:t>ج. هيكل التمويل الأمثلّ: </a:t>
            </a:r>
          </a:p>
          <a:p>
            <a:pPr marL="23813" lvl="0" indent="-23813" algn="just" rtl="1">
              <a:buNone/>
            </a:pPr>
            <a:r>
              <a:rPr lang="ar-DZ" b="1" dirty="0" smtClean="0">
                <a:latin typeface="Arial" pitchFamily="34" charset="0"/>
                <a:cs typeface="Arial" pitchFamily="34" charset="0"/>
              </a:rPr>
              <a:t>هو تركيبة رأس المال (الأموال الخاصة، الديون طويلة الأجل)، التي تكون عندها التكلفة المتوسطة المرجحة لرأس المال في أدنى قيمة لها.</a:t>
            </a:r>
            <a:endParaRPr lang="fr-FR" dirty="0" smtClean="0">
              <a:latin typeface="Arial" pitchFamily="34" charset="0"/>
              <a:cs typeface="Arial" pitchFamily="34" charset="0"/>
            </a:endParaRPr>
          </a:p>
          <a:p>
            <a:endParaRPr lang="fr-FR"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24200" y="274638"/>
            <a:ext cx="5410200" cy="868362"/>
          </a:xfrm>
        </p:spPr>
        <p:txBody>
          <a:bodyPr>
            <a:normAutofit/>
          </a:bodyPr>
          <a:lstStyle/>
          <a:p>
            <a:pPr algn="r" rtl="1"/>
            <a:r>
              <a:rPr lang="ar-DZ" sz="4000" b="1" dirty="0" smtClean="0">
                <a:solidFill>
                  <a:srgbClr val="FF0000"/>
                </a:solidFill>
                <a:latin typeface="Times New Roman" pitchFamily="18" charset="0"/>
                <a:cs typeface="Times New Roman" pitchFamily="18" charset="0"/>
              </a:rPr>
              <a:t>2. </a:t>
            </a:r>
            <a:r>
              <a:rPr lang="ar-DZ" sz="4000" b="1" dirty="0" smtClean="0">
                <a:solidFill>
                  <a:srgbClr val="FF0000"/>
                </a:solidFill>
                <a:latin typeface="Arial" pitchFamily="34" charset="0"/>
                <a:cs typeface="Arial" pitchFamily="34" charset="0"/>
              </a:rPr>
              <a:t>محددات اختيار هيكل المالي:</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1143000"/>
            <a:ext cx="8305800" cy="5410200"/>
          </a:xfrm>
        </p:spPr>
        <p:txBody>
          <a:bodyPr>
            <a:normAutofit fontScale="85000" lnSpcReduction="10000"/>
          </a:bodyPr>
          <a:lstStyle/>
          <a:p>
            <a:pPr marL="0" lvl="0" indent="0" algn="just" rtl="1">
              <a:buNone/>
            </a:pPr>
            <a:r>
              <a:rPr lang="ar-DZ" b="1" dirty="0" smtClean="0">
                <a:solidFill>
                  <a:srgbClr val="FF0000"/>
                </a:solidFill>
                <a:latin typeface="Arial" pitchFamily="34" charset="0"/>
                <a:cs typeface="Arial" pitchFamily="34" charset="0"/>
              </a:rPr>
              <a:t>أ. حجم المؤسسة: </a:t>
            </a:r>
            <a:r>
              <a:rPr lang="ar-DZ" b="1" dirty="0" smtClean="0">
                <a:latin typeface="Arial" pitchFamily="34" charset="0"/>
                <a:cs typeface="Arial" pitchFamily="34" charset="0"/>
              </a:rPr>
              <a:t>المؤسسات الكبيرة الحجم يمكنها الحصول على القروض بسهولة وبتكلفة أقل من المؤسسات </a:t>
            </a:r>
            <a:r>
              <a:rPr lang="ar-DZ" b="1" dirty="0" err="1" smtClean="0">
                <a:latin typeface="Arial" pitchFamily="34" charset="0"/>
                <a:cs typeface="Arial" pitchFamily="34" charset="0"/>
              </a:rPr>
              <a:t>ص</a:t>
            </a:r>
            <a:r>
              <a:rPr lang="ar-DZ" b="1" dirty="0" smtClean="0">
                <a:latin typeface="Arial" pitchFamily="34" charset="0"/>
                <a:cs typeface="Arial" pitchFamily="34" charset="0"/>
              </a:rPr>
              <a:t> م، لما لها من ضمانات كالأصول الثابتة الكبيرة.</a:t>
            </a:r>
            <a:endParaRPr lang="fr-FR" dirty="0" smtClean="0">
              <a:latin typeface="Arial" pitchFamily="34" charset="0"/>
              <a:cs typeface="Arial" pitchFamily="34" charset="0"/>
            </a:endParaRPr>
          </a:p>
          <a:p>
            <a:pPr marL="0" lvl="0" indent="0" algn="just" rtl="1">
              <a:buNone/>
            </a:pPr>
            <a:r>
              <a:rPr lang="ar-DZ" b="1" dirty="0" smtClean="0">
                <a:solidFill>
                  <a:srgbClr val="FF0000"/>
                </a:solidFill>
                <a:latin typeface="Arial" pitchFamily="34" charset="0"/>
                <a:cs typeface="Arial" pitchFamily="34" charset="0"/>
              </a:rPr>
              <a:t>ب. نمو واستقرار المبيعات: </a:t>
            </a:r>
            <a:r>
              <a:rPr lang="ar-DZ" b="1" dirty="0" smtClean="0">
                <a:latin typeface="Arial" pitchFamily="34" charset="0"/>
                <a:cs typeface="Arial" pitchFamily="34" charset="0"/>
              </a:rPr>
              <a:t>المبيعات المستقرة أو المتزايدة يجعل المؤسسة تحصل على قروض بسهولة، لأنها تستطيع الوفاء بالالتزامات المالية الثابتة المترتبة عن الديون (الفوائد).</a:t>
            </a:r>
            <a:endParaRPr lang="fr-FR" dirty="0" smtClean="0">
              <a:latin typeface="Arial" pitchFamily="34" charset="0"/>
              <a:cs typeface="Arial" pitchFamily="34" charset="0"/>
            </a:endParaRPr>
          </a:p>
          <a:p>
            <a:pPr marL="0" indent="0" algn="just" rtl="1">
              <a:buNone/>
            </a:pPr>
            <a:r>
              <a:rPr lang="ar-DZ" b="1" dirty="0" smtClean="0">
                <a:solidFill>
                  <a:srgbClr val="FF0000"/>
                </a:solidFill>
                <a:latin typeface="Arial" pitchFamily="34" charset="0"/>
                <a:cs typeface="Arial" pitchFamily="34" charset="0"/>
              </a:rPr>
              <a:t>ج. تكلفة المصادر: </a:t>
            </a:r>
            <a:r>
              <a:rPr lang="ar-DZ" b="1" dirty="0" smtClean="0">
                <a:latin typeface="Arial" pitchFamily="34" charset="0"/>
                <a:cs typeface="Arial" pitchFamily="34" charset="0"/>
              </a:rPr>
              <a:t>القروض أقل مصادر التمويل تكلفة، مقارنة بالأسهم، لكن لا ينبغي الإسراف في استخدامها، لأنها تزيد من مخاطر العسر المالي.</a:t>
            </a:r>
            <a:endParaRPr lang="fr-FR" dirty="0" smtClean="0">
              <a:latin typeface="Arial" pitchFamily="34" charset="0"/>
              <a:cs typeface="Arial" pitchFamily="34" charset="0"/>
            </a:endParaRPr>
          </a:p>
          <a:p>
            <a:pPr marL="0" indent="0" algn="just" rtl="1">
              <a:buNone/>
            </a:pPr>
            <a:r>
              <a:rPr lang="ar-DZ" b="1" dirty="0" smtClean="0">
                <a:solidFill>
                  <a:srgbClr val="FF0000"/>
                </a:solidFill>
                <a:latin typeface="Arial" pitchFamily="34" charset="0"/>
                <a:cs typeface="Arial" pitchFamily="34" charset="0"/>
              </a:rPr>
              <a:t>د. المرونة: </a:t>
            </a:r>
            <a:r>
              <a:rPr lang="ar-DZ" b="1" dirty="0" smtClean="0">
                <a:latin typeface="Arial" pitchFamily="34" charset="0"/>
                <a:cs typeface="Arial" pitchFamily="34" charset="0"/>
              </a:rPr>
              <a:t>تعني قدرة المؤسسة على تعديل الهيكل المالي أو تكييفه مع الاحتياجات المالية والظروف المحيطة، فمثلا عند انخفاض الفوائد على القروض، فإن مرونة الهيكل المالي تسمح بالتحول من السندات إلى القروض.</a:t>
            </a:r>
            <a:endParaRPr lang="fr-FR" dirty="0" smtClean="0">
              <a:latin typeface="Arial" pitchFamily="34" charset="0"/>
              <a:cs typeface="Arial" pitchFamily="34" charset="0"/>
            </a:endParaRPr>
          </a:p>
          <a:p>
            <a:pPr marL="0" indent="0" algn="just" rtl="1">
              <a:buNone/>
            </a:pPr>
            <a:r>
              <a:rPr lang="ar-DZ" b="1" dirty="0" smtClean="0">
                <a:solidFill>
                  <a:srgbClr val="FF0000"/>
                </a:solidFill>
                <a:latin typeface="Arial" pitchFamily="34" charset="0"/>
                <a:cs typeface="Arial" pitchFamily="34" charset="0"/>
              </a:rPr>
              <a:t>هـ. </a:t>
            </a:r>
            <a:r>
              <a:rPr lang="ar-DZ" b="1" dirty="0" err="1" smtClean="0">
                <a:solidFill>
                  <a:srgbClr val="FF0000"/>
                </a:solidFill>
                <a:latin typeface="Arial" pitchFamily="34" charset="0"/>
                <a:cs typeface="Arial" pitchFamily="34" charset="0"/>
              </a:rPr>
              <a:t>الملاءمة</a:t>
            </a:r>
            <a:r>
              <a:rPr lang="ar-DZ" b="1" dirty="0" smtClean="0">
                <a:solidFill>
                  <a:srgbClr val="FF0000"/>
                </a:solidFill>
                <a:latin typeface="Arial" pitchFamily="34" charset="0"/>
                <a:cs typeface="Arial" pitchFamily="34" charset="0"/>
              </a:rPr>
              <a:t>: </a:t>
            </a:r>
            <a:r>
              <a:rPr lang="ar-DZ" b="1" dirty="0" smtClean="0">
                <a:latin typeface="Arial" pitchFamily="34" charset="0"/>
                <a:cs typeface="Arial" pitchFamily="34" charset="0"/>
              </a:rPr>
              <a:t>الأصول الثابتة يجب تمويلها بالديون </a:t>
            </a:r>
            <a:r>
              <a:rPr lang="ar-DZ" b="1" dirty="0" err="1" smtClean="0">
                <a:latin typeface="Arial" pitchFamily="34" charset="0"/>
                <a:cs typeface="Arial" pitchFamily="34" charset="0"/>
              </a:rPr>
              <a:t>ط</a:t>
            </a:r>
            <a:r>
              <a:rPr lang="ar-DZ" b="1" dirty="0" smtClean="0">
                <a:latin typeface="Arial" pitchFamily="34" charset="0"/>
                <a:cs typeface="Arial" pitchFamily="34" charset="0"/>
              </a:rPr>
              <a:t> أ </a:t>
            </a:r>
            <a:r>
              <a:rPr lang="ar-DZ" b="1" dirty="0" err="1" smtClean="0">
                <a:latin typeface="Arial" pitchFamily="34" charset="0"/>
                <a:cs typeface="Arial" pitchFamily="34" charset="0"/>
              </a:rPr>
              <a:t>أ</a:t>
            </a:r>
            <a:r>
              <a:rPr lang="ar-DZ" b="1" dirty="0" smtClean="0">
                <a:latin typeface="Arial" pitchFamily="34" charset="0"/>
                <a:cs typeface="Arial" pitchFamily="34" charset="0"/>
              </a:rPr>
              <a:t>و حقوق الملكية، بينما الأصول المتداولة مثل المخزون يجب تمويلها من خلال ديون </a:t>
            </a:r>
            <a:r>
              <a:rPr lang="ar-DZ" b="1" dirty="0" err="1" smtClean="0">
                <a:latin typeface="Arial" pitchFamily="34" charset="0"/>
                <a:cs typeface="Arial" pitchFamily="34" charset="0"/>
              </a:rPr>
              <a:t>ق</a:t>
            </a:r>
            <a:r>
              <a:rPr lang="ar-DZ" b="1" dirty="0" smtClean="0">
                <a:latin typeface="Arial" pitchFamily="34" charset="0"/>
                <a:cs typeface="Arial" pitchFamily="34" charset="0"/>
              </a:rPr>
              <a:t> أ.</a:t>
            </a:r>
            <a:endParaRPr lang="fr-FR" dirty="0">
              <a:latin typeface="Arial" pitchFamily="34" charset="0"/>
              <a:cs typeface="Arial" pitchFamily="34"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5400" y="274638"/>
            <a:ext cx="7315200" cy="944562"/>
          </a:xfrm>
        </p:spPr>
        <p:txBody>
          <a:bodyPr>
            <a:noAutofit/>
          </a:bodyPr>
          <a:lstStyle/>
          <a:p>
            <a:pPr algn="r" rtl="1"/>
            <a:r>
              <a:rPr lang="ar-DZ" sz="4000" b="1" dirty="0" smtClean="0">
                <a:solidFill>
                  <a:srgbClr val="FF0000"/>
                </a:solidFill>
                <a:latin typeface="Times New Roman" pitchFamily="18" charset="0"/>
                <a:cs typeface="Times New Roman" pitchFamily="18" charset="0"/>
              </a:rPr>
              <a:t>3. </a:t>
            </a:r>
            <a:r>
              <a:rPr lang="ar-DZ" sz="4000" b="1" dirty="0" smtClean="0">
                <a:solidFill>
                  <a:srgbClr val="FF0000"/>
                </a:solidFill>
                <a:latin typeface="Arial" pitchFamily="34" charset="0"/>
                <a:cs typeface="Arial" pitchFamily="34" charset="0"/>
              </a:rPr>
              <a:t>التكلفة المتوسطة المرجحة لرأس المال:</a:t>
            </a:r>
            <a:endParaRPr lang="fr-FR" sz="40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762000" y="1219200"/>
            <a:ext cx="7315200" cy="1295400"/>
          </a:xfrm>
        </p:spPr>
        <p:txBody>
          <a:bodyPr/>
          <a:lstStyle/>
          <a:p>
            <a:pPr>
              <a:buNone/>
            </a:pPr>
            <a:r>
              <a:rPr lang="fr-FR" b="1" u="sng" dirty="0" smtClean="0">
                <a:latin typeface="Times New Roman" pitchFamily="18" charset="0"/>
                <a:cs typeface="Times New Roman" pitchFamily="18" charset="0"/>
              </a:rPr>
              <a:t>C</a:t>
            </a:r>
            <a:r>
              <a:rPr lang="fr-FR" b="1" dirty="0" smtClean="0">
                <a:latin typeface="Times New Roman" pitchFamily="18" charset="0"/>
                <a:cs typeface="Times New Roman" pitchFamily="18" charset="0"/>
              </a:rPr>
              <a:t>oût </a:t>
            </a:r>
            <a:r>
              <a:rPr lang="fr-FR" b="1" u="sng" dirty="0" smtClean="0">
                <a:latin typeface="Times New Roman" pitchFamily="18" charset="0"/>
                <a:cs typeface="Times New Roman" pitchFamily="18" charset="0"/>
              </a:rPr>
              <a:t>m</a:t>
            </a:r>
            <a:r>
              <a:rPr lang="fr-FR" b="1" dirty="0" smtClean="0">
                <a:latin typeface="Times New Roman" pitchFamily="18" charset="0"/>
                <a:cs typeface="Times New Roman" pitchFamily="18" charset="0"/>
              </a:rPr>
              <a:t>oyen </a:t>
            </a:r>
            <a:r>
              <a:rPr lang="fr-FR" b="1" u="sng" dirty="0" smtClean="0">
                <a:latin typeface="Times New Roman" pitchFamily="18" charset="0"/>
                <a:cs typeface="Times New Roman" pitchFamily="18" charset="0"/>
              </a:rPr>
              <a:t>p</a:t>
            </a:r>
            <a:r>
              <a:rPr lang="fr-FR" b="1" dirty="0" smtClean="0">
                <a:latin typeface="Times New Roman" pitchFamily="18" charset="0"/>
                <a:cs typeface="Times New Roman" pitchFamily="18" charset="0"/>
              </a:rPr>
              <a:t>ondéré du </a:t>
            </a:r>
            <a:r>
              <a:rPr lang="fr-FR" b="1" u="sng" dirty="0" smtClean="0">
                <a:latin typeface="Times New Roman" pitchFamily="18" charset="0"/>
                <a:cs typeface="Times New Roman" pitchFamily="18" charset="0"/>
              </a:rPr>
              <a:t>c</a:t>
            </a:r>
            <a:r>
              <a:rPr lang="fr-FR" b="1" dirty="0" smtClean="0">
                <a:latin typeface="Times New Roman" pitchFamily="18" charset="0"/>
                <a:cs typeface="Times New Roman" pitchFamily="18" charset="0"/>
              </a:rPr>
              <a:t>apital (CMPC)</a:t>
            </a:r>
          </a:p>
          <a:p>
            <a:pPr>
              <a:buNone/>
            </a:pPr>
            <a:r>
              <a:rPr lang="en-US" b="1" u="sng" dirty="0" smtClean="0">
                <a:latin typeface="Times New Roman" pitchFamily="18" charset="0"/>
                <a:cs typeface="Times New Roman" pitchFamily="18" charset="0"/>
              </a:rPr>
              <a:t>W</a:t>
            </a:r>
            <a:r>
              <a:rPr lang="en-US" b="1" dirty="0" smtClean="0">
                <a:latin typeface="Times New Roman" pitchFamily="18" charset="0"/>
                <a:cs typeface="Times New Roman" pitchFamily="18" charset="0"/>
              </a:rPr>
              <a:t>eighted </a:t>
            </a:r>
            <a:r>
              <a:rPr lang="en-US" b="1" u="sng" dirty="0" smtClean="0">
                <a:latin typeface="Times New Roman" pitchFamily="18" charset="0"/>
                <a:cs typeface="Times New Roman" pitchFamily="18" charset="0"/>
              </a:rPr>
              <a:t>a</a:t>
            </a:r>
            <a:r>
              <a:rPr lang="en-US" b="1" dirty="0" smtClean="0">
                <a:latin typeface="Times New Roman" pitchFamily="18" charset="0"/>
                <a:cs typeface="Times New Roman" pitchFamily="18" charset="0"/>
              </a:rPr>
              <a:t>verage </a:t>
            </a:r>
            <a:r>
              <a:rPr lang="en-US" b="1" u="sng" dirty="0" smtClean="0">
                <a:latin typeface="Times New Roman" pitchFamily="18" charset="0"/>
                <a:cs typeface="Times New Roman" pitchFamily="18" charset="0"/>
              </a:rPr>
              <a:t>c</a:t>
            </a:r>
            <a:r>
              <a:rPr lang="en-US" b="1" dirty="0" smtClean="0">
                <a:latin typeface="Times New Roman" pitchFamily="18" charset="0"/>
                <a:cs typeface="Times New Roman" pitchFamily="18" charset="0"/>
              </a:rPr>
              <a:t>ost of </a:t>
            </a:r>
            <a:r>
              <a:rPr lang="en-US" b="1" u="sng" dirty="0" smtClean="0">
                <a:latin typeface="Times New Roman" pitchFamily="18" charset="0"/>
                <a:cs typeface="Times New Roman" pitchFamily="18" charset="0"/>
              </a:rPr>
              <a:t>c</a:t>
            </a:r>
            <a:r>
              <a:rPr lang="en-US" b="1" dirty="0" smtClean="0">
                <a:latin typeface="Times New Roman" pitchFamily="18" charset="0"/>
                <a:cs typeface="Times New Roman" pitchFamily="18" charset="0"/>
              </a:rPr>
              <a:t>apital (WACC)</a:t>
            </a:r>
            <a:endParaRPr lang="fr-FR" b="1" dirty="0">
              <a:latin typeface="Times New Roman" pitchFamily="18" charset="0"/>
              <a:cs typeface="Times New Roman" pitchFamily="18" charset="0"/>
            </a:endParaRPr>
          </a:p>
        </p:txBody>
      </p:sp>
      <p:sp>
        <p:nvSpPr>
          <p:cNvPr id="4" name="Rectangle 3"/>
          <p:cNvSpPr/>
          <p:nvPr/>
        </p:nvSpPr>
        <p:spPr>
          <a:xfrm>
            <a:off x="609600" y="2514600"/>
            <a:ext cx="7924800" cy="2246769"/>
          </a:xfrm>
          <a:prstGeom prst="rect">
            <a:avLst/>
          </a:prstGeom>
        </p:spPr>
        <p:txBody>
          <a:bodyPr wrap="square">
            <a:spAutoFit/>
          </a:bodyPr>
          <a:lstStyle/>
          <a:p>
            <a:pPr algn="just" rtl="1"/>
            <a:r>
              <a:rPr lang="ar-DZ" sz="2800" b="1" dirty="0" smtClean="0">
                <a:latin typeface="Arial" pitchFamily="34" charset="0"/>
                <a:cs typeface="Arial" pitchFamily="34" charset="0"/>
              </a:rPr>
              <a:t>     هي الحد الأدنى للعائد الذي يقبل </a:t>
            </a:r>
            <a:r>
              <a:rPr lang="ar-DZ" sz="2800" b="1" dirty="0" err="1" smtClean="0">
                <a:latin typeface="Arial" pitchFamily="34" charset="0"/>
                <a:cs typeface="Arial" pitchFamily="34" charset="0"/>
              </a:rPr>
              <a:t>به</a:t>
            </a:r>
            <a:r>
              <a:rPr lang="ar-DZ" sz="2800" b="1" dirty="0" smtClean="0">
                <a:latin typeface="Arial" pitchFamily="34" charset="0"/>
                <a:cs typeface="Arial" pitchFamily="34" charset="0"/>
              </a:rPr>
              <a:t> أصحاب رأس المال (الملاك والدائنين) لتمويل المشروع، ويتم قياسه من خلال حساب متوسط تكلفة حقوق الملكية (الأموال</a:t>
            </a:r>
            <a:r>
              <a:rPr lang="fr-FR" sz="2800" b="1" dirty="0" smtClean="0">
                <a:latin typeface="Arial" pitchFamily="34" charset="0"/>
                <a:cs typeface="Arial" pitchFamily="34" charset="0"/>
              </a:rPr>
              <a:t> </a:t>
            </a:r>
            <a:r>
              <a:rPr lang="ar-DZ" sz="2800" b="1" dirty="0" smtClean="0">
                <a:latin typeface="Arial" pitchFamily="34" charset="0"/>
                <a:cs typeface="Arial" pitchFamily="34" charset="0"/>
              </a:rPr>
              <a:t>الخاصة: الأسهم العادية والممتازة) وتكلفة الديون( القروض المصرفية </a:t>
            </a:r>
            <a:r>
              <a:rPr lang="ar-DZ" sz="2800" b="1" dirty="0" err="1" smtClean="0">
                <a:latin typeface="Arial" pitchFamily="34" charset="0"/>
                <a:cs typeface="Arial" pitchFamily="34" charset="0"/>
              </a:rPr>
              <a:t>م</a:t>
            </a:r>
            <a:r>
              <a:rPr lang="ar-DZ" sz="2800" b="1" dirty="0" smtClean="0">
                <a:latin typeface="Arial" pitchFamily="34" charset="0"/>
                <a:cs typeface="Arial" pitchFamily="34" charset="0"/>
              </a:rPr>
              <a:t> ط الأجل والسندات)، على أن يرجح بنسبة كل مصدر منهما في رأس المال.</a:t>
            </a:r>
            <a:endParaRPr lang="fr-FR" sz="2800" b="1" dirty="0">
              <a:latin typeface="Arial" pitchFamily="34" charset="0"/>
              <a:cs typeface="Arial" pitchFamily="34" charset="0"/>
            </a:endParaRPr>
          </a:p>
        </p:txBody>
      </p:sp>
      <p:sp>
        <p:nvSpPr>
          <p:cNvPr id="2049" name="Rectangle 1"/>
          <p:cNvSpPr>
            <a:spLocks noChangeArrowheads="1"/>
          </p:cNvSpPr>
          <p:nvPr/>
        </p:nvSpPr>
        <p:spPr bwMode="auto">
          <a:xfrm>
            <a:off x="685800" y="5599093"/>
            <a:ext cx="78486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effectLst/>
                <a:latin typeface="Arial" pitchFamily="34" charset="0"/>
                <a:ea typeface="Times New Roman" pitchFamily="18" charset="0"/>
                <a:cs typeface="Arial" pitchFamily="34" charset="0"/>
              </a:rPr>
              <a:t> </a:t>
            </a:r>
            <a:r>
              <a:rPr kumimoji="0" lang="ar-DZ" sz="2800" b="0" i="0" u="none" strike="noStrike" cap="none" normalizeH="0" baseline="0" dirty="0" smtClean="0">
                <a:ln>
                  <a:noFill/>
                </a:ln>
                <a:effectLst/>
                <a:latin typeface="Arial" pitchFamily="34" charset="0"/>
                <a:ea typeface="Times New Roman" pitchFamily="18" charset="0"/>
                <a:cs typeface="Arial" pitchFamily="34" charset="0"/>
              </a:rPr>
              <a:t>     </a:t>
            </a:r>
            <a:r>
              <a:rPr kumimoji="0" lang="ar-DZ" sz="2800" b="1" i="0" u="none" strike="noStrike" cap="none" normalizeH="0" baseline="0" dirty="0" smtClean="0">
                <a:ln>
                  <a:noFill/>
                </a:ln>
                <a:effectLst/>
                <a:latin typeface="Arial" pitchFamily="34" charset="0"/>
                <a:ea typeface="Times New Roman" pitchFamily="18" charset="0"/>
                <a:cs typeface="Arial" pitchFamily="34" charset="0"/>
              </a:rPr>
              <a:t>هي </a:t>
            </a:r>
            <a:r>
              <a:rPr kumimoji="0" lang="ar-SA" sz="2800" b="1" i="0" u="none" strike="noStrike" cap="none" normalizeH="0" baseline="0" dirty="0" smtClean="0">
                <a:ln>
                  <a:noFill/>
                </a:ln>
                <a:effectLst/>
                <a:latin typeface="Arial" pitchFamily="34" charset="0"/>
                <a:ea typeface="Times New Roman" pitchFamily="18" charset="0"/>
                <a:cs typeface="Arial" pitchFamily="34" charset="0"/>
              </a:rPr>
              <a:t>الحد الأدنى لمعدل العائد الذي يجب أن </a:t>
            </a:r>
            <a:r>
              <a:rPr kumimoji="0" lang="ar-DZ" sz="2800" b="1" i="0" u="none" strike="noStrike" cap="none" normalizeH="0" baseline="0" dirty="0" smtClean="0">
                <a:ln>
                  <a:noFill/>
                </a:ln>
                <a:effectLst/>
                <a:latin typeface="Arial" pitchFamily="34" charset="0"/>
                <a:ea typeface="Times New Roman" pitchFamily="18" charset="0"/>
                <a:cs typeface="Arial" pitchFamily="34" charset="0"/>
              </a:rPr>
              <a:t>تحققه </a:t>
            </a:r>
            <a:r>
              <a:rPr kumimoji="0" lang="ar-SA" sz="2800" b="1" i="0" u="none" strike="noStrike" cap="none" normalizeH="0" baseline="0" dirty="0" smtClean="0">
                <a:ln>
                  <a:noFill/>
                </a:ln>
                <a:effectLst/>
                <a:latin typeface="Arial" pitchFamily="34" charset="0"/>
                <a:ea typeface="Times New Roman" pitchFamily="18" charset="0"/>
                <a:cs typeface="Arial" pitchFamily="34" charset="0"/>
              </a:rPr>
              <a:t>الشركة على استثماراتها حتى تظل القيمة السوقية للشركة دون تغيير</a:t>
            </a:r>
            <a:r>
              <a:rPr kumimoji="0" lang="fr-FR" sz="2800" b="1" i="0" u="none" strike="noStrike" cap="none" normalizeH="0" baseline="0" dirty="0" smtClean="0">
                <a:ln>
                  <a:noFill/>
                </a:ln>
                <a:effectLst/>
                <a:latin typeface="Arial" pitchFamily="34" charset="0"/>
                <a:ea typeface="Times New Roman" pitchFamily="18" charset="0"/>
                <a:cs typeface="Arial" pitchFamily="34" charset="0"/>
              </a:rPr>
              <a:t>".</a:t>
            </a:r>
            <a:endParaRPr kumimoji="0" lang="fr-FR" sz="2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3" name="Rectangle 19"/>
          <p:cNvSpPr>
            <a:spLocks noChangeArrowheads="1"/>
          </p:cNvSpPr>
          <p:nvPr/>
        </p:nvSpPr>
        <p:spPr bwMode="auto">
          <a:xfrm>
            <a:off x="533400" y="3962400"/>
            <a:ext cx="81534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CMPC</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التكلفة المتوسطة المرجحة لرأس المال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û</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 Moyen Pond</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du Capital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err="1" smtClean="0">
                <a:ln>
                  <a:noFill/>
                </a:ln>
                <a:solidFill>
                  <a:srgbClr val="000000"/>
                </a:solidFill>
                <a:effectLst/>
                <a:latin typeface="Simplified Arabic"/>
                <a:ea typeface="Calibri" pitchFamily="34" charset="0"/>
                <a:cs typeface="Arial" pitchFamily="34" charset="0"/>
              </a:rPr>
              <a:t>k</a:t>
            </a:r>
            <a:r>
              <a:rPr kumimoji="0" lang="fr-FR" sz="2400" b="1" i="0" u="none" strike="noStrike" cap="none" normalizeH="0" baseline="-30000" dirty="0" err="1" smtClean="0">
                <a:ln>
                  <a:noFill/>
                </a:ln>
                <a:solidFill>
                  <a:srgbClr val="000000"/>
                </a:solidFill>
                <a:effectLst/>
                <a:latin typeface="Simplified Arabic"/>
                <a:ea typeface="Calibri" pitchFamily="34" charset="0"/>
                <a:cs typeface="Arial" pitchFamily="34" charset="0"/>
              </a:rPr>
              <a:t>D</a:t>
            </a:r>
            <a:r>
              <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rPr>
              <a:t>:</a:t>
            </a:r>
            <a:r>
              <a:rPr kumimoji="0" lang="ar-DZ" sz="2400" b="1" i="0" u="none" strike="noStrike" cap="none" normalizeH="0" baseline="-30000" dirty="0" smtClean="0">
                <a:ln>
                  <a:noFill/>
                </a:ln>
                <a:solidFill>
                  <a:srgbClr val="000000"/>
                </a:solidFill>
                <a:effectLst/>
                <a:latin typeface="Simplified Arabic"/>
                <a:ea typeface="Calibri" pitchFamily="34" charset="0"/>
                <a:cs typeface="Arial" pitchFamily="34" charset="0"/>
              </a:rPr>
              <a:t> </a:t>
            </a:r>
            <a:r>
              <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rPr>
              <a:t>تكلفة الديـون (قروض مصرفية </a:t>
            </a:r>
            <a:r>
              <a:rPr kumimoji="0" lang="ar-DZ" sz="2400" b="1" i="0" u="none" strike="noStrike" cap="none" normalizeH="0" baseline="0" dirty="0" err="1" smtClean="0">
                <a:ln>
                  <a:noFill/>
                </a:ln>
                <a:solidFill>
                  <a:srgbClr val="000000"/>
                </a:solidFill>
                <a:effectLst/>
                <a:latin typeface="Simplified Arabic"/>
                <a:ea typeface="Calibri" pitchFamily="34" charset="0"/>
                <a:cs typeface="Arial" pitchFamily="34" charset="0"/>
              </a:rPr>
              <a:t>ط</a:t>
            </a:r>
            <a:r>
              <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rPr>
              <a:t> م </a:t>
            </a:r>
            <a:r>
              <a:rPr kumimoji="0" lang="ar-DZ" sz="2400" b="1" i="0" u="none" strike="noStrike" cap="none" normalizeH="0" baseline="0" dirty="0" err="1" smtClean="0">
                <a:ln>
                  <a:noFill/>
                </a:ln>
                <a:solidFill>
                  <a:srgbClr val="000000"/>
                </a:solidFill>
                <a:effectLst/>
                <a:latin typeface="Simplified Arabic"/>
                <a:ea typeface="Calibri" pitchFamily="34" charset="0"/>
                <a:cs typeface="Arial" pitchFamily="34" charset="0"/>
              </a:rPr>
              <a:t>أ</a:t>
            </a:r>
            <a:r>
              <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rPr>
              <a:t> أو سندات)،</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k</a:t>
            </a:r>
            <a:r>
              <a:rPr kumimoji="0" lang="fr-FR" sz="2400" b="1" i="0" u="none" strike="noStrike" cap="none" normalizeH="0" baseline="-30000" dirty="0" err="1" smtClean="0">
                <a:ln>
                  <a:noFill/>
                </a:ln>
                <a:solidFill>
                  <a:srgbClr val="000000"/>
                </a:solidFill>
                <a:effectLst/>
                <a:latin typeface="Times New Roman" pitchFamily="18" charset="0"/>
                <a:ea typeface="Calibri" pitchFamily="34" charset="0"/>
                <a:cs typeface="Times New Roman" pitchFamily="18" charset="0"/>
              </a:rPr>
              <a:t>CP</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تكلفة الأموال الخاصة (حقوق الملكي</a:t>
            </a:r>
            <a:r>
              <a:rPr kumimoji="0" lang="ar-DZ"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ة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a:t>
            </a:r>
            <a:r>
              <a:rPr lang="ar-DZ" sz="2400" b="1" dirty="0" smtClean="0">
                <a:solidFill>
                  <a:srgbClr val="000000"/>
                </a:solidFill>
                <a:latin typeface="Times New Roman" pitchFamily="18" charset="0"/>
                <a:ea typeface="Calibri" pitchFamily="34" charset="0"/>
                <a:cs typeface="Times New Roman" pitchFamily="18" charset="0"/>
              </a:rPr>
              <a:t> </a:t>
            </a:r>
            <a:r>
              <a:rPr lang="fr-FR" sz="2400" b="1" dirty="0" err="1" smtClean="0">
                <a:solidFill>
                  <a:srgbClr val="000000"/>
                </a:solidFill>
                <a:latin typeface="Times New Roman" pitchFamily="18" charset="0"/>
                <a:ea typeface="Calibri" pitchFamily="34" charset="0"/>
                <a:cs typeface="Times New Roman" pitchFamily="18" charset="0"/>
              </a:rPr>
              <a:t>Equity</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أسهم عادية وممتازة).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a:t>
            </a:r>
            <a:r>
              <a:rPr kumimoji="0" lang="ar-SA" sz="2400" b="1" i="0" u="none" strike="noStrike" cap="none" normalizeH="0" baseline="0" dirty="0" smtClean="0">
                <a:ln>
                  <a:noFill/>
                </a:ln>
                <a:solidFill>
                  <a:srgbClr val="000000"/>
                </a:solidFill>
                <a:effectLst/>
                <a:latin typeface="Simplified Arabic"/>
                <a:ea typeface="Calibri" pitchFamily="34" charset="0"/>
                <a:cs typeface="Arial" pitchFamily="34" charset="0"/>
              </a:rPr>
              <a:t>: الديون، </a:t>
            </a:r>
            <a:endPar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CP</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 </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ar-SA" sz="2400" b="1" i="0" u="none" strike="noStrike" cap="none" normalizeH="0" baseline="0" dirty="0" smtClean="0">
                <a:ln>
                  <a:noFill/>
                </a:ln>
                <a:solidFill>
                  <a:srgbClr val="000000"/>
                </a:solidFill>
                <a:effectLst/>
                <a:latin typeface="Simplified Arabic"/>
                <a:ea typeface="Calibri" pitchFamily="34" charset="0"/>
                <a:cs typeface="Arial" pitchFamily="34" charset="0"/>
              </a:rPr>
              <a:t>الأموال الخاصة(حقوق الملكية)، </a:t>
            </a:r>
            <a:endParaRPr kumimoji="0" lang="ar-DZ" sz="2400" b="1" i="0" u="none" strike="noStrike" cap="none" normalizeH="0" baseline="0" dirty="0" smtClean="0">
              <a:ln>
                <a:noFill/>
              </a:ln>
              <a:solidFill>
                <a:srgbClr val="000000"/>
              </a:solidFill>
              <a:effectLst/>
              <a:latin typeface="Simplified Arabic"/>
              <a:ea typeface="Calibri"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000000"/>
                </a:solidFill>
                <a:effectLst/>
                <a:latin typeface="Simplified Arabic"/>
                <a:ea typeface="Calibri" pitchFamily="34" charset="0"/>
                <a:cs typeface="Arial" pitchFamily="34" charset="0"/>
              </a:rPr>
              <a: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D+CP</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مجموع رأس المال  أو الأصل </a:t>
            </a:r>
            <a:r>
              <a:rPr kumimoji="0" lang="ar-SA"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الإقتصادي</a:t>
            </a:r>
            <a:r>
              <a:rPr kumimoji="0" lang="ar-SA"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Actif </a:t>
            </a:r>
            <a:r>
              <a:rPr kumimoji="0" lang="fr-FR" sz="24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conomique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1" name="Groupe 30"/>
          <p:cNvGrpSpPr/>
          <p:nvPr/>
        </p:nvGrpSpPr>
        <p:grpSpPr>
          <a:xfrm>
            <a:off x="1600200" y="381000"/>
            <a:ext cx="5638800" cy="2071048"/>
            <a:chOff x="1600200" y="748352"/>
            <a:chExt cx="5638800" cy="2071048"/>
          </a:xfrm>
        </p:grpSpPr>
        <p:grpSp>
          <p:nvGrpSpPr>
            <p:cNvPr id="26" name="Groupe 25"/>
            <p:cNvGrpSpPr/>
            <p:nvPr/>
          </p:nvGrpSpPr>
          <p:grpSpPr>
            <a:xfrm>
              <a:off x="1600200" y="748352"/>
              <a:ext cx="5182639" cy="1101755"/>
              <a:chOff x="533400" y="574625"/>
              <a:chExt cx="5182639" cy="1101755"/>
            </a:xfrm>
          </p:grpSpPr>
          <p:cxnSp>
            <p:nvCxnSpPr>
              <p:cNvPr id="22" name="Connecteur droit 21"/>
              <p:cNvCxnSpPr/>
              <p:nvPr/>
            </p:nvCxnSpPr>
            <p:spPr>
              <a:xfrm rot="10800000">
                <a:off x="2438400" y="1129352"/>
                <a:ext cx="1143000" cy="180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Groupe 23"/>
              <p:cNvGrpSpPr/>
              <p:nvPr/>
            </p:nvGrpSpPr>
            <p:grpSpPr>
              <a:xfrm>
                <a:off x="533400" y="574625"/>
                <a:ext cx="5182639" cy="1101755"/>
                <a:chOff x="533400" y="574625"/>
                <a:chExt cx="5182639" cy="1101755"/>
              </a:xfrm>
            </p:grpSpPr>
            <p:grpSp>
              <p:nvGrpSpPr>
                <p:cNvPr id="1034" name="Group 10"/>
                <p:cNvGrpSpPr>
                  <a:grpSpLocks/>
                </p:cNvGrpSpPr>
                <p:nvPr/>
              </p:nvGrpSpPr>
              <p:grpSpPr bwMode="auto">
                <a:xfrm>
                  <a:off x="533400" y="574625"/>
                  <a:ext cx="5182639" cy="1101755"/>
                  <a:chOff x="1200" y="6491"/>
                  <a:chExt cx="2436" cy="914"/>
                </a:xfrm>
              </p:grpSpPr>
              <p:sp>
                <p:nvSpPr>
                  <p:cNvPr id="1035" name="Zone de texte 508"/>
                  <p:cNvSpPr txBox="1">
                    <a:spLocks noChangeArrowheads="1"/>
                  </p:cNvSpPr>
                  <p:nvPr/>
                </p:nvSpPr>
                <p:spPr bwMode="auto">
                  <a:xfrm>
                    <a:off x="2274" y="6491"/>
                    <a:ext cx="255"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Text Box 12"/>
                  <p:cNvSpPr txBox="1">
                    <a:spLocks noChangeArrowheads="1"/>
                  </p:cNvSpPr>
                  <p:nvPr/>
                </p:nvSpPr>
                <p:spPr bwMode="auto">
                  <a:xfrm>
                    <a:off x="1200" y="6775"/>
                    <a:ext cx="96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CMPC=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7" name="Zone de texte 511"/>
                  <p:cNvSpPr txBox="1">
                    <a:spLocks noChangeArrowheads="1"/>
                  </p:cNvSpPr>
                  <p:nvPr/>
                </p:nvSpPr>
                <p:spPr bwMode="auto">
                  <a:xfrm>
                    <a:off x="2095" y="6985"/>
                    <a:ext cx="553"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D+CP</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Text Box 14"/>
                  <p:cNvSpPr txBox="1">
                    <a:spLocks noChangeArrowheads="1"/>
                  </p:cNvSpPr>
                  <p:nvPr/>
                </p:nvSpPr>
                <p:spPr bwMode="auto">
                  <a:xfrm>
                    <a:off x="2633" y="6775"/>
                    <a:ext cx="50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CP</a:t>
                    </a: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Zone de texte 290"/>
                  <p:cNvSpPr txBox="1">
                    <a:spLocks noChangeArrowheads="1"/>
                  </p:cNvSpPr>
                  <p:nvPr/>
                </p:nvSpPr>
                <p:spPr bwMode="auto">
                  <a:xfrm>
                    <a:off x="3077" y="6985"/>
                    <a:ext cx="559"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D+CP</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Zone de texte 510"/>
                  <p:cNvSpPr txBox="1">
                    <a:spLocks noChangeArrowheads="1"/>
                  </p:cNvSpPr>
                  <p:nvPr/>
                </p:nvSpPr>
                <p:spPr bwMode="auto">
                  <a:xfrm>
                    <a:off x="3191" y="6543"/>
                    <a:ext cx="337"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CP</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23" name="Connecteur droit 22"/>
                <p:cNvCxnSpPr/>
                <p:nvPr/>
              </p:nvCxnSpPr>
              <p:spPr>
                <a:xfrm rot="10800000">
                  <a:off x="4572000" y="1143001"/>
                  <a:ext cx="1143000" cy="180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7" name="Accolade ouvrante 26"/>
            <p:cNvSpPr/>
            <p:nvPr/>
          </p:nvSpPr>
          <p:spPr>
            <a:xfrm rot="16200000">
              <a:off x="3875396" y="1278909"/>
              <a:ext cx="381000" cy="1219200"/>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8" name="Accolade ouvrante 27"/>
            <p:cNvSpPr/>
            <p:nvPr/>
          </p:nvSpPr>
          <p:spPr>
            <a:xfrm rot="16200000">
              <a:off x="6044252" y="1259572"/>
              <a:ext cx="381000" cy="1219200"/>
            </a:xfrm>
            <a:prstGeom prst="lef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Text Box 12"/>
            <p:cNvSpPr txBox="1">
              <a:spLocks noChangeArrowheads="1"/>
            </p:cNvSpPr>
            <p:nvPr/>
          </p:nvSpPr>
          <p:spPr bwMode="auto">
            <a:xfrm>
              <a:off x="3124200" y="2133600"/>
              <a:ext cx="1905000" cy="6858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معامل ترجيح الديون في</a:t>
              </a:r>
              <a:r>
                <a:rPr kumimoji="0" lang="ar-DZ" sz="2000" b="1" i="0" u="none" strike="noStrike" cap="none" normalizeH="0" dirty="0" smtClean="0">
                  <a:ln>
                    <a:noFill/>
                  </a:ln>
                  <a:solidFill>
                    <a:schemeClr val="tx1"/>
                  </a:solidFill>
                  <a:effectLst/>
                  <a:latin typeface="Times New Roman" pitchFamily="18" charset="0"/>
                  <a:ea typeface="Arial" pitchFamily="34" charset="0"/>
                  <a:cs typeface="Arial" pitchFamily="34" charset="0"/>
                </a:rPr>
                <a:t> رأس المال</a:t>
              </a:r>
              <a:endPar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257800" y="2133600"/>
              <a:ext cx="1981200" cy="6858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معامل ترجيح</a:t>
              </a:r>
              <a:r>
                <a:rPr kumimoji="0" lang="ar-DZ" sz="2000" b="1" i="0" u="none" strike="noStrike" cap="none" normalizeH="0" dirty="0" smtClean="0">
                  <a:ln>
                    <a:noFill/>
                  </a:ln>
                  <a:solidFill>
                    <a:schemeClr val="tx1"/>
                  </a:solidFill>
                  <a:effectLst/>
                  <a:latin typeface="Times New Roman" pitchFamily="18" charset="0"/>
                  <a:ea typeface="Arial" pitchFamily="34" charset="0"/>
                  <a:cs typeface="Arial" pitchFamily="34" charset="0"/>
                </a:rPr>
                <a:t> حقوق الملكية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في</a:t>
              </a:r>
              <a:r>
                <a:rPr kumimoji="0" lang="ar-DZ" sz="2000" b="1" i="0" u="none" strike="noStrike" cap="none" normalizeH="0" dirty="0" smtClean="0">
                  <a:ln>
                    <a:noFill/>
                  </a:ln>
                  <a:solidFill>
                    <a:schemeClr val="tx1"/>
                  </a:solidFill>
                  <a:effectLst/>
                  <a:latin typeface="Times New Roman" pitchFamily="18" charset="0"/>
                  <a:ea typeface="Arial" pitchFamily="34" charset="0"/>
                  <a:cs typeface="Arial" pitchFamily="34" charset="0"/>
                </a:rPr>
                <a:t> رأس المال</a:t>
              </a:r>
              <a:endPar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36" name="Groupe 35"/>
          <p:cNvGrpSpPr/>
          <p:nvPr/>
        </p:nvGrpSpPr>
        <p:grpSpPr>
          <a:xfrm>
            <a:off x="1295183" y="2839894"/>
            <a:ext cx="5182642" cy="1046306"/>
            <a:chOff x="1295183" y="2839894"/>
            <a:chExt cx="5182642" cy="1046306"/>
          </a:xfrm>
        </p:grpSpPr>
        <p:grpSp>
          <p:nvGrpSpPr>
            <p:cNvPr id="40" name="Group 10"/>
            <p:cNvGrpSpPr>
              <a:grpSpLocks/>
            </p:cNvGrpSpPr>
            <p:nvPr/>
          </p:nvGrpSpPr>
          <p:grpSpPr bwMode="auto">
            <a:xfrm>
              <a:off x="1295183" y="2839894"/>
              <a:ext cx="5182642" cy="1046306"/>
              <a:chOff x="985" y="6537"/>
              <a:chExt cx="2436" cy="868"/>
            </a:xfrm>
          </p:grpSpPr>
          <p:sp>
            <p:nvSpPr>
              <p:cNvPr id="42" name="Zone de texte 508"/>
              <p:cNvSpPr txBox="1">
                <a:spLocks noChangeArrowheads="1"/>
              </p:cNvSpPr>
              <p:nvPr/>
            </p:nvSpPr>
            <p:spPr bwMode="auto">
              <a:xfrm>
                <a:off x="2274" y="6537"/>
                <a:ext cx="255"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Text Box 12"/>
              <p:cNvSpPr txBox="1">
                <a:spLocks noChangeArrowheads="1"/>
              </p:cNvSpPr>
              <p:nvPr/>
            </p:nvSpPr>
            <p:spPr bwMode="auto">
              <a:xfrm>
                <a:off x="985" y="6775"/>
                <a:ext cx="1182"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WAAC= i(1-T)</a:t>
                </a: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4" name="Zone de texte 511"/>
              <p:cNvSpPr txBox="1">
                <a:spLocks noChangeArrowheads="1"/>
              </p:cNvSpPr>
              <p:nvPr/>
            </p:nvSpPr>
            <p:spPr bwMode="auto">
              <a:xfrm>
                <a:off x="2167" y="6974"/>
                <a:ext cx="466"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D+E</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Text Box 14"/>
              <p:cNvSpPr txBox="1">
                <a:spLocks noChangeArrowheads="1"/>
              </p:cNvSpPr>
              <p:nvPr/>
            </p:nvSpPr>
            <p:spPr bwMode="auto">
              <a:xfrm>
                <a:off x="2633" y="6775"/>
                <a:ext cx="50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E</a:t>
                </a: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Zone de texte 290"/>
              <p:cNvSpPr txBox="1">
                <a:spLocks noChangeArrowheads="1"/>
              </p:cNvSpPr>
              <p:nvPr/>
            </p:nvSpPr>
            <p:spPr bwMode="auto">
              <a:xfrm>
                <a:off x="2970" y="6985"/>
                <a:ext cx="451"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D+E</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7" name="Zone de texte 510"/>
              <p:cNvSpPr txBox="1">
                <a:spLocks noChangeArrowheads="1"/>
              </p:cNvSpPr>
              <p:nvPr/>
            </p:nvSpPr>
            <p:spPr bwMode="auto">
              <a:xfrm>
                <a:off x="3047" y="6554"/>
                <a:ext cx="230" cy="42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50" name="Connecteur droit 49"/>
            <p:cNvCxnSpPr/>
            <p:nvPr/>
          </p:nvCxnSpPr>
          <p:spPr>
            <a:xfrm>
              <a:off x="5562600" y="3364860"/>
              <a:ext cx="9144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a:off x="3858904" y="3352800"/>
              <a:ext cx="9144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Group 2"/>
          <p:cNvGrpSpPr>
            <a:grpSpLocks/>
          </p:cNvGrpSpPr>
          <p:nvPr/>
        </p:nvGrpSpPr>
        <p:grpSpPr bwMode="auto">
          <a:xfrm>
            <a:off x="457200" y="1752600"/>
            <a:ext cx="2286000" cy="838201"/>
            <a:chOff x="875" y="14814"/>
            <a:chExt cx="2313" cy="699"/>
          </a:xfrm>
        </p:grpSpPr>
        <p:sp>
          <p:nvSpPr>
            <p:cNvPr id="53" name="Zone de texte 2"/>
            <p:cNvSpPr txBox="1">
              <a:spLocks noChangeArrowheads="1"/>
            </p:cNvSpPr>
            <p:nvPr/>
          </p:nvSpPr>
          <p:spPr bwMode="auto">
            <a:xfrm>
              <a:off x="875" y="14949"/>
              <a:ext cx="773" cy="3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0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4" name="Zone de texte 2"/>
            <p:cNvSpPr txBox="1">
              <a:spLocks noChangeArrowheads="1"/>
            </p:cNvSpPr>
            <p:nvPr/>
          </p:nvSpPr>
          <p:spPr bwMode="auto">
            <a:xfrm>
              <a:off x="1621" y="14814"/>
              <a:ext cx="73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  .i</a:t>
              </a:r>
              <a:endParaRPr kumimoji="0" lang="fr-FR" sz="20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55" name="Zone de texte 2"/>
            <p:cNvSpPr txBox="1">
              <a:spLocks noChangeArrowheads="1"/>
            </p:cNvSpPr>
            <p:nvPr/>
          </p:nvSpPr>
          <p:spPr bwMode="auto">
            <a:xfrm>
              <a:off x="1660" y="15116"/>
              <a:ext cx="516" cy="3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6" name="Connecteur droit 473"/>
            <p:cNvSpPr>
              <a:spLocks noChangeShapeType="1"/>
            </p:cNvSpPr>
            <p:nvPr/>
          </p:nvSpPr>
          <p:spPr bwMode="auto">
            <a:xfrm>
              <a:off x="1648" y="15123"/>
              <a:ext cx="638"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000">
                <a:latin typeface="Times New Roman" pitchFamily="18" charset="0"/>
                <a:cs typeface="Times New Roman" pitchFamily="18" charset="0"/>
              </a:endParaRPr>
            </a:p>
          </p:txBody>
        </p:sp>
        <p:sp>
          <p:nvSpPr>
            <p:cNvPr id="57" name="Zone de texte 2"/>
            <p:cNvSpPr txBox="1">
              <a:spLocks noChangeArrowheads="1"/>
            </p:cNvSpPr>
            <p:nvPr/>
          </p:nvSpPr>
          <p:spPr bwMode="auto">
            <a:xfrm>
              <a:off x="2258" y="14912"/>
              <a:ext cx="930" cy="41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59" name="Connecteur droit 58"/>
          <p:cNvCxnSpPr/>
          <p:nvPr/>
        </p:nvCxnSpPr>
        <p:spPr>
          <a:xfrm rot="16200000" flipH="1">
            <a:off x="1183944" y="1891352"/>
            <a:ext cx="381000" cy="762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16200000" flipH="1">
            <a:off x="1254456" y="2340592"/>
            <a:ext cx="381000" cy="762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0" y="274638"/>
            <a:ext cx="5410200" cy="1143000"/>
          </a:xfrm>
        </p:spPr>
        <p:txBody>
          <a:bodyPr>
            <a:noAutofit/>
          </a:bodyPr>
          <a:lstStyle/>
          <a:p>
            <a:pPr algn="r" rtl="1"/>
            <a:r>
              <a:rPr lang="ar-DZ" sz="4000" b="1" dirty="0" smtClean="0">
                <a:solidFill>
                  <a:srgbClr val="FF0000"/>
                </a:solidFill>
                <a:latin typeface="Times New Roman" pitchFamily="18" charset="0"/>
                <a:cs typeface="Times New Roman" pitchFamily="18" charset="0"/>
              </a:rPr>
              <a:t>4. </a:t>
            </a:r>
            <a:r>
              <a:rPr lang="ar-SA" sz="4000" b="1" dirty="0" smtClean="0">
                <a:solidFill>
                  <a:srgbClr val="FF0000"/>
                </a:solidFill>
                <a:latin typeface="Arial" pitchFamily="34" charset="0"/>
                <a:cs typeface="Arial" pitchFamily="34" charset="0"/>
              </a:rPr>
              <a:t>أهمية تكلفة رأس المال</a:t>
            </a:r>
            <a:r>
              <a:rPr lang="fr-FR" sz="4000" b="1" dirty="0" smtClean="0">
                <a:solidFill>
                  <a:srgbClr val="FF0000"/>
                </a:solidFill>
                <a:latin typeface="Arial" pitchFamily="34" charset="0"/>
                <a:cs typeface="Arial" pitchFamily="34" charset="0"/>
              </a:rPr>
              <a:t>:</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153400" cy="4525963"/>
          </a:xfrm>
        </p:spPr>
        <p:txBody>
          <a:bodyPr>
            <a:normAutofit/>
          </a:bodyPr>
          <a:lstStyle/>
          <a:p>
            <a:pPr marL="0" indent="341313" algn="just" rtl="1">
              <a:buClr>
                <a:srgbClr val="FF0000"/>
              </a:buClr>
              <a:buSzPct val="100000"/>
              <a:buFont typeface="Wingdings" pitchFamily="2" charset="2"/>
              <a:buChar char="ü"/>
            </a:pPr>
            <a:r>
              <a:rPr lang="ar-SA" b="1" dirty="0" smtClean="0">
                <a:latin typeface="Arial" pitchFamily="34" charset="0"/>
                <a:cs typeface="Arial" pitchFamily="34" charset="0"/>
              </a:rPr>
              <a:t>تعظيم قيمة المؤسسة</a:t>
            </a:r>
            <a:r>
              <a:rPr lang="ar-DZ" b="1" dirty="0" smtClean="0">
                <a:latin typeface="Arial" pitchFamily="34" charset="0"/>
                <a:cs typeface="Arial" pitchFamily="34" charset="0"/>
              </a:rPr>
              <a:t>،</a:t>
            </a:r>
            <a:r>
              <a:rPr lang="ar-SA" b="1" dirty="0" smtClean="0">
                <a:latin typeface="Arial" pitchFamily="34" charset="0"/>
                <a:cs typeface="Arial" pitchFamily="34" charset="0"/>
              </a:rPr>
              <a:t> من خلال اختيار هيكل رأس الم</a:t>
            </a:r>
            <a:r>
              <a:rPr lang="ar-DZ" b="1" dirty="0" smtClean="0">
                <a:latin typeface="Arial" pitchFamily="34" charset="0"/>
                <a:cs typeface="Arial" pitchFamily="34" charset="0"/>
              </a:rPr>
              <a:t>ا</a:t>
            </a:r>
            <a:r>
              <a:rPr lang="ar-SA" b="1" dirty="0" smtClean="0">
                <a:latin typeface="Arial" pitchFamily="34" charset="0"/>
                <a:cs typeface="Arial" pitchFamily="34" charset="0"/>
              </a:rPr>
              <a:t>ل (مزيج التمويل) ذو التكلفة الأقل والمخاطر المالية الأقل.</a:t>
            </a:r>
            <a:endParaRPr lang="fr-FR" dirty="0" smtClean="0">
              <a:latin typeface="Arial" pitchFamily="34" charset="0"/>
              <a:cs typeface="Arial" pitchFamily="34" charset="0"/>
            </a:endParaRPr>
          </a:p>
          <a:p>
            <a:pPr marL="0" indent="341313" algn="just" rtl="1">
              <a:buClr>
                <a:srgbClr val="FF0000"/>
              </a:buClr>
              <a:buSzPct val="100000"/>
              <a:buFont typeface="Wingdings" pitchFamily="2" charset="2"/>
              <a:buChar char="ü"/>
            </a:pPr>
            <a:r>
              <a:rPr lang="ar-SA" b="1" dirty="0" smtClean="0">
                <a:latin typeface="Arial" pitchFamily="34" charset="0"/>
                <a:cs typeface="Arial" pitchFamily="34" charset="0"/>
              </a:rPr>
              <a:t>تقييم واختيار المشاريع الاستثمارية</a:t>
            </a:r>
            <a:r>
              <a:rPr lang="ar-DZ" b="1" dirty="0" smtClean="0">
                <a:latin typeface="Arial" pitchFamily="34" charset="0"/>
                <a:cs typeface="Arial" pitchFamily="34" charset="0"/>
              </a:rPr>
              <a:t>، </a:t>
            </a:r>
            <a:r>
              <a:rPr lang="ar-SA" b="1" dirty="0" smtClean="0">
                <a:latin typeface="Arial" pitchFamily="34" charset="0"/>
                <a:cs typeface="Arial" pitchFamily="34" charset="0"/>
              </a:rPr>
              <a:t>من خلال حساب </a:t>
            </a:r>
            <a:r>
              <a:rPr lang="ar-SA" b="1" dirty="0" err="1" smtClean="0">
                <a:latin typeface="Arial" pitchFamily="34" charset="0"/>
                <a:cs typeface="Arial" pitchFamily="34" charset="0"/>
              </a:rPr>
              <a:t>ق</a:t>
            </a:r>
            <a:r>
              <a:rPr lang="ar-SA" b="1" dirty="0" smtClean="0">
                <a:latin typeface="Arial" pitchFamily="34" charset="0"/>
                <a:cs typeface="Arial" pitchFamily="34" charset="0"/>
              </a:rPr>
              <a:t> ح </a:t>
            </a:r>
            <a:r>
              <a:rPr lang="ar-SA" b="1" dirty="0" err="1" smtClean="0">
                <a:latin typeface="Arial" pitchFamily="34" charset="0"/>
                <a:cs typeface="Arial" pitchFamily="34" charset="0"/>
              </a:rPr>
              <a:t>ص</a:t>
            </a:r>
            <a:r>
              <a:rPr lang="ar-SA" b="1" dirty="0" smtClean="0">
                <a:latin typeface="Arial" pitchFamily="34" charset="0"/>
                <a:cs typeface="Arial" pitchFamily="34" charset="0"/>
              </a:rPr>
              <a:t> بخصم التدفقات النقدية بمعدل تكلفة رأس المال.</a:t>
            </a:r>
            <a:endParaRPr lang="fr-FR" dirty="0" smtClean="0">
              <a:latin typeface="Arial" pitchFamily="34" charset="0"/>
              <a:cs typeface="Arial" pitchFamily="34" charset="0"/>
            </a:endParaRPr>
          </a:p>
          <a:p>
            <a:pPr marL="0" indent="341313" algn="just" rtl="1">
              <a:buClr>
                <a:srgbClr val="FF0000"/>
              </a:buClr>
              <a:buSzPct val="100000"/>
              <a:buFont typeface="Wingdings" pitchFamily="2" charset="2"/>
              <a:buChar char="ü"/>
            </a:pPr>
            <a:r>
              <a:rPr lang="ar-SA" b="1" dirty="0" smtClean="0">
                <a:latin typeface="Arial" pitchFamily="34" charset="0"/>
                <a:cs typeface="Arial" pitchFamily="34" charset="0"/>
              </a:rPr>
              <a:t>تقييم الأداء المالي</a:t>
            </a:r>
            <a:r>
              <a:rPr lang="ar-DZ" b="1" dirty="0" smtClean="0">
                <a:latin typeface="Arial" pitchFamily="34" charset="0"/>
                <a:cs typeface="Arial" pitchFamily="34" charset="0"/>
              </a:rPr>
              <a:t>،</a:t>
            </a:r>
            <a:r>
              <a:rPr lang="ar-SA" b="1" dirty="0" smtClean="0">
                <a:latin typeface="Arial" pitchFamily="34" charset="0"/>
                <a:cs typeface="Arial" pitchFamily="34" charset="0"/>
              </a:rPr>
              <a:t> من خلال مقارنة معدل المردودية الفعلية للمشروع مع تكلفة رأس المال.</a:t>
            </a:r>
            <a:endParaRPr lang="fr-FR" dirty="0" smtClean="0">
              <a:latin typeface="Arial" pitchFamily="34" charset="0"/>
              <a:cs typeface="Arial" pitchFamily="34" charset="0"/>
            </a:endParaRPr>
          </a:p>
          <a:p>
            <a:pPr marL="0" indent="341313" algn="just" rtl="1">
              <a:buClr>
                <a:srgbClr val="FF0000"/>
              </a:buClr>
              <a:buSzPct val="100000"/>
              <a:buFont typeface="Wingdings" pitchFamily="2" charset="2"/>
              <a:buChar char="ü"/>
            </a:pPr>
            <a:r>
              <a:rPr lang="ar-SA" b="1" dirty="0" smtClean="0">
                <a:latin typeface="Arial" pitchFamily="34" charset="0"/>
                <a:cs typeface="Arial" pitchFamily="34" charset="0"/>
              </a:rPr>
              <a:t>الحكم على ملاءمة قرارات توزيع الإرباح</a:t>
            </a:r>
            <a:r>
              <a:rPr lang="ar-DZ" b="1" dirty="0" smtClean="0">
                <a:latin typeface="Arial" pitchFamily="34" charset="0"/>
                <a:cs typeface="Arial" pitchFamily="34" charset="0"/>
              </a:rPr>
              <a:t>،</a:t>
            </a:r>
            <a:r>
              <a:rPr lang="ar-SA" b="1" dirty="0" smtClean="0">
                <a:latin typeface="Arial" pitchFamily="34" charset="0"/>
                <a:cs typeface="Arial" pitchFamily="34" charset="0"/>
              </a:rPr>
              <a:t> من خلال تأثيرها على تكلفة رأس المال.</a:t>
            </a:r>
            <a:endParaRPr lang="fr-FR" dirty="0" smtClean="0">
              <a:latin typeface="Arial" pitchFamily="34" charset="0"/>
              <a:cs typeface="Arial" pitchFamily="34" charset="0"/>
            </a:endParaRP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86200" y="228600"/>
            <a:ext cx="4648200" cy="1066800"/>
          </a:xfrm>
        </p:spPr>
        <p:txBody>
          <a:bodyPr>
            <a:normAutofit fontScale="90000"/>
          </a:bodyPr>
          <a:lstStyle/>
          <a:p>
            <a:pPr algn="r" rtl="1"/>
            <a:r>
              <a:rPr lang="ar-DZ" sz="4800" b="1" dirty="0" smtClean="0">
                <a:solidFill>
                  <a:srgbClr val="FF0000"/>
                </a:solidFill>
                <a:latin typeface="Arial" pitchFamily="34" charset="0"/>
                <a:ea typeface="+mn-ea"/>
                <a:cs typeface="Arial" pitchFamily="34" charset="0"/>
              </a:rPr>
              <a:t>تكلفة القرض</a:t>
            </a:r>
            <a:r>
              <a:rPr lang="fr-FR" sz="4800" b="1" dirty="0" smtClean="0">
                <a:solidFill>
                  <a:srgbClr val="FF0000"/>
                </a:solidFill>
                <a:latin typeface="Arial" pitchFamily="34" charset="0"/>
                <a:ea typeface="+mn-ea"/>
                <a:cs typeface="Arial" pitchFamily="34" charset="0"/>
              </a:rPr>
              <a:t> </a:t>
            </a:r>
            <a:r>
              <a:rPr lang="ar-DZ" sz="4800" b="1" dirty="0" smtClean="0">
                <a:solidFill>
                  <a:srgbClr val="FF0000"/>
                </a:solidFill>
                <a:latin typeface="Arial" pitchFamily="34" charset="0"/>
                <a:ea typeface="+mn-ea"/>
                <a:cs typeface="Arial" pitchFamily="34" charset="0"/>
              </a:rPr>
              <a:t> الحقيقية: </a:t>
            </a:r>
            <a:endParaRPr lang="fr-FR" sz="4800" b="1" dirty="0" smtClean="0">
              <a:solidFill>
                <a:srgbClr val="FF0000"/>
              </a:solidFill>
              <a:latin typeface="Arial" pitchFamily="34" charset="0"/>
              <a:ea typeface="+mn-ea"/>
              <a:cs typeface="Arial" pitchFamily="34" charset="0"/>
            </a:endParaRPr>
          </a:p>
        </p:txBody>
      </p:sp>
      <p:grpSp>
        <p:nvGrpSpPr>
          <p:cNvPr id="1038" name="Group 14"/>
          <p:cNvGrpSpPr>
            <a:grpSpLocks/>
          </p:cNvGrpSpPr>
          <p:nvPr/>
        </p:nvGrpSpPr>
        <p:grpSpPr bwMode="auto">
          <a:xfrm>
            <a:off x="304800" y="1295400"/>
            <a:ext cx="5334000" cy="1371418"/>
            <a:chOff x="270" y="5999"/>
            <a:chExt cx="2410" cy="937"/>
          </a:xfrm>
        </p:grpSpPr>
        <p:sp>
          <p:nvSpPr>
            <p:cNvPr id="1039" name="Zone de texte 2"/>
            <p:cNvSpPr txBox="1">
              <a:spLocks noChangeArrowheads="1"/>
            </p:cNvSpPr>
            <p:nvPr/>
          </p:nvSpPr>
          <p:spPr bwMode="auto">
            <a:xfrm>
              <a:off x="270" y="6059"/>
              <a:ext cx="93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30000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0" name="Zone de texte 2"/>
            <p:cNvSpPr txBox="1">
              <a:spLocks noChangeArrowheads="1"/>
            </p:cNvSpPr>
            <p:nvPr/>
          </p:nvSpPr>
          <p:spPr bwMode="auto">
            <a:xfrm>
              <a:off x="1870" y="5999"/>
              <a:ext cx="81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1" name="Zone de texte 2"/>
            <p:cNvSpPr txBox="1">
              <a:spLocks noChangeArrowheads="1"/>
            </p:cNvSpPr>
            <p:nvPr/>
          </p:nvSpPr>
          <p:spPr bwMode="auto">
            <a:xfrm>
              <a:off x="270" y="6531"/>
              <a:ext cx="93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22500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2" name="Zone de texte 2"/>
            <p:cNvSpPr txBox="1">
              <a:spLocks noChangeArrowheads="1"/>
            </p:cNvSpPr>
            <p:nvPr/>
          </p:nvSpPr>
          <p:spPr bwMode="auto">
            <a:xfrm>
              <a:off x="1900" y="6389"/>
              <a:ext cx="78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x %</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1043" name="AutoShape 19"/>
            <p:cNvCxnSpPr>
              <a:cxnSpLocks noChangeShapeType="1"/>
            </p:cNvCxnSpPr>
            <p:nvPr/>
          </p:nvCxnSpPr>
          <p:spPr bwMode="auto">
            <a:xfrm>
              <a:off x="1226" y="6285"/>
              <a:ext cx="674" cy="0"/>
            </a:xfrm>
            <a:prstGeom prst="straightConnector1">
              <a:avLst/>
            </a:prstGeom>
            <a:noFill/>
            <a:ln w="9525">
              <a:solidFill>
                <a:srgbClr val="000000"/>
              </a:solidFill>
              <a:round/>
              <a:headEnd/>
              <a:tailEnd type="triangle" w="med" len="med"/>
            </a:ln>
          </p:spPr>
        </p:cxnSp>
        <p:cxnSp>
          <p:nvCxnSpPr>
            <p:cNvPr id="1044" name="AutoShape 20"/>
            <p:cNvCxnSpPr>
              <a:cxnSpLocks noChangeShapeType="1"/>
            </p:cNvCxnSpPr>
            <p:nvPr/>
          </p:nvCxnSpPr>
          <p:spPr bwMode="auto">
            <a:xfrm>
              <a:off x="1253" y="6690"/>
              <a:ext cx="647" cy="0"/>
            </a:xfrm>
            <a:prstGeom prst="straightConnector1">
              <a:avLst/>
            </a:prstGeom>
            <a:noFill/>
            <a:ln w="9525">
              <a:solidFill>
                <a:srgbClr val="000000"/>
              </a:solidFill>
              <a:round/>
              <a:headEnd/>
              <a:tailEnd type="triangle" w="med" len="med"/>
            </a:ln>
          </p:spPr>
        </p:cxnSp>
      </p:grpSp>
      <p:grpSp>
        <p:nvGrpSpPr>
          <p:cNvPr id="1050" name="Group 26"/>
          <p:cNvGrpSpPr>
            <a:grpSpLocks/>
          </p:cNvGrpSpPr>
          <p:nvPr/>
        </p:nvGrpSpPr>
        <p:grpSpPr bwMode="auto">
          <a:xfrm>
            <a:off x="228600" y="2819400"/>
            <a:ext cx="8458199" cy="1219200"/>
            <a:chOff x="2808" y="6059"/>
            <a:chExt cx="5474" cy="780"/>
          </a:xfrm>
        </p:grpSpPr>
        <p:sp>
          <p:nvSpPr>
            <p:cNvPr id="1051" name="Zone de texte 2"/>
            <p:cNvSpPr txBox="1">
              <a:spLocks noChangeArrowheads="1"/>
            </p:cNvSpPr>
            <p:nvPr/>
          </p:nvSpPr>
          <p:spPr bwMode="auto">
            <a:xfrm>
              <a:off x="5424" y="6285"/>
              <a:ext cx="2858"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ومنه معدل الفائدة الحقيقي </a:t>
              </a:r>
              <a:r>
                <a:rPr lang="ar-DZ" sz="2800" b="1" dirty="0" smtClean="0">
                  <a:latin typeface="Arial" pitchFamily="34" charset="0"/>
                  <a:ea typeface="Arial" pitchFamily="34" charset="0"/>
                  <a:cs typeface="Arial" pitchFamily="34" charset="0"/>
                </a:rPr>
                <a:t>: </a:t>
              </a:r>
              <a:r>
                <a:rPr lang="fr-FR" sz="2800" b="1" dirty="0" smtClean="0">
                  <a:latin typeface="Arial" pitchFamily="34" charset="0"/>
                  <a:ea typeface="Arial" pitchFamily="34" charset="0"/>
                  <a:cs typeface="Arial" pitchFamily="34" charset="0"/>
                </a:rPr>
                <a:t>x</a:t>
              </a:r>
              <a:r>
                <a:rPr lang="ar-DZ" sz="2800" b="1" dirty="0" smtClean="0">
                  <a:latin typeface="Arial" pitchFamily="34" charset="0"/>
                  <a:ea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52" name="Zone de texte 2"/>
            <p:cNvSpPr txBox="1">
              <a:spLocks noChangeArrowheads="1"/>
            </p:cNvSpPr>
            <p:nvPr/>
          </p:nvSpPr>
          <p:spPr bwMode="auto">
            <a:xfrm>
              <a:off x="3953" y="6059"/>
              <a:ext cx="176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22500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x</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53" name="Zone de texte 2"/>
            <p:cNvSpPr txBox="1">
              <a:spLocks noChangeArrowheads="1"/>
            </p:cNvSpPr>
            <p:nvPr/>
          </p:nvSpPr>
          <p:spPr bwMode="auto">
            <a:xfrm>
              <a:off x="4189" y="6464"/>
              <a:ext cx="96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30000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54" name="Connecteur droit 553"/>
            <p:cNvSpPr>
              <a:spLocks noChangeShapeType="1"/>
            </p:cNvSpPr>
            <p:nvPr/>
          </p:nvSpPr>
          <p:spPr bwMode="auto">
            <a:xfrm flipV="1">
              <a:off x="3917" y="6475"/>
              <a:ext cx="1629" cy="4"/>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p>
          </p:txBody>
        </p:sp>
        <p:sp>
          <p:nvSpPr>
            <p:cNvPr id="1055" name="Zone de texte 2"/>
            <p:cNvSpPr txBox="1">
              <a:spLocks noChangeArrowheads="1"/>
            </p:cNvSpPr>
            <p:nvPr/>
          </p:nvSpPr>
          <p:spPr bwMode="auto">
            <a:xfrm>
              <a:off x="2808" y="6286"/>
              <a:ext cx="1109"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ts val="1000"/>
                </a:spcAft>
              </a:pPr>
              <a:r>
                <a:rPr lang="fr-FR" sz="2800" b="1" dirty="0" smtClean="0">
                  <a:latin typeface="Times New Roman" pitchFamily="18" charset="0"/>
                  <a:ea typeface="Arial" pitchFamily="34" charset="0"/>
                  <a:cs typeface="Times New Roman" pitchFamily="18" charset="0"/>
                </a:rPr>
                <a:t>%7.5 =</a:t>
              </a:r>
              <a:r>
                <a:rPr lang="ar-DZ" sz="2800" b="1" dirty="0" smtClean="0">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91200" y="274638"/>
            <a:ext cx="2667000" cy="715962"/>
          </a:xfrm>
        </p:spPr>
        <p:txBody>
          <a:bodyPr>
            <a:normAutofit/>
          </a:bodyPr>
          <a:lstStyle/>
          <a:p>
            <a:pPr algn="r" rtl="1"/>
            <a:r>
              <a:rPr lang="ar-DZ" sz="4000" b="1" dirty="0" smtClean="0">
                <a:solidFill>
                  <a:srgbClr val="FF0000"/>
                </a:solidFill>
                <a:latin typeface="Times New Roman" pitchFamily="18" charset="0"/>
                <a:cs typeface="Times New Roman" pitchFamily="18" charset="0"/>
              </a:rPr>
              <a:t>5. </a:t>
            </a:r>
            <a:r>
              <a:rPr lang="ar-DZ" sz="4000" b="1" dirty="0" smtClean="0">
                <a:solidFill>
                  <a:srgbClr val="FF0000"/>
                </a:solidFill>
                <a:latin typeface="Arial" pitchFamily="34" charset="0"/>
                <a:cs typeface="Arial" pitchFamily="34" charset="0"/>
              </a:rPr>
              <a:t>مثــــــــــــال: </a:t>
            </a:r>
            <a:endParaRPr lang="fr-FR"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533400" y="1066801"/>
            <a:ext cx="8077200" cy="533400"/>
          </a:xfrm>
        </p:spPr>
        <p:txBody>
          <a:bodyPr>
            <a:normAutofit/>
          </a:bodyPr>
          <a:lstStyle/>
          <a:p>
            <a:pPr marL="0" indent="0" algn="ctr" rtl="1">
              <a:buNone/>
            </a:pPr>
            <a:r>
              <a:rPr lang="ar-DZ" sz="2400" b="1" dirty="0" smtClean="0">
                <a:latin typeface="Arial" pitchFamily="34" charset="0"/>
                <a:cs typeface="Arial" pitchFamily="34" charset="0"/>
              </a:rPr>
              <a:t>مكونات هيكل رأس المال</a:t>
            </a:r>
            <a:r>
              <a:rPr lang="ar-SA" sz="2400" b="1" dirty="0" smtClean="0">
                <a:latin typeface="Arial" pitchFamily="34" charset="0"/>
                <a:cs typeface="Arial" pitchFamily="34" charset="0"/>
              </a:rPr>
              <a:t> لمؤسسة</a:t>
            </a:r>
            <a:r>
              <a:rPr lang="ar-DZ" sz="2400" b="1" dirty="0" smtClean="0">
                <a:latin typeface="Arial" pitchFamily="34" charset="0"/>
                <a:cs typeface="Arial" pitchFamily="34" charset="0"/>
              </a:rPr>
              <a:t> بالقيمة السوقية وتكلفة كل مصدر فيه:</a:t>
            </a:r>
            <a:endParaRPr lang="fr-FR" sz="2400" dirty="0" smtClean="0">
              <a:latin typeface="Arial" pitchFamily="34" charset="0"/>
              <a:cs typeface="Arial" pitchFamily="34" charset="0"/>
            </a:endParaRPr>
          </a:p>
          <a:p>
            <a:pPr algn="r" rtl="1">
              <a:buNone/>
            </a:pPr>
            <a:endParaRPr lang="fr-FR" sz="2800" dirty="0">
              <a:latin typeface="Arial" pitchFamily="34" charset="0"/>
              <a:cs typeface="Arial" pitchFamily="34" charset="0"/>
            </a:endParaRPr>
          </a:p>
        </p:txBody>
      </p:sp>
      <p:graphicFrame>
        <p:nvGraphicFramePr>
          <p:cNvPr id="4" name="Tableau 3"/>
          <p:cNvGraphicFramePr>
            <a:graphicFrameLocks noGrp="1"/>
          </p:cNvGraphicFramePr>
          <p:nvPr/>
        </p:nvGraphicFramePr>
        <p:xfrm>
          <a:off x="533400" y="1524000"/>
          <a:ext cx="7924800" cy="1989741"/>
        </p:xfrm>
        <a:graphic>
          <a:graphicData uri="http://schemas.openxmlformats.org/drawingml/2006/table">
            <a:tbl>
              <a:tblPr rtl="1"/>
              <a:tblGrid>
                <a:gridCol w="3023359"/>
                <a:gridCol w="2616734"/>
                <a:gridCol w="2284707"/>
              </a:tblGrid>
              <a:tr h="487881">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مصدر التمويل</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القيمة السوقية</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DZ" sz="2800" b="1" dirty="0" smtClean="0">
                          <a:solidFill>
                            <a:srgbClr val="000000"/>
                          </a:solidFill>
                          <a:latin typeface="Times New Roman" pitchFamily="18" charset="0"/>
                          <a:cs typeface="Times New Roman" pitchFamily="18" charset="0"/>
                        </a:rPr>
                        <a:t>تكلفة </a:t>
                      </a:r>
                      <a:r>
                        <a:rPr lang="ar-DZ" sz="2800" b="1" dirty="0">
                          <a:solidFill>
                            <a:srgbClr val="000000"/>
                          </a:solidFill>
                          <a:latin typeface="Times New Roman" pitchFamily="18" charset="0"/>
                          <a:cs typeface="Times New Roman" pitchFamily="18" charset="0"/>
                        </a:rPr>
                        <a:t>المصدر</a:t>
                      </a:r>
                      <a:r>
                        <a:rPr lang="fr-FR" sz="2400" dirty="0">
                          <a:latin typeface="Times New Roman" pitchFamily="18" charset="0"/>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7881">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القرض المصرفي</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smtClean="0">
                          <a:solidFill>
                            <a:srgbClr val="000000"/>
                          </a:solidFill>
                          <a:latin typeface="Times New Roman" pitchFamily="18" charset="0"/>
                          <a:ea typeface="Calibri"/>
                          <a:cs typeface="Times New Roman" pitchFamily="18" charset="0"/>
                        </a:rPr>
                        <a:t>3 مليون دج</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10%</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7881">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الأسهم الممتازة</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smtClean="0">
                          <a:solidFill>
                            <a:srgbClr val="000000"/>
                          </a:solidFill>
                          <a:latin typeface="Times New Roman" pitchFamily="18" charset="0"/>
                          <a:ea typeface="Calibri"/>
                          <a:cs typeface="Times New Roman" pitchFamily="18" charset="0"/>
                        </a:rPr>
                        <a:t>2</a:t>
                      </a:r>
                      <a:r>
                        <a:rPr lang="ar-DZ" sz="2800" b="1" baseline="0" dirty="0" smtClean="0">
                          <a:solidFill>
                            <a:srgbClr val="000000"/>
                          </a:solidFill>
                          <a:latin typeface="Times New Roman" pitchFamily="18" charset="0"/>
                          <a:ea typeface="Calibri"/>
                          <a:cs typeface="Times New Roman" pitchFamily="18" charset="0"/>
                        </a:rPr>
                        <a:t> مليون دج</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12%</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7557">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الأسهم العادية</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smtClean="0">
                          <a:solidFill>
                            <a:srgbClr val="000000"/>
                          </a:solidFill>
                          <a:latin typeface="Times New Roman" pitchFamily="18" charset="0"/>
                          <a:ea typeface="Calibri"/>
                          <a:cs typeface="Times New Roman" pitchFamily="18" charset="0"/>
                        </a:rPr>
                        <a:t>5 مليون دج</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rgbClr val="000000"/>
                          </a:solidFill>
                          <a:latin typeface="Times New Roman" pitchFamily="18" charset="0"/>
                          <a:ea typeface="Calibri"/>
                          <a:cs typeface="Times New Roman" pitchFamily="18" charset="0"/>
                        </a:rPr>
                        <a:t>15%</a:t>
                      </a:r>
                      <a:endParaRPr lang="fr-FR" sz="2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6926" name="Rectangle 14"/>
          <p:cNvSpPr>
            <a:spLocks noChangeArrowheads="1"/>
          </p:cNvSpPr>
          <p:nvPr/>
        </p:nvSpPr>
        <p:spPr bwMode="auto">
          <a:xfrm>
            <a:off x="533400" y="3657600"/>
            <a:ext cx="8077200" cy="2092881"/>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مجموع رأس المال =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مليون+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مليون+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مليون= </a:t>
            </a:r>
            <a:r>
              <a:rPr kumimoji="0" lang="ar-DZ" sz="2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 </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مليون</a:t>
            </a:r>
          </a:p>
          <a:p>
            <a:pPr lvl="0" algn="r" rtl="1" eaLnBrk="0" fontAlgn="base" hangingPunct="0">
              <a:spcBef>
                <a:spcPct val="0"/>
              </a:spcBef>
              <a:spcAft>
                <a:spcPct val="0"/>
              </a:spcAft>
            </a:pPr>
            <a:r>
              <a:rPr lang="ar-SA" sz="2600" b="1" dirty="0" smtClean="0">
                <a:latin typeface="Simplified Arabic"/>
                <a:cs typeface="Arial" pitchFamily="34" charset="0"/>
              </a:rPr>
              <a:t>الوزن النسبي </a:t>
            </a:r>
            <a:r>
              <a:rPr lang="ar-DZ" sz="2600" b="1" dirty="0" smtClean="0">
                <a:latin typeface="Simplified Arabic"/>
                <a:cs typeface="Arial" pitchFamily="34" charset="0"/>
              </a:rPr>
              <a:t>( نسب الترجيح) </a:t>
            </a:r>
            <a:r>
              <a:rPr lang="ar-SA" sz="2600" b="1" dirty="0" smtClean="0">
                <a:latin typeface="Simplified Arabic"/>
                <a:cs typeface="Arial" pitchFamily="34" charset="0"/>
              </a:rPr>
              <a:t>لكل مصدر في رأس المال ككل:</a:t>
            </a:r>
            <a:endParaRPr lang="ar-DZ" sz="2600" b="1" dirty="0" smtClean="0">
              <a:latin typeface="Simplified Arabic"/>
              <a:cs typeface="Arial" pitchFamily="34" charset="0"/>
            </a:endParaRPr>
          </a:p>
          <a:p>
            <a:pPr marL="573088" lvl="0" indent="395288" algn="r" rtl="1" eaLnBrk="0" fontAlgn="base" hangingPunct="0">
              <a:spcBef>
                <a:spcPct val="0"/>
              </a:spcBef>
              <a:spcAft>
                <a:spcPct val="0"/>
              </a:spcAft>
              <a:buFont typeface="Wingdings" pitchFamily="2" charset="2"/>
              <a:buChar char="ü"/>
            </a:pPr>
            <a:r>
              <a:rPr lang="ar-SA" sz="2600" b="1" dirty="0" smtClean="0">
                <a:latin typeface="Simplified Arabic"/>
                <a:cs typeface="Arial" pitchFamily="34" charset="0"/>
              </a:rPr>
              <a:t>القرض: </a:t>
            </a:r>
            <a:r>
              <a:rPr lang="ar-DZ" sz="2600" b="1" dirty="0" smtClean="0">
                <a:latin typeface="Times New Roman" pitchFamily="18" charset="0"/>
                <a:cs typeface="Times New Roman" pitchFamily="18" charset="0"/>
              </a:rPr>
              <a:t>10/3</a:t>
            </a:r>
            <a:r>
              <a:rPr lang="ar-SA" sz="2600" b="1" dirty="0" smtClean="0">
                <a:latin typeface="Times New Roman" pitchFamily="18" charset="0"/>
                <a:cs typeface="Times New Roman" pitchFamily="18" charset="0"/>
              </a:rPr>
              <a:t>= 0.3=</a:t>
            </a:r>
            <a:r>
              <a:rPr lang="ar-DZ" sz="2600" b="1" dirty="0" smtClean="0">
                <a:latin typeface="Times New Roman" pitchFamily="18" charset="0"/>
                <a:cs typeface="Times New Roman" pitchFamily="18" charset="0"/>
              </a:rPr>
              <a:t> </a:t>
            </a:r>
            <a:r>
              <a:rPr lang="ar-SA" sz="2600" b="1" dirty="0" smtClean="0">
                <a:latin typeface="Times New Roman" pitchFamily="18" charset="0"/>
                <a:cs typeface="Times New Roman" pitchFamily="18" charset="0"/>
              </a:rPr>
              <a:t>30</a:t>
            </a:r>
            <a:r>
              <a:rPr lang="ar-DZ" sz="2600" b="1" dirty="0" smtClean="0">
                <a:latin typeface="Times New Roman" pitchFamily="18" charset="0"/>
                <a:cs typeface="Times New Roman" pitchFamily="18" charset="0"/>
              </a:rPr>
              <a:t> </a:t>
            </a:r>
            <a:r>
              <a:rPr lang="ar-SA" sz="2600" b="1" dirty="0" smtClean="0">
                <a:latin typeface="Times New Roman" pitchFamily="18" charset="0"/>
                <a:cs typeface="Times New Roman" pitchFamily="18" charset="0"/>
              </a:rPr>
              <a:t>%</a:t>
            </a:r>
            <a:r>
              <a:rPr lang="ar-DZ" sz="2600" b="1" dirty="0" smtClean="0">
                <a:latin typeface="Simplified Arabic"/>
                <a:cs typeface="Arial" pitchFamily="34" charset="0"/>
              </a:rPr>
              <a:t>.</a:t>
            </a:r>
          </a:p>
          <a:p>
            <a:pPr marL="573088" lvl="0" indent="395288" algn="r" rtl="1" eaLnBrk="0" fontAlgn="base" hangingPunct="0">
              <a:spcBef>
                <a:spcPct val="0"/>
              </a:spcBef>
              <a:spcAft>
                <a:spcPct val="0"/>
              </a:spcAft>
              <a:buFont typeface="Wingdings" pitchFamily="2" charset="2"/>
              <a:buChar char="ü"/>
            </a:pPr>
            <a:r>
              <a:rPr lang="ar-SA" sz="2600" b="1" dirty="0" smtClean="0">
                <a:latin typeface="Simplified Arabic"/>
                <a:cs typeface="Arial" pitchFamily="34" charset="0"/>
              </a:rPr>
              <a:t>الأسهم </a:t>
            </a:r>
            <a:r>
              <a:rPr lang="ar-DZ" sz="2600" b="1" dirty="0" smtClean="0">
                <a:latin typeface="Simplified Arabic"/>
                <a:cs typeface="Arial" pitchFamily="34" charset="0"/>
              </a:rPr>
              <a:t>الممتازة</a:t>
            </a:r>
            <a:r>
              <a:rPr lang="ar-SA" sz="2600" b="1" dirty="0" smtClean="0">
                <a:latin typeface="Simplified Arabic"/>
                <a:cs typeface="Arial" pitchFamily="34" charset="0"/>
              </a:rPr>
              <a:t>: </a:t>
            </a:r>
            <a:r>
              <a:rPr lang="ar-DZ" sz="2600" b="1" dirty="0" smtClean="0">
                <a:latin typeface="Times New Roman" pitchFamily="18" charset="0"/>
                <a:cs typeface="Times New Roman" pitchFamily="18" charset="0"/>
              </a:rPr>
              <a:t>10/2</a:t>
            </a:r>
            <a:r>
              <a:rPr lang="ar-SA" sz="2600" b="1" dirty="0" smtClean="0">
                <a:latin typeface="Times New Roman" pitchFamily="18" charset="0"/>
                <a:cs typeface="Times New Roman" pitchFamily="18" charset="0"/>
              </a:rPr>
              <a:t>= 0.2= 20%</a:t>
            </a:r>
            <a:r>
              <a:rPr lang="ar-DZ" sz="2600" b="1" dirty="0" smtClean="0">
                <a:latin typeface="Times New Roman" pitchFamily="18" charset="0"/>
                <a:cs typeface="Times New Roman" pitchFamily="18" charset="0"/>
              </a:rPr>
              <a:t>.</a:t>
            </a:r>
          </a:p>
          <a:p>
            <a:pPr marL="573088" indent="395288" algn="r" rtl="1" eaLnBrk="0" fontAlgn="base" hangingPunct="0">
              <a:spcBef>
                <a:spcPct val="0"/>
              </a:spcBef>
              <a:spcAft>
                <a:spcPct val="0"/>
              </a:spcAft>
              <a:buFont typeface="Wingdings" pitchFamily="2" charset="2"/>
              <a:buChar char="ü"/>
            </a:pPr>
            <a:r>
              <a:rPr lang="ar-SA" sz="2600" b="1" dirty="0" smtClean="0">
                <a:latin typeface="Simplified Arabic"/>
                <a:cs typeface="Arial" pitchFamily="34" charset="0"/>
              </a:rPr>
              <a:t>الأسهم العادية: </a:t>
            </a:r>
            <a:r>
              <a:rPr lang="ar-DZ" sz="2600" b="1" dirty="0" smtClean="0">
                <a:latin typeface="Times New Roman" pitchFamily="18" charset="0"/>
                <a:cs typeface="Times New Roman" pitchFamily="18" charset="0"/>
              </a:rPr>
              <a:t>10/5</a:t>
            </a:r>
            <a:r>
              <a:rPr lang="ar-SA" sz="2600" b="1" dirty="0" smtClean="0">
                <a:latin typeface="Times New Roman" pitchFamily="18" charset="0"/>
                <a:cs typeface="Times New Roman" pitchFamily="18" charset="0"/>
              </a:rPr>
              <a:t>= 0.5= 50</a:t>
            </a:r>
            <a:r>
              <a:rPr lang="fr-FR" sz="2600" b="1" dirty="0" smtClean="0">
                <a:latin typeface="Times New Roman" pitchFamily="18" charset="0"/>
                <a:cs typeface="Times New Roman" pitchFamily="18" charset="0"/>
              </a:rPr>
              <a:t>%</a:t>
            </a:r>
          </a:p>
        </p:txBody>
      </p:sp>
      <p:grpSp>
        <p:nvGrpSpPr>
          <p:cNvPr id="166930" name="Group 18"/>
          <p:cNvGrpSpPr>
            <a:grpSpLocks/>
          </p:cNvGrpSpPr>
          <p:nvPr/>
        </p:nvGrpSpPr>
        <p:grpSpPr bwMode="auto">
          <a:xfrm>
            <a:off x="410389" y="5866952"/>
            <a:ext cx="6759091" cy="761982"/>
            <a:chOff x="711" y="10392"/>
            <a:chExt cx="4210" cy="657"/>
          </a:xfrm>
          <a:solidFill>
            <a:srgbClr val="FFC000"/>
          </a:solidFill>
        </p:grpSpPr>
        <p:sp>
          <p:nvSpPr>
            <p:cNvPr id="166931" name="Text Box 19"/>
            <p:cNvSpPr txBox="1">
              <a:spLocks noChangeArrowheads="1"/>
            </p:cNvSpPr>
            <p:nvPr/>
          </p:nvSpPr>
          <p:spPr bwMode="auto">
            <a:xfrm>
              <a:off x="711" y="10519"/>
              <a:ext cx="1078"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CMPC=10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2" name="Text Box 20"/>
            <p:cNvSpPr txBox="1">
              <a:spLocks noChangeArrowheads="1"/>
            </p:cNvSpPr>
            <p:nvPr/>
          </p:nvSpPr>
          <p:spPr bwMode="auto">
            <a:xfrm>
              <a:off x="1793" y="10392"/>
              <a:ext cx="380" cy="334"/>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3" name="Text Box 21"/>
            <p:cNvSpPr txBox="1">
              <a:spLocks noChangeArrowheads="1"/>
            </p:cNvSpPr>
            <p:nvPr/>
          </p:nvSpPr>
          <p:spPr bwMode="auto">
            <a:xfrm>
              <a:off x="1794" y="10743"/>
              <a:ext cx="370" cy="30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4" name="Text Box 22"/>
            <p:cNvSpPr txBox="1">
              <a:spLocks noChangeArrowheads="1"/>
            </p:cNvSpPr>
            <p:nvPr/>
          </p:nvSpPr>
          <p:spPr bwMode="auto">
            <a:xfrm>
              <a:off x="2229" y="10489"/>
              <a:ext cx="45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5" name="Text Box 23"/>
            <p:cNvSpPr txBox="1">
              <a:spLocks noChangeArrowheads="1"/>
            </p:cNvSpPr>
            <p:nvPr/>
          </p:nvSpPr>
          <p:spPr bwMode="auto">
            <a:xfrm>
              <a:off x="2743" y="10392"/>
              <a:ext cx="371" cy="31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6" name="Text Box 24"/>
            <p:cNvSpPr txBox="1">
              <a:spLocks noChangeArrowheads="1"/>
            </p:cNvSpPr>
            <p:nvPr/>
          </p:nvSpPr>
          <p:spPr bwMode="auto">
            <a:xfrm>
              <a:off x="2744" y="10726"/>
              <a:ext cx="369" cy="32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7" name="Text Box 25"/>
            <p:cNvSpPr txBox="1">
              <a:spLocks noChangeArrowheads="1"/>
            </p:cNvSpPr>
            <p:nvPr/>
          </p:nvSpPr>
          <p:spPr bwMode="auto">
            <a:xfrm>
              <a:off x="3161" y="10489"/>
              <a:ext cx="503"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+15</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8" name="Text Box 26"/>
            <p:cNvSpPr txBox="1">
              <a:spLocks noChangeArrowheads="1"/>
            </p:cNvSpPr>
            <p:nvPr/>
          </p:nvSpPr>
          <p:spPr bwMode="auto">
            <a:xfrm>
              <a:off x="3683" y="10392"/>
              <a:ext cx="380" cy="31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39" name="Text Box 27"/>
            <p:cNvSpPr txBox="1">
              <a:spLocks noChangeArrowheads="1"/>
            </p:cNvSpPr>
            <p:nvPr/>
          </p:nvSpPr>
          <p:spPr bwMode="auto">
            <a:xfrm>
              <a:off x="3679" y="10726"/>
              <a:ext cx="384" cy="32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40" name="Text Box 28"/>
            <p:cNvSpPr txBox="1">
              <a:spLocks noChangeArrowheads="1"/>
            </p:cNvSpPr>
            <p:nvPr/>
          </p:nvSpPr>
          <p:spPr bwMode="auto">
            <a:xfrm>
              <a:off x="4084" y="10512"/>
              <a:ext cx="83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=12,9%</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6941" name="Connecteur droit 299"/>
            <p:cNvSpPr>
              <a:spLocks/>
            </p:cNvSpPr>
            <p:nvPr/>
          </p:nvSpPr>
          <p:spPr bwMode="auto">
            <a:xfrm>
              <a:off x="1818" y="10726"/>
              <a:ext cx="360" cy="0"/>
            </a:xfrm>
            <a:prstGeom prst="line">
              <a:avLst/>
            </a:prstGeom>
            <a:grp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66942" name="Connecteur droit 306"/>
            <p:cNvSpPr>
              <a:spLocks/>
            </p:cNvSpPr>
            <p:nvPr/>
          </p:nvSpPr>
          <p:spPr bwMode="auto">
            <a:xfrm>
              <a:off x="2764" y="10711"/>
              <a:ext cx="360" cy="0"/>
            </a:xfrm>
            <a:prstGeom prst="line">
              <a:avLst/>
            </a:prstGeom>
            <a:grp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66943" name="Connecteur droit 305"/>
            <p:cNvSpPr>
              <a:spLocks/>
            </p:cNvSpPr>
            <p:nvPr/>
          </p:nvSpPr>
          <p:spPr bwMode="auto">
            <a:xfrm>
              <a:off x="3705" y="10711"/>
              <a:ext cx="360" cy="0"/>
            </a:xfrm>
            <a:prstGeom prst="line">
              <a:avLst/>
            </a:prstGeom>
            <a:grp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1000" cy="868362"/>
          </a:xfrm>
        </p:spPr>
        <p:txBody>
          <a:bodyPr>
            <a:noAutofit/>
          </a:bodyPr>
          <a:lstStyle/>
          <a:p>
            <a:pPr algn="r" rtl="1"/>
            <a:r>
              <a:rPr lang="ar-DZ" sz="3600" b="1" dirty="0" smtClean="0">
                <a:solidFill>
                  <a:srgbClr val="FF0000"/>
                </a:solidFill>
                <a:latin typeface="Times New Roman" pitchFamily="18" charset="0"/>
                <a:cs typeface="Times New Roman" pitchFamily="18" charset="0"/>
              </a:rPr>
              <a:t>سلسة تمارين تكلفة رأس المال وهيكل التمويل الأمثل:</a:t>
            </a:r>
            <a:endParaRPr lang="fr-FR" sz="3600" dirty="0"/>
          </a:p>
        </p:txBody>
      </p:sp>
      <p:sp>
        <p:nvSpPr>
          <p:cNvPr id="3" name="Espace réservé du contenu 2"/>
          <p:cNvSpPr>
            <a:spLocks noGrp="1"/>
          </p:cNvSpPr>
          <p:nvPr>
            <p:ph idx="1"/>
          </p:nvPr>
        </p:nvSpPr>
        <p:spPr>
          <a:xfrm>
            <a:off x="81888" y="1371600"/>
            <a:ext cx="8915400" cy="5257800"/>
          </a:xfrm>
        </p:spPr>
        <p:txBody>
          <a:bodyPr>
            <a:noAutofit/>
          </a:bodyPr>
          <a:lstStyle/>
          <a:p>
            <a:pPr marL="0" indent="0" algn="r" rtl="1">
              <a:buNone/>
            </a:pPr>
            <a:r>
              <a:rPr lang="ar-DZ" sz="2800" b="1" dirty="0" smtClean="0">
                <a:solidFill>
                  <a:srgbClr val="FF0000"/>
                </a:solidFill>
                <a:latin typeface="Arial" pitchFamily="34" charset="0"/>
                <a:cs typeface="Arial" pitchFamily="34" charset="0"/>
              </a:rPr>
              <a:t>التمرين الأول:</a:t>
            </a:r>
          </a:p>
          <a:p>
            <a:pPr marL="0" indent="0" algn="just" rtl="1">
              <a:buNone/>
            </a:pPr>
            <a:r>
              <a:rPr lang="ar-DZ" sz="2000" b="1" dirty="0" smtClean="0">
                <a:latin typeface="Arial" pitchFamily="34" charset="0"/>
                <a:cs typeface="Arial" pitchFamily="34" charset="0"/>
              </a:rPr>
              <a:t>    لتمويل مشروع استثماري تكلفته  550000 دج، ومدة حياته 5 سنوات، حدد مدير مؤسسة طريقة التمويل التالية:</a:t>
            </a:r>
            <a:endParaRPr lang="fr-FR" sz="2000" b="1" dirty="0" smtClean="0">
              <a:latin typeface="Arial" pitchFamily="34" charset="0"/>
              <a:cs typeface="Arial" pitchFamily="34" charset="0"/>
            </a:endParaRPr>
          </a:p>
          <a:p>
            <a:pPr marL="0" lvl="0" indent="231775" algn="just" rtl="1">
              <a:buClr>
                <a:srgbClr val="FF0000"/>
              </a:buClr>
              <a:buFont typeface="Wingdings" pitchFamily="2" charset="2"/>
              <a:buChar char="§"/>
            </a:pPr>
            <a:r>
              <a:rPr lang="ar-DZ" sz="2000" b="1" dirty="0" smtClean="0">
                <a:latin typeface="Arial" pitchFamily="34" charset="0"/>
                <a:cs typeface="Arial" pitchFamily="34" charset="0"/>
              </a:rPr>
              <a:t>الحصول على قرض مصرفي قدره 220000 دج، بمعدل فائدة سنوية 8%، وبمجرد دخول مبلغ القرض في الحساب المصرفي للمؤسسة، يتم دفعه لمورد الاستثمار في نهاية سنة إنشاء الاستثمار، على أن يتم سداد القرض للمصرف بطرقة الدفعات المتساوية في نهاية كل سنة من مدة القرض وهي 5 سنوات، علما أن مصاريف اقتراض يمكن إهمالها.</a:t>
            </a:r>
            <a:endParaRPr lang="fr-FR" sz="2000" b="1" dirty="0" smtClean="0">
              <a:latin typeface="Arial" pitchFamily="34" charset="0"/>
              <a:cs typeface="Arial" pitchFamily="34" charset="0"/>
            </a:endParaRPr>
          </a:p>
          <a:p>
            <a:pPr marL="0" lvl="0" indent="231775" algn="just" rtl="1">
              <a:buClr>
                <a:srgbClr val="FF0000"/>
              </a:buClr>
              <a:buFont typeface="Wingdings" pitchFamily="2" charset="2"/>
              <a:buChar char="§"/>
            </a:pPr>
            <a:r>
              <a:rPr lang="ar-DZ" sz="2000" b="1" dirty="0" smtClean="0">
                <a:latin typeface="Arial" pitchFamily="34" charset="0"/>
                <a:cs typeface="Arial" pitchFamily="34" charset="0"/>
              </a:rPr>
              <a:t>باقي التمويل يتم توفيره من خلال إصدار أسهم عادية جديدة، وقد حددت القيمة الاسمية للسهم العادي 1000 دج، ويتوقع أن يتقاضى مكتب السمسرة الذي تولى عملية الإصدار 2% كمصاريف إصدار، وقد صرح المدير المالي للمؤسسة في إعلان الإصدار بما يلي: «توزيع الأرباح لكل سهم سيبلغ 81 دج في السنة الأولى، وستتزايد في المستقبل بمعدل 7% سنويا»، وبعد هذا التصريح، تم بيع الأسهم في السوق المالي الأولي بخصم إصدار 8%.</a:t>
            </a:r>
            <a:endParaRPr lang="fr-FR" sz="2000" b="1" dirty="0" smtClean="0">
              <a:latin typeface="Arial" pitchFamily="34" charset="0"/>
              <a:cs typeface="Arial" pitchFamily="34" charset="0"/>
            </a:endParaRPr>
          </a:p>
          <a:p>
            <a:pPr marL="0" indent="0" algn="r" rtl="1">
              <a:buNone/>
            </a:pPr>
            <a:r>
              <a:rPr lang="ar-DZ" sz="2000" b="1" dirty="0" smtClean="0">
                <a:solidFill>
                  <a:srgbClr val="FF0000"/>
                </a:solidFill>
                <a:latin typeface="Arial" pitchFamily="34" charset="0"/>
                <a:cs typeface="Arial" pitchFamily="34" charset="0"/>
              </a:rPr>
              <a:t>معطيات إضافية: </a:t>
            </a:r>
          </a:p>
          <a:p>
            <a:pPr marL="0" indent="0" algn="r" rtl="1">
              <a:buNone/>
            </a:pPr>
            <a:r>
              <a:rPr lang="ar-DZ" sz="2000" b="1" dirty="0" smtClean="0">
                <a:latin typeface="Arial" pitchFamily="34" charset="0"/>
                <a:cs typeface="Arial" pitchFamily="34" charset="0"/>
              </a:rPr>
              <a:t>الضريبة على الأرباح 25%، معدل الفائدة على السندات الحكومية طويلة الأجل 4%، معدل العائد المتوقع للسوق المالي يقدر </a:t>
            </a:r>
            <a:r>
              <a:rPr lang="ar-DZ" sz="2000" b="1" dirty="0" err="1" smtClean="0">
                <a:latin typeface="Arial" pitchFamily="34" charset="0"/>
                <a:cs typeface="Arial" pitchFamily="34" charset="0"/>
              </a:rPr>
              <a:t>بـ</a:t>
            </a:r>
            <a:r>
              <a:rPr lang="ar-DZ" sz="2000" b="1" dirty="0" smtClean="0">
                <a:latin typeface="Arial" pitchFamily="34" charset="0"/>
                <a:cs typeface="Arial" pitchFamily="34" charset="0"/>
              </a:rPr>
              <a:t> 14%</a:t>
            </a:r>
            <a:endParaRPr lang="fr-FR" sz="2000" b="1" dirty="0" smtClean="0">
              <a:latin typeface="Arial" pitchFamily="34" charset="0"/>
              <a:cs typeface="Arial" pitchFamily="34" charset="0"/>
            </a:endParaRPr>
          </a:p>
          <a:p>
            <a:pPr algn="r" rtl="1">
              <a:buNone/>
            </a:pPr>
            <a:endParaRPr lang="ar-DZ" sz="2000" b="1" dirty="0" smtClean="0">
              <a:solidFill>
                <a:srgbClr val="FF0000"/>
              </a:solidFill>
              <a:latin typeface="Arial" pitchFamily="34" charset="0"/>
              <a:cs typeface="Arial" pitchFamily="34" charset="0"/>
            </a:endParaRPr>
          </a:p>
          <a:p>
            <a:pPr algn="r" rtl="1">
              <a:buNone/>
            </a:pPr>
            <a:endParaRPr lang="fr-FR" sz="2000" b="1" dirty="0">
              <a:solidFill>
                <a:srgbClr val="FF0000"/>
              </a:solidFill>
              <a:latin typeface="Arial" pitchFamily="34" charset="0"/>
              <a:cs typeface="Arial" pitchFamily="34" charset="0"/>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762000"/>
            <a:ext cx="8153400" cy="4525963"/>
          </a:xfrm>
        </p:spPr>
        <p:txBody>
          <a:bodyPr>
            <a:normAutofit fontScale="92500" lnSpcReduction="20000"/>
          </a:bodyPr>
          <a:lstStyle/>
          <a:p>
            <a:pPr marL="0" indent="44450" algn="just" rtl="1">
              <a:buNone/>
            </a:pPr>
            <a:r>
              <a:rPr lang="ar-DZ" b="1" u="sng" dirty="0" smtClean="0">
                <a:latin typeface="Arial" pitchFamily="34" charset="0"/>
                <a:cs typeface="Arial" pitchFamily="34" charset="0"/>
              </a:rPr>
              <a:t>المطلوب:</a:t>
            </a:r>
            <a:endParaRPr lang="fr-FR" b="1" dirty="0" smtClean="0">
              <a:latin typeface="Arial" pitchFamily="34" charset="0"/>
              <a:cs typeface="Arial" pitchFamily="34" charset="0"/>
            </a:endParaRPr>
          </a:p>
          <a:p>
            <a:pPr marL="0" lvl="0" indent="287338" algn="just" rtl="1">
              <a:buClr>
                <a:schemeClr val="tx1"/>
              </a:buClr>
              <a:buFont typeface="+mj-lt"/>
              <a:buAutoNum type="arabicPeriod"/>
            </a:pPr>
            <a:r>
              <a:rPr lang="ar-DZ" b="1" dirty="0" smtClean="0">
                <a:latin typeface="Arial" pitchFamily="34" charset="0"/>
                <a:cs typeface="Arial" pitchFamily="34" charset="0"/>
              </a:rPr>
              <a:t>أحسب تكلفة القرض المصرفي وقيمة الدفعة السنوية</a:t>
            </a:r>
            <a:endParaRPr lang="fr-FR" b="1" dirty="0" smtClean="0">
              <a:latin typeface="Arial" pitchFamily="34" charset="0"/>
              <a:cs typeface="Arial" pitchFamily="34" charset="0"/>
            </a:endParaRPr>
          </a:p>
          <a:p>
            <a:pPr marL="0" lvl="0" indent="287338" algn="just" rtl="1">
              <a:buClr>
                <a:schemeClr val="tx1"/>
              </a:buClr>
              <a:buFont typeface="+mj-lt"/>
              <a:buAutoNum type="arabicPeriod"/>
            </a:pPr>
            <a:r>
              <a:rPr lang="ar-DZ" b="1" dirty="0" smtClean="0">
                <a:latin typeface="Arial" pitchFamily="34" charset="0"/>
                <a:cs typeface="Arial" pitchFamily="34" charset="0"/>
              </a:rPr>
              <a:t>أحسب صافي سعر الإصدار وتكلفة التمويل بالأسهم العادية بتطبيق نموذج النمو الدائم.</a:t>
            </a:r>
            <a:endParaRPr lang="fr-FR" b="1" dirty="0" smtClean="0">
              <a:latin typeface="Arial" pitchFamily="34" charset="0"/>
              <a:cs typeface="Arial" pitchFamily="34" charset="0"/>
            </a:endParaRPr>
          </a:p>
          <a:p>
            <a:pPr marL="0" lvl="0" indent="287338" algn="just" rtl="1">
              <a:buClr>
                <a:schemeClr val="tx1"/>
              </a:buClr>
              <a:buFont typeface="+mj-lt"/>
              <a:buAutoNum type="arabicPeriod"/>
            </a:pPr>
            <a:r>
              <a:rPr lang="ar-DZ" b="1" dirty="0" smtClean="0">
                <a:latin typeface="Arial" pitchFamily="34" charset="0"/>
                <a:cs typeface="Arial" pitchFamily="34" charset="0"/>
              </a:rPr>
              <a:t>أحسب معامل المخاطر النظامية </a:t>
            </a:r>
            <a:r>
              <a:rPr lang="el-GR" b="1" dirty="0" smtClean="0">
                <a:latin typeface="Arial" pitchFamily="34" charset="0"/>
                <a:cs typeface="Arial" pitchFamily="34" charset="0"/>
              </a:rPr>
              <a:t>β</a:t>
            </a:r>
            <a:r>
              <a:rPr lang="ar-DZ" b="1" dirty="0" smtClean="0">
                <a:latin typeface="Arial" pitchFamily="34" charset="0"/>
                <a:cs typeface="Arial" pitchFamily="34" charset="0"/>
              </a:rPr>
              <a:t>، وعلاوة المخاطرة النظامية المطلوبة من طرف حملة الأسهم العادية.</a:t>
            </a:r>
            <a:endParaRPr lang="fr-FR" b="1" dirty="0" smtClean="0">
              <a:latin typeface="Arial" pitchFamily="34" charset="0"/>
              <a:cs typeface="Arial" pitchFamily="34" charset="0"/>
            </a:endParaRPr>
          </a:p>
          <a:p>
            <a:pPr marL="0" lvl="0" indent="287338" algn="just" rtl="1">
              <a:buClr>
                <a:schemeClr val="tx1"/>
              </a:buClr>
              <a:buFont typeface="+mj-lt"/>
              <a:buAutoNum type="arabicPeriod"/>
            </a:pPr>
            <a:r>
              <a:rPr lang="ar-DZ" b="1" dirty="0" smtClean="0">
                <a:latin typeface="Arial" pitchFamily="34" charset="0"/>
                <a:cs typeface="Arial" pitchFamily="34" charset="0"/>
              </a:rPr>
              <a:t>أحسب التكلفة المتوسطة المرجحة لرأس المال المستخدم في تمويل المشروع.</a:t>
            </a:r>
            <a:endParaRPr lang="fr-FR" b="1" dirty="0" smtClean="0">
              <a:latin typeface="Arial" pitchFamily="34" charset="0"/>
              <a:cs typeface="Arial" pitchFamily="34" charset="0"/>
            </a:endParaRPr>
          </a:p>
          <a:p>
            <a:pPr marL="0" lvl="0" indent="287338" algn="just" rtl="1">
              <a:buClr>
                <a:schemeClr val="tx1"/>
              </a:buClr>
              <a:buFont typeface="+mj-lt"/>
              <a:buAutoNum type="arabicPeriod"/>
            </a:pPr>
            <a:r>
              <a:rPr lang="ar-DZ" b="1" dirty="0" smtClean="0">
                <a:latin typeface="Arial" pitchFamily="34" charset="0"/>
                <a:cs typeface="Arial" pitchFamily="34" charset="0"/>
              </a:rPr>
              <a:t>علما أن دراسة للجدوى المالية للمشروع، توقعت أن يولد تدفق نقدي سنوي صافي قدره 185000 دج كل سنة من عمره، هل تنصح المؤسسة بتنفيذ المشروع؟</a:t>
            </a:r>
            <a:endParaRPr lang="fr-FR" b="1" dirty="0" smtClean="0">
              <a:latin typeface="Arial" pitchFamily="34" charset="0"/>
              <a:cs typeface="Arial" pitchFamily="34" charset="0"/>
            </a:endParaRPr>
          </a:p>
          <a:p>
            <a:endParaRPr lang="fr-FR" b="1" dirty="0">
              <a:latin typeface="Arial" pitchFamily="34" charset="0"/>
              <a:cs typeface="Arial" pitchFamily="34"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05600" y="274638"/>
            <a:ext cx="1828800" cy="792162"/>
          </a:xfrm>
        </p:spPr>
        <p:txBody>
          <a:bodyPr>
            <a:normAutofit/>
          </a:bodyPr>
          <a:lstStyle/>
          <a:p>
            <a:pPr algn="r" rtl="1"/>
            <a:r>
              <a:rPr lang="ar-DZ" sz="4000" b="1" dirty="0" smtClean="0">
                <a:solidFill>
                  <a:srgbClr val="FF0000"/>
                </a:solidFill>
                <a:latin typeface="Arial" pitchFamily="34" charset="0"/>
                <a:cs typeface="Arial" pitchFamily="34" charset="0"/>
              </a:rPr>
              <a:t>الحل:</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914401"/>
            <a:ext cx="8153400" cy="1523999"/>
          </a:xfrm>
        </p:spPr>
        <p:txBody>
          <a:bodyPr/>
          <a:lstStyle/>
          <a:p>
            <a:pPr algn="just" rtl="1">
              <a:buNone/>
            </a:pPr>
            <a:r>
              <a:rPr lang="ar-DZ" sz="2800" b="1" dirty="0" smtClean="0">
                <a:solidFill>
                  <a:srgbClr val="FF0000"/>
                </a:solidFill>
                <a:latin typeface="Arial" pitchFamily="34" charset="0"/>
                <a:cs typeface="Arial" pitchFamily="34" charset="0"/>
              </a:rPr>
              <a:t>1. تكلفة القرض المصرفي:</a:t>
            </a:r>
            <a:endParaRPr lang="fr-FR" sz="2800" dirty="0" smtClean="0">
              <a:solidFill>
                <a:srgbClr val="FF0000"/>
              </a:solidFill>
              <a:latin typeface="Arial" pitchFamily="34" charset="0"/>
              <a:cs typeface="Arial" pitchFamily="34" charset="0"/>
            </a:endParaRPr>
          </a:p>
          <a:p>
            <a:pPr marL="0" indent="12700">
              <a:buNone/>
            </a:pPr>
            <a:r>
              <a:rPr lang="fr-FR" sz="2400" b="1" dirty="0" smtClean="0">
                <a:latin typeface="Times New Roman" pitchFamily="18" charset="0"/>
                <a:cs typeface="Times New Roman" pitchFamily="18" charset="0"/>
              </a:rPr>
              <a:t>D= D</a:t>
            </a:r>
            <a:r>
              <a:rPr lang="fr-FR" sz="2400" b="1" baseline="-25000" dirty="0" smtClean="0">
                <a:latin typeface="Times New Roman" pitchFamily="18" charset="0"/>
                <a:cs typeface="Times New Roman" pitchFamily="18" charset="0"/>
              </a:rPr>
              <a:t>0</a:t>
            </a:r>
            <a:r>
              <a:rPr lang="fr-FR" sz="2400" b="1" dirty="0" smtClean="0">
                <a:latin typeface="Times New Roman" pitchFamily="18" charset="0"/>
                <a:cs typeface="Times New Roman" pitchFamily="18" charset="0"/>
              </a:rPr>
              <a:t>= 220000,   i= 8%,   n= 5 ans, T= 25%</a:t>
            </a:r>
            <a:endParaRPr lang="ar-DZ" sz="2400" b="1" dirty="0" smtClean="0">
              <a:latin typeface="Times New Roman" pitchFamily="18" charset="0"/>
              <a:cs typeface="Times New Roman" pitchFamily="18" charset="0"/>
            </a:endParaRPr>
          </a:p>
          <a:p>
            <a:pPr marL="0" indent="12700" algn="r" rtl="1">
              <a:buNone/>
            </a:pPr>
            <a:r>
              <a:rPr lang="ar-DZ" sz="2400" b="1" dirty="0" smtClean="0">
                <a:latin typeface="Times New Roman" pitchFamily="18" charset="0"/>
                <a:cs typeface="Times New Roman" pitchFamily="18" charset="0"/>
              </a:rPr>
              <a:t>طريقة السداد: الدفعات الثابتة، مصاريف القرض: مهملة</a:t>
            </a:r>
          </a:p>
          <a:p>
            <a:pPr marL="0" indent="12700" rtl="1">
              <a:buNone/>
            </a:pPr>
            <a:endParaRPr lang="fr-FR" sz="2400" b="1" dirty="0" smtClean="0">
              <a:latin typeface="Times New Roman" pitchFamily="18" charset="0"/>
              <a:cs typeface="Times New Roman" pitchFamily="18" charset="0"/>
            </a:endParaRPr>
          </a:p>
          <a:p>
            <a:pPr>
              <a:buNone/>
            </a:pPr>
            <a:endParaRPr lang="fr-FR" dirty="0"/>
          </a:p>
        </p:txBody>
      </p:sp>
      <p:grpSp>
        <p:nvGrpSpPr>
          <p:cNvPr id="1026" name="Group 2"/>
          <p:cNvGrpSpPr>
            <a:grpSpLocks/>
          </p:cNvGrpSpPr>
          <p:nvPr/>
        </p:nvGrpSpPr>
        <p:grpSpPr bwMode="auto">
          <a:xfrm>
            <a:off x="609600" y="2362200"/>
            <a:ext cx="7620496" cy="991182"/>
            <a:chOff x="915" y="8900"/>
            <a:chExt cx="7688" cy="852"/>
          </a:xfrm>
        </p:grpSpPr>
        <p:sp>
          <p:nvSpPr>
            <p:cNvPr id="1027" name="Text Box 3"/>
            <p:cNvSpPr txBox="1">
              <a:spLocks noChangeArrowheads="1"/>
            </p:cNvSpPr>
            <p:nvPr/>
          </p:nvSpPr>
          <p:spPr bwMode="auto">
            <a:xfrm>
              <a:off x="915" y="9044"/>
              <a:ext cx="69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0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D</a:t>
              </a: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28" name="Text Box 4"/>
            <p:cNvSpPr txBox="1">
              <a:spLocks noChangeArrowheads="1"/>
            </p:cNvSpPr>
            <p:nvPr/>
          </p:nvSpPr>
          <p:spPr bwMode="auto">
            <a:xfrm>
              <a:off x="1528" y="8900"/>
              <a:ext cx="79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 . 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1528" y="9366"/>
              <a:ext cx="848" cy="3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a:t>
              </a:r>
              <a:r>
                <a:rPr kumimoji="0" lang="fr-FR" sz="20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30" name="Text Box 6"/>
            <p:cNvSpPr txBox="1">
              <a:spLocks noChangeArrowheads="1"/>
            </p:cNvSpPr>
            <p:nvPr/>
          </p:nvSpPr>
          <p:spPr bwMode="auto">
            <a:xfrm>
              <a:off x="2323" y="9044"/>
              <a:ext cx="859"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(1-T)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31" name="Connecteur droit 299"/>
            <p:cNvSpPr>
              <a:spLocks noChangeShapeType="1"/>
            </p:cNvSpPr>
            <p:nvPr/>
          </p:nvSpPr>
          <p:spPr bwMode="auto">
            <a:xfrm>
              <a:off x="1605" y="9275"/>
              <a:ext cx="720"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3200">
                <a:latin typeface="Times New Roman" pitchFamily="18" charset="0"/>
                <a:cs typeface="Times New Roman" pitchFamily="18" charset="0"/>
              </a:endParaRPr>
            </a:p>
          </p:txBody>
        </p:sp>
        <p:cxnSp>
          <p:nvCxnSpPr>
            <p:cNvPr id="1032" name="AutoShape 8"/>
            <p:cNvCxnSpPr>
              <a:cxnSpLocks noChangeShapeType="1"/>
            </p:cNvCxnSpPr>
            <p:nvPr/>
          </p:nvCxnSpPr>
          <p:spPr bwMode="auto">
            <a:xfrm>
              <a:off x="1605" y="8997"/>
              <a:ext cx="465" cy="156"/>
            </a:xfrm>
            <a:prstGeom prst="straightConnector1">
              <a:avLst/>
            </a:prstGeom>
            <a:noFill/>
            <a:ln w="25400">
              <a:solidFill>
                <a:srgbClr val="000000"/>
              </a:solidFill>
              <a:round/>
              <a:headEnd/>
              <a:tailEnd/>
            </a:ln>
          </p:spPr>
        </p:cxnSp>
        <p:cxnSp>
          <p:nvCxnSpPr>
            <p:cNvPr id="1033" name="AutoShape 9"/>
            <p:cNvCxnSpPr>
              <a:cxnSpLocks noChangeShapeType="1"/>
            </p:cNvCxnSpPr>
            <p:nvPr/>
          </p:nvCxnSpPr>
          <p:spPr bwMode="auto">
            <a:xfrm>
              <a:off x="1605" y="9424"/>
              <a:ext cx="465" cy="156"/>
            </a:xfrm>
            <a:prstGeom prst="straightConnector1">
              <a:avLst/>
            </a:prstGeom>
            <a:noFill/>
            <a:ln w="25400">
              <a:solidFill>
                <a:srgbClr val="000000"/>
              </a:solidFill>
              <a:round/>
              <a:headEnd/>
              <a:tailEnd/>
            </a:ln>
          </p:spPr>
        </p:cxnSp>
        <p:sp>
          <p:nvSpPr>
            <p:cNvPr id="1034" name="Text Box 10"/>
            <p:cNvSpPr txBox="1">
              <a:spLocks noChangeArrowheads="1"/>
            </p:cNvSpPr>
            <p:nvPr/>
          </p:nvSpPr>
          <p:spPr bwMode="auto">
            <a:xfrm>
              <a:off x="4106" y="9044"/>
              <a:ext cx="4497"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0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i(1-T)= 0,08( 1- 0,25)= 0,06=  </a:t>
              </a: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6 %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1035" name="Group 11"/>
          <p:cNvGrpSpPr>
            <a:grpSpLocks/>
          </p:cNvGrpSpPr>
          <p:nvPr/>
        </p:nvGrpSpPr>
        <p:grpSpPr bwMode="auto">
          <a:xfrm>
            <a:off x="685800" y="3962400"/>
            <a:ext cx="8077200" cy="990600"/>
            <a:chOff x="731" y="10302"/>
            <a:chExt cx="7335" cy="882"/>
          </a:xfrm>
        </p:grpSpPr>
        <p:sp>
          <p:nvSpPr>
            <p:cNvPr id="1044" name="Text Box 20"/>
            <p:cNvSpPr txBox="1">
              <a:spLocks noChangeArrowheads="1"/>
            </p:cNvSpPr>
            <p:nvPr/>
          </p:nvSpPr>
          <p:spPr bwMode="auto">
            <a:xfrm>
              <a:off x="731" y="10491"/>
              <a:ext cx="94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D</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3" name="Text Box 19"/>
            <p:cNvSpPr txBox="1">
              <a:spLocks noChangeArrowheads="1"/>
            </p:cNvSpPr>
            <p:nvPr/>
          </p:nvSpPr>
          <p:spPr bwMode="auto">
            <a:xfrm>
              <a:off x="1826" y="10302"/>
              <a:ext cx="527"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42" name="Text Box 18"/>
            <p:cNvSpPr txBox="1">
              <a:spLocks noChangeArrowheads="1"/>
            </p:cNvSpPr>
            <p:nvPr/>
          </p:nvSpPr>
          <p:spPr bwMode="auto">
            <a:xfrm>
              <a:off x="1526" y="10692"/>
              <a:ext cx="130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(1+i)</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1" name="Connecteur droit 304"/>
            <p:cNvSpPr>
              <a:spLocks noChangeShapeType="1"/>
            </p:cNvSpPr>
            <p:nvPr/>
          </p:nvSpPr>
          <p:spPr bwMode="auto">
            <a:xfrm>
              <a:off x="1616" y="10692"/>
              <a:ext cx="964"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040" name="Text Box 16"/>
            <p:cNvSpPr txBox="1">
              <a:spLocks noChangeArrowheads="1"/>
            </p:cNvSpPr>
            <p:nvPr/>
          </p:nvSpPr>
          <p:spPr bwMode="auto">
            <a:xfrm>
              <a:off x="3568" y="10452"/>
              <a:ext cx="157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220000</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9" name="Text Box 15"/>
            <p:cNvSpPr txBox="1">
              <a:spLocks noChangeArrowheads="1"/>
            </p:cNvSpPr>
            <p:nvPr/>
          </p:nvSpPr>
          <p:spPr bwMode="auto">
            <a:xfrm>
              <a:off x="5291" y="10302"/>
              <a:ext cx="874" cy="3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0,08</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38" name="Text Box 14"/>
            <p:cNvSpPr txBox="1">
              <a:spLocks noChangeArrowheads="1"/>
            </p:cNvSpPr>
            <p:nvPr/>
          </p:nvSpPr>
          <p:spPr bwMode="auto">
            <a:xfrm>
              <a:off x="4974" y="10719"/>
              <a:ext cx="1594"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(1+0,08)</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-5</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7" name="Connecteur droit 306"/>
            <p:cNvSpPr>
              <a:spLocks noChangeShapeType="1"/>
            </p:cNvSpPr>
            <p:nvPr/>
          </p:nvSpPr>
          <p:spPr bwMode="auto">
            <a:xfrm>
              <a:off x="5053" y="10719"/>
              <a:ext cx="128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036" name="Text Box 12"/>
            <p:cNvSpPr txBox="1">
              <a:spLocks noChangeArrowheads="1"/>
            </p:cNvSpPr>
            <p:nvPr/>
          </p:nvSpPr>
          <p:spPr bwMode="auto">
            <a:xfrm>
              <a:off x="6427" y="10452"/>
              <a:ext cx="1639"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551</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0,42</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053" name="Rectangle 29"/>
          <p:cNvSpPr>
            <a:spLocks noChangeArrowheads="1"/>
          </p:cNvSpPr>
          <p:nvPr/>
        </p:nvSpPr>
        <p:spPr bwMode="auto">
          <a:xfrm>
            <a:off x="4800600" y="3352800"/>
            <a:ext cx="3810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قيمة الدفعة السنوية لسداد القرض</a:t>
            </a:r>
            <a:r>
              <a:rPr kumimoji="0" lang="ar-DZ" sz="2400" b="0"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endParaRPr kumimoji="0" lang="ar-DZ"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1"/>
          <p:cNvSpPr>
            <a:spLocks noChangeArrowheads="1"/>
          </p:cNvSpPr>
          <p:nvPr/>
        </p:nvSpPr>
        <p:spPr bwMode="auto">
          <a:xfrm>
            <a:off x="533400" y="228600"/>
            <a:ext cx="8077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جدول اهتلاك القرض: طريقة الدفعات المتساوية</a:t>
            </a:r>
            <a:endParaRPr kumimoji="0" lang="en-US"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الدفعة السنوية</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55100.42</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609601" y="1295400"/>
          <a:ext cx="8077200" cy="2453640"/>
        </p:xfrm>
        <a:graphic>
          <a:graphicData uri="http://schemas.openxmlformats.org/drawingml/2006/table">
            <a:tbl>
              <a:tblPr/>
              <a:tblGrid>
                <a:gridCol w="1981199"/>
                <a:gridCol w="1600200"/>
                <a:gridCol w="1913889"/>
                <a:gridCol w="1667970"/>
                <a:gridCol w="913942"/>
              </a:tblGrid>
              <a:tr h="0">
                <a:tc>
                  <a:txBody>
                    <a:bodyPr/>
                    <a:lstStyle/>
                    <a:p>
                      <a:pPr marL="0" marR="0" algn="ctr">
                        <a:lnSpc>
                          <a:spcPct val="115000"/>
                        </a:lnSpc>
                        <a:spcBef>
                          <a:spcPts val="0"/>
                        </a:spcBef>
                        <a:spcAft>
                          <a:spcPts val="0"/>
                        </a:spcAft>
                      </a:pPr>
                      <a:r>
                        <a:rPr lang="ar-DZ" sz="2000" b="1" dirty="0">
                          <a:latin typeface="Times New Roman" pitchFamily="18" charset="0"/>
                          <a:ea typeface="Calibri"/>
                          <a:cs typeface="Times New Roman" pitchFamily="18" charset="0"/>
                        </a:rPr>
                        <a:t>الدفعة السنوية</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dirty="0">
                          <a:latin typeface="Times New Roman" pitchFamily="18" charset="0"/>
                          <a:ea typeface="Calibri"/>
                          <a:cs typeface="Times New Roman" pitchFamily="18" charset="0"/>
                        </a:rPr>
                        <a:t>قسط الاهتلاك</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dirty="0">
                          <a:latin typeface="Times New Roman" pitchFamily="18" charset="0"/>
                          <a:ea typeface="Calibri"/>
                          <a:cs typeface="Times New Roman" pitchFamily="18" charset="0"/>
                        </a:rPr>
                        <a:t>الفائدة السنوية 8%</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dirty="0">
                          <a:latin typeface="Times New Roman" pitchFamily="18" charset="0"/>
                          <a:ea typeface="Calibri"/>
                          <a:cs typeface="Times New Roman" pitchFamily="18" charset="0"/>
                        </a:rPr>
                        <a:t>رصيد القرض</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a:latin typeface="Times New Roman" pitchFamily="18" charset="0"/>
                          <a:ea typeface="Calibri"/>
                          <a:cs typeface="Times New Roman" pitchFamily="18" charset="0"/>
                        </a:rPr>
                        <a:t>السنوات</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solidFill>
                            <a:srgbClr val="FF0000"/>
                          </a:solidFill>
                          <a:latin typeface="Times New Roman" pitchFamily="18" charset="0"/>
                          <a:ea typeface="Calibri"/>
                          <a:cs typeface="Times New Roman" pitchFamily="18" charset="0"/>
                        </a:rPr>
                        <a:t>55100.42 </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37500.42</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17600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220000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a:latin typeface="Times New Roman" pitchFamily="18" charset="0"/>
                          <a:ea typeface="Calibri"/>
                          <a:cs typeface="Times New Roman" pitchFamily="18" charset="0"/>
                        </a:rPr>
                        <a:t>1</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solidFill>
                            <a:srgbClr val="FF0000"/>
                          </a:solidFill>
                          <a:latin typeface="Times New Roman" pitchFamily="18" charset="0"/>
                          <a:ea typeface="Calibri"/>
                          <a:cs typeface="Times New Roman" pitchFamily="18" charset="0"/>
                        </a:rPr>
                        <a:t>55100.42 </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40500.45</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14599.96</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182499.58</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a:latin typeface="Times New Roman" pitchFamily="18" charset="0"/>
                          <a:ea typeface="Calibri"/>
                          <a:cs typeface="Times New Roman" pitchFamily="18" charset="0"/>
                        </a:rPr>
                        <a:t>2</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solidFill>
                            <a:srgbClr val="FF0000"/>
                          </a:solidFill>
                          <a:latin typeface="Times New Roman" pitchFamily="18" charset="0"/>
                          <a:ea typeface="Calibri"/>
                          <a:cs typeface="Times New Roman" pitchFamily="18" charset="0"/>
                        </a:rPr>
                        <a:t>55100.42 </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43740.49</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11359.93</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141999.13</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a:latin typeface="Times New Roman" pitchFamily="18" charset="0"/>
                          <a:ea typeface="Calibri"/>
                          <a:cs typeface="Times New Roman" pitchFamily="18" charset="0"/>
                        </a:rPr>
                        <a:t>3</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solidFill>
                            <a:srgbClr val="FF0000"/>
                          </a:solidFill>
                          <a:latin typeface="Times New Roman" pitchFamily="18" charset="0"/>
                          <a:ea typeface="Calibri"/>
                          <a:cs typeface="Times New Roman" pitchFamily="18" charset="0"/>
                        </a:rPr>
                        <a:t>55100.42 </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47239.73</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7860.69</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98258.64</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a:latin typeface="Times New Roman" pitchFamily="18" charset="0"/>
                          <a:ea typeface="Calibri"/>
                          <a:cs typeface="Times New Roman" pitchFamily="18" charset="0"/>
                        </a:rPr>
                        <a:t>4</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solidFill>
                            <a:srgbClr val="FF0000"/>
                          </a:solidFill>
                          <a:latin typeface="Times New Roman" pitchFamily="18" charset="0"/>
                          <a:ea typeface="Calibri"/>
                          <a:cs typeface="Times New Roman" pitchFamily="18" charset="0"/>
                        </a:rPr>
                        <a:t>55100.42 </a:t>
                      </a:r>
                      <a:endParaRPr lang="fr-FR" sz="2000" dirty="0">
                        <a:solidFill>
                          <a:srgbClr val="FF000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51018.91</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4081.51</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51018.91</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DZ" sz="2000" b="1">
                          <a:latin typeface="Times New Roman" pitchFamily="18" charset="0"/>
                          <a:ea typeface="Calibri"/>
                          <a:cs typeface="Times New Roman" pitchFamily="18" charset="0"/>
                        </a:rPr>
                        <a:t>5</a:t>
                      </a: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lnSpc>
                          <a:spcPct val="115000"/>
                        </a:lnSpc>
                        <a:spcBef>
                          <a:spcPts val="0"/>
                        </a:spcBef>
                        <a:spcAft>
                          <a:spcPts val="0"/>
                        </a:spcAft>
                      </a:pPr>
                      <a:r>
                        <a:rPr lang="ar-DZ" sz="2000" b="1" dirty="0">
                          <a:latin typeface="Times New Roman" pitchFamily="18" charset="0"/>
                          <a:ea typeface="Calibri"/>
                          <a:cs typeface="Times New Roman" pitchFamily="18" charset="0"/>
                        </a:rPr>
                        <a:t>مج= 275502.1</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dirty="0">
                          <a:latin typeface="Times New Roman" pitchFamily="18" charset="0"/>
                          <a:ea typeface="Calibri"/>
                          <a:cs typeface="Times New Roman" pitchFamily="18" charset="0"/>
                        </a:rPr>
                        <a:t>مج= 220000</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ar-DZ" sz="2000" b="1" dirty="0" smtClean="0">
                          <a:latin typeface="Times New Roman" pitchFamily="18" charset="0"/>
                          <a:ea typeface="Calibri"/>
                          <a:cs typeface="Times New Roman" pitchFamily="18" charset="0"/>
                        </a:rPr>
                        <a:t>55502.09</a:t>
                      </a: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fr-FR" sz="20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fr-FR" sz="20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8178" name="Rectangle 2"/>
          <p:cNvSpPr>
            <a:spLocks noChangeArrowheads="1"/>
          </p:cNvSpPr>
          <p:nvPr/>
        </p:nvSpPr>
        <p:spPr bwMode="auto">
          <a:xfrm>
            <a:off x="609600" y="3962400"/>
            <a:ext cx="80772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eaLnBrk="0" fontAlgn="base" hangingPunct="0">
              <a:spcBef>
                <a:spcPct val="0"/>
              </a:spcBef>
              <a:spcAft>
                <a:spcPct val="0"/>
              </a:spcAf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lang="ar-DZ" sz="2400" b="1" dirty="0" smtClean="0">
                <a:latin typeface="Calibri" pitchFamily="34" charset="0"/>
                <a:ea typeface="Calibri" pitchFamily="34" charset="0"/>
                <a:cs typeface="Arial" pitchFamily="34" charset="0"/>
              </a:rPr>
              <a:t>قسط الاهتلاك = الدفعة السنوية – الفائدة السنوية</a:t>
            </a:r>
            <a:endParaRPr lang="en-US" sz="2400" b="1" dirty="0" smtClean="0">
              <a:latin typeface="Calibri" pitchFamily="34" charset="0"/>
              <a:ea typeface="Calibri" pitchFamily="34" charset="0"/>
              <a:cs typeface="Arial" pitchFamily="34" charset="0"/>
            </a:endParaRPr>
          </a:p>
          <a:p>
            <a:pPr lvl="0" algn="r" rtl="1" eaLnBrk="0" fontAlgn="base" hangingPunct="0">
              <a:spcBef>
                <a:spcPct val="0"/>
              </a:spcBef>
              <a:spcAft>
                <a:spcPct val="0"/>
              </a:spcAft>
            </a:pPr>
            <a:r>
              <a:rPr lang="ar-DZ" sz="2400" b="1" dirty="0" smtClean="0">
                <a:latin typeface="Calibri" pitchFamily="34" charset="0"/>
                <a:ea typeface="Calibri" pitchFamily="34" charset="0"/>
                <a:cs typeface="Arial" pitchFamily="34" charset="0"/>
              </a:rPr>
              <a:t>رصيد القرض= رصيد القرض السابق- قسط الاهتلاك</a:t>
            </a:r>
            <a:r>
              <a:rPr lang="fr-FR" sz="2400" dirty="0" smtClean="0">
                <a:latin typeface="Arial" pitchFamily="34" charset="0"/>
                <a:cs typeface="Arial" pitchFamily="34" charset="0"/>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نلاحظ أن </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مج أقساط الاهتلاك = مبلغ القرض 220000،</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وأن مج الدفعات= مج إقساط الاهتلاك+ مج الفوائد السنوية،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ومنه الحساب صحيح</a:t>
            </a:r>
            <a:r>
              <a:rPr kumimoji="0" lang="fr-FR"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1"/>
            <a:ext cx="8077200" cy="2438400"/>
          </a:xfrm>
        </p:spPr>
        <p:txBody>
          <a:bodyPr/>
          <a:lstStyle/>
          <a:p>
            <a:pPr algn="r" rtl="1">
              <a:buNone/>
            </a:pPr>
            <a:r>
              <a:rPr lang="ar-DZ" sz="2800" b="1" dirty="0" smtClean="0">
                <a:solidFill>
                  <a:srgbClr val="FF0000"/>
                </a:solidFill>
                <a:latin typeface="Arial" pitchFamily="34" charset="0"/>
                <a:cs typeface="Arial" pitchFamily="34" charset="0"/>
              </a:rPr>
              <a:t>2. حساب صافي سعر الإصدار:</a:t>
            </a:r>
            <a:endParaRPr lang="fr-FR" sz="2800" b="1" dirty="0" smtClean="0">
              <a:solidFill>
                <a:srgbClr val="FF0000"/>
              </a:solidFill>
              <a:latin typeface="Arial" pitchFamily="34" charset="0"/>
              <a:cs typeface="Arial" pitchFamily="34" charset="0"/>
            </a:endParaRPr>
          </a:p>
          <a:p>
            <a:pPr>
              <a:buNone/>
            </a:pPr>
            <a:r>
              <a:rPr lang="fr-FR" sz="2400" b="1" dirty="0" smtClean="0">
                <a:latin typeface="Times New Roman" pitchFamily="18" charset="0"/>
                <a:cs typeface="Times New Roman" pitchFamily="18" charset="0"/>
              </a:rPr>
              <a:t>VN= 1000 ,   F= 2% ,   D</a:t>
            </a:r>
            <a:r>
              <a:rPr lang="fr-FR" sz="2400" b="1" baseline="-25000" dirty="0" smtClean="0">
                <a:latin typeface="Times New Roman" pitchFamily="18" charset="0"/>
                <a:cs typeface="Times New Roman" pitchFamily="18" charset="0"/>
              </a:rPr>
              <a:t>1</a:t>
            </a:r>
            <a:r>
              <a:rPr lang="fr-FR" sz="2400" b="1" dirty="0" smtClean="0">
                <a:latin typeface="Times New Roman" pitchFamily="18" charset="0"/>
                <a:cs typeface="Times New Roman" pitchFamily="18" charset="0"/>
              </a:rPr>
              <a:t>= 81,  g= 7%,  E= 8 %</a:t>
            </a:r>
          </a:p>
          <a:p>
            <a:pPr>
              <a:buNone/>
            </a:pPr>
            <a:r>
              <a:rPr lang="fr-FR" sz="2400" b="1" dirty="0" smtClean="0">
                <a:latin typeface="Times New Roman" pitchFamily="18" charset="0"/>
                <a:cs typeface="Times New Roman" pitchFamily="18" charset="0"/>
              </a:rPr>
              <a:t>F= 1000(0,02)= 20,   E= 1000(0,08)= 80</a:t>
            </a:r>
          </a:p>
          <a:p>
            <a:pPr>
              <a:buNone/>
            </a:pPr>
            <a:r>
              <a:rPr lang="fr-FR" sz="2400" b="1" dirty="0" smtClean="0">
                <a:latin typeface="Times New Roman" pitchFamily="18" charset="0"/>
                <a:cs typeface="Times New Roman" pitchFamily="18" charset="0"/>
              </a:rPr>
              <a:t>P= VN- E= 1000- 80= 920 ,  P</a:t>
            </a:r>
            <a:r>
              <a:rPr lang="fr-FR" sz="2400" b="1" baseline="-25000" dirty="0" smtClean="0">
                <a:latin typeface="Times New Roman" pitchFamily="18" charset="0"/>
                <a:cs typeface="Times New Roman" pitchFamily="18" charset="0"/>
              </a:rPr>
              <a:t>0</a:t>
            </a:r>
            <a:r>
              <a:rPr lang="fr-FR" sz="2400" b="1" dirty="0" smtClean="0">
                <a:latin typeface="Times New Roman" pitchFamily="18" charset="0"/>
                <a:cs typeface="Times New Roman" pitchFamily="18" charset="0"/>
              </a:rPr>
              <a:t>= P- F= 920- 20= </a:t>
            </a:r>
            <a:r>
              <a:rPr lang="fr-FR" sz="2400" b="1" dirty="0" smtClean="0">
                <a:solidFill>
                  <a:srgbClr val="FF0000"/>
                </a:solidFill>
                <a:latin typeface="Times New Roman" pitchFamily="18" charset="0"/>
                <a:cs typeface="Times New Roman" pitchFamily="18" charset="0"/>
              </a:rPr>
              <a:t>900</a:t>
            </a:r>
            <a:r>
              <a:rPr lang="fr-FR" sz="2400" b="1" dirty="0" smtClean="0">
                <a:latin typeface="Times New Roman" pitchFamily="18" charset="0"/>
                <a:cs typeface="Times New Roman" pitchFamily="18" charset="0"/>
              </a:rPr>
              <a:t>,    </a:t>
            </a:r>
          </a:p>
          <a:p>
            <a:pPr>
              <a:buNone/>
            </a:pPr>
            <a:r>
              <a:rPr lang="fr-FR" sz="2400" b="1" dirty="0" smtClean="0">
                <a:latin typeface="Times New Roman" pitchFamily="18" charset="0"/>
                <a:cs typeface="Times New Roman" pitchFamily="18" charset="0"/>
              </a:rPr>
              <a:t>P</a:t>
            </a:r>
            <a:r>
              <a:rPr lang="fr-FR" sz="2400" b="1" baseline="-25000" dirty="0" smtClean="0">
                <a:latin typeface="Times New Roman" pitchFamily="18" charset="0"/>
                <a:cs typeface="Times New Roman" pitchFamily="18" charset="0"/>
              </a:rPr>
              <a:t>0</a:t>
            </a:r>
            <a:r>
              <a:rPr lang="fr-FR" sz="2400" b="1" dirty="0" smtClean="0">
                <a:latin typeface="Times New Roman" pitchFamily="18" charset="0"/>
                <a:cs typeface="Times New Roman" pitchFamily="18" charset="0"/>
              </a:rPr>
              <a:t>= VN- E- F= 1000- 80- 20 = </a:t>
            </a:r>
            <a:r>
              <a:rPr lang="fr-FR" sz="2400" b="1" dirty="0" smtClean="0">
                <a:solidFill>
                  <a:srgbClr val="FF0000"/>
                </a:solidFill>
                <a:latin typeface="Times New Roman" pitchFamily="18" charset="0"/>
                <a:cs typeface="Times New Roman" pitchFamily="18" charset="0"/>
              </a:rPr>
              <a:t>900</a:t>
            </a:r>
            <a:r>
              <a:rPr lang="fr-FR" sz="2400" b="1" dirty="0" smtClean="0">
                <a:latin typeface="Times New Roman" pitchFamily="18" charset="0"/>
                <a:cs typeface="Times New Roman" pitchFamily="18" charset="0"/>
              </a:rPr>
              <a:t>.</a:t>
            </a:r>
          </a:p>
        </p:txBody>
      </p:sp>
      <p:sp>
        <p:nvSpPr>
          <p:cNvPr id="174092"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74101" name="Rectangle 21"/>
          <p:cNvSpPr>
            <a:spLocks noChangeArrowheads="1"/>
          </p:cNvSpPr>
          <p:nvPr/>
        </p:nvSpPr>
        <p:spPr bwMode="auto">
          <a:xfrm>
            <a:off x="533400" y="3048000"/>
            <a:ext cx="8001001"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حساب تكلفة التمويل بإصدار أسهم عادية: </a:t>
            </a: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بتطبيق نموذج النمو الدائم نحسب</a:t>
            </a:r>
            <a:r>
              <a:rPr kumimoji="0" lang="ar-DZ" sz="2400" b="1"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معدل العائد المتوقع، ونعتبره كتكلفة للتمويل بالأسهم العادية</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174102" name="Group 22"/>
          <p:cNvGrpSpPr>
            <a:grpSpLocks/>
          </p:cNvGrpSpPr>
          <p:nvPr/>
        </p:nvGrpSpPr>
        <p:grpSpPr bwMode="auto">
          <a:xfrm>
            <a:off x="685800" y="4267194"/>
            <a:ext cx="6643549" cy="1143241"/>
            <a:chOff x="790" y="14562"/>
            <a:chExt cx="6561" cy="888"/>
          </a:xfrm>
        </p:grpSpPr>
        <p:sp>
          <p:nvSpPr>
            <p:cNvPr id="174103" name="Text Box 23"/>
            <p:cNvSpPr txBox="1">
              <a:spLocks noChangeArrowheads="1"/>
            </p:cNvSpPr>
            <p:nvPr/>
          </p:nvSpPr>
          <p:spPr bwMode="auto">
            <a:xfrm>
              <a:off x="790" y="14863"/>
              <a:ext cx="660" cy="40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o</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74104" name="Text Box 24"/>
            <p:cNvSpPr txBox="1">
              <a:spLocks noChangeArrowheads="1"/>
            </p:cNvSpPr>
            <p:nvPr/>
          </p:nvSpPr>
          <p:spPr bwMode="auto">
            <a:xfrm>
              <a:off x="1390" y="15119"/>
              <a:ext cx="598" cy="3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05" name="Text Box 25"/>
            <p:cNvSpPr txBox="1">
              <a:spLocks noChangeArrowheads="1"/>
            </p:cNvSpPr>
            <p:nvPr/>
          </p:nvSpPr>
          <p:spPr bwMode="auto">
            <a:xfrm>
              <a:off x="1330" y="14669"/>
              <a:ext cx="78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06" name="Connecteur droit 404"/>
            <p:cNvSpPr>
              <a:spLocks noChangeShapeType="1"/>
            </p:cNvSpPr>
            <p:nvPr/>
          </p:nvSpPr>
          <p:spPr bwMode="auto">
            <a:xfrm>
              <a:off x="1375" y="15074"/>
              <a:ext cx="553"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4107" name="Text Box 27"/>
            <p:cNvSpPr txBox="1">
              <a:spLocks noChangeArrowheads="1"/>
            </p:cNvSpPr>
            <p:nvPr/>
          </p:nvSpPr>
          <p:spPr bwMode="auto">
            <a:xfrm>
              <a:off x="1928" y="14890"/>
              <a:ext cx="757"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g </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74108" name="Text Box 28"/>
            <p:cNvSpPr txBox="1">
              <a:spLocks noChangeArrowheads="1"/>
            </p:cNvSpPr>
            <p:nvPr/>
          </p:nvSpPr>
          <p:spPr bwMode="auto">
            <a:xfrm>
              <a:off x="3287" y="14757"/>
              <a:ext cx="660" cy="3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o</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74109" name="Text Box 29"/>
            <p:cNvSpPr txBox="1">
              <a:spLocks noChangeArrowheads="1"/>
            </p:cNvSpPr>
            <p:nvPr/>
          </p:nvSpPr>
          <p:spPr bwMode="auto">
            <a:xfrm>
              <a:off x="3857" y="15013"/>
              <a:ext cx="733"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900</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74110" name="Text Box 30"/>
            <p:cNvSpPr txBox="1">
              <a:spLocks noChangeArrowheads="1"/>
            </p:cNvSpPr>
            <p:nvPr/>
          </p:nvSpPr>
          <p:spPr bwMode="auto">
            <a:xfrm>
              <a:off x="3841" y="14562"/>
              <a:ext cx="58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81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11" name="Connecteur droit 404"/>
            <p:cNvSpPr>
              <a:spLocks noChangeShapeType="1"/>
            </p:cNvSpPr>
            <p:nvPr/>
          </p:nvSpPr>
          <p:spPr bwMode="auto">
            <a:xfrm flipV="1">
              <a:off x="3857" y="14946"/>
              <a:ext cx="568" cy="1"/>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4112" name="Text Box 32"/>
            <p:cNvSpPr txBox="1">
              <a:spLocks noChangeArrowheads="1"/>
            </p:cNvSpPr>
            <p:nvPr/>
          </p:nvSpPr>
          <p:spPr bwMode="auto">
            <a:xfrm>
              <a:off x="4491" y="14733"/>
              <a:ext cx="286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+ 0,07= 0,16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16% </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1"/>
            <a:ext cx="8153400" cy="1600200"/>
          </a:xfrm>
        </p:spPr>
        <p:txBody>
          <a:bodyPr>
            <a:normAutofit/>
          </a:bodyPr>
          <a:lstStyle/>
          <a:p>
            <a:pPr algn="r" rtl="1">
              <a:buNone/>
            </a:pPr>
            <a:r>
              <a:rPr lang="ar-DZ" b="1" dirty="0" smtClean="0">
                <a:solidFill>
                  <a:srgbClr val="FF0000"/>
                </a:solidFill>
                <a:latin typeface="Times New Roman" pitchFamily="18" charset="0"/>
                <a:cs typeface="Times New Roman" pitchFamily="18" charset="0"/>
              </a:rPr>
              <a:t>3</a:t>
            </a:r>
            <a:r>
              <a:rPr lang="ar-DZ" sz="2800" b="1" dirty="0" smtClean="0">
                <a:solidFill>
                  <a:srgbClr val="FF0000"/>
                </a:solidFill>
                <a:latin typeface="Times New Roman" pitchFamily="18" charset="0"/>
                <a:cs typeface="Times New Roman" pitchFamily="18" charset="0"/>
              </a:rPr>
              <a:t>. </a:t>
            </a:r>
            <a:r>
              <a:rPr lang="ar-DZ" sz="2800" b="1" dirty="0" smtClean="0">
                <a:solidFill>
                  <a:srgbClr val="FF0000"/>
                </a:solidFill>
                <a:latin typeface="Arial" pitchFamily="34" charset="0"/>
                <a:cs typeface="Arial" pitchFamily="34" charset="0"/>
              </a:rPr>
              <a:t>حساب معامل المخاطر النظامية</a:t>
            </a:r>
            <a:r>
              <a:rPr lang="ar-DZ" sz="2800" dirty="0" smtClean="0">
                <a:solidFill>
                  <a:srgbClr val="FF0000"/>
                </a:solidFill>
                <a:latin typeface="Arial" pitchFamily="34" charset="0"/>
                <a:cs typeface="Arial" pitchFamily="34" charset="0"/>
              </a:rPr>
              <a:t> </a:t>
            </a:r>
            <a:r>
              <a:rPr lang="ar-DZ" sz="2800" b="1" dirty="0" smtClean="0">
                <a:solidFill>
                  <a:srgbClr val="FF0000"/>
                </a:solidFill>
                <a:latin typeface="Arial" pitchFamily="34" charset="0"/>
                <a:cs typeface="Arial" pitchFamily="34" charset="0"/>
              </a:rPr>
              <a:t> </a:t>
            </a:r>
            <a:r>
              <a:rPr lang="fr-FR" sz="2800" b="1" dirty="0" smtClean="0">
                <a:solidFill>
                  <a:srgbClr val="FF0000"/>
                </a:solidFill>
                <a:latin typeface="Times New Roman" pitchFamily="18" charset="0"/>
                <a:cs typeface="Times New Roman" pitchFamily="18" charset="0"/>
              </a:rPr>
              <a:t>β</a:t>
            </a:r>
            <a:endParaRPr lang="fr-FR" dirty="0" smtClean="0">
              <a:solidFill>
                <a:srgbClr val="FF0000"/>
              </a:solidFill>
              <a:latin typeface="Times New Roman" pitchFamily="18" charset="0"/>
              <a:cs typeface="Times New Roman" pitchFamily="18" charset="0"/>
            </a:endParaRPr>
          </a:p>
          <a:p>
            <a:pPr>
              <a:buNone/>
            </a:pPr>
            <a:r>
              <a:rPr lang="fr-FR" sz="2400" b="1" dirty="0" smtClean="0">
                <a:latin typeface="Times New Roman" pitchFamily="18" charset="0"/>
                <a:cs typeface="Times New Roman" pitchFamily="18" charset="0"/>
              </a:rPr>
              <a:t>E(</a:t>
            </a:r>
            <a:r>
              <a:rPr lang="fr-FR" sz="2400" b="1" dirty="0" err="1" smtClean="0">
                <a:latin typeface="Times New Roman" pitchFamily="18" charset="0"/>
                <a:cs typeface="Times New Roman" pitchFamily="18" charset="0"/>
              </a:rPr>
              <a:t>R</a:t>
            </a:r>
            <a:r>
              <a:rPr lang="fr-FR" sz="2400" b="1" baseline="-25000" dirty="0" err="1" smtClean="0">
                <a:latin typeface="Times New Roman" pitchFamily="18" charset="0"/>
                <a:cs typeface="Times New Roman" pitchFamily="18" charset="0"/>
              </a:rPr>
              <a:t>m</a:t>
            </a:r>
            <a:r>
              <a:rPr lang="fr-FR" sz="2400" b="1" dirty="0" smtClean="0">
                <a:latin typeface="Times New Roman" pitchFamily="18" charset="0"/>
                <a:cs typeface="Times New Roman" pitchFamily="18" charset="0"/>
              </a:rPr>
              <a:t>)= 14 %,   R</a:t>
            </a:r>
            <a:r>
              <a:rPr lang="fr-FR" sz="2400" b="1" baseline="-25000" dirty="0" smtClean="0">
                <a:latin typeface="Times New Roman" pitchFamily="18" charset="0"/>
                <a:cs typeface="Times New Roman" pitchFamily="18" charset="0"/>
              </a:rPr>
              <a:t>F</a:t>
            </a:r>
            <a:r>
              <a:rPr lang="fr-FR" sz="2400" b="1" dirty="0" smtClean="0">
                <a:latin typeface="Times New Roman" pitchFamily="18" charset="0"/>
                <a:cs typeface="Times New Roman" pitchFamily="18" charset="0"/>
              </a:rPr>
              <a:t> = 4%</a:t>
            </a:r>
          </a:p>
          <a:p>
            <a:pPr algn="r" rtl="1">
              <a:buNone/>
            </a:pPr>
            <a:r>
              <a:rPr lang="ar-DZ" sz="2800" b="1" dirty="0" smtClean="0">
                <a:latin typeface="Arial" pitchFamily="34" charset="0"/>
                <a:cs typeface="Arial" pitchFamily="34" charset="0"/>
              </a:rPr>
              <a:t>بتطبيق نموذج تسعير الأصول المالية </a:t>
            </a:r>
            <a:r>
              <a:rPr lang="fr-FR" sz="2800" b="1" dirty="0" smtClean="0">
                <a:latin typeface="Times New Roman" pitchFamily="18" charset="0"/>
                <a:cs typeface="Times New Roman" pitchFamily="18" charset="0"/>
              </a:rPr>
              <a:t>MEDAF</a:t>
            </a:r>
            <a:r>
              <a:rPr lang="ar-DZ" sz="2800" b="1" dirty="0" smtClean="0">
                <a:latin typeface="Arial" pitchFamily="34" charset="0"/>
                <a:cs typeface="Arial" pitchFamily="34" charset="0"/>
              </a:rPr>
              <a:t> لدينا:</a:t>
            </a:r>
            <a:endParaRPr lang="fr-FR" sz="2800" b="1" dirty="0">
              <a:latin typeface="Arial" pitchFamily="34" charset="0"/>
              <a:cs typeface="Arial" pitchFamily="34" charset="0"/>
            </a:endParaRPr>
          </a:p>
        </p:txBody>
      </p:sp>
      <p:sp>
        <p:nvSpPr>
          <p:cNvPr id="175105" name="Rectangle 1"/>
          <p:cNvSpPr>
            <a:spLocks noChangeArrowheads="1"/>
          </p:cNvSpPr>
          <p:nvPr/>
        </p:nvSpPr>
        <p:spPr bwMode="auto">
          <a:xfrm>
            <a:off x="4419600" y="2133600"/>
            <a:ext cx="408958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β[ E(</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m</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ومنه: </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3" name="Groupe 22"/>
          <p:cNvGrpSpPr/>
          <p:nvPr/>
        </p:nvGrpSpPr>
        <p:grpSpPr>
          <a:xfrm>
            <a:off x="228600" y="2819400"/>
            <a:ext cx="8534053" cy="1066800"/>
            <a:chOff x="228600" y="2819400"/>
            <a:chExt cx="8534053" cy="1066800"/>
          </a:xfrm>
        </p:grpSpPr>
        <p:grpSp>
          <p:nvGrpSpPr>
            <p:cNvPr id="175106" name="Group 2"/>
            <p:cNvGrpSpPr>
              <a:grpSpLocks/>
            </p:cNvGrpSpPr>
            <p:nvPr/>
          </p:nvGrpSpPr>
          <p:grpSpPr bwMode="auto">
            <a:xfrm>
              <a:off x="228600" y="2819400"/>
              <a:ext cx="5180630" cy="1066800"/>
              <a:chOff x="5002" y="14949"/>
              <a:chExt cx="4273" cy="911"/>
            </a:xfrm>
          </p:grpSpPr>
          <p:grpSp>
            <p:nvGrpSpPr>
              <p:cNvPr id="175107" name="Group 3"/>
              <p:cNvGrpSpPr>
                <a:grpSpLocks/>
              </p:cNvGrpSpPr>
              <p:nvPr/>
            </p:nvGrpSpPr>
            <p:grpSpPr bwMode="auto">
              <a:xfrm>
                <a:off x="5002" y="14949"/>
                <a:ext cx="1775" cy="872"/>
                <a:chOff x="5002" y="1911"/>
                <a:chExt cx="1775" cy="872"/>
              </a:xfrm>
            </p:grpSpPr>
            <p:sp>
              <p:nvSpPr>
                <p:cNvPr id="175108" name="Text Box 4"/>
                <p:cNvSpPr txBox="1">
                  <a:spLocks noChangeArrowheads="1"/>
                </p:cNvSpPr>
                <p:nvPr/>
              </p:nvSpPr>
              <p:spPr bwMode="auto">
                <a:xfrm>
                  <a:off x="5002" y="2097"/>
                  <a:ext cx="542"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0" dirty="0" smtClean="0">
                      <a:ln>
                        <a:noFill/>
                      </a:ln>
                      <a:solidFill>
                        <a:schemeClr val="tx1"/>
                      </a:solidFill>
                      <a:effectLst/>
                      <a:latin typeface="Simplified Arabic" charset="0"/>
                      <a:ea typeface="Arial" pitchFamily="34" charset="0"/>
                      <a:cs typeface="Simplified Arabic"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09" name="Text Box 5"/>
                <p:cNvSpPr txBox="1">
                  <a:spLocks noChangeArrowheads="1"/>
                </p:cNvSpPr>
                <p:nvPr/>
              </p:nvSpPr>
              <p:spPr bwMode="auto">
                <a:xfrm>
                  <a:off x="5592" y="1911"/>
                  <a:ext cx="118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f</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10" name="Text Box 6"/>
                <p:cNvSpPr txBox="1">
                  <a:spLocks noChangeArrowheads="1"/>
                </p:cNvSpPr>
                <p:nvPr/>
              </p:nvSpPr>
              <p:spPr bwMode="auto">
                <a:xfrm>
                  <a:off x="5532" y="2332"/>
                  <a:ext cx="1230" cy="4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E(</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f</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11" name="Connecteur droit 299"/>
                <p:cNvSpPr>
                  <a:spLocks noChangeShapeType="1"/>
                </p:cNvSpPr>
                <p:nvPr/>
              </p:nvSpPr>
              <p:spPr bwMode="auto">
                <a:xfrm>
                  <a:off x="5504" y="2286"/>
                  <a:ext cx="1108"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p>
              </p:txBody>
            </p:sp>
          </p:grpSp>
          <p:grpSp>
            <p:nvGrpSpPr>
              <p:cNvPr id="175112" name="Group 8"/>
              <p:cNvGrpSpPr>
                <a:grpSpLocks/>
              </p:cNvGrpSpPr>
              <p:nvPr/>
            </p:nvGrpSpPr>
            <p:grpSpPr bwMode="auto">
              <a:xfrm>
                <a:off x="7074" y="14988"/>
                <a:ext cx="2201" cy="872"/>
                <a:chOff x="7074" y="1950"/>
                <a:chExt cx="2201" cy="872"/>
              </a:xfrm>
            </p:grpSpPr>
            <p:sp>
              <p:nvSpPr>
                <p:cNvPr id="175113" name="Text Box 9"/>
                <p:cNvSpPr txBox="1">
                  <a:spLocks noChangeArrowheads="1"/>
                </p:cNvSpPr>
                <p:nvPr/>
              </p:nvSpPr>
              <p:spPr bwMode="auto">
                <a:xfrm>
                  <a:off x="7074" y="2094"/>
                  <a:ext cx="566"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0" dirty="0" smtClean="0">
                      <a:ln>
                        <a:noFill/>
                      </a:ln>
                      <a:solidFill>
                        <a:schemeClr val="tx1"/>
                      </a:solidFill>
                      <a:effectLst/>
                      <a:latin typeface="Simplified Arabic" charset="0"/>
                      <a:ea typeface="Arial" pitchFamily="34" charset="0"/>
                      <a:cs typeface="Arial" pitchFamily="34" charset="0"/>
                    </a:rPr>
                    <a:t>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14" name="Text Box 10"/>
                <p:cNvSpPr txBox="1">
                  <a:spLocks noChangeArrowheads="1"/>
                </p:cNvSpPr>
                <p:nvPr/>
              </p:nvSpPr>
              <p:spPr bwMode="auto">
                <a:xfrm>
                  <a:off x="7703" y="1950"/>
                  <a:ext cx="754"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16 - 4</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15" name="Text Box 11"/>
                <p:cNvSpPr txBox="1">
                  <a:spLocks noChangeArrowheads="1"/>
                </p:cNvSpPr>
                <p:nvPr/>
              </p:nvSpPr>
              <p:spPr bwMode="auto">
                <a:xfrm>
                  <a:off x="7690" y="2371"/>
                  <a:ext cx="767" cy="4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14 - 4</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16" name="Connecteur droit 299"/>
                <p:cNvSpPr>
                  <a:spLocks noChangeShapeType="1"/>
                </p:cNvSpPr>
                <p:nvPr/>
              </p:nvSpPr>
              <p:spPr bwMode="auto">
                <a:xfrm>
                  <a:off x="7702" y="2325"/>
                  <a:ext cx="838"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p>
              </p:txBody>
            </p:sp>
            <p:sp>
              <p:nvSpPr>
                <p:cNvPr id="175117" name="Text Box 13"/>
                <p:cNvSpPr txBox="1">
                  <a:spLocks noChangeArrowheads="1"/>
                </p:cNvSpPr>
                <p:nvPr/>
              </p:nvSpPr>
              <p:spPr bwMode="auto">
                <a:xfrm>
                  <a:off x="8482" y="2094"/>
                  <a:ext cx="793"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1,2</a:t>
                  </a:r>
                  <a:endParaRPr kumimoji="0" lang="fr-FR" sz="2400" b="1" i="0" u="none" strike="noStrike" cap="none" normalizeH="0" baseline="0" dirty="0" smtClean="0">
                    <a:ln>
                      <a:noFill/>
                    </a:ln>
                    <a:solidFill>
                      <a:srgbClr val="FF0000"/>
                    </a:solidFill>
                    <a:effectLst/>
                    <a:latin typeface="Simplified Arabic"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grpSp>
        <p:grpSp>
          <p:nvGrpSpPr>
            <p:cNvPr id="175118" name="Group 14"/>
            <p:cNvGrpSpPr>
              <a:grpSpLocks/>
            </p:cNvGrpSpPr>
            <p:nvPr/>
          </p:nvGrpSpPr>
          <p:grpSpPr bwMode="auto">
            <a:xfrm>
              <a:off x="5638800" y="2820099"/>
              <a:ext cx="3123853" cy="1065402"/>
              <a:chOff x="1635" y="3062"/>
              <a:chExt cx="2720" cy="762"/>
            </a:xfrm>
          </p:grpSpPr>
          <p:sp>
            <p:nvSpPr>
              <p:cNvPr id="175119" name="Text Box 15"/>
              <p:cNvSpPr txBox="1">
                <a:spLocks noChangeArrowheads="1"/>
              </p:cNvSpPr>
              <p:nvPr/>
            </p:nvSpPr>
            <p:spPr bwMode="auto">
              <a:xfrm>
                <a:off x="1635" y="3206"/>
                <a:ext cx="69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0" smtClean="0">
                    <a:ln>
                      <a:noFill/>
                    </a:ln>
                    <a:solidFill>
                      <a:schemeClr val="tx1"/>
                    </a:solidFill>
                    <a:effectLst/>
                    <a:latin typeface="Simplified Arabic" charset="0"/>
                    <a:ea typeface="Arial" pitchFamily="34" charset="0"/>
                    <a:cs typeface="Simplified Arabic"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75120" name="Text Box 16"/>
              <p:cNvSpPr txBox="1">
                <a:spLocks noChangeArrowheads="1"/>
              </p:cNvSpPr>
              <p:nvPr/>
            </p:nvSpPr>
            <p:spPr bwMode="auto">
              <a:xfrm>
                <a:off x="2248" y="3062"/>
                <a:ext cx="1502"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0,16 – 0,04</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5121" name="Text Box 17"/>
              <p:cNvSpPr txBox="1">
                <a:spLocks noChangeArrowheads="1"/>
              </p:cNvSpPr>
              <p:nvPr/>
            </p:nvSpPr>
            <p:spPr bwMode="auto">
              <a:xfrm>
                <a:off x="2188" y="3483"/>
                <a:ext cx="1472"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0,14 – 0,04</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75122" name="Connecteur droit 299"/>
              <p:cNvSpPr>
                <a:spLocks noChangeShapeType="1"/>
              </p:cNvSpPr>
              <p:nvPr/>
            </p:nvSpPr>
            <p:spPr bwMode="auto">
              <a:xfrm>
                <a:off x="2325" y="3437"/>
                <a:ext cx="1230"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p>
            </p:txBody>
          </p:sp>
          <p:sp>
            <p:nvSpPr>
              <p:cNvPr id="175123" name="Text Box 19"/>
              <p:cNvSpPr txBox="1">
                <a:spLocks noChangeArrowheads="1"/>
              </p:cNvSpPr>
              <p:nvPr/>
            </p:nvSpPr>
            <p:spPr bwMode="auto">
              <a:xfrm>
                <a:off x="3555" y="3206"/>
                <a:ext cx="800"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1,2</a:t>
                </a:r>
                <a:endParaRPr kumimoji="0" lang="fr-FR" sz="2400" b="1" i="0" u="none" strike="noStrike" cap="none" normalizeH="0" baseline="0" dirty="0" smtClean="0">
                  <a:ln>
                    <a:noFill/>
                  </a:ln>
                  <a:solidFill>
                    <a:srgbClr val="FF0000"/>
                  </a:solidFill>
                  <a:effectLst/>
                  <a:latin typeface="Simplified Arabic"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grpSp>
      <p:sp>
        <p:nvSpPr>
          <p:cNvPr id="175124" name="Rectangle 20"/>
          <p:cNvSpPr>
            <a:spLocks noChangeArrowheads="1"/>
          </p:cNvSpPr>
          <p:nvPr/>
        </p:nvSpPr>
        <p:spPr bwMode="auto">
          <a:xfrm>
            <a:off x="838200" y="4038600"/>
            <a:ext cx="786028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علاوة المخاطر النظامية لحملة الأسهم العادية:</a:t>
            </a:r>
            <a:endPar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16- 4 = 12%  </a:t>
            </a:r>
            <a:r>
              <a:rPr lang="ar-DZ" sz="2400" b="1" dirty="0" smtClean="0">
                <a:latin typeface="Times New Roman" pitchFamily="18" charset="0"/>
                <a:ea typeface="Calibri" pitchFamily="34" charset="0"/>
                <a:cs typeface="Times New Roman" pitchFamily="18" charset="0"/>
              </a:rPr>
              <a:t>  أ</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( 14- 4)= 12%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β[ E(</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m</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sz="2400" b="1" i="0" u="none" strike="noStrike" cap="none" normalizeH="0" baseline="-30000" dirty="0" err="1" smtClean="0">
                <a:ln>
                  <a:noFill/>
                </a:ln>
                <a:solidFill>
                  <a:schemeClr val="tx1"/>
                </a:solidFill>
                <a:effectLst/>
                <a:latin typeface="Times New Roman" pitchFamily="18" charset="0"/>
                <a:ea typeface="Calibri" pitchFamily="34" charset="0"/>
                <a:cs typeface="Times New Roman" pitchFamily="18" charset="0"/>
              </a:rPr>
              <a:t>f</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85801"/>
            <a:ext cx="8839200" cy="1143000"/>
          </a:xfrm>
        </p:spPr>
        <p:txBody>
          <a:bodyPr>
            <a:normAutofit/>
          </a:bodyPr>
          <a:lstStyle/>
          <a:p>
            <a:pPr algn="r" rtl="1">
              <a:buNone/>
            </a:pPr>
            <a:r>
              <a:rPr lang="fr-FR" sz="2800" b="1" dirty="0" smtClean="0">
                <a:solidFill>
                  <a:srgbClr val="FF0000"/>
                </a:solidFill>
                <a:latin typeface="Arial" pitchFamily="34" charset="0"/>
                <a:cs typeface="Arial" pitchFamily="34" charset="0"/>
              </a:rPr>
              <a:t>4</a:t>
            </a:r>
            <a:r>
              <a:rPr lang="ar-DZ" sz="2800" b="1" dirty="0" smtClean="0">
                <a:solidFill>
                  <a:srgbClr val="FF0000"/>
                </a:solidFill>
                <a:latin typeface="Arial" pitchFamily="34" charset="0"/>
                <a:cs typeface="Arial" pitchFamily="34" charset="0"/>
              </a:rPr>
              <a:t>. حساب التكلفة المتوسطة المرجحة لرأس المال:</a:t>
            </a:r>
            <a:endParaRPr lang="fr-FR" sz="2800" dirty="0" smtClean="0">
              <a:solidFill>
                <a:srgbClr val="FF0000"/>
              </a:solidFill>
              <a:latin typeface="Arial" pitchFamily="34" charset="0"/>
              <a:cs typeface="Arial" pitchFamily="34" charset="0"/>
            </a:endParaRPr>
          </a:p>
          <a:p>
            <a:pPr>
              <a:buNone/>
            </a:pPr>
            <a:r>
              <a:rPr lang="fr-FR" sz="2400" b="1" dirty="0" err="1" smtClean="0">
                <a:latin typeface="Times New Roman" pitchFamily="18" charset="0"/>
                <a:cs typeface="Times New Roman" pitchFamily="18" charset="0"/>
              </a:rPr>
              <a:t>k</a:t>
            </a:r>
            <a:r>
              <a:rPr lang="fr-FR" sz="2400" b="1" baseline="-25000" dirty="0" err="1" smtClean="0">
                <a:latin typeface="Times New Roman" pitchFamily="18" charset="0"/>
                <a:cs typeface="Times New Roman" pitchFamily="18" charset="0"/>
              </a:rPr>
              <a:t>D</a:t>
            </a:r>
            <a:r>
              <a:rPr lang="fr-FR" sz="2400" b="1" dirty="0" smtClean="0">
                <a:latin typeface="Times New Roman" pitchFamily="18" charset="0"/>
                <a:cs typeface="Times New Roman" pitchFamily="18" charset="0"/>
              </a:rPr>
              <a:t> = 6% ,   </a:t>
            </a:r>
            <a:r>
              <a:rPr lang="fr-FR" sz="2400" b="1" dirty="0" err="1" smtClean="0">
                <a:latin typeface="Times New Roman" pitchFamily="18" charset="0"/>
                <a:cs typeface="Times New Roman" pitchFamily="18" charset="0"/>
              </a:rPr>
              <a:t>k</a:t>
            </a:r>
            <a:r>
              <a:rPr lang="fr-FR" sz="2400" b="1" baseline="-25000" dirty="0" err="1" smtClean="0">
                <a:latin typeface="Times New Roman" pitchFamily="18" charset="0"/>
                <a:cs typeface="Times New Roman" pitchFamily="18" charset="0"/>
              </a:rPr>
              <a:t>CP</a:t>
            </a:r>
            <a:r>
              <a:rPr lang="fr-FR" sz="2400" b="1" dirty="0" smtClean="0">
                <a:latin typeface="Times New Roman" pitchFamily="18" charset="0"/>
                <a:cs typeface="Times New Roman" pitchFamily="18" charset="0"/>
              </a:rPr>
              <a:t> = 16%, D= 220000,  CP= 550000 – 220000= 330000</a:t>
            </a:r>
            <a:endParaRPr lang="fr-FR" sz="2400" b="1" dirty="0">
              <a:latin typeface="Times New Roman" pitchFamily="18" charset="0"/>
              <a:cs typeface="Times New Roman" pitchFamily="18" charset="0"/>
            </a:endParaRPr>
          </a:p>
        </p:txBody>
      </p:sp>
      <p:grpSp>
        <p:nvGrpSpPr>
          <p:cNvPr id="176130" name="Group 2"/>
          <p:cNvGrpSpPr>
            <a:grpSpLocks/>
          </p:cNvGrpSpPr>
          <p:nvPr/>
        </p:nvGrpSpPr>
        <p:grpSpPr bwMode="auto">
          <a:xfrm>
            <a:off x="609600" y="2971800"/>
            <a:ext cx="6324600" cy="1066800"/>
            <a:chOff x="835" y="5085"/>
            <a:chExt cx="5225" cy="885"/>
          </a:xfrm>
        </p:grpSpPr>
        <p:grpSp>
          <p:nvGrpSpPr>
            <p:cNvPr id="176131" name="Group 3"/>
            <p:cNvGrpSpPr>
              <a:grpSpLocks/>
            </p:cNvGrpSpPr>
            <p:nvPr/>
          </p:nvGrpSpPr>
          <p:grpSpPr bwMode="auto">
            <a:xfrm>
              <a:off x="835" y="5085"/>
              <a:ext cx="4175" cy="885"/>
              <a:chOff x="835" y="5085"/>
              <a:chExt cx="4175" cy="885"/>
            </a:xfrm>
          </p:grpSpPr>
          <p:sp>
            <p:nvSpPr>
              <p:cNvPr id="176132" name="Text Box 4"/>
              <p:cNvSpPr txBox="1">
                <a:spLocks noChangeArrowheads="1"/>
              </p:cNvSpPr>
              <p:nvPr/>
            </p:nvSpPr>
            <p:spPr bwMode="auto">
              <a:xfrm>
                <a:off x="835" y="5325"/>
                <a:ext cx="149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CMPC= 6</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33" name="Text Box 5"/>
              <p:cNvSpPr txBox="1">
                <a:spLocks noChangeArrowheads="1"/>
              </p:cNvSpPr>
              <p:nvPr/>
            </p:nvSpPr>
            <p:spPr bwMode="auto">
              <a:xfrm>
                <a:off x="2346" y="5550"/>
                <a:ext cx="1009"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550000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34" name="Text Box 6"/>
              <p:cNvSpPr txBox="1">
                <a:spLocks noChangeArrowheads="1"/>
              </p:cNvSpPr>
              <p:nvPr/>
            </p:nvSpPr>
            <p:spPr bwMode="auto">
              <a:xfrm>
                <a:off x="3290" y="5310"/>
                <a:ext cx="68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+ 16</a:t>
                </a:r>
                <a:endPar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35" name="Zone de texte 5"/>
              <p:cNvSpPr txBox="1">
                <a:spLocks noChangeArrowheads="1"/>
              </p:cNvSpPr>
              <p:nvPr/>
            </p:nvSpPr>
            <p:spPr bwMode="auto">
              <a:xfrm>
                <a:off x="3975" y="5505"/>
                <a:ext cx="101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550000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36" name="Connecteur droit 6"/>
              <p:cNvSpPr>
                <a:spLocks noChangeShapeType="1"/>
              </p:cNvSpPr>
              <p:nvPr/>
            </p:nvSpPr>
            <p:spPr bwMode="auto">
              <a:xfrm>
                <a:off x="2425" y="5550"/>
                <a:ext cx="735"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6137" name="Connecteur droit 7"/>
              <p:cNvSpPr>
                <a:spLocks noChangeShapeType="1"/>
              </p:cNvSpPr>
              <p:nvPr/>
            </p:nvSpPr>
            <p:spPr bwMode="auto">
              <a:xfrm>
                <a:off x="4055" y="5535"/>
                <a:ext cx="735"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6138" name="Zone de texte 8"/>
              <p:cNvSpPr txBox="1">
                <a:spLocks noChangeArrowheads="1"/>
              </p:cNvSpPr>
              <p:nvPr/>
            </p:nvSpPr>
            <p:spPr bwMode="auto">
              <a:xfrm>
                <a:off x="2325" y="5115"/>
                <a:ext cx="1030"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220000</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39" name="Zone de texte 9"/>
              <p:cNvSpPr txBox="1">
                <a:spLocks noChangeArrowheads="1"/>
              </p:cNvSpPr>
              <p:nvPr/>
            </p:nvSpPr>
            <p:spPr bwMode="auto">
              <a:xfrm>
                <a:off x="3975" y="5085"/>
                <a:ext cx="103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330000</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grpSp>
        <p:sp>
          <p:nvSpPr>
            <p:cNvPr id="176140" name="Text Box 12"/>
            <p:cNvSpPr txBox="1">
              <a:spLocks noChangeArrowheads="1"/>
            </p:cNvSpPr>
            <p:nvPr/>
          </p:nvSpPr>
          <p:spPr bwMode="auto">
            <a:xfrm>
              <a:off x="4915" y="5295"/>
              <a:ext cx="114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=12 %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176141" name="Group 13"/>
          <p:cNvGrpSpPr>
            <a:grpSpLocks/>
          </p:cNvGrpSpPr>
          <p:nvPr/>
        </p:nvGrpSpPr>
        <p:grpSpPr bwMode="auto">
          <a:xfrm>
            <a:off x="558800" y="1904291"/>
            <a:ext cx="4956535" cy="914959"/>
            <a:chOff x="1000" y="9985"/>
            <a:chExt cx="3935" cy="636"/>
          </a:xfrm>
        </p:grpSpPr>
        <p:sp>
          <p:nvSpPr>
            <p:cNvPr id="176142" name="Text Box 14"/>
            <p:cNvSpPr txBox="1">
              <a:spLocks noChangeArrowheads="1"/>
            </p:cNvSpPr>
            <p:nvPr/>
          </p:nvSpPr>
          <p:spPr bwMode="auto">
            <a:xfrm>
              <a:off x="1000" y="10135"/>
              <a:ext cx="1215"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CMPC=</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43" name="Text Box 15"/>
            <p:cNvSpPr txBox="1">
              <a:spLocks noChangeArrowheads="1"/>
            </p:cNvSpPr>
            <p:nvPr/>
          </p:nvSpPr>
          <p:spPr bwMode="auto">
            <a:xfrm>
              <a:off x="2155" y="10120"/>
              <a:ext cx="458"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44" name="Text Box 16"/>
            <p:cNvSpPr txBox="1">
              <a:spLocks noChangeArrowheads="1"/>
            </p:cNvSpPr>
            <p:nvPr/>
          </p:nvSpPr>
          <p:spPr bwMode="auto">
            <a:xfrm>
              <a:off x="2613" y="10360"/>
              <a:ext cx="907" cy="26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D+CP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45" name="Text Box 17"/>
            <p:cNvSpPr txBox="1">
              <a:spLocks noChangeArrowheads="1"/>
            </p:cNvSpPr>
            <p:nvPr/>
          </p:nvSpPr>
          <p:spPr bwMode="auto">
            <a:xfrm>
              <a:off x="3371" y="10120"/>
              <a:ext cx="81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just" fontAlgn="base">
                <a:spcBef>
                  <a:spcPct val="0"/>
                </a:spcBef>
                <a:spcAft>
                  <a:spcPct val="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lang="fr-FR" sz="2400" b="1" dirty="0" err="1" smtClean="0">
                  <a:latin typeface="Times New Roman" pitchFamily="18" charset="0"/>
                  <a:ea typeface="Arial" pitchFamily="34" charset="0"/>
                  <a:cs typeface="Times New Roman" pitchFamily="18" charset="0"/>
                </a:rPr>
                <a:t>k</a:t>
              </a:r>
              <a:r>
                <a:rPr lang="fr-FR" sz="2400" b="1" baseline="-25000" dirty="0" err="1" smtClean="0">
                  <a:latin typeface="Times New Roman" pitchFamily="18" charset="0"/>
                  <a:ea typeface="Arial" pitchFamily="34" charset="0"/>
                  <a:cs typeface="Times New Roman" pitchFamily="18" charset="0"/>
                </a:rPr>
                <a:t>CP</a:t>
              </a:r>
              <a:endParaRPr lang="fr-FR" sz="2400" dirty="0" smtClean="0">
                <a:latin typeface="Times New Roman" pitchFamily="18" charset="0"/>
                <a:cs typeface="Times New Roman" pitchFamily="18" charset="0"/>
              </a:endParaRPr>
            </a:p>
            <a:p>
              <a:pPr marL="0" marR="0" lvl="0" indent="0" algn="just" defTabSz="91440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47" name="Zone de texte 5"/>
            <p:cNvSpPr txBox="1">
              <a:spLocks noChangeArrowheads="1"/>
            </p:cNvSpPr>
            <p:nvPr/>
          </p:nvSpPr>
          <p:spPr bwMode="auto">
            <a:xfrm>
              <a:off x="4126" y="10315"/>
              <a:ext cx="809"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D+CP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48" name="Connecteur droit 6"/>
            <p:cNvSpPr>
              <a:spLocks noChangeShapeType="1"/>
            </p:cNvSpPr>
            <p:nvPr/>
          </p:nvSpPr>
          <p:spPr bwMode="auto">
            <a:xfrm>
              <a:off x="2590" y="10360"/>
              <a:ext cx="735"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6149" name="Connecteur droit 7"/>
            <p:cNvSpPr>
              <a:spLocks noChangeShapeType="1"/>
            </p:cNvSpPr>
            <p:nvPr/>
          </p:nvSpPr>
          <p:spPr bwMode="auto">
            <a:xfrm>
              <a:off x="4065" y="10303"/>
              <a:ext cx="735" cy="0"/>
            </a:xfrm>
            <a:prstGeom prst="line">
              <a:avLst/>
            </a:prstGeom>
            <a:noFill/>
            <a:ln w="9525">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76150" name="Zone de texte 8"/>
            <p:cNvSpPr txBox="1">
              <a:spLocks noChangeArrowheads="1"/>
            </p:cNvSpPr>
            <p:nvPr/>
          </p:nvSpPr>
          <p:spPr bwMode="auto">
            <a:xfrm>
              <a:off x="2830" y="10038"/>
              <a:ext cx="390" cy="3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6151" name="Zone de texte 9"/>
            <p:cNvSpPr txBox="1">
              <a:spLocks noChangeArrowheads="1"/>
            </p:cNvSpPr>
            <p:nvPr/>
          </p:nvSpPr>
          <p:spPr bwMode="auto">
            <a:xfrm>
              <a:off x="4126" y="9985"/>
              <a:ext cx="568"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CP</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176165" name="Group 37"/>
          <p:cNvGrpSpPr>
            <a:grpSpLocks/>
          </p:cNvGrpSpPr>
          <p:nvPr/>
        </p:nvGrpSpPr>
        <p:grpSpPr bwMode="auto">
          <a:xfrm>
            <a:off x="152597" y="4229100"/>
            <a:ext cx="8914971" cy="2352202"/>
            <a:chOff x="-578" y="2040"/>
            <a:chExt cx="12186" cy="3097"/>
          </a:xfrm>
        </p:grpSpPr>
        <p:grpSp>
          <p:nvGrpSpPr>
            <p:cNvPr id="176166" name="Group 38"/>
            <p:cNvGrpSpPr>
              <a:grpSpLocks/>
            </p:cNvGrpSpPr>
            <p:nvPr/>
          </p:nvGrpSpPr>
          <p:grpSpPr bwMode="auto">
            <a:xfrm>
              <a:off x="-578" y="2040"/>
              <a:ext cx="12082" cy="1440"/>
              <a:chOff x="-578" y="2040"/>
              <a:chExt cx="12082" cy="1440"/>
            </a:xfrm>
          </p:grpSpPr>
          <p:cxnSp>
            <p:nvCxnSpPr>
              <p:cNvPr id="176167" name="AutoShape 39"/>
              <p:cNvCxnSpPr>
                <a:cxnSpLocks noChangeShapeType="1"/>
              </p:cNvCxnSpPr>
              <p:nvPr/>
            </p:nvCxnSpPr>
            <p:spPr bwMode="auto">
              <a:xfrm>
                <a:off x="2445" y="2745"/>
                <a:ext cx="8281" cy="1"/>
              </a:xfrm>
              <a:prstGeom prst="straightConnector1">
                <a:avLst/>
              </a:prstGeom>
              <a:noFill/>
              <a:ln w="9525">
                <a:solidFill>
                  <a:srgbClr val="000000"/>
                </a:solidFill>
                <a:round/>
                <a:headEnd/>
                <a:tailEnd/>
              </a:ln>
            </p:spPr>
          </p:cxnSp>
          <p:cxnSp>
            <p:nvCxnSpPr>
              <p:cNvPr id="176168" name="AutoShape 40"/>
              <p:cNvCxnSpPr>
                <a:cxnSpLocks noChangeShapeType="1"/>
              </p:cNvCxnSpPr>
              <p:nvPr/>
            </p:nvCxnSpPr>
            <p:spPr bwMode="auto">
              <a:xfrm>
                <a:off x="2460" y="2580"/>
                <a:ext cx="1" cy="330"/>
              </a:xfrm>
              <a:prstGeom prst="straightConnector1">
                <a:avLst/>
              </a:prstGeom>
              <a:noFill/>
              <a:ln w="9525">
                <a:solidFill>
                  <a:srgbClr val="000000"/>
                </a:solidFill>
                <a:round/>
                <a:headEnd/>
                <a:tailEnd/>
              </a:ln>
            </p:spPr>
          </p:cxnSp>
          <p:cxnSp>
            <p:nvCxnSpPr>
              <p:cNvPr id="176169" name="AutoShape 41"/>
              <p:cNvCxnSpPr>
                <a:cxnSpLocks noChangeShapeType="1"/>
              </p:cNvCxnSpPr>
              <p:nvPr/>
            </p:nvCxnSpPr>
            <p:spPr bwMode="auto">
              <a:xfrm>
                <a:off x="4350" y="2580"/>
                <a:ext cx="1" cy="330"/>
              </a:xfrm>
              <a:prstGeom prst="straightConnector1">
                <a:avLst/>
              </a:prstGeom>
              <a:noFill/>
              <a:ln w="9525">
                <a:solidFill>
                  <a:srgbClr val="000000"/>
                </a:solidFill>
                <a:round/>
                <a:headEnd/>
                <a:tailEnd/>
              </a:ln>
            </p:spPr>
          </p:cxnSp>
          <p:cxnSp>
            <p:nvCxnSpPr>
              <p:cNvPr id="176170" name="AutoShape 42"/>
              <p:cNvCxnSpPr>
                <a:cxnSpLocks noChangeShapeType="1"/>
              </p:cNvCxnSpPr>
              <p:nvPr/>
            </p:nvCxnSpPr>
            <p:spPr bwMode="auto">
              <a:xfrm>
                <a:off x="6015" y="2580"/>
                <a:ext cx="1" cy="330"/>
              </a:xfrm>
              <a:prstGeom prst="straightConnector1">
                <a:avLst/>
              </a:prstGeom>
              <a:noFill/>
              <a:ln w="9525">
                <a:solidFill>
                  <a:srgbClr val="000000"/>
                </a:solidFill>
                <a:round/>
                <a:headEnd/>
                <a:tailEnd/>
              </a:ln>
            </p:spPr>
          </p:cxnSp>
          <p:cxnSp>
            <p:nvCxnSpPr>
              <p:cNvPr id="176171" name="AutoShape 43"/>
              <p:cNvCxnSpPr>
                <a:cxnSpLocks noChangeShapeType="1"/>
              </p:cNvCxnSpPr>
              <p:nvPr/>
            </p:nvCxnSpPr>
            <p:spPr bwMode="auto">
              <a:xfrm>
                <a:off x="7740" y="2580"/>
                <a:ext cx="1" cy="330"/>
              </a:xfrm>
              <a:prstGeom prst="straightConnector1">
                <a:avLst/>
              </a:prstGeom>
              <a:noFill/>
              <a:ln w="9525">
                <a:solidFill>
                  <a:srgbClr val="000000"/>
                </a:solidFill>
                <a:round/>
                <a:headEnd/>
                <a:tailEnd/>
              </a:ln>
            </p:spPr>
          </p:cxnSp>
          <p:cxnSp>
            <p:nvCxnSpPr>
              <p:cNvPr id="176172" name="AutoShape 44"/>
              <p:cNvCxnSpPr>
                <a:cxnSpLocks noChangeShapeType="1"/>
              </p:cNvCxnSpPr>
              <p:nvPr/>
            </p:nvCxnSpPr>
            <p:spPr bwMode="auto">
              <a:xfrm>
                <a:off x="9300" y="2580"/>
                <a:ext cx="1" cy="330"/>
              </a:xfrm>
              <a:prstGeom prst="straightConnector1">
                <a:avLst/>
              </a:prstGeom>
              <a:noFill/>
              <a:ln w="9525">
                <a:solidFill>
                  <a:srgbClr val="000000"/>
                </a:solidFill>
                <a:round/>
                <a:headEnd/>
                <a:tailEnd/>
              </a:ln>
            </p:spPr>
          </p:cxnSp>
          <p:cxnSp>
            <p:nvCxnSpPr>
              <p:cNvPr id="176173" name="AutoShape 45"/>
              <p:cNvCxnSpPr>
                <a:cxnSpLocks noChangeShapeType="1"/>
              </p:cNvCxnSpPr>
              <p:nvPr/>
            </p:nvCxnSpPr>
            <p:spPr bwMode="auto">
              <a:xfrm>
                <a:off x="10725" y="2595"/>
                <a:ext cx="1" cy="330"/>
              </a:xfrm>
              <a:prstGeom prst="straightConnector1">
                <a:avLst/>
              </a:prstGeom>
              <a:noFill/>
              <a:ln w="9525">
                <a:solidFill>
                  <a:srgbClr val="000000"/>
                </a:solidFill>
                <a:round/>
                <a:headEnd/>
                <a:tailEnd/>
              </a:ln>
            </p:spPr>
          </p:cxnSp>
          <p:sp>
            <p:nvSpPr>
              <p:cNvPr id="176174" name="Text Box 46"/>
              <p:cNvSpPr txBox="1">
                <a:spLocks noChangeArrowheads="1"/>
              </p:cNvSpPr>
              <p:nvPr/>
            </p:nvSpPr>
            <p:spPr bwMode="auto">
              <a:xfrm>
                <a:off x="2160" y="2955"/>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0</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75" name="Text Box 47"/>
              <p:cNvSpPr txBox="1">
                <a:spLocks noChangeArrowheads="1"/>
              </p:cNvSpPr>
              <p:nvPr/>
            </p:nvSpPr>
            <p:spPr bwMode="auto">
              <a:xfrm>
                <a:off x="4050" y="2910"/>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1</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76" name="Text Box 48"/>
              <p:cNvSpPr txBox="1">
                <a:spLocks noChangeArrowheads="1"/>
              </p:cNvSpPr>
              <p:nvPr/>
            </p:nvSpPr>
            <p:spPr bwMode="auto">
              <a:xfrm>
                <a:off x="5700" y="2910"/>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2</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77" name="Text Box 49"/>
              <p:cNvSpPr txBox="1">
                <a:spLocks noChangeArrowheads="1"/>
              </p:cNvSpPr>
              <p:nvPr/>
            </p:nvSpPr>
            <p:spPr bwMode="auto">
              <a:xfrm>
                <a:off x="7455" y="2910"/>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3</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78" name="Text Box 50"/>
              <p:cNvSpPr txBox="1">
                <a:spLocks noChangeArrowheads="1"/>
              </p:cNvSpPr>
              <p:nvPr/>
            </p:nvSpPr>
            <p:spPr bwMode="auto">
              <a:xfrm>
                <a:off x="8999" y="2910"/>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4</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79" name="Text Box 51"/>
              <p:cNvSpPr txBox="1">
                <a:spLocks noChangeArrowheads="1"/>
              </p:cNvSpPr>
              <p:nvPr/>
            </p:nvSpPr>
            <p:spPr bwMode="auto">
              <a:xfrm>
                <a:off x="10424" y="2940"/>
                <a:ext cx="5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5</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80" name="Text Box 52"/>
              <p:cNvSpPr txBox="1">
                <a:spLocks noChangeArrowheads="1"/>
              </p:cNvSpPr>
              <p:nvPr/>
            </p:nvSpPr>
            <p:spPr bwMode="auto">
              <a:xfrm>
                <a:off x="10035" y="2040"/>
                <a:ext cx="1469"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+185000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1" name="Text Box 53"/>
              <p:cNvSpPr txBox="1">
                <a:spLocks noChangeArrowheads="1"/>
              </p:cNvSpPr>
              <p:nvPr/>
            </p:nvSpPr>
            <p:spPr bwMode="auto">
              <a:xfrm>
                <a:off x="8484" y="2040"/>
                <a:ext cx="1491"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+185000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2" name="Text Box 54"/>
              <p:cNvSpPr txBox="1">
                <a:spLocks noChangeArrowheads="1"/>
              </p:cNvSpPr>
              <p:nvPr/>
            </p:nvSpPr>
            <p:spPr bwMode="auto">
              <a:xfrm>
                <a:off x="6817" y="2054"/>
                <a:ext cx="1493"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+185000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3" name="Text Box 55"/>
              <p:cNvSpPr txBox="1">
                <a:spLocks noChangeArrowheads="1"/>
              </p:cNvSpPr>
              <p:nvPr/>
            </p:nvSpPr>
            <p:spPr bwMode="auto">
              <a:xfrm>
                <a:off x="5046" y="2055"/>
                <a:ext cx="152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+185000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4" name="Text Box 56"/>
              <p:cNvSpPr txBox="1">
                <a:spLocks noChangeArrowheads="1"/>
              </p:cNvSpPr>
              <p:nvPr/>
            </p:nvSpPr>
            <p:spPr bwMode="auto">
              <a:xfrm>
                <a:off x="3276" y="2055"/>
                <a:ext cx="1556"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+185000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5" name="Text Box 57"/>
              <p:cNvSpPr txBox="1">
                <a:spLocks noChangeArrowheads="1"/>
              </p:cNvSpPr>
              <p:nvPr/>
            </p:nvSpPr>
            <p:spPr bwMode="auto">
              <a:xfrm>
                <a:off x="1713" y="2069"/>
                <a:ext cx="136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-550000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6" name="Text Box 58"/>
              <p:cNvSpPr txBox="1">
                <a:spLocks noChangeArrowheads="1"/>
              </p:cNvSpPr>
              <p:nvPr/>
            </p:nvSpPr>
            <p:spPr bwMode="auto">
              <a:xfrm>
                <a:off x="-578" y="2115"/>
                <a:ext cx="195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تدفقات المشروع</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76187" name="Text Box 59"/>
            <p:cNvSpPr txBox="1">
              <a:spLocks noChangeArrowheads="1"/>
            </p:cNvSpPr>
            <p:nvPr/>
          </p:nvSpPr>
          <p:spPr bwMode="auto">
            <a:xfrm>
              <a:off x="-578" y="3870"/>
              <a:ext cx="178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تدفقات التمويل</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88" name="Text Box 60"/>
            <p:cNvSpPr txBox="1">
              <a:spLocks noChangeArrowheads="1"/>
            </p:cNvSpPr>
            <p:nvPr/>
          </p:nvSpPr>
          <p:spPr bwMode="auto">
            <a:xfrm>
              <a:off x="1713" y="3345"/>
              <a:ext cx="1365"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قرض بنكي </a:t>
              </a:r>
              <a:r>
                <a:rPr kumimoji="0" lang="ar-DZ"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220000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89" name="Text Box 61"/>
            <p:cNvSpPr txBox="1">
              <a:spLocks noChangeArrowheads="1"/>
            </p:cNvSpPr>
            <p:nvPr/>
          </p:nvSpPr>
          <p:spPr bwMode="auto">
            <a:xfrm>
              <a:off x="1713" y="4297"/>
              <a:ext cx="1485"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أموال خاصة </a:t>
              </a:r>
              <a:r>
                <a:rPr kumimoji="0" lang="ar-DZ"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330000</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90" name="Text Box 62"/>
            <p:cNvSpPr txBox="1">
              <a:spLocks noChangeArrowheads="1"/>
            </p:cNvSpPr>
            <p:nvPr/>
          </p:nvSpPr>
          <p:spPr bwMode="auto">
            <a:xfrm>
              <a:off x="3540" y="3345"/>
              <a:ext cx="153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50100.42</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91" name="Text Box 63"/>
            <p:cNvSpPr txBox="1">
              <a:spLocks noChangeArrowheads="1"/>
            </p:cNvSpPr>
            <p:nvPr/>
          </p:nvSpPr>
          <p:spPr bwMode="auto">
            <a:xfrm>
              <a:off x="5188" y="3345"/>
              <a:ext cx="153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50100.42</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92" name="Text Box 64"/>
            <p:cNvSpPr txBox="1">
              <a:spLocks noChangeArrowheads="1"/>
            </p:cNvSpPr>
            <p:nvPr/>
          </p:nvSpPr>
          <p:spPr bwMode="auto">
            <a:xfrm>
              <a:off x="6858" y="3345"/>
              <a:ext cx="153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50100.42</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93" name="Text Box 65"/>
            <p:cNvSpPr txBox="1">
              <a:spLocks noChangeArrowheads="1"/>
            </p:cNvSpPr>
            <p:nvPr/>
          </p:nvSpPr>
          <p:spPr bwMode="auto">
            <a:xfrm>
              <a:off x="8449" y="3345"/>
              <a:ext cx="153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50100.42</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76194" name="Text Box 66"/>
            <p:cNvSpPr txBox="1">
              <a:spLocks noChangeArrowheads="1"/>
            </p:cNvSpPr>
            <p:nvPr/>
          </p:nvSpPr>
          <p:spPr bwMode="auto">
            <a:xfrm>
              <a:off x="10078" y="3345"/>
              <a:ext cx="153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b="1" i="0" u="none" strike="noStrike" cap="none" normalizeH="0" baseline="0" smtClean="0">
                  <a:ln>
                    <a:noFill/>
                  </a:ln>
                  <a:solidFill>
                    <a:schemeClr val="tx1"/>
                  </a:solidFill>
                  <a:effectLst/>
                  <a:latin typeface="Times New Roman" pitchFamily="18" charset="0"/>
                  <a:ea typeface="Arial" pitchFamily="34" charset="0"/>
                  <a:cs typeface="Arial" pitchFamily="34" charset="0"/>
                </a:rPr>
                <a:t>50100.42</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sp>
          <p:nvSpPr>
            <p:cNvPr id="176195" name="AutoShape 67"/>
            <p:cNvSpPr>
              <a:spLocks/>
            </p:cNvSpPr>
            <p:nvPr/>
          </p:nvSpPr>
          <p:spPr bwMode="auto">
            <a:xfrm rot="16200000">
              <a:off x="6998" y="412"/>
              <a:ext cx="390" cy="7305"/>
            </a:xfrm>
            <a:prstGeom prst="leftBrace">
              <a:avLst>
                <a:gd name="adj1" fmla="val 156090"/>
                <a:gd name="adj2" fmla="val 50000"/>
              </a:avLst>
            </a:prstGeom>
            <a:noFill/>
            <a:ln w="3175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176196" name="Text Box 68"/>
            <p:cNvSpPr txBox="1">
              <a:spLocks noChangeArrowheads="1"/>
            </p:cNvSpPr>
            <p:nvPr/>
          </p:nvSpPr>
          <p:spPr bwMode="auto">
            <a:xfrm>
              <a:off x="6105" y="4260"/>
              <a:ext cx="2309"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دفعات سداد القرض</a:t>
              </a:r>
              <a:endParaRPr kumimoji="0" lang="fr-FR"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ChangeArrowheads="1"/>
          </p:cNvSpPr>
          <p:nvPr/>
        </p:nvSpPr>
        <p:spPr bwMode="auto">
          <a:xfrm>
            <a:off x="304800" y="914400"/>
            <a:ext cx="8393688"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5</a:t>
            </a: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a:t>
            </a:r>
            <a:r>
              <a:rPr kumimoji="0" lang="ar-DZ" sz="2800" b="1" i="0" u="none" strike="noStrike" cap="none" normalizeH="0" dirty="0" smtClean="0">
                <a:ln>
                  <a:noFill/>
                </a:ln>
                <a:solidFill>
                  <a:srgbClr val="FF0000"/>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تقييم المشروع:</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550000,  n= 5,   CF= 185000,  k= CMPC= 12 %</a:t>
            </a: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algn="r" rtl="1" eaLnBrk="0" fontAlgn="base" hangingPunct="0">
              <a:spcBef>
                <a:spcPct val="0"/>
              </a:spcBef>
              <a:spcAft>
                <a:spcPct val="0"/>
              </a:spcAf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حساب القيمة الحالية الصافية ( حالة تدفقات نقدية ثابتة)</a:t>
            </a:r>
            <a:r>
              <a:rPr kumimoji="0" lang="fr-FR" sz="2400" b="1" i="0" u="none" strike="noStrike" cap="none" normalizeH="0" baseline="0" dirty="0" smtClean="0">
                <a:ln>
                  <a:noFill/>
                </a:ln>
                <a:solidFill>
                  <a:schemeClr val="tx1"/>
                </a:solidFill>
                <a:effectLst/>
                <a:latin typeface="Arial" pitchFamily="34" charset="0"/>
                <a:cs typeface="Arial" pitchFamily="34" charset="0"/>
              </a:rPr>
              <a:t> </a:t>
            </a:r>
          </a:p>
        </p:txBody>
      </p:sp>
      <p:grpSp>
        <p:nvGrpSpPr>
          <p:cNvPr id="5" name="Group 25"/>
          <p:cNvGrpSpPr>
            <a:grpSpLocks/>
          </p:cNvGrpSpPr>
          <p:nvPr/>
        </p:nvGrpSpPr>
        <p:grpSpPr bwMode="auto">
          <a:xfrm>
            <a:off x="533400" y="3657600"/>
            <a:ext cx="7505337" cy="1056641"/>
            <a:chOff x="3999" y="9836"/>
            <a:chExt cx="6398" cy="736"/>
          </a:xfrm>
        </p:grpSpPr>
        <p:sp>
          <p:nvSpPr>
            <p:cNvPr id="6" name="Text Box 26"/>
            <p:cNvSpPr txBox="1">
              <a:spLocks noChangeArrowheads="1"/>
            </p:cNvSpPr>
            <p:nvPr/>
          </p:nvSpPr>
          <p:spPr bwMode="auto">
            <a:xfrm>
              <a:off x="3999" y="10050"/>
              <a:ext cx="1819"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VAN = 185000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27"/>
            <p:cNvSpPr txBox="1">
              <a:spLocks noChangeArrowheads="1"/>
            </p:cNvSpPr>
            <p:nvPr/>
          </p:nvSpPr>
          <p:spPr bwMode="auto">
            <a:xfrm>
              <a:off x="6015" y="10260"/>
              <a:ext cx="870" cy="3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Simplified Arabic" charset="0"/>
                  <a:ea typeface="Arial" pitchFamily="34" charset="0"/>
                  <a:cs typeface="Simplified Arabic" charset="0"/>
                </a:rPr>
                <a:t>0,12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28"/>
            <p:cNvSpPr txBox="1">
              <a:spLocks noChangeArrowheads="1"/>
            </p:cNvSpPr>
            <p:nvPr/>
          </p:nvSpPr>
          <p:spPr bwMode="auto">
            <a:xfrm>
              <a:off x="5805" y="9836"/>
              <a:ext cx="1637" cy="3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Simplified Arabic" charset="0"/>
                  <a:ea typeface="Arial" pitchFamily="34" charset="0"/>
                  <a:cs typeface="Arial" pitchFamily="34" charset="0"/>
                </a:rPr>
                <a:t>1- (1+0.12)</a:t>
              </a:r>
              <a:r>
                <a:rPr kumimoji="0" lang="fr-FR" sz="2400" b="1" i="0" u="none" strike="noStrike" cap="none" normalizeH="0" baseline="30000" dirty="0" smtClean="0">
                  <a:ln>
                    <a:noFill/>
                  </a:ln>
                  <a:solidFill>
                    <a:schemeClr val="tx1"/>
                  </a:solidFill>
                  <a:effectLst/>
                  <a:latin typeface="Simplified Arabic" charset="0"/>
                  <a:ea typeface="Arial" pitchFamily="34" charset="0"/>
                  <a:cs typeface="Arial" pitchFamily="34" charset="0"/>
                </a:rPr>
                <a:t>-5</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Connecteur droit 306"/>
            <p:cNvSpPr>
              <a:spLocks noChangeShapeType="1"/>
            </p:cNvSpPr>
            <p:nvPr/>
          </p:nvSpPr>
          <p:spPr bwMode="auto">
            <a:xfrm flipV="1">
              <a:off x="5835" y="10239"/>
              <a:ext cx="1380" cy="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600"/>
            </a:p>
          </p:txBody>
        </p:sp>
        <p:sp>
          <p:nvSpPr>
            <p:cNvPr id="10" name="Text Box 30"/>
            <p:cNvSpPr txBox="1">
              <a:spLocks noChangeArrowheads="1"/>
            </p:cNvSpPr>
            <p:nvPr/>
          </p:nvSpPr>
          <p:spPr bwMode="auto">
            <a:xfrm>
              <a:off x="7247" y="10048"/>
              <a:ext cx="3150"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 typeface="Simplified Arabic" charset="0"/>
                <a:buChar char="-"/>
                <a:tabLst/>
              </a:pPr>
              <a:r>
                <a:rPr kumimoji="0" lang="fr-FR" sz="2400" b="1" i="0" u="none" strike="noStrike" cap="none" normalizeH="0" baseline="0" dirty="0" smtClean="0">
                  <a:ln>
                    <a:noFill/>
                  </a:ln>
                  <a:solidFill>
                    <a:schemeClr val="tx1"/>
                  </a:solidFill>
                  <a:effectLst/>
                  <a:latin typeface="Simplified Arabic" charset="0"/>
                  <a:ea typeface="Arial" pitchFamily="34" charset="0"/>
                  <a:cs typeface="Arial" pitchFamily="34" charset="0"/>
                </a:rPr>
                <a:t>550000 = </a:t>
              </a:r>
              <a:r>
                <a:rPr kumimoji="0" lang="fr-FR" sz="2400" b="1" i="0" u="none" strike="noStrike" cap="none" normalizeH="0" baseline="0" dirty="0" smtClean="0">
                  <a:ln>
                    <a:noFill/>
                  </a:ln>
                  <a:solidFill>
                    <a:srgbClr val="FF0000"/>
                  </a:solidFill>
                  <a:effectLst/>
                  <a:latin typeface="Simplified Arabic" charset="0"/>
                  <a:ea typeface="Arial" pitchFamily="34" charset="0"/>
                  <a:cs typeface="Arial" pitchFamily="34" charset="0"/>
                </a:rPr>
                <a:t>116883,53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&gt;</a:t>
              </a:r>
              <a:r>
                <a:rPr kumimoji="0" lang="fr-FR" sz="2400" b="1" i="0" u="none" strike="noStrike" cap="none" normalizeH="0" baseline="0" dirty="0" smtClean="0">
                  <a:ln>
                    <a:noFill/>
                  </a:ln>
                  <a:solidFill>
                    <a:srgbClr val="FF0000"/>
                  </a:solidFill>
                  <a:effectLst/>
                  <a:latin typeface="Simplified Arabic" charset="0"/>
                  <a:ea typeface="Arial" pitchFamily="34" charset="0"/>
                  <a:cs typeface="Arial" pitchFamily="34" charset="0"/>
                </a:rPr>
                <a:t> 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1" name="Group 31"/>
          <p:cNvGrpSpPr>
            <a:grpSpLocks/>
          </p:cNvGrpSpPr>
          <p:nvPr/>
        </p:nvGrpSpPr>
        <p:grpSpPr bwMode="auto">
          <a:xfrm>
            <a:off x="457200" y="2514600"/>
            <a:ext cx="3276670" cy="991092"/>
            <a:chOff x="790" y="9877"/>
            <a:chExt cx="3011" cy="672"/>
          </a:xfrm>
        </p:grpSpPr>
        <p:sp>
          <p:nvSpPr>
            <p:cNvPr id="12" name="Text Box 32"/>
            <p:cNvSpPr txBox="1">
              <a:spLocks noChangeArrowheads="1"/>
            </p:cNvSpPr>
            <p:nvPr/>
          </p:nvSpPr>
          <p:spPr bwMode="auto">
            <a:xfrm>
              <a:off x="790" y="10008"/>
              <a:ext cx="1490" cy="3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VAN = CF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 name="Text Box 33"/>
            <p:cNvSpPr txBox="1">
              <a:spLocks noChangeArrowheads="1"/>
            </p:cNvSpPr>
            <p:nvPr/>
          </p:nvSpPr>
          <p:spPr bwMode="auto">
            <a:xfrm>
              <a:off x="2388" y="10239"/>
              <a:ext cx="535" cy="3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Text Box 34"/>
            <p:cNvSpPr txBox="1">
              <a:spLocks noChangeArrowheads="1"/>
            </p:cNvSpPr>
            <p:nvPr/>
          </p:nvSpPr>
          <p:spPr bwMode="auto">
            <a:xfrm>
              <a:off x="2175" y="9877"/>
              <a:ext cx="1330" cy="3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(1+k)</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Connecteur droit 306"/>
            <p:cNvSpPr>
              <a:spLocks noChangeShapeType="1"/>
            </p:cNvSpPr>
            <p:nvPr/>
          </p:nvSpPr>
          <p:spPr bwMode="auto">
            <a:xfrm>
              <a:off x="2191" y="10239"/>
              <a:ext cx="1154"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16" name="Text Box 36"/>
            <p:cNvSpPr txBox="1">
              <a:spLocks noChangeArrowheads="1"/>
            </p:cNvSpPr>
            <p:nvPr/>
          </p:nvSpPr>
          <p:spPr bwMode="auto">
            <a:xfrm>
              <a:off x="3301" y="10060"/>
              <a:ext cx="500" cy="2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Simplified Arabic" charset="0"/>
                <a:buChar char="-"/>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77153" name="Rectangle 1"/>
          <p:cNvSpPr>
            <a:spLocks noChangeArrowheads="1"/>
          </p:cNvSpPr>
          <p:nvPr/>
        </p:nvSpPr>
        <p:spPr bwMode="auto">
          <a:xfrm>
            <a:off x="533400" y="5029200"/>
            <a:ext cx="79248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بما أن: </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VAN </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Calibri" pitchFamily="34" charset="0"/>
              </a:rPr>
              <a:t>&gt;</a:t>
            </a: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0</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فإن المشروع يغطي تكلفة الاستثمار وتكلفة رأس المال ويحقق ربح صافي 116883.53، ومنه </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أنصح المدير بتنفيذه</a:t>
            </a:r>
            <a:r>
              <a:rPr kumimoji="0" lang="ar-DZ" sz="2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14800" y="274638"/>
            <a:ext cx="4419600" cy="1143000"/>
          </a:xfrm>
        </p:spPr>
        <p:txBody>
          <a:bodyPr>
            <a:normAutofit/>
          </a:bodyPr>
          <a:lstStyle/>
          <a:p>
            <a:pPr algn="r" rtl="1"/>
            <a:r>
              <a:rPr lang="ar-DZ" sz="4800" b="1" dirty="0" err="1" smtClean="0">
                <a:solidFill>
                  <a:srgbClr val="FF0000"/>
                </a:solidFill>
                <a:latin typeface="Arial" pitchFamily="34" charset="0"/>
                <a:ea typeface="+mn-ea"/>
                <a:cs typeface="Arial" pitchFamily="34" charset="0"/>
              </a:rPr>
              <a:t>الوفر</a:t>
            </a:r>
            <a:r>
              <a:rPr lang="ar-DZ" sz="4800" b="1" dirty="0" smtClean="0">
                <a:solidFill>
                  <a:srgbClr val="FF0000"/>
                </a:solidFill>
                <a:latin typeface="Arial" pitchFamily="34" charset="0"/>
                <a:ea typeface="+mn-ea"/>
                <a:cs typeface="Arial" pitchFamily="34" charset="0"/>
              </a:rPr>
              <a:t> الضريبي:</a:t>
            </a:r>
            <a:endParaRPr lang="fr-FR" sz="4800" b="1" dirty="0" smtClean="0">
              <a:solidFill>
                <a:srgbClr val="FF0000"/>
              </a:solidFill>
              <a:latin typeface="Arial" pitchFamily="34" charset="0"/>
              <a:ea typeface="+mn-ea"/>
              <a:cs typeface="Arial" pitchFamily="34" charset="0"/>
            </a:endParaRPr>
          </a:p>
        </p:txBody>
      </p:sp>
      <p:sp>
        <p:nvSpPr>
          <p:cNvPr id="3" name="Espace réservé du contenu 2"/>
          <p:cNvSpPr>
            <a:spLocks noGrp="1"/>
          </p:cNvSpPr>
          <p:nvPr>
            <p:ph idx="1"/>
          </p:nvPr>
        </p:nvSpPr>
        <p:spPr>
          <a:xfrm>
            <a:off x="457200" y="1295401"/>
            <a:ext cx="8153400" cy="3733800"/>
          </a:xfrm>
        </p:spPr>
        <p:txBody>
          <a:bodyPr>
            <a:noAutofit/>
          </a:bodyPr>
          <a:lstStyle/>
          <a:p>
            <a:pPr marL="0" indent="0" algn="just" rtl="1">
              <a:buNone/>
            </a:pPr>
            <a:r>
              <a:rPr lang="fr-FR" sz="3600" b="1" dirty="0" smtClean="0">
                <a:latin typeface="Arial" pitchFamily="34" charset="0"/>
                <a:cs typeface="Arial" pitchFamily="34" charset="0"/>
              </a:rPr>
              <a:t>     </a:t>
            </a:r>
            <a:r>
              <a:rPr lang="ar-DZ" sz="3600" b="1" dirty="0" smtClean="0">
                <a:latin typeface="Arial" pitchFamily="34" charset="0"/>
                <a:cs typeface="Arial" pitchFamily="34" charset="0"/>
              </a:rPr>
              <a:t>لو لم تكن هناك ضريبة، فإن تكلفة القرض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وهي تخفض الربح الصافي بنفس مقدار الفائدة </a:t>
            </a:r>
            <a:r>
              <a:rPr lang="ar-DZ" sz="3600" b="1" dirty="0" smtClean="0">
                <a:latin typeface="Times New Roman" pitchFamily="18" charset="0"/>
                <a:cs typeface="Times New Roman" pitchFamily="18" charset="0"/>
              </a:rPr>
              <a:t>30000</a:t>
            </a:r>
            <a:r>
              <a:rPr lang="ar-DZ" sz="3600" b="1" dirty="0" smtClean="0">
                <a:latin typeface="Arial" pitchFamily="34" charset="0"/>
                <a:cs typeface="Arial" pitchFamily="34" charset="0"/>
              </a:rPr>
              <a:t>، لكن الربح انخفض فقط </a:t>
            </a:r>
            <a:r>
              <a:rPr lang="ar-DZ" sz="3600" b="1" dirty="0" err="1" smtClean="0">
                <a:latin typeface="Arial" pitchFamily="34" charset="0"/>
                <a:cs typeface="Arial" pitchFamily="34" charset="0"/>
              </a:rPr>
              <a:t>بـ</a:t>
            </a:r>
            <a:r>
              <a:rPr lang="ar-DZ" sz="3600" b="1" dirty="0" smtClean="0">
                <a:latin typeface="Arial" pitchFamily="34" charset="0"/>
                <a:cs typeface="Arial" pitchFamily="34" charset="0"/>
              </a:rPr>
              <a:t> </a:t>
            </a:r>
            <a:r>
              <a:rPr lang="ar-DZ" sz="3600" b="1" dirty="0" smtClean="0">
                <a:latin typeface="Times New Roman" pitchFamily="18" charset="0"/>
                <a:cs typeface="Times New Roman" pitchFamily="18" charset="0"/>
              </a:rPr>
              <a:t>22500</a:t>
            </a:r>
            <a:r>
              <a:rPr lang="ar-DZ" sz="3600" b="1" dirty="0" smtClean="0">
                <a:latin typeface="Arial" pitchFamily="34" charset="0"/>
                <a:cs typeface="Arial" pitchFamily="34" charset="0"/>
              </a:rPr>
              <a:t>، وهذا بفعل وجود الضريبة، أي أن المؤسسة استفادت من وفر في ضريبة على الفائدة يساوي </a:t>
            </a:r>
            <a:r>
              <a:rPr lang="ar-DZ" sz="3600" b="1" dirty="0" smtClean="0">
                <a:latin typeface="Times New Roman" pitchFamily="18" charset="0"/>
                <a:cs typeface="Times New Roman" pitchFamily="18" charset="0"/>
              </a:rPr>
              <a:t>7500</a:t>
            </a:r>
            <a:r>
              <a:rPr lang="ar-DZ" sz="3600" b="1" dirty="0" smtClean="0">
                <a:latin typeface="Arial" pitchFamily="34" charset="0"/>
                <a:cs typeface="Arial" pitchFamily="34" charset="0"/>
              </a:rPr>
              <a:t> بفعل وجود الضريبة على الأرباح.</a:t>
            </a:r>
            <a:endParaRPr lang="fr-FR" sz="3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6200" y="1219200"/>
            <a:ext cx="8991600" cy="4876800"/>
          </a:xfrm>
        </p:spPr>
        <p:txBody>
          <a:bodyPr>
            <a:normAutofit fontScale="92500"/>
          </a:bodyPr>
          <a:lstStyle/>
          <a:p>
            <a:pPr marL="0" indent="0" algn="just" rtl="1">
              <a:buNone/>
            </a:pPr>
            <a:r>
              <a:rPr lang="ar-DZ" sz="3600" b="1" dirty="0" err="1" smtClean="0">
                <a:latin typeface="Times New Roman" pitchFamily="18" charset="0"/>
                <a:cs typeface="Times New Roman" pitchFamily="18" charset="0"/>
              </a:rPr>
              <a:t>الوفر</a:t>
            </a:r>
            <a:r>
              <a:rPr lang="ar-DZ" sz="3600" b="1" dirty="0" smtClean="0">
                <a:latin typeface="Times New Roman" pitchFamily="18" charset="0"/>
                <a:cs typeface="Times New Roman" pitchFamily="18" charset="0"/>
              </a:rPr>
              <a:t> الضريبي = الفائدة السنوية × معدل الضريبة على الأرباح</a:t>
            </a:r>
          </a:p>
          <a:p>
            <a:pPr marL="0" indent="0" algn="just" rtl="1">
              <a:buNone/>
            </a:pPr>
            <a:r>
              <a:rPr lang="ar-DZ" sz="3600" b="1" dirty="0" smtClean="0">
                <a:latin typeface="Times New Roman" pitchFamily="18" charset="0"/>
                <a:cs typeface="Times New Roman" pitchFamily="18" charset="0"/>
              </a:rPr>
              <a:t>                    = مبلغ القرض × معدل الفائدة ×  معدل الضريبة</a:t>
            </a:r>
          </a:p>
          <a:p>
            <a:pPr marL="0" indent="0" algn="just" rtl="1">
              <a:buNone/>
            </a:pPr>
            <a:r>
              <a:rPr lang="ar-DZ" sz="3600" b="1" dirty="0" smtClean="0">
                <a:latin typeface="Times New Roman" pitchFamily="18" charset="0"/>
                <a:cs typeface="Times New Roman" pitchFamily="18" charset="0"/>
              </a:rPr>
              <a:t>                    = 300000 × 0.10 × 0.25 = 7500</a:t>
            </a:r>
            <a:endParaRPr lang="fr-FR" sz="3600" dirty="0" smtClean="0">
              <a:latin typeface="Times New Roman" pitchFamily="18" charset="0"/>
              <a:cs typeface="Times New Roman" pitchFamily="18" charset="0"/>
            </a:endParaRPr>
          </a:p>
          <a:p>
            <a:pPr marL="0" indent="0" algn="just" rtl="1">
              <a:buNone/>
            </a:pPr>
            <a:r>
              <a:rPr lang="ar-DZ" sz="3600" b="1" dirty="0" smtClean="0">
                <a:latin typeface="Times New Roman" pitchFamily="18" charset="0"/>
                <a:cs typeface="Times New Roman" pitchFamily="18" charset="0"/>
              </a:rPr>
              <a:t>ومنه تكلفة القرض الحقيقية = الفائدة السنوية –  </a:t>
            </a:r>
            <a:r>
              <a:rPr lang="ar-DZ" sz="3600" b="1" dirty="0" err="1" smtClean="0">
                <a:latin typeface="Times New Roman" pitchFamily="18" charset="0"/>
                <a:cs typeface="Times New Roman" pitchFamily="18" charset="0"/>
              </a:rPr>
              <a:t>الوفر</a:t>
            </a:r>
            <a:r>
              <a:rPr lang="ar-DZ" sz="3600" b="1" dirty="0" smtClean="0">
                <a:latin typeface="Times New Roman" pitchFamily="18" charset="0"/>
                <a:cs typeface="Times New Roman" pitchFamily="18" charset="0"/>
              </a:rPr>
              <a:t> الضريبي</a:t>
            </a:r>
          </a:p>
          <a:p>
            <a:pPr marL="0" indent="0" algn="just" rtl="1">
              <a:buNone/>
            </a:pPr>
            <a:r>
              <a:rPr lang="ar-DZ" sz="3600" b="1" dirty="0" smtClean="0">
                <a:latin typeface="Times New Roman" pitchFamily="18" charset="0"/>
                <a:cs typeface="Times New Roman" pitchFamily="18" charset="0"/>
              </a:rPr>
              <a:t>                                    = 30000- 7500= 22500.      </a:t>
            </a:r>
            <a:endParaRPr lang="fr-FR" sz="3600" dirty="0" smtClean="0">
              <a:latin typeface="Times New Roman" pitchFamily="18" charset="0"/>
              <a:cs typeface="Times New Roman" pitchFamily="18" charset="0"/>
            </a:endParaRPr>
          </a:p>
          <a:p>
            <a:pPr marL="0" indent="0" algn="just" rtl="1">
              <a:buNone/>
            </a:pPr>
            <a:r>
              <a:rPr lang="ar-DZ" sz="3600" b="1" dirty="0" smtClean="0">
                <a:latin typeface="Times New Roman" pitchFamily="18" charset="0"/>
                <a:cs typeface="Times New Roman" pitchFamily="18" charset="0"/>
              </a:rPr>
              <a:t>بطريقة لأخرى: </a:t>
            </a:r>
          </a:p>
          <a:p>
            <a:pPr marL="0" indent="0" algn="just" rtl="1">
              <a:buNone/>
            </a:pPr>
            <a:r>
              <a:rPr lang="ar-DZ" sz="2800" b="1" dirty="0" smtClean="0">
                <a:latin typeface="Times New Roman" pitchFamily="18" charset="0"/>
                <a:cs typeface="Times New Roman" pitchFamily="18" charset="0"/>
              </a:rPr>
              <a:t>تكلفة القرض </a:t>
            </a:r>
            <a:r>
              <a:rPr lang="ar-DZ" sz="2800" b="1" dirty="0" err="1" smtClean="0">
                <a:latin typeface="Times New Roman" pitchFamily="18" charset="0"/>
                <a:cs typeface="Times New Roman" pitchFamily="18" charset="0"/>
              </a:rPr>
              <a:t>ح</a:t>
            </a:r>
            <a:r>
              <a:rPr lang="ar-DZ" sz="2800" b="1" dirty="0" smtClean="0">
                <a:latin typeface="Times New Roman" pitchFamily="18" charset="0"/>
                <a:cs typeface="Times New Roman" pitchFamily="18" charset="0"/>
              </a:rPr>
              <a:t>= (مبلغ القرض × معدل </a:t>
            </a:r>
            <a:r>
              <a:rPr lang="ar-DZ" sz="2800" b="1" dirty="0" err="1" smtClean="0">
                <a:latin typeface="Times New Roman" pitchFamily="18" charset="0"/>
                <a:cs typeface="Times New Roman" pitchFamily="18" charset="0"/>
              </a:rPr>
              <a:t>ف</a:t>
            </a:r>
            <a:r>
              <a:rPr lang="ar-DZ" sz="2800" b="1" dirty="0" smtClean="0">
                <a:latin typeface="Times New Roman" pitchFamily="18" charset="0"/>
                <a:cs typeface="Times New Roman" pitchFamily="18" charset="0"/>
              </a:rPr>
              <a:t>)– (مبلغ القرض × معدل </a:t>
            </a:r>
            <a:r>
              <a:rPr lang="ar-DZ" sz="2800" b="1" dirty="0" err="1" smtClean="0">
                <a:latin typeface="Times New Roman" pitchFamily="18" charset="0"/>
                <a:cs typeface="Times New Roman" pitchFamily="18" charset="0"/>
              </a:rPr>
              <a:t>ف</a:t>
            </a:r>
            <a:r>
              <a:rPr lang="ar-DZ" sz="2800" b="1" dirty="0" smtClean="0">
                <a:latin typeface="Times New Roman" pitchFamily="18" charset="0"/>
                <a:cs typeface="Times New Roman" pitchFamily="18" charset="0"/>
              </a:rPr>
              <a:t>× معدل </a:t>
            </a:r>
            <a:r>
              <a:rPr lang="ar-DZ" sz="2800" b="1" dirty="0" err="1" smtClean="0">
                <a:latin typeface="Times New Roman" pitchFamily="18" charset="0"/>
                <a:cs typeface="Times New Roman" pitchFamily="18" charset="0"/>
              </a:rPr>
              <a:t>ض</a:t>
            </a:r>
            <a:r>
              <a:rPr lang="ar-DZ" sz="2800" b="1" dirty="0" smtClean="0">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pPr marL="0" indent="0" algn="just" rtl="1">
              <a:buNone/>
            </a:pPr>
            <a:r>
              <a:rPr lang="ar-DZ" b="1" dirty="0" smtClean="0">
                <a:solidFill>
                  <a:srgbClr val="FF0000"/>
                </a:solidFill>
                <a:latin typeface="Times New Roman" pitchFamily="18" charset="0"/>
                <a:cs typeface="Times New Roman" pitchFamily="18" charset="0"/>
              </a:rPr>
              <a:t>                  = مبلغ القرض × معدل الفائدة × (1- معدل الضريبة)</a:t>
            </a:r>
            <a:endParaRPr lang="fr-FR" dirty="0" smtClean="0">
              <a:solidFill>
                <a:srgbClr val="FF0000"/>
              </a:solidFill>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703637"/>
            <a:ext cx="8229600" cy="3078163"/>
          </a:xfrm>
        </p:spPr>
        <p:txBody>
          <a:bodyPr>
            <a:normAutofit lnSpcReduction="10000"/>
          </a:bodyPr>
          <a:lstStyle/>
          <a:p>
            <a:pPr algn="r" rtl="1">
              <a:buNone/>
            </a:pPr>
            <a:r>
              <a:rPr lang="ar-DZ" sz="3600" b="1" dirty="0" smtClean="0">
                <a:latin typeface="Arial" pitchFamily="34" charset="0"/>
                <a:cs typeface="Arial" pitchFamily="34" charset="0"/>
              </a:rPr>
              <a:t>حيث: </a:t>
            </a:r>
            <a:r>
              <a:rPr lang="fr-FR" sz="3600" b="1" dirty="0" err="1" smtClean="0">
                <a:latin typeface="Times New Roman" pitchFamily="18" charset="0"/>
                <a:ea typeface="Arial" pitchFamily="34" charset="0"/>
                <a:cs typeface="Times New Roman" pitchFamily="18" charset="0"/>
              </a:rPr>
              <a:t>k</a:t>
            </a:r>
            <a:r>
              <a:rPr lang="fr-FR" sz="3600" b="1" baseline="-25000" dirty="0" err="1" smtClean="0">
                <a:latin typeface="Times New Roman" pitchFamily="18" charset="0"/>
                <a:ea typeface="Arial" pitchFamily="34" charset="0"/>
                <a:cs typeface="Times New Roman" pitchFamily="18" charset="0"/>
              </a:rPr>
              <a:t>D</a:t>
            </a:r>
            <a:r>
              <a:rPr lang="fr-FR" sz="3600" b="1" baseline="-25000" dirty="0" smtClean="0">
                <a:latin typeface="Times New Roman" pitchFamily="18" charset="0"/>
                <a:ea typeface="Arial" pitchFamily="34" charset="0"/>
                <a:cs typeface="Times New Roman" pitchFamily="18" charset="0"/>
              </a:rPr>
              <a:t> </a:t>
            </a:r>
            <a:r>
              <a:rPr lang="ar-DZ" sz="3600" b="1" baseline="-25000" dirty="0" smtClean="0">
                <a:latin typeface="Times New Roman" pitchFamily="18" charset="0"/>
                <a:ea typeface="Arial" pitchFamily="34" charset="0"/>
                <a:cs typeface="Times New Roman" pitchFamily="18" charset="0"/>
              </a:rPr>
              <a:t> </a:t>
            </a:r>
            <a:r>
              <a:rPr lang="ar-DZ" sz="3600" b="1" dirty="0" smtClean="0">
                <a:latin typeface="Arial" pitchFamily="34" charset="0"/>
                <a:cs typeface="Arial" pitchFamily="34" charset="0"/>
              </a:rPr>
              <a:t>تكلفة القرض</a:t>
            </a:r>
          </a:p>
          <a:p>
            <a:pPr algn="r" rtl="1">
              <a:buNone/>
            </a:pPr>
            <a:r>
              <a:rPr lang="ar-DZ" sz="3600" b="1" dirty="0" smtClean="0">
                <a:latin typeface="Arial" pitchFamily="34" charset="0"/>
                <a:cs typeface="Arial" pitchFamily="34" charset="0"/>
              </a:rPr>
              <a:t>         </a:t>
            </a:r>
            <a:r>
              <a:rPr lang="fr-FR" sz="3600" b="1" dirty="0" smtClean="0">
                <a:latin typeface="Times New Roman" pitchFamily="18" charset="0"/>
                <a:cs typeface="Times New Roman" pitchFamily="18" charset="0"/>
              </a:rPr>
              <a:t>D</a:t>
            </a:r>
            <a:r>
              <a:rPr lang="ar-DZ" sz="3600" b="1" dirty="0" smtClean="0">
                <a:latin typeface="Arial" pitchFamily="34" charset="0"/>
                <a:cs typeface="Arial" pitchFamily="34" charset="0"/>
              </a:rPr>
              <a:t> مبلغ القرض</a:t>
            </a:r>
          </a:p>
          <a:p>
            <a:pPr algn="r" rtl="1">
              <a:buNone/>
            </a:pPr>
            <a:r>
              <a:rPr lang="ar-DZ" sz="3600" b="1" dirty="0" smtClean="0">
                <a:latin typeface="Arial" pitchFamily="34" charset="0"/>
                <a:cs typeface="Arial" pitchFamily="34" charset="0"/>
              </a:rPr>
              <a:t>         </a:t>
            </a:r>
            <a:r>
              <a:rPr lang="fr-FR" sz="3600" b="1" dirty="0" smtClean="0">
                <a:latin typeface="Times New Roman" pitchFamily="18" charset="0"/>
                <a:cs typeface="Times New Roman" pitchFamily="18" charset="0"/>
              </a:rPr>
              <a:t>i</a:t>
            </a:r>
            <a:r>
              <a:rPr lang="ar-DZ" sz="3600" b="1" dirty="0" smtClean="0">
                <a:latin typeface="Arial" pitchFamily="34" charset="0"/>
                <a:cs typeface="Arial" pitchFamily="34" charset="0"/>
              </a:rPr>
              <a:t> معدل الفائدة السنوية</a:t>
            </a:r>
          </a:p>
          <a:p>
            <a:pPr algn="r" rtl="1">
              <a:buNone/>
            </a:pPr>
            <a:r>
              <a:rPr lang="ar-DZ" sz="3600" b="1" dirty="0" smtClean="0">
                <a:latin typeface="Times New Roman" pitchFamily="18" charset="0"/>
                <a:ea typeface="Arial" pitchFamily="34" charset="0"/>
                <a:cs typeface="Times New Roman" pitchFamily="18" charset="0"/>
              </a:rPr>
              <a:t>        </a:t>
            </a:r>
            <a:r>
              <a:rPr lang="fr-FR" sz="3600" b="1" dirty="0" smtClean="0">
                <a:latin typeface="Times New Roman" pitchFamily="18" charset="0"/>
                <a:ea typeface="Arial" pitchFamily="34" charset="0"/>
                <a:cs typeface="Times New Roman" pitchFamily="18" charset="0"/>
              </a:rPr>
              <a:t>D</a:t>
            </a:r>
            <a:r>
              <a:rPr lang="fr-FR" sz="3600" b="1" baseline="-25000" dirty="0" smtClean="0">
                <a:latin typeface="Times New Roman" pitchFamily="18" charset="0"/>
                <a:ea typeface="Arial" pitchFamily="34" charset="0"/>
                <a:cs typeface="Times New Roman" pitchFamily="18" charset="0"/>
              </a:rPr>
              <a:t>0 </a:t>
            </a:r>
            <a:r>
              <a:rPr lang="ar-DZ" sz="3600" b="1" baseline="-25000" dirty="0" smtClean="0">
                <a:latin typeface="Times New Roman" pitchFamily="18" charset="0"/>
                <a:ea typeface="Arial" pitchFamily="34" charset="0"/>
                <a:cs typeface="Times New Roman" pitchFamily="18" charset="0"/>
              </a:rPr>
              <a:t> </a:t>
            </a:r>
            <a:r>
              <a:rPr lang="ar-DZ" sz="3600" b="1" dirty="0" smtClean="0">
                <a:latin typeface="Arial" pitchFamily="34" charset="0"/>
                <a:cs typeface="Arial" pitchFamily="34" charset="0"/>
              </a:rPr>
              <a:t>صافي القرض</a:t>
            </a:r>
          </a:p>
          <a:p>
            <a:pPr algn="r" rtl="1">
              <a:buNone/>
            </a:pPr>
            <a:r>
              <a:rPr lang="ar-DZ" sz="3600" b="1" dirty="0" smtClean="0">
                <a:latin typeface="Times New Roman" pitchFamily="18" charset="0"/>
                <a:cs typeface="Times New Roman" pitchFamily="18" charset="0"/>
              </a:rPr>
              <a:t>        </a:t>
            </a:r>
            <a:r>
              <a:rPr lang="fr-FR" sz="3600" b="1" dirty="0" smtClean="0">
                <a:latin typeface="Times New Roman" pitchFamily="18" charset="0"/>
                <a:cs typeface="Times New Roman" pitchFamily="18" charset="0"/>
              </a:rPr>
              <a:t>T</a:t>
            </a:r>
            <a:r>
              <a:rPr lang="ar-DZ" sz="3600" b="1" dirty="0" smtClean="0">
                <a:latin typeface="Arial" pitchFamily="34" charset="0"/>
                <a:cs typeface="Arial" pitchFamily="34" charset="0"/>
              </a:rPr>
              <a:t> معدل الضريبة على الأرباح.</a:t>
            </a:r>
            <a:endParaRPr lang="fr-FR" sz="3600" b="1" dirty="0" smtClean="0">
              <a:latin typeface="Arial" pitchFamily="34" charset="0"/>
              <a:cs typeface="Arial" pitchFamily="34" charset="0"/>
            </a:endParaRPr>
          </a:p>
          <a:p>
            <a:endParaRPr lang="fr-FR" dirty="0"/>
          </a:p>
        </p:txBody>
      </p:sp>
      <p:grpSp>
        <p:nvGrpSpPr>
          <p:cNvPr id="2050" name="Group 2"/>
          <p:cNvGrpSpPr>
            <a:grpSpLocks/>
          </p:cNvGrpSpPr>
          <p:nvPr/>
        </p:nvGrpSpPr>
        <p:grpSpPr bwMode="auto">
          <a:xfrm>
            <a:off x="381000" y="1219200"/>
            <a:ext cx="8458896" cy="1066800"/>
            <a:chOff x="5710" y="8894"/>
            <a:chExt cx="5912" cy="842"/>
          </a:xfrm>
        </p:grpSpPr>
        <p:sp>
          <p:nvSpPr>
            <p:cNvPr id="2051" name="Zone de texte 2"/>
            <p:cNvSpPr txBox="1">
              <a:spLocks noChangeArrowheads="1"/>
            </p:cNvSpPr>
            <p:nvPr/>
          </p:nvSpPr>
          <p:spPr bwMode="auto">
            <a:xfrm>
              <a:off x="10184" y="9073"/>
              <a:ext cx="143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تكلفة القرض</a:t>
              </a:r>
              <a:r>
                <a:rPr kumimoji="0" lang="fr-FR"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Zone de texte 2"/>
            <p:cNvSpPr txBox="1">
              <a:spLocks noChangeArrowheads="1"/>
            </p:cNvSpPr>
            <p:nvPr/>
          </p:nvSpPr>
          <p:spPr bwMode="auto">
            <a:xfrm>
              <a:off x="7734" y="8894"/>
              <a:ext cx="242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مبلغ القرض × معدل الفائدة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Zone de texte 2"/>
            <p:cNvSpPr txBox="1">
              <a:spLocks noChangeArrowheads="1"/>
            </p:cNvSpPr>
            <p:nvPr/>
          </p:nvSpPr>
          <p:spPr bwMode="auto">
            <a:xfrm>
              <a:off x="8000" y="9269"/>
              <a:ext cx="1710"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صافي القرض</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Connecteur droit 568"/>
            <p:cNvSpPr>
              <a:spLocks noChangeShapeType="1"/>
            </p:cNvSpPr>
            <p:nvPr/>
          </p:nvSpPr>
          <p:spPr bwMode="auto">
            <a:xfrm>
              <a:off x="7767" y="9315"/>
              <a:ext cx="2336"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p>
          </p:txBody>
        </p:sp>
        <p:sp>
          <p:nvSpPr>
            <p:cNvPr id="2055" name="Zone de texte 2"/>
            <p:cNvSpPr txBox="1">
              <a:spLocks noChangeArrowheads="1"/>
            </p:cNvSpPr>
            <p:nvPr/>
          </p:nvSpPr>
          <p:spPr bwMode="auto">
            <a:xfrm>
              <a:off x="5710" y="8995"/>
              <a:ext cx="199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ts val="1000"/>
                </a:spcAf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lang="en-US" sz="2800" b="1" dirty="0" smtClean="0">
                  <a:latin typeface="Arial" pitchFamily="34" charset="0"/>
                  <a:ea typeface="Arial" pitchFamily="34" charset="0"/>
                  <a:cs typeface="Arial" pitchFamily="34" charset="0"/>
                </a:rPr>
                <a:t>1</a:t>
              </a: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معدل الضريبة)</a:t>
              </a:r>
              <a:r>
                <a:rPr kumimoji="0" lang="fr-FR"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2056" name="Group 8"/>
          <p:cNvGrpSpPr>
            <a:grpSpLocks/>
          </p:cNvGrpSpPr>
          <p:nvPr/>
        </p:nvGrpSpPr>
        <p:grpSpPr bwMode="auto">
          <a:xfrm>
            <a:off x="2362200" y="2362200"/>
            <a:ext cx="3657600" cy="1295400"/>
            <a:chOff x="775" y="9631"/>
            <a:chExt cx="2640" cy="926"/>
          </a:xfrm>
        </p:grpSpPr>
        <p:sp>
          <p:nvSpPr>
            <p:cNvPr id="2057" name="Zone de texte 2"/>
            <p:cNvSpPr txBox="1">
              <a:spLocks noChangeArrowheads="1"/>
            </p:cNvSpPr>
            <p:nvPr/>
          </p:nvSpPr>
          <p:spPr bwMode="auto">
            <a:xfrm>
              <a:off x="775" y="9863"/>
              <a:ext cx="76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8" name="Zone de texte 2"/>
            <p:cNvSpPr txBox="1">
              <a:spLocks noChangeArrowheads="1"/>
            </p:cNvSpPr>
            <p:nvPr/>
          </p:nvSpPr>
          <p:spPr bwMode="auto">
            <a:xfrm>
              <a:off x="1540" y="9631"/>
              <a:ext cx="88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 . i</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2059" name="Zone de texte 2"/>
            <p:cNvSpPr txBox="1">
              <a:spLocks noChangeArrowheads="1"/>
            </p:cNvSpPr>
            <p:nvPr/>
          </p:nvSpPr>
          <p:spPr bwMode="auto">
            <a:xfrm>
              <a:off x="1600" y="10097"/>
              <a:ext cx="780" cy="4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60" name="Connecteur droit 514"/>
            <p:cNvSpPr>
              <a:spLocks noChangeShapeType="1"/>
            </p:cNvSpPr>
            <p:nvPr/>
          </p:nvSpPr>
          <p:spPr bwMode="auto">
            <a:xfrm>
              <a:off x="1525" y="10082"/>
              <a:ext cx="87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2061" name="Zone de texte 2"/>
            <p:cNvSpPr txBox="1">
              <a:spLocks noChangeArrowheads="1"/>
            </p:cNvSpPr>
            <p:nvPr/>
          </p:nvSpPr>
          <p:spPr bwMode="auto">
            <a:xfrm>
              <a:off x="2425" y="9863"/>
              <a:ext cx="990"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6" name="Rectangle 15"/>
          <p:cNvSpPr/>
          <p:nvPr/>
        </p:nvSpPr>
        <p:spPr>
          <a:xfrm>
            <a:off x="4724401" y="228600"/>
            <a:ext cx="4227439" cy="830997"/>
          </a:xfrm>
          <a:prstGeom prst="rect">
            <a:avLst/>
          </a:prstGeom>
        </p:spPr>
        <p:txBody>
          <a:bodyPr wrap="none">
            <a:spAutoFit/>
          </a:bodyPr>
          <a:lstStyle/>
          <a:p>
            <a:pPr algn="r" rtl="1"/>
            <a:r>
              <a:rPr lang="ar-DZ" sz="4800" b="1" dirty="0" smtClean="0">
                <a:solidFill>
                  <a:srgbClr val="FF0000"/>
                </a:solidFill>
                <a:latin typeface="Arial" pitchFamily="34" charset="0"/>
                <a:cs typeface="Arial" pitchFamily="34" charset="0"/>
              </a:rPr>
              <a:t>قانون تكلفة القرض:</a:t>
            </a:r>
            <a:endParaRPr lang="fr-FR" sz="4800"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82000" cy="1143000"/>
          </a:xfrm>
        </p:spPr>
        <p:txBody>
          <a:bodyPr>
            <a:normAutofit/>
          </a:bodyPr>
          <a:lstStyle/>
          <a:p>
            <a:pPr algn="r" rtl="1"/>
            <a:r>
              <a:rPr lang="ar-DZ" sz="4800" b="1" dirty="0" smtClean="0">
                <a:solidFill>
                  <a:srgbClr val="FF0000"/>
                </a:solidFill>
                <a:latin typeface="Times New Roman" pitchFamily="18" charset="0"/>
                <a:ea typeface="+mn-ea"/>
                <a:cs typeface="Times New Roman" pitchFamily="18" charset="0"/>
              </a:rPr>
              <a:t>تطبيق قانون تكلفة القرض:</a:t>
            </a:r>
            <a:endParaRPr lang="fr-FR" sz="4800" b="1" dirty="0" smtClean="0">
              <a:solidFill>
                <a:srgbClr val="FF0000"/>
              </a:solidFill>
              <a:latin typeface="Times New Roman" pitchFamily="18" charset="0"/>
              <a:ea typeface="+mn-ea"/>
              <a:cs typeface="Times New Roman" pitchFamily="18" charset="0"/>
            </a:endParaRPr>
          </a:p>
        </p:txBody>
      </p:sp>
      <p:sp>
        <p:nvSpPr>
          <p:cNvPr id="3" name="Espace réservé du contenu 2"/>
          <p:cNvSpPr>
            <a:spLocks noGrp="1"/>
          </p:cNvSpPr>
          <p:nvPr>
            <p:ph idx="1"/>
          </p:nvPr>
        </p:nvSpPr>
        <p:spPr>
          <a:xfrm>
            <a:off x="228600" y="2590800"/>
            <a:ext cx="8534400" cy="4114800"/>
          </a:xfrm>
        </p:spPr>
        <p:txBody>
          <a:bodyPr>
            <a:noAutofit/>
          </a:bodyPr>
          <a:lstStyle/>
          <a:p>
            <a:pPr marL="0" indent="0" algn="just" rtl="1">
              <a:buNone/>
            </a:pPr>
            <a:r>
              <a:rPr lang="ar-DZ" sz="3300" b="1" dirty="0" smtClean="0">
                <a:latin typeface="Times New Roman" pitchFamily="18" charset="0"/>
                <a:cs typeface="Times New Roman" pitchFamily="18" charset="0"/>
              </a:rPr>
              <a:t>إذن تكلفة القرض الفعلية هي 7.5% وليست 10%، وهذا بفعل الاستفادة من </a:t>
            </a:r>
            <a:r>
              <a:rPr lang="ar-DZ" sz="3300" b="1" dirty="0" err="1" smtClean="0">
                <a:latin typeface="Times New Roman" pitchFamily="18" charset="0"/>
                <a:cs typeface="Times New Roman" pitchFamily="18" charset="0"/>
              </a:rPr>
              <a:t>الوفر</a:t>
            </a:r>
            <a:r>
              <a:rPr lang="ar-DZ" sz="3300" b="1" dirty="0" smtClean="0">
                <a:latin typeface="Times New Roman" pitchFamily="18" charset="0"/>
                <a:cs typeface="Times New Roman" pitchFamily="18" charset="0"/>
              </a:rPr>
              <a:t> الضريبي على قيمة الفائدة السنوية. </a:t>
            </a:r>
            <a:endParaRPr lang="fr-FR" sz="3300" b="1" dirty="0" smtClean="0">
              <a:latin typeface="Times New Roman" pitchFamily="18" charset="0"/>
              <a:cs typeface="Times New Roman" pitchFamily="18" charset="0"/>
            </a:endParaRPr>
          </a:p>
          <a:p>
            <a:pPr marL="0" indent="0" algn="just" rtl="1">
              <a:buNone/>
            </a:pPr>
            <a:r>
              <a:rPr lang="ar-DZ" sz="3300" b="1" dirty="0" smtClean="0">
                <a:latin typeface="Times New Roman" pitchFamily="18" charset="0"/>
                <a:cs typeface="Times New Roman" pitchFamily="18" charset="0"/>
              </a:rPr>
              <a:t>     إذن حتى يتساوى الربح الصافي في الحالتين (غياب القرض، وجود القرض)، يجب أن يحقق استثمار القرض ربح قدره 22500 فقط، أي بمعدل عائد 7.5% فقط، حتى لا تتأثر حقوق حملة الأسهم العادية، حيث أن هذا الربح الصافي وهو 22500، بالإضافة للوفر الضريبي الذي يساوي: 30000- 22500 = 7500، يساوي قيمة الفوائد المدفوعة 30000.</a:t>
            </a:r>
            <a:endParaRPr lang="fr-FR" sz="3300" b="1" dirty="0" smtClean="0">
              <a:latin typeface="Times New Roman" pitchFamily="18" charset="0"/>
              <a:cs typeface="Times New Roman" pitchFamily="18" charset="0"/>
            </a:endParaRPr>
          </a:p>
        </p:txBody>
      </p:sp>
      <p:grpSp>
        <p:nvGrpSpPr>
          <p:cNvPr id="3074" name="Group 2"/>
          <p:cNvGrpSpPr>
            <a:grpSpLocks/>
          </p:cNvGrpSpPr>
          <p:nvPr/>
        </p:nvGrpSpPr>
        <p:grpSpPr bwMode="auto">
          <a:xfrm>
            <a:off x="304800" y="1219200"/>
            <a:ext cx="8610600" cy="1274763"/>
            <a:chOff x="775" y="9631"/>
            <a:chExt cx="2519" cy="926"/>
          </a:xfrm>
        </p:grpSpPr>
        <p:sp>
          <p:nvSpPr>
            <p:cNvPr id="3075" name="Zone de texte 2"/>
            <p:cNvSpPr txBox="1">
              <a:spLocks noChangeArrowheads="1"/>
            </p:cNvSpPr>
            <p:nvPr/>
          </p:nvSpPr>
          <p:spPr bwMode="auto">
            <a:xfrm>
              <a:off x="775" y="9863"/>
              <a:ext cx="333"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36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076" name="Zone de texte 2"/>
            <p:cNvSpPr txBox="1">
              <a:spLocks noChangeArrowheads="1"/>
            </p:cNvSpPr>
            <p:nvPr/>
          </p:nvSpPr>
          <p:spPr bwMode="auto">
            <a:xfrm>
              <a:off x="1096" y="9631"/>
              <a:ext cx="901"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ts val="1000"/>
                </a:spcAft>
              </a:pPr>
              <a:r>
                <a:rPr kumimoji="0" lang="ar-DZ"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lang="ar-DZ" sz="3600" b="1" dirty="0" smtClean="0">
                  <a:latin typeface="Times New Roman" pitchFamily="18" charset="0"/>
                  <a:ea typeface="Arial" pitchFamily="34" charset="0"/>
                  <a:cs typeface="Times New Roman" pitchFamily="18" charset="0"/>
                </a:rPr>
                <a:t>10 </a:t>
              </a:r>
              <a:r>
                <a:rPr lang="fr-FR" sz="3600" b="1" dirty="0" smtClean="0">
                  <a:latin typeface="Times New Roman" pitchFamily="18" charset="0"/>
                  <a:ea typeface="Arial" pitchFamily="34" charset="0"/>
                  <a:cs typeface="Times New Roman" pitchFamily="18" charset="0"/>
                </a:rPr>
                <a:t>.</a:t>
              </a:r>
              <a:r>
                <a:rPr lang="ar-DZ" sz="3600" b="1" dirty="0" smtClean="0">
                  <a:latin typeface="Times New Roman" pitchFamily="18" charset="0"/>
                  <a:ea typeface="Arial" pitchFamily="34" charset="0"/>
                  <a:cs typeface="Times New Roman" pitchFamily="18" charset="0"/>
                </a:rPr>
                <a:t> 300000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077" name="Zone de texte 2"/>
            <p:cNvSpPr txBox="1">
              <a:spLocks noChangeArrowheads="1"/>
            </p:cNvSpPr>
            <p:nvPr/>
          </p:nvSpPr>
          <p:spPr bwMode="auto">
            <a:xfrm>
              <a:off x="1141" y="10097"/>
              <a:ext cx="780" cy="4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300000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078" name="Connecteur droit 514"/>
            <p:cNvSpPr>
              <a:spLocks noChangeShapeType="1"/>
            </p:cNvSpPr>
            <p:nvPr/>
          </p:nvSpPr>
          <p:spPr bwMode="auto">
            <a:xfrm>
              <a:off x="1096" y="10082"/>
              <a:ext cx="87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3600">
                <a:latin typeface="Times New Roman" pitchFamily="18" charset="0"/>
                <a:cs typeface="Times New Roman" pitchFamily="18" charset="0"/>
              </a:endParaRPr>
            </a:p>
          </p:txBody>
        </p:sp>
        <p:sp>
          <p:nvSpPr>
            <p:cNvPr id="3079" name="Zone de texte 2"/>
            <p:cNvSpPr txBox="1">
              <a:spLocks noChangeArrowheads="1"/>
            </p:cNvSpPr>
            <p:nvPr/>
          </p:nvSpPr>
          <p:spPr bwMode="auto">
            <a:xfrm>
              <a:off x="1989" y="9863"/>
              <a:ext cx="1305"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r>
                <a:rPr kumimoji="0" lang="ar-DZ"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0.25</a:t>
              </a: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ar-DZ"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0.075=</a:t>
              </a: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=7.5%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05800" cy="944562"/>
          </a:xfrm>
        </p:spPr>
        <p:txBody>
          <a:bodyPr>
            <a:noAutofit/>
          </a:bodyPr>
          <a:lstStyle/>
          <a:p>
            <a:pPr algn="r" rtl="1"/>
            <a:r>
              <a:rPr lang="ar-DZ" sz="4400" b="1" dirty="0" smtClean="0">
                <a:solidFill>
                  <a:srgbClr val="FF0000"/>
                </a:solidFill>
                <a:latin typeface="Times New Roman" pitchFamily="18" charset="0"/>
                <a:ea typeface="+mn-ea"/>
                <a:cs typeface="Times New Roman" pitchFamily="18" charset="0"/>
              </a:rPr>
              <a:t>7. </a:t>
            </a:r>
            <a:r>
              <a:rPr lang="ar-DZ" sz="4400" b="1" dirty="0" smtClean="0">
                <a:solidFill>
                  <a:srgbClr val="FF0000"/>
                </a:solidFill>
                <a:latin typeface="Arial" pitchFamily="34" charset="0"/>
                <a:ea typeface="+mn-ea"/>
                <a:cs typeface="Arial" pitchFamily="34" charset="0"/>
              </a:rPr>
              <a:t>الطريقة الدقيقة لحساب تكلفة القرض:</a:t>
            </a:r>
            <a:endParaRPr lang="fr-FR" sz="3600" b="1" dirty="0" smtClean="0">
              <a:solidFill>
                <a:srgbClr val="FF0000"/>
              </a:solidFill>
              <a:latin typeface="Arial" pitchFamily="34" charset="0"/>
              <a:ea typeface="+mn-ea"/>
              <a:cs typeface="Arial" pitchFamily="34" charset="0"/>
            </a:endParaRPr>
          </a:p>
        </p:txBody>
      </p:sp>
      <p:sp>
        <p:nvSpPr>
          <p:cNvPr id="3" name="Espace réservé du contenu 2"/>
          <p:cNvSpPr>
            <a:spLocks noGrp="1"/>
          </p:cNvSpPr>
          <p:nvPr>
            <p:ph idx="1"/>
          </p:nvPr>
        </p:nvSpPr>
        <p:spPr>
          <a:xfrm>
            <a:off x="304800" y="1219200"/>
            <a:ext cx="8458200" cy="5334000"/>
          </a:xfrm>
        </p:spPr>
        <p:txBody>
          <a:bodyPr>
            <a:normAutofit fontScale="92500"/>
          </a:bodyPr>
          <a:lstStyle/>
          <a:p>
            <a:pPr marL="0" indent="0" algn="just" rtl="1">
              <a:buNone/>
              <a:tabLst>
                <a:tab pos="53975" algn="l"/>
                <a:tab pos="231775" algn="l"/>
              </a:tabLst>
            </a:pPr>
            <a:r>
              <a:rPr lang="ar-DZ" sz="3600" b="1" dirty="0" smtClean="0">
                <a:latin typeface="Arial" pitchFamily="34" charset="0"/>
                <a:cs typeface="Arial" pitchFamily="34" charset="0"/>
              </a:rPr>
              <a:t>     </a:t>
            </a:r>
            <a:r>
              <a:rPr lang="ar-DZ" sz="3900" b="1" dirty="0" smtClean="0">
                <a:latin typeface="Arial" pitchFamily="34" charset="0"/>
                <a:cs typeface="Arial" pitchFamily="34" charset="0"/>
              </a:rPr>
              <a:t>تتطلب هذه الطريقة ما يلي:</a:t>
            </a:r>
          </a:p>
          <a:p>
            <a:pPr marL="0" indent="0" algn="just" rtl="1">
              <a:buNone/>
              <a:tabLst>
                <a:tab pos="53975" algn="l"/>
                <a:tab pos="231775" algn="l"/>
              </a:tabLst>
            </a:pPr>
            <a:r>
              <a:rPr lang="ar-DZ" sz="3900" b="1" dirty="0" smtClean="0">
                <a:latin typeface="Arial" pitchFamily="34" charset="0"/>
                <a:cs typeface="Arial" pitchFamily="34" charset="0"/>
              </a:rPr>
              <a:t> أ. حساب التدفقات النقدية الداخلة والخارجة الناتجة عن القرض:</a:t>
            </a:r>
          </a:p>
          <a:p>
            <a:pPr marL="0" indent="0" algn="r" rtl="1">
              <a:buNone/>
              <a:tabLst>
                <a:tab pos="53975" algn="l"/>
                <a:tab pos="231775" algn="l"/>
              </a:tabLst>
            </a:pPr>
            <a:r>
              <a:rPr lang="ar-DZ" sz="3900" b="1" dirty="0" smtClean="0">
                <a:latin typeface="Arial" pitchFamily="34" charset="0"/>
                <a:cs typeface="Arial" pitchFamily="34" charset="0"/>
              </a:rPr>
              <a:t>تدفقات نقدية داخلة: مبلغ القرض، الوفورات الضريبية؛</a:t>
            </a:r>
          </a:p>
          <a:p>
            <a:pPr marL="0" indent="0" algn="r" rtl="1">
              <a:buNone/>
              <a:tabLst>
                <a:tab pos="53975" algn="l"/>
                <a:tab pos="231775" algn="l"/>
              </a:tabLst>
            </a:pPr>
            <a:r>
              <a:rPr lang="ar-DZ" sz="3900" b="1" dirty="0" smtClean="0">
                <a:latin typeface="Arial" pitchFamily="34" charset="0"/>
                <a:cs typeface="Arial" pitchFamily="34" charset="0"/>
              </a:rPr>
              <a:t>تدفقات نقدية خارجة: الأقساط المسددة، الفوائد السنوية.</a:t>
            </a:r>
          </a:p>
          <a:p>
            <a:pPr marL="0" indent="0" algn="r" rtl="1">
              <a:buNone/>
              <a:tabLst>
                <a:tab pos="53975" algn="l"/>
                <a:tab pos="231775" algn="l"/>
              </a:tabLst>
            </a:pPr>
            <a:r>
              <a:rPr lang="ar-DZ" sz="3900" b="1" dirty="0" smtClean="0">
                <a:latin typeface="Arial" pitchFamily="34" charset="0"/>
                <a:cs typeface="Arial" pitchFamily="34" charset="0"/>
              </a:rPr>
              <a:t>ب. حساب التدفقات النقدية الصافية  للتمويل بالقرض</a:t>
            </a:r>
          </a:p>
          <a:p>
            <a:pPr marL="0" indent="0" algn="r" rtl="1">
              <a:buNone/>
              <a:tabLst>
                <a:tab pos="53975" algn="l"/>
                <a:tab pos="231775" algn="l"/>
              </a:tabLst>
            </a:pPr>
            <a:r>
              <a:rPr lang="ar-DZ" sz="3900" b="1" dirty="0" smtClean="0">
                <a:latin typeface="Arial" pitchFamily="34" charset="0"/>
                <a:cs typeface="Arial" pitchFamily="34" charset="0"/>
              </a:rPr>
              <a:t>ب. حساب معدل الخصم يحقق:</a:t>
            </a:r>
          </a:p>
          <a:p>
            <a:pPr marL="0" indent="0" algn="r" rtl="1">
              <a:buNone/>
              <a:tabLst>
                <a:tab pos="53975" algn="l"/>
                <a:tab pos="231775" algn="l"/>
              </a:tabLst>
            </a:pPr>
            <a:r>
              <a:rPr lang="ar-DZ" sz="3900" b="1" dirty="0" smtClean="0">
                <a:latin typeface="Arial" pitchFamily="34" charset="0"/>
                <a:cs typeface="Arial" pitchFamily="34" charset="0"/>
              </a:rPr>
              <a:t> القيمة الحالية الصافية للتدفقات النقدية الصافية = 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normAutofit/>
          </a:bodyPr>
          <a:lstStyle/>
          <a:p>
            <a:pPr algn="r" rtl="1"/>
            <a:r>
              <a:rPr lang="ar-DZ" sz="4800" b="1" dirty="0" smtClean="0">
                <a:solidFill>
                  <a:srgbClr val="FF0000"/>
                </a:solidFill>
                <a:latin typeface="Arial" pitchFamily="34" charset="0"/>
                <a:cs typeface="Arial" pitchFamily="34" charset="0"/>
              </a:rPr>
              <a:t>مثال:</a:t>
            </a:r>
            <a:endParaRPr lang="fr-FR" sz="48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1"/>
            <a:ext cx="8153400" cy="3124200"/>
          </a:xfrm>
        </p:spPr>
        <p:txBody>
          <a:bodyPr>
            <a:normAutofit fontScale="92500" lnSpcReduction="10000"/>
          </a:bodyPr>
          <a:lstStyle/>
          <a:p>
            <a:pPr marL="23813" indent="-23813" algn="just" rtl="1">
              <a:buNone/>
            </a:pPr>
            <a:r>
              <a:rPr lang="ar-DZ" sz="3600" b="1" dirty="0" smtClean="0">
                <a:latin typeface="Arial" pitchFamily="34" charset="0"/>
                <a:cs typeface="Arial" pitchFamily="34" charset="0"/>
              </a:rPr>
              <a:t>     يفكر مستثمر في طلب قرض مصرفي قدره 120000، بمعدل فائدة سنوية 10%، مدة سداد القرض 5 سنوات، مصاريف </a:t>
            </a:r>
            <a:r>
              <a:rPr lang="ar-DZ" sz="3600" b="1" dirty="0" err="1" smtClean="0">
                <a:latin typeface="Arial" pitchFamily="34" charset="0"/>
                <a:cs typeface="Arial" pitchFamily="34" charset="0"/>
              </a:rPr>
              <a:t>الإقتراض</a:t>
            </a:r>
            <a:r>
              <a:rPr lang="ar-DZ" sz="3600" b="1" dirty="0" smtClean="0">
                <a:latin typeface="Arial" pitchFamily="34" charset="0"/>
                <a:cs typeface="Arial" pitchFamily="34" charset="0"/>
              </a:rPr>
              <a:t> مهملة أمام قيمة القرض، معدل الضريبة على الأرباح 25%، اهتلاك القرض  بطريقة السقط الثابت.</a:t>
            </a:r>
          </a:p>
          <a:p>
            <a:pPr marL="23813" indent="-23813" algn="just" rtl="1">
              <a:buNone/>
            </a:pPr>
            <a:r>
              <a:rPr lang="ar-DZ" sz="3600" b="1" dirty="0" smtClean="0">
                <a:latin typeface="Arial" pitchFamily="34" charset="0"/>
                <a:cs typeface="Arial" pitchFamily="34" charset="0"/>
              </a:rPr>
              <a:t>المطلوب: حساب تكلفة القرض المصرفي </a:t>
            </a:r>
            <a:r>
              <a:rPr lang="ar-DZ" sz="3600" b="1" dirty="0" err="1" smtClean="0">
                <a:latin typeface="Arial" pitchFamily="34" charset="0"/>
                <a:cs typeface="Arial" pitchFamily="34" charset="0"/>
              </a:rPr>
              <a:t>ط</a:t>
            </a:r>
            <a:r>
              <a:rPr lang="ar-DZ" sz="3600" b="1" dirty="0" smtClean="0">
                <a:latin typeface="Arial" pitchFamily="34" charset="0"/>
                <a:cs typeface="Arial" pitchFamily="34" charset="0"/>
              </a:rPr>
              <a:t> أ.</a:t>
            </a:r>
            <a:endParaRPr lang="fr-FR" sz="3600" dirty="0" smtClean="0">
              <a:latin typeface="Arial" pitchFamily="34" charset="0"/>
              <a:cs typeface="Arial" pitchFamily="34" charset="0"/>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2971800"/>
            <a:ext cx="8686800" cy="1938992"/>
          </a:xfrm>
          <a:prstGeom prst="rect">
            <a:avLst/>
          </a:prstGeom>
        </p:spPr>
        <p:txBody>
          <a:bodyPr wrap="square">
            <a:spAutoFit/>
          </a:bodyPr>
          <a:lstStyle/>
          <a:p>
            <a:pPr algn="just" rtl="1"/>
            <a:r>
              <a:rPr lang="ar-DZ" sz="4000" b="1" dirty="0" smtClean="0">
                <a:latin typeface="Arial" pitchFamily="34" charset="0"/>
                <a:cs typeface="Arial" pitchFamily="34" charset="0"/>
              </a:rPr>
              <a:t>    هو اختيار </a:t>
            </a:r>
            <a:r>
              <a:rPr lang="ar-DZ" sz="4000" b="1" dirty="0">
                <a:latin typeface="Arial" pitchFamily="34" charset="0"/>
                <a:cs typeface="Arial" pitchFamily="34" charset="0"/>
              </a:rPr>
              <a:t>مصادر التمويل </a:t>
            </a:r>
            <a:r>
              <a:rPr lang="ar-DZ" sz="4000" b="1" dirty="0" smtClean="0">
                <a:latin typeface="Arial" pitchFamily="34" charset="0"/>
                <a:cs typeface="Arial" pitchFamily="34" charset="0"/>
              </a:rPr>
              <a:t>الملائمة من </a:t>
            </a:r>
            <a:r>
              <a:rPr lang="ar-DZ" sz="4000" b="1" dirty="0">
                <a:latin typeface="Arial" pitchFamily="34" charset="0"/>
                <a:cs typeface="Arial" pitchFamily="34" charset="0"/>
              </a:rPr>
              <a:t>بين مصادر التمويل </a:t>
            </a:r>
            <a:r>
              <a:rPr lang="ar-DZ" sz="4000" b="1" dirty="0" smtClean="0">
                <a:latin typeface="Arial" pitchFamily="34" charset="0"/>
                <a:cs typeface="Arial" pitchFamily="34" charset="0"/>
              </a:rPr>
              <a:t>المتاحة وتكوين المزيج الأمثل من بينها،  من حيث النوع والقيمة والتوقيت والتكلفة.</a:t>
            </a:r>
            <a:endParaRPr lang="fr-FR" sz="4000" dirty="0">
              <a:latin typeface="Arial" pitchFamily="34" charset="0"/>
              <a:cs typeface="Arial" pitchFamily="34" charset="0"/>
            </a:endParaRPr>
          </a:p>
        </p:txBody>
      </p:sp>
      <p:sp>
        <p:nvSpPr>
          <p:cNvPr id="4" name="Rectangle 3"/>
          <p:cNvSpPr/>
          <p:nvPr/>
        </p:nvSpPr>
        <p:spPr>
          <a:xfrm>
            <a:off x="3200400" y="1447800"/>
            <a:ext cx="5080237" cy="830997"/>
          </a:xfrm>
          <a:prstGeom prst="rect">
            <a:avLst/>
          </a:prstGeom>
        </p:spPr>
        <p:txBody>
          <a:bodyPr wrap="none">
            <a:spAutoFit/>
          </a:bodyPr>
          <a:lstStyle/>
          <a:p>
            <a:r>
              <a:rPr lang="ar-DZ" sz="4800" b="1" dirty="0" smtClean="0">
                <a:solidFill>
                  <a:srgbClr val="FF0000"/>
                </a:solidFill>
                <a:latin typeface="Times New Roman" pitchFamily="18" charset="0"/>
                <a:cs typeface="Times New Roman" pitchFamily="18" charset="0"/>
              </a:rPr>
              <a:t>1. </a:t>
            </a:r>
            <a:r>
              <a:rPr lang="ar-DZ" sz="4800" b="1" dirty="0" smtClean="0">
                <a:solidFill>
                  <a:srgbClr val="FF0000"/>
                </a:solidFill>
                <a:latin typeface="Arial" pitchFamily="34" charset="0"/>
                <a:cs typeface="Arial" pitchFamily="34" charset="0"/>
              </a:rPr>
              <a:t>تعريف قرار التمويل: </a:t>
            </a:r>
            <a:endParaRPr lang="fr-FR" sz="4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53400" cy="1143000"/>
          </a:xfrm>
        </p:spPr>
        <p:txBody>
          <a:bodyPr>
            <a:normAutofit/>
          </a:bodyPr>
          <a:lstStyle/>
          <a:p>
            <a:pPr lvl="0" algn="r" rtl="1"/>
            <a:r>
              <a:rPr lang="ar-DZ" sz="4800" b="1" dirty="0" smtClean="0">
                <a:solidFill>
                  <a:srgbClr val="FF0000"/>
                </a:solidFill>
                <a:latin typeface="Arial" pitchFamily="34" charset="0"/>
                <a:cs typeface="Arial" pitchFamily="34" charset="0"/>
              </a:rPr>
              <a:t>أ. جدول اهتلاك القرض: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153400" cy="3124200"/>
          </a:xfrm>
        </p:spPr>
        <p:txBody>
          <a:bodyPr/>
          <a:lstStyle/>
          <a:p>
            <a:pPr marL="0" indent="0" algn="just" rtl="1">
              <a:buNone/>
            </a:pPr>
            <a:r>
              <a:rPr lang="ar-DZ" b="1" dirty="0" smtClean="0">
                <a:latin typeface="Arial" pitchFamily="34" charset="0"/>
                <a:cs typeface="Arial" pitchFamily="34" charset="0"/>
              </a:rPr>
              <a:t>لإعداد جدول اهتلاك القرض نطبق القوانين التالية: </a:t>
            </a:r>
          </a:p>
          <a:p>
            <a:pPr marL="0" indent="0" algn="just" rtl="1">
              <a:buNone/>
            </a:pPr>
            <a:r>
              <a:rPr lang="ar-DZ" b="1" dirty="0" smtClean="0">
                <a:latin typeface="Arial" pitchFamily="34" charset="0"/>
                <a:cs typeface="Arial" pitchFamily="34" charset="0"/>
              </a:rPr>
              <a:t>قسط الاهتلاك السنوي = 120000/ 5= 24000؛ </a:t>
            </a:r>
          </a:p>
          <a:p>
            <a:pPr marL="0" indent="0" algn="just" rtl="1">
              <a:buNone/>
            </a:pPr>
            <a:r>
              <a:rPr lang="ar-DZ" b="1" dirty="0" smtClean="0">
                <a:latin typeface="Arial" pitchFamily="34" charset="0"/>
                <a:cs typeface="Arial" pitchFamily="34" charset="0"/>
              </a:rPr>
              <a:t>رصيد القرض = الرصيد السابق - قسط الاهتلاك؛</a:t>
            </a:r>
            <a:endParaRPr lang="fr-FR" dirty="0" smtClean="0">
              <a:latin typeface="Arial" pitchFamily="34" charset="0"/>
              <a:cs typeface="Arial" pitchFamily="34" charset="0"/>
            </a:endParaRPr>
          </a:p>
          <a:p>
            <a:pPr marL="0" indent="0" algn="just" rtl="1">
              <a:buNone/>
            </a:pPr>
            <a:r>
              <a:rPr lang="ar-DZ" b="1" dirty="0" smtClean="0">
                <a:latin typeface="Arial" pitchFamily="34" charset="0"/>
                <a:cs typeface="Arial" pitchFamily="34" charset="0"/>
              </a:rPr>
              <a:t>الدفعة السنوية = قسط الاهتلاك + الفائدة السنوية؛</a:t>
            </a:r>
          </a:p>
          <a:p>
            <a:pPr marL="0" indent="0" algn="just" rtl="1">
              <a:buNone/>
            </a:pPr>
            <a:r>
              <a:rPr lang="ar-DZ" b="1" dirty="0" smtClean="0">
                <a:latin typeface="Arial" pitchFamily="34" charset="0"/>
                <a:cs typeface="Arial" pitchFamily="34" charset="0"/>
              </a:rPr>
              <a:t>  مجموع الدفعات= مجموع أقساط </a:t>
            </a:r>
            <a:r>
              <a:rPr lang="ar-DZ" b="1" dirty="0" err="1" smtClean="0">
                <a:latin typeface="Arial" pitchFamily="34" charset="0"/>
                <a:cs typeface="Arial" pitchFamily="34" charset="0"/>
              </a:rPr>
              <a:t>الإهتلاك</a:t>
            </a:r>
            <a:r>
              <a:rPr lang="ar-DZ" b="1" dirty="0" smtClean="0">
                <a:latin typeface="Arial" pitchFamily="34" charset="0"/>
                <a:cs typeface="Arial" pitchFamily="34" charset="0"/>
              </a:rPr>
              <a:t> + مجموع الفوائد</a:t>
            </a:r>
            <a:endParaRPr lang="fr-FR"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457200" y="380999"/>
          <a:ext cx="8153400" cy="4324819"/>
        </p:xfrm>
        <a:graphic>
          <a:graphicData uri="http://schemas.openxmlformats.org/drawingml/2006/table">
            <a:tbl>
              <a:tblPr rtl="1"/>
              <a:tblGrid>
                <a:gridCol w="1141862"/>
                <a:gridCol w="1511490"/>
                <a:gridCol w="1653654"/>
                <a:gridCol w="1768522"/>
                <a:gridCol w="2077872"/>
              </a:tblGrid>
              <a:tr h="763942">
                <a:tc>
                  <a:txBody>
                    <a:bodyPr/>
                    <a:lstStyle/>
                    <a:p>
                      <a:pPr marL="0" marR="0" algn="ctr" rtl="1">
                        <a:spcBef>
                          <a:spcPts val="0"/>
                        </a:spcBef>
                        <a:spcAft>
                          <a:spcPts val="0"/>
                        </a:spcAft>
                      </a:pPr>
                      <a:r>
                        <a:rPr lang="ar-DZ" sz="2800" b="1" dirty="0" smtClean="0">
                          <a:latin typeface="Times New Roman" pitchFamily="18" charset="0"/>
                          <a:ea typeface="Calibri"/>
                          <a:cs typeface="Times New Roman" pitchFamily="18" charset="0"/>
                        </a:rPr>
                        <a:t>سنوات</a:t>
                      </a:r>
                      <a:endParaRPr lang="fr-FR" sz="2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a:latin typeface="Times New Roman" pitchFamily="18" charset="0"/>
                          <a:ea typeface="Calibri"/>
                          <a:cs typeface="Times New Roman" pitchFamily="18" charset="0"/>
                        </a:rPr>
                        <a:t>رصيد القرض</a:t>
                      </a:r>
                      <a:endParaRPr lang="fr-FR" sz="2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a:latin typeface="Times New Roman" pitchFamily="18" charset="0"/>
                          <a:ea typeface="Calibri"/>
                          <a:cs typeface="Times New Roman" pitchFamily="18" charset="0"/>
                        </a:rPr>
                        <a:t>الفائدة السنوية</a:t>
                      </a:r>
                      <a:endParaRPr lang="fr-FR" sz="2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dirty="0">
                          <a:latin typeface="Times New Roman" pitchFamily="18" charset="0"/>
                          <a:ea typeface="Calibri"/>
                          <a:cs typeface="Times New Roman" pitchFamily="18" charset="0"/>
                        </a:rPr>
                        <a:t>قسط </a:t>
                      </a:r>
                      <a:endParaRPr lang="ar-DZ" sz="2800" b="1" dirty="0" smtClean="0">
                        <a:latin typeface="Times New Roman" pitchFamily="18" charset="0"/>
                        <a:ea typeface="Calibri"/>
                        <a:cs typeface="Times New Roman" pitchFamily="18" charset="0"/>
                      </a:endParaRPr>
                    </a:p>
                    <a:p>
                      <a:pPr marL="0" marR="0" algn="ctr" rtl="1">
                        <a:spcBef>
                          <a:spcPts val="0"/>
                        </a:spcBef>
                        <a:spcAft>
                          <a:spcPts val="0"/>
                        </a:spcAft>
                      </a:pPr>
                      <a:r>
                        <a:rPr lang="ar-DZ" sz="2800" b="1" dirty="0" smtClean="0">
                          <a:latin typeface="Times New Roman" pitchFamily="18" charset="0"/>
                          <a:ea typeface="Calibri"/>
                          <a:cs typeface="Times New Roman" pitchFamily="18" charset="0"/>
                        </a:rPr>
                        <a:t>الاهتلاك</a:t>
                      </a:r>
                      <a:endParaRPr lang="fr-FR" sz="2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dirty="0" smtClean="0">
                          <a:latin typeface="Times New Roman" pitchFamily="18" charset="0"/>
                          <a:ea typeface="Calibri"/>
                          <a:cs typeface="Times New Roman" pitchFamily="18" charset="0"/>
                        </a:rPr>
                        <a:t>الدفعة</a:t>
                      </a:r>
                    </a:p>
                    <a:p>
                      <a:pPr marL="0" marR="0" algn="ctr" rtl="1">
                        <a:spcBef>
                          <a:spcPts val="0"/>
                        </a:spcBef>
                        <a:spcAft>
                          <a:spcPts val="0"/>
                        </a:spcAft>
                      </a:pPr>
                      <a:r>
                        <a:rPr lang="ar-DZ" sz="2800" b="1" dirty="0" smtClean="0">
                          <a:latin typeface="Times New Roman" pitchFamily="18" charset="0"/>
                          <a:ea typeface="Calibri"/>
                          <a:cs typeface="Times New Roman" pitchFamily="18" charset="0"/>
                        </a:rPr>
                        <a:t> </a:t>
                      </a:r>
                      <a:r>
                        <a:rPr lang="ar-DZ" sz="2800" b="1" dirty="0">
                          <a:latin typeface="Times New Roman" pitchFamily="18" charset="0"/>
                          <a:ea typeface="Calibri"/>
                          <a:cs typeface="Times New Roman" pitchFamily="18" charset="0"/>
                        </a:rPr>
                        <a:t>السنوية</a:t>
                      </a:r>
                      <a:endParaRPr lang="fr-FR" sz="2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305">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1</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120000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12000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24000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36000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901">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2</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96000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9600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24000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33600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901">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3</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72000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7200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24000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31200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887">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4</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48000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4800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24000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28800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887">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5</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24000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2400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a:latin typeface="Times New Roman" pitchFamily="18" charset="0"/>
                          <a:ea typeface="Calibri"/>
                          <a:cs typeface="Times New Roman" pitchFamily="18" charset="0"/>
                        </a:rPr>
                        <a:t>24000</a:t>
                      </a:r>
                      <a:endParaRPr lang="fr-FR" sz="36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26400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179">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مجموع</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36000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120000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rtl="1">
                        <a:spcBef>
                          <a:spcPts val="0"/>
                        </a:spcBef>
                        <a:spcAft>
                          <a:spcPts val="0"/>
                        </a:spcAft>
                      </a:pPr>
                      <a:r>
                        <a:rPr lang="ar-DZ" sz="3600" b="1" dirty="0">
                          <a:latin typeface="Times New Roman" pitchFamily="18" charset="0"/>
                          <a:ea typeface="Calibri"/>
                          <a:cs typeface="Times New Roman" pitchFamily="18" charset="0"/>
                        </a:rPr>
                        <a:t>156000</a:t>
                      </a:r>
                      <a:endParaRPr lang="fr-FR" sz="3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5" name="Rectangle 4"/>
          <p:cNvSpPr/>
          <p:nvPr/>
        </p:nvSpPr>
        <p:spPr>
          <a:xfrm>
            <a:off x="457200" y="4953000"/>
            <a:ext cx="8153400" cy="1754326"/>
          </a:xfrm>
          <a:prstGeom prst="rect">
            <a:avLst/>
          </a:prstGeom>
        </p:spPr>
        <p:txBody>
          <a:bodyPr wrap="square">
            <a:spAutoFit/>
          </a:bodyPr>
          <a:lstStyle/>
          <a:p>
            <a:pPr algn="just" rtl="1"/>
            <a:r>
              <a:rPr lang="ar-DZ" sz="3600" b="1" dirty="0" smtClean="0">
                <a:latin typeface="Arial" pitchFamily="34" charset="0"/>
                <a:cs typeface="Arial" pitchFamily="34" charset="0"/>
              </a:rPr>
              <a:t>نلاحظ من الجدول أن مجموع أقساط </a:t>
            </a:r>
            <a:r>
              <a:rPr lang="ar-DZ" sz="3600" b="1" dirty="0" err="1" smtClean="0">
                <a:latin typeface="Arial" pitchFamily="34" charset="0"/>
                <a:cs typeface="Arial" pitchFamily="34" charset="0"/>
              </a:rPr>
              <a:t>الإهتلاك</a:t>
            </a:r>
            <a:r>
              <a:rPr lang="ar-DZ" sz="3600" b="1" dirty="0" smtClean="0">
                <a:latin typeface="Arial" pitchFamily="34" charset="0"/>
                <a:cs typeface="Arial" pitchFamily="34" charset="0"/>
              </a:rPr>
              <a:t> = مبلغ القرض، مما يعني أن القرض </a:t>
            </a:r>
            <a:r>
              <a:rPr lang="ar-DZ" sz="3600" b="1" dirty="0" err="1" smtClean="0">
                <a:latin typeface="Arial" pitchFamily="34" charset="0"/>
                <a:cs typeface="Arial" pitchFamily="34" charset="0"/>
              </a:rPr>
              <a:t>اهتلك</a:t>
            </a:r>
            <a:r>
              <a:rPr lang="ar-DZ" sz="3600" b="1" dirty="0" smtClean="0">
                <a:latin typeface="Arial" pitchFamily="34" charset="0"/>
                <a:cs typeface="Arial" pitchFamily="34" charset="0"/>
              </a:rPr>
              <a:t> تماما. كما نلاحظ أن الدفعات السنوية متناقصة.</a:t>
            </a:r>
            <a:endParaRPr lang="fr-FR" sz="36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05800" cy="1143000"/>
          </a:xfrm>
        </p:spPr>
        <p:txBody>
          <a:bodyPr>
            <a:normAutofit/>
          </a:bodyPr>
          <a:lstStyle/>
          <a:p>
            <a:pPr lvl="0" algn="r" rtl="1"/>
            <a:r>
              <a:rPr lang="ar-DZ" b="1" dirty="0" smtClean="0">
                <a:solidFill>
                  <a:srgbClr val="FF0000"/>
                </a:solidFill>
                <a:latin typeface="Arial" pitchFamily="34" charset="0"/>
                <a:cs typeface="Arial" pitchFamily="34" charset="0"/>
              </a:rPr>
              <a:t>ب. جدول التدفقات النقدية للتمويل بالقرض:</a:t>
            </a:r>
            <a:endParaRPr lang="fr-FR" dirty="0">
              <a:solidFill>
                <a:srgbClr val="FF0000"/>
              </a:solidFill>
              <a:latin typeface="Arial" pitchFamily="34" charset="0"/>
              <a:cs typeface="Arial" pitchFamily="34" charset="0"/>
            </a:endParaRPr>
          </a:p>
        </p:txBody>
      </p:sp>
      <p:graphicFrame>
        <p:nvGraphicFramePr>
          <p:cNvPr id="4" name="Tableau 3"/>
          <p:cNvGraphicFramePr>
            <a:graphicFrameLocks noGrp="1"/>
          </p:cNvGraphicFramePr>
          <p:nvPr/>
        </p:nvGraphicFramePr>
        <p:xfrm>
          <a:off x="76200" y="1219200"/>
          <a:ext cx="8991600" cy="2743200"/>
        </p:xfrm>
        <a:graphic>
          <a:graphicData uri="http://schemas.openxmlformats.org/drawingml/2006/table">
            <a:tbl>
              <a:tblPr/>
              <a:tblGrid>
                <a:gridCol w="1208095"/>
                <a:gridCol w="1341592"/>
                <a:gridCol w="1208095"/>
                <a:gridCol w="1208095"/>
                <a:gridCol w="1208095"/>
                <a:gridCol w="1073652"/>
                <a:gridCol w="1743976"/>
              </a:tblGrid>
              <a:tr h="431074">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5</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4</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3</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1</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a:spcBef>
                          <a:spcPts val="0"/>
                        </a:spcBef>
                        <a:spcAft>
                          <a:spcPts val="0"/>
                        </a:spcAft>
                      </a:pPr>
                      <a:r>
                        <a:rPr lang="ar-SA" sz="2400" b="1">
                          <a:latin typeface="Times New Roman" pitchFamily="18" charset="0"/>
                          <a:ea typeface="Calibri"/>
                          <a:cs typeface="Times New Roman" pitchFamily="18" charset="0"/>
                        </a:rPr>
                        <a:t>السنوات</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263">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120000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SA" sz="2400" b="1" dirty="0">
                          <a:latin typeface="Times New Roman" pitchFamily="18" charset="0"/>
                          <a:ea typeface="Calibri"/>
                          <a:cs typeface="Times New Roman" pitchFamily="18" charset="0"/>
                        </a:rPr>
                        <a:t>مبلغ القرض</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263">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400" b="1">
                          <a:latin typeface="Times New Roman" pitchFamily="18" charset="0"/>
                          <a:ea typeface="Calibri"/>
                          <a:cs typeface="Times New Roman" pitchFamily="18" charset="0"/>
                        </a:rPr>
                        <a:t>القسط المسدد</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263">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(4800)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(7200)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(9600)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(12000)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400" b="1">
                          <a:latin typeface="Times New Roman" pitchFamily="18" charset="0"/>
                          <a:ea typeface="Calibri"/>
                          <a:cs typeface="Times New Roman" pitchFamily="18" charset="0"/>
                        </a:rPr>
                        <a:t>الفائدة السنوية</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263">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600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1200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1800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2400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3000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400" b="1" dirty="0">
                          <a:latin typeface="Times New Roman" pitchFamily="18" charset="0"/>
                          <a:ea typeface="Calibri"/>
                          <a:cs typeface="Times New Roman" pitchFamily="18" charset="0"/>
                        </a:rPr>
                        <a:t>وفر </a:t>
                      </a:r>
                      <a:r>
                        <a:rPr lang="ar-SA" sz="2400" b="1" dirty="0" smtClean="0">
                          <a:latin typeface="Times New Roman" pitchFamily="18" charset="0"/>
                          <a:ea typeface="Calibri"/>
                          <a:cs typeface="Times New Roman" pitchFamily="18" charset="0"/>
                        </a:rPr>
                        <a:t>ضريبي</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074">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(25800)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(27600)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(29400)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(31200)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spcBef>
                          <a:spcPts val="0"/>
                        </a:spcBef>
                        <a:spcAft>
                          <a:spcPts val="0"/>
                        </a:spcAft>
                      </a:pPr>
                      <a:r>
                        <a:rPr lang="ar-SA" sz="2400" b="1">
                          <a:latin typeface="Times New Roman" pitchFamily="18" charset="0"/>
                          <a:ea typeface="Calibri"/>
                          <a:cs typeface="Times New Roman" pitchFamily="18" charset="0"/>
                        </a:rPr>
                        <a:t>(33000)</a:t>
                      </a:r>
                      <a:endParaRPr lang="fr-FR" sz="24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spcBef>
                          <a:spcPts val="0"/>
                        </a:spcBef>
                        <a:spcAft>
                          <a:spcPts val="0"/>
                        </a:spcAft>
                      </a:pPr>
                      <a:r>
                        <a:rPr lang="ar-SA" sz="2400" b="1" dirty="0">
                          <a:latin typeface="Times New Roman" pitchFamily="18" charset="0"/>
                          <a:ea typeface="Calibri"/>
                          <a:cs typeface="Times New Roman" pitchFamily="18" charset="0"/>
                        </a:rPr>
                        <a:t>120000</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rtl="1">
                        <a:spcBef>
                          <a:spcPts val="0"/>
                        </a:spcBef>
                        <a:spcAft>
                          <a:spcPts val="0"/>
                        </a:spcAft>
                      </a:pPr>
                      <a:r>
                        <a:rPr lang="ar-SA" sz="2400" b="1" dirty="0">
                          <a:latin typeface="Times New Roman" pitchFamily="18" charset="0"/>
                          <a:ea typeface="Calibri"/>
                          <a:cs typeface="Times New Roman" pitchFamily="18" charset="0"/>
                        </a:rPr>
                        <a:t>تدفق صافي </a:t>
                      </a:r>
                      <a:endParaRPr lang="fr-FR" sz="2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5" name="Rectangle 4"/>
          <p:cNvSpPr/>
          <p:nvPr/>
        </p:nvSpPr>
        <p:spPr>
          <a:xfrm>
            <a:off x="862706" y="4267201"/>
            <a:ext cx="7786106" cy="1384995"/>
          </a:xfrm>
          <a:prstGeom prst="rect">
            <a:avLst/>
          </a:prstGeom>
        </p:spPr>
        <p:txBody>
          <a:bodyPr wrap="square">
            <a:spAutoFit/>
          </a:bodyPr>
          <a:lstStyle/>
          <a:p>
            <a:pPr algn="r" rtl="1"/>
            <a:r>
              <a:rPr lang="ar-DZ" sz="2800" b="1" dirty="0" smtClean="0">
                <a:latin typeface="Arial" pitchFamily="34" charset="0"/>
                <a:cs typeface="Arial" pitchFamily="34" charset="0"/>
              </a:rPr>
              <a:t>ملاحظة: </a:t>
            </a:r>
            <a:r>
              <a:rPr lang="ar-DZ" sz="2800" b="1" dirty="0" err="1" smtClean="0">
                <a:latin typeface="Arial" pitchFamily="34" charset="0"/>
                <a:cs typeface="Arial" pitchFamily="34" charset="0"/>
              </a:rPr>
              <a:t>ال</a:t>
            </a:r>
            <a:r>
              <a:rPr lang="ar-SA" sz="2800" b="1" dirty="0" smtClean="0">
                <a:latin typeface="Arial" pitchFamily="34" charset="0"/>
                <a:cs typeface="Arial" pitchFamily="34" charset="0"/>
              </a:rPr>
              <a:t>وفر </a:t>
            </a:r>
            <a:r>
              <a:rPr lang="ar-DZ" sz="2800" b="1" dirty="0" smtClean="0">
                <a:latin typeface="Arial" pitchFamily="34" charset="0"/>
                <a:cs typeface="Arial" pitchFamily="34" charset="0"/>
              </a:rPr>
              <a:t> </a:t>
            </a:r>
            <a:r>
              <a:rPr lang="ar-DZ" sz="2800" b="1" dirty="0" err="1" smtClean="0">
                <a:latin typeface="Arial" pitchFamily="34" charset="0"/>
                <a:cs typeface="Arial" pitchFamily="34" charset="0"/>
              </a:rPr>
              <a:t>ال</a:t>
            </a:r>
            <a:r>
              <a:rPr lang="ar-SA" sz="2800" b="1" dirty="0" err="1" smtClean="0">
                <a:latin typeface="Arial" pitchFamily="34" charset="0"/>
                <a:cs typeface="Arial" pitchFamily="34" charset="0"/>
              </a:rPr>
              <a:t>ضريب</a:t>
            </a:r>
            <a:r>
              <a:rPr lang="ar-DZ" sz="2800" b="1" dirty="0" smtClean="0">
                <a:latin typeface="Arial" pitchFamily="34" charset="0"/>
                <a:cs typeface="Arial" pitchFamily="34" charset="0"/>
              </a:rPr>
              <a:t>ي السنوي المستفاد منه بفعل القرض</a:t>
            </a:r>
            <a:r>
              <a:rPr lang="ar-SA" sz="2800" b="1" dirty="0" smtClean="0">
                <a:latin typeface="Arial" pitchFamily="34" charset="0"/>
                <a:cs typeface="Arial" pitchFamily="34" charset="0"/>
              </a:rPr>
              <a:t> </a:t>
            </a:r>
            <a:endParaRPr lang="ar-DZ" sz="2800" b="1" dirty="0" smtClean="0">
              <a:latin typeface="Arial" pitchFamily="34" charset="0"/>
              <a:cs typeface="Arial" pitchFamily="34" charset="0"/>
            </a:endParaRPr>
          </a:p>
          <a:p>
            <a:pPr algn="r" rtl="1"/>
            <a:r>
              <a:rPr lang="ar-DZ" sz="2800" b="1" dirty="0" smtClean="0">
                <a:solidFill>
                  <a:srgbClr val="FF0000"/>
                </a:solidFill>
                <a:latin typeface="Arial" pitchFamily="34" charset="0"/>
                <a:cs typeface="Arial" pitchFamily="34" charset="0"/>
              </a:rPr>
              <a:t>    </a:t>
            </a:r>
            <a:r>
              <a:rPr lang="ar-DZ" sz="2800" b="1" dirty="0" err="1" smtClean="0">
                <a:solidFill>
                  <a:srgbClr val="FF0000"/>
                </a:solidFill>
                <a:latin typeface="Arial" pitchFamily="34" charset="0"/>
                <a:cs typeface="Arial" pitchFamily="34" charset="0"/>
              </a:rPr>
              <a:t>الوفر</a:t>
            </a:r>
            <a:r>
              <a:rPr lang="ar-DZ" sz="2800" b="1" dirty="0" smtClean="0">
                <a:solidFill>
                  <a:srgbClr val="FF0000"/>
                </a:solidFill>
                <a:latin typeface="Arial" pitchFamily="34" charset="0"/>
                <a:cs typeface="Arial" pitchFamily="34" charset="0"/>
              </a:rPr>
              <a:t> الضريبي= الفائدة السنوية </a:t>
            </a:r>
            <a:r>
              <a:rPr lang="fr-FR" sz="2800" b="1" dirty="0" smtClean="0">
                <a:solidFill>
                  <a:srgbClr val="FF0000"/>
                </a:solidFill>
                <a:latin typeface="Arial" pitchFamily="34" charset="0"/>
                <a:cs typeface="Arial" pitchFamily="34" charset="0"/>
              </a:rPr>
              <a:t>ˣ</a:t>
            </a:r>
            <a:r>
              <a:rPr lang="ar-DZ" sz="2800" b="1" dirty="0" smtClean="0">
                <a:solidFill>
                  <a:srgbClr val="FF0000"/>
                </a:solidFill>
                <a:latin typeface="Arial" pitchFamily="34" charset="0"/>
                <a:cs typeface="Arial" pitchFamily="34" charset="0"/>
              </a:rPr>
              <a:t> معدل الضريبة على الأرباح</a:t>
            </a:r>
          </a:p>
          <a:p>
            <a:endParaRPr lang="fr-FR" sz="28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153400" cy="944562"/>
          </a:xfrm>
        </p:spPr>
        <p:txBody>
          <a:bodyPr>
            <a:normAutofit/>
          </a:bodyPr>
          <a:lstStyle/>
          <a:p>
            <a:pPr algn="r" rtl="1"/>
            <a:r>
              <a:rPr lang="ar-DZ" b="1" dirty="0" smtClean="0">
                <a:solidFill>
                  <a:srgbClr val="FF0000"/>
                </a:solidFill>
                <a:latin typeface="Arial" pitchFamily="34" charset="0"/>
                <a:cs typeface="Arial" pitchFamily="34" charset="0"/>
              </a:rPr>
              <a:t>د. حساب تكلفة القرض المصرفي:</a:t>
            </a:r>
            <a:endParaRPr lang="fr-FR"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990600"/>
            <a:ext cx="8763000" cy="4191000"/>
          </a:xfrm>
        </p:spPr>
        <p:txBody>
          <a:bodyPr>
            <a:normAutofit/>
          </a:bodyPr>
          <a:lstStyle/>
          <a:p>
            <a:pPr marL="0" indent="0" algn="just" rtl="1">
              <a:buNone/>
            </a:pPr>
            <a:r>
              <a:rPr lang="ar-DZ" sz="3200" b="1" dirty="0" smtClean="0">
                <a:latin typeface="Arial" pitchFamily="34" charset="0"/>
                <a:cs typeface="Arial" pitchFamily="34" charset="0"/>
              </a:rPr>
              <a:t>تمثل تكلفة القرض معدل العائد الأدنى الذي يحققه استثمار القرض</a:t>
            </a:r>
            <a:r>
              <a:rPr lang="fr-FR" sz="3200" b="1" dirty="0" smtClean="0">
                <a:latin typeface="Arial" pitchFamily="34" charset="0"/>
                <a:cs typeface="Arial" pitchFamily="34" charset="0"/>
              </a:rPr>
              <a:t>.</a:t>
            </a:r>
          </a:p>
          <a:p>
            <a:pPr marL="0" indent="0" algn="just" rtl="1">
              <a:buNone/>
            </a:pPr>
            <a:r>
              <a:rPr lang="ar-DZ" sz="3200" b="1" dirty="0" smtClean="0">
                <a:latin typeface="Arial" pitchFamily="34" charset="0"/>
                <a:cs typeface="Arial" pitchFamily="34" charset="0"/>
              </a:rPr>
              <a:t>أي المعدل الذي يجعل </a:t>
            </a:r>
            <a:r>
              <a:rPr lang="ar-DZ" sz="3200" b="1" dirty="0" err="1" smtClean="0">
                <a:latin typeface="Arial" pitchFamily="34" charset="0"/>
                <a:cs typeface="Arial" pitchFamily="34" charset="0"/>
              </a:rPr>
              <a:t>ق</a:t>
            </a:r>
            <a:r>
              <a:rPr lang="ar-DZ" sz="3200" b="1" dirty="0" smtClean="0">
                <a:latin typeface="Arial" pitchFamily="34" charset="0"/>
                <a:cs typeface="Arial" pitchFamily="34" charset="0"/>
              </a:rPr>
              <a:t> ح </a:t>
            </a:r>
            <a:r>
              <a:rPr lang="ar-DZ" sz="3200" b="1" dirty="0" err="1" smtClean="0">
                <a:latin typeface="Arial" pitchFamily="34" charset="0"/>
                <a:cs typeface="Arial" pitchFamily="34" charset="0"/>
              </a:rPr>
              <a:t>ص</a:t>
            </a:r>
            <a:r>
              <a:rPr lang="ar-DZ" sz="3200" b="1" dirty="0" smtClean="0">
                <a:latin typeface="Arial" pitchFamily="34" charset="0"/>
                <a:cs typeface="Arial" pitchFamily="34" charset="0"/>
              </a:rPr>
              <a:t> للتدفقات النقدية للتمويل بالقرض معدومة.</a:t>
            </a:r>
          </a:p>
          <a:p>
            <a:pPr marL="0" indent="0" algn="just" rtl="1">
              <a:buNone/>
            </a:pPr>
            <a:r>
              <a:rPr lang="ar-DZ" sz="3200" b="1" dirty="0" smtClean="0">
                <a:latin typeface="Arial" pitchFamily="34" charset="0"/>
                <a:cs typeface="Arial" pitchFamily="34" charset="0"/>
              </a:rPr>
              <a:t>ومنه تكلفة القرض  ستساوي معدل العائد الداخلي </a:t>
            </a:r>
            <a:r>
              <a:rPr lang="fr-FR" sz="2800" b="1" dirty="0" smtClean="0">
                <a:latin typeface="Times New Roman" pitchFamily="18" charset="0"/>
                <a:cs typeface="Times New Roman" pitchFamily="18" charset="0"/>
              </a:rPr>
              <a:t>TIR</a:t>
            </a:r>
            <a:r>
              <a:rPr lang="ar-DZ" sz="3200" b="1" dirty="0" smtClean="0">
                <a:latin typeface="Arial" pitchFamily="34" charset="0"/>
                <a:cs typeface="Arial" pitchFamily="34" charset="0"/>
              </a:rPr>
              <a:t>.</a:t>
            </a:r>
            <a:endParaRPr lang="fr-FR" sz="3200" b="1" dirty="0" smtClean="0">
              <a:latin typeface="Arial" pitchFamily="34" charset="0"/>
              <a:cs typeface="Arial" pitchFamily="34" charset="0"/>
            </a:endParaRPr>
          </a:p>
          <a:p>
            <a:pPr marL="0" indent="0" algn="just" rtl="1">
              <a:buNone/>
            </a:pPr>
            <a:r>
              <a:rPr lang="ar-DZ" sz="3200" b="1" dirty="0" smtClean="0">
                <a:latin typeface="Arial" pitchFamily="34" charset="0"/>
                <a:cs typeface="Arial" pitchFamily="34" charset="0"/>
              </a:rPr>
              <a:t>نحسب معدل العائد الداخلي كما يلي: </a:t>
            </a:r>
            <a:endParaRPr lang="fr-FR" sz="3200" b="1" dirty="0" smtClean="0">
              <a:latin typeface="Arial" pitchFamily="34" charset="0"/>
              <a:cs typeface="Arial" pitchFamily="34" charset="0"/>
            </a:endParaRPr>
          </a:p>
          <a:p>
            <a:pPr marL="0" indent="0" algn="just">
              <a:buNone/>
            </a:pPr>
            <a:r>
              <a:rPr lang="en-US" sz="1900" b="1" dirty="0" smtClean="0">
                <a:latin typeface="Times New Roman" pitchFamily="18" charset="0"/>
                <a:cs typeface="Times New Roman" pitchFamily="18" charset="0"/>
              </a:rPr>
              <a:t>120</a:t>
            </a:r>
            <a:r>
              <a:rPr lang="ar-DZ" sz="1900" b="1" dirty="0" smtClean="0">
                <a:latin typeface="Times New Roman" pitchFamily="18" charset="0"/>
                <a:cs typeface="Times New Roman" pitchFamily="18" charset="0"/>
              </a:rPr>
              <a:t>0</a:t>
            </a:r>
            <a:r>
              <a:rPr lang="en-US" sz="1900" b="1" dirty="0" smtClean="0">
                <a:latin typeface="Times New Roman" pitchFamily="18" charset="0"/>
                <a:cs typeface="Times New Roman" pitchFamily="18" charset="0"/>
              </a:rPr>
              <a:t>00-33000(1+k</a:t>
            </a:r>
            <a:r>
              <a:rPr lang="en-US" sz="1900" b="1" baseline="-25000" dirty="0" smtClean="0">
                <a:latin typeface="Times New Roman" pitchFamily="18" charset="0"/>
                <a:cs typeface="Times New Roman" pitchFamily="18" charset="0"/>
              </a:rPr>
              <a:t>D</a:t>
            </a:r>
            <a:r>
              <a:rPr lang="en-US" sz="1900" b="1" dirty="0" smtClean="0">
                <a:latin typeface="Times New Roman" pitchFamily="18" charset="0"/>
                <a:cs typeface="Times New Roman" pitchFamily="18" charset="0"/>
              </a:rPr>
              <a:t>)</a:t>
            </a:r>
            <a:r>
              <a:rPr lang="en-US" sz="1900" b="1" baseline="30000" dirty="0" smtClean="0">
                <a:latin typeface="Times New Roman" pitchFamily="18" charset="0"/>
                <a:cs typeface="Times New Roman" pitchFamily="18" charset="0"/>
              </a:rPr>
              <a:t>-1</a:t>
            </a:r>
            <a:r>
              <a:rPr lang="en-US" sz="1900" b="1" dirty="0" smtClean="0">
                <a:latin typeface="Times New Roman" pitchFamily="18" charset="0"/>
                <a:cs typeface="Times New Roman" pitchFamily="18" charset="0"/>
              </a:rPr>
              <a:t>-31200(1+k</a:t>
            </a:r>
            <a:r>
              <a:rPr lang="en-US" sz="1900" b="1" baseline="-25000" dirty="0" smtClean="0">
                <a:latin typeface="Times New Roman" pitchFamily="18" charset="0"/>
                <a:cs typeface="Times New Roman" pitchFamily="18" charset="0"/>
              </a:rPr>
              <a:t>D</a:t>
            </a:r>
            <a:r>
              <a:rPr lang="en-US" sz="1900" b="1" dirty="0" smtClean="0">
                <a:latin typeface="Times New Roman" pitchFamily="18" charset="0"/>
                <a:cs typeface="Times New Roman" pitchFamily="18" charset="0"/>
              </a:rPr>
              <a:t>)</a:t>
            </a:r>
            <a:r>
              <a:rPr lang="en-US" sz="1900" b="1" baseline="30000" dirty="0" smtClean="0">
                <a:latin typeface="Times New Roman" pitchFamily="18" charset="0"/>
                <a:cs typeface="Times New Roman" pitchFamily="18" charset="0"/>
              </a:rPr>
              <a:t>-2</a:t>
            </a:r>
            <a:r>
              <a:rPr lang="en-US" sz="1900" b="1" dirty="0" smtClean="0">
                <a:latin typeface="Times New Roman" pitchFamily="18" charset="0"/>
                <a:cs typeface="Times New Roman" pitchFamily="18" charset="0"/>
              </a:rPr>
              <a:t>-29400(1+k</a:t>
            </a:r>
            <a:r>
              <a:rPr lang="en-US" sz="1900" b="1" baseline="-25000" dirty="0" smtClean="0">
                <a:latin typeface="Times New Roman" pitchFamily="18" charset="0"/>
                <a:cs typeface="Times New Roman" pitchFamily="18" charset="0"/>
              </a:rPr>
              <a:t>D</a:t>
            </a:r>
            <a:r>
              <a:rPr lang="en-US" sz="1900" b="1" dirty="0" smtClean="0">
                <a:latin typeface="Times New Roman" pitchFamily="18" charset="0"/>
                <a:cs typeface="Times New Roman" pitchFamily="18" charset="0"/>
              </a:rPr>
              <a:t>)</a:t>
            </a:r>
            <a:r>
              <a:rPr lang="en-US" sz="1900" b="1" baseline="30000" dirty="0" smtClean="0">
                <a:latin typeface="Times New Roman" pitchFamily="18" charset="0"/>
                <a:cs typeface="Times New Roman" pitchFamily="18" charset="0"/>
              </a:rPr>
              <a:t>-3</a:t>
            </a:r>
            <a:r>
              <a:rPr lang="en-US" sz="1900" b="1" dirty="0" smtClean="0">
                <a:latin typeface="Times New Roman" pitchFamily="18" charset="0"/>
                <a:cs typeface="Times New Roman" pitchFamily="18" charset="0"/>
              </a:rPr>
              <a:t>-27600(1+k</a:t>
            </a:r>
            <a:r>
              <a:rPr lang="en-US" sz="1900" b="1" baseline="-25000" dirty="0" smtClean="0">
                <a:latin typeface="Times New Roman" pitchFamily="18" charset="0"/>
                <a:cs typeface="Times New Roman" pitchFamily="18" charset="0"/>
              </a:rPr>
              <a:t>D</a:t>
            </a:r>
            <a:r>
              <a:rPr lang="en-US" sz="1900" b="1" dirty="0" smtClean="0">
                <a:latin typeface="Times New Roman" pitchFamily="18" charset="0"/>
                <a:cs typeface="Times New Roman" pitchFamily="18" charset="0"/>
              </a:rPr>
              <a:t>)</a:t>
            </a:r>
            <a:r>
              <a:rPr lang="en-US" sz="1900" b="1" baseline="30000" dirty="0" smtClean="0">
                <a:latin typeface="Times New Roman" pitchFamily="18" charset="0"/>
                <a:cs typeface="Times New Roman" pitchFamily="18" charset="0"/>
              </a:rPr>
              <a:t>-4</a:t>
            </a:r>
            <a:r>
              <a:rPr lang="en-US" sz="1900" b="1" dirty="0" smtClean="0">
                <a:latin typeface="Times New Roman" pitchFamily="18" charset="0"/>
                <a:cs typeface="Times New Roman" pitchFamily="18" charset="0"/>
              </a:rPr>
              <a:t>-25800(1+k</a:t>
            </a:r>
            <a:r>
              <a:rPr lang="en-US" sz="1900" b="1" baseline="-25000" dirty="0" smtClean="0">
                <a:latin typeface="Times New Roman" pitchFamily="18" charset="0"/>
                <a:cs typeface="Times New Roman" pitchFamily="18" charset="0"/>
              </a:rPr>
              <a:t>D</a:t>
            </a:r>
            <a:r>
              <a:rPr lang="en-US" sz="1900" b="1" dirty="0" smtClean="0">
                <a:latin typeface="Times New Roman" pitchFamily="18" charset="0"/>
                <a:cs typeface="Times New Roman" pitchFamily="18" charset="0"/>
              </a:rPr>
              <a:t>)</a:t>
            </a:r>
            <a:r>
              <a:rPr lang="en-US" sz="1900" b="1" baseline="30000" dirty="0" smtClean="0">
                <a:latin typeface="Times New Roman" pitchFamily="18" charset="0"/>
                <a:cs typeface="Times New Roman" pitchFamily="18" charset="0"/>
              </a:rPr>
              <a:t>-5</a:t>
            </a:r>
            <a:r>
              <a:rPr lang="en-US" sz="1900" b="1" dirty="0" smtClean="0">
                <a:latin typeface="Times New Roman" pitchFamily="18" charset="0"/>
                <a:cs typeface="Times New Roman" pitchFamily="18" charset="0"/>
              </a:rPr>
              <a:t>=0</a:t>
            </a:r>
            <a:endParaRPr lang="ar-DZ" sz="1900" b="1" dirty="0" smtClean="0">
              <a:latin typeface="Times New Roman" pitchFamily="18" charset="0"/>
              <a:cs typeface="Times New Roman" pitchFamily="18" charset="0"/>
            </a:endParaRPr>
          </a:p>
          <a:p>
            <a:pPr marL="0" indent="0" algn="just" rtl="1">
              <a:buNone/>
            </a:pPr>
            <a:r>
              <a:rPr lang="ar-DZ" sz="2800" b="1" dirty="0" smtClean="0">
                <a:latin typeface="Times New Roman" pitchFamily="18" charset="0"/>
                <a:cs typeface="Times New Roman" pitchFamily="18" charset="0"/>
              </a:rPr>
              <a:t>أو كما يلي:</a:t>
            </a:r>
            <a:r>
              <a:rPr lang="en-US" sz="2800" b="1" dirty="0" smtClean="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marL="0" indent="0" algn="just" rtl="1">
              <a:buNone/>
            </a:pPr>
            <a:endParaRPr lang="ar-DZ" sz="3200" b="1" dirty="0" smtClean="0">
              <a:latin typeface="Arial" pitchFamily="34" charset="0"/>
              <a:cs typeface="Arial" pitchFamily="34" charset="0"/>
            </a:endParaRPr>
          </a:p>
        </p:txBody>
      </p:sp>
      <p:grpSp>
        <p:nvGrpSpPr>
          <p:cNvPr id="37890" name="Group 2"/>
          <p:cNvGrpSpPr>
            <a:grpSpLocks/>
          </p:cNvGrpSpPr>
          <p:nvPr/>
        </p:nvGrpSpPr>
        <p:grpSpPr bwMode="auto">
          <a:xfrm>
            <a:off x="76000" y="5162224"/>
            <a:ext cx="8382000" cy="1010306"/>
            <a:chOff x="662" y="1649"/>
            <a:chExt cx="7620" cy="542"/>
          </a:xfrm>
        </p:grpSpPr>
        <p:sp>
          <p:nvSpPr>
            <p:cNvPr id="37891" name="Text Box 3"/>
            <p:cNvSpPr txBox="1">
              <a:spLocks noChangeArrowheads="1"/>
            </p:cNvSpPr>
            <p:nvPr/>
          </p:nvSpPr>
          <p:spPr bwMode="auto">
            <a:xfrm>
              <a:off x="662" y="1818"/>
              <a:ext cx="1230" cy="2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Simplified Arabic" charset="0"/>
                </a:rPr>
                <a:t>120</a:t>
              </a: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000 -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2" name="Text Box 4"/>
            <p:cNvSpPr txBox="1">
              <a:spLocks noChangeArrowheads="1"/>
            </p:cNvSpPr>
            <p:nvPr/>
          </p:nvSpPr>
          <p:spPr bwMode="auto">
            <a:xfrm>
              <a:off x="1974" y="1659"/>
              <a:ext cx="905"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33000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3" name="Text Box 5"/>
            <p:cNvSpPr txBox="1">
              <a:spLocks noChangeArrowheads="1"/>
            </p:cNvSpPr>
            <p:nvPr/>
          </p:nvSpPr>
          <p:spPr bwMode="auto">
            <a:xfrm>
              <a:off x="1875" y="1935"/>
              <a:ext cx="1004"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(1+</a:t>
              </a:r>
              <a:r>
                <a:rPr kumimoji="0" lang="fr-FR" sz="2000" b="1" i="0" u="none" strike="noStrike" cap="none" normalizeH="0" baseline="0" dirty="0" err="1" smtClean="0">
                  <a:ln>
                    <a:noFill/>
                  </a:ln>
                  <a:solidFill>
                    <a:schemeClr val="tx1"/>
                  </a:solidFill>
                  <a:effectLst/>
                  <a:latin typeface="Simplified Arabic" charset="0"/>
                  <a:ea typeface="Arial" pitchFamily="34" charset="0"/>
                  <a:cs typeface="Arial" pitchFamily="34" charset="0"/>
                </a:rPr>
                <a:t>k</a:t>
              </a:r>
              <a:r>
                <a:rPr kumimoji="0" lang="fr-FR" sz="2000" b="1" i="0" u="none" strike="noStrike" cap="none" normalizeH="0" baseline="-25000" dirty="0" err="1" smtClean="0">
                  <a:ln>
                    <a:noFill/>
                  </a:ln>
                  <a:solidFill>
                    <a:schemeClr val="tx1"/>
                  </a:solidFill>
                  <a:effectLst/>
                  <a:latin typeface="Simplified Arabic" charset="0"/>
                  <a:ea typeface="Arial" pitchFamily="34" charset="0"/>
                  <a:cs typeface="Arial" pitchFamily="34" charset="0"/>
                </a:rPr>
                <a:t>D</a:t>
              </a: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r>
                <a:rPr kumimoji="0" lang="fr-FR" sz="2000" b="1" i="0" u="none" strike="noStrike" cap="none" normalizeH="0" baseline="30000" dirty="0" smtClean="0">
                  <a:ln>
                    <a:noFill/>
                  </a:ln>
                  <a:solidFill>
                    <a:schemeClr val="tx1"/>
                  </a:solidFill>
                  <a:effectLst/>
                  <a:latin typeface="Simplified Arabic" charset="0"/>
                  <a:ea typeface="Arial" pitchFamily="34" charset="0"/>
                  <a:cs typeface="Arial" pitchFamily="34" charset="0"/>
                </a:rPr>
                <a:t>1</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4" name="Text Box 6"/>
            <p:cNvSpPr txBox="1">
              <a:spLocks noChangeArrowheads="1"/>
            </p:cNvSpPr>
            <p:nvPr/>
          </p:nvSpPr>
          <p:spPr bwMode="auto">
            <a:xfrm>
              <a:off x="2775" y="1823"/>
              <a:ext cx="435" cy="2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5" name="Text Box 7"/>
            <p:cNvSpPr txBox="1">
              <a:spLocks noChangeArrowheads="1"/>
            </p:cNvSpPr>
            <p:nvPr/>
          </p:nvSpPr>
          <p:spPr bwMode="auto">
            <a:xfrm>
              <a:off x="3150" y="1649"/>
              <a:ext cx="975"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31200</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37896" name="Text Box 8"/>
            <p:cNvSpPr txBox="1">
              <a:spLocks noChangeArrowheads="1"/>
            </p:cNvSpPr>
            <p:nvPr/>
          </p:nvSpPr>
          <p:spPr bwMode="auto">
            <a:xfrm>
              <a:off x="3075" y="1935"/>
              <a:ext cx="1051"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(1+</a:t>
              </a:r>
              <a:r>
                <a:rPr kumimoji="0" lang="fr-FR" sz="2000" b="1" i="0" u="none" strike="noStrike" cap="none" normalizeH="0" baseline="0" dirty="0" err="1" smtClean="0">
                  <a:ln>
                    <a:noFill/>
                  </a:ln>
                  <a:solidFill>
                    <a:schemeClr val="tx1"/>
                  </a:solidFill>
                  <a:effectLst/>
                  <a:latin typeface="Simplified Arabic" charset="0"/>
                  <a:ea typeface="Arial" pitchFamily="34" charset="0"/>
                  <a:cs typeface="Arial" pitchFamily="34" charset="0"/>
                </a:rPr>
                <a:t>k</a:t>
              </a:r>
              <a:r>
                <a:rPr kumimoji="0" lang="fr-FR" sz="2000" b="1" i="0" u="none" strike="noStrike" cap="none" normalizeH="0" baseline="-25000" dirty="0" err="1" smtClean="0">
                  <a:ln>
                    <a:noFill/>
                  </a:ln>
                  <a:solidFill>
                    <a:schemeClr val="tx1"/>
                  </a:solidFill>
                  <a:effectLst/>
                  <a:latin typeface="Simplified Arabic" charset="0"/>
                  <a:ea typeface="Arial" pitchFamily="34" charset="0"/>
                  <a:cs typeface="Arial" pitchFamily="34" charset="0"/>
                </a:rPr>
                <a:t>D</a:t>
              </a: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r>
                <a:rPr kumimoji="0" lang="fr-FR" sz="2000" b="1" i="0" u="none" strike="noStrike" cap="none" normalizeH="0" baseline="30000" dirty="0" smtClean="0">
                  <a:ln>
                    <a:noFill/>
                  </a:ln>
                  <a:solidFill>
                    <a:schemeClr val="tx1"/>
                  </a:solidFill>
                  <a:effectLst/>
                  <a:latin typeface="Simplified Arabic" charset="0"/>
                  <a:ea typeface="Arial" pitchFamily="34" charset="0"/>
                  <a:cs typeface="Arial" pitchFamily="34" charset="0"/>
                </a:rPr>
                <a:t>2</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7" name="Text Box 9"/>
            <p:cNvSpPr txBox="1">
              <a:spLocks noChangeArrowheads="1"/>
            </p:cNvSpPr>
            <p:nvPr/>
          </p:nvSpPr>
          <p:spPr bwMode="auto">
            <a:xfrm>
              <a:off x="4057" y="1823"/>
              <a:ext cx="208" cy="25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8" name="Text Box 10"/>
            <p:cNvSpPr txBox="1">
              <a:spLocks noChangeArrowheads="1"/>
            </p:cNvSpPr>
            <p:nvPr/>
          </p:nvSpPr>
          <p:spPr bwMode="auto">
            <a:xfrm>
              <a:off x="4290" y="1659"/>
              <a:ext cx="975" cy="2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29400</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9" name="Text Box 11"/>
            <p:cNvSpPr txBox="1">
              <a:spLocks noChangeArrowheads="1"/>
            </p:cNvSpPr>
            <p:nvPr/>
          </p:nvSpPr>
          <p:spPr bwMode="auto">
            <a:xfrm>
              <a:off x="5520" y="1649"/>
              <a:ext cx="975"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27600</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37900" name="Text Box 12"/>
            <p:cNvSpPr txBox="1">
              <a:spLocks noChangeArrowheads="1"/>
            </p:cNvSpPr>
            <p:nvPr/>
          </p:nvSpPr>
          <p:spPr bwMode="auto">
            <a:xfrm>
              <a:off x="4215" y="1905"/>
              <a:ext cx="1019" cy="2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(1+</a:t>
              </a:r>
              <a:r>
                <a:rPr kumimoji="0" lang="fr-FR" sz="2000" b="1" i="0" u="none" strike="noStrike" cap="none" normalizeH="0" baseline="0" dirty="0" err="1" smtClean="0">
                  <a:ln>
                    <a:noFill/>
                  </a:ln>
                  <a:solidFill>
                    <a:schemeClr val="tx1"/>
                  </a:solidFill>
                  <a:effectLst/>
                  <a:latin typeface="Simplified Arabic" charset="0"/>
                  <a:ea typeface="Arial" pitchFamily="34" charset="0"/>
                  <a:cs typeface="Arial" pitchFamily="34" charset="0"/>
                </a:rPr>
                <a:t>k</a:t>
              </a:r>
              <a:r>
                <a:rPr kumimoji="0" lang="fr-FR" sz="2000" b="1" i="0" u="none" strike="noStrike" cap="none" normalizeH="0" baseline="-25000" dirty="0" err="1" smtClean="0">
                  <a:ln>
                    <a:noFill/>
                  </a:ln>
                  <a:solidFill>
                    <a:schemeClr val="tx1"/>
                  </a:solidFill>
                  <a:effectLst/>
                  <a:latin typeface="Simplified Arabic" charset="0"/>
                  <a:ea typeface="Arial" pitchFamily="34" charset="0"/>
                  <a:cs typeface="Arial" pitchFamily="34" charset="0"/>
                </a:rPr>
                <a:t>D</a:t>
              </a: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r>
                <a:rPr kumimoji="0" lang="fr-FR" sz="2000" b="1" i="0" u="none" strike="noStrike" cap="none" normalizeH="0" baseline="30000" dirty="0" smtClean="0">
                  <a:ln>
                    <a:noFill/>
                  </a:ln>
                  <a:solidFill>
                    <a:schemeClr val="tx1"/>
                  </a:solidFill>
                  <a:effectLst/>
                  <a:latin typeface="Simplified Arabic" charset="0"/>
                  <a:ea typeface="Arial" pitchFamily="34" charset="0"/>
                  <a:cs typeface="Arial" pitchFamily="34" charset="0"/>
                </a:rPr>
                <a:t>3</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901" name="Text Box 13"/>
            <p:cNvSpPr txBox="1">
              <a:spLocks noChangeArrowheads="1"/>
            </p:cNvSpPr>
            <p:nvPr/>
          </p:nvSpPr>
          <p:spPr bwMode="auto">
            <a:xfrm>
              <a:off x="5430" y="1935"/>
              <a:ext cx="1051"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(1+k</a:t>
              </a:r>
              <a:r>
                <a:rPr kumimoji="0" lang="fr-FR" sz="2000" b="1" i="0" u="none" strike="noStrike" cap="none" normalizeH="0" baseline="-25000" smtClean="0">
                  <a:ln>
                    <a:noFill/>
                  </a:ln>
                  <a:solidFill>
                    <a:schemeClr val="tx1"/>
                  </a:solidFill>
                  <a:effectLst/>
                  <a:latin typeface="Simplified Arabic" charset="0"/>
                  <a:ea typeface="Arial" pitchFamily="34" charset="0"/>
                  <a:cs typeface="Arial" pitchFamily="34" charset="0"/>
                </a:rPr>
                <a:t>D</a:t>
              </a: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a:t>
              </a:r>
              <a:r>
                <a:rPr kumimoji="0" lang="fr-FR" sz="2000" b="1" i="0" u="none" strike="noStrike" cap="none" normalizeH="0" baseline="30000" smtClean="0">
                  <a:ln>
                    <a:noFill/>
                  </a:ln>
                  <a:solidFill>
                    <a:schemeClr val="tx1"/>
                  </a:solidFill>
                  <a:effectLst/>
                  <a:latin typeface="Simplified Arabic" charset="0"/>
                  <a:ea typeface="Arial" pitchFamily="34" charset="0"/>
                  <a:cs typeface="Arial" pitchFamily="34" charset="0"/>
                </a:rPr>
                <a:t>4</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37902" name="Text Box 14"/>
            <p:cNvSpPr txBox="1">
              <a:spLocks noChangeArrowheads="1"/>
            </p:cNvSpPr>
            <p:nvPr/>
          </p:nvSpPr>
          <p:spPr bwMode="auto">
            <a:xfrm>
              <a:off x="5234" y="1818"/>
              <a:ext cx="228"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903" name="Text Box 15"/>
            <p:cNvSpPr txBox="1">
              <a:spLocks noChangeArrowheads="1"/>
            </p:cNvSpPr>
            <p:nvPr/>
          </p:nvSpPr>
          <p:spPr bwMode="auto">
            <a:xfrm>
              <a:off x="6474" y="1818"/>
              <a:ext cx="284"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Simplified Arabic" charset="0"/>
                  <a:ea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7904" name="Text Box 16"/>
            <p:cNvSpPr txBox="1">
              <a:spLocks noChangeArrowheads="1"/>
            </p:cNvSpPr>
            <p:nvPr/>
          </p:nvSpPr>
          <p:spPr bwMode="auto">
            <a:xfrm>
              <a:off x="6705" y="1935"/>
              <a:ext cx="1023" cy="2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(1+k</a:t>
              </a:r>
              <a:r>
                <a:rPr kumimoji="0" lang="fr-FR" sz="2000" b="1" i="0" u="none" strike="noStrike" cap="none" normalizeH="0" baseline="-25000" smtClean="0">
                  <a:ln>
                    <a:noFill/>
                  </a:ln>
                  <a:solidFill>
                    <a:schemeClr val="tx1"/>
                  </a:solidFill>
                  <a:effectLst/>
                  <a:latin typeface="Simplified Arabic" charset="0"/>
                  <a:ea typeface="Arial" pitchFamily="34" charset="0"/>
                  <a:cs typeface="Arial" pitchFamily="34" charset="0"/>
                </a:rPr>
                <a:t>D</a:t>
              </a: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a:t>
              </a:r>
              <a:r>
                <a:rPr kumimoji="0" lang="fr-FR" sz="2000" b="1" i="0" u="none" strike="noStrike" cap="none" normalizeH="0" baseline="30000" smtClean="0">
                  <a:ln>
                    <a:noFill/>
                  </a:ln>
                  <a:solidFill>
                    <a:schemeClr val="tx1"/>
                  </a:solidFill>
                  <a:effectLst/>
                  <a:latin typeface="Simplified Arabic" charset="0"/>
                  <a:ea typeface="Arial" pitchFamily="34" charset="0"/>
                  <a:cs typeface="Arial" pitchFamily="34" charset="0"/>
                </a:rPr>
                <a:t>5</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37905" name="Text Box 17"/>
            <p:cNvSpPr txBox="1">
              <a:spLocks noChangeArrowheads="1"/>
            </p:cNvSpPr>
            <p:nvPr/>
          </p:nvSpPr>
          <p:spPr bwMode="auto">
            <a:xfrm>
              <a:off x="6735" y="1679"/>
              <a:ext cx="975" cy="22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25800</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sp>
          <p:nvSpPr>
            <p:cNvPr id="37906" name="Text Box 18"/>
            <p:cNvSpPr txBox="1">
              <a:spLocks noChangeArrowheads="1"/>
            </p:cNvSpPr>
            <p:nvPr/>
          </p:nvSpPr>
          <p:spPr bwMode="auto">
            <a:xfrm>
              <a:off x="7710" y="1818"/>
              <a:ext cx="572"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Simplified Arabic" charset="0"/>
                  <a:ea typeface="Arial" pitchFamily="34" charset="0"/>
                  <a:cs typeface="Arial" pitchFamily="34" charset="0"/>
                </a:rPr>
                <a:t>= 0</a:t>
              </a:r>
              <a:endParaRPr kumimoji="0" lang="fr-FR" sz="3600" b="0" i="0" u="none" strike="noStrike" cap="none" normalizeH="0" baseline="0" smtClean="0">
                <a:ln>
                  <a:noFill/>
                </a:ln>
                <a:solidFill>
                  <a:schemeClr val="tx1"/>
                </a:solidFill>
                <a:effectLst/>
                <a:latin typeface="Arial" pitchFamily="34" charset="0"/>
                <a:cs typeface="Arial" pitchFamily="34" charset="0"/>
              </a:endParaRPr>
            </a:p>
          </p:txBody>
        </p:sp>
        <p:cxnSp>
          <p:nvCxnSpPr>
            <p:cNvPr id="37907" name="AutoShape 19"/>
            <p:cNvCxnSpPr>
              <a:cxnSpLocks noChangeShapeType="1"/>
            </p:cNvCxnSpPr>
            <p:nvPr/>
          </p:nvCxnSpPr>
          <p:spPr bwMode="auto">
            <a:xfrm>
              <a:off x="2025" y="1935"/>
              <a:ext cx="750" cy="0"/>
            </a:xfrm>
            <a:prstGeom prst="straightConnector1">
              <a:avLst/>
            </a:prstGeom>
            <a:noFill/>
            <a:ln w="9525">
              <a:solidFill>
                <a:srgbClr val="000000"/>
              </a:solidFill>
              <a:round/>
              <a:headEnd/>
              <a:tailEnd/>
            </a:ln>
          </p:spPr>
        </p:cxnSp>
        <p:cxnSp>
          <p:nvCxnSpPr>
            <p:cNvPr id="37908" name="AutoShape 20"/>
            <p:cNvCxnSpPr>
              <a:cxnSpLocks noChangeShapeType="1"/>
            </p:cNvCxnSpPr>
            <p:nvPr/>
          </p:nvCxnSpPr>
          <p:spPr bwMode="auto">
            <a:xfrm>
              <a:off x="3210" y="1935"/>
              <a:ext cx="780" cy="0"/>
            </a:xfrm>
            <a:prstGeom prst="straightConnector1">
              <a:avLst/>
            </a:prstGeom>
            <a:noFill/>
            <a:ln w="9525">
              <a:solidFill>
                <a:srgbClr val="000000"/>
              </a:solidFill>
              <a:round/>
              <a:headEnd/>
              <a:tailEnd/>
            </a:ln>
          </p:spPr>
        </p:cxnSp>
        <p:cxnSp>
          <p:nvCxnSpPr>
            <p:cNvPr id="37909" name="AutoShape 21"/>
            <p:cNvCxnSpPr>
              <a:cxnSpLocks noChangeShapeType="1"/>
            </p:cNvCxnSpPr>
            <p:nvPr/>
          </p:nvCxnSpPr>
          <p:spPr bwMode="auto">
            <a:xfrm>
              <a:off x="4290" y="1935"/>
              <a:ext cx="855" cy="0"/>
            </a:xfrm>
            <a:prstGeom prst="straightConnector1">
              <a:avLst/>
            </a:prstGeom>
            <a:noFill/>
            <a:ln w="9525">
              <a:solidFill>
                <a:srgbClr val="000000"/>
              </a:solidFill>
              <a:round/>
              <a:headEnd/>
              <a:tailEnd/>
            </a:ln>
          </p:spPr>
        </p:cxnSp>
        <p:cxnSp>
          <p:nvCxnSpPr>
            <p:cNvPr id="37910" name="AutoShape 22"/>
            <p:cNvCxnSpPr>
              <a:cxnSpLocks noChangeShapeType="1"/>
            </p:cNvCxnSpPr>
            <p:nvPr/>
          </p:nvCxnSpPr>
          <p:spPr bwMode="auto">
            <a:xfrm>
              <a:off x="5520" y="1935"/>
              <a:ext cx="855" cy="0"/>
            </a:xfrm>
            <a:prstGeom prst="straightConnector1">
              <a:avLst/>
            </a:prstGeom>
            <a:noFill/>
            <a:ln w="9525">
              <a:solidFill>
                <a:srgbClr val="000000"/>
              </a:solidFill>
              <a:round/>
              <a:headEnd/>
              <a:tailEnd/>
            </a:ln>
          </p:spPr>
        </p:cxnSp>
        <p:cxnSp>
          <p:nvCxnSpPr>
            <p:cNvPr id="37911" name="AutoShape 23"/>
            <p:cNvCxnSpPr>
              <a:cxnSpLocks noChangeShapeType="1"/>
            </p:cNvCxnSpPr>
            <p:nvPr/>
          </p:nvCxnSpPr>
          <p:spPr bwMode="auto">
            <a:xfrm>
              <a:off x="6840" y="1935"/>
              <a:ext cx="855" cy="0"/>
            </a:xfrm>
            <a:prstGeom prst="straightConnector1">
              <a:avLst/>
            </a:prstGeom>
            <a:noFill/>
            <a:ln w="9525">
              <a:solidFill>
                <a:srgbClr val="000000"/>
              </a:solidFill>
              <a:round/>
              <a:headEnd/>
              <a:tailEnd/>
            </a:ln>
          </p:spPr>
        </p:cxn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53400" cy="1143000"/>
          </a:xfrm>
        </p:spPr>
        <p:txBody>
          <a:bodyPr>
            <a:noAutofit/>
          </a:bodyPr>
          <a:lstStyle/>
          <a:p>
            <a:pPr algn="r" rtl="1"/>
            <a:r>
              <a:rPr lang="ar-DZ" sz="4400" b="1" dirty="0" smtClean="0">
                <a:solidFill>
                  <a:srgbClr val="FF0000"/>
                </a:solidFill>
                <a:latin typeface="Arial" pitchFamily="34" charset="0"/>
                <a:cs typeface="Arial" pitchFamily="34" charset="0"/>
              </a:rPr>
              <a:t>منحنى تغيرات </a:t>
            </a:r>
            <a:r>
              <a:rPr lang="ar-DZ" sz="4400" b="1" dirty="0" err="1" smtClean="0">
                <a:solidFill>
                  <a:srgbClr val="FF0000"/>
                </a:solidFill>
                <a:latin typeface="Arial" pitchFamily="34" charset="0"/>
                <a:cs typeface="Arial" pitchFamily="34" charset="0"/>
              </a:rPr>
              <a:t>ق</a:t>
            </a:r>
            <a:r>
              <a:rPr lang="ar-DZ" sz="4400" b="1" dirty="0" smtClean="0">
                <a:solidFill>
                  <a:srgbClr val="FF0000"/>
                </a:solidFill>
                <a:latin typeface="Arial" pitchFamily="34" charset="0"/>
                <a:cs typeface="Arial" pitchFamily="34" charset="0"/>
              </a:rPr>
              <a:t> ح </a:t>
            </a:r>
            <a:r>
              <a:rPr lang="ar-DZ" sz="4400" b="1" dirty="0" err="1" smtClean="0">
                <a:solidFill>
                  <a:srgbClr val="FF0000"/>
                </a:solidFill>
                <a:latin typeface="Arial" pitchFamily="34" charset="0"/>
                <a:cs typeface="Arial" pitchFamily="34" charset="0"/>
              </a:rPr>
              <a:t>ص</a:t>
            </a:r>
            <a:r>
              <a:rPr lang="ar-DZ" sz="4400" b="1" dirty="0" smtClean="0">
                <a:solidFill>
                  <a:srgbClr val="FF0000"/>
                </a:solidFill>
                <a:latin typeface="Arial" pitchFamily="34" charset="0"/>
                <a:cs typeface="Arial" pitchFamily="34" charset="0"/>
              </a:rPr>
              <a:t> لتدفقات القرض</a:t>
            </a:r>
            <a:endParaRPr lang="fr-FR" sz="4400" b="1" dirty="0">
              <a:solidFill>
                <a:srgbClr val="FF0000"/>
              </a:solidFill>
              <a:latin typeface="Arial" pitchFamily="34" charset="0"/>
              <a:cs typeface="Arial" pitchFamily="34" charset="0"/>
            </a:endParaRPr>
          </a:p>
        </p:txBody>
      </p:sp>
      <p:grpSp>
        <p:nvGrpSpPr>
          <p:cNvPr id="38929" name="Group 17"/>
          <p:cNvGrpSpPr>
            <a:grpSpLocks/>
          </p:cNvGrpSpPr>
          <p:nvPr/>
        </p:nvGrpSpPr>
        <p:grpSpPr bwMode="auto">
          <a:xfrm>
            <a:off x="619125" y="1352550"/>
            <a:ext cx="7077270" cy="4667250"/>
            <a:chOff x="255" y="2130"/>
            <a:chExt cx="5929" cy="3375"/>
          </a:xfrm>
        </p:grpSpPr>
        <p:cxnSp>
          <p:nvCxnSpPr>
            <p:cNvPr id="38930" name="AutoShape 18"/>
            <p:cNvCxnSpPr>
              <a:cxnSpLocks noChangeShapeType="1"/>
            </p:cNvCxnSpPr>
            <p:nvPr/>
          </p:nvCxnSpPr>
          <p:spPr bwMode="auto">
            <a:xfrm>
              <a:off x="855" y="3570"/>
              <a:ext cx="3900" cy="0"/>
            </a:xfrm>
            <a:prstGeom prst="straightConnector1">
              <a:avLst/>
            </a:prstGeom>
            <a:noFill/>
            <a:ln w="9525">
              <a:solidFill>
                <a:srgbClr val="000000"/>
              </a:solidFill>
              <a:round/>
              <a:headEnd/>
              <a:tailEnd type="triangle" w="med" len="med"/>
            </a:ln>
          </p:spPr>
        </p:cxnSp>
        <p:cxnSp>
          <p:nvCxnSpPr>
            <p:cNvPr id="38931" name="AutoShape 19"/>
            <p:cNvCxnSpPr>
              <a:cxnSpLocks noChangeShapeType="1"/>
            </p:cNvCxnSpPr>
            <p:nvPr/>
          </p:nvCxnSpPr>
          <p:spPr bwMode="auto">
            <a:xfrm flipV="1">
              <a:off x="1365" y="2625"/>
              <a:ext cx="0" cy="2880"/>
            </a:xfrm>
            <a:prstGeom prst="straightConnector1">
              <a:avLst/>
            </a:prstGeom>
            <a:noFill/>
            <a:ln w="9525">
              <a:solidFill>
                <a:srgbClr val="000000"/>
              </a:solidFill>
              <a:round/>
              <a:headEnd/>
              <a:tailEnd type="triangle" w="med" len="med"/>
            </a:ln>
          </p:spPr>
        </p:cxnSp>
        <p:sp>
          <p:nvSpPr>
            <p:cNvPr id="38932" name="Arc 20"/>
            <p:cNvSpPr>
              <a:spLocks/>
            </p:cNvSpPr>
            <p:nvPr/>
          </p:nvSpPr>
          <p:spPr bwMode="auto">
            <a:xfrm rot="10800000" flipV="1">
              <a:off x="1365" y="2850"/>
              <a:ext cx="3060" cy="241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38933" name="Text Box 21"/>
            <p:cNvSpPr txBox="1">
              <a:spLocks noChangeArrowheads="1"/>
            </p:cNvSpPr>
            <p:nvPr/>
          </p:nvSpPr>
          <p:spPr bwMode="auto">
            <a:xfrm>
              <a:off x="1470" y="3081"/>
              <a:ext cx="675" cy="41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D1</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8934" name="Text Box 22"/>
            <p:cNvSpPr txBox="1">
              <a:spLocks noChangeArrowheads="1"/>
            </p:cNvSpPr>
            <p:nvPr/>
          </p:nvSpPr>
          <p:spPr bwMode="auto">
            <a:xfrm>
              <a:off x="3180" y="3660"/>
              <a:ext cx="675" cy="35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D1</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38935" name="AutoShape 23"/>
            <p:cNvCxnSpPr>
              <a:cxnSpLocks noChangeShapeType="1"/>
            </p:cNvCxnSpPr>
            <p:nvPr/>
          </p:nvCxnSpPr>
          <p:spPr bwMode="auto">
            <a:xfrm>
              <a:off x="3555" y="2925"/>
              <a:ext cx="0" cy="810"/>
            </a:xfrm>
            <a:prstGeom prst="straightConnector1">
              <a:avLst/>
            </a:prstGeom>
            <a:noFill/>
            <a:ln w="9525">
              <a:solidFill>
                <a:srgbClr val="000000"/>
              </a:solidFill>
              <a:prstDash val="dash"/>
              <a:round/>
              <a:headEnd/>
              <a:tailEnd/>
            </a:ln>
          </p:spPr>
        </p:cxnSp>
        <p:cxnSp>
          <p:nvCxnSpPr>
            <p:cNvPr id="38936" name="AutoShape 24"/>
            <p:cNvCxnSpPr>
              <a:cxnSpLocks noChangeShapeType="1"/>
            </p:cNvCxnSpPr>
            <p:nvPr/>
          </p:nvCxnSpPr>
          <p:spPr bwMode="auto">
            <a:xfrm>
              <a:off x="1740" y="3345"/>
              <a:ext cx="1" cy="735"/>
            </a:xfrm>
            <a:prstGeom prst="straightConnector1">
              <a:avLst/>
            </a:prstGeom>
            <a:noFill/>
            <a:ln w="9525">
              <a:solidFill>
                <a:srgbClr val="000000"/>
              </a:solidFill>
              <a:prstDash val="dash"/>
              <a:round/>
              <a:headEnd/>
              <a:tailEnd/>
            </a:ln>
          </p:spPr>
        </p:cxnSp>
        <p:cxnSp>
          <p:nvCxnSpPr>
            <p:cNvPr id="38937" name="AutoShape 25"/>
            <p:cNvCxnSpPr>
              <a:cxnSpLocks noChangeShapeType="1"/>
            </p:cNvCxnSpPr>
            <p:nvPr/>
          </p:nvCxnSpPr>
          <p:spPr bwMode="auto">
            <a:xfrm flipH="1">
              <a:off x="1365" y="2940"/>
              <a:ext cx="2190" cy="0"/>
            </a:xfrm>
            <a:prstGeom prst="straightConnector1">
              <a:avLst/>
            </a:prstGeom>
            <a:noFill/>
            <a:ln w="9525">
              <a:solidFill>
                <a:srgbClr val="000000"/>
              </a:solidFill>
              <a:prstDash val="dash"/>
              <a:round/>
              <a:headEnd/>
              <a:tailEnd/>
            </a:ln>
          </p:spPr>
        </p:cxnSp>
        <p:cxnSp>
          <p:nvCxnSpPr>
            <p:cNvPr id="38938" name="AutoShape 26"/>
            <p:cNvCxnSpPr>
              <a:cxnSpLocks noChangeShapeType="1"/>
            </p:cNvCxnSpPr>
            <p:nvPr/>
          </p:nvCxnSpPr>
          <p:spPr bwMode="auto">
            <a:xfrm flipH="1">
              <a:off x="1260" y="4081"/>
              <a:ext cx="481" cy="0"/>
            </a:xfrm>
            <a:prstGeom prst="straightConnector1">
              <a:avLst/>
            </a:prstGeom>
            <a:noFill/>
            <a:ln w="9525">
              <a:solidFill>
                <a:srgbClr val="000000"/>
              </a:solidFill>
              <a:prstDash val="dash"/>
              <a:round/>
              <a:headEnd/>
              <a:tailEnd/>
            </a:ln>
          </p:spPr>
        </p:cxnSp>
        <p:sp>
          <p:nvSpPr>
            <p:cNvPr id="38939" name="Text Box 27"/>
            <p:cNvSpPr txBox="1">
              <a:spLocks noChangeArrowheads="1"/>
            </p:cNvSpPr>
            <p:nvPr/>
          </p:nvSpPr>
          <p:spPr bwMode="auto">
            <a:xfrm>
              <a:off x="255" y="3855"/>
              <a:ext cx="1005" cy="3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8940" name="Text Box 28"/>
            <p:cNvSpPr txBox="1">
              <a:spLocks noChangeArrowheads="1"/>
            </p:cNvSpPr>
            <p:nvPr/>
          </p:nvSpPr>
          <p:spPr bwMode="auto">
            <a:xfrm>
              <a:off x="255" y="2730"/>
              <a:ext cx="1005" cy="4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2</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8941" name="Text Box 29"/>
            <p:cNvSpPr txBox="1">
              <a:spLocks noChangeArrowheads="1"/>
            </p:cNvSpPr>
            <p:nvPr/>
          </p:nvSpPr>
          <p:spPr bwMode="auto">
            <a:xfrm>
              <a:off x="2800" y="4485"/>
              <a:ext cx="515" cy="414"/>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38942" name="AutoShape 30"/>
            <p:cNvCxnSpPr>
              <a:cxnSpLocks noChangeShapeType="1"/>
            </p:cNvCxnSpPr>
            <p:nvPr/>
          </p:nvCxnSpPr>
          <p:spPr bwMode="auto">
            <a:xfrm flipH="1" flipV="1">
              <a:off x="2295" y="3660"/>
              <a:ext cx="735" cy="900"/>
            </a:xfrm>
            <a:prstGeom prst="straightConnector1">
              <a:avLst/>
            </a:prstGeom>
            <a:noFill/>
            <a:ln w="9525">
              <a:solidFill>
                <a:srgbClr val="000000"/>
              </a:solidFill>
              <a:round/>
              <a:headEnd/>
              <a:tailEnd type="triangle" w="med" len="med"/>
            </a:ln>
          </p:spPr>
        </p:cxnSp>
        <p:sp>
          <p:nvSpPr>
            <p:cNvPr id="38943" name="Text Box 31"/>
            <p:cNvSpPr txBox="1">
              <a:spLocks noChangeArrowheads="1"/>
            </p:cNvSpPr>
            <p:nvPr/>
          </p:nvSpPr>
          <p:spPr bwMode="auto">
            <a:xfrm>
              <a:off x="4819" y="3356"/>
              <a:ext cx="1365" cy="34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معدل العائد</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8944" name="Text Box 32"/>
            <p:cNvSpPr txBox="1">
              <a:spLocks noChangeArrowheads="1"/>
            </p:cNvSpPr>
            <p:nvPr/>
          </p:nvSpPr>
          <p:spPr bwMode="auto">
            <a:xfrm>
              <a:off x="870" y="2130"/>
              <a:ext cx="1005" cy="3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ق </a:t>
              </a:r>
              <a:r>
                <a:rPr kumimoji="0" lang="ar-DZ"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ح</a:t>
              </a: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ص</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05800" cy="868362"/>
          </a:xfrm>
        </p:spPr>
        <p:txBody>
          <a:bodyPr>
            <a:normAutofit/>
          </a:bodyPr>
          <a:lstStyle/>
          <a:p>
            <a:pPr algn="r" rtl="1"/>
            <a:r>
              <a:rPr lang="ar-DZ" sz="3600" b="1" dirty="0" smtClean="0">
                <a:solidFill>
                  <a:srgbClr val="FF0000"/>
                </a:solidFill>
                <a:latin typeface="Arial" pitchFamily="34" charset="0"/>
                <a:cs typeface="Arial" pitchFamily="34" charset="0"/>
              </a:rPr>
              <a:t>التكلفة الدقيقة للتمويل بالقرض المصرفي </a:t>
            </a:r>
            <a:r>
              <a:rPr lang="ar-DZ" sz="3600" b="1" dirty="0" err="1" smtClean="0">
                <a:solidFill>
                  <a:srgbClr val="FF0000"/>
                </a:solidFill>
                <a:latin typeface="Arial" pitchFamily="34" charset="0"/>
                <a:cs typeface="Arial" pitchFamily="34" charset="0"/>
              </a:rPr>
              <a:t>ط</a:t>
            </a:r>
            <a:r>
              <a:rPr lang="ar-DZ" sz="3600" b="1" dirty="0" smtClean="0">
                <a:solidFill>
                  <a:srgbClr val="FF0000"/>
                </a:solidFill>
                <a:latin typeface="Arial" pitchFamily="34" charset="0"/>
                <a:cs typeface="Arial" pitchFamily="34" charset="0"/>
              </a:rPr>
              <a:t> أ:</a:t>
            </a:r>
            <a:endParaRPr lang="fr-FR" sz="36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143000"/>
            <a:ext cx="7467600" cy="1219199"/>
          </a:xfrm>
        </p:spPr>
        <p:txBody>
          <a:bodyPr/>
          <a:lstStyle/>
          <a:p>
            <a:pPr>
              <a:buNone/>
            </a:pPr>
            <a:r>
              <a:rPr lang="fr-FR" b="1" dirty="0" smtClean="0">
                <a:latin typeface="Times New Roman" pitchFamily="18" charset="0"/>
                <a:cs typeface="Times New Roman" pitchFamily="18" charset="0"/>
              </a:rPr>
              <a:t>k</a:t>
            </a:r>
            <a:r>
              <a:rPr lang="fr-FR" b="1" baseline="-25000" dirty="0" smtClean="0">
                <a:latin typeface="Times New Roman" pitchFamily="18" charset="0"/>
                <a:cs typeface="Times New Roman" pitchFamily="18" charset="0"/>
              </a:rPr>
              <a:t>D1</a:t>
            </a:r>
            <a:r>
              <a:rPr lang="fr-FR" b="1" dirty="0" smtClean="0">
                <a:latin typeface="Times New Roman" pitchFamily="18" charset="0"/>
                <a:cs typeface="Times New Roman" pitchFamily="18" charset="0"/>
              </a:rPr>
              <a:t>=6%       VAN</a:t>
            </a:r>
            <a:r>
              <a:rPr lang="fr-FR" b="1" baseline="-25000" dirty="0" smtClean="0">
                <a:latin typeface="Times New Roman" pitchFamily="18" charset="0"/>
                <a:cs typeface="Times New Roman" pitchFamily="18" charset="0"/>
              </a:rPr>
              <a:t>1</a:t>
            </a:r>
            <a:r>
              <a:rPr lang="fr-FR" b="1" dirty="0" smtClean="0">
                <a:latin typeface="Times New Roman" pitchFamily="18" charset="0"/>
                <a:cs typeface="Times New Roman" pitchFamily="18" charset="0"/>
              </a:rPr>
              <a:t>= -4725,81&lt;0</a:t>
            </a:r>
            <a:endParaRPr lang="fr-FR" dirty="0" smtClean="0">
              <a:latin typeface="Times New Roman" pitchFamily="18" charset="0"/>
              <a:cs typeface="Times New Roman" pitchFamily="18" charset="0"/>
            </a:endParaRPr>
          </a:p>
          <a:p>
            <a:pPr rtl="1">
              <a:buNone/>
            </a:pPr>
            <a:r>
              <a:rPr lang="fr-FR" b="1" dirty="0" smtClean="0">
                <a:latin typeface="Times New Roman" pitchFamily="18" charset="0"/>
                <a:cs typeface="Times New Roman" pitchFamily="18" charset="0"/>
              </a:rPr>
              <a:t>k</a:t>
            </a:r>
            <a:r>
              <a:rPr lang="fr-FR" b="1" baseline="-25000" dirty="0" smtClean="0">
                <a:latin typeface="Times New Roman" pitchFamily="18" charset="0"/>
                <a:cs typeface="Times New Roman" pitchFamily="18" charset="0"/>
              </a:rPr>
              <a:t>D2</a:t>
            </a:r>
            <a:r>
              <a:rPr lang="fr-FR" b="1" dirty="0" smtClean="0">
                <a:latin typeface="Times New Roman" pitchFamily="18" charset="0"/>
                <a:cs typeface="Times New Roman" pitchFamily="18" charset="0"/>
              </a:rPr>
              <a:t>= 8%      VAN</a:t>
            </a:r>
            <a:r>
              <a:rPr lang="fr-FR" b="1" baseline="-25000" dirty="0" smtClean="0">
                <a:latin typeface="Times New Roman" pitchFamily="18" charset="0"/>
                <a:cs typeface="Times New Roman" pitchFamily="18" charset="0"/>
              </a:rPr>
              <a:t>2</a:t>
            </a:r>
            <a:r>
              <a:rPr lang="fr-FR" b="1" dirty="0" smtClean="0">
                <a:latin typeface="Times New Roman" pitchFamily="18" charset="0"/>
                <a:cs typeface="Times New Roman" pitchFamily="18" charset="0"/>
              </a:rPr>
              <a:t>= 1510,93&gt;0</a:t>
            </a:r>
            <a:endParaRPr lang="fr-FR" dirty="0" smtClean="0">
              <a:latin typeface="Times New Roman" pitchFamily="18" charset="0"/>
              <a:cs typeface="Times New Roman" pitchFamily="18" charset="0"/>
            </a:endParaRPr>
          </a:p>
          <a:p>
            <a:pPr rtl="1">
              <a:buNone/>
            </a:pPr>
            <a:endParaRPr lang="fr-FR" dirty="0"/>
          </a:p>
        </p:txBody>
      </p:sp>
      <p:grpSp>
        <p:nvGrpSpPr>
          <p:cNvPr id="39938" name="Group 2"/>
          <p:cNvGrpSpPr>
            <a:grpSpLocks/>
          </p:cNvGrpSpPr>
          <p:nvPr/>
        </p:nvGrpSpPr>
        <p:grpSpPr bwMode="auto">
          <a:xfrm>
            <a:off x="1524000" y="2362200"/>
            <a:ext cx="6019800" cy="1008062"/>
            <a:chOff x="4495" y="12671"/>
            <a:chExt cx="4485" cy="867"/>
          </a:xfrm>
        </p:grpSpPr>
        <p:sp>
          <p:nvSpPr>
            <p:cNvPr id="39939" name="Zone de texte 2"/>
            <p:cNvSpPr txBox="1">
              <a:spLocks noChangeArrowheads="1"/>
            </p:cNvSpPr>
            <p:nvPr/>
          </p:nvSpPr>
          <p:spPr bwMode="auto">
            <a:xfrm>
              <a:off x="4495" y="12846"/>
              <a:ext cx="117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D </a:t>
              </a: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6 +       </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9940" name="Zone de texte 3"/>
            <p:cNvSpPr txBox="1">
              <a:spLocks noChangeArrowheads="1"/>
            </p:cNvSpPr>
            <p:nvPr/>
          </p:nvSpPr>
          <p:spPr bwMode="auto">
            <a:xfrm>
              <a:off x="5710" y="12671"/>
              <a:ext cx="1762"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-4725,81(8-6)</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41" name="Zone de texte 4"/>
            <p:cNvSpPr txBox="1">
              <a:spLocks noChangeArrowheads="1"/>
            </p:cNvSpPr>
            <p:nvPr/>
          </p:nvSpPr>
          <p:spPr bwMode="auto">
            <a:xfrm>
              <a:off x="5710" y="13133"/>
              <a:ext cx="217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-4725,81-1510,93</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9942" name="Connecteur droit 5"/>
            <p:cNvSpPr>
              <a:spLocks noChangeShapeType="1"/>
            </p:cNvSpPr>
            <p:nvPr/>
          </p:nvSpPr>
          <p:spPr bwMode="auto">
            <a:xfrm>
              <a:off x="5665" y="13072"/>
              <a:ext cx="2044"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39943" name="Zone de texte 6"/>
            <p:cNvSpPr txBox="1">
              <a:spLocks noChangeArrowheads="1"/>
            </p:cNvSpPr>
            <p:nvPr/>
          </p:nvSpPr>
          <p:spPr bwMode="auto">
            <a:xfrm>
              <a:off x="7845" y="12861"/>
              <a:ext cx="113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=7,51 % </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grpSp>
      <p:sp>
        <p:nvSpPr>
          <p:cNvPr id="39944" name="Rectangle 8"/>
          <p:cNvSpPr>
            <a:spLocks noChangeArrowheads="1"/>
          </p:cNvSpPr>
          <p:nvPr/>
        </p:nvSpPr>
        <p:spPr bwMode="auto">
          <a:xfrm>
            <a:off x="1219200" y="3505200"/>
            <a:ext cx="7543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53975"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Simplified Arabic" charset="0"/>
                <a:ea typeface="Calibri" pitchFamily="34" charset="0"/>
                <a:cs typeface="Arial" pitchFamily="34" charset="0"/>
              </a:rPr>
              <a:t>التكلفة </a:t>
            </a:r>
            <a:r>
              <a:rPr kumimoji="0" lang="ar-DZ" sz="3600" b="1" i="0" u="none" strike="noStrike" cap="none" normalizeH="0" baseline="0" dirty="0" err="1" smtClean="0">
                <a:ln>
                  <a:noFill/>
                </a:ln>
                <a:solidFill>
                  <a:srgbClr val="FF0000"/>
                </a:solidFill>
                <a:effectLst/>
                <a:latin typeface="Simplified Arabic" charset="0"/>
                <a:ea typeface="Calibri" pitchFamily="34" charset="0"/>
                <a:cs typeface="Arial" pitchFamily="34" charset="0"/>
              </a:rPr>
              <a:t>التقريبة</a:t>
            </a:r>
            <a:r>
              <a:rPr kumimoji="0" lang="ar-DZ" sz="3600" b="1" i="0" u="none" strike="noStrike" cap="none" normalizeH="0" baseline="0" dirty="0" smtClean="0">
                <a:ln>
                  <a:noFill/>
                </a:ln>
                <a:solidFill>
                  <a:srgbClr val="FF0000"/>
                </a:solidFill>
                <a:effectLst/>
                <a:latin typeface="Simplified Arabic" charset="0"/>
                <a:ea typeface="Calibri" pitchFamily="34" charset="0"/>
                <a:cs typeface="Arial" pitchFamily="34" charset="0"/>
              </a:rPr>
              <a:t> للتمويل  بالقرض المصرفي </a:t>
            </a:r>
            <a:r>
              <a:rPr kumimoji="0" lang="ar-DZ" sz="3600" b="1" i="0" u="none" strike="noStrike" cap="none" normalizeH="0" baseline="0" dirty="0" err="1" smtClean="0">
                <a:ln>
                  <a:noFill/>
                </a:ln>
                <a:solidFill>
                  <a:srgbClr val="FF0000"/>
                </a:solidFill>
                <a:effectLst/>
                <a:latin typeface="Simplified Arabic" charset="0"/>
                <a:ea typeface="Calibri" pitchFamily="34" charset="0"/>
                <a:cs typeface="Arial" pitchFamily="34" charset="0"/>
              </a:rPr>
              <a:t>ط</a:t>
            </a:r>
            <a:r>
              <a:rPr kumimoji="0" lang="ar-DZ" sz="3600" b="1" i="0" u="none" strike="noStrike" cap="none" normalizeH="0" dirty="0" smtClean="0">
                <a:ln>
                  <a:noFill/>
                </a:ln>
                <a:solidFill>
                  <a:srgbClr val="FF0000"/>
                </a:solidFill>
                <a:effectLst/>
                <a:latin typeface="Simplified Arabic" charset="0"/>
                <a:ea typeface="Calibri" pitchFamily="34" charset="0"/>
                <a:cs typeface="Arial" pitchFamily="34" charset="0"/>
              </a:rPr>
              <a:t> أ:</a:t>
            </a:r>
            <a:endParaRPr kumimoji="0" lang="ar-DZ" sz="36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39945" name="Group 9"/>
          <p:cNvGrpSpPr>
            <a:grpSpLocks/>
          </p:cNvGrpSpPr>
          <p:nvPr/>
        </p:nvGrpSpPr>
        <p:grpSpPr bwMode="auto">
          <a:xfrm>
            <a:off x="381000" y="4114800"/>
            <a:ext cx="2438796" cy="1087437"/>
            <a:chOff x="680" y="14109"/>
            <a:chExt cx="2535" cy="874"/>
          </a:xfrm>
        </p:grpSpPr>
        <p:sp>
          <p:nvSpPr>
            <p:cNvPr id="39946" name="Zone de texte 2"/>
            <p:cNvSpPr txBox="1">
              <a:spLocks noChangeArrowheads="1"/>
            </p:cNvSpPr>
            <p:nvPr/>
          </p:nvSpPr>
          <p:spPr bwMode="auto">
            <a:xfrm>
              <a:off x="680" y="14304"/>
              <a:ext cx="792"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47" name="Zone de texte 2"/>
            <p:cNvSpPr txBox="1">
              <a:spLocks noChangeArrowheads="1"/>
            </p:cNvSpPr>
            <p:nvPr/>
          </p:nvSpPr>
          <p:spPr bwMode="auto">
            <a:xfrm>
              <a:off x="1472" y="14109"/>
              <a:ext cx="81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 . 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48" name="Zone de texte 2"/>
            <p:cNvSpPr txBox="1">
              <a:spLocks noChangeArrowheads="1"/>
            </p:cNvSpPr>
            <p:nvPr/>
          </p:nvSpPr>
          <p:spPr bwMode="auto">
            <a:xfrm>
              <a:off x="1472" y="14518"/>
              <a:ext cx="81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9949" name="Zone de texte 2"/>
            <p:cNvSpPr txBox="1">
              <a:spLocks noChangeArrowheads="1"/>
            </p:cNvSpPr>
            <p:nvPr/>
          </p:nvSpPr>
          <p:spPr bwMode="auto">
            <a:xfrm>
              <a:off x="2195" y="14318"/>
              <a:ext cx="102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50" name="Connecteur droit 11"/>
            <p:cNvSpPr>
              <a:spLocks noChangeShapeType="1"/>
            </p:cNvSpPr>
            <p:nvPr/>
          </p:nvSpPr>
          <p:spPr bwMode="auto">
            <a:xfrm>
              <a:off x="1465" y="14538"/>
              <a:ext cx="72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grpSp>
        <p:nvGrpSpPr>
          <p:cNvPr id="39960" name="Group 24"/>
          <p:cNvGrpSpPr>
            <a:grpSpLocks/>
          </p:cNvGrpSpPr>
          <p:nvPr/>
        </p:nvGrpSpPr>
        <p:grpSpPr bwMode="auto">
          <a:xfrm>
            <a:off x="3200400" y="4037916"/>
            <a:ext cx="5791587" cy="956710"/>
            <a:chOff x="3917" y="14127"/>
            <a:chExt cx="4991" cy="570"/>
          </a:xfrm>
        </p:grpSpPr>
        <p:sp>
          <p:nvSpPr>
            <p:cNvPr id="39961" name="Zone de texte 2"/>
            <p:cNvSpPr txBox="1">
              <a:spLocks noChangeArrowheads="1"/>
            </p:cNvSpPr>
            <p:nvPr/>
          </p:nvSpPr>
          <p:spPr bwMode="auto">
            <a:xfrm>
              <a:off x="4442" y="14445"/>
              <a:ext cx="1388" cy="2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120000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62" name="Zone de texte 2"/>
            <p:cNvSpPr txBox="1">
              <a:spLocks noChangeArrowheads="1"/>
            </p:cNvSpPr>
            <p:nvPr/>
          </p:nvSpPr>
          <p:spPr bwMode="auto">
            <a:xfrm>
              <a:off x="3917" y="14287"/>
              <a:ext cx="690"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63" name="Zone de texte 2"/>
            <p:cNvSpPr txBox="1">
              <a:spLocks noChangeArrowheads="1"/>
            </p:cNvSpPr>
            <p:nvPr/>
          </p:nvSpPr>
          <p:spPr bwMode="auto">
            <a:xfrm>
              <a:off x="4377" y="14127"/>
              <a:ext cx="1755" cy="3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120000 (0,10)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64" name="Zone de texte 2"/>
            <p:cNvSpPr txBox="1">
              <a:spLocks noChangeArrowheads="1"/>
            </p:cNvSpPr>
            <p:nvPr/>
          </p:nvSpPr>
          <p:spPr bwMode="auto">
            <a:xfrm>
              <a:off x="6084" y="14289"/>
              <a:ext cx="2824" cy="3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(1-0,25) = 0,075= 7,5</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9965" name="Connecteur droit 16"/>
            <p:cNvSpPr>
              <a:spLocks noChangeShapeType="1"/>
            </p:cNvSpPr>
            <p:nvPr/>
          </p:nvSpPr>
          <p:spPr bwMode="auto">
            <a:xfrm>
              <a:off x="4508" y="14445"/>
              <a:ext cx="163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39966" name="Rectangle 30"/>
          <p:cNvSpPr>
            <a:spLocks noChangeArrowheads="1"/>
          </p:cNvSpPr>
          <p:nvPr/>
        </p:nvSpPr>
        <p:spPr bwMode="auto">
          <a:xfrm>
            <a:off x="304800" y="52578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نلاحظ أن النتيجتان الدقيقة والتقريبية متقاربتان، لذا سنعتمد على القانون السابق في حساب تكلفة القرض المصرفي.</a:t>
            </a:r>
            <a:endParaRPr kumimoji="0" lang="ar-DZ"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62600" y="609600"/>
            <a:ext cx="2971800" cy="1143000"/>
          </a:xfrm>
        </p:spPr>
        <p:txBody>
          <a:bodyPr/>
          <a:lstStyle/>
          <a:p>
            <a:pPr algn="r" rtl="1"/>
            <a:r>
              <a:rPr lang="ar-DZ" sz="4800" b="1" dirty="0" smtClean="0">
                <a:solidFill>
                  <a:srgbClr val="FF0000"/>
                </a:solidFill>
                <a:latin typeface="Arial" pitchFamily="34" charset="0"/>
                <a:cs typeface="Arial" pitchFamily="34" charset="0"/>
              </a:rPr>
              <a:t>ملاحظة: </a:t>
            </a:r>
            <a:endParaRPr lang="fr-FR" dirty="0">
              <a:solidFill>
                <a:srgbClr val="FF0000"/>
              </a:solidFill>
            </a:endParaRPr>
          </a:p>
        </p:txBody>
      </p:sp>
      <p:sp>
        <p:nvSpPr>
          <p:cNvPr id="3" name="Espace réservé du contenu 2"/>
          <p:cNvSpPr>
            <a:spLocks noGrp="1"/>
          </p:cNvSpPr>
          <p:nvPr>
            <p:ph idx="1"/>
          </p:nvPr>
        </p:nvSpPr>
        <p:spPr>
          <a:xfrm>
            <a:off x="381000" y="2514600"/>
            <a:ext cx="8305800" cy="2895600"/>
          </a:xfrm>
        </p:spPr>
        <p:txBody>
          <a:bodyPr/>
          <a:lstStyle/>
          <a:p>
            <a:pPr marL="0" indent="0" algn="just" rtl="1">
              <a:buNone/>
              <a:tabLst>
                <a:tab pos="231775" algn="l"/>
              </a:tabLst>
            </a:pPr>
            <a:r>
              <a:rPr lang="ar-DZ" sz="3600" b="1" dirty="0" smtClean="0">
                <a:latin typeface="Arial" pitchFamily="34" charset="0"/>
                <a:cs typeface="Arial" pitchFamily="34" charset="0"/>
              </a:rPr>
              <a:t>     لقد ظلت المؤسسات ولفترة طويلة تعتبر أن الدين لا يخلق قيمة للمؤسسة، رغم أن هناك مؤسسات حققت لمدة طويلة أداء تشغيليا ممتازا ولم تخف من الإفلاس مثل </a:t>
            </a:r>
            <a:r>
              <a:rPr lang="ar-DZ" sz="3600" b="1" dirty="0" err="1" smtClean="0">
                <a:latin typeface="Arial" pitchFamily="34" charset="0"/>
                <a:cs typeface="Arial" pitchFamily="34" charset="0"/>
              </a:rPr>
              <a:t>تويوتا</a:t>
            </a:r>
            <a:r>
              <a:rPr lang="ar-DZ" sz="3600" b="1" dirty="0" smtClean="0">
                <a:latin typeface="Arial" pitchFamily="34" charset="0"/>
                <a:cs typeface="Arial" pitchFamily="34" charset="0"/>
              </a:rPr>
              <a:t>، </a:t>
            </a:r>
            <a:r>
              <a:rPr lang="ar-DZ" sz="3600" b="1" dirty="0" err="1" smtClean="0">
                <a:latin typeface="Arial" pitchFamily="34" charset="0"/>
                <a:cs typeface="Arial" pitchFamily="34" charset="0"/>
              </a:rPr>
              <a:t>لوريـال</a:t>
            </a:r>
            <a:r>
              <a:rPr lang="ar-DZ" sz="3600" b="1" dirty="0" smtClean="0">
                <a:latin typeface="Arial" pitchFamily="34" charset="0"/>
                <a:cs typeface="Arial" pitchFamily="34" charset="0"/>
              </a:rPr>
              <a:t>، نسله، </a:t>
            </a:r>
            <a:r>
              <a:rPr lang="ar-DZ" sz="3600" b="1" dirty="0" err="1" smtClean="0">
                <a:latin typeface="Arial" pitchFamily="34" charset="0"/>
                <a:cs typeface="Arial" pitchFamily="34" charset="0"/>
              </a:rPr>
              <a:t>توتال</a:t>
            </a:r>
            <a:r>
              <a:rPr lang="ar-DZ" sz="3600" b="1" dirty="0" smtClean="0">
                <a:latin typeface="Arial" pitchFamily="34" charset="0"/>
                <a:cs typeface="Arial" pitchFamily="34" charset="0"/>
              </a:rPr>
              <a:t>.</a:t>
            </a:r>
            <a:endParaRPr lang="fr-FR" sz="3600" dirty="0" smtClean="0">
              <a:latin typeface="Arial" pitchFamily="34" charset="0"/>
              <a:cs typeface="Arial" pitchFamily="34" charset="0"/>
            </a:endParaRP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 تكاليف التمويل</a:t>
            </a:r>
          </a:p>
          <a:p>
            <a:pPr algn="ctr" rtl="1" fontAlgn="ctr">
              <a:spcBef>
                <a:spcPct val="20000"/>
              </a:spcBef>
              <a:buClr>
                <a:srgbClr val="F0A22E"/>
              </a:buClr>
              <a:buSzPct val="70000"/>
            </a:pPr>
            <a:r>
              <a:rPr lang="fr-FR" sz="3200" b="1" dirty="0" smtClean="0">
                <a:solidFill>
                  <a:srgbClr val="FF0000"/>
                </a:solidFill>
                <a:latin typeface="Times New Roman" pitchFamily="18" charset="0"/>
                <a:ea typeface="Adobe Arabic"/>
                <a:cs typeface="Times New Roman" pitchFamily="18" charset="0"/>
              </a:rPr>
              <a:t>2</a:t>
            </a:r>
            <a:r>
              <a:rPr lang="ar-DZ" sz="3200" b="1" dirty="0" smtClean="0">
                <a:solidFill>
                  <a:srgbClr val="FF0000"/>
                </a:solidFill>
                <a:latin typeface="Times New Roman" pitchFamily="18" charset="0"/>
                <a:ea typeface="Adobe Arabic"/>
                <a:cs typeface="Times New Roman" pitchFamily="18" charset="0"/>
              </a:rPr>
              <a:t>. </a:t>
            </a:r>
            <a:r>
              <a:rPr lang="ar-DZ" sz="3200" b="1" dirty="0" smtClean="0">
                <a:solidFill>
                  <a:srgbClr val="FF0000"/>
                </a:solidFill>
                <a:latin typeface="Adobe Arabic"/>
                <a:ea typeface="Adobe Arabic"/>
                <a:cs typeface="Adobe Arabic"/>
              </a:rPr>
              <a:t>تكلفة السندات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1143000"/>
          </a:xfrm>
        </p:spPr>
        <p:txBody>
          <a:bodyPr>
            <a:normAutofit/>
          </a:bodyPr>
          <a:lstStyle/>
          <a:p>
            <a:pPr algn="r" rtl="1"/>
            <a:r>
              <a:rPr lang="ar-DZ" sz="4800" b="1" dirty="0" smtClean="0">
                <a:solidFill>
                  <a:srgbClr val="FF0000"/>
                </a:solidFill>
                <a:latin typeface="Times New Roman" pitchFamily="18" charset="0"/>
                <a:cs typeface="Times New Roman" pitchFamily="18" charset="0"/>
              </a:rPr>
              <a:t>1. </a:t>
            </a:r>
            <a:r>
              <a:rPr lang="ar-SA" sz="4800" b="1" dirty="0" smtClean="0">
                <a:solidFill>
                  <a:srgbClr val="FF0000"/>
                </a:solidFill>
                <a:latin typeface="Arial" pitchFamily="34" charset="0"/>
                <a:cs typeface="Arial" pitchFamily="34" charset="0"/>
              </a:rPr>
              <a:t>تعريف السند:</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229600" cy="4525963"/>
          </a:xfrm>
        </p:spPr>
        <p:txBody>
          <a:bodyPr>
            <a:normAutofit/>
          </a:bodyPr>
          <a:lstStyle/>
          <a:p>
            <a:pPr marL="0" indent="0" algn="just" rtl="1">
              <a:buNone/>
            </a:pPr>
            <a:r>
              <a:rPr lang="fr-FR" sz="3600" b="1" dirty="0" smtClean="0">
                <a:latin typeface="Arial" pitchFamily="34" charset="0"/>
                <a:cs typeface="Arial" pitchFamily="34" charset="0"/>
              </a:rPr>
              <a:t>     </a:t>
            </a:r>
            <a:r>
              <a:rPr lang="ar-SA" sz="3600" b="1" dirty="0" smtClean="0">
                <a:latin typeface="Arial" pitchFamily="34" charset="0"/>
                <a:cs typeface="Arial" pitchFamily="34" charset="0"/>
              </a:rPr>
              <a:t>السند هو ورقة مالية قابلة للتداول، يمثل دينا على الجهة المصدرة وقرضا لحامل السند، ويعقد عادة بواسطة الاكتتاب العام للجمهور، وتصدره الحكومات والشركات، ويعتبر حامل السند دائنا للجهة المصدرة له ولا يعد شريكا فيها، حيث يتقاضى فائدة ثابتة محددة سواء ربحت الجهة المصدرة أم خسرت، ولحامل السند الحق في استرداد قيمة </a:t>
            </a:r>
            <a:r>
              <a:rPr lang="ar-DZ" sz="3600" b="1" dirty="0" smtClean="0">
                <a:latin typeface="Arial" pitchFamily="34" charset="0"/>
                <a:cs typeface="Arial" pitchFamily="34" charset="0"/>
              </a:rPr>
              <a:t>معينة </a:t>
            </a:r>
            <a:r>
              <a:rPr lang="ar-DZ" sz="3600" b="1" dirty="0" err="1" smtClean="0">
                <a:latin typeface="Arial" pitchFamily="34" charset="0"/>
                <a:cs typeface="Arial" pitchFamily="34" charset="0"/>
              </a:rPr>
              <a:t>لل</a:t>
            </a:r>
            <a:r>
              <a:rPr lang="ar-SA" sz="3600" b="1" dirty="0" smtClean="0">
                <a:latin typeface="Arial" pitchFamily="34" charset="0"/>
                <a:cs typeface="Arial" pitchFamily="34" charset="0"/>
              </a:rPr>
              <a:t>سند عند حلول أجل معين</a:t>
            </a:r>
            <a:r>
              <a:rPr lang="fr-FR" sz="3600" b="1" dirty="0" smtClean="0">
                <a:latin typeface="Arial" pitchFamily="34" charset="0"/>
                <a:cs typeface="Arial" pitchFamily="34" charset="0"/>
              </a:rPr>
              <a:t>.</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normAutofit/>
          </a:bodyPr>
          <a:lstStyle/>
          <a:p>
            <a:pPr algn="r" rtl="1"/>
            <a:r>
              <a:rPr lang="fr-FR" sz="4800" b="1" dirty="0" smtClean="0">
                <a:solidFill>
                  <a:srgbClr val="FF0000"/>
                </a:solidFill>
                <a:latin typeface="Times New Roman" pitchFamily="18" charset="0"/>
                <a:cs typeface="Times New Roman" pitchFamily="18" charset="0"/>
              </a:rPr>
              <a:t>2</a:t>
            </a:r>
            <a:r>
              <a:rPr lang="ar-DZ" sz="4800" b="1" dirty="0" smtClean="0">
                <a:solidFill>
                  <a:srgbClr val="FF0000"/>
                </a:solidFill>
                <a:latin typeface="Times New Roman" pitchFamily="18" charset="0"/>
                <a:cs typeface="Times New Roman" pitchFamily="18" charset="0"/>
              </a:rPr>
              <a:t>. </a:t>
            </a:r>
            <a:r>
              <a:rPr lang="ar-SA" sz="4800" b="1" dirty="0" smtClean="0">
                <a:solidFill>
                  <a:srgbClr val="FF0000"/>
                </a:solidFill>
                <a:latin typeface="Arial" pitchFamily="34" charset="0"/>
                <a:cs typeface="Arial" pitchFamily="34" charset="0"/>
              </a:rPr>
              <a:t>خصائص السندات</a:t>
            </a:r>
            <a:r>
              <a:rPr lang="fr-FR" sz="4800" b="1" dirty="0" smtClean="0">
                <a:solidFill>
                  <a:srgbClr val="FF0000"/>
                </a:solidFill>
                <a:latin typeface="Arial" pitchFamily="34" charset="0"/>
                <a:cs typeface="Arial" pitchFamily="34" charset="0"/>
              </a:rPr>
              <a:t>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1"/>
            <a:ext cx="8229600" cy="4419600"/>
          </a:xfrm>
        </p:spPr>
        <p:txBody>
          <a:bodyPr>
            <a:normAutofit fontScale="70000" lnSpcReduction="20000"/>
          </a:bodyPr>
          <a:lstStyle/>
          <a:p>
            <a:pPr marL="0" lvl="0" indent="341313" algn="just" rtl="1">
              <a:buClr>
                <a:srgbClr val="FF0000"/>
              </a:buClr>
              <a:buSzPct val="90000"/>
              <a:buFont typeface="Wingdings" pitchFamily="2" charset="2"/>
              <a:buChar char="§"/>
              <a:tabLst>
                <a:tab pos="341313" algn="l"/>
              </a:tabLst>
            </a:pPr>
            <a:r>
              <a:rPr lang="ar-SA" sz="4000" b="1" dirty="0" smtClean="0">
                <a:latin typeface="Arial" pitchFamily="34" charset="0"/>
                <a:cs typeface="Arial" pitchFamily="34" charset="0"/>
              </a:rPr>
              <a:t>تمثل دينا في ذمة الجهة المصدرة لها، وحاملها يكون دائنا لتلك الجهة</a:t>
            </a:r>
            <a:r>
              <a:rPr lang="fr-FR" sz="4000" b="1" dirty="0" smtClean="0">
                <a:latin typeface="Arial" pitchFamily="34" charset="0"/>
                <a:cs typeface="Arial" pitchFamily="34" charset="0"/>
              </a:rPr>
              <a:t>.</a:t>
            </a:r>
          </a:p>
          <a:p>
            <a:pPr marL="0" lvl="0" indent="341313" algn="just" rtl="1">
              <a:buClr>
                <a:srgbClr val="FF0000"/>
              </a:buClr>
              <a:buSzPct val="90000"/>
              <a:buFont typeface="Wingdings" pitchFamily="2" charset="2"/>
              <a:buChar char="§"/>
              <a:tabLst>
                <a:tab pos="341313" algn="l"/>
              </a:tabLst>
            </a:pPr>
            <a:r>
              <a:rPr lang="ar-SA" sz="4000" b="1" dirty="0" smtClean="0">
                <a:latin typeface="Arial" pitchFamily="34" charset="0"/>
                <a:cs typeface="Arial" pitchFamily="34" charset="0"/>
              </a:rPr>
              <a:t>قابلة للتداول كالأسهم سواء عن طريق التسجيل أو مجرد التسليم</a:t>
            </a:r>
            <a:r>
              <a:rPr lang="fr-FR" sz="4000" b="1" dirty="0" smtClean="0">
                <a:latin typeface="Arial" pitchFamily="34" charset="0"/>
                <a:cs typeface="Arial" pitchFamily="34" charset="0"/>
              </a:rPr>
              <a:t>.</a:t>
            </a:r>
          </a:p>
          <a:p>
            <a:pPr marL="0" lvl="0" indent="341313" algn="just" rtl="1">
              <a:buClr>
                <a:srgbClr val="FF0000"/>
              </a:buClr>
              <a:buSzPct val="90000"/>
              <a:buFont typeface="Wingdings" pitchFamily="2" charset="2"/>
              <a:buChar char="§"/>
              <a:tabLst>
                <a:tab pos="341313" algn="l"/>
              </a:tabLst>
            </a:pPr>
            <a:r>
              <a:rPr lang="ar-SA" sz="4000" b="1" dirty="0" smtClean="0">
                <a:latin typeface="Arial" pitchFamily="34" charset="0"/>
                <a:cs typeface="Arial" pitchFamily="34" charset="0"/>
              </a:rPr>
              <a:t>متساوية القيمة، تصدر بقيمة اسمية، ولا تقبل التجزئة أمام الجهة المصدرة لها، ولحاملها حق استيفاء قيمتها الاسمية قبل أصحاب الأسهم</a:t>
            </a:r>
            <a:r>
              <a:rPr lang="fr-FR" sz="4000" b="1" dirty="0" smtClean="0">
                <a:latin typeface="Arial" pitchFamily="34" charset="0"/>
                <a:cs typeface="Arial" pitchFamily="34" charset="0"/>
              </a:rPr>
              <a:t>.</a:t>
            </a:r>
          </a:p>
          <a:p>
            <a:pPr marL="0" lvl="0" indent="341313" algn="just" rtl="1">
              <a:buClr>
                <a:srgbClr val="FF0000"/>
              </a:buClr>
              <a:buSzPct val="90000"/>
              <a:buFont typeface="Wingdings" pitchFamily="2" charset="2"/>
              <a:buChar char="§"/>
              <a:tabLst>
                <a:tab pos="341313" algn="l"/>
              </a:tabLst>
            </a:pPr>
            <a:r>
              <a:rPr lang="ar-SA" sz="4000" b="1" dirty="0" smtClean="0">
                <a:latin typeface="Arial" pitchFamily="34" charset="0"/>
                <a:cs typeface="Arial" pitchFamily="34" charset="0"/>
              </a:rPr>
              <a:t>لها أجل لاستيفاء قيمتها، وهذا الأجل قد يكون قصيرا أو متوسطا أو طويلا</a:t>
            </a:r>
            <a:r>
              <a:rPr lang="fr-FR" sz="4000" b="1" dirty="0" smtClean="0">
                <a:latin typeface="Arial" pitchFamily="34" charset="0"/>
                <a:cs typeface="Arial" pitchFamily="34" charset="0"/>
              </a:rPr>
              <a:t>.</a:t>
            </a:r>
          </a:p>
          <a:p>
            <a:pPr marL="0" lvl="0" indent="341313" algn="just" rtl="1">
              <a:buClr>
                <a:srgbClr val="FF0000"/>
              </a:buClr>
              <a:buSzPct val="90000"/>
              <a:buFont typeface="Wingdings" pitchFamily="2" charset="2"/>
              <a:buChar char="§"/>
              <a:tabLst>
                <a:tab pos="341313" algn="l"/>
              </a:tabLst>
            </a:pPr>
            <a:r>
              <a:rPr lang="ar-SA" sz="4000" b="1" dirty="0" smtClean="0">
                <a:latin typeface="Arial" pitchFamily="34" charset="0"/>
                <a:cs typeface="Arial" pitchFamily="34" charset="0"/>
              </a:rPr>
              <a:t>تعطي لحاملها حقَّين أساسيين: حق الحصول على فائدة ثابتة من جهة، وحق استرداد قيمة سنده في اجل الاستحقاق</a:t>
            </a:r>
            <a:r>
              <a:rPr lang="ar-DZ" sz="4000" b="1" dirty="0" smtClean="0">
                <a:latin typeface="Arial" pitchFamily="34" charset="0"/>
                <a:cs typeface="Arial" pitchFamily="34" charset="0"/>
              </a:rPr>
              <a:t>، </a:t>
            </a:r>
            <a:r>
              <a:rPr lang="ar-SA" sz="4000" b="1" dirty="0" smtClean="0">
                <a:latin typeface="Arial" pitchFamily="34" charset="0"/>
                <a:cs typeface="Arial" pitchFamily="34" charset="0"/>
              </a:rPr>
              <a:t>إضافة إلى تمتعه بحقوق الدائن تجاه مدينه وفق الأحكام القانونية</a:t>
            </a:r>
            <a:r>
              <a:rPr lang="fr-FR" dirty="0" smtClean="0"/>
              <a:t>.</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90600"/>
            <a:ext cx="7467600" cy="1143000"/>
          </a:xfrm>
        </p:spPr>
        <p:txBody>
          <a:bodyPr>
            <a:normAutofit/>
          </a:bodyPr>
          <a:lstStyle/>
          <a:p>
            <a:pPr algn="r" rtl="1"/>
            <a:r>
              <a:rPr lang="ar-DZ" sz="4800" b="1" dirty="0" smtClean="0">
                <a:solidFill>
                  <a:srgbClr val="FF0000"/>
                </a:solidFill>
                <a:latin typeface="Times New Roman" pitchFamily="18" charset="0"/>
                <a:cs typeface="Times New Roman" pitchFamily="18" charset="0"/>
              </a:rPr>
              <a:t>2. </a:t>
            </a:r>
            <a:r>
              <a:rPr lang="ar-DZ" sz="4800" b="1" dirty="0" smtClean="0">
                <a:solidFill>
                  <a:srgbClr val="FF0000"/>
                </a:solidFill>
                <a:latin typeface="Arial" pitchFamily="34" charset="0"/>
                <a:cs typeface="Arial" pitchFamily="34" charset="0"/>
              </a:rPr>
              <a:t>مراحل قرار التمويل: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438400"/>
            <a:ext cx="8229600" cy="3276600"/>
          </a:xfrm>
        </p:spPr>
        <p:txBody>
          <a:bodyPr>
            <a:normAutofit/>
          </a:bodyPr>
          <a:lstStyle/>
          <a:p>
            <a:pPr marL="6350" lvl="0" indent="22225" algn="just" rtl="1">
              <a:buNone/>
            </a:pPr>
            <a:r>
              <a:rPr lang="ar-DZ" sz="3600" b="1" dirty="0" smtClean="0">
                <a:latin typeface="Arial" pitchFamily="34" charset="0"/>
                <a:cs typeface="Arial" pitchFamily="34" charset="0"/>
              </a:rPr>
              <a:t>1. تحديد مبلغ التمويل (تكلفة الاستثمار)</a:t>
            </a:r>
            <a:endParaRPr lang="fr-FR" sz="3600" dirty="0" smtClean="0">
              <a:latin typeface="Arial" pitchFamily="34" charset="0"/>
              <a:cs typeface="Arial" pitchFamily="34" charset="0"/>
            </a:endParaRPr>
          </a:p>
          <a:p>
            <a:pPr marL="6350" lvl="0" indent="22225" algn="just" rtl="1">
              <a:buNone/>
            </a:pPr>
            <a:r>
              <a:rPr lang="ar-DZ" sz="3600" b="1" dirty="0" smtClean="0">
                <a:latin typeface="Arial" pitchFamily="34" charset="0"/>
                <a:cs typeface="Arial" pitchFamily="34" charset="0"/>
              </a:rPr>
              <a:t>2. تحديد مصادر التمويل المتاحة</a:t>
            </a:r>
            <a:endParaRPr lang="fr-FR" sz="3600" dirty="0" smtClean="0">
              <a:latin typeface="Arial" pitchFamily="34" charset="0"/>
              <a:cs typeface="Arial" pitchFamily="34" charset="0"/>
            </a:endParaRPr>
          </a:p>
          <a:p>
            <a:pPr marL="6350" lvl="0" indent="22225" algn="just" rtl="1">
              <a:buNone/>
            </a:pPr>
            <a:r>
              <a:rPr lang="ar-DZ" sz="3600" b="1" dirty="0" smtClean="0">
                <a:latin typeface="Arial" pitchFamily="34" charset="0"/>
                <a:cs typeface="Arial" pitchFamily="34" charset="0"/>
              </a:rPr>
              <a:t>3. تحديد تكلفة كل مصدر تمويلي</a:t>
            </a:r>
            <a:endParaRPr lang="fr-FR" sz="3600" dirty="0" smtClean="0">
              <a:latin typeface="Arial" pitchFamily="34" charset="0"/>
              <a:cs typeface="Arial" pitchFamily="34" charset="0"/>
            </a:endParaRPr>
          </a:p>
          <a:p>
            <a:pPr marL="6350" lvl="0" indent="22225" algn="just" rtl="1">
              <a:buNone/>
            </a:pPr>
            <a:r>
              <a:rPr lang="ar-DZ" sz="3600" b="1" dirty="0" smtClean="0">
                <a:latin typeface="Arial" pitchFamily="34" charset="0"/>
                <a:cs typeface="Arial" pitchFamily="34" charset="0"/>
              </a:rPr>
              <a:t>4. تحديد مزيج التمويل الأمثل</a:t>
            </a:r>
            <a:endParaRPr lang="fr-FR" sz="3600" dirty="0" smtClean="0">
              <a:latin typeface="Arial" pitchFamily="34" charset="0"/>
              <a:cs typeface="Arial" pitchFamily="34" charset="0"/>
            </a:endParaRPr>
          </a:p>
          <a:p>
            <a:pPr marL="6350" indent="22225" algn="just" rtl="1">
              <a:buNone/>
            </a:pPr>
            <a:r>
              <a:rPr lang="ar-DZ" sz="3600" b="1" dirty="0" smtClean="0">
                <a:latin typeface="Arial" pitchFamily="34" charset="0"/>
                <a:cs typeface="Arial" pitchFamily="34" charset="0"/>
              </a:rPr>
              <a:t>5. وضع خطة للتمويل</a:t>
            </a:r>
            <a:endParaRPr lang="fr-FR" sz="3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53400" cy="944562"/>
          </a:xfrm>
        </p:spPr>
        <p:txBody>
          <a:bodyPr>
            <a:normAutofit/>
          </a:bodyPr>
          <a:lstStyle/>
          <a:p>
            <a:pPr algn="r" rtl="1"/>
            <a:r>
              <a:rPr lang="ar-DZ" sz="4800" b="1" dirty="0" smtClean="0">
                <a:solidFill>
                  <a:srgbClr val="FF0000"/>
                </a:solidFill>
                <a:latin typeface="Arial" pitchFamily="34" charset="0"/>
                <a:cs typeface="Arial" pitchFamily="34" charset="0"/>
              </a:rPr>
              <a:t>3. </a:t>
            </a:r>
            <a:r>
              <a:rPr lang="ar-SA" sz="4800" b="1" dirty="0" smtClean="0">
                <a:solidFill>
                  <a:srgbClr val="FF0000"/>
                </a:solidFill>
                <a:latin typeface="Arial" pitchFamily="34" charset="0"/>
                <a:cs typeface="Arial" pitchFamily="34" charset="0"/>
              </a:rPr>
              <a:t>عناصر السند:</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1219200"/>
            <a:ext cx="8686800" cy="5410200"/>
          </a:xfrm>
        </p:spPr>
        <p:txBody>
          <a:bodyPr>
            <a:noAutofit/>
          </a:bodyPr>
          <a:lstStyle/>
          <a:p>
            <a:pPr marL="0" indent="0" algn="just" rtl="1">
              <a:buNone/>
            </a:pPr>
            <a:r>
              <a:rPr lang="ar-SA" sz="2800" b="1" dirty="0" smtClean="0">
                <a:solidFill>
                  <a:srgbClr val="FF0000"/>
                </a:solidFill>
                <a:latin typeface="Arial" pitchFamily="34" charset="0"/>
                <a:cs typeface="Arial" pitchFamily="34" charset="0"/>
              </a:rPr>
              <a:t>القيمة الاسمية </a:t>
            </a:r>
            <a:r>
              <a:rPr lang="fr-FR" sz="2800" b="1" dirty="0" smtClean="0">
                <a:solidFill>
                  <a:srgbClr val="FF0000"/>
                </a:solidFill>
                <a:latin typeface="Times New Roman" pitchFamily="18" charset="0"/>
                <a:cs typeface="Times New Roman" pitchFamily="18" charset="0"/>
              </a:rPr>
              <a:t>valeur nominal(VN)</a:t>
            </a:r>
            <a:r>
              <a:rPr lang="ar-SA" sz="2800" b="1" dirty="0" smtClean="0">
                <a:solidFill>
                  <a:srgbClr val="FF0000"/>
                </a:solidFill>
                <a:latin typeface="Times New Roman" pitchFamily="18" charset="0"/>
                <a:cs typeface="Times New Roman" pitchFamily="18" charset="0"/>
              </a:rPr>
              <a:t>: </a:t>
            </a:r>
            <a:r>
              <a:rPr lang="ar-SA" sz="2800" b="1" dirty="0" smtClean="0">
                <a:latin typeface="Arial" pitchFamily="34" charset="0"/>
                <a:cs typeface="Arial" pitchFamily="34" charset="0"/>
              </a:rPr>
              <a:t>هي المبلغ المطبوع على ورقة السند، والتي تحسب على أساسها الفائدة السنوية، وغالبا ما تمثل المبلغ الذي ستدفعه الهيئة المصدرة في نهاية فترة الاستحقاق.</a:t>
            </a:r>
            <a:endParaRPr lang="fr-FR" sz="2800" b="1" dirty="0" smtClean="0">
              <a:latin typeface="Arial" pitchFamily="34" charset="0"/>
              <a:cs typeface="Arial" pitchFamily="34" charset="0"/>
            </a:endParaRPr>
          </a:p>
          <a:p>
            <a:pPr marL="0" indent="0" algn="just" rtl="1">
              <a:buNone/>
            </a:pPr>
            <a:r>
              <a:rPr lang="ar-SA" sz="2800" b="1" dirty="0" smtClean="0">
                <a:solidFill>
                  <a:srgbClr val="FF0000"/>
                </a:solidFill>
                <a:latin typeface="Arial" pitchFamily="34" charset="0"/>
                <a:cs typeface="Arial" pitchFamily="34" charset="0"/>
              </a:rPr>
              <a:t>تاريخ الاستحقاق (عمر السند </a:t>
            </a:r>
            <a:r>
              <a:rPr lang="fr-FR" sz="2800" b="1" dirty="0" smtClean="0">
                <a:solidFill>
                  <a:srgbClr val="FF0000"/>
                </a:solidFill>
                <a:latin typeface="Arial" pitchFamily="34" charset="0"/>
                <a:cs typeface="Arial" pitchFamily="34" charset="0"/>
              </a:rPr>
              <a:t> </a:t>
            </a:r>
            <a:r>
              <a:rPr lang="fr-FR" sz="2800" b="1" dirty="0" smtClean="0">
                <a:solidFill>
                  <a:srgbClr val="FF0000"/>
                </a:solidFill>
                <a:latin typeface="Times New Roman" pitchFamily="18" charset="0"/>
                <a:cs typeface="Times New Roman" pitchFamily="18" charset="0"/>
              </a:rPr>
              <a:t>N</a:t>
            </a:r>
            <a:r>
              <a:rPr lang="ar-SA" sz="2800" b="1" dirty="0" smtClean="0">
                <a:solidFill>
                  <a:srgbClr val="FF0000"/>
                </a:solidFill>
                <a:latin typeface="Arial" pitchFamily="34" charset="0"/>
                <a:cs typeface="Arial" pitchFamily="34" charset="0"/>
              </a:rPr>
              <a:t>): </a:t>
            </a:r>
            <a:r>
              <a:rPr lang="ar-SA" sz="2800" b="1" dirty="0" smtClean="0">
                <a:latin typeface="Arial" pitchFamily="34" charset="0"/>
                <a:cs typeface="Arial" pitchFamily="34" charset="0"/>
              </a:rPr>
              <a:t>هو التاريخ (أو المدة) الذي سيسترد فيه حامل السند المبلغ الذي أقرضه للهيئة المصدرة للسند، وقد يكون خلال أسابيع أو عدة سنين قد تصل إلى 30 سنة</a:t>
            </a:r>
            <a:r>
              <a:rPr lang="fr-FR" sz="2800" b="1" dirty="0" smtClean="0">
                <a:latin typeface="Arial" pitchFamily="34" charset="0"/>
                <a:cs typeface="Arial" pitchFamily="34" charset="0"/>
              </a:rPr>
              <a:t>.</a:t>
            </a:r>
          </a:p>
          <a:p>
            <a:pPr marL="0" indent="0" algn="just" rtl="1">
              <a:buNone/>
            </a:pPr>
            <a:r>
              <a:rPr lang="ar-SA" sz="2800" b="1" dirty="0" smtClean="0">
                <a:solidFill>
                  <a:srgbClr val="FF0000"/>
                </a:solidFill>
                <a:latin typeface="Arial" pitchFamily="34" charset="0"/>
                <a:cs typeface="Arial" pitchFamily="34" charset="0"/>
              </a:rPr>
              <a:t>سعر الاسترداد</a:t>
            </a:r>
            <a:r>
              <a:rPr lang="fr-FR" sz="2800" b="1" dirty="0" err="1" smtClean="0">
                <a:solidFill>
                  <a:srgbClr val="FF0000"/>
                </a:solidFill>
                <a:latin typeface="Times New Roman" pitchFamily="18" charset="0"/>
                <a:cs typeface="Times New Roman" pitchFamily="18" charset="0"/>
              </a:rPr>
              <a:t>P</a:t>
            </a:r>
            <a:r>
              <a:rPr lang="fr-FR" sz="2800" b="1" baseline="-25000" dirty="0" err="1" smtClean="0">
                <a:solidFill>
                  <a:srgbClr val="FF0000"/>
                </a:solidFill>
                <a:latin typeface="Times New Roman" pitchFamily="18" charset="0"/>
                <a:cs typeface="Times New Roman" pitchFamily="18" charset="0"/>
              </a:rPr>
              <a:t>n</a:t>
            </a:r>
            <a:r>
              <a:rPr lang="fr-FR" sz="2800" b="1" baseline="-25000" dirty="0" smtClean="0">
                <a:solidFill>
                  <a:srgbClr val="FF0000"/>
                </a:solidFill>
                <a:latin typeface="Times New Roman" pitchFamily="18" charset="0"/>
                <a:cs typeface="Times New Roman" pitchFamily="18" charset="0"/>
              </a:rPr>
              <a:t> </a:t>
            </a:r>
            <a:r>
              <a:rPr lang="ar-SA" sz="2800" b="1" dirty="0" smtClean="0">
                <a:solidFill>
                  <a:srgbClr val="FF0000"/>
                </a:solidFill>
                <a:latin typeface="Arial" pitchFamily="34" charset="0"/>
                <a:cs typeface="Arial" pitchFamily="34" charset="0"/>
              </a:rPr>
              <a:t>: </a:t>
            </a:r>
            <a:r>
              <a:rPr lang="ar-SA" sz="2800" b="1" dirty="0" smtClean="0">
                <a:latin typeface="Arial" pitchFamily="34" charset="0"/>
                <a:cs typeface="Arial" pitchFamily="34" charset="0"/>
              </a:rPr>
              <a:t>هو المبلغ الذي تقوم الشركة بسداد</a:t>
            </a:r>
            <a:r>
              <a:rPr lang="ar-DZ" sz="2800" b="1" dirty="0" smtClean="0">
                <a:latin typeface="Arial" pitchFamily="34" charset="0"/>
                <a:cs typeface="Arial" pitchFamily="34" charset="0"/>
              </a:rPr>
              <a:t>ه</a:t>
            </a:r>
            <a:r>
              <a:rPr lang="ar-SA" sz="2800" b="1" dirty="0" smtClean="0">
                <a:latin typeface="Arial" pitchFamily="34" charset="0"/>
                <a:cs typeface="Arial" pitchFamily="34" charset="0"/>
              </a:rPr>
              <a:t> عن السند في نهاية الفترة التي تغطيها السندات( تاريخ الاستحقاق أو عمر السند)</a:t>
            </a:r>
            <a:r>
              <a:rPr lang="fr-FR" sz="2800" b="1" dirty="0" smtClean="0">
                <a:latin typeface="Arial" pitchFamily="34" charset="0"/>
                <a:cs typeface="Arial" pitchFamily="34" charset="0"/>
              </a:rPr>
              <a:t>.</a:t>
            </a:r>
          </a:p>
          <a:p>
            <a:pPr marL="0" indent="0" algn="just" rtl="1">
              <a:buNone/>
            </a:pPr>
            <a:r>
              <a:rPr lang="ar-SA" sz="2800" b="1" dirty="0" smtClean="0">
                <a:solidFill>
                  <a:srgbClr val="FF0000"/>
                </a:solidFill>
                <a:latin typeface="Arial" pitchFamily="34" charset="0"/>
                <a:cs typeface="Arial" pitchFamily="34" charset="0"/>
              </a:rPr>
              <a:t>الفائدة السنوية( </a:t>
            </a:r>
            <a:r>
              <a:rPr lang="fr-FR" sz="2800" b="1" dirty="0" smtClean="0">
                <a:solidFill>
                  <a:srgbClr val="FF0000"/>
                </a:solidFill>
                <a:latin typeface="Arial" pitchFamily="34" charset="0"/>
                <a:cs typeface="Arial" pitchFamily="34" charset="0"/>
              </a:rPr>
              <a:t>(Coupon</a:t>
            </a:r>
            <a:r>
              <a:rPr lang="ar-DZ" sz="2800" b="1" dirty="0" smtClean="0">
                <a:solidFill>
                  <a:srgbClr val="FF0000"/>
                </a:solidFill>
                <a:latin typeface="Arial" pitchFamily="34" charset="0"/>
                <a:cs typeface="Arial" pitchFamily="34" charset="0"/>
              </a:rPr>
              <a:t> </a:t>
            </a:r>
            <a:r>
              <a:rPr lang="fr-FR" sz="2800" b="1" dirty="0" smtClean="0">
                <a:solidFill>
                  <a:srgbClr val="FF0000"/>
                </a:solidFill>
                <a:latin typeface="Times New Roman" pitchFamily="18" charset="0"/>
                <a:cs typeface="Times New Roman" pitchFamily="18" charset="0"/>
              </a:rPr>
              <a:t>I</a:t>
            </a:r>
            <a:r>
              <a:rPr lang="ar-DZ" sz="2800" b="1" dirty="0" smtClean="0">
                <a:solidFill>
                  <a:srgbClr val="FF0000"/>
                </a:solidFill>
                <a:latin typeface="Arial" pitchFamily="34" charset="0"/>
                <a:cs typeface="Arial" pitchFamily="34" charset="0"/>
              </a:rPr>
              <a:t>: </a:t>
            </a:r>
            <a:r>
              <a:rPr lang="ar-SA" sz="2800" b="1" dirty="0" smtClean="0">
                <a:latin typeface="Arial" pitchFamily="34" charset="0"/>
                <a:cs typeface="Arial" pitchFamily="34" charset="0"/>
              </a:rPr>
              <a:t>هو مبلغ الفائدة الدورية التي يتحصل عليها حامل السندات، وغالباً ما يتم دفعها كل 6 أشهر أو سنة واحدة، ويتم تمثيل الكوبون بنسبة مئوية على القيمة الاسمية (تسمى معدل الفائدة الاسمية للسند)</a:t>
            </a:r>
            <a:r>
              <a:rPr lang="ar-DZ" sz="2800" b="1" dirty="0" smtClean="0">
                <a:latin typeface="Arial" pitchFamily="34" charset="0"/>
                <a:cs typeface="Arial" pitchFamily="34" charset="0"/>
              </a:rPr>
              <a:t>.</a:t>
            </a:r>
            <a:endParaRPr lang="fr-FR" sz="2800" b="1"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0"/>
            <a:ext cx="8153400" cy="6096000"/>
          </a:xfrm>
        </p:spPr>
        <p:txBody>
          <a:bodyPr>
            <a:normAutofit fontScale="92500"/>
          </a:bodyPr>
          <a:lstStyle/>
          <a:p>
            <a:pPr marL="0" indent="0" algn="just" rtl="1">
              <a:buNone/>
            </a:pPr>
            <a:r>
              <a:rPr lang="ar-SA" sz="3500" b="1" dirty="0" smtClean="0">
                <a:solidFill>
                  <a:srgbClr val="FF0000"/>
                </a:solidFill>
                <a:latin typeface="Arial" pitchFamily="34" charset="0"/>
                <a:cs typeface="Arial" pitchFamily="34" charset="0"/>
              </a:rPr>
              <a:t>سعر الإصدار</a:t>
            </a:r>
            <a:r>
              <a:rPr lang="fr-FR" sz="3500" b="1" dirty="0" smtClean="0">
                <a:solidFill>
                  <a:srgbClr val="FF0000"/>
                </a:solidFill>
                <a:latin typeface="Times New Roman" pitchFamily="18" charset="0"/>
                <a:cs typeface="Times New Roman" pitchFamily="18" charset="0"/>
              </a:rPr>
              <a:t>P </a:t>
            </a:r>
            <a:r>
              <a:rPr lang="ar-SA" sz="3500" b="1" dirty="0" smtClean="0">
                <a:solidFill>
                  <a:srgbClr val="FF0000"/>
                </a:solidFill>
                <a:latin typeface="Times New Roman" pitchFamily="18" charset="0"/>
                <a:cs typeface="Times New Roman" pitchFamily="18" charset="0"/>
              </a:rPr>
              <a:t>:</a:t>
            </a:r>
            <a:r>
              <a:rPr lang="ar-SA" sz="3500" b="1" dirty="0" smtClean="0">
                <a:latin typeface="Times New Roman" pitchFamily="18" charset="0"/>
                <a:cs typeface="Times New Roman" pitchFamily="18" charset="0"/>
              </a:rPr>
              <a:t> </a:t>
            </a:r>
            <a:r>
              <a:rPr lang="ar-SA" sz="3500" b="1" dirty="0" smtClean="0">
                <a:latin typeface="Arial" pitchFamily="34" charset="0"/>
                <a:cs typeface="Arial" pitchFamily="34" charset="0"/>
              </a:rPr>
              <a:t>يمثل القيمة الفعلية التي يدفعها حامل السند لشرائه، ويتحدد سواء بعلاوة أو خصم إصدار، بناء على العلاقة بين معدل الفائدة الاسمية للسند والفائدة السائدة في السوق، فالاختلاف بينهما ينج عنه اختلاف في سعر الإصدار (البيع) عن القيمة الاسمية للسند.</a:t>
            </a:r>
            <a:endParaRPr lang="fr-FR" sz="3500" b="1" dirty="0" smtClean="0">
              <a:latin typeface="Arial" pitchFamily="34" charset="0"/>
              <a:cs typeface="Arial" pitchFamily="34" charset="0"/>
            </a:endParaRPr>
          </a:p>
          <a:p>
            <a:pPr marL="0" indent="0" algn="just" rtl="1">
              <a:buNone/>
            </a:pPr>
            <a:r>
              <a:rPr lang="ar-SA" sz="3500" b="1" dirty="0" smtClean="0">
                <a:solidFill>
                  <a:srgbClr val="FF0000"/>
                </a:solidFill>
                <a:latin typeface="Arial" pitchFamily="34" charset="0"/>
                <a:cs typeface="Arial" pitchFamily="34" charset="0"/>
              </a:rPr>
              <a:t>علاوة الإصدار</a:t>
            </a:r>
            <a:r>
              <a:rPr lang="fr-FR" sz="3500" b="1" dirty="0" smtClean="0">
                <a:solidFill>
                  <a:srgbClr val="FF0000"/>
                </a:solidFill>
                <a:latin typeface="Times New Roman" pitchFamily="18" charset="0"/>
                <a:cs typeface="Times New Roman" pitchFamily="18" charset="0"/>
              </a:rPr>
              <a:t>R</a:t>
            </a:r>
            <a:r>
              <a:rPr lang="fr-FR" sz="3500" b="1" dirty="0" smtClean="0">
                <a:solidFill>
                  <a:srgbClr val="FF0000"/>
                </a:solidFill>
                <a:latin typeface="Arial" pitchFamily="34" charset="0"/>
                <a:cs typeface="Arial" pitchFamily="34" charset="0"/>
              </a:rPr>
              <a:t> </a:t>
            </a:r>
            <a:r>
              <a:rPr lang="ar-SA" sz="3500" b="1" dirty="0" smtClean="0">
                <a:solidFill>
                  <a:srgbClr val="FF0000"/>
                </a:solidFill>
                <a:latin typeface="Times New Roman" pitchFamily="18" charset="0"/>
                <a:cs typeface="Times New Roman" pitchFamily="18" charset="0"/>
              </a:rPr>
              <a:t>:</a:t>
            </a:r>
            <a:r>
              <a:rPr lang="ar-SA" sz="3500" b="1" dirty="0" smtClean="0">
                <a:solidFill>
                  <a:srgbClr val="FF0000"/>
                </a:solidFill>
                <a:latin typeface="Arial" pitchFamily="34" charset="0"/>
                <a:cs typeface="Arial" pitchFamily="34" charset="0"/>
              </a:rPr>
              <a:t> </a:t>
            </a:r>
            <a:r>
              <a:rPr lang="ar-SA" sz="3500" b="1" dirty="0" smtClean="0">
                <a:latin typeface="Arial" pitchFamily="34" charset="0"/>
                <a:cs typeface="Arial" pitchFamily="34" charset="0"/>
              </a:rPr>
              <a:t>عندما تباع السندات من قبل الهيئة التي تصدرها بقيمة أعلى من قيمتها الاسمية، فإن الزيادة يشار إليها بالعلاوة على </a:t>
            </a:r>
            <a:r>
              <a:rPr lang="ar-SA" sz="3500" b="1" u="sng" dirty="0" smtClean="0">
                <a:latin typeface="Arial" pitchFamily="34" charset="0"/>
                <a:cs typeface="Arial" pitchFamily="34" charset="0"/>
              </a:rPr>
              <a:t>سعر السند الاسمي </a:t>
            </a:r>
            <a:r>
              <a:rPr lang="ar-SA" sz="3500" b="1" dirty="0" smtClean="0">
                <a:latin typeface="Arial" pitchFamily="34" charset="0"/>
                <a:cs typeface="Arial" pitchFamily="34" charset="0"/>
              </a:rPr>
              <a:t>أو علاوة الإصدار</a:t>
            </a:r>
            <a:r>
              <a:rPr lang="ar-DZ" sz="3500" b="1" dirty="0" smtClean="0">
                <a:latin typeface="Arial" pitchFamily="34" charset="0"/>
                <a:cs typeface="Arial" pitchFamily="34" charset="0"/>
              </a:rPr>
              <a:t>.</a:t>
            </a:r>
            <a:endParaRPr lang="fr-FR" sz="3500" b="1" dirty="0" smtClean="0">
              <a:latin typeface="Arial" pitchFamily="34" charset="0"/>
              <a:cs typeface="Arial" pitchFamily="34" charset="0"/>
            </a:endParaRPr>
          </a:p>
          <a:p>
            <a:pPr marL="0" indent="0" algn="just" rtl="1">
              <a:buNone/>
            </a:pPr>
            <a:r>
              <a:rPr lang="ar-SA" sz="3500" b="1" dirty="0" smtClean="0">
                <a:solidFill>
                  <a:srgbClr val="FF0000"/>
                </a:solidFill>
                <a:latin typeface="Arial" pitchFamily="34" charset="0"/>
                <a:cs typeface="Arial" pitchFamily="34" charset="0"/>
              </a:rPr>
              <a:t>خصم الإصدار</a:t>
            </a:r>
            <a:r>
              <a:rPr lang="fr-FR" sz="3500" b="1" dirty="0" smtClean="0">
                <a:solidFill>
                  <a:srgbClr val="FF0000"/>
                </a:solidFill>
                <a:latin typeface="Times New Roman" pitchFamily="18" charset="0"/>
                <a:cs typeface="Times New Roman" pitchFamily="18" charset="0"/>
              </a:rPr>
              <a:t>E</a:t>
            </a:r>
            <a:r>
              <a:rPr lang="fr-FR" sz="3500" b="1" dirty="0" smtClean="0">
                <a:solidFill>
                  <a:srgbClr val="FF0000"/>
                </a:solidFill>
                <a:latin typeface="Arial" pitchFamily="34" charset="0"/>
                <a:cs typeface="Arial" pitchFamily="34" charset="0"/>
              </a:rPr>
              <a:t> </a:t>
            </a:r>
            <a:r>
              <a:rPr lang="ar-SA" sz="3500" b="1" dirty="0" smtClean="0">
                <a:solidFill>
                  <a:srgbClr val="FF0000"/>
                </a:solidFill>
                <a:latin typeface="Times New Roman" pitchFamily="18" charset="0"/>
                <a:cs typeface="Times New Roman" pitchFamily="18" charset="0"/>
              </a:rPr>
              <a:t>:</a:t>
            </a:r>
            <a:r>
              <a:rPr lang="ar-SA" sz="3500" b="1" dirty="0" smtClean="0">
                <a:solidFill>
                  <a:srgbClr val="FF0000"/>
                </a:solidFill>
                <a:latin typeface="Arial" pitchFamily="34" charset="0"/>
                <a:cs typeface="Arial" pitchFamily="34" charset="0"/>
              </a:rPr>
              <a:t> </a:t>
            </a:r>
            <a:r>
              <a:rPr lang="ar-SA" sz="3500" b="1" dirty="0" smtClean="0">
                <a:latin typeface="Arial" pitchFamily="34" charset="0"/>
                <a:cs typeface="Arial" pitchFamily="34" charset="0"/>
              </a:rPr>
              <a:t>عندما تباع السندات من قبل الهيئة التي تصدرها بقيمة بأقل من قيمتها الاسمية، فإن </a:t>
            </a:r>
            <a:r>
              <a:rPr lang="ar-DZ" sz="3500" b="1" dirty="0" smtClean="0">
                <a:latin typeface="Arial" pitchFamily="34" charset="0"/>
                <a:cs typeface="Arial" pitchFamily="34" charset="0"/>
              </a:rPr>
              <a:t>الانخفاض  </a:t>
            </a:r>
            <a:r>
              <a:rPr lang="ar-SA" sz="3500" b="1" dirty="0" smtClean="0">
                <a:latin typeface="Arial" pitchFamily="34" charset="0"/>
                <a:cs typeface="Arial" pitchFamily="34" charset="0"/>
              </a:rPr>
              <a:t>يشار إليه بالخصم على </a:t>
            </a:r>
            <a:r>
              <a:rPr lang="ar-SA" sz="3500" b="1" u="sng" dirty="0" smtClean="0">
                <a:latin typeface="Arial" pitchFamily="34" charset="0"/>
                <a:cs typeface="Arial" pitchFamily="34" charset="0"/>
              </a:rPr>
              <a:t>سعر السند </a:t>
            </a:r>
            <a:r>
              <a:rPr lang="ar-SA" sz="3500" b="1" u="sng" dirty="0" err="1" smtClean="0">
                <a:latin typeface="Arial" pitchFamily="34" charset="0"/>
                <a:cs typeface="Arial" pitchFamily="34" charset="0"/>
              </a:rPr>
              <a:t>الإسمي</a:t>
            </a:r>
            <a:r>
              <a:rPr lang="ar-SA" sz="3500" b="1" u="sng" dirty="0" smtClean="0">
                <a:latin typeface="Arial" pitchFamily="34" charset="0"/>
                <a:cs typeface="Arial" pitchFamily="34" charset="0"/>
              </a:rPr>
              <a:t> </a:t>
            </a:r>
            <a:r>
              <a:rPr lang="ar-SA" sz="3500" b="1" dirty="0" smtClean="0">
                <a:latin typeface="Arial" pitchFamily="34" charset="0"/>
                <a:cs typeface="Arial" pitchFamily="34" charset="0"/>
              </a:rPr>
              <a:t>أو خصم الإصدار</a:t>
            </a:r>
            <a:r>
              <a:rPr lang="ar-DZ" sz="3500" b="1" dirty="0" smtClean="0">
                <a:latin typeface="Arial" pitchFamily="34" charset="0"/>
                <a:cs typeface="Arial" pitchFamily="34" charset="0"/>
              </a:rPr>
              <a:t>.</a:t>
            </a:r>
            <a:endParaRPr lang="fr-FR" sz="3500" b="1" dirty="0" smtClean="0">
              <a:latin typeface="Arial" pitchFamily="34" charset="0"/>
              <a:cs typeface="Arial" pitchFamily="34" charset="0"/>
            </a:endParaRP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52800"/>
            <a:ext cx="8229600" cy="3200400"/>
          </a:xfrm>
        </p:spPr>
        <p:txBody>
          <a:bodyPr>
            <a:normAutofit fontScale="70000" lnSpcReduction="20000"/>
          </a:bodyPr>
          <a:lstStyle/>
          <a:p>
            <a:pPr marL="23813" indent="-23813" algn="just" rtl="1">
              <a:buNone/>
            </a:pPr>
            <a:r>
              <a:rPr lang="ar-SA" sz="4500" b="1" dirty="0" smtClean="0">
                <a:solidFill>
                  <a:srgbClr val="FF0000"/>
                </a:solidFill>
                <a:latin typeface="Arial" pitchFamily="34" charset="0"/>
                <a:cs typeface="Arial" pitchFamily="34" charset="0"/>
              </a:rPr>
              <a:t>مصاريف الإصدار</a:t>
            </a:r>
            <a:r>
              <a:rPr lang="fr-FR" sz="4500" b="1" dirty="0" smtClean="0">
                <a:solidFill>
                  <a:srgbClr val="FF0000"/>
                </a:solidFill>
                <a:latin typeface="Arial" pitchFamily="34" charset="0"/>
                <a:cs typeface="Arial" pitchFamily="34" charset="0"/>
              </a:rPr>
              <a:t>F </a:t>
            </a:r>
            <a:r>
              <a:rPr lang="ar-SA" sz="4500" b="1" dirty="0" smtClean="0">
                <a:solidFill>
                  <a:srgbClr val="FF0000"/>
                </a:solidFill>
                <a:latin typeface="Arial" pitchFamily="34" charset="0"/>
                <a:cs typeface="Arial" pitchFamily="34" charset="0"/>
              </a:rPr>
              <a:t>: </a:t>
            </a:r>
            <a:r>
              <a:rPr lang="ar-SA" sz="4500" b="1" dirty="0" smtClean="0">
                <a:latin typeface="Arial" pitchFamily="34" charset="0"/>
                <a:cs typeface="Arial" pitchFamily="34" charset="0"/>
              </a:rPr>
              <a:t>هي النفقات التي تتكبدها الشركة عندما تُصدر سندات في السوق، وتشمل</a:t>
            </a:r>
            <a:r>
              <a:rPr lang="ar-DZ" sz="4500" b="1" dirty="0" smtClean="0">
                <a:latin typeface="Arial" pitchFamily="34" charset="0"/>
                <a:cs typeface="Arial" pitchFamily="34" charset="0"/>
              </a:rPr>
              <a:t>:</a:t>
            </a:r>
            <a:r>
              <a:rPr lang="fr-FR" sz="4500" b="1" dirty="0" smtClean="0">
                <a:latin typeface="Arial" pitchFamily="34" charset="0"/>
                <a:cs typeface="Arial" pitchFamily="34" charset="0"/>
              </a:rPr>
              <a:t> مصاريف إدرية، مصاريف طباعة السندات، مصاريف الإعلان، علاوة مكتب السمسرة</a:t>
            </a:r>
            <a:r>
              <a:rPr lang="ar-DZ" sz="4500" b="1" dirty="0" smtClean="0">
                <a:latin typeface="Arial" pitchFamily="34" charset="0"/>
                <a:cs typeface="Arial" pitchFamily="34" charset="0"/>
              </a:rPr>
              <a:t> ...</a:t>
            </a:r>
            <a:endParaRPr lang="fr-FR" sz="4500" b="1" dirty="0" smtClean="0">
              <a:latin typeface="Arial" pitchFamily="34" charset="0"/>
              <a:cs typeface="Arial" pitchFamily="34" charset="0"/>
            </a:endParaRPr>
          </a:p>
          <a:p>
            <a:pPr marL="0" indent="0" algn="just" rtl="1">
              <a:buNone/>
            </a:pPr>
            <a:r>
              <a:rPr lang="ar-SA" sz="4500" b="1" dirty="0" smtClean="0">
                <a:solidFill>
                  <a:srgbClr val="FF0000"/>
                </a:solidFill>
                <a:latin typeface="Arial" pitchFamily="34" charset="0"/>
                <a:cs typeface="Arial" pitchFamily="34" charset="0"/>
              </a:rPr>
              <a:t>ملاحظة: </a:t>
            </a:r>
            <a:r>
              <a:rPr lang="ar-SA" sz="4500" b="1" dirty="0" smtClean="0">
                <a:latin typeface="Arial" pitchFamily="34" charset="0"/>
                <a:cs typeface="Arial" pitchFamily="34" charset="0"/>
              </a:rPr>
              <a:t>غالبا ما تقوم الهيئة المصدرة بطباعة السندات</a:t>
            </a:r>
            <a:r>
              <a:rPr lang="ar-DZ" sz="4500" b="1" dirty="0" smtClean="0">
                <a:latin typeface="Arial" pitchFamily="34" charset="0"/>
                <a:cs typeface="Arial" pitchFamily="34" charset="0"/>
              </a:rPr>
              <a:t>،</a:t>
            </a:r>
            <a:r>
              <a:rPr lang="ar-SA" sz="4500" b="1" dirty="0" smtClean="0">
                <a:latin typeface="Arial" pitchFamily="34" charset="0"/>
                <a:cs typeface="Arial" pitchFamily="34" charset="0"/>
              </a:rPr>
              <a:t> </a:t>
            </a:r>
            <a:r>
              <a:rPr lang="ar-DZ" sz="4500" b="1" dirty="0" smtClean="0">
                <a:latin typeface="Arial" pitchFamily="34" charset="0"/>
                <a:cs typeface="Arial" pitchFamily="34" charset="0"/>
              </a:rPr>
              <a:t>ثم </a:t>
            </a:r>
            <a:r>
              <a:rPr lang="ar-SA" sz="4500" b="1" dirty="0" smtClean="0">
                <a:latin typeface="Arial" pitchFamily="34" charset="0"/>
                <a:cs typeface="Arial" pitchFamily="34" charset="0"/>
              </a:rPr>
              <a:t>ت</a:t>
            </a:r>
            <a:r>
              <a:rPr lang="ar-DZ" sz="4500" b="1" dirty="0" smtClean="0">
                <a:latin typeface="Arial" pitchFamily="34" charset="0"/>
                <a:cs typeface="Arial" pitchFamily="34" charset="0"/>
              </a:rPr>
              <a:t>سلمها</a:t>
            </a:r>
            <a:r>
              <a:rPr lang="ar-SA" sz="4500" b="1" dirty="0" smtClean="0">
                <a:latin typeface="Arial" pitchFamily="34" charset="0"/>
                <a:cs typeface="Arial" pitchFamily="34" charset="0"/>
              </a:rPr>
              <a:t> لبنك ليقوم ببيعها مقابل عمولة، أو قد تباع للبنك</a:t>
            </a:r>
            <a:r>
              <a:rPr lang="ar-DZ" sz="4500" b="1" dirty="0" smtClean="0">
                <a:latin typeface="Arial" pitchFamily="34" charset="0"/>
                <a:cs typeface="Arial" pitchFamily="34" charset="0"/>
              </a:rPr>
              <a:t>،</a:t>
            </a:r>
            <a:r>
              <a:rPr lang="ar-SA" sz="4500" b="1" dirty="0" smtClean="0">
                <a:latin typeface="Arial" pitchFamily="34" charset="0"/>
                <a:cs typeface="Arial" pitchFamily="34" charset="0"/>
              </a:rPr>
              <a:t> ويكون في هذه الحالة البنك هو الدائن الأساسي للهيئة المصدرة</a:t>
            </a:r>
            <a:r>
              <a:rPr lang="fr-FR" sz="4500" b="1" dirty="0" smtClean="0">
                <a:latin typeface="Arial" pitchFamily="34" charset="0"/>
                <a:cs typeface="Arial" pitchFamily="34" charset="0"/>
              </a:rPr>
              <a:t>.</a:t>
            </a:r>
          </a:p>
          <a:p>
            <a:pPr algn="just"/>
            <a:endParaRPr lang="fr-FR" b="1" dirty="0">
              <a:latin typeface="Arial" pitchFamily="34" charset="0"/>
              <a:cs typeface="Arial" pitchFamily="34" charset="0"/>
            </a:endParaRPr>
          </a:p>
        </p:txBody>
      </p:sp>
      <p:graphicFrame>
        <p:nvGraphicFramePr>
          <p:cNvPr id="4" name="Tableau 3"/>
          <p:cNvGraphicFramePr>
            <a:graphicFrameLocks noGrp="1"/>
          </p:cNvGraphicFramePr>
          <p:nvPr/>
        </p:nvGraphicFramePr>
        <p:xfrm>
          <a:off x="533400" y="609600"/>
          <a:ext cx="7924800" cy="2636520"/>
        </p:xfrm>
        <a:graphic>
          <a:graphicData uri="http://schemas.openxmlformats.org/drawingml/2006/table">
            <a:tbl>
              <a:tblPr rtl="1"/>
              <a:tblGrid>
                <a:gridCol w="2144974"/>
                <a:gridCol w="1746912"/>
                <a:gridCol w="4032914"/>
              </a:tblGrid>
              <a:tr h="609600">
                <a:tc>
                  <a:txBody>
                    <a:bodyPr/>
                    <a:lstStyle/>
                    <a:p>
                      <a:pPr marL="0" marR="0" algn="ctr" rtl="1">
                        <a:lnSpc>
                          <a:spcPct val="115000"/>
                        </a:lnSpc>
                        <a:spcBef>
                          <a:spcPts val="0"/>
                        </a:spcBef>
                        <a:spcAft>
                          <a:spcPts val="0"/>
                        </a:spcAft>
                      </a:pPr>
                      <a:r>
                        <a:rPr lang="ar-SA" sz="2400" b="1" dirty="0">
                          <a:solidFill>
                            <a:srgbClr val="000000"/>
                          </a:solidFill>
                          <a:latin typeface="Noto Naskh Arabic UI"/>
                          <a:ea typeface="Times New Roman"/>
                          <a:cs typeface="Times New Roman"/>
                        </a:rPr>
                        <a:t>معدل الفائدة السائدة في السوق</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SA" sz="2400" b="1" dirty="0">
                          <a:solidFill>
                            <a:srgbClr val="000000"/>
                          </a:solidFill>
                          <a:latin typeface="Noto Naskh Arabic UI"/>
                          <a:ea typeface="Times New Roman"/>
                          <a:cs typeface="Times New Roman"/>
                        </a:rPr>
                        <a:t>معدل الفائدة على السند</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SA" sz="2400" b="1" dirty="0">
                          <a:solidFill>
                            <a:srgbClr val="000000"/>
                          </a:solidFill>
                          <a:latin typeface="Noto Naskh Arabic UI"/>
                          <a:ea typeface="Times New Roman"/>
                          <a:cs typeface="Times New Roman"/>
                        </a:rPr>
                        <a:t>الإصدار </a:t>
                      </a:r>
                      <a:r>
                        <a:rPr lang="ar-SA" sz="2400" b="1" dirty="0" smtClean="0">
                          <a:solidFill>
                            <a:srgbClr val="000000"/>
                          </a:solidFill>
                          <a:latin typeface="Noto Naskh Arabic UI"/>
                          <a:ea typeface="Times New Roman"/>
                          <a:cs typeface="Times New Roman"/>
                        </a:rPr>
                        <a:t>بسعر</a:t>
                      </a:r>
                      <a:r>
                        <a:rPr lang="ar-DZ" sz="2400" b="1" dirty="0" smtClean="0">
                          <a:solidFill>
                            <a:srgbClr val="000000"/>
                          </a:solidFill>
                          <a:latin typeface="Noto Naskh Arabic UI"/>
                          <a:ea typeface="Times New Roman"/>
                          <a:cs typeface="Times New Roman"/>
                        </a:rPr>
                        <a:t>:</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1118">
                <a:tc>
                  <a:txBody>
                    <a:bodyPr/>
                    <a:lstStyle/>
                    <a:p>
                      <a:pPr marL="0" marR="0" algn="ctr" rtl="1">
                        <a:lnSpc>
                          <a:spcPct val="115000"/>
                        </a:lnSpc>
                        <a:spcBef>
                          <a:spcPts val="0"/>
                        </a:spcBef>
                        <a:spcAft>
                          <a:spcPts val="0"/>
                        </a:spcAft>
                      </a:pPr>
                      <a:r>
                        <a:rPr lang="ar-SA" sz="2400" b="1">
                          <a:solidFill>
                            <a:srgbClr val="000000"/>
                          </a:solidFill>
                          <a:latin typeface="Noto Naskh Arabic UI"/>
                          <a:ea typeface="Times New Roman"/>
                          <a:cs typeface="Times New Roman"/>
                        </a:rPr>
                        <a:t>10%</a:t>
                      </a:r>
                      <a:endParaRPr lang="fr-FR" sz="1800" b="1">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SA" sz="2400" b="1">
                          <a:solidFill>
                            <a:srgbClr val="000000"/>
                          </a:solidFill>
                          <a:latin typeface="Noto Naskh Arabic UI"/>
                          <a:ea typeface="Times New Roman"/>
                          <a:cs typeface="Times New Roman"/>
                        </a:rPr>
                        <a:t>8%</a:t>
                      </a:r>
                      <a:endParaRPr lang="fr-FR" sz="1800" b="1">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SA" sz="2400" b="1" dirty="0">
                          <a:solidFill>
                            <a:srgbClr val="000000"/>
                          </a:solidFill>
                          <a:latin typeface="Noto Naskh Arabic UI"/>
                          <a:ea typeface="Times New Roman"/>
                          <a:cs typeface="Times New Roman"/>
                        </a:rPr>
                        <a:t>أقل من القيمة </a:t>
                      </a:r>
                      <a:r>
                        <a:rPr lang="ar-SA" sz="2400" b="1" dirty="0" smtClean="0">
                          <a:solidFill>
                            <a:srgbClr val="000000"/>
                          </a:solidFill>
                          <a:latin typeface="Noto Naskh Arabic UI"/>
                          <a:ea typeface="Times New Roman"/>
                          <a:cs typeface="Times New Roman"/>
                        </a:rPr>
                        <a:t>الاسمية</a:t>
                      </a:r>
                      <a:r>
                        <a:rPr lang="ar-DZ" sz="2400" b="1" dirty="0" smtClean="0">
                          <a:solidFill>
                            <a:srgbClr val="000000"/>
                          </a:solidFill>
                          <a:latin typeface="Noto Naskh Arabic UI"/>
                          <a:ea typeface="Times New Roman"/>
                          <a:cs typeface="Times New Roman"/>
                        </a:rPr>
                        <a:t>(خصم إصدار)</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1118">
                <a:tc>
                  <a:txBody>
                    <a:bodyPr/>
                    <a:lstStyle/>
                    <a:p>
                      <a:pPr marL="0" marR="0" algn="ctr" rtl="1">
                        <a:lnSpc>
                          <a:spcPct val="115000"/>
                        </a:lnSpc>
                        <a:spcBef>
                          <a:spcPts val="0"/>
                        </a:spcBef>
                        <a:spcAft>
                          <a:spcPts val="0"/>
                        </a:spcAft>
                      </a:pPr>
                      <a:r>
                        <a:rPr lang="ar-SA" sz="2400" b="1">
                          <a:solidFill>
                            <a:srgbClr val="000000"/>
                          </a:solidFill>
                          <a:latin typeface="Noto Naskh Arabic UI"/>
                          <a:ea typeface="Times New Roman"/>
                          <a:cs typeface="Times New Roman"/>
                        </a:rPr>
                        <a:t>10%</a:t>
                      </a:r>
                      <a:endParaRPr lang="fr-FR" sz="1800" b="1">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SA" sz="2400" b="1">
                          <a:solidFill>
                            <a:srgbClr val="000000"/>
                          </a:solidFill>
                          <a:latin typeface="Noto Naskh Arabic UI"/>
                          <a:ea typeface="Times New Roman"/>
                          <a:cs typeface="Times New Roman"/>
                        </a:rPr>
                        <a:t>10%</a:t>
                      </a:r>
                      <a:endParaRPr lang="fr-FR" sz="1800" b="1">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SA" sz="2400" b="1" dirty="0">
                          <a:solidFill>
                            <a:srgbClr val="000000"/>
                          </a:solidFill>
                          <a:latin typeface="Noto Naskh Arabic UI"/>
                          <a:ea typeface="Times New Roman"/>
                          <a:cs typeface="Times New Roman"/>
                        </a:rPr>
                        <a:t>يساوي القيمة </a:t>
                      </a:r>
                      <a:r>
                        <a:rPr lang="ar-SA" sz="2400" b="1" dirty="0" smtClean="0">
                          <a:solidFill>
                            <a:srgbClr val="000000"/>
                          </a:solidFill>
                          <a:latin typeface="Noto Naskh Arabic UI"/>
                          <a:ea typeface="Times New Roman"/>
                          <a:cs typeface="Times New Roman"/>
                        </a:rPr>
                        <a:t>الاسمية</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3878">
                <a:tc>
                  <a:txBody>
                    <a:bodyPr/>
                    <a:lstStyle/>
                    <a:p>
                      <a:pPr marL="0" marR="0" algn="ctr" rtl="1">
                        <a:lnSpc>
                          <a:spcPct val="115000"/>
                        </a:lnSpc>
                        <a:spcBef>
                          <a:spcPts val="0"/>
                        </a:spcBef>
                        <a:spcAft>
                          <a:spcPts val="0"/>
                        </a:spcAft>
                      </a:pPr>
                      <a:r>
                        <a:rPr lang="ar-SA" sz="2400" b="1">
                          <a:solidFill>
                            <a:srgbClr val="000000"/>
                          </a:solidFill>
                          <a:latin typeface="Noto Naskh Arabic UI"/>
                          <a:ea typeface="Times New Roman"/>
                          <a:cs typeface="Times New Roman"/>
                        </a:rPr>
                        <a:t>10%</a:t>
                      </a:r>
                      <a:endParaRPr lang="fr-FR" sz="1800" b="1">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rtl="1">
                        <a:lnSpc>
                          <a:spcPct val="115000"/>
                        </a:lnSpc>
                        <a:spcBef>
                          <a:spcPts val="0"/>
                        </a:spcBef>
                        <a:spcAft>
                          <a:spcPts val="0"/>
                        </a:spcAft>
                      </a:pPr>
                      <a:r>
                        <a:rPr lang="ar-SA" sz="2400" b="1" dirty="0">
                          <a:solidFill>
                            <a:srgbClr val="000000"/>
                          </a:solidFill>
                          <a:latin typeface="Noto Naskh Arabic UI"/>
                          <a:ea typeface="Times New Roman"/>
                          <a:cs typeface="Times New Roman"/>
                        </a:rPr>
                        <a:t>12%</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rtl="1">
                        <a:lnSpc>
                          <a:spcPct val="115000"/>
                        </a:lnSpc>
                        <a:spcBef>
                          <a:spcPts val="0"/>
                        </a:spcBef>
                        <a:spcAft>
                          <a:spcPts val="0"/>
                        </a:spcAft>
                      </a:pPr>
                      <a:r>
                        <a:rPr lang="ar-SA" sz="2400" b="1" dirty="0">
                          <a:solidFill>
                            <a:srgbClr val="000000"/>
                          </a:solidFill>
                          <a:latin typeface="Noto Naskh Arabic UI"/>
                          <a:ea typeface="Times New Roman"/>
                          <a:cs typeface="Times New Roman"/>
                        </a:rPr>
                        <a:t>أكبر من القيمة </a:t>
                      </a:r>
                      <a:r>
                        <a:rPr lang="ar-SA" sz="2400" b="1" dirty="0" smtClean="0">
                          <a:solidFill>
                            <a:srgbClr val="000000"/>
                          </a:solidFill>
                          <a:latin typeface="Noto Naskh Arabic UI"/>
                          <a:ea typeface="Times New Roman"/>
                          <a:cs typeface="Times New Roman"/>
                        </a:rPr>
                        <a:t>الاسمية</a:t>
                      </a:r>
                      <a:r>
                        <a:rPr lang="ar-DZ" sz="2400" b="1" dirty="0" smtClean="0">
                          <a:solidFill>
                            <a:srgbClr val="000000"/>
                          </a:solidFill>
                          <a:latin typeface="Noto Naskh Arabic UI"/>
                          <a:ea typeface="Times New Roman"/>
                          <a:cs typeface="Times New Roman"/>
                        </a:rPr>
                        <a:t>(علاوة</a:t>
                      </a:r>
                      <a:r>
                        <a:rPr lang="ar-DZ" sz="2400" b="1" baseline="0" dirty="0" smtClean="0">
                          <a:solidFill>
                            <a:srgbClr val="000000"/>
                          </a:solidFill>
                          <a:latin typeface="Noto Naskh Arabic UI"/>
                          <a:ea typeface="Times New Roman"/>
                          <a:cs typeface="Times New Roman"/>
                        </a:rPr>
                        <a:t> إصدار)</a:t>
                      </a:r>
                      <a:endParaRPr lang="fr-FR" sz="1800" b="1" dirty="0">
                        <a:latin typeface="Calibri"/>
                        <a:ea typeface="Calibri"/>
                        <a:cs typeface="Arial"/>
                      </a:endParaRPr>
                    </a:p>
                  </a:txBody>
                  <a:tcPr marL="95250" marR="95250" marT="66675" marB="666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normAutofit/>
          </a:bodyPr>
          <a:lstStyle/>
          <a:p>
            <a:pPr algn="r" rtl="1"/>
            <a:r>
              <a:rPr lang="ar-DZ" sz="4800" b="1" dirty="0" smtClean="0">
                <a:solidFill>
                  <a:srgbClr val="FF0000"/>
                </a:solidFill>
                <a:latin typeface="Times New Roman" pitchFamily="18" charset="0"/>
                <a:cs typeface="Times New Roman" pitchFamily="18" charset="0"/>
              </a:rPr>
              <a:t>4. </a:t>
            </a:r>
            <a:r>
              <a:rPr lang="ar-DZ" sz="4800" b="1" dirty="0" smtClean="0">
                <a:solidFill>
                  <a:srgbClr val="FF0000"/>
                </a:solidFill>
                <a:latin typeface="Arial" pitchFamily="34" charset="0"/>
                <a:cs typeface="Arial" pitchFamily="34" charset="0"/>
              </a:rPr>
              <a:t>تكلفة السندات:</a:t>
            </a:r>
            <a:endParaRPr lang="fr-FR" sz="48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81000" y="1600200"/>
            <a:ext cx="8305800" cy="2286000"/>
          </a:xfrm>
        </p:spPr>
        <p:txBody>
          <a:bodyPr>
            <a:normAutofit/>
          </a:bodyPr>
          <a:lstStyle/>
          <a:p>
            <a:pPr marL="23813" indent="30163" algn="just" rtl="1">
              <a:buNone/>
            </a:pPr>
            <a:r>
              <a:rPr lang="ar-DZ" sz="3200" b="1" dirty="0" smtClean="0">
                <a:latin typeface="Arial" pitchFamily="34" charset="0"/>
                <a:cs typeface="Arial" pitchFamily="34" charset="0"/>
              </a:rPr>
              <a:t>     نحسب تكلفة أي مصدر تمويلي بقسمة مجموع تكاليف مصدر التمويل (الفوائد المصرفية أو </a:t>
            </a:r>
            <a:r>
              <a:rPr lang="ar-DZ" sz="3200" b="1" dirty="0" err="1" smtClean="0">
                <a:latin typeface="Arial" pitchFamily="34" charset="0"/>
                <a:cs typeface="Arial" pitchFamily="34" charset="0"/>
              </a:rPr>
              <a:t>السندية</a:t>
            </a:r>
            <a:r>
              <a:rPr lang="ar-DZ" sz="3200" b="1" dirty="0" smtClean="0">
                <a:latin typeface="Arial" pitchFamily="34" charset="0"/>
                <a:cs typeface="Arial" pitchFamily="34" charset="0"/>
              </a:rPr>
              <a:t>، الأرباح الموزعة على الأسهم، مصاريف التمويل المختلفة،... </a:t>
            </a:r>
            <a:r>
              <a:rPr lang="ar-DZ" sz="3200" b="1" dirty="0" err="1" smtClean="0">
                <a:latin typeface="Arial" pitchFamily="34" charset="0"/>
                <a:cs typeface="Arial" pitchFamily="34" charset="0"/>
              </a:rPr>
              <a:t>إلخ</a:t>
            </a:r>
            <a:r>
              <a:rPr lang="ar-DZ" sz="3200" b="1" dirty="0" smtClean="0">
                <a:latin typeface="Arial" pitchFamily="34" charset="0"/>
                <a:cs typeface="Arial" pitchFamily="34" charset="0"/>
              </a:rPr>
              <a:t>) على المبلغ الصافي المتحصل عليه من هذا المصدر. </a:t>
            </a:r>
            <a:endParaRPr lang="fr-FR" sz="3200" dirty="0" smtClean="0">
              <a:latin typeface="Arial" pitchFamily="34" charset="0"/>
              <a:cs typeface="Arial" pitchFamily="34" charset="0"/>
            </a:endParaRPr>
          </a:p>
          <a:p>
            <a:pPr marL="23813" indent="30163" algn="r" rtl="1">
              <a:buNone/>
            </a:pPr>
            <a:endParaRPr lang="fr-FR" dirty="0"/>
          </a:p>
        </p:txBody>
      </p:sp>
      <p:sp>
        <p:nvSpPr>
          <p:cNvPr id="4" name="Rectangle 3"/>
          <p:cNvSpPr/>
          <p:nvPr/>
        </p:nvSpPr>
        <p:spPr>
          <a:xfrm>
            <a:off x="2057400" y="4114800"/>
            <a:ext cx="5004896" cy="646331"/>
          </a:xfrm>
          <a:prstGeom prst="rect">
            <a:avLst/>
          </a:prstGeom>
        </p:spPr>
        <p:txBody>
          <a:bodyPr wrap="none">
            <a:spAutoFit/>
          </a:bodyPr>
          <a:lstStyle/>
          <a:p>
            <a:r>
              <a:rPr lang="ar-DZ" sz="3600" b="1" dirty="0" smtClean="0">
                <a:solidFill>
                  <a:srgbClr val="FF0000"/>
                </a:solidFill>
                <a:latin typeface="Arial" pitchFamily="34" charset="0"/>
                <a:cs typeface="Arial" pitchFamily="34" charset="0"/>
              </a:rPr>
              <a:t>توجد ثلاث حالات لتكلفة السندات</a:t>
            </a:r>
            <a:endParaRPr lang="fr-FR" sz="3600"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0" y="274638"/>
            <a:ext cx="8610600" cy="715962"/>
          </a:xfrm>
        </p:spPr>
        <p:txBody>
          <a:bodyPr>
            <a:normAutofit fontScale="90000"/>
          </a:bodyPr>
          <a:lstStyle/>
          <a:p>
            <a:pPr algn="r" rtl="1"/>
            <a:r>
              <a:rPr lang="ar-DZ" b="1" dirty="0" smtClean="0">
                <a:solidFill>
                  <a:srgbClr val="FF0000"/>
                </a:solidFill>
                <a:latin typeface="Arial" pitchFamily="34" charset="0"/>
                <a:cs typeface="Arial" pitchFamily="34" charset="0"/>
              </a:rPr>
              <a:t>حالة (1): إصدار السندات بعلاوة إصدار:</a:t>
            </a:r>
            <a:endParaRPr lang="fr-FR"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152400" y="990601"/>
            <a:ext cx="8686800" cy="1828799"/>
          </a:xfrm>
        </p:spPr>
        <p:txBody>
          <a:bodyPr>
            <a:normAutofit/>
          </a:bodyPr>
          <a:lstStyle/>
          <a:p>
            <a:pPr marL="23813" indent="-23813" algn="justLow" rtl="1">
              <a:buNone/>
            </a:pPr>
            <a:r>
              <a:rPr lang="ar-DZ" sz="3600" b="1" dirty="0" smtClean="0">
                <a:latin typeface="Arial" pitchFamily="34" charset="0"/>
                <a:cs typeface="Arial" pitchFamily="34" charset="0"/>
              </a:rPr>
              <a:t>     يكون عندما تباع السندات بأعلى من قيمتها الاسمية، فإن الفارق بين سعر البيع والقيمة الاسمية يسمى علاوة إصدار:</a:t>
            </a:r>
          </a:p>
        </p:txBody>
      </p:sp>
      <p:grpSp>
        <p:nvGrpSpPr>
          <p:cNvPr id="4" name="Group 2"/>
          <p:cNvGrpSpPr>
            <a:grpSpLocks/>
          </p:cNvGrpSpPr>
          <p:nvPr/>
        </p:nvGrpSpPr>
        <p:grpSpPr bwMode="auto">
          <a:xfrm>
            <a:off x="761753" y="2438400"/>
            <a:ext cx="4267448" cy="1904942"/>
            <a:chOff x="1574" y="4178"/>
            <a:chExt cx="2605" cy="1849"/>
          </a:xfrm>
        </p:grpSpPr>
        <p:sp>
          <p:nvSpPr>
            <p:cNvPr id="1027" name="Zone de texte 2"/>
            <p:cNvSpPr txBox="1">
              <a:spLocks noChangeArrowheads="1"/>
            </p:cNvSpPr>
            <p:nvPr/>
          </p:nvSpPr>
          <p:spPr bwMode="auto">
            <a:xfrm>
              <a:off x="1574" y="4770"/>
              <a:ext cx="55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8" name="Zone de texte 2"/>
            <p:cNvSpPr txBox="1">
              <a:spLocks noChangeArrowheads="1"/>
            </p:cNvSpPr>
            <p:nvPr/>
          </p:nvSpPr>
          <p:spPr bwMode="auto">
            <a:xfrm>
              <a:off x="2086" y="4423"/>
              <a:ext cx="45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9" name="Zone de texte 2"/>
            <p:cNvSpPr txBox="1">
              <a:spLocks noChangeArrowheads="1"/>
            </p:cNvSpPr>
            <p:nvPr/>
          </p:nvSpPr>
          <p:spPr bwMode="auto">
            <a:xfrm>
              <a:off x="2330" y="5059"/>
              <a:ext cx="101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lang="fr-FR" sz="2800" b="1" dirty="0" smtClean="0">
                  <a:latin typeface="Times New Roman" pitchFamily="18" charset="0"/>
                  <a:ea typeface="Arial" pitchFamily="34" charset="0"/>
                  <a:cs typeface="Times New Roman" pitchFamily="18" charset="0"/>
                </a:rPr>
                <a: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0" name="Connecteur droit 291"/>
            <p:cNvSpPr>
              <a:spLocks noChangeShapeType="1"/>
            </p:cNvSpPr>
            <p:nvPr/>
          </p:nvSpPr>
          <p:spPr bwMode="auto">
            <a:xfrm>
              <a:off x="2040" y="5034"/>
              <a:ext cx="14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latin typeface="Times New Roman" pitchFamily="18" charset="0"/>
                <a:cs typeface="Times New Roman" pitchFamily="18" charset="0"/>
              </a:endParaRPr>
            </a:p>
          </p:txBody>
        </p:sp>
        <p:sp>
          <p:nvSpPr>
            <p:cNvPr id="1031" name="Zone de texte 2"/>
            <p:cNvSpPr txBox="1">
              <a:spLocks noChangeArrowheads="1"/>
            </p:cNvSpPr>
            <p:nvPr/>
          </p:nvSpPr>
          <p:spPr bwMode="auto">
            <a:xfrm>
              <a:off x="3480" y="4696"/>
              <a:ext cx="69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2" name="Zone de texte 2"/>
            <p:cNvSpPr txBox="1">
              <a:spLocks noChangeArrowheads="1"/>
            </p:cNvSpPr>
            <p:nvPr/>
          </p:nvSpPr>
          <p:spPr bwMode="auto">
            <a:xfrm>
              <a:off x="2634" y="4178"/>
              <a:ext cx="707"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 –R)</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3" name="Zone de texte 2"/>
            <p:cNvSpPr txBox="1">
              <a:spLocks noChangeArrowheads="1"/>
            </p:cNvSpPr>
            <p:nvPr/>
          </p:nvSpPr>
          <p:spPr bwMode="auto">
            <a:xfrm>
              <a:off x="2775" y="4635"/>
              <a:ext cx="36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4" name="Zone de texte 2"/>
            <p:cNvSpPr txBox="1">
              <a:spLocks noChangeArrowheads="1"/>
            </p:cNvSpPr>
            <p:nvPr/>
          </p:nvSpPr>
          <p:spPr bwMode="auto">
            <a:xfrm>
              <a:off x="2643" y="5577"/>
              <a:ext cx="2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035" name="AutoShape 11"/>
            <p:cNvCxnSpPr>
              <a:cxnSpLocks noChangeShapeType="1"/>
            </p:cNvCxnSpPr>
            <p:nvPr/>
          </p:nvCxnSpPr>
          <p:spPr bwMode="auto">
            <a:xfrm>
              <a:off x="2576" y="4680"/>
              <a:ext cx="766" cy="0"/>
            </a:xfrm>
            <a:prstGeom prst="straightConnector1">
              <a:avLst/>
            </a:prstGeom>
            <a:noFill/>
            <a:ln w="9525">
              <a:solidFill>
                <a:srgbClr val="000000"/>
              </a:solidFill>
              <a:round/>
              <a:headEnd/>
              <a:tailEnd/>
            </a:ln>
          </p:spPr>
        </p:cxnSp>
        <p:cxnSp>
          <p:nvCxnSpPr>
            <p:cNvPr id="1036" name="AutoShape 12"/>
            <p:cNvCxnSpPr>
              <a:cxnSpLocks noChangeShapeType="1"/>
            </p:cNvCxnSpPr>
            <p:nvPr/>
          </p:nvCxnSpPr>
          <p:spPr bwMode="auto">
            <a:xfrm>
              <a:off x="2419" y="5583"/>
              <a:ext cx="690" cy="0"/>
            </a:xfrm>
            <a:prstGeom prst="straightConnector1">
              <a:avLst/>
            </a:prstGeom>
            <a:noFill/>
            <a:ln w="9525">
              <a:solidFill>
                <a:srgbClr val="000000"/>
              </a:solidFill>
              <a:round/>
              <a:headEnd/>
              <a:tailEnd/>
            </a:ln>
          </p:spPr>
        </p:cxnSp>
      </p:grpSp>
      <p:grpSp>
        <p:nvGrpSpPr>
          <p:cNvPr id="5" name="Group 13"/>
          <p:cNvGrpSpPr>
            <a:grpSpLocks/>
          </p:cNvGrpSpPr>
          <p:nvPr/>
        </p:nvGrpSpPr>
        <p:grpSpPr bwMode="auto">
          <a:xfrm>
            <a:off x="152400" y="4495800"/>
            <a:ext cx="8610425" cy="2004294"/>
            <a:chOff x="2535" y="2520"/>
            <a:chExt cx="8245" cy="1619"/>
          </a:xfrm>
        </p:grpSpPr>
        <p:sp>
          <p:nvSpPr>
            <p:cNvPr id="1038" name="Text Box 14"/>
            <p:cNvSpPr txBox="1">
              <a:spLocks noChangeArrowheads="1"/>
            </p:cNvSpPr>
            <p:nvPr/>
          </p:nvSpPr>
          <p:spPr bwMode="auto">
            <a:xfrm>
              <a:off x="9540" y="3091"/>
              <a:ext cx="124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تكلفة السند</a:t>
              </a:r>
              <a:r>
                <a:rPr kumimoji="0" lang="fr-FR" sz="2000" b="1" i="0" u="none" strike="noStrike" cap="none" normalizeH="0" baseline="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Text Box 15"/>
            <p:cNvSpPr txBox="1">
              <a:spLocks noChangeArrowheads="1"/>
            </p:cNvSpPr>
            <p:nvPr/>
          </p:nvSpPr>
          <p:spPr bwMode="auto">
            <a:xfrm>
              <a:off x="4578" y="2520"/>
              <a:ext cx="298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مصاريف الإصدار </a:t>
              </a:r>
              <a:r>
                <a:rPr kumimoji="0" lang="ar-DZ"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علاوة الإصدار</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Text Box 16"/>
            <p:cNvSpPr txBox="1">
              <a:spLocks noChangeArrowheads="1"/>
            </p:cNvSpPr>
            <p:nvPr/>
          </p:nvSpPr>
          <p:spPr bwMode="auto">
            <a:xfrm>
              <a:off x="2535" y="3055"/>
              <a:ext cx="1897"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latin typeface="Arial" pitchFamily="34" charset="0"/>
                  <a:ea typeface="Arial" pitchFamily="34" charset="0"/>
                  <a:cs typeface="Arial" pitchFamily="34" charset="0"/>
                </a:rPr>
                <a:t>)</a:t>
              </a:r>
              <a:r>
                <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1- معدل الضريبة</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Text Box 17"/>
            <p:cNvSpPr txBox="1">
              <a:spLocks noChangeArrowheads="1"/>
            </p:cNvSpPr>
            <p:nvPr/>
          </p:nvSpPr>
          <p:spPr bwMode="auto">
            <a:xfrm>
              <a:off x="5454" y="2910"/>
              <a:ext cx="130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عمر السند</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Text Box 18"/>
            <p:cNvSpPr txBox="1">
              <a:spLocks noChangeArrowheads="1"/>
            </p:cNvSpPr>
            <p:nvPr/>
          </p:nvSpPr>
          <p:spPr bwMode="auto">
            <a:xfrm>
              <a:off x="7497" y="2788"/>
              <a:ext cx="199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مبلغ الفائدة السنوية </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6740" y="3751"/>
              <a:ext cx="392"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2</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Text Box 20"/>
            <p:cNvSpPr txBox="1">
              <a:spLocks noChangeArrowheads="1"/>
            </p:cNvSpPr>
            <p:nvPr/>
          </p:nvSpPr>
          <p:spPr bwMode="auto">
            <a:xfrm>
              <a:off x="5454" y="3320"/>
              <a:ext cx="2946"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(صافي الإصدار + سعر الاسترداد)</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p:txBody>
        </p:sp>
        <p:cxnSp>
          <p:nvCxnSpPr>
            <p:cNvPr id="1045" name="AutoShape 21"/>
            <p:cNvCxnSpPr>
              <a:cxnSpLocks noChangeShapeType="1"/>
            </p:cNvCxnSpPr>
            <p:nvPr/>
          </p:nvCxnSpPr>
          <p:spPr bwMode="auto">
            <a:xfrm>
              <a:off x="4359" y="3285"/>
              <a:ext cx="5235" cy="0"/>
            </a:xfrm>
            <a:prstGeom prst="straightConnector1">
              <a:avLst/>
            </a:prstGeom>
            <a:noFill/>
            <a:ln w="9525">
              <a:solidFill>
                <a:srgbClr val="000000"/>
              </a:solidFill>
              <a:round/>
              <a:headEnd/>
              <a:tailEnd/>
            </a:ln>
          </p:spPr>
        </p:cxnSp>
        <p:cxnSp>
          <p:nvCxnSpPr>
            <p:cNvPr id="1046" name="AutoShape 22"/>
            <p:cNvCxnSpPr>
              <a:cxnSpLocks noChangeShapeType="1"/>
            </p:cNvCxnSpPr>
            <p:nvPr/>
          </p:nvCxnSpPr>
          <p:spPr bwMode="auto">
            <a:xfrm>
              <a:off x="4724" y="2951"/>
              <a:ext cx="2795" cy="4"/>
            </a:xfrm>
            <a:prstGeom prst="straightConnector1">
              <a:avLst/>
            </a:prstGeom>
            <a:noFill/>
            <a:ln w="9525">
              <a:solidFill>
                <a:srgbClr val="000000"/>
              </a:solidFill>
              <a:round/>
              <a:headEnd/>
              <a:tailEnd/>
            </a:ln>
          </p:spPr>
        </p:cxnSp>
        <p:cxnSp>
          <p:nvCxnSpPr>
            <p:cNvPr id="1047" name="AutoShape 23"/>
            <p:cNvCxnSpPr>
              <a:cxnSpLocks noChangeShapeType="1"/>
            </p:cNvCxnSpPr>
            <p:nvPr/>
          </p:nvCxnSpPr>
          <p:spPr bwMode="auto">
            <a:xfrm>
              <a:off x="5490" y="3689"/>
              <a:ext cx="2955" cy="0"/>
            </a:xfrm>
            <a:prstGeom prst="straightConnector1">
              <a:avLst/>
            </a:prstGeom>
            <a:noFill/>
            <a:ln w="9525">
              <a:solidFill>
                <a:srgbClr val="000000"/>
              </a:solidFill>
              <a:round/>
              <a:headEnd/>
              <a:tailEnd/>
            </a:ln>
          </p:spPr>
        </p:cxn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81000"/>
            <a:ext cx="8458200" cy="6324600"/>
          </a:xfrm>
        </p:spPr>
        <p:txBody>
          <a:bodyPr>
            <a:normAutofit lnSpcReduction="10000"/>
          </a:bodyPr>
          <a:lstStyle/>
          <a:p>
            <a:pPr algn="just" rtl="1">
              <a:buNone/>
            </a:pPr>
            <a:r>
              <a:rPr lang="fr-FR" b="1" dirty="0" err="1" smtClean="0">
                <a:latin typeface="Times New Roman" pitchFamily="18" charset="0"/>
                <a:cs typeface="Times New Roman" pitchFamily="18" charset="0"/>
              </a:rPr>
              <a:t>k</a:t>
            </a:r>
            <a:r>
              <a:rPr lang="fr-FR" b="1" baseline="-25000" dirty="0" err="1" smtClean="0">
                <a:latin typeface="Times New Roman" pitchFamily="18" charset="0"/>
                <a:cs typeface="Times New Roman" pitchFamily="18" charset="0"/>
              </a:rPr>
              <a:t>D</a:t>
            </a:r>
            <a:r>
              <a:rPr lang="fr-FR" b="1" baseline="-25000" dirty="0" smtClean="0">
                <a:latin typeface="Times New Roman" pitchFamily="18" charset="0"/>
                <a:cs typeface="Times New Roman" pitchFamily="18" charset="0"/>
              </a:rPr>
              <a:t> </a:t>
            </a:r>
            <a:r>
              <a:rPr lang="ar-SA" b="1" dirty="0" smtClean="0">
                <a:latin typeface="Arial" pitchFamily="34" charset="0"/>
                <a:cs typeface="Arial" pitchFamily="34" charset="0"/>
              </a:rPr>
              <a:t>:</a:t>
            </a:r>
            <a:r>
              <a:rPr lang="ar-SA" b="1" baseline="-25000" dirty="0" smtClean="0">
                <a:latin typeface="Arial" pitchFamily="34" charset="0"/>
                <a:cs typeface="Arial" pitchFamily="34" charset="0"/>
              </a:rPr>
              <a:t> </a:t>
            </a:r>
            <a:r>
              <a:rPr lang="ar-SA" b="1" dirty="0" smtClean="0">
                <a:latin typeface="Arial" pitchFamily="34" charset="0"/>
                <a:cs typeface="Arial" pitchFamily="34" charset="0"/>
              </a:rPr>
              <a:t>تكلفة التمويل بالسندات</a:t>
            </a:r>
            <a:endParaRPr lang="fr-FR" dirty="0" smtClean="0">
              <a:latin typeface="Arial" pitchFamily="34" charset="0"/>
              <a:cs typeface="Arial" pitchFamily="34" charset="0"/>
            </a:endParaRPr>
          </a:p>
          <a:p>
            <a:pPr algn="just" rtl="1">
              <a:buNone/>
            </a:pPr>
            <a:r>
              <a:rPr lang="fr-FR" b="1" dirty="0" smtClean="0">
                <a:latin typeface="Times New Roman" pitchFamily="18" charset="0"/>
                <a:cs typeface="Times New Roman" pitchFamily="18" charset="0"/>
              </a:rPr>
              <a:t>I</a:t>
            </a:r>
            <a:r>
              <a:rPr lang="ar-SA" b="1" dirty="0" smtClean="0">
                <a:latin typeface="Times New Roman" pitchFamily="18" charset="0"/>
                <a:cs typeface="Times New Roman" pitchFamily="18" charset="0"/>
              </a:rPr>
              <a:t>: </a:t>
            </a:r>
            <a:r>
              <a:rPr lang="ar-SA" b="1" dirty="0" smtClean="0">
                <a:latin typeface="Arial" pitchFamily="34" charset="0"/>
                <a:cs typeface="Arial" pitchFamily="34" charset="0"/>
              </a:rPr>
              <a:t>الفائدة السنوية(الكوبون)،</a:t>
            </a:r>
            <a:r>
              <a:rPr lang="fr-FR" b="1" dirty="0" smtClean="0">
                <a:latin typeface="Arial" pitchFamily="34" charset="0"/>
                <a:cs typeface="Arial" pitchFamily="34" charset="0"/>
              </a:rPr>
              <a:t> </a:t>
            </a:r>
            <a:r>
              <a:rPr lang="ar-DZ" b="1" dirty="0" smtClean="0">
                <a:latin typeface="Arial" pitchFamily="34" charset="0"/>
                <a:cs typeface="Arial" pitchFamily="34" charset="0"/>
              </a:rPr>
              <a:t> وتحسب كما يلي:</a:t>
            </a:r>
            <a:endParaRPr lang="fr-FR" dirty="0" smtClean="0">
              <a:latin typeface="Arial" pitchFamily="34" charset="0"/>
              <a:cs typeface="Arial" pitchFamily="34" charset="0"/>
            </a:endParaRPr>
          </a:p>
          <a:p>
            <a:pPr algn="just" rtl="1">
              <a:buNone/>
            </a:pPr>
            <a:r>
              <a:rPr lang="ar-DZ" b="1" dirty="0" smtClean="0">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I= VN .i</a:t>
            </a:r>
            <a:r>
              <a:rPr lang="ar-DZ" b="1" dirty="0" smtClean="0">
                <a:latin typeface="Arial" pitchFamily="34" charset="0"/>
                <a:cs typeface="Arial" pitchFamily="34" charset="0"/>
              </a:rPr>
              <a:t>، </a:t>
            </a:r>
            <a:r>
              <a:rPr lang="ar-SA" b="1" dirty="0" smtClean="0">
                <a:latin typeface="Arial" pitchFamily="34" charset="0"/>
                <a:cs typeface="Arial" pitchFamily="34" charset="0"/>
              </a:rPr>
              <a:t>حيث</a:t>
            </a:r>
            <a:r>
              <a:rPr lang="ar-SA" b="1" dirty="0" smtClean="0">
                <a:latin typeface="Times New Roman" pitchFamily="18" charset="0"/>
                <a:cs typeface="Times New Roman" pitchFamily="18" charset="0"/>
              </a:rPr>
              <a:t>:</a:t>
            </a:r>
            <a:r>
              <a:rPr lang="ar-SA" b="1" dirty="0" smtClean="0">
                <a:latin typeface="Arial" pitchFamily="34" charset="0"/>
                <a:cs typeface="Arial" pitchFamily="34" charset="0"/>
              </a:rPr>
              <a:t> </a:t>
            </a:r>
            <a:r>
              <a:rPr lang="fr-FR" b="1" dirty="0" smtClean="0">
                <a:latin typeface="Times New Roman" pitchFamily="18" charset="0"/>
                <a:cs typeface="Times New Roman" pitchFamily="18" charset="0"/>
              </a:rPr>
              <a:t>VN</a:t>
            </a:r>
            <a:r>
              <a:rPr lang="ar-SA" b="1" dirty="0" smtClean="0">
                <a:latin typeface="Arial" pitchFamily="34" charset="0"/>
                <a:cs typeface="Arial" pitchFamily="34" charset="0"/>
              </a:rPr>
              <a:t> القيمة الاسمية للسند،</a:t>
            </a:r>
            <a:r>
              <a:rPr lang="fr-FR" b="1" dirty="0" smtClean="0">
                <a:latin typeface="Times New Roman" pitchFamily="18" charset="0"/>
                <a:cs typeface="Times New Roman" pitchFamily="18" charset="0"/>
              </a:rPr>
              <a:t>i </a:t>
            </a:r>
            <a:r>
              <a:rPr lang="ar-SA" b="1" dirty="0" smtClean="0">
                <a:latin typeface="Times New Roman" pitchFamily="18" charset="0"/>
                <a:cs typeface="Times New Roman" pitchFamily="18" charset="0"/>
              </a:rPr>
              <a:t>: </a:t>
            </a:r>
            <a:r>
              <a:rPr lang="ar-SA" b="1" dirty="0" smtClean="0">
                <a:latin typeface="Arial" pitchFamily="34" charset="0"/>
                <a:cs typeface="Arial" pitchFamily="34" charset="0"/>
              </a:rPr>
              <a:t>معدل الفائدة السنوية للسند (معدل الكوبون)</a:t>
            </a:r>
            <a:r>
              <a:rPr lang="ar-DZ" b="1" dirty="0" smtClean="0">
                <a:latin typeface="Arial" pitchFamily="34" charset="0"/>
                <a:cs typeface="Arial" pitchFamily="34" charset="0"/>
              </a:rPr>
              <a:t>؛</a:t>
            </a:r>
            <a:r>
              <a:rPr lang="ar-SA" b="1" dirty="0" smtClean="0">
                <a:latin typeface="Arial" pitchFamily="34" charset="0"/>
                <a:cs typeface="Arial" pitchFamily="34" charset="0"/>
              </a:rPr>
              <a:t> </a:t>
            </a:r>
            <a:endParaRPr lang="ar-DZ" b="1" dirty="0" smtClean="0">
              <a:latin typeface="Arial" pitchFamily="34" charset="0"/>
              <a:cs typeface="Arial" pitchFamily="34" charset="0"/>
            </a:endParaRPr>
          </a:p>
          <a:p>
            <a:pPr marL="23813" indent="-23813" algn="just" rtl="1">
              <a:buNone/>
            </a:pPr>
            <a:r>
              <a:rPr lang="fr-FR" b="1" dirty="0" smtClean="0">
                <a:latin typeface="Times New Roman" pitchFamily="18" charset="0"/>
                <a:cs typeface="Times New Roman" pitchFamily="18" charset="0"/>
              </a:rPr>
              <a:t>F</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مصاريف الإصدار وتشمل المصاريف الإدارية لعملية الإصدار، مصاريف الطباعة الورقية للسندات، مصاريف الإعلان، عمولة مكتب السمسرة... </a:t>
            </a:r>
            <a:r>
              <a:rPr lang="ar-DZ" b="1" dirty="0" err="1" smtClean="0">
                <a:latin typeface="Arial" pitchFamily="34" charset="0"/>
                <a:cs typeface="Arial" pitchFamily="34" charset="0"/>
              </a:rPr>
              <a:t>إلخ</a:t>
            </a:r>
            <a:r>
              <a:rPr lang="ar-DZ" b="1" dirty="0" smtClean="0">
                <a:latin typeface="Arial" pitchFamily="34" charset="0"/>
                <a:cs typeface="Arial" pitchFamily="34" charset="0"/>
              </a:rPr>
              <a:t>؛</a:t>
            </a:r>
            <a:endParaRPr lang="fr-FR" dirty="0" smtClean="0">
              <a:latin typeface="Arial" pitchFamily="34" charset="0"/>
              <a:cs typeface="Arial" pitchFamily="34" charset="0"/>
            </a:endParaRPr>
          </a:p>
          <a:p>
            <a:pPr algn="just" rtl="1">
              <a:buNone/>
            </a:pPr>
            <a:r>
              <a:rPr lang="fr-FR" b="1" dirty="0" smtClean="0">
                <a:latin typeface="Times New Roman" pitchFamily="18" charset="0"/>
                <a:cs typeface="Times New Roman" pitchFamily="18" charset="0"/>
              </a:rPr>
              <a:t>N</a:t>
            </a:r>
            <a:r>
              <a:rPr lang="ar-DZ" b="1" dirty="0" smtClean="0">
                <a:latin typeface="Times New Roman" pitchFamily="18" charset="0"/>
                <a:cs typeface="Times New Roman" pitchFamily="18" charset="0"/>
              </a:rPr>
              <a:t> :</a:t>
            </a:r>
            <a:r>
              <a:rPr lang="ar-DZ" dirty="0" smtClean="0">
                <a:latin typeface="Arial" pitchFamily="34" charset="0"/>
                <a:cs typeface="Arial" pitchFamily="34" charset="0"/>
              </a:rPr>
              <a:t> </a:t>
            </a:r>
            <a:r>
              <a:rPr lang="ar-SA" b="1" dirty="0" smtClean="0">
                <a:latin typeface="Arial" pitchFamily="34" charset="0"/>
                <a:cs typeface="Arial" pitchFamily="34" charset="0"/>
              </a:rPr>
              <a:t>مدة استحقاق السند</a:t>
            </a:r>
            <a:r>
              <a:rPr lang="ar-DZ" b="1" dirty="0" smtClean="0">
                <a:latin typeface="Arial" pitchFamily="34" charset="0"/>
                <a:cs typeface="Arial" pitchFamily="34" charset="0"/>
              </a:rPr>
              <a:t>(عمر السند)</a:t>
            </a:r>
            <a:r>
              <a:rPr lang="ar-SA" b="1" dirty="0" smtClean="0">
                <a:latin typeface="Arial" pitchFamily="34" charset="0"/>
                <a:cs typeface="Arial" pitchFamily="34" charset="0"/>
              </a:rPr>
              <a:t>. </a:t>
            </a:r>
            <a:endParaRPr lang="ar-DZ" b="1" dirty="0" smtClean="0">
              <a:latin typeface="Arial" pitchFamily="34" charset="0"/>
              <a:cs typeface="Arial" pitchFamily="34" charset="0"/>
            </a:endParaRPr>
          </a:p>
          <a:p>
            <a:pPr algn="just" rtl="1">
              <a:buNone/>
            </a:pPr>
            <a:r>
              <a:rPr lang="fr-FR" b="1" dirty="0" smtClean="0">
                <a:latin typeface="Times New Roman" pitchFamily="18" charset="0"/>
                <a:cs typeface="Times New Roman" pitchFamily="18" charset="0"/>
              </a:rPr>
              <a:t>R</a:t>
            </a:r>
            <a:r>
              <a:rPr lang="ar-DZ" b="1" dirty="0" smtClean="0">
                <a:latin typeface="Times New Roman" pitchFamily="18" charset="0"/>
                <a:cs typeface="Times New Roman" pitchFamily="18" charset="0"/>
              </a:rPr>
              <a:t>: علاوة الإصدار في حالة إصدار السند بأعلى من قيمته الاسمية</a:t>
            </a:r>
          </a:p>
          <a:p>
            <a:pPr algn="just" rtl="1">
              <a:buNone/>
            </a:pPr>
            <a:r>
              <a:rPr lang="fr-FR" b="1" dirty="0" smtClean="0">
                <a:latin typeface="Times New Roman" pitchFamily="18" charset="0"/>
                <a:cs typeface="Times New Roman" pitchFamily="18" charset="0"/>
              </a:rPr>
              <a:t>E</a:t>
            </a:r>
            <a:r>
              <a:rPr lang="ar-DZ" b="1" dirty="0" smtClean="0">
                <a:latin typeface="Times New Roman" pitchFamily="18" charset="0"/>
                <a:cs typeface="Times New Roman" pitchFamily="18" charset="0"/>
              </a:rPr>
              <a:t>: خصم الإصدار في حالة إصدار السند بأقل من قيمته الاسمية</a:t>
            </a:r>
            <a:endParaRPr lang="fr-FR" dirty="0" smtClean="0">
              <a:latin typeface="Times New Roman" pitchFamily="18" charset="0"/>
              <a:cs typeface="Times New Roman" pitchFamily="18" charset="0"/>
            </a:endParaRPr>
          </a:p>
          <a:p>
            <a:pPr algn="just" rtl="1">
              <a:buNone/>
            </a:pP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ar-SA" b="1" dirty="0" smtClean="0">
                <a:latin typeface="Times New Roman" pitchFamily="18" charset="0"/>
                <a:cs typeface="Times New Roman" pitchFamily="18" charset="0"/>
              </a:rPr>
              <a:t>:</a:t>
            </a:r>
            <a:r>
              <a:rPr lang="ar-SA" b="1" dirty="0" smtClean="0">
                <a:latin typeface="Arial" pitchFamily="34" charset="0"/>
                <a:cs typeface="Arial" pitchFamily="34" charset="0"/>
              </a:rPr>
              <a:t> صافي سعر الإصدار </a:t>
            </a:r>
            <a:r>
              <a:rPr lang="ar-DZ" b="1" dirty="0" smtClean="0">
                <a:latin typeface="Arial" pitchFamily="34" charset="0"/>
                <a:cs typeface="Arial" pitchFamily="34" charset="0"/>
              </a:rPr>
              <a:t>أو </a:t>
            </a:r>
            <a:r>
              <a:rPr lang="ar-SA" b="1" dirty="0" smtClean="0">
                <a:latin typeface="Arial" pitchFamily="34" charset="0"/>
                <a:cs typeface="Arial" pitchFamily="34" charset="0"/>
              </a:rPr>
              <a:t>صافي القيمة السوقية للسند</a:t>
            </a:r>
            <a:r>
              <a:rPr lang="ar-DZ" b="1" dirty="0" smtClean="0">
                <a:latin typeface="Arial" pitchFamily="34" charset="0"/>
                <a:cs typeface="Arial" pitchFamily="34" charset="0"/>
              </a:rPr>
              <a:t>؛</a:t>
            </a:r>
          </a:p>
          <a:p>
            <a:pPr algn="just" rtl="1">
              <a:buNone/>
            </a:pPr>
            <a:r>
              <a:rPr lang="fr-FR" b="1" dirty="0" err="1" smtClean="0">
                <a:latin typeface="Times New Roman" pitchFamily="18" charset="0"/>
                <a:cs typeface="Times New Roman" pitchFamily="18" charset="0"/>
              </a:rPr>
              <a:t>P</a:t>
            </a:r>
            <a:r>
              <a:rPr lang="fr-FR" b="1" baseline="-25000" dirty="0" err="1" smtClean="0">
                <a:latin typeface="Times New Roman" pitchFamily="18" charset="0"/>
                <a:cs typeface="Times New Roman" pitchFamily="18" charset="0"/>
              </a:rPr>
              <a:t>n</a:t>
            </a:r>
            <a:r>
              <a:rPr lang="ar-DZ" b="1" dirty="0" smtClean="0">
                <a:latin typeface="Times New Roman" pitchFamily="18" charset="0"/>
                <a:cs typeface="Times New Roman" pitchFamily="18" charset="0"/>
              </a:rPr>
              <a:t>:</a:t>
            </a:r>
            <a:r>
              <a:rPr lang="ar-DZ" b="1" dirty="0" smtClean="0">
                <a:latin typeface="Arial" pitchFamily="34" charset="0"/>
                <a:cs typeface="Arial" pitchFamily="34" charset="0"/>
              </a:rPr>
              <a:t> </a:t>
            </a:r>
            <a:r>
              <a:rPr lang="ar-SA" b="1" dirty="0" smtClean="0">
                <a:latin typeface="Arial" pitchFamily="34" charset="0"/>
                <a:cs typeface="Arial" pitchFamily="34" charset="0"/>
              </a:rPr>
              <a:t>سعر سداد السند في نهاية مدة الاستحقاق (عمر السند)، </a:t>
            </a:r>
            <a:r>
              <a:rPr lang="ar-DZ" b="1" dirty="0" smtClean="0">
                <a:latin typeface="Arial" pitchFamily="34" charset="0"/>
                <a:cs typeface="Arial" pitchFamily="34" charset="0"/>
              </a:rPr>
              <a:t>وهو </a:t>
            </a:r>
            <a:r>
              <a:rPr lang="ar-SA" b="1" dirty="0" smtClean="0">
                <a:latin typeface="Arial" pitchFamily="34" charset="0"/>
                <a:cs typeface="Arial" pitchFamily="34" charset="0"/>
              </a:rPr>
              <a:t>غالبا ما يساوي القيمة الاسمية </a:t>
            </a:r>
            <a:r>
              <a:rPr lang="fr-FR" b="1" dirty="0" smtClean="0">
                <a:latin typeface="Times New Roman" pitchFamily="18" charset="0"/>
                <a:cs typeface="Times New Roman" pitchFamily="18" charset="0"/>
              </a:rPr>
              <a:t>VN</a:t>
            </a:r>
            <a:r>
              <a:rPr lang="ar-SA" b="1" dirty="0" smtClean="0">
                <a:latin typeface="Arial" pitchFamily="34" charset="0"/>
                <a:cs typeface="Arial" pitchFamily="34" charset="0"/>
              </a:rPr>
              <a:t>. </a:t>
            </a:r>
            <a:endParaRPr lang="fr-FR" dirty="0" smtClean="0">
              <a:latin typeface="Arial" pitchFamily="34" charset="0"/>
              <a:cs typeface="Arial" pitchFamily="34" charset="0"/>
            </a:endParaRPr>
          </a:p>
          <a:p>
            <a:pPr algn="just" rtl="1">
              <a:buNone/>
            </a:pPr>
            <a:endParaRPr lang="fr-FR" dirty="0" smtClean="0">
              <a:latin typeface="Arial" pitchFamily="34" charset="0"/>
              <a:cs typeface="Arial" pitchFamily="34" charset="0"/>
            </a:endParaRPr>
          </a:p>
          <a:p>
            <a:pPr algn="just">
              <a:buNone/>
            </a:pPr>
            <a:endParaRPr lang="fr-FR"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533400"/>
            <a:ext cx="8382000" cy="5943600"/>
          </a:xfrm>
        </p:spPr>
        <p:txBody>
          <a:bodyPr>
            <a:normAutofit fontScale="92500" lnSpcReduction="10000"/>
          </a:bodyPr>
          <a:lstStyle/>
          <a:p>
            <a:pPr marL="23813" indent="-23813" algn="just" rtl="1">
              <a:buNone/>
            </a:pP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ar-DZ" b="1" dirty="0" smtClean="0">
                <a:latin typeface="Times New Roman" pitchFamily="18" charset="0"/>
                <a:cs typeface="Times New Roman" pitchFamily="18" charset="0"/>
              </a:rPr>
              <a:t>:</a:t>
            </a:r>
            <a:r>
              <a:rPr lang="ar-DZ" b="1" dirty="0" smtClean="0">
                <a:latin typeface="Arial" pitchFamily="34" charset="0"/>
                <a:cs typeface="Arial" pitchFamily="34" charset="0"/>
              </a:rPr>
              <a:t> صافي سعر الإصدار يحسب بالعلاقة: </a:t>
            </a: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 =P-F</a:t>
            </a:r>
            <a:r>
              <a:rPr lang="ar-DZ" b="1" dirty="0" smtClean="0">
                <a:latin typeface="Arial" pitchFamily="34" charset="0"/>
                <a:cs typeface="Arial" pitchFamily="34" charset="0"/>
              </a:rPr>
              <a:t>، حيث </a:t>
            </a:r>
            <a:r>
              <a:rPr lang="fr-FR" b="1" dirty="0" smtClean="0">
                <a:latin typeface="Times New Roman" pitchFamily="18" charset="0"/>
                <a:cs typeface="Times New Roman" pitchFamily="18" charset="0"/>
              </a:rPr>
              <a:t>P</a:t>
            </a:r>
            <a:r>
              <a:rPr lang="ar-DZ" b="1" dirty="0" smtClean="0">
                <a:latin typeface="Times New Roman" pitchFamily="18" charset="0"/>
                <a:cs typeface="Times New Roman" pitchFamily="18" charset="0"/>
              </a:rPr>
              <a:t>:</a:t>
            </a:r>
            <a:r>
              <a:rPr lang="ar-DZ" b="1" dirty="0" smtClean="0">
                <a:latin typeface="Arial" pitchFamily="34" charset="0"/>
                <a:cs typeface="Arial" pitchFamily="34" charset="0"/>
              </a:rPr>
              <a:t> سعر إصدار السند( سعر البيع للسند)؛</a:t>
            </a:r>
            <a:endParaRPr lang="fr-FR" dirty="0" smtClean="0">
              <a:latin typeface="Arial" pitchFamily="34" charset="0"/>
              <a:cs typeface="Arial" pitchFamily="34" charset="0"/>
            </a:endParaRPr>
          </a:p>
          <a:p>
            <a:pPr marL="23813" indent="-23813" algn="just" rtl="1">
              <a:buNone/>
            </a:pPr>
            <a:r>
              <a:rPr lang="ar-DZ" b="1" dirty="0" smtClean="0">
                <a:latin typeface="Arial" pitchFamily="34" charset="0"/>
                <a:cs typeface="Arial" pitchFamily="34" charset="0"/>
              </a:rPr>
              <a:t>سعر الإصدار </a:t>
            </a:r>
            <a:r>
              <a:rPr lang="fr-FR" b="1" dirty="0" smtClean="0">
                <a:latin typeface="Times New Roman" pitchFamily="18" charset="0"/>
                <a:cs typeface="Times New Roman" pitchFamily="18" charset="0"/>
              </a:rPr>
              <a:t>P </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يحسب بإحدى العلاقات التالية :</a:t>
            </a:r>
          </a:p>
          <a:p>
            <a:pPr marL="23813" indent="-23813" algn="just" rtl="1">
              <a:buNone/>
            </a:pPr>
            <a:r>
              <a:rPr lang="fr-FR" b="1" dirty="0" smtClean="0">
                <a:latin typeface="Times New Roman" pitchFamily="18" charset="0"/>
                <a:cs typeface="Times New Roman" pitchFamily="18" charset="0"/>
              </a:rPr>
              <a:t>P=VN+R</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في حالة إصدار السند بعلاوة إصدار </a:t>
            </a:r>
            <a:r>
              <a:rPr lang="fr-FR" b="1" dirty="0" smtClean="0">
                <a:latin typeface="Arial" pitchFamily="34" charset="0"/>
                <a:cs typeface="Arial" pitchFamily="34" charset="0"/>
              </a:rPr>
              <a:t>R</a:t>
            </a:r>
            <a:r>
              <a:rPr lang="ar-DZ" b="1" dirty="0" smtClean="0">
                <a:latin typeface="Arial" pitchFamily="34" charset="0"/>
                <a:cs typeface="Arial" pitchFamily="34" charset="0"/>
              </a:rPr>
              <a:t>؛  </a:t>
            </a:r>
          </a:p>
          <a:p>
            <a:pPr marL="23813" indent="-23813" algn="just" rtl="1">
              <a:buNone/>
            </a:pPr>
            <a:r>
              <a:rPr lang="fr-FR" b="1" dirty="0" smtClean="0">
                <a:latin typeface="Times New Roman" pitchFamily="18" charset="0"/>
                <a:cs typeface="Times New Roman" pitchFamily="18" charset="0"/>
              </a:rPr>
              <a:t>P=VN-E</a:t>
            </a:r>
            <a:r>
              <a:rPr lang="ar-DZ" b="1" dirty="0" smtClean="0">
                <a:latin typeface="Times New Roman" pitchFamily="18" charset="0"/>
                <a:cs typeface="Times New Roman" pitchFamily="18" charset="0"/>
              </a:rPr>
              <a:t>:</a:t>
            </a:r>
            <a:r>
              <a:rPr lang="ar-DZ" b="1" dirty="0" smtClean="0">
                <a:latin typeface="Arial" pitchFamily="34" charset="0"/>
                <a:cs typeface="Arial" pitchFamily="34" charset="0"/>
              </a:rPr>
              <a:t> في حالة إصدار السند بخصم إصدار </a:t>
            </a:r>
            <a:r>
              <a:rPr lang="fr-FR" b="1" dirty="0" smtClean="0">
                <a:latin typeface="Arial" pitchFamily="34" charset="0"/>
                <a:cs typeface="Arial" pitchFamily="34" charset="0"/>
              </a:rPr>
              <a:t>E</a:t>
            </a:r>
            <a:r>
              <a:rPr lang="ar-DZ" b="1" dirty="0" smtClean="0">
                <a:latin typeface="Arial" pitchFamily="34" charset="0"/>
                <a:cs typeface="Arial" pitchFamily="34" charset="0"/>
              </a:rPr>
              <a:t>؛</a:t>
            </a:r>
            <a:endParaRPr lang="fr-FR" dirty="0" smtClean="0">
              <a:latin typeface="Arial" pitchFamily="34" charset="0"/>
              <a:cs typeface="Arial" pitchFamily="34" charset="0"/>
            </a:endParaRPr>
          </a:p>
          <a:p>
            <a:pPr marL="23813" indent="-23813" algn="just" rtl="1">
              <a:buNone/>
            </a:pPr>
            <a:r>
              <a:rPr lang="fr-FR" b="1" dirty="0" smtClean="0">
                <a:latin typeface="Times New Roman" pitchFamily="18" charset="0"/>
                <a:cs typeface="Times New Roman" pitchFamily="18" charset="0"/>
              </a:rPr>
              <a:t>P=VN</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في حالة إصدار السند بقيمته الاسمية، أي بدون علاوة أو خصم إصدار؛  </a:t>
            </a:r>
            <a:endParaRPr lang="fr-FR" dirty="0" smtClean="0">
              <a:latin typeface="Arial" pitchFamily="34" charset="0"/>
              <a:cs typeface="Arial" pitchFamily="34" charset="0"/>
            </a:endParaRPr>
          </a:p>
          <a:p>
            <a:pPr marL="23813" indent="-23813" algn="just" rtl="1">
              <a:buNone/>
            </a:pPr>
            <a:r>
              <a:rPr lang="ar-DZ" b="1" dirty="0" smtClean="0">
                <a:latin typeface="Arial" pitchFamily="34" charset="0"/>
                <a:cs typeface="Arial" pitchFamily="34" charset="0"/>
              </a:rPr>
              <a:t>يمكن أن نكتب اختصارا: </a:t>
            </a:r>
            <a:r>
              <a:rPr lang="fr-FR" b="1" dirty="0" smtClean="0">
                <a:solidFill>
                  <a:srgbClr val="FF0000"/>
                </a:solidFill>
                <a:latin typeface="Times New Roman" pitchFamily="18" charset="0"/>
                <a:cs typeface="Times New Roman" pitchFamily="18" charset="0"/>
              </a:rPr>
              <a:t>P</a:t>
            </a:r>
            <a:r>
              <a:rPr lang="fr-FR" b="1" baseline="-25000" dirty="0" smtClean="0">
                <a:solidFill>
                  <a:srgbClr val="FF0000"/>
                </a:solidFill>
                <a:latin typeface="Times New Roman" pitchFamily="18" charset="0"/>
                <a:cs typeface="Times New Roman" pitchFamily="18" charset="0"/>
              </a:rPr>
              <a:t>0</a:t>
            </a:r>
            <a:r>
              <a:rPr lang="fr-FR" b="1" dirty="0" smtClean="0">
                <a:solidFill>
                  <a:srgbClr val="FF0000"/>
                </a:solidFill>
                <a:latin typeface="Times New Roman" pitchFamily="18" charset="0"/>
                <a:cs typeface="Times New Roman" pitchFamily="18" charset="0"/>
              </a:rPr>
              <a:t>= VN+ R- F</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في حالة الإصدار بعلاوة، و: </a:t>
            </a:r>
            <a:r>
              <a:rPr lang="fr-FR" b="1" dirty="0" smtClean="0">
                <a:solidFill>
                  <a:srgbClr val="FF0000"/>
                </a:solidFill>
                <a:latin typeface="Times New Roman" pitchFamily="18" charset="0"/>
                <a:cs typeface="Times New Roman" pitchFamily="18" charset="0"/>
              </a:rPr>
              <a:t>P</a:t>
            </a:r>
            <a:r>
              <a:rPr lang="fr-FR" b="1" baseline="-25000" dirty="0" smtClean="0">
                <a:solidFill>
                  <a:srgbClr val="FF0000"/>
                </a:solidFill>
                <a:latin typeface="Times New Roman" pitchFamily="18" charset="0"/>
                <a:cs typeface="Times New Roman" pitchFamily="18" charset="0"/>
              </a:rPr>
              <a:t>0</a:t>
            </a:r>
            <a:r>
              <a:rPr lang="fr-FR" b="1" dirty="0" smtClean="0">
                <a:solidFill>
                  <a:srgbClr val="FF0000"/>
                </a:solidFill>
                <a:latin typeface="Times New Roman" pitchFamily="18" charset="0"/>
                <a:cs typeface="Times New Roman" pitchFamily="18" charset="0"/>
              </a:rPr>
              <a:t>= VN- E- F</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في حالة الإصدار بخصم، و: </a:t>
            </a:r>
            <a:r>
              <a:rPr lang="fr-FR" b="1" dirty="0" smtClean="0">
                <a:solidFill>
                  <a:srgbClr val="FF0000"/>
                </a:solidFill>
                <a:latin typeface="Times New Roman" pitchFamily="18" charset="0"/>
                <a:cs typeface="Times New Roman" pitchFamily="18" charset="0"/>
              </a:rPr>
              <a:t>P</a:t>
            </a:r>
            <a:r>
              <a:rPr lang="fr-FR" b="1" baseline="-25000" dirty="0" smtClean="0">
                <a:solidFill>
                  <a:srgbClr val="FF0000"/>
                </a:solidFill>
                <a:latin typeface="Times New Roman" pitchFamily="18" charset="0"/>
                <a:cs typeface="Times New Roman" pitchFamily="18" charset="0"/>
              </a:rPr>
              <a:t>0</a:t>
            </a:r>
            <a:r>
              <a:rPr lang="fr-FR" b="1" dirty="0" smtClean="0">
                <a:solidFill>
                  <a:srgbClr val="FF0000"/>
                </a:solidFill>
                <a:latin typeface="Times New Roman" pitchFamily="18" charset="0"/>
                <a:cs typeface="Times New Roman" pitchFamily="18" charset="0"/>
              </a:rPr>
              <a:t>= VN- F</a:t>
            </a:r>
            <a:r>
              <a:rPr lang="ar-DZ" b="1" dirty="0" smtClean="0">
                <a:solidFill>
                  <a:srgbClr val="FF0000"/>
                </a:solidFill>
                <a:latin typeface="Times New Roman" pitchFamily="18" charset="0"/>
                <a:cs typeface="Times New Roman" pitchFamily="18" charset="0"/>
              </a:rPr>
              <a:t> </a:t>
            </a:r>
            <a:r>
              <a:rPr lang="ar-DZ" b="1" dirty="0" smtClean="0">
                <a:latin typeface="Times New Roman" pitchFamily="18" charset="0"/>
                <a:cs typeface="Times New Roman" pitchFamily="18" charset="0"/>
              </a:rPr>
              <a:t>في حالة الإصدار بالقيمة الاسمية.</a:t>
            </a:r>
            <a:endParaRPr lang="fr-FR" dirty="0" smtClean="0">
              <a:latin typeface="Arial" pitchFamily="34" charset="0"/>
              <a:cs typeface="Arial" pitchFamily="34" charset="0"/>
            </a:endParaRPr>
          </a:p>
          <a:p>
            <a:pPr algn="just" rtl="1">
              <a:buNone/>
            </a:pPr>
            <a:endParaRPr lang="ar-DZ" b="1" dirty="0" smtClean="0">
              <a:latin typeface="Arial" pitchFamily="34" charset="0"/>
              <a:cs typeface="Arial" pitchFamily="34" charset="0"/>
            </a:endParaRPr>
          </a:p>
          <a:p>
            <a:pPr algn="just" rtl="1">
              <a:buNone/>
            </a:pPr>
            <a:r>
              <a:rPr lang="ar-DZ" b="1" dirty="0" smtClean="0">
                <a:solidFill>
                  <a:srgbClr val="FF0000"/>
                </a:solidFill>
                <a:latin typeface="Arial" pitchFamily="34" charset="0"/>
                <a:cs typeface="Arial" pitchFamily="34" charset="0"/>
              </a:rPr>
              <a:t>ملاحظة:  </a:t>
            </a:r>
          </a:p>
          <a:p>
            <a:pPr marL="23813" indent="-23813" algn="just" rtl="1">
              <a:buNone/>
            </a:pPr>
            <a:r>
              <a:rPr lang="ar-DZ" b="1" dirty="0" smtClean="0">
                <a:latin typeface="Arial" pitchFamily="34" charset="0"/>
                <a:cs typeface="Arial" pitchFamily="34" charset="0"/>
              </a:rPr>
              <a:t>غالبا ما تعطى قيم  </a:t>
            </a:r>
            <a:r>
              <a:rPr lang="fr-FR" b="1" dirty="0" smtClean="0">
                <a:latin typeface="Arial" pitchFamily="34" charset="0"/>
                <a:cs typeface="Arial" pitchFamily="34" charset="0"/>
              </a:rPr>
              <a:t> </a:t>
            </a:r>
            <a:r>
              <a:rPr lang="fr-FR" b="1" dirty="0" smtClean="0">
                <a:latin typeface="Times New Roman" pitchFamily="18" charset="0"/>
                <a:cs typeface="Times New Roman" pitchFamily="18" charset="0"/>
              </a:rPr>
              <a:t>F, E, R</a:t>
            </a:r>
            <a:r>
              <a:rPr lang="ar-DZ" b="1" dirty="0" smtClean="0">
                <a:latin typeface="Arial" pitchFamily="34" charset="0"/>
                <a:cs typeface="Arial" pitchFamily="34" charset="0"/>
              </a:rPr>
              <a:t>بنسب مئوية من القيمة الاسمية للسند.</a:t>
            </a:r>
            <a:r>
              <a:rPr lang="fr-FR" dirty="0" smtClean="0">
                <a:latin typeface="Arial" pitchFamily="34" charset="0"/>
                <a:cs typeface="Arial" pitchFamily="34" charset="0"/>
              </a:rPr>
              <a:t> </a:t>
            </a:r>
            <a:endParaRPr lang="fr-FR"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82000" cy="1143000"/>
          </a:xfrm>
        </p:spPr>
        <p:txBody>
          <a:bodyPr>
            <a:normAutofit/>
          </a:bodyPr>
          <a:lstStyle/>
          <a:p>
            <a:pPr algn="r" rtl="1"/>
            <a:r>
              <a:rPr lang="ar-DZ" b="1" dirty="0" smtClean="0">
                <a:solidFill>
                  <a:srgbClr val="FF0000"/>
                </a:solidFill>
                <a:latin typeface="Arial" pitchFamily="34" charset="0"/>
                <a:cs typeface="Arial" pitchFamily="34" charset="0"/>
              </a:rPr>
              <a:t>حالة (2): إصدار السندات بخصم إصدار:</a:t>
            </a:r>
            <a:endParaRPr lang="fr-FR" dirty="0"/>
          </a:p>
        </p:txBody>
      </p:sp>
      <p:sp>
        <p:nvSpPr>
          <p:cNvPr id="3" name="Espace réservé du contenu 2"/>
          <p:cNvSpPr>
            <a:spLocks noGrp="1"/>
          </p:cNvSpPr>
          <p:nvPr>
            <p:ph idx="1"/>
          </p:nvPr>
        </p:nvSpPr>
        <p:spPr>
          <a:xfrm>
            <a:off x="228600" y="1219200"/>
            <a:ext cx="8534400" cy="1600200"/>
          </a:xfrm>
        </p:spPr>
        <p:txBody>
          <a:bodyPr/>
          <a:lstStyle/>
          <a:p>
            <a:pPr marL="23813" indent="30163" algn="just" rtl="1">
              <a:buNone/>
            </a:pPr>
            <a:r>
              <a:rPr lang="ar-DZ" sz="3200" b="1" dirty="0" smtClean="0">
                <a:latin typeface="Arial" pitchFamily="34" charset="0"/>
                <a:cs typeface="Arial" pitchFamily="34" charset="0"/>
              </a:rPr>
              <a:t> يكون عندما تباع السندات بأقل من قيمتها الاسمية، فإن الفارق بين القيمة الاسمية وسعر البيع في هذه الحالة يسمى خصم إصدار:</a:t>
            </a:r>
            <a:endParaRPr lang="fr-FR" dirty="0"/>
          </a:p>
        </p:txBody>
      </p:sp>
      <p:grpSp>
        <p:nvGrpSpPr>
          <p:cNvPr id="4" name="Group 2"/>
          <p:cNvGrpSpPr>
            <a:grpSpLocks/>
          </p:cNvGrpSpPr>
          <p:nvPr/>
        </p:nvGrpSpPr>
        <p:grpSpPr bwMode="auto">
          <a:xfrm>
            <a:off x="761753" y="2514658"/>
            <a:ext cx="4267448" cy="1904942"/>
            <a:chOff x="1574" y="4178"/>
            <a:chExt cx="2605" cy="1849"/>
          </a:xfrm>
        </p:grpSpPr>
        <p:sp>
          <p:nvSpPr>
            <p:cNvPr id="5" name="Zone de texte 2"/>
            <p:cNvSpPr txBox="1">
              <a:spLocks noChangeArrowheads="1"/>
            </p:cNvSpPr>
            <p:nvPr/>
          </p:nvSpPr>
          <p:spPr bwMode="auto">
            <a:xfrm>
              <a:off x="1574" y="4770"/>
              <a:ext cx="55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Zone de texte 2"/>
            <p:cNvSpPr txBox="1">
              <a:spLocks noChangeArrowheads="1"/>
            </p:cNvSpPr>
            <p:nvPr/>
          </p:nvSpPr>
          <p:spPr bwMode="auto">
            <a:xfrm>
              <a:off x="2086" y="4423"/>
              <a:ext cx="45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330" y="5059"/>
              <a:ext cx="96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lang="fr-FR" sz="2800" b="1" baseline="-25000" dirty="0" err="1" smtClean="0">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Connecteur droit 291"/>
            <p:cNvSpPr>
              <a:spLocks noChangeShapeType="1"/>
            </p:cNvSpPr>
            <p:nvPr/>
          </p:nvSpPr>
          <p:spPr bwMode="auto">
            <a:xfrm>
              <a:off x="2040" y="5034"/>
              <a:ext cx="14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latin typeface="Times New Roman" pitchFamily="18" charset="0"/>
                <a:cs typeface="Times New Roman" pitchFamily="18" charset="0"/>
              </a:endParaRPr>
            </a:p>
          </p:txBody>
        </p:sp>
        <p:sp>
          <p:nvSpPr>
            <p:cNvPr id="9" name="Zone de texte 2"/>
            <p:cNvSpPr txBox="1">
              <a:spLocks noChangeArrowheads="1"/>
            </p:cNvSpPr>
            <p:nvPr/>
          </p:nvSpPr>
          <p:spPr bwMode="auto">
            <a:xfrm>
              <a:off x="3480" y="4696"/>
              <a:ext cx="69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2634" y="4178"/>
              <a:ext cx="707"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 +E)</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775" y="4635"/>
              <a:ext cx="36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2643" y="5577"/>
              <a:ext cx="2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 name="AutoShape 11"/>
            <p:cNvCxnSpPr>
              <a:cxnSpLocks noChangeShapeType="1"/>
            </p:cNvCxnSpPr>
            <p:nvPr/>
          </p:nvCxnSpPr>
          <p:spPr bwMode="auto">
            <a:xfrm>
              <a:off x="2576" y="4680"/>
              <a:ext cx="766" cy="0"/>
            </a:xfrm>
            <a:prstGeom prst="straightConnector1">
              <a:avLst/>
            </a:prstGeom>
            <a:noFill/>
            <a:ln w="9525">
              <a:solidFill>
                <a:srgbClr val="000000"/>
              </a:solidFill>
              <a:round/>
              <a:headEnd/>
              <a:tailEnd/>
            </a:ln>
          </p:spPr>
        </p:cxnSp>
        <p:cxnSp>
          <p:nvCxnSpPr>
            <p:cNvPr id="14" name="AutoShape 12"/>
            <p:cNvCxnSpPr>
              <a:cxnSpLocks noChangeShapeType="1"/>
            </p:cNvCxnSpPr>
            <p:nvPr/>
          </p:nvCxnSpPr>
          <p:spPr bwMode="auto">
            <a:xfrm>
              <a:off x="2419" y="5583"/>
              <a:ext cx="690" cy="0"/>
            </a:xfrm>
            <a:prstGeom prst="straightConnector1">
              <a:avLst/>
            </a:prstGeom>
            <a:noFill/>
            <a:ln w="9525">
              <a:solidFill>
                <a:srgbClr val="000000"/>
              </a:solidFill>
              <a:round/>
              <a:headEnd/>
              <a:tailEnd/>
            </a:ln>
          </p:spPr>
        </p:cxnSp>
      </p:grpSp>
      <p:grpSp>
        <p:nvGrpSpPr>
          <p:cNvPr id="15" name="Group 13"/>
          <p:cNvGrpSpPr>
            <a:grpSpLocks/>
          </p:cNvGrpSpPr>
          <p:nvPr/>
        </p:nvGrpSpPr>
        <p:grpSpPr bwMode="auto">
          <a:xfrm>
            <a:off x="228775" y="4625106"/>
            <a:ext cx="8610425" cy="2004294"/>
            <a:chOff x="2535" y="2520"/>
            <a:chExt cx="8245" cy="1619"/>
          </a:xfrm>
        </p:grpSpPr>
        <p:sp>
          <p:nvSpPr>
            <p:cNvPr id="16" name="Text Box 14"/>
            <p:cNvSpPr txBox="1">
              <a:spLocks noChangeArrowheads="1"/>
            </p:cNvSpPr>
            <p:nvPr/>
          </p:nvSpPr>
          <p:spPr bwMode="auto">
            <a:xfrm>
              <a:off x="9540" y="3091"/>
              <a:ext cx="124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tx1"/>
                  </a:solidFill>
                  <a:effectLst/>
                  <a:latin typeface="Arial" pitchFamily="34" charset="0"/>
                  <a:ea typeface="Arial" pitchFamily="34" charset="0"/>
                  <a:cs typeface="Arial" pitchFamily="34" charset="0"/>
                </a:rPr>
                <a:t>تكلفة السند</a:t>
              </a:r>
              <a:r>
                <a:rPr kumimoji="0" lang="fr-FR" sz="2000" b="1" i="0" u="none" strike="noStrike" cap="none" normalizeH="0" baseline="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5"/>
            <p:cNvSpPr txBox="1">
              <a:spLocks noChangeArrowheads="1"/>
            </p:cNvSpPr>
            <p:nvPr/>
          </p:nvSpPr>
          <p:spPr bwMode="auto">
            <a:xfrm>
              <a:off x="4578" y="2520"/>
              <a:ext cx="298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مصاريف الإصدار </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lang="ar-DZ" sz="2000" b="1" dirty="0" smtClean="0">
                  <a:latin typeface="Arial" pitchFamily="34" charset="0"/>
                  <a:ea typeface="Arial" pitchFamily="34" charset="0"/>
                  <a:cs typeface="Arial" pitchFamily="34" charset="0"/>
                </a:rPr>
                <a:t>خصم </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الإصدار</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6"/>
            <p:cNvSpPr txBox="1">
              <a:spLocks noChangeArrowheads="1"/>
            </p:cNvSpPr>
            <p:nvPr/>
          </p:nvSpPr>
          <p:spPr bwMode="auto">
            <a:xfrm>
              <a:off x="2535" y="3055"/>
              <a:ext cx="1897"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latin typeface="Arial" pitchFamily="34" charset="0"/>
                  <a:ea typeface="Arial" pitchFamily="34" charset="0"/>
                  <a:cs typeface="Arial" pitchFamily="34" charset="0"/>
                </a:rPr>
                <a:t>)</a:t>
              </a:r>
              <a:r>
                <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1- معدل الضريبة</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17"/>
            <p:cNvSpPr txBox="1">
              <a:spLocks noChangeArrowheads="1"/>
            </p:cNvSpPr>
            <p:nvPr/>
          </p:nvSpPr>
          <p:spPr bwMode="auto">
            <a:xfrm>
              <a:off x="5454" y="2910"/>
              <a:ext cx="130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عمر السند</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 Box 18"/>
            <p:cNvSpPr txBox="1">
              <a:spLocks noChangeArrowheads="1"/>
            </p:cNvSpPr>
            <p:nvPr/>
          </p:nvSpPr>
          <p:spPr bwMode="auto">
            <a:xfrm>
              <a:off x="7497" y="2788"/>
              <a:ext cx="1998"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مبلغ الفائدة السنوية </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Text Box 19"/>
            <p:cNvSpPr txBox="1">
              <a:spLocks noChangeArrowheads="1"/>
            </p:cNvSpPr>
            <p:nvPr/>
          </p:nvSpPr>
          <p:spPr bwMode="auto">
            <a:xfrm>
              <a:off x="6740" y="3751"/>
              <a:ext cx="392"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2</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20"/>
            <p:cNvSpPr txBox="1">
              <a:spLocks noChangeArrowheads="1"/>
            </p:cNvSpPr>
            <p:nvPr/>
          </p:nvSpPr>
          <p:spPr bwMode="auto">
            <a:xfrm>
              <a:off x="5454" y="3320"/>
              <a:ext cx="2946"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(صافي الإصدار + سعر الاسترداد)</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p:txBody>
        </p:sp>
        <p:cxnSp>
          <p:nvCxnSpPr>
            <p:cNvPr id="23" name="AutoShape 21"/>
            <p:cNvCxnSpPr>
              <a:cxnSpLocks noChangeShapeType="1"/>
            </p:cNvCxnSpPr>
            <p:nvPr/>
          </p:nvCxnSpPr>
          <p:spPr bwMode="auto">
            <a:xfrm>
              <a:off x="4359" y="3285"/>
              <a:ext cx="5235" cy="0"/>
            </a:xfrm>
            <a:prstGeom prst="straightConnector1">
              <a:avLst/>
            </a:prstGeom>
            <a:noFill/>
            <a:ln w="9525">
              <a:solidFill>
                <a:srgbClr val="000000"/>
              </a:solidFill>
              <a:round/>
              <a:headEnd/>
              <a:tailEnd/>
            </a:ln>
          </p:spPr>
        </p:cxnSp>
        <p:cxnSp>
          <p:nvCxnSpPr>
            <p:cNvPr id="24" name="AutoShape 22"/>
            <p:cNvCxnSpPr>
              <a:cxnSpLocks noChangeShapeType="1"/>
            </p:cNvCxnSpPr>
            <p:nvPr/>
          </p:nvCxnSpPr>
          <p:spPr bwMode="auto">
            <a:xfrm>
              <a:off x="4724" y="2951"/>
              <a:ext cx="2795" cy="4"/>
            </a:xfrm>
            <a:prstGeom prst="straightConnector1">
              <a:avLst/>
            </a:prstGeom>
            <a:noFill/>
            <a:ln w="9525">
              <a:solidFill>
                <a:srgbClr val="000000"/>
              </a:solidFill>
              <a:round/>
              <a:headEnd/>
              <a:tailEnd/>
            </a:ln>
          </p:spPr>
        </p:cxnSp>
        <p:cxnSp>
          <p:nvCxnSpPr>
            <p:cNvPr id="25" name="AutoShape 23"/>
            <p:cNvCxnSpPr>
              <a:cxnSpLocks noChangeShapeType="1"/>
            </p:cNvCxnSpPr>
            <p:nvPr/>
          </p:nvCxnSpPr>
          <p:spPr bwMode="auto">
            <a:xfrm>
              <a:off x="5490" y="3689"/>
              <a:ext cx="2955" cy="0"/>
            </a:xfrm>
            <a:prstGeom prst="straightConnector1">
              <a:avLst/>
            </a:prstGeom>
            <a:noFill/>
            <a:ln w="9525">
              <a:solidFill>
                <a:srgbClr val="000000"/>
              </a:solidFill>
              <a:round/>
              <a:headEnd/>
              <a:tailEnd/>
            </a:ln>
          </p:spPr>
        </p:cxn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74638"/>
            <a:ext cx="8305800" cy="1020762"/>
          </a:xfrm>
        </p:spPr>
        <p:txBody>
          <a:bodyPr>
            <a:normAutofit/>
          </a:bodyPr>
          <a:lstStyle/>
          <a:p>
            <a:pPr algn="r" rtl="1"/>
            <a:r>
              <a:rPr lang="ar-DZ" b="1" dirty="0" smtClean="0">
                <a:solidFill>
                  <a:srgbClr val="FF0000"/>
                </a:solidFill>
                <a:latin typeface="Arial" pitchFamily="34" charset="0"/>
                <a:cs typeface="Arial" pitchFamily="34" charset="0"/>
              </a:rPr>
              <a:t>حالة (</a:t>
            </a:r>
            <a:r>
              <a:rPr lang="fr-FR" b="1" dirty="0" smtClean="0">
                <a:solidFill>
                  <a:srgbClr val="FF0000"/>
                </a:solidFill>
                <a:latin typeface="Arial" pitchFamily="34" charset="0"/>
                <a:cs typeface="Arial" pitchFamily="34" charset="0"/>
              </a:rPr>
              <a:t>3</a:t>
            </a:r>
            <a:r>
              <a:rPr lang="ar-DZ" b="1" dirty="0" smtClean="0">
                <a:solidFill>
                  <a:srgbClr val="FF0000"/>
                </a:solidFill>
                <a:latin typeface="Arial" pitchFamily="34" charset="0"/>
                <a:cs typeface="Arial" pitchFamily="34" charset="0"/>
              </a:rPr>
              <a:t>): إصدار السندات بقيمتها الاسمية:</a:t>
            </a:r>
            <a:endParaRPr lang="fr-FR" dirty="0"/>
          </a:p>
        </p:txBody>
      </p:sp>
      <p:sp>
        <p:nvSpPr>
          <p:cNvPr id="3" name="Espace réservé du contenu 2"/>
          <p:cNvSpPr>
            <a:spLocks noGrp="1"/>
          </p:cNvSpPr>
          <p:nvPr>
            <p:ph idx="1"/>
          </p:nvPr>
        </p:nvSpPr>
        <p:spPr>
          <a:xfrm>
            <a:off x="457200" y="1295401"/>
            <a:ext cx="8229600" cy="1066799"/>
          </a:xfrm>
        </p:spPr>
        <p:txBody>
          <a:bodyPr>
            <a:normAutofit/>
          </a:bodyPr>
          <a:lstStyle/>
          <a:p>
            <a:pPr marL="0" indent="44450" algn="r" rtl="1">
              <a:buNone/>
            </a:pPr>
            <a:r>
              <a:rPr lang="ar-DZ" sz="2800" b="1" dirty="0" smtClean="0">
                <a:latin typeface="Arial" pitchFamily="34" charset="0"/>
                <a:cs typeface="Arial" pitchFamily="34" charset="0"/>
              </a:rPr>
              <a:t> يكون عندما تباع السندات بقيمتها الاسمية، أي لا توجد علاوة إصدار ولا خصم إصدار.</a:t>
            </a:r>
            <a:endParaRPr lang="fr-FR" dirty="0" smtClean="0"/>
          </a:p>
          <a:p>
            <a:endParaRPr lang="fr-FR" dirty="0"/>
          </a:p>
        </p:txBody>
      </p:sp>
      <p:grpSp>
        <p:nvGrpSpPr>
          <p:cNvPr id="2050" name="Group 2"/>
          <p:cNvGrpSpPr>
            <a:grpSpLocks/>
          </p:cNvGrpSpPr>
          <p:nvPr/>
        </p:nvGrpSpPr>
        <p:grpSpPr bwMode="auto">
          <a:xfrm>
            <a:off x="533400" y="2093168"/>
            <a:ext cx="3768325" cy="1945433"/>
            <a:chOff x="1295" y="5828"/>
            <a:chExt cx="3029" cy="1251"/>
          </a:xfrm>
        </p:grpSpPr>
        <p:sp>
          <p:nvSpPr>
            <p:cNvPr id="2051" name="Zone de texte 2"/>
            <p:cNvSpPr txBox="1">
              <a:spLocks noChangeArrowheads="1"/>
            </p:cNvSpPr>
            <p:nvPr/>
          </p:nvSpPr>
          <p:spPr bwMode="auto">
            <a:xfrm>
              <a:off x="1295" y="6270"/>
              <a:ext cx="880" cy="36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D </a:t>
              </a: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2052" name="Zone de texte 2"/>
            <p:cNvSpPr txBox="1">
              <a:spLocks noChangeArrowheads="1"/>
            </p:cNvSpPr>
            <p:nvPr/>
          </p:nvSpPr>
          <p:spPr bwMode="auto">
            <a:xfrm>
              <a:off x="2328" y="5949"/>
              <a:ext cx="498"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3" name="Zone de texte 2"/>
            <p:cNvSpPr txBox="1">
              <a:spLocks noChangeArrowheads="1"/>
            </p:cNvSpPr>
            <p:nvPr/>
          </p:nvSpPr>
          <p:spPr bwMode="auto">
            <a:xfrm>
              <a:off x="2212" y="6462"/>
              <a:ext cx="1288"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lang="fr-FR" sz="2800" b="1" dirty="0" smtClean="0">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4" name="Connecteur droit 291"/>
            <p:cNvSpPr>
              <a:spLocks noChangeShapeType="1"/>
            </p:cNvSpPr>
            <p:nvPr/>
          </p:nvSpPr>
          <p:spPr bwMode="auto">
            <a:xfrm>
              <a:off x="2220" y="6442"/>
              <a:ext cx="103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2055" name="Zone de texte 2"/>
            <p:cNvSpPr txBox="1">
              <a:spLocks noChangeArrowheads="1"/>
            </p:cNvSpPr>
            <p:nvPr/>
          </p:nvSpPr>
          <p:spPr bwMode="auto">
            <a:xfrm>
              <a:off x="3439" y="6266"/>
              <a:ext cx="885" cy="32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6" name="Zone de texte 2"/>
            <p:cNvSpPr txBox="1">
              <a:spLocks noChangeArrowheads="1"/>
            </p:cNvSpPr>
            <p:nvPr/>
          </p:nvSpPr>
          <p:spPr bwMode="auto">
            <a:xfrm>
              <a:off x="2819" y="5828"/>
              <a:ext cx="436" cy="3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7" name="Zone de texte 2"/>
            <p:cNvSpPr txBox="1">
              <a:spLocks noChangeArrowheads="1"/>
            </p:cNvSpPr>
            <p:nvPr/>
          </p:nvSpPr>
          <p:spPr bwMode="auto">
            <a:xfrm>
              <a:off x="2834" y="6105"/>
              <a:ext cx="360" cy="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8" name="Zone de texte 2"/>
            <p:cNvSpPr txBox="1">
              <a:spLocks noChangeArrowheads="1"/>
            </p:cNvSpPr>
            <p:nvPr/>
          </p:nvSpPr>
          <p:spPr bwMode="auto">
            <a:xfrm>
              <a:off x="2635" y="6825"/>
              <a:ext cx="318" cy="2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2</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2059" name="AutoShape 11"/>
            <p:cNvCxnSpPr>
              <a:cxnSpLocks noChangeShapeType="1"/>
            </p:cNvCxnSpPr>
            <p:nvPr/>
          </p:nvCxnSpPr>
          <p:spPr bwMode="auto">
            <a:xfrm>
              <a:off x="2765" y="6124"/>
              <a:ext cx="406" cy="0"/>
            </a:xfrm>
            <a:prstGeom prst="straightConnector1">
              <a:avLst/>
            </a:prstGeom>
            <a:noFill/>
            <a:ln w="9525">
              <a:solidFill>
                <a:srgbClr val="000000"/>
              </a:solidFill>
              <a:round/>
              <a:headEnd/>
              <a:tailEnd/>
            </a:ln>
          </p:spPr>
        </p:cxnSp>
        <p:cxnSp>
          <p:nvCxnSpPr>
            <p:cNvPr id="2060" name="AutoShape 12"/>
            <p:cNvCxnSpPr>
              <a:cxnSpLocks noChangeShapeType="1"/>
            </p:cNvCxnSpPr>
            <p:nvPr/>
          </p:nvCxnSpPr>
          <p:spPr bwMode="auto">
            <a:xfrm>
              <a:off x="2442" y="6803"/>
              <a:ext cx="690" cy="0"/>
            </a:xfrm>
            <a:prstGeom prst="straightConnector1">
              <a:avLst/>
            </a:prstGeom>
            <a:noFill/>
            <a:ln w="9525">
              <a:solidFill>
                <a:srgbClr val="000000"/>
              </a:solidFill>
              <a:round/>
              <a:headEnd/>
              <a:tailEnd/>
            </a:ln>
          </p:spPr>
        </p:cxnSp>
      </p:grpSp>
      <p:grpSp>
        <p:nvGrpSpPr>
          <p:cNvPr id="28" name="Group 13"/>
          <p:cNvGrpSpPr>
            <a:grpSpLocks/>
          </p:cNvGrpSpPr>
          <p:nvPr/>
        </p:nvGrpSpPr>
        <p:grpSpPr bwMode="auto">
          <a:xfrm>
            <a:off x="990600" y="4495800"/>
            <a:ext cx="7315467" cy="1927539"/>
            <a:chOff x="3848" y="2520"/>
            <a:chExt cx="7005" cy="1557"/>
          </a:xfrm>
        </p:grpSpPr>
        <p:sp>
          <p:nvSpPr>
            <p:cNvPr id="29" name="Text Box 14"/>
            <p:cNvSpPr txBox="1">
              <a:spLocks noChangeArrowheads="1"/>
            </p:cNvSpPr>
            <p:nvPr/>
          </p:nvSpPr>
          <p:spPr bwMode="auto">
            <a:xfrm>
              <a:off x="9540" y="3091"/>
              <a:ext cx="131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تكلفة السند </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Text Box 15"/>
            <p:cNvSpPr txBox="1">
              <a:spLocks noChangeArrowheads="1"/>
            </p:cNvSpPr>
            <p:nvPr/>
          </p:nvSpPr>
          <p:spPr bwMode="auto">
            <a:xfrm>
              <a:off x="5964" y="2520"/>
              <a:ext cx="160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مصاريف الإصدار</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Text Box 16"/>
            <p:cNvSpPr txBox="1">
              <a:spLocks noChangeArrowheads="1"/>
            </p:cNvSpPr>
            <p:nvPr/>
          </p:nvSpPr>
          <p:spPr bwMode="auto">
            <a:xfrm>
              <a:off x="3848" y="3055"/>
              <a:ext cx="1897"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r" rtl="1" fontAlgn="base">
                <a:spcBef>
                  <a:spcPct val="0"/>
                </a:spcBef>
                <a:spcAft>
                  <a:spcPts val="1000"/>
                </a:spcAft>
              </a:pPr>
              <a:r>
                <a:rPr lang="fr-FR" sz="2000" b="1" dirty="0" smtClean="0">
                  <a:latin typeface="Arial" pitchFamily="34" charset="0"/>
                  <a:ea typeface="Arial" pitchFamily="34" charset="0"/>
                  <a:cs typeface="Arial" pitchFamily="34" charset="0"/>
                </a:rPr>
                <a:t>)</a:t>
              </a:r>
              <a:r>
                <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1- معدل الضريبة</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7"/>
            <p:cNvSpPr txBox="1">
              <a:spLocks noChangeArrowheads="1"/>
            </p:cNvSpPr>
            <p:nvPr/>
          </p:nvSpPr>
          <p:spPr bwMode="auto">
            <a:xfrm>
              <a:off x="6192" y="2932"/>
              <a:ext cx="1305" cy="3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عمر السند</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8"/>
            <p:cNvSpPr txBox="1">
              <a:spLocks noChangeArrowheads="1"/>
            </p:cNvSpPr>
            <p:nvPr/>
          </p:nvSpPr>
          <p:spPr bwMode="auto">
            <a:xfrm>
              <a:off x="7497" y="2788"/>
              <a:ext cx="1998" cy="3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مبلغ الفائدة السنوية </a:t>
              </a: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9"/>
            <p:cNvSpPr txBox="1">
              <a:spLocks noChangeArrowheads="1"/>
            </p:cNvSpPr>
            <p:nvPr/>
          </p:nvSpPr>
          <p:spPr bwMode="auto">
            <a:xfrm>
              <a:off x="7397" y="3689"/>
              <a:ext cx="392"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2</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Text Box 20"/>
            <p:cNvSpPr txBox="1">
              <a:spLocks noChangeArrowheads="1"/>
            </p:cNvSpPr>
            <p:nvPr/>
          </p:nvSpPr>
          <p:spPr bwMode="auto">
            <a:xfrm>
              <a:off x="6083" y="3320"/>
              <a:ext cx="2946" cy="3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tx1"/>
                  </a:solidFill>
                  <a:effectLst/>
                  <a:latin typeface="Arial" pitchFamily="34" charset="0"/>
                  <a:ea typeface="Arial" pitchFamily="34" charset="0"/>
                  <a:cs typeface="Arial" pitchFamily="34" charset="0"/>
                </a:rPr>
                <a:t>(صافي الإصدار + سعر الاسترداد)</a:t>
              </a:r>
              <a:endParaRPr kumimoji="0" lang="en-US" sz="2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p:txBody>
        </p:sp>
        <p:cxnSp>
          <p:nvCxnSpPr>
            <p:cNvPr id="37" name="AutoShape 22"/>
            <p:cNvCxnSpPr>
              <a:cxnSpLocks noChangeShapeType="1"/>
            </p:cNvCxnSpPr>
            <p:nvPr/>
          </p:nvCxnSpPr>
          <p:spPr bwMode="auto">
            <a:xfrm>
              <a:off x="5891" y="2951"/>
              <a:ext cx="1628" cy="4"/>
            </a:xfrm>
            <a:prstGeom prst="straightConnector1">
              <a:avLst/>
            </a:prstGeom>
            <a:noFill/>
            <a:ln w="9525">
              <a:solidFill>
                <a:srgbClr val="000000"/>
              </a:solidFill>
              <a:round/>
              <a:headEnd/>
              <a:tailEnd/>
            </a:ln>
          </p:spPr>
        </p:cxnSp>
        <p:cxnSp>
          <p:nvCxnSpPr>
            <p:cNvPr id="38" name="AutoShape 23"/>
            <p:cNvCxnSpPr>
              <a:cxnSpLocks noChangeShapeType="1"/>
            </p:cNvCxnSpPr>
            <p:nvPr/>
          </p:nvCxnSpPr>
          <p:spPr bwMode="auto">
            <a:xfrm>
              <a:off x="6110" y="3689"/>
              <a:ext cx="2955" cy="0"/>
            </a:xfrm>
            <a:prstGeom prst="straightConnector1">
              <a:avLst/>
            </a:prstGeom>
            <a:noFill/>
            <a:ln w="9525">
              <a:solidFill>
                <a:srgbClr val="000000"/>
              </a:solidFill>
              <a:round/>
              <a:headEnd/>
              <a:tailEnd/>
            </a:ln>
          </p:spPr>
        </p:cxnSp>
      </p:grpSp>
      <p:cxnSp>
        <p:nvCxnSpPr>
          <p:cNvPr id="40" name="AutoShape 23"/>
          <p:cNvCxnSpPr>
            <a:cxnSpLocks noChangeShapeType="1"/>
          </p:cNvCxnSpPr>
          <p:nvPr/>
        </p:nvCxnSpPr>
        <p:spPr bwMode="auto">
          <a:xfrm>
            <a:off x="3505200" y="5410200"/>
            <a:ext cx="3810000" cy="1588"/>
          </a:xfrm>
          <a:prstGeom prst="straightConnector1">
            <a:avLst/>
          </a:prstGeom>
          <a:noFill/>
          <a:ln w="9525">
            <a:solidFill>
              <a:srgbClr val="000000"/>
            </a:solidFill>
            <a:round/>
            <a:headEnd/>
            <a:tailEnd/>
          </a:ln>
        </p:spPr>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05800" cy="1143000"/>
          </a:xfrm>
        </p:spPr>
        <p:txBody>
          <a:bodyPr>
            <a:normAutofit/>
          </a:bodyPr>
          <a:lstStyle/>
          <a:p>
            <a:pPr algn="r" rtl="1"/>
            <a:r>
              <a:rPr lang="ar-DZ" sz="4800" b="1" dirty="0" smtClean="0">
                <a:solidFill>
                  <a:srgbClr val="FF0000"/>
                </a:solidFill>
                <a:latin typeface="Arial" pitchFamily="34" charset="0"/>
                <a:cs typeface="Arial" pitchFamily="34" charset="0"/>
              </a:rPr>
              <a:t>سلسلة تمارين 03: تكاليف التمويل</a:t>
            </a:r>
            <a:endParaRPr lang="fr-FR" sz="48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76400"/>
            <a:ext cx="8153400" cy="4525963"/>
          </a:xfrm>
        </p:spPr>
        <p:txBody>
          <a:bodyPr>
            <a:normAutofit fontScale="77500" lnSpcReduction="20000"/>
          </a:bodyPr>
          <a:lstStyle/>
          <a:p>
            <a:pPr marL="0" indent="0" algn="just" rtl="1">
              <a:buNone/>
            </a:pPr>
            <a:r>
              <a:rPr lang="ar-DZ" sz="4100" b="1" dirty="0" smtClean="0">
                <a:solidFill>
                  <a:srgbClr val="FF0000"/>
                </a:solidFill>
                <a:latin typeface="Arial" pitchFamily="34" charset="0"/>
                <a:cs typeface="Arial" pitchFamily="34" charset="0"/>
              </a:rPr>
              <a:t>التمرين الأول:</a:t>
            </a:r>
            <a:endParaRPr lang="ar-DZ" sz="4600" b="1" dirty="0" smtClean="0">
              <a:solidFill>
                <a:srgbClr val="FF0000"/>
              </a:solidFill>
              <a:latin typeface="Arial" pitchFamily="34" charset="0"/>
              <a:cs typeface="Arial" pitchFamily="34" charset="0"/>
            </a:endParaRPr>
          </a:p>
          <a:p>
            <a:pPr marL="0" indent="0" algn="just" rtl="1">
              <a:buNone/>
            </a:pPr>
            <a:r>
              <a:rPr lang="fr-FR" sz="3400" b="1" dirty="0" smtClean="0">
                <a:latin typeface="Arial" pitchFamily="34" charset="0"/>
                <a:cs typeface="Arial" pitchFamily="34" charset="0"/>
              </a:rPr>
              <a:t> </a:t>
            </a:r>
            <a:r>
              <a:rPr lang="ar-DZ" sz="3400" b="1" dirty="0" smtClean="0">
                <a:latin typeface="Arial" pitchFamily="34" charset="0"/>
                <a:cs typeface="Arial" pitchFamily="34" charset="0"/>
              </a:rPr>
              <a:t>قامت مؤسسة </a:t>
            </a:r>
            <a:r>
              <a:rPr lang="ar-DZ" sz="3400" b="1" dirty="0" err="1" smtClean="0">
                <a:latin typeface="Arial" pitchFamily="34" charset="0"/>
                <a:cs typeface="Arial" pitchFamily="34" charset="0"/>
              </a:rPr>
              <a:t>باصدار</a:t>
            </a:r>
            <a:r>
              <a:rPr lang="ar-DZ" sz="3400" b="1" dirty="0" smtClean="0">
                <a:latin typeface="Arial" pitchFamily="34" charset="0"/>
                <a:cs typeface="Arial" pitchFamily="34" charset="0"/>
              </a:rPr>
              <a:t> سندات بقيمة اسمية 1000 للسند، وبمعدل فائدة سنوية 9%، </a:t>
            </a:r>
            <a:r>
              <a:rPr lang="ar-DZ" sz="3400" b="1" dirty="0" err="1" smtClean="0">
                <a:latin typeface="Arial" pitchFamily="34" charset="0"/>
                <a:cs typeface="Arial" pitchFamily="34" charset="0"/>
              </a:rPr>
              <a:t>و</a:t>
            </a:r>
            <a:r>
              <a:rPr lang="ar-SA" sz="3400" b="1" dirty="0" smtClean="0">
                <a:latin typeface="Arial" pitchFamily="34" charset="0"/>
                <a:cs typeface="Arial" pitchFamily="34" charset="0"/>
              </a:rPr>
              <a:t>ذلك لمدة استحقاق 20 سنة، دفعت المؤسسة مصاريف إصدار 4% لمكتب السمسرة الذي تولى بيع السندات في السوق المالي، وقد تعهدت المؤسسة بسداد قيمة السندات بقيمتها الاسمية عند الاستحقاق.</a:t>
            </a:r>
            <a:r>
              <a:rPr lang="ar-DZ" sz="3400" b="1" dirty="0" smtClean="0">
                <a:latin typeface="Arial" pitchFamily="34" charset="0"/>
                <a:cs typeface="Arial" pitchFamily="34" charset="0"/>
              </a:rPr>
              <a:t> الضريبة على أرباح الشركات 25%.</a:t>
            </a:r>
            <a:endParaRPr lang="fr-FR" sz="3400" dirty="0" smtClean="0">
              <a:latin typeface="Arial" pitchFamily="34" charset="0"/>
              <a:cs typeface="Arial" pitchFamily="34" charset="0"/>
            </a:endParaRPr>
          </a:p>
          <a:p>
            <a:pPr marL="0" indent="0" algn="just" rtl="1">
              <a:buNone/>
            </a:pPr>
            <a:r>
              <a:rPr lang="ar-SA" sz="3400" b="1" dirty="0" smtClean="0">
                <a:latin typeface="Arial" pitchFamily="34" charset="0"/>
                <a:cs typeface="Arial" pitchFamily="34" charset="0"/>
              </a:rPr>
              <a:t> </a:t>
            </a:r>
            <a:r>
              <a:rPr lang="ar-DZ" sz="3400" b="1" u="sng" dirty="0" smtClean="0">
                <a:latin typeface="Arial" pitchFamily="34" charset="0"/>
                <a:cs typeface="Arial" pitchFamily="34" charset="0"/>
              </a:rPr>
              <a:t>المطلوب</a:t>
            </a:r>
            <a:r>
              <a:rPr lang="ar-DZ" sz="3400" b="1" dirty="0" smtClean="0">
                <a:latin typeface="Arial" pitchFamily="34" charset="0"/>
                <a:cs typeface="Arial" pitchFamily="34" charset="0"/>
              </a:rPr>
              <a:t>: </a:t>
            </a:r>
            <a:endParaRPr lang="fr-FR" sz="3400" dirty="0" smtClean="0">
              <a:latin typeface="Arial" pitchFamily="34" charset="0"/>
              <a:cs typeface="Arial" pitchFamily="34" charset="0"/>
            </a:endParaRPr>
          </a:p>
          <a:p>
            <a:pPr marL="0" indent="0" algn="just" rtl="1">
              <a:buNone/>
            </a:pPr>
            <a:r>
              <a:rPr lang="ar-DZ" sz="3400" b="1" dirty="0" smtClean="0">
                <a:latin typeface="Arial" pitchFamily="34" charset="0"/>
                <a:cs typeface="Arial" pitchFamily="34" charset="0"/>
              </a:rPr>
              <a:t>أحسب تكلفة التمويل بالسندات في الحالات التالية: </a:t>
            </a:r>
          </a:p>
          <a:p>
            <a:pPr marL="0" indent="0" algn="just" rtl="1">
              <a:buNone/>
            </a:pPr>
            <a:r>
              <a:rPr lang="ar-DZ" sz="3400" b="1" dirty="0" smtClean="0">
                <a:latin typeface="Times New Roman" pitchFamily="18" charset="0"/>
                <a:cs typeface="Times New Roman" pitchFamily="18" charset="0"/>
              </a:rPr>
              <a:t>1. </a:t>
            </a:r>
            <a:r>
              <a:rPr lang="ar-DZ" sz="3400" b="1" dirty="0" smtClean="0">
                <a:latin typeface="Arial" pitchFamily="34" charset="0"/>
                <a:cs typeface="Arial" pitchFamily="34" charset="0"/>
              </a:rPr>
              <a:t>تم بيع السندات بعلاوة إصدار 6</a:t>
            </a:r>
            <a:r>
              <a:rPr lang="ar-SA" sz="3400" b="1" dirty="0" smtClean="0">
                <a:latin typeface="Arial" pitchFamily="34" charset="0"/>
                <a:cs typeface="Arial" pitchFamily="34" charset="0"/>
              </a:rPr>
              <a:t>%.  </a:t>
            </a:r>
            <a:endParaRPr lang="ar-DZ" sz="3400" b="1" dirty="0" smtClean="0">
              <a:latin typeface="Arial" pitchFamily="34" charset="0"/>
              <a:cs typeface="Arial" pitchFamily="34" charset="0"/>
            </a:endParaRPr>
          </a:p>
          <a:p>
            <a:pPr marL="0" indent="0" algn="just" rtl="1">
              <a:buNone/>
            </a:pPr>
            <a:r>
              <a:rPr lang="ar-DZ" sz="3400" b="1" dirty="0" smtClean="0">
                <a:latin typeface="Times New Roman" pitchFamily="18" charset="0"/>
                <a:cs typeface="Times New Roman" pitchFamily="18" charset="0"/>
              </a:rPr>
              <a:t>2. </a:t>
            </a:r>
            <a:r>
              <a:rPr lang="ar-DZ" sz="3400" b="1" dirty="0" smtClean="0">
                <a:latin typeface="Arial" pitchFamily="34" charset="0"/>
                <a:cs typeface="Arial" pitchFamily="34" charset="0"/>
              </a:rPr>
              <a:t>تم بيع السندات بخصم إصدار 5</a:t>
            </a:r>
            <a:r>
              <a:rPr lang="ar-SA" sz="3400" b="1" dirty="0" smtClean="0">
                <a:latin typeface="Arial" pitchFamily="34" charset="0"/>
                <a:cs typeface="Arial" pitchFamily="34" charset="0"/>
              </a:rPr>
              <a:t>%.</a:t>
            </a:r>
            <a:endParaRPr lang="fr-FR" sz="3400" dirty="0" smtClean="0">
              <a:latin typeface="Arial" pitchFamily="34" charset="0"/>
              <a:cs typeface="Arial" pitchFamily="34" charset="0"/>
            </a:endParaRPr>
          </a:p>
          <a:p>
            <a:pPr marL="0" indent="0" algn="just" rtl="1">
              <a:buNone/>
            </a:pPr>
            <a:r>
              <a:rPr lang="ar-DZ" sz="3400" b="1" dirty="0" smtClean="0">
                <a:latin typeface="Times New Roman" pitchFamily="18" charset="0"/>
                <a:cs typeface="Times New Roman" pitchFamily="18" charset="0"/>
              </a:rPr>
              <a:t>3</a:t>
            </a:r>
            <a:r>
              <a:rPr lang="ar-SA" sz="3400" b="1" dirty="0" smtClean="0">
                <a:latin typeface="Times New Roman" pitchFamily="18" charset="0"/>
                <a:cs typeface="Times New Roman" pitchFamily="18" charset="0"/>
              </a:rPr>
              <a:t>. </a:t>
            </a:r>
            <a:r>
              <a:rPr lang="ar-SA" sz="3400" b="1" dirty="0" smtClean="0">
                <a:latin typeface="Arial" pitchFamily="34" charset="0"/>
                <a:cs typeface="Arial" pitchFamily="34" charset="0"/>
              </a:rPr>
              <a:t>تم بيع السندات بقيمتها </a:t>
            </a:r>
            <a:r>
              <a:rPr lang="ar-SA" b="1" dirty="0" smtClean="0">
                <a:latin typeface="Arial" pitchFamily="34" charset="0"/>
                <a:cs typeface="Arial" pitchFamily="34" charset="0"/>
              </a:rPr>
              <a:t>الاسمية</a:t>
            </a:r>
            <a:r>
              <a:rPr lang="ar-DZ" b="1" dirty="0" smtClean="0">
                <a:latin typeface="Arial" pitchFamily="34" charset="0"/>
                <a:cs typeface="Arial" pitchFamily="34" charset="0"/>
              </a:rPr>
              <a:t>.</a:t>
            </a:r>
            <a:endParaRPr lang="fr-FR"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2000" y="1371600"/>
            <a:ext cx="7467600" cy="1143000"/>
          </a:xfrm>
        </p:spPr>
        <p:txBody>
          <a:bodyPr>
            <a:normAutofit/>
          </a:bodyPr>
          <a:lstStyle/>
          <a:p>
            <a:pPr algn="r" rtl="1"/>
            <a:r>
              <a:rPr lang="ar-DZ" sz="4800" b="1" dirty="0" smtClean="0">
                <a:solidFill>
                  <a:srgbClr val="FF0000"/>
                </a:solidFill>
                <a:latin typeface="Times New Roman" pitchFamily="18" charset="0"/>
                <a:cs typeface="Times New Roman" pitchFamily="18" charset="0"/>
              </a:rPr>
              <a:t>3. تعريف </a:t>
            </a:r>
            <a:r>
              <a:rPr lang="ar-DZ" sz="4800" b="1" dirty="0" smtClean="0">
                <a:solidFill>
                  <a:srgbClr val="FF0000"/>
                </a:solidFill>
                <a:latin typeface="Arial" pitchFamily="34" charset="0"/>
                <a:cs typeface="Arial" pitchFamily="34" charset="0"/>
              </a:rPr>
              <a:t>تكلفة التمويل :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3276600"/>
            <a:ext cx="8001000" cy="2514600"/>
          </a:xfrm>
        </p:spPr>
        <p:txBody>
          <a:bodyPr>
            <a:noAutofit/>
          </a:bodyPr>
          <a:lstStyle/>
          <a:p>
            <a:pPr marL="0" indent="36513" algn="just" rtl="1">
              <a:buNone/>
            </a:pPr>
            <a:r>
              <a:rPr lang="ar-DZ" sz="4000" b="1" dirty="0" smtClean="0">
                <a:latin typeface="Arial" pitchFamily="34" charset="0"/>
                <a:cs typeface="Arial" pitchFamily="34" charset="0"/>
              </a:rPr>
              <a:t>     تكلفة أي مصدر تمويلي هي معدل العائد الأدنى الذي يجب تحقيقه من استثمار المبلغ المتأتي من هذا المصدر، والذي يحافظ على حقوق حملة الأسهم العادية القدامى دون تغيير.</a:t>
            </a:r>
            <a:endParaRPr lang="fr-FR" sz="4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53400" cy="1143000"/>
          </a:xfrm>
        </p:spPr>
        <p:txBody>
          <a:bodyPr>
            <a:normAutofit/>
          </a:bodyPr>
          <a:lstStyle/>
          <a:p>
            <a:pPr algn="r" rtl="1"/>
            <a:r>
              <a:rPr lang="ar-DZ" sz="4800" b="1" dirty="0" smtClean="0">
                <a:solidFill>
                  <a:srgbClr val="FF0000"/>
                </a:solidFill>
                <a:latin typeface="Arial" pitchFamily="34" charset="0"/>
                <a:cs typeface="Arial" pitchFamily="34" charset="0"/>
              </a:rPr>
              <a:t>حل التمرين الأول:</a:t>
            </a:r>
            <a:endParaRPr lang="fr-FR" sz="48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143000"/>
            <a:ext cx="8153400" cy="1600200"/>
          </a:xfrm>
        </p:spPr>
        <p:txBody>
          <a:bodyPr>
            <a:normAutofit/>
          </a:bodyPr>
          <a:lstStyle/>
          <a:p>
            <a:pPr>
              <a:buNone/>
            </a:pPr>
            <a:r>
              <a:rPr lang="fr-FR" sz="2800" b="1" dirty="0" smtClean="0">
                <a:latin typeface="Times New Roman" pitchFamily="18" charset="0"/>
                <a:cs typeface="Times New Roman" pitchFamily="18" charset="0"/>
              </a:rPr>
              <a:t>VN= 1000, i= 9%, F= 4%, N= 20, T= 25%</a:t>
            </a:r>
            <a:endParaRPr lang="fr-FR" sz="2800" dirty="0" smtClean="0">
              <a:latin typeface="Times New Roman" pitchFamily="18" charset="0"/>
              <a:cs typeface="Times New Roman" pitchFamily="18" charset="0"/>
            </a:endParaRPr>
          </a:p>
          <a:p>
            <a:pPr>
              <a:buNone/>
            </a:pPr>
            <a:r>
              <a:rPr lang="fr-FR" sz="2800" b="1" dirty="0" smtClean="0">
                <a:latin typeface="Times New Roman" pitchFamily="18" charset="0"/>
                <a:cs typeface="Times New Roman" pitchFamily="18" charset="0"/>
              </a:rPr>
              <a:t>I= 1000(0,09)= 90;</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F=1000(0,04)=40 </a:t>
            </a:r>
            <a:endParaRPr lang="fr-FR" sz="2800" dirty="0" smtClean="0">
              <a:latin typeface="Times New Roman" pitchFamily="18" charset="0"/>
              <a:cs typeface="Times New Roman" pitchFamily="18" charset="0"/>
            </a:endParaRPr>
          </a:p>
          <a:p>
            <a:pPr marL="0" indent="44450" algn="just" rtl="1">
              <a:buNone/>
            </a:pPr>
            <a:r>
              <a:rPr lang="ar-DZ" sz="2800" b="1" dirty="0" smtClean="0">
                <a:solidFill>
                  <a:srgbClr val="FF0000"/>
                </a:solidFill>
                <a:latin typeface="Times New Roman" pitchFamily="18" charset="0"/>
                <a:cs typeface="Times New Roman" pitchFamily="18" charset="0"/>
              </a:rPr>
              <a:t>1. </a:t>
            </a:r>
            <a:r>
              <a:rPr lang="ar-DZ" sz="2800" b="1" dirty="0" smtClean="0">
                <a:solidFill>
                  <a:srgbClr val="FF0000"/>
                </a:solidFill>
                <a:latin typeface="Arial" pitchFamily="34" charset="0"/>
                <a:cs typeface="Arial" pitchFamily="34" charset="0"/>
              </a:rPr>
              <a:t>حالة بيع السندات بعلاوة إصدار 6%: </a:t>
            </a:r>
          </a:p>
        </p:txBody>
      </p:sp>
      <p:grpSp>
        <p:nvGrpSpPr>
          <p:cNvPr id="53250" name="Group 2"/>
          <p:cNvGrpSpPr>
            <a:grpSpLocks/>
          </p:cNvGrpSpPr>
          <p:nvPr/>
        </p:nvGrpSpPr>
        <p:grpSpPr bwMode="auto">
          <a:xfrm>
            <a:off x="762761" y="4800600"/>
            <a:ext cx="7304161" cy="1905000"/>
            <a:chOff x="3581" y="3592"/>
            <a:chExt cx="4392" cy="1315"/>
          </a:xfrm>
        </p:grpSpPr>
        <p:sp>
          <p:nvSpPr>
            <p:cNvPr id="53251" name="Text Box 3"/>
            <p:cNvSpPr txBox="1">
              <a:spLocks noChangeArrowheads="1"/>
            </p:cNvSpPr>
            <p:nvPr/>
          </p:nvSpPr>
          <p:spPr bwMode="auto">
            <a:xfrm>
              <a:off x="3581" y="3760"/>
              <a:ext cx="70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3252" name="Text Box 4"/>
            <p:cNvSpPr txBox="1">
              <a:spLocks noChangeArrowheads="1"/>
            </p:cNvSpPr>
            <p:nvPr/>
          </p:nvSpPr>
          <p:spPr bwMode="auto">
            <a:xfrm>
              <a:off x="4359" y="3592"/>
              <a:ext cx="156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90+ (40 -60)/ 20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3253" name="Connecteur droit 314"/>
            <p:cNvSpPr>
              <a:spLocks noChangeShapeType="1"/>
            </p:cNvSpPr>
            <p:nvPr/>
          </p:nvSpPr>
          <p:spPr bwMode="auto">
            <a:xfrm>
              <a:off x="4268" y="4030"/>
              <a:ext cx="165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53254" name="Text Box 6"/>
            <p:cNvSpPr txBox="1">
              <a:spLocks noChangeArrowheads="1"/>
            </p:cNvSpPr>
            <p:nvPr/>
          </p:nvSpPr>
          <p:spPr bwMode="auto">
            <a:xfrm>
              <a:off x="4502" y="4085"/>
              <a:ext cx="1323"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(1020+ 1000)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3255" name="Text Box 7"/>
            <p:cNvSpPr txBox="1">
              <a:spLocks noChangeArrowheads="1"/>
            </p:cNvSpPr>
            <p:nvPr/>
          </p:nvSpPr>
          <p:spPr bwMode="auto">
            <a:xfrm>
              <a:off x="5963" y="3815"/>
              <a:ext cx="201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 6,64%</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3256" name="Connecteur droit 508"/>
            <p:cNvSpPr>
              <a:spLocks noChangeShapeType="1"/>
            </p:cNvSpPr>
            <p:nvPr/>
          </p:nvSpPr>
          <p:spPr bwMode="auto">
            <a:xfrm>
              <a:off x="4605" y="4523"/>
              <a:ext cx="111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53257" name="Text Box 9"/>
            <p:cNvSpPr txBox="1">
              <a:spLocks noChangeArrowheads="1"/>
            </p:cNvSpPr>
            <p:nvPr/>
          </p:nvSpPr>
          <p:spPr bwMode="auto">
            <a:xfrm>
              <a:off x="4935" y="4578"/>
              <a:ext cx="330"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2" name="Group 2"/>
          <p:cNvGrpSpPr>
            <a:grpSpLocks/>
          </p:cNvGrpSpPr>
          <p:nvPr/>
        </p:nvGrpSpPr>
        <p:grpSpPr bwMode="auto">
          <a:xfrm>
            <a:off x="4266952" y="2819458"/>
            <a:ext cx="4267448" cy="1904942"/>
            <a:chOff x="1574" y="4178"/>
            <a:chExt cx="2605" cy="1849"/>
          </a:xfrm>
        </p:grpSpPr>
        <p:sp>
          <p:nvSpPr>
            <p:cNvPr id="13" name="Zone de texte 2"/>
            <p:cNvSpPr txBox="1">
              <a:spLocks noChangeArrowheads="1"/>
            </p:cNvSpPr>
            <p:nvPr/>
          </p:nvSpPr>
          <p:spPr bwMode="auto">
            <a:xfrm>
              <a:off x="1574" y="4770"/>
              <a:ext cx="55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2086" y="4423"/>
              <a:ext cx="45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2330" y="5059"/>
              <a:ext cx="101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lang="fr-FR" sz="2800" b="1" dirty="0" smtClean="0">
                  <a:latin typeface="Times New Roman" pitchFamily="18" charset="0"/>
                  <a:ea typeface="Arial" pitchFamily="34" charset="0"/>
                  <a:cs typeface="Times New Roman" pitchFamily="18" charset="0"/>
                </a:rPr>
                <a: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6" name="Connecteur droit 291"/>
            <p:cNvSpPr>
              <a:spLocks noChangeShapeType="1"/>
            </p:cNvSpPr>
            <p:nvPr/>
          </p:nvSpPr>
          <p:spPr bwMode="auto">
            <a:xfrm>
              <a:off x="2040" y="5034"/>
              <a:ext cx="14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latin typeface="Times New Roman" pitchFamily="18" charset="0"/>
                <a:cs typeface="Times New Roman" pitchFamily="18" charset="0"/>
              </a:endParaRPr>
            </a:p>
          </p:txBody>
        </p:sp>
        <p:sp>
          <p:nvSpPr>
            <p:cNvPr id="17" name="Zone de texte 2"/>
            <p:cNvSpPr txBox="1">
              <a:spLocks noChangeArrowheads="1"/>
            </p:cNvSpPr>
            <p:nvPr/>
          </p:nvSpPr>
          <p:spPr bwMode="auto">
            <a:xfrm>
              <a:off x="3480" y="4696"/>
              <a:ext cx="69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2634" y="4178"/>
              <a:ext cx="707"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 –R)</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2775" y="4635"/>
              <a:ext cx="36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2643" y="5577"/>
              <a:ext cx="2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21" name="AutoShape 11"/>
            <p:cNvCxnSpPr>
              <a:cxnSpLocks noChangeShapeType="1"/>
            </p:cNvCxnSpPr>
            <p:nvPr/>
          </p:nvCxnSpPr>
          <p:spPr bwMode="auto">
            <a:xfrm>
              <a:off x="2576" y="4680"/>
              <a:ext cx="766" cy="0"/>
            </a:xfrm>
            <a:prstGeom prst="straightConnector1">
              <a:avLst/>
            </a:prstGeom>
            <a:noFill/>
            <a:ln w="9525">
              <a:solidFill>
                <a:srgbClr val="000000"/>
              </a:solidFill>
              <a:round/>
              <a:headEnd/>
              <a:tailEnd/>
            </a:ln>
          </p:spPr>
        </p:cxnSp>
        <p:cxnSp>
          <p:nvCxnSpPr>
            <p:cNvPr id="22" name="AutoShape 12"/>
            <p:cNvCxnSpPr>
              <a:cxnSpLocks noChangeShapeType="1"/>
            </p:cNvCxnSpPr>
            <p:nvPr/>
          </p:nvCxnSpPr>
          <p:spPr bwMode="auto">
            <a:xfrm>
              <a:off x="2419" y="5583"/>
              <a:ext cx="690" cy="0"/>
            </a:xfrm>
            <a:prstGeom prst="straightConnector1">
              <a:avLst/>
            </a:prstGeom>
            <a:noFill/>
            <a:ln w="9525">
              <a:solidFill>
                <a:srgbClr val="000000"/>
              </a:solidFill>
              <a:round/>
              <a:headEnd/>
              <a:tailEnd/>
            </a:ln>
          </p:spPr>
        </p:cxnSp>
      </p:grpSp>
      <p:sp>
        <p:nvSpPr>
          <p:cNvPr id="23" name="Rectangle 22"/>
          <p:cNvSpPr/>
          <p:nvPr/>
        </p:nvSpPr>
        <p:spPr>
          <a:xfrm>
            <a:off x="228600" y="2743200"/>
            <a:ext cx="3962400" cy="1384995"/>
          </a:xfrm>
          <a:prstGeom prst="rect">
            <a:avLst/>
          </a:prstGeom>
        </p:spPr>
        <p:txBody>
          <a:bodyPr wrap="square">
            <a:spAutoFit/>
          </a:bodyPr>
          <a:lstStyle/>
          <a:p>
            <a:pPr indent="44450" algn="just"/>
            <a:r>
              <a:rPr lang="fr-FR" sz="2800" b="1" dirty="0" smtClean="0">
                <a:latin typeface="Times New Roman" pitchFamily="18" charset="0"/>
                <a:cs typeface="Times New Roman" pitchFamily="18" charset="0"/>
              </a:rPr>
              <a:t>R= 1000(0,06)= 60</a:t>
            </a:r>
          </a:p>
          <a:p>
            <a:pPr>
              <a:buNone/>
            </a:pPr>
            <a:r>
              <a:rPr lang="fr-FR" sz="2800" b="1" dirty="0" smtClean="0">
                <a:latin typeface="Times New Roman" pitchFamily="18" charset="0"/>
                <a:cs typeface="Times New Roman" pitchFamily="18" charset="0"/>
              </a:rPr>
              <a:t>P</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1000</a:t>
            </a:r>
            <a:r>
              <a:rPr lang="ar-DZ" sz="2800" b="1" dirty="0" smtClean="0">
                <a:latin typeface="Times New Roman" pitchFamily="18" charset="0"/>
                <a:cs typeface="Times New Roman" pitchFamily="18" charset="0"/>
              </a:rPr>
              <a:t>+</a:t>
            </a:r>
            <a:r>
              <a:rPr lang="fr-FR" sz="2800" b="1" dirty="0" smtClean="0">
                <a:latin typeface="Times New Roman" pitchFamily="18" charset="0"/>
                <a:cs typeface="Times New Roman" pitchFamily="18" charset="0"/>
              </a:rPr>
              <a:t> 60</a:t>
            </a:r>
            <a:r>
              <a:rPr lang="ar-DZ" sz="2800" b="1" dirty="0" smtClean="0">
                <a:latin typeface="Times New Roman" pitchFamily="18" charset="0"/>
                <a:cs typeface="Times New Roman" pitchFamily="18" charset="0"/>
              </a:rPr>
              <a:t>-</a:t>
            </a:r>
            <a:r>
              <a:rPr lang="fr-FR" sz="2800" b="1" dirty="0" smtClean="0">
                <a:latin typeface="Times New Roman" pitchFamily="18" charset="0"/>
                <a:cs typeface="Times New Roman" pitchFamily="18" charset="0"/>
              </a:rPr>
              <a:t> 40= 1020</a:t>
            </a:r>
            <a:endParaRPr lang="fr-FR" sz="2800" dirty="0" smtClean="0">
              <a:latin typeface="Times New Roman" pitchFamily="18" charset="0"/>
              <a:cs typeface="Times New Roman" pitchFamily="18" charset="0"/>
            </a:endParaRPr>
          </a:p>
          <a:p>
            <a:pPr>
              <a:buNone/>
            </a:pPr>
            <a:r>
              <a:rPr lang="fr-FR" sz="2800" b="1" dirty="0" err="1" smtClean="0">
                <a:latin typeface="Times New Roman" pitchFamily="18" charset="0"/>
                <a:cs typeface="Times New Roman" pitchFamily="18" charset="0"/>
              </a:rPr>
              <a:t>P</a:t>
            </a:r>
            <a:r>
              <a:rPr lang="fr-FR" sz="2800" b="1" baseline="-25000" dirty="0" err="1"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VN= 1000</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67000" y="457200"/>
            <a:ext cx="5943600" cy="762000"/>
          </a:xfrm>
        </p:spPr>
        <p:txBody>
          <a:bodyPr>
            <a:normAutofit/>
          </a:bodyPr>
          <a:lstStyle/>
          <a:p>
            <a:pPr marL="23813" indent="-23813" algn="r" rtl="1">
              <a:buNone/>
            </a:pPr>
            <a:r>
              <a:rPr lang="fr-FR" sz="3200" b="1" dirty="0" smtClean="0">
                <a:solidFill>
                  <a:srgbClr val="FF0000"/>
                </a:solidFill>
                <a:latin typeface="Times New Roman" pitchFamily="18" charset="0"/>
                <a:cs typeface="Times New Roman" pitchFamily="18" charset="0"/>
              </a:rPr>
              <a:t>2</a:t>
            </a:r>
            <a:r>
              <a:rPr lang="ar-DZ" sz="3200" b="1" dirty="0" smtClean="0">
                <a:solidFill>
                  <a:srgbClr val="FF0000"/>
                </a:solidFill>
                <a:latin typeface="Times New Roman" pitchFamily="18" charset="0"/>
                <a:cs typeface="Times New Roman" pitchFamily="18" charset="0"/>
              </a:rPr>
              <a:t>. </a:t>
            </a:r>
            <a:r>
              <a:rPr lang="ar-DZ" sz="3200" b="1" dirty="0" smtClean="0">
                <a:solidFill>
                  <a:srgbClr val="FF0000"/>
                </a:solidFill>
                <a:latin typeface="Arial" pitchFamily="34" charset="0"/>
                <a:cs typeface="Arial" pitchFamily="34" charset="0"/>
              </a:rPr>
              <a:t>حالة بيع السندات بخصم إصدار 5%: </a:t>
            </a:r>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a:latin typeface="Times New Roman" pitchFamily="18" charset="0"/>
              <a:cs typeface="Times New Roman" pitchFamily="18" charset="0"/>
            </a:endParaRPr>
          </a:p>
        </p:txBody>
      </p:sp>
      <p:grpSp>
        <p:nvGrpSpPr>
          <p:cNvPr id="4" name="Group 2"/>
          <p:cNvGrpSpPr>
            <a:grpSpLocks/>
          </p:cNvGrpSpPr>
          <p:nvPr/>
        </p:nvGrpSpPr>
        <p:grpSpPr bwMode="auto">
          <a:xfrm>
            <a:off x="4191000" y="1219200"/>
            <a:ext cx="4267448" cy="1904942"/>
            <a:chOff x="1574" y="4178"/>
            <a:chExt cx="2605" cy="1849"/>
          </a:xfrm>
        </p:grpSpPr>
        <p:sp>
          <p:nvSpPr>
            <p:cNvPr id="5" name="Zone de texte 2"/>
            <p:cNvSpPr txBox="1">
              <a:spLocks noChangeArrowheads="1"/>
            </p:cNvSpPr>
            <p:nvPr/>
          </p:nvSpPr>
          <p:spPr bwMode="auto">
            <a:xfrm>
              <a:off x="1574" y="4770"/>
              <a:ext cx="55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Zone de texte 2"/>
            <p:cNvSpPr txBox="1">
              <a:spLocks noChangeArrowheads="1"/>
            </p:cNvSpPr>
            <p:nvPr/>
          </p:nvSpPr>
          <p:spPr bwMode="auto">
            <a:xfrm>
              <a:off x="2086" y="4423"/>
              <a:ext cx="45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330" y="5059"/>
              <a:ext cx="101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lang="fr-FR" sz="2800" b="1" dirty="0" smtClean="0">
                  <a:latin typeface="Times New Roman" pitchFamily="18" charset="0"/>
                  <a:ea typeface="Arial" pitchFamily="34" charset="0"/>
                  <a:cs typeface="Times New Roman" pitchFamily="18" charset="0"/>
                </a:rPr>
                <a: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Connecteur droit 291"/>
            <p:cNvSpPr>
              <a:spLocks noChangeShapeType="1"/>
            </p:cNvSpPr>
            <p:nvPr/>
          </p:nvSpPr>
          <p:spPr bwMode="auto">
            <a:xfrm>
              <a:off x="2040" y="5034"/>
              <a:ext cx="14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400">
                <a:latin typeface="Times New Roman" pitchFamily="18" charset="0"/>
                <a:cs typeface="Times New Roman" pitchFamily="18" charset="0"/>
              </a:endParaRPr>
            </a:p>
          </p:txBody>
        </p:sp>
        <p:sp>
          <p:nvSpPr>
            <p:cNvPr id="9" name="Zone de texte 2"/>
            <p:cNvSpPr txBox="1">
              <a:spLocks noChangeArrowheads="1"/>
            </p:cNvSpPr>
            <p:nvPr/>
          </p:nvSpPr>
          <p:spPr bwMode="auto">
            <a:xfrm>
              <a:off x="3480" y="4696"/>
              <a:ext cx="699"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2634" y="4178"/>
              <a:ext cx="707"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 +E)</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775" y="4635"/>
              <a:ext cx="360"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2643" y="5577"/>
              <a:ext cx="280"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 name="AutoShape 11"/>
            <p:cNvCxnSpPr>
              <a:cxnSpLocks noChangeShapeType="1"/>
            </p:cNvCxnSpPr>
            <p:nvPr/>
          </p:nvCxnSpPr>
          <p:spPr bwMode="auto">
            <a:xfrm>
              <a:off x="2576" y="4680"/>
              <a:ext cx="766" cy="0"/>
            </a:xfrm>
            <a:prstGeom prst="straightConnector1">
              <a:avLst/>
            </a:prstGeom>
            <a:noFill/>
            <a:ln w="9525">
              <a:solidFill>
                <a:srgbClr val="000000"/>
              </a:solidFill>
              <a:round/>
              <a:headEnd/>
              <a:tailEnd/>
            </a:ln>
          </p:spPr>
        </p:cxnSp>
        <p:cxnSp>
          <p:nvCxnSpPr>
            <p:cNvPr id="14" name="AutoShape 12"/>
            <p:cNvCxnSpPr>
              <a:cxnSpLocks noChangeShapeType="1"/>
            </p:cNvCxnSpPr>
            <p:nvPr/>
          </p:nvCxnSpPr>
          <p:spPr bwMode="auto">
            <a:xfrm>
              <a:off x="2419" y="5583"/>
              <a:ext cx="690" cy="0"/>
            </a:xfrm>
            <a:prstGeom prst="straightConnector1">
              <a:avLst/>
            </a:prstGeom>
            <a:noFill/>
            <a:ln w="9525">
              <a:solidFill>
                <a:srgbClr val="000000"/>
              </a:solidFill>
              <a:round/>
              <a:headEnd/>
              <a:tailEnd/>
            </a:ln>
          </p:spPr>
        </p:cxnSp>
      </p:grpSp>
      <p:sp>
        <p:nvSpPr>
          <p:cNvPr id="15" name="Rectangle 14"/>
          <p:cNvSpPr/>
          <p:nvPr/>
        </p:nvSpPr>
        <p:spPr>
          <a:xfrm>
            <a:off x="381000" y="1143000"/>
            <a:ext cx="3505200" cy="1384995"/>
          </a:xfrm>
          <a:prstGeom prst="rect">
            <a:avLst/>
          </a:prstGeom>
        </p:spPr>
        <p:txBody>
          <a:bodyPr wrap="square">
            <a:spAutoFit/>
          </a:bodyPr>
          <a:lstStyle/>
          <a:p>
            <a:pPr>
              <a:buNone/>
            </a:pPr>
            <a:r>
              <a:rPr lang="fr-FR" sz="2800" b="1" dirty="0" smtClean="0">
                <a:latin typeface="Times New Roman" pitchFamily="18" charset="0"/>
                <a:cs typeface="Times New Roman" pitchFamily="18" charset="0"/>
              </a:rPr>
              <a:t>E=1000(0,05)=50</a:t>
            </a:r>
          </a:p>
          <a:p>
            <a:pPr>
              <a:buNone/>
            </a:pPr>
            <a:r>
              <a:rPr lang="fr-FR" sz="2800" b="1" dirty="0" smtClean="0">
                <a:latin typeface="Times New Roman" pitchFamily="18" charset="0"/>
                <a:cs typeface="Times New Roman" pitchFamily="18" charset="0"/>
              </a:rPr>
              <a:t>P</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1000- 50- 40= 910</a:t>
            </a:r>
          </a:p>
          <a:p>
            <a:pPr>
              <a:buNone/>
            </a:pPr>
            <a:r>
              <a:rPr lang="fr-FR" sz="2800" b="1" dirty="0" err="1" smtClean="0">
                <a:latin typeface="Times New Roman" pitchFamily="18" charset="0"/>
                <a:cs typeface="Times New Roman" pitchFamily="18" charset="0"/>
              </a:rPr>
              <a:t>P</a:t>
            </a:r>
            <a:r>
              <a:rPr lang="fr-FR" sz="2800" b="1" baseline="-25000" dirty="0" err="1"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VN= 1000</a:t>
            </a:r>
            <a:endParaRPr lang="fr-FR" sz="2800" dirty="0" smtClean="0">
              <a:latin typeface="Times New Roman" pitchFamily="18" charset="0"/>
              <a:cs typeface="Times New Roman" pitchFamily="18" charset="0"/>
            </a:endParaRPr>
          </a:p>
        </p:txBody>
      </p:sp>
      <p:grpSp>
        <p:nvGrpSpPr>
          <p:cNvPr id="16" name="Group 2"/>
          <p:cNvGrpSpPr>
            <a:grpSpLocks/>
          </p:cNvGrpSpPr>
          <p:nvPr/>
        </p:nvGrpSpPr>
        <p:grpSpPr bwMode="auto">
          <a:xfrm>
            <a:off x="838200" y="3581400"/>
            <a:ext cx="7304161" cy="1905000"/>
            <a:chOff x="3581" y="3592"/>
            <a:chExt cx="4392" cy="1315"/>
          </a:xfrm>
        </p:grpSpPr>
        <p:sp>
          <p:nvSpPr>
            <p:cNvPr id="17" name="Text Box 3"/>
            <p:cNvSpPr txBox="1">
              <a:spLocks noChangeArrowheads="1"/>
            </p:cNvSpPr>
            <p:nvPr/>
          </p:nvSpPr>
          <p:spPr bwMode="auto">
            <a:xfrm>
              <a:off x="3581" y="3760"/>
              <a:ext cx="70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4"/>
            <p:cNvSpPr txBox="1">
              <a:spLocks noChangeArrowheads="1"/>
            </p:cNvSpPr>
            <p:nvPr/>
          </p:nvSpPr>
          <p:spPr bwMode="auto">
            <a:xfrm>
              <a:off x="4359" y="3592"/>
              <a:ext cx="156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90+ (40+50)/ 20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Connecteur droit 314"/>
            <p:cNvSpPr>
              <a:spLocks noChangeShapeType="1"/>
            </p:cNvSpPr>
            <p:nvPr/>
          </p:nvSpPr>
          <p:spPr bwMode="auto">
            <a:xfrm>
              <a:off x="4268" y="4030"/>
              <a:ext cx="165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20" name="Text Box 6"/>
            <p:cNvSpPr txBox="1">
              <a:spLocks noChangeArrowheads="1"/>
            </p:cNvSpPr>
            <p:nvPr/>
          </p:nvSpPr>
          <p:spPr bwMode="auto">
            <a:xfrm>
              <a:off x="4502" y="4085"/>
              <a:ext cx="1323"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(910+ 1000)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Text Box 7"/>
            <p:cNvSpPr txBox="1">
              <a:spLocks noChangeArrowheads="1"/>
            </p:cNvSpPr>
            <p:nvPr/>
          </p:nvSpPr>
          <p:spPr bwMode="auto">
            <a:xfrm>
              <a:off x="5963" y="3815"/>
              <a:ext cx="201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 7.42%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Connecteur droit 508"/>
            <p:cNvSpPr>
              <a:spLocks noChangeShapeType="1"/>
            </p:cNvSpPr>
            <p:nvPr/>
          </p:nvSpPr>
          <p:spPr bwMode="auto">
            <a:xfrm>
              <a:off x="4605" y="4523"/>
              <a:ext cx="111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23" name="Text Box 9"/>
            <p:cNvSpPr txBox="1">
              <a:spLocks noChangeArrowheads="1"/>
            </p:cNvSpPr>
            <p:nvPr/>
          </p:nvSpPr>
          <p:spPr bwMode="auto">
            <a:xfrm>
              <a:off x="4935" y="4578"/>
              <a:ext cx="330"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6600" y="609601"/>
            <a:ext cx="5334000" cy="761999"/>
          </a:xfrm>
        </p:spPr>
        <p:txBody>
          <a:bodyPr/>
          <a:lstStyle/>
          <a:p>
            <a:pPr algn="r" rtl="1">
              <a:buNone/>
            </a:pPr>
            <a:r>
              <a:rPr lang="fr-FR" sz="2800" b="1" dirty="0" smtClean="0">
                <a:solidFill>
                  <a:srgbClr val="FF0000"/>
                </a:solidFill>
                <a:latin typeface="Times New Roman" pitchFamily="18" charset="0"/>
                <a:cs typeface="Times New Roman" pitchFamily="18" charset="0"/>
              </a:rPr>
              <a:t>3</a:t>
            </a:r>
            <a:r>
              <a:rPr lang="ar-DZ" sz="2800" b="1" dirty="0" smtClean="0">
                <a:solidFill>
                  <a:srgbClr val="FF0000"/>
                </a:solidFill>
                <a:latin typeface="Times New Roman" pitchFamily="18" charset="0"/>
                <a:cs typeface="Times New Roman" pitchFamily="18" charset="0"/>
              </a:rPr>
              <a:t>. </a:t>
            </a:r>
            <a:r>
              <a:rPr lang="ar-DZ" sz="2800" b="1" dirty="0" smtClean="0">
                <a:solidFill>
                  <a:srgbClr val="FF0000"/>
                </a:solidFill>
                <a:latin typeface="Arial" pitchFamily="34" charset="0"/>
                <a:cs typeface="Arial" pitchFamily="34" charset="0"/>
              </a:rPr>
              <a:t>حالة بيع السندات </a:t>
            </a:r>
            <a:r>
              <a:rPr lang="ar-DZ" sz="2800" b="1" smtClean="0">
                <a:solidFill>
                  <a:srgbClr val="FF0000"/>
                </a:solidFill>
                <a:latin typeface="Arial" pitchFamily="34" charset="0"/>
                <a:cs typeface="Arial" pitchFamily="34" charset="0"/>
              </a:rPr>
              <a:t>بالقيمة الاسمية:</a:t>
            </a:r>
            <a:endParaRPr lang="ar-DZ" sz="2800" b="1" dirty="0" smtClean="0">
              <a:solidFill>
                <a:srgbClr val="FF0000"/>
              </a:solidFill>
              <a:latin typeface="Arial" pitchFamily="34" charset="0"/>
              <a:cs typeface="Arial" pitchFamily="34" charset="0"/>
            </a:endParaRPr>
          </a:p>
          <a:p>
            <a:endParaRPr lang="fr-FR" dirty="0"/>
          </a:p>
        </p:txBody>
      </p:sp>
      <p:sp>
        <p:nvSpPr>
          <p:cNvPr id="4" name="Rectangle 3"/>
          <p:cNvSpPr/>
          <p:nvPr/>
        </p:nvSpPr>
        <p:spPr>
          <a:xfrm>
            <a:off x="609600" y="1510605"/>
            <a:ext cx="3119765" cy="1384995"/>
          </a:xfrm>
          <a:prstGeom prst="rect">
            <a:avLst/>
          </a:prstGeom>
        </p:spPr>
        <p:txBody>
          <a:bodyPr wrap="square">
            <a:spAutoFit/>
          </a:bodyPr>
          <a:lstStyle/>
          <a:p>
            <a:r>
              <a:rPr lang="fr-FR" sz="2800" b="1" dirty="0" smtClean="0">
                <a:latin typeface="Times New Roman" pitchFamily="18" charset="0"/>
                <a:cs typeface="Times New Roman" pitchFamily="18" charset="0"/>
              </a:rPr>
              <a:t>E= R= 0</a:t>
            </a:r>
          </a:p>
          <a:p>
            <a:r>
              <a:rPr lang="fr-FR" sz="2800" b="1" dirty="0" smtClean="0">
                <a:latin typeface="Times New Roman" pitchFamily="18" charset="0"/>
                <a:cs typeface="Times New Roman" pitchFamily="18" charset="0"/>
              </a:rPr>
              <a:t>P</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1000- 40= 960  </a:t>
            </a:r>
            <a:endParaRPr lang="fr-FR" sz="2800" dirty="0" smtClean="0">
              <a:latin typeface="Times New Roman" pitchFamily="18" charset="0"/>
              <a:cs typeface="Times New Roman" pitchFamily="18" charset="0"/>
            </a:endParaRPr>
          </a:p>
          <a:p>
            <a:r>
              <a:rPr lang="fr-FR" sz="2800" b="1" dirty="0" err="1" smtClean="0">
                <a:latin typeface="Times New Roman" pitchFamily="18" charset="0"/>
                <a:cs typeface="Times New Roman" pitchFamily="18" charset="0"/>
              </a:rPr>
              <a:t>P</a:t>
            </a:r>
            <a:r>
              <a:rPr lang="fr-FR" sz="2800" b="1" baseline="-25000" dirty="0" err="1"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VN= 1000</a:t>
            </a:r>
            <a:endParaRPr lang="fr-FR" sz="2800" dirty="0">
              <a:latin typeface="Times New Roman" pitchFamily="18" charset="0"/>
              <a:cs typeface="Times New Roman" pitchFamily="18" charset="0"/>
            </a:endParaRPr>
          </a:p>
        </p:txBody>
      </p:sp>
      <p:grpSp>
        <p:nvGrpSpPr>
          <p:cNvPr id="6" name="Group 2"/>
          <p:cNvGrpSpPr>
            <a:grpSpLocks/>
          </p:cNvGrpSpPr>
          <p:nvPr/>
        </p:nvGrpSpPr>
        <p:grpSpPr bwMode="auto">
          <a:xfrm>
            <a:off x="4308875" y="1331167"/>
            <a:ext cx="3768325" cy="1945433"/>
            <a:chOff x="1295" y="5828"/>
            <a:chExt cx="3029" cy="1251"/>
          </a:xfrm>
        </p:grpSpPr>
        <p:sp>
          <p:nvSpPr>
            <p:cNvPr id="7" name="Zone de texte 2"/>
            <p:cNvSpPr txBox="1">
              <a:spLocks noChangeArrowheads="1"/>
            </p:cNvSpPr>
            <p:nvPr/>
          </p:nvSpPr>
          <p:spPr bwMode="auto">
            <a:xfrm>
              <a:off x="1295" y="6270"/>
              <a:ext cx="880" cy="36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D </a:t>
              </a: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2328" y="5949"/>
              <a:ext cx="498"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2212" y="6462"/>
              <a:ext cx="1288"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lang="fr-FR" sz="2800" b="1" dirty="0" smtClean="0">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Connecteur droit 291"/>
            <p:cNvSpPr>
              <a:spLocks noChangeShapeType="1"/>
            </p:cNvSpPr>
            <p:nvPr/>
          </p:nvSpPr>
          <p:spPr bwMode="auto">
            <a:xfrm>
              <a:off x="2220" y="6442"/>
              <a:ext cx="103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11" name="Zone de texte 2"/>
            <p:cNvSpPr txBox="1">
              <a:spLocks noChangeArrowheads="1"/>
            </p:cNvSpPr>
            <p:nvPr/>
          </p:nvSpPr>
          <p:spPr bwMode="auto">
            <a:xfrm>
              <a:off x="3439" y="6266"/>
              <a:ext cx="885" cy="32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2819" y="5828"/>
              <a:ext cx="436" cy="31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F</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2834" y="6105"/>
              <a:ext cx="360" cy="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N</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2635" y="6825"/>
              <a:ext cx="318" cy="2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2</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15" name="AutoShape 11"/>
            <p:cNvCxnSpPr>
              <a:cxnSpLocks noChangeShapeType="1"/>
            </p:cNvCxnSpPr>
            <p:nvPr/>
          </p:nvCxnSpPr>
          <p:spPr bwMode="auto">
            <a:xfrm>
              <a:off x="2765" y="6124"/>
              <a:ext cx="406" cy="0"/>
            </a:xfrm>
            <a:prstGeom prst="straightConnector1">
              <a:avLst/>
            </a:prstGeom>
            <a:noFill/>
            <a:ln w="9525">
              <a:solidFill>
                <a:srgbClr val="000000"/>
              </a:solidFill>
              <a:round/>
              <a:headEnd/>
              <a:tailEnd/>
            </a:ln>
          </p:spPr>
        </p:cxnSp>
        <p:cxnSp>
          <p:nvCxnSpPr>
            <p:cNvPr id="16" name="AutoShape 12"/>
            <p:cNvCxnSpPr>
              <a:cxnSpLocks noChangeShapeType="1"/>
            </p:cNvCxnSpPr>
            <p:nvPr/>
          </p:nvCxnSpPr>
          <p:spPr bwMode="auto">
            <a:xfrm>
              <a:off x="2442" y="6803"/>
              <a:ext cx="690" cy="0"/>
            </a:xfrm>
            <a:prstGeom prst="straightConnector1">
              <a:avLst/>
            </a:prstGeom>
            <a:noFill/>
            <a:ln w="9525">
              <a:solidFill>
                <a:srgbClr val="000000"/>
              </a:solidFill>
              <a:round/>
              <a:headEnd/>
              <a:tailEnd/>
            </a:ln>
          </p:spPr>
        </p:cxnSp>
      </p:grpSp>
      <p:grpSp>
        <p:nvGrpSpPr>
          <p:cNvPr id="17" name="Group 2"/>
          <p:cNvGrpSpPr>
            <a:grpSpLocks/>
          </p:cNvGrpSpPr>
          <p:nvPr/>
        </p:nvGrpSpPr>
        <p:grpSpPr bwMode="auto">
          <a:xfrm>
            <a:off x="838200" y="3581400"/>
            <a:ext cx="7304161" cy="1905000"/>
            <a:chOff x="3581" y="3592"/>
            <a:chExt cx="4392" cy="1315"/>
          </a:xfrm>
        </p:grpSpPr>
        <p:sp>
          <p:nvSpPr>
            <p:cNvPr id="18" name="Text Box 3"/>
            <p:cNvSpPr txBox="1">
              <a:spLocks noChangeArrowheads="1"/>
            </p:cNvSpPr>
            <p:nvPr/>
          </p:nvSpPr>
          <p:spPr bwMode="auto">
            <a:xfrm>
              <a:off x="3581" y="3760"/>
              <a:ext cx="70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4"/>
            <p:cNvSpPr txBox="1">
              <a:spLocks noChangeArrowheads="1"/>
            </p:cNvSpPr>
            <p:nvPr/>
          </p:nvSpPr>
          <p:spPr bwMode="auto">
            <a:xfrm>
              <a:off x="4359" y="3592"/>
              <a:ext cx="156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90+ (40/ 20</a:t>
              </a:r>
              <a:r>
                <a:rPr lang="fr-FR" sz="2800" b="1" dirty="0" smtClean="0">
                  <a:latin typeface="Times New Roman" pitchFamily="18" charset="0"/>
                  <a:ea typeface="Arial" pitchFamily="34" charset="0"/>
                  <a:cs typeface="Arial" pitchFamily="34" charset="0"/>
                </a:rPr>
                <a:t>)</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Connecteur droit 314"/>
            <p:cNvSpPr>
              <a:spLocks noChangeShapeType="1"/>
            </p:cNvSpPr>
            <p:nvPr/>
          </p:nvSpPr>
          <p:spPr bwMode="auto">
            <a:xfrm>
              <a:off x="4268" y="4030"/>
              <a:ext cx="165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21" name="Text Box 6"/>
            <p:cNvSpPr txBox="1">
              <a:spLocks noChangeArrowheads="1"/>
            </p:cNvSpPr>
            <p:nvPr/>
          </p:nvSpPr>
          <p:spPr bwMode="auto">
            <a:xfrm>
              <a:off x="4502" y="4085"/>
              <a:ext cx="1323"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(960+ 1000)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7"/>
            <p:cNvSpPr txBox="1">
              <a:spLocks noChangeArrowheads="1"/>
            </p:cNvSpPr>
            <p:nvPr/>
          </p:nvSpPr>
          <p:spPr bwMode="auto">
            <a:xfrm>
              <a:off x="5963" y="3815"/>
              <a:ext cx="201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(1 -0.25)= 7.04%</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Connecteur droit 508"/>
            <p:cNvSpPr>
              <a:spLocks noChangeShapeType="1"/>
            </p:cNvSpPr>
            <p:nvPr/>
          </p:nvSpPr>
          <p:spPr bwMode="auto">
            <a:xfrm>
              <a:off x="4605" y="4523"/>
              <a:ext cx="1110"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24" name="Text Box 9"/>
            <p:cNvSpPr txBox="1">
              <a:spLocks noChangeArrowheads="1"/>
            </p:cNvSpPr>
            <p:nvPr/>
          </p:nvSpPr>
          <p:spPr bwMode="auto">
            <a:xfrm>
              <a:off x="4935" y="4578"/>
              <a:ext cx="330"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5" name="Rectangle 24"/>
          <p:cNvSpPr/>
          <p:nvPr/>
        </p:nvSpPr>
        <p:spPr>
          <a:xfrm>
            <a:off x="457200" y="5257800"/>
            <a:ext cx="8077200" cy="954107"/>
          </a:xfrm>
          <a:prstGeom prst="rect">
            <a:avLst/>
          </a:prstGeom>
        </p:spPr>
        <p:txBody>
          <a:bodyPr wrap="square">
            <a:spAutoFit/>
          </a:bodyPr>
          <a:lstStyle/>
          <a:p>
            <a:pPr algn="just" rtl="1"/>
            <a:r>
              <a:rPr lang="ar-DZ" sz="2800" b="1" dirty="0" smtClean="0">
                <a:latin typeface="Arial" pitchFamily="34" charset="0"/>
                <a:cs typeface="Arial" pitchFamily="34" charset="0"/>
              </a:rPr>
              <a:t> نلاحظ أن خصم الإصدار يرفع تكلفة التمويل بالسندات، أما علاوة الإصدار فتخفضها.</a:t>
            </a:r>
            <a:endParaRPr lang="fr-FR" sz="2800"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3. </a:t>
            </a:r>
            <a:r>
              <a:rPr lang="ar-DZ" sz="3200" b="1" dirty="0" smtClean="0">
                <a:solidFill>
                  <a:srgbClr val="FF0000"/>
                </a:solidFill>
                <a:latin typeface="Adobe Arabic"/>
                <a:ea typeface="Adobe Arabic"/>
                <a:cs typeface="Adobe Arabic"/>
              </a:rPr>
              <a:t>تكلفة الأسهم الممتازة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001000" cy="1143000"/>
          </a:xfrm>
        </p:spPr>
        <p:txBody>
          <a:bodyPr>
            <a:normAutofit fontScale="90000"/>
          </a:bodyPr>
          <a:lstStyle/>
          <a:p>
            <a:pPr algn="r" rtl="1"/>
            <a:r>
              <a:rPr lang="ar-DZ" sz="4400" b="1" dirty="0" smtClean="0">
                <a:solidFill>
                  <a:srgbClr val="FF0000"/>
                </a:solidFill>
                <a:latin typeface="Times New Roman" pitchFamily="18" charset="0"/>
                <a:cs typeface="Times New Roman" pitchFamily="18" charset="0"/>
              </a:rPr>
              <a:t>1. </a:t>
            </a:r>
            <a:r>
              <a:rPr lang="ar-DZ" sz="4400" b="1" dirty="0" smtClean="0">
                <a:solidFill>
                  <a:srgbClr val="FF0000"/>
                </a:solidFill>
                <a:latin typeface="Arial" pitchFamily="34" charset="0"/>
                <a:cs typeface="Arial" pitchFamily="34" charset="0"/>
              </a:rPr>
              <a:t>تعريف الأسهم الممتازة</a:t>
            </a:r>
            <a:r>
              <a:rPr lang="fr-FR" sz="4400" b="1" dirty="0" smtClean="0">
                <a:solidFill>
                  <a:srgbClr val="FF0000"/>
                </a:solidFill>
                <a:latin typeface="Arial" pitchFamily="34" charset="0"/>
                <a:cs typeface="Arial" pitchFamily="34" charset="0"/>
              </a:rPr>
              <a:t> </a:t>
            </a:r>
            <a:r>
              <a:rPr lang="fr-FR" sz="3600" b="1" dirty="0" smtClean="0">
                <a:solidFill>
                  <a:srgbClr val="FF0000"/>
                </a:solidFill>
                <a:latin typeface="Times New Roman" pitchFamily="18" charset="0"/>
                <a:cs typeface="Times New Roman" pitchFamily="18" charset="0"/>
              </a:rPr>
              <a:t>Action privilégiée </a:t>
            </a:r>
            <a:r>
              <a:rPr lang="ar-DZ" sz="3600" b="1" dirty="0" smtClean="0">
                <a:solidFill>
                  <a:srgbClr val="FF0000"/>
                </a:solidFill>
                <a:latin typeface="Times New Roman" pitchFamily="18" charset="0"/>
                <a:cs typeface="Times New Roman" pitchFamily="18" charset="0"/>
              </a:rPr>
              <a:t>:</a:t>
            </a:r>
            <a:endParaRPr lang="fr-FR" sz="44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304800" y="2438400"/>
            <a:ext cx="8305800" cy="1371599"/>
          </a:xfrm>
        </p:spPr>
        <p:txBody>
          <a:bodyPr>
            <a:normAutofit fontScale="92500" lnSpcReduction="10000"/>
          </a:bodyPr>
          <a:lstStyle/>
          <a:p>
            <a:pPr marL="0" indent="0" algn="just" rtl="1">
              <a:buNone/>
            </a:pPr>
            <a:r>
              <a:rPr lang="fr-FR" b="1" dirty="0" smtClean="0">
                <a:latin typeface="Arial" pitchFamily="34" charset="0"/>
                <a:cs typeface="Arial" pitchFamily="34" charset="0"/>
              </a:rPr>
              <a:t>    </a:t>
            </a:r>
            <a:r>
              <a:rPr lang="ar-DZ" b="1" dirty="0" smtClean="0">
                <a:latin typeface="Arial" pitchFamily="34" charset="0"/>
                <a:cs typeface="Arial" pitchFamily="34" charset="0"/>
              </a:rPr>
              <a:t>الأسهم الممتازة هي أورق مالية تدر لحملتها توزيعات ثابتة، ويكون حملتها في حالة توزيع الأرباح أو الإفلاس في وضع أفضل من حملة الأسهم العادية، من حيث حقوقهم في أرباح الشركة وأصولها.</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00400" y="274638"/>
            <a:ext cx="5181600" cy="868362"/>
          </a:xfrm>
        </p:spPr>
        <p:txBody>
          <a:bodyPr>
            <a:normAutofit fontScale="90000"/>
          </a:bodyPr>
          <a:lstStyle/>
          <a:p>
            <a:pPr algn="just" rtl="1"/>
            <a:r>
              <a:rPr lang="ar-DZ" sz="4400" b="1" dirty="0" smtClean="0">
                <a:solidFill>
                  <a:srgbClr val="FF0000"/>
                </a:solidFill>
                <a:latin typeface="Times New Roman" pitchFamily="18" charset="0"/>
                <a:cs typeface="Times New Roman" pitchFamily="18" charset="0"/>
              </a:rPr>
              <a:t>2. </a:t>
            </a:r>
            <a:r>
              <a:rPr lang="ar-DZ" sz="4400" b="1" dirty="0" smtClean="0">
                <a:solidFill>
                  <a:srgbClr val="FF0000"/>
                </a:solidFill>
                <a:latin typeface="Arial" pitchFamily="34" charset="0"/>
                <a:cs typeface="Arial" pitchFamily="34" charset="0"/>
              </a:rPr>
              <a:t>خصائص الأسهم الممتازة:</a:t>
            </a:r>
            <a:endParaRPr lang="fr-FR" sz="4400" b="1" dirty="0">
              <a:solidFill>
                <a:srgbClr val="FF0000"/>
              </a:solidFill>
              <a:latin typeface="Arial" pitchFamily="34" charset="0"/>
              <a:cs typeface="Arial" pitchFamily="34" charset="0"/>
            </a:endParaRPr>
          </a:p>
        </p:txBody>
      </p:sp>
      <p:sp>
        <p:nvSpPr>
          <p:cNvPr id="4" name="Espace réservé du contenu 3"/>
          <p:cNvSpPr>
            <a:spLocks noGrp="1"/>
          </p:cNvSpPr>
          <p:nvPr>
            <p:ph idx="1"/>
          </p:nvPr>
        </p:nvSpPr>
        <p:spPr>
          <a:xfrm>
            <a:off x="457200" y="5446693"/>
            <a:ext cx="8077200" cy="954107"/>
          </a:xfrm>
          <a:prstGeom prst="rect">
            <a:avLst/>
          </a:prstGeom>
        </p:spPr>
        <p:txBody>
          <a:bodyPr wrap="square">
            <a:spAutoFit/>
          </a:bodyPr>
          <a:lstStyle/>
          <a:p>
            <a:pPr marL="0" indent="287338" algn="just" rtl="1">
              <a:buClrTx/>
              <a:buSzPct val="100000"/>
              <a:buFont typeface="Wingdings" pitchFamily="2" charset="2"/>
              <a:buChar char="§"/>
            </a:pPr>
            <a:r>
              <a:rPr lang="ar-DZ" sz="2800" b="1" dirty="0" smtClean="0">
                <a:latin typeface="Arial" pitchFamily="34" charset="0"/>
                <a:cs typeface="Arial" pitchFamily="34" charset="0"/>
              </a:rPr>
              <a:t>لا تعطى لحملتها حق التصويت في الجمعية العامة، إلا إذا وافق حملة الأسهم العادية على ذلك، وفق القانون الأساسي للشركة.</a:t>
            </a:r>
          </a:p>
        </p:txBody>
      </p:sp>
      <p:sp>
        <p:nvSpPr>
          <p:cNvPr id="5" name="Rectangle 4"/>
          <p:cNvSpPr/>
          <p:nvPr/>
        </p:nvSpPr>
        <p:spPr>
          <a:xfrm>
            <a:off x="533400" y="1230868"/>
            <a:ext cx="7924800" cy="954107"/>
          </a:xfrm>
          <a:prstGeom prst="rect">
            <a:avLst/>
          </a:prstGeom>
        </p:spPr>
        <p:txBody>
          <a:bodyPr wrap="square">
            <a:spAutoFit/>
          </a:bodyPr>
          <a:lstStyle/>
          <a:p>
            <a:pPr indent="287338" algn="just" rtl="1">
              <a:buSzPct val="100000"/>
              <a:buFont typeface="Wingdings" pitchFamily="2" charset="2"/>
              <a:buChar char="§"/>
            </a:pPr>
            <a:r>
              <a:rPr lang="ar-DZ" sz="2800" b="1" dirty="0" smtClean="0">
                <a:latin typeface="Arial" pitchFamily="34" charset="0"/>
                <a:cs typeface="Arial" pitchFamily="34" charset="0"/>
              </a:rPr>
              <a:t>وﺳيـﻠﺔ ﺗﻣويـل ذات ﺗﻛﻠﻔﺔ ﺛﺎﺑﺗﺔ (نسبة ربح ثابتة من القيمة الاسمية للسهم)، ﻣﺛل اﻟﺳﻧدات (معدل فائدة).</a:t>
            </a:r>
          </a:p>
        </p:txBody>
      </p:sp>
      <p:sp>
        <p:nvSpPr>
          <p:cNvPr id="6" name="Rectangle 5"/>
          <p:cNvSpPr/>
          <p:nvPr/>
        </p:nvSpPr>
        <p:spPr>
          <a:xfrm>
            <a:off x="609600" y="2246293"/>
            <a:ext cx="7870208" cy="954107"/>
          </a:xfrm>
          <a:prstGeom prst="rect">
            <a:avLst/>
          </a:prstGeom>
        </p:spPr>
        <p:txBody>
          <a:bodyPr wrap="square">
            <a:spAutoFit/>
          </a:bodyPr>
          <a:lstStyle/>
          <a:p>
            <a:pPr indent="287338" algn="just" rtl="1">
              <a:buSzPct val="100000"/>
              <a:buFont typeface="Wingdings" pitchFamily="2" charset="2"/>
              <a:buChar char="§"/>
            </a:pPr>
            <a:r>
              <a:rPr lang="ar-DZ" sz="2800" b="1" dirty="0" smtClean="0">
                <a:latin typeface="Arial" pitchFamily="34" charset="0"/>
                <a:cs typeface="Arial" pitchFamily="34" charset="0"/>
              </a:rPr>
              <a:t>تستطيع الشركة تأجيل دفع التوزيعات في حالة عدم كفاية الأرباح، وهذا عكس السندات.</a:t>
            </a:r>
          </a:p>
        </p:txBody>
      </p:sp>
      <p:sp>
        <p:nvSpPr>
          <p:cNvPr id="7" name="Rectangle 6"/>
          <p:cNvSpPr/>
          <p:nvPr/>
        </p:nvSpPr>
        <p:spPr>
          <a:xfrm>
            <a:off x="457200" y="3313093"/>
            <a:ext cx="8022608" cy="954107"/>
          </a:xfrm>
          <a:prstGeom prst="rect">
            <a:avLst/>
          </a:prstGeom>
        </p:spPr>
        <p:txBody>
          <a:bodyPr wrap="square">
            <a:spAutoFit/>
          </a:bodyPr>
          <a:lstStyle/>
          <a:p>
            <a:pPr indent="287338" algn="just" rtl="1">
              <a:buSzPct val="100000"/>
              <a:buFont typeface="Wingdings" pitchFamily="2" charset="2"/>
              <a:buChar char="§"/>
            </a:pPr>
            <a:r>
              <a:rPr lang="ar-DZ" sz="2800" b="1" dirty="0" smtClean="0">
                <a:latin typeface="Arial" pitchFamily="34" charset="0"/>
                <a:cs typeface="Arial" pitchFamily="34" charset="0"/>
              </a:rPr>
              <a:t>التوزيعات تتم بعد اقتطاع الضريبة على الأرباح، وبالتالي فهي غير معفاة من الضريبة.</a:t>
            </a:r>
          </a:p>
        </p:txBody>
      </p:sp>
      <p:sp>
        <p:nvSpPr>
          <p:cNvPr id="8" name="Rectangle 7"/>
          <p:cNvSpPr/>
          <p:nvPr/>
        </p:nvSpPr>
        <p:spPr>
          <a:xfrm>
            <a:off x="519752" y="4379893"/>
            <a:ext cx="7965744" cy="954107"/>
          </a:xfrm>
          <a:prstGeom prst="rect">
            <a:avLst/>
          </a:prstGeom>
        </p:spPr>
        <p:txBody>
          <a:bodyPr wrap="square">
            <a:spAutoFit/>
          </a:bodyPr>
          <a:lstStyle/>
          <a:p>
            <a:pPr indent="287338" algn="just" rtl="1">
              <a:buSzPct val="100000"/>
              <a:buFont typeface="Wingdings" pitchFamily="2" charset="2"/>
              <a:buChar char="§"/>
            </a:pPr>
            <a:r>
              <a:rPr lang="ar-DZ" sz="2800" b="1" dirty="0" smtClean="0">
                <a:latin typeface="Arial" pitchFamily="34" charset="0"/>
                <a:cs typeface="Arial" pitchFamily="34" charset="0"/>
              </a:rPr>
              <a:t>يملك حملتها حق المطالبة باسترجاع ديونهم على الشركة في حالة إفلاسها، وليس الحجز على أصولها. </a:t>
            </a:r>
            <a:endParaRPr lang="ar-DZ" sz="2800" b="1"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57200" y="798493"/>
            <a:ext cx="8153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Pct val="80000"/>
              <a:buFont typeface="Wingdings" pitchFamily="2" charset="2"/>
              <a:buChar char="§"/>
              <a:tabLst/>
            </a:pPr>
            <a:r>
              <a:rPr kumimoji="0" lang="ar-DZ" sz="28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 </a:t>
            </a:r>
            <a:r>
              <a:rPr kumimoji="0" lang="ar-SA" sz="28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أوراق المالية مهجنة (مختلطة)،</a:t>
            </a:r>
            <a:r>
              <a:rPr kumimoji="0" lang="fr-FR" sz="28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 </a:t>
            </a:r>
            <a:r>
              <a:rPr kumimoji="0" lang="ar-SA" sz="28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وذلك لأنها تحمل صفات من الأسهم العادية والسندات</a:t>
            </a:r>
            <a:r>
              <a:rPr kumimoji="0" lang="fr-FR" sz="28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381000" y="5181600"/>
            <a:ext cx="8153400" cy="954107"/>
          </a:xfrm>
          <a:prstGeom prst="rect">
            <a:avLst/>
          </a:prstGeom>
        </p:spPr>
        <p:txBody>
          <a:bodyPr wrap="square">
            <a:spAutoFit/>
          </a:bodyPr>
          <a:lstStyle/>
          <a:p>
            <a:pPr lvl="0" algn="just" rtl="1" eaLnBrk="0" fontAlgn="base" hangingPunct="0">
              <a:spcBef>
                <a:spcPct val="0"/>
              </a:spcBef>
              <a:spcAft>
                <a:spcPct val="0"/>
              </a:spcAft>
              <a:buSzPct val="80000"/>
              <a:buFont typeface="Wingdings" pitchFamily="2" charset="2"/>
              <a:buChar char="§"/>
            </a:pPr>
            <a:r>
              <a:rPr lang="ar-DZ" sz="2800" b="1" dirty="0" smtClean="0">
                <a:solidFill>
                  <a:srgbClr val="000000"/>
                </a:solidFill>
                <a:latin typeface="Calibri" pitchFamily="34" charset="0"/>
                <a:ea typeface="Calibri" pitchFamily="34" charset="0"/>
                <a:cs typeface="Arial" pitchFamily="34" charset="0"/>
              </a:rPr>
              <a:t> </a:t>
            </a:r>
            <a:r>
              <a:rPr lang="ar-SA" sz="2800" b="1" dirty="0" smtClean="0">
                <a:solidFill>
                  <a:srgbClr val="000000"/>
                </a:solidFill>
                <a:latin typeface="Calibri" pitchFamily="34" charset="0"/>
                <a:ea typeface="Calibri" pitchFamily="34" charset="0"/>
                <a:cs typeface="Arial" pitchFamily="34" charset="0"/>
              </a:rPr>
              <a:t>غالبا</a:t>
            </a:r>
            <a:r>
              <a:rPr lang="ar-SA" sz="2800" b="1" dirty="0" smtClean="0">
                <a:solidFill>
                  <a:srgbClr val="000000"/>
                </a:solidFill>
                <a:latin typeface="rasol"/>
                <a:ea typeface="Calibri" pitchFamily="34" charset="0"/>
                <a:cs typeface="Arial" pitchFamily="34" charset="0"/>
              </a:rPr>
              <a:t> لا يوجد لها تاريخ استحقاق محدد، </a:t>
            </a:r>
            <a:r>
              <a:rPr lang="ar-SA" sz="2800" b="1" dirty="0" err="1" smtClean="0">
                <a:solidFill>
                  <a:srgbClr val="000000"/>
                </a:solidFill>
                <a:latin typeface="rasol"/>
                <a:ea typeface="Calibri" pitchFamily="34" charset="0"/>
                <a:cs typeface="Arial" pitchFamily="34" charset="0"/>
              </a:rPr>
              <a:t>إ</a:t>
            </a:r>
            <a:r>
              <a:rPr lang="ar-SA" sz="2800" b="1" dirty="0" smtClean="0">
                <a:solidFill>
                  <a:srgbClr val="000000"/>
                </a:solidFill>
                <a:latin typeface="rasol"/>
                <a:ea typeface="Calibri" pitchFamily="34" charset="0"/>
                <a:cs typeface="Arial" pitchFamily="34" charset="0"/>
              </a:rPr>
              <a:t>ﻻ أﻧﻪ يـﻣﻛن إﺻدار أﺳﻬم ممتازة  ﻟﻬﺎ ﺗﺎريـﺦ استحقاق.</a:t>
            </a:r>
            <a:r>
              <a:rPr lang="fr-FR" sz="2800" b="1" dirty="0" smtClean="0">
                <a:solidFill>
                  <a:srgbClr val="000000"/>
                </a:solidFill>
                <a:latin typeface="Calibri"/>
                <a:ea typeface="Calibri" pitchFamily="34" charset="0"/>
                <a:cs typeface="Arial" pitchFamily="34" charset="0"/>
              </a:rPr>
              <a:t> </a:t>
            </a:r>
            <a:endParaRPr lang="fr-FR" sz="2800" dirty="0" smtClean="0">
              <a:latin typeface="Arial" pitchFamily="34" charset="0"/>
              <a:cs typeface="Arial" pitchFamily="34" charset="0"/>
            </a:endParaRPr>
          </a:p>
        </p:txBody>
      </p:sp>
      <p:sp>
        <p:nvSpPr>
          <p:cNvPr id="6" name="Rectangle 5"/>
          <p:cNvSpPr/>
          <p:nvPr/>
        </p:nvSpPr>
        <p:spPr>
          <a:xfrm>
            <a:off x="381000" y="4038600"/>
            <a:ext cx="8153400" cy="954107"/>
          </a:xfrm>
          <a:prstGeom prst="rect">
            <a:avLst/>
          </a:prstGeom>
        </p:spPr>
        <p:txBody>
          <a:bodyPr wrap="square">
            <a:spAutoFit/>
          </a:bodyPr>
          <a:lstStyle/>
          <a:p>
            <a:pPr lvl="0" algn="just" rtl="1" eaLnBrk="0" fontAlgn="base" hangingPunct="0">
              <a:spcBef>
                <a:spcPct val="0"/>
              </a:spcBef>
              <a:spcAft>
                <a:spcPct val="0"/>
              </a:spcAft>
              <a:buSzPct val="80000"/>
              <a:buFont typeface="Wingdings" pitchFamily="2" charset="2"/>
              <a:buChar char="§"/>
            </a:pPr>
            <a:r>
              <a:rPr lang="ar-DZ" sz="2800" b="1" dirty="0" smtClean="0">
                <a:solidFill>
                  <a:srgbClr val="000000"/>
                </a:solidFill>
                <a:latin typeface="rasol"/>
                <a:ea typeface="Calibri" pitchFamily="34" charset="0"/>
                <a:cs typeface="Arial" pitchFamily="34" charset="0"/>
              </a:rPr>
              <a:t> للشركة </a:t>
            </a:r>
            <a:r>
              <a:rPr lang="ar-SA" sz="2800" b="1" dirty="0" smtClean="0">
                <a:solidFill>
                  <a:srgbClr val="000000"/>
                </a:solidFill>
                <a:latin typeface="rasol"/>
                <a:ea typeface="Calibri" pitchFamily="34" charset="0"/>
                <a:cs typeface="Arial" pitchFamily="34" charset="0"/>
              </a:rPr>
              <a:t>اﻟﺣق ﻓﻲ استدعاء </a:t>
            </a:r>
            <a:r>
              <a:rPr lang="ar-SA" sz="2800" b="1" dirty="0" err="1" smtClean="0">
                <a:solidFill>
                  <a:srgbClr val="000000"/>
                </a:solidFill>
                <a:latin typeface="rasol"/>
                <a:ea typeface="Calibri" pitchFamily="34" charset="0"/>
                <a:cs typeface="Arial" pitchFamily="34" charset="0"/>
              </a:rPr>
              <a:t>ا</a:t>
            </a:r>
            <a:r>
              <a:rPr lang="ar-SA" sz="2800" b="1" dirty="0" smtClean="0">
                <a:solidFill>
                  <a:srgbClr val="000000"/>
                </a:solidFill>
                <a:latin typeface="rasol"/>
                <a:ea typeface="Calibri" pitchFamily="34" charset="0"/>
                <a:cs typeface="Arial" pitchFamily="34" charset="0"/>
              </a:rPr>
              <a:t>ﻷﺳﻬم اﻟﻣﻣﺗﺎزة وﺳداد ﺣﺎﻣﻠيـﻬﺎ، وعادة ﻣﺎ يـﺗم استدعاءها ﺑﻘيـﻣﺔ أﻛﺑر ﻣن اﻟﻘيـﻣﺔ </a:t>
            </a:r>
            <a:r>
              <a:rPr lang="ar-DZ" sz="2800" b="1" dirty="0" err="1" smtClean="0">
                <a:solidFill>
                  <a:srgbClr val="000000"/>
                </a:solidFill>
                <a:latin typeface="rasol"/>
                <a:ea typeface="Calibri" pitchFamily="34" charset="0"/>
                <a:cs typeface="Arial" pitchFamily="34" charset="0"/>
              </a:rPr>
              <a:t>الا</a:t>
            </a:r>
            <a:r>
              <a:rPr lang="ar-SA" sz="2800" b="1" dirty="0" smtClean="0">
                <a:solidFill>
                  <a:srgbClr val="000000"/>
                </a:solidFill>
                <a:latin typeface="rasol"/>
                <a:ea typeface="Calibri" pitchFamily="34" charset="0"/>
                <a:cs typeface="Arial" pitchFamily="34" charset="0"/>
              </a:rPr>
              <a:t>ﺳﻣيـﺔ(علاوة </a:t>
            </a:r>
            <a:r>
              <a:rPr lang="ar-DZ" sz="2800" b="1" dirty="0" err="1" smtClean="0">
                <a:solidFill>
                  <a:srgbClr val="000000"/>
                </a:solidFill>
                <a:latin typeface="rasol"/>
                <a:ea typeface="Calibri" pitchFamily="34" charset="0"/>
                <a:cs typeface="Arial" pitchFamily="34" charset="0"/>
              </a:rPr>
              <a:t>ال</a:t>
            </a:r>
            <a:r>
              <a:rPr lang="ar-SA" sz="2800" b="1" dirty="0" smtClean="0">
                <a:solidFill>
                  <a:srgbClr val="000000"/>
                </a:solidFill>
                <a:latin typeface="rasol"/>
                <a:ea typeface="Calibri" pitchFamily="34" charset="0"/>
                <a:cs typeface="Arial" pitchFamily="34" charset="0"/>
              </a:rPr>
              <a:t>استدعاء</a:t>
            </a:r>
            <a:r>
              <a:rPr lang="ar-DZ" sz="2800" b="1" dirty="0" smtClean="0">
                <a:latin typeface="Calibri" pitchFamily="34" charset="0"/>
                <a:ea typeface="Calibri" pitchFamily="34" charset="0"/>
                <a:cs typeface="Arial" pitchFamily="34" charset="0"/>
              </a:rPr>
              <a:t>).</a:t>
            </a:r>
            <a:endParaRPr lang="fr-FR" sz="2800" dirty="0" smtClean="0">
              <a:latin typeface="Arial" pitchFamily="34" charset="0"/>
              <a:cs typeface="Arial" pitchFamily="34" charset="0"/>
            </a:endParaRPr>
          </a:p>
        </p:txBody>
      </p:sp>
      <p:sp>
        <p:nvSpPr>
          <p:cNvPr id="7" name="Rectangle 6"/>
          <p:cNvSpPr/>
          <p:nvPr/>
        </p:nvSpPr>
        <p:spPr>
          <a:xfrm>
            <a:off x="457200" y="2932093"/>
            <a:ext cx="8077200" cy="954107"/>
          </a:xfrm>
          <a:prstGeom prst="rect">
            <a:avLst/>
          </a:prstGeom>
        </p:spPr>
        <p:txBody>
          <a:bodyPr wrap="square">
            <a:spAutoFit/>
          </a:bodyPr>
          <a:lstStyle/>
          <a:p>
            <a:pPr lvl="0" algn="just" rtl="1" eaLnBrk="0" fontAlgn="base" hangingPunct="0">
              <a:spcBef>
                <a:spcPct val="0"/>
              </a:spcBef>
              <a:spcAft>
                <a:spcPct val="0"/>
              </a:spcAft>
              <a:buSzPct val="80000"/>
              <a:buFont typeface="Wingdings" pitchFamily="2" charset="2"/>
              <a:buChar char="§"/>
            </a:pPr>
            <a:r>
              <a:rPr lang="ar-DZ" sz="2800" b="1" dirty="0" smtClean="0">
                <a:solidFill>
                  <a:srgbClr val="000000"/>
                </a:solidFill>
                <a:latin typeface="Arial" pitchFamily="34" charset="0"/>
                <a:ea typeface="Calibri" pitchFamily="34" charset="0"/>
                <a:cs typeface="Arial" pitchFamily="34" charset="0"/>
              </a:rPr>
              <a:t> </a:t>
            </a:r>
            <a:r>
              <a:rPr lang="ar-SA" sz="2800" b="1" dirty="0" smtClean="0">
                <a:solidFill>
                  <a:srgbClr val="000000"/>
                </a:solidFill>
                <a:latin typeface="Arial" pitchFamily="34" charset="0"/>
                <a:ea typeface="Calibri" pitchFamily="34" charset="0"/>
                <a:cs typeface="Arial" pitchFamily="34" charset="0"/>
              </a:rPr>
              <a:t>قابلة للتحويل</a:t>
            </a:r>
            <a:r>
              <a:rPr lang="ar-SA" sz="2800" b="1" dirty="0" smtClean="0">
                <a:solidFill>
                  <a:srgbClr val="000000"/>
                </a:solidFill>
                <a:latin typeface="Calibri" pitchFamily="34" charset="0"/>
                <a:ea typeface="Calibri" pitchFamily="34" charset="0"/>
                <a:cs typeface="Arial" pitchFamily="34" charset="0"/>
              </a:rPr>
              <a:t> إﻟﻰ أﺳﻬم عادية، بناء على رغبة حملتها بنسبة تحويل ﻣﺣددة ﻣﺳﺑقاً</a:t>
            </a:r>
            <a:r>
              <a:rPr lang="fr-FR" sz="2800" b="1" dirty="0" smtClean="0">
                <a:latin typeface="Calibri" pitchFamily="34" charset="0"/>
                <a:ea typeface="Calibri" pitchFamily="34" charset="0"/>
                <a:cs typeface="Arial" pitchFamily="34" charset="0"/>
              </a:rPr>
              <a:t>.</a:t>
            </a:r>
            <a:r>
              <a:rPr lang="ar-DZ" sz="2800" b="1" dirty="0" smtClean="0">
                <a:latin typeface="Calibri" pitchFamily="34" charset="0"/>
                <a:ea typeface="Calibri" pitchFamily="34" charset="0"/>
                <a:cs typeface="Arial" pitchFamily="34" charset="0"/>
              </a:rPr>
              <a:t>  </a:t>
            </a:r>
            <a:endParaRPr lang="fr-FR" sz="2800" dirty="0" smtClean="0">
              <a:latin typeface="Arial" pitchFamily="34" charset="0"/>
              <a:cs typeface="Arial" pitchFamily="34" charset="0"/>
            </a:endParaRPr>
          </a:p>
        </p:txBody>
      </p:sp>
      <p:sp>
        <p:nvSpPr>
          <p:cNvPr id="8" name="Rectangle 7"/>
          <p:cNvSpPr/>
          <p:nvPr/>
        </p:nvSpPr>
        <p:spPr>
          <a:xfrm>
            <a:off x="457200" y="1828800"/>
            <a:ext cx="8077200" cy="954107"/>
          </a:xfrm>
          <a:prstGeom prst="rect">
            <a:avLst/>
          </a:prstGeom>
        </p:spPr>
        <p:txBody>
          <a:bodyPr wrap="square">
            <a:spAutoFit/>
          </a:bodyPr>
          <a:lstStyle/>
          <a:p>
            <a:pPr lvl="0" algn="just" rtl="1" eaLnBrk="0" fontAlgn="base" hangingPunct="0">
              <a:spcBef>
                <a:spcPct val="0"/>
              </a:spcBef>
              <a:spcAft>
                <a:spcPct val="0"/>
              </a:spcAft>
              <a:buSzPct val="80000"/>
              <a:buFont typeface="Wingdings" pitchFamily="2" charset="2"/>
              <a:buChar char="§"/>
            </a:pPr>
            <a:r>
              <a:rPr lang="ar-DZ" sz="2800" b="1" dirty="0" smtClean="0">
                <a:solidFill>
                  <a:srgbClr val="000000"/>
                </a:solidFill>
                <a:latin typeface="rasol"/>
                <a:ea typeface="Calibri" pitchFamily="34" charset="0"/>
                <a:cs typeface="Arial" pitchFamily="34" charset="0"/>
              </a:rPr>
              <a:t> </a:t>
            </a:r>
            <a:r>
              <a:rPr lang="ar-SA" sz="2800" b="1" dirty="0" smtClean="0">
                <a:solidFill>
                  <a:srgbClr val="000000"/>
                </a:solidFill>
                <a:latin typeface="rasol"/>
                <a:ea typeface="Calibri" pitchFamily="34" charset="0"/>
                <a:cs typeface="Arial" pitchFamily="34" charset="0"/>
              </a:rPr>
              <a:t>تظهر في الميزانية تحت حساب رؤوس الأموال الخاصة، أي أنها تعامل معها محاسبياً مثل الأسهم العادية</a:t>
            </a:r>
            <a:r>
              <a:rPr lang="ar-DZ" sz="2800" b="1" dirty="0" smtClean="0">
                <a:solidFill>
                  <a:srgbClr val="000000"/>
                </a:solidFill>
                <a:latin typeface="rasol"/>
                <a:ea typeface="Calibri" pitchFamily="34" charset="0"/>
                <a:cs typeface="Arial" pitchFamily="34" charset="0"/>
              </a:rPr>
              <a:t>.</a:t>
            </a:r>
            <a:endParaRPr lang="fr-FR"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74638"/>
            <a:ext cx="8153400" cy="8683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3. </a:t>
            </a:r>
            <a:r>
              <a:rPr lang="ar-DZ" sz="4000" b="1" dirty="0" smtClean="0">
                <a:solidFill>
                  <a:srgbClr val="FF0000"/>
                </a:solidFill>
                <a:latin typeface="Arial" pitchFamily="34" charset="0"/>
                <a:cs typeface="Arial" pitchFamily="34" charset="0"/>
              </a:rPr>
              <a:t>تكلفة الأسهم الممتازة:</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905000"/>
            <a:ext cx="8458200" cy="4800600"/>
          </a:xfrm>
        </p:spPr>
        <p:txBody>
          <a:bodyPr>
            <a:normAutofit fontScale="92500" lnSpcReduction="10000"/>
          </a:bodyPr>
          <a:lstStyle/>
          <a:p>
            <a:pPr marL="0" indent="0" algn="just" rtl="1">
              <a:buNone/>
            </a:pPr>
            <a:r>
              <a:rPr lang="ar-DZ" b="1" dirty="0" smtClean="0">
                <a:solidFill>
                  <a:srgbClr val="FF0000"/>
                </a:solidFill>
                <a:latin typeface="Arial" pitchFamily="34" charset="0"/>
                <a:cs typeface="Arial" pitchFamily="34" charset="0"/>
              </a:rPr>
              <a:t>حيث: </a:t>
            </a:r>
          </a:p>
          <a:p>
            <a:pPr marL="0" indent="0" algn="just" rtl="1">
              <a:buNone/>
            </a:pPr>
            <a:r>
              <a:rPr lang="fr-FR" b="1" dirty="0" err="1" smtClean="0">
                <a:latin typeface="Times New Roman" pitchFamily="18" charset="0"/>
                <a:cs typeface="Times New Roman" pitchFamily="18" charset="0"/>
              </a:rPr>
              <a:t>k</a:t>
            </a:r>
            <a:r>
              <a:rPr lang="fr-FR" b="1" baseline="-25000" dirty="0" err="1" smtClean="0">
                <a:latin typeface="Times New Roman" pitchFamily="18" charset="0"/>
                <a:cs typeface="Times New Roman" pitchFamily="18" charset="0"/>
              </a:rPr>
              <a:t>P</a:t>
            </a:r>
            <a:r>
              <a:rPr lang="ar-DZ" b="1" dirty="0" smtClean="0">
                <a:latin typeface="Times New Roman" pitchFamily="18" charset="0"/>
                <a:cs typeface="Times New Roman" pitchFamily="18" charset="0"/>
              </a:rPr>
              <a:t>: </a:t>
            </a:r>
            <a:r>
              <a:rPr lang="ar-SA" b="1" dirty="0" smtClean="0">
                <a:latin typeface="Arial" pitchFamily="34" charset="0"/>
                <a:cs typeface="Arial" pitchFamily="34" charset="0"/>
              </a:rPr>
              <a:t>تكلفة التمويل بالأسهم الممتازة، ويمثل معدل العائد المتوقع الحصول عليه من حملة الأسهم الممتازة.</a:t>
            </a:r>
            <a:endParaRPr lang="fr-FR" dirty="0" smtClean="0">
              <a:latin typeface="Arial" pitchFamily="34" charset="0"/>
              <a:cs typeface="Arial" pitchFamily="34" charset="0"/>
            </a:endParaRPr>
          </a:p>
          <a:p>
            <a:pPr marL="0" indent="0" algn="just" rtl="1">
              <a:buNone/>
            </a:pPr>
            <a:r>
              <a:rPr lang="ar-SA" b="1" dirty="0" smtClean="0">
                <a:latin typeface="Arial" pitchFamily="34" charset="0"/>
                <a:cs typeface="Arial" pitchFamily="34" charset="0"/>
              </a:rPr>
              <a:t> </a:t>
            </a:r>
            <a:r>
              <a:rPr lang="fr-FR" b="1" dirty="0" smtClean="0">
                <a:latin typeface="Times New Roman" pitchFamily="18" charset="0"/>
                <a:cs typeface="Times New Roman" pitchFamily="18" charset="0"/>
              </a:rPr>
              <a:t>D</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توزيعات الأرباح (</a:t>
            </a:r>
            <a:r>
              <a:rPr lang="fr-FR" b="1" dirty="0" smtClean="0">
                <a:latin typeface="Times New Roman" pitchFamily="18" charset="0"/>
                <a:cs typeface="Times New Roman" pitchFamily="18" charset="0"/>
              </a:rPr>
              <a:t>Dividendes</a:t>
            </a:r>
            <a:r>
              <a:rPr lang="ar-DZ" b="1" dirty="0" smtClean="0">
                <a:latin typeface="Arial" pitchFamily="34" charset="0"/>
                <a:cs typeface="Arial" pitchFamily="34" charset="0"/>
              </a:rPr>
              <a:t>)، تكون بمعدل ثابت في حالة الأسهم الممتازة، حيث:</a:t>
            </a:r>
          </a:p>
          <a:p>
            <a:pPr marL="0" indent="0" algn="ctr" rtl="1">
              <a:buNone/>
            </a:pPr>
            <a:r>
              <a:rPr lang="ar-DZ" b="1" dirty="0" smtClean="0">
                <a:solidFill>
                  <a:srgbClr val="FF0000"/>
                </a:solidFill>
                <a:latin typeface="Arial" pitchFamily="34" charset="0"/>
                <a:cs typeface="Arial" pitchFamily="34" charset="0"/>
              </a:rPr>
              <a:t> </a:t>
            </a:r>
            <a:r>
              <a:rPr lang="fr-FR" b="1" dirty="0" smtClean="0">
                <a:solidFill>
                  <a:srgbClr val="FF0000"/>
                </a:solidFill>
                <a:latin typeface="Times New Roman" pitchFamily="18" charset="0"/>
                <a:cs typeface="Times New Roman" pitchFamily="18" charset="0"/>
              </a:rPr>
              <a:t>D</a:t>
            </a:r>
            <a:r>
              <a:rPr lang="ar-DZ" b="1" dirty="0" smtClean="0">
                <a:solidFill>
                  <a:srgbClr val="FF0000"/>
                </a:solidFill>
                <a:latin typeface="Arial" pitchFamily="34" charset="0"/>
                <a:cs typeface="Arial" pitchFamily="34" charset="0"/>
              </a:rPr>
              <a:t> = معدل الربح × القيمة الاسمية للسهم الممتاز. </a:t>
            </a:r>
          </a:p>
          <a:p>
            <a:pPr marL="0" indent="0" algn="ctr" rtl="1">
              <a:buNone/>
            </a:pPr>
            <a:r>
              <a:rPr lang="fr-FR" b="1" dirty="0" smtClean="0">
                <a:solidFill>
                  <a:srgbClr val="FF0000"/>
                </a:solidFill>
                <a:latin typeface="Times New Roman" pitchFamily="18" charset="0"/>
                <a:cs typeface="Times New Roman" pitchFamily="18" charset="0"/>
              </a:rPr>
              <a:t>D= r. VN</a:t>
            </a:r>
          </a:p>
          <a:p>
            <a:pPr marL="0" indent="0" algn="just" rtl="1">
              <a:buNone/>
            </a:pP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صافي سعر الإصدار (قيمة سوقية صافية).</a:t>
            </a:r>
          </a:p>
          <a:p>
            <a:pPr marL="0" indent="0" algn="just" rtl="1">
              <a:buNone/>
            </a:pPr>
            <a:r>
              <a:rPr lang="ar-DZ" sz="2400" b="1" dirty="0" smtClean="0">
                <a:latin typeface="Arial" pitchFamily="34" charset="0"/>
                <a:cs typeface="Arial" pitchFamily="34" charset="0"/>
              </a:rPr>
              <a:t> صافي سعر الإصدار= القيمة الاسمية– خصم أو + علاوة الإصدار – مصاريف الإصدار</a:t>
            </a:r>
          </a:p>
          <a:p>
            <a:pPr marL="0" indent="0" algn="ctr" rtl="1">
              <a:buNone/>
            </a:pPr>
            <a:r>
              <a:rPr lang="fr-FR" sz="3200" b="1" dirty="0" smtClean="0">
                <a:solidFill>
                  <a:srgbClr val="FF0000"/>
                </a:solidFill>
                <a:latin typeface="Times New Roman" pitchFamily="18" charset="0"/>
                <a:cs typeface="Times New Roman" pitchFamily="18" charset="0"/>
              </a:rPr>
              <a:t>P</a:t>
            </a:r>
            <a:r>
              <a:rPr lang="fr-FR" sz="3200" b="1" baseline="-25000" dirty="0" smtClean="0">
                <a:solidFill>
                  <a:srgbClr val="FF0000"/>
                </a:solidFill>
                <a:latin typeface="Times New Roman" pitchFamily="18" charset="0"/>
                <a:cs typeface="Times New Roman" pitchFamily="18" charset="0"/>
              </a:rPr>
              <a:t>0</a:t>
            </a:r>
            <a:r>
              <a:rPr lang="fr-FR" sz="3200" b="1" dirty="0" smtClean="0">
                <a:solidFill>
                  <a:srgbClr val="FF0000"/>
                </a:solidFill>
                <a:latin typeface="Times New Roman" pitchFamily="18" charset="0"/>
                <a:cs typeface="Times New Roman" pitchFamily="18" charset="0"/>
              </a:rPr>
              <a:t>= VN+ R /- E- F</a:t>
            </a:r>
            <a:endParaRPr lang="ar-DZ" sz="3200" b="1" dirty="0" smtClean="0">
              <a:latin typeface="Arial" pitchFamily="34" charset="0"/>
              <a:cs typeface="Arial" pitchFamily="34" charset="0"/>
            </a:endParaRPr>
          </a:p>
          <a:p>
            <a:pPr marL="0" indent="0" algn="ctr" rtl="1">
              <a:buNone/>
            </a:pPr>
            <a:endParaRPr lang="fr-FR" sz="2400" dirty="0">
              <a:latin typeface="Arial" pitchFamily="34" charset="0"/>
              <a:cs typeface="Arial" pitchFamily="34" charset="0"/>
            </a:endParaRPr>
          </a:p>
        </p:txBody>
      </p:sp>
      <p:grpSp>
        <p:nvGrpSpPr>
          <p:cNvPr id="1031" name="Group 7"/>
          <p:cNvGrpSpPr>
            <a:grpSpLocks/>
          </p:cNvGrpSpPr>
          <p:nvPr/>
        </p:nvGrpSpPr>
        <p:grpSpPr bwMode="auto">
          <a:xfrm>
            <a:off x="609600" y="1066800"/>
            <a:ext cx="1524000" cy="1143000"/>
            <a:chOff x="2560" y="5986"/>
            <a:chExt cx="1290" cy="960"/>
          </a:xfrm>
        </p:grpSpPr>
        <p:sp>
          <p:nvSpPr>
            <p:cNvPr id="1032" name="Zone de texte 2"/>
            <p:cNvSpPr txBox="1">
              <a:spLocks noChangeArrowheads="1"/>
            </p:cNvSpPr>
            <p:nvPr/>
          </p:nvSpPr>
          <p:spPr bwMode="auto">
            <a:xfrm>
              <a:off x="2560" y="6236"/>
              <a:ext cx="7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3" name="Zone de texte 2"/>
            <p:cNvSpPr txBox="1">
              <a:spLocks noChangeArrowheads="1"/>
            </p:cNvSpPr>
            <p:nvPr/>
          </p:nvSpPr>
          <p:spPr bwMode="auto">
            <a:xfrm>
              <a:off x="3190" y="5986"/>
              <a:ext cx="66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4" name="Zone de texte 2"/>
            <p:cNvSpPr txBox="1">
              <a:spLocks noChangeArrowheads="1"/>
            </p:cNvSpPr>
            <p:nvPr/>
          </p:nvSpPr>
          <p:spPr bwMode="auto">
            <a:xfrm>
              <a:off x="3160" y="6466"/>
              <a:ext cx="69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5" name="Connecteur droit 318"/>
            <p:cNvSpPr>
              <a:spLocks noChangeShapeType="1"/>
            </p:cNvSpPr>
            <p:nvPr/>
          </p:nvSpPr>
          <p:spPr bwMode="auto">
            <a:xfrm>
              <a:off x="3235" y="6466"/>
              <a:ext cx="40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1143000"/>
          </a:xfrm>
        </p:spPr>
        <p:txBody>
          <a:bodyPr/>
          <a:lstStyle/>
          <a:p>
            <a:pPr algn="r" rtl="1"/>
            <a:r>
              <a:rPr lang="ar-DZ" sz="4400" b="1" dirty="0" smtClean="0">
                <a:solidFill>
                  <a:srgbClr val="FF0000"/>
                </a:solidFill>
                <a:latin typeface="Arial" pitchFamily="34" charset="0"/>
                <a:cs typeface="Arial" pitchFamily="34" charset="0"/>
              </a:rPr>
              <a:t>سلسلة تمارين 03: تكاليف التمويل</a:t>
            </a:r>
            <a:endParaRPr lang="fr-FR" dirty="0"/>
          </a:p>
        </p:txBody>
      </p:sp>
      <p:sp>
        <p:nvSpPr>
          <p:cNvPr id="3" name="Espace réservé du contenu 2"/>
          <p:cNvSpPr>
            <a:spLocks noGrp="1"/>
          </p:cNvSpPr>
          <p:nvPr>
            <p:ph idx="1"/>
          </p:nvPr>
        </p:nvSpPr>
        <p:spPr>
          <a:xfrm>
            <a:off x="457200" y="1600200"/>
            <a:ext cx="8153400" cy="3810000"/>
          </a:xfrm>
        </p:spPr>
        <p:txBody>
          <a:bodyPr/>
          <a:lstStyle/>
          <a:p>
            <a:pPr marL="23813" indent="-23813" algn="just" rtl="1">
              <a:buNone/>
            </a:pPr>
            <a:r>
              <a:rPr lang="ar-DZ" sz="3200" b="1" dirty="0" smtClean="0">
                <a:solidFill>
                  <a:srgbClr val="FF0000"/>
                </a:solidFill>
                <a:latin typeface="Arial" pitchFamily="34" charset="0"/>
                <a:cs typeface="Arial" pitchFamily="34" charset="0"/>
              </a:rPr>
              <a:t>التمرين الثاني: </a:t>
            </a:r>
            <a:endParaRPr lang="fr-FR" sz="3200" dirty="0" smtClean="0">
              <a:solidFill>
                <a:srgbClr val="FF0000"/>
              </a:solidFill>
              <a:latin typeface="Arial" pitchFamily="34" charset="0"/>
              <a:cs typeface="Arial" pitchFamily="34" charset="0"/>
            </a:endParaRPr>
          </a:p>
          <a:p>
            <a:pPr marL="23813" indent="-23813" algn="just" rtl="1">
              <a:buNone/>
            </a:pPr>
            <a:r>
              <a:rPr lang="fr-FR" sz="3200" b="1" dirty="0" smtClean="0">
                <a:latin typeface="Arial" pitchFamily="34" charset="0"/>
                <a:cs typeface="Arial" pitchFamily="34" charset="0"/>
              </a:rPr>
              <a:t>     </a:t>
            </a:r>
            <a:r>
              <a:rPr lang="ar-DZ" sz="3200" b="1" dirty="0" smtClean="0">
                <a:latin typeface="Arial" pitchFamily="34" charset="0"/>
                <a:cs typeface="Arial" pitchFamily="34" charset="0"/>
              </a:rPr>
              <a:t>قررت مؤسسة بناء على دراسة تمويلية لمشروع استثماري، أن تقوم بإصدار أسهم ممتازة بقيمة اسمية </a:t>
            </a:r>
            <a:r>
              <a:rPr lang="fr-FR" sz="3200" b="1" dirty="0" smtClean="0">
                <a:latin typeface="Times New Roman" pitchFamily="18" charset="0"/>
                <a:cs typeface="Times New Roman" pitchFamily="18" charset="0"/>
              </a:rPr>
              <a:t>200</a:t>
            </a:r>
            <a:r>
              <a:rPr lang="ar-DZ" sz="3200" b="1" dirty="0" smtClean="0">
                <a:latin typeface="Arial" pitchFamily="34" charset="0"/>
                <a:cs typeface="Arial" pitchFamily="34" charset="0"/>
              </a:rPr>
              <a:t> للسهم، وبمعدل ربح ثابت </a:t>
            </a:r>
            <a:r>
              <a:rPr lang="fr-FR" sz="3200" b="1" dirty="0" smtClean="0">
                <a:latin typeface="Times New Roman" pitchFamily="18" charset="0"/>
                <a:cs typeface="Times New Roman" pitchFamily="18" charset="0"/>
              </a:rPr>
              <a:t>9.5</a:t>
            </a:r>
            <a:r>
              <a:rPr lang="ar-DZ" sz="3200" b="1" dirty="0" smtClean="0">
                <a:latin typeface="Times New Roman" pitchFamily="18" charset="0"/>
                <a:cs typeface="Times New Roman" pitchFamily="18" charset="0"/>
              </a:rPr>
              <a:t> % </a:t>
            </a:r>
            <a:r>
              <a:rPr lang="ar-DZ" sz="3200" b="1" dirty="0" smtClean="0">
                <a:latin typeface="Arial" pitchFamily="34" charset="0"/>
                <a:cs typeface="Arial" pitchFamily="34" charset="0"/>
              </a:rPr>
              <a:t>سنويا، توقعت المؤسسة أن يتم الإصدار بخصم </a:t>
            </a:r>
            <a:r>
              <a:rPr lang="ar-DZ" sz="3200" b="1" dirty="0" smtClean="0">
                <a:latin typeface="Times New Roman" pitchFamily="18" charset="0"/>
                <a:cs typeface="Times New Roman" pitchFamily="18" charset="0"/>
              </a:rPr>
              <a:t>4%</a:t>
            </a:r>
            <a:r>
              <a:rPr lang="ar-DZ" sz="3200" b="1" dirty="0" smtClean="0">
                <a:latin typeface="Arial" pitchFamily="34" charset="0"/>
                <a:cs typeface="Arial" pitchFamily="34" charset="0"/>
              </a:rPr>
              <a:t>، ومصاريف الإصدار </a:t>
            </a:r>
            <a:r>
              <a:rPr lang="ar-DZ" sz="3200" b="1" dirty="0" smtClean="0">
                <a:latin typeface="Times New Roman" pitchFamily="18" charset="0"/>
                <a:cs typeface="Times New Roman" pitchFamily="18" charset="0"/>
              </a:rPr>
              <a:t>1%.</a:t>
            </a:r>
            <a:endParaRPr lang="fr-FR" sz="3200" dirty="0" smtClean="0">
              <a:latin typeface="Times New Roman" pitchFamily="18" charset="0"/>
              <a:cs typeface="Times New Roman" pitchFamily="18" charset="0"/>
            </a:endParaRPr>
          </a:p>
          <a:p>
            <a:pPr marL="23813" indent="-23813" algn="just" rtl="1">
              <a:buNone/>
            </a:pPr>
            <a:r>
              <a:rPr lang="ar-DZ" sz="3200" b="1" u="sng" dirty="0" smtClean="0">
                <a:latin typeface="Arial" pitchFamily="34" charset="0"/>
                <a:cs typeface="Arial" pitchFamily="34" charset="0"/>
              </a:rPr>
              <a:t>المطلوب</a:t>
            </a:r>
            <a:r>
              <a:rPr lang="ar-DZ" sz="3200" b="1" dirty="0" smtClean="0">
                <a:latin typeface="Arial" pitchFamily="34" charset="0"/>
                <a:cs typeface="Arial" pitchFamily="34" charset="0"/>
              </a:rPr>
              <a:t>: أحسب تكلفة التمويل بالأسهم الممتازة.</a:t>
            </a:r>
            <a:endParaRPr lang="fr-FR" sz="3200" dirty="0" smtClean="0">
              <a:latin typeface="Arial" pitchFamily="34" charset="0"/>
              <a:cs typeface="Arial" pitchFamily="34" charset="0"/>
            </a:endParaRPr>
          </a:p>
          <a:p>
            <a:pPr algn="r" rtl="1">
              <a:buNone/>
            </a:pPr>
            <a:endParaRPr lang="fr-F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1143000"/>
          </a:xfrm>
        </p:spPr>
        <p:txBody>
          <a:bodyPr>
            <a:normAutofit/>
          </a:bodyPr>
          <a:lstStyle/>
          <a:p>
            <a:pPr algn="r" rtl="1"/>
            <a:r>
              <a:rPr lang="ar-DZ" sz="4800" b="1" dirty="0" smtClean="0">
                <a:solidFill>
                  <a:srgbClr val="FF0000"/>
                </a:solidFill>
                <a:latin typeface="Arial" pitchFamily="34" charset="0"/>
                <a:cs typeface="Arial" pitchFamily="34" charset="0"/>
              </a:rPr>
              <a:t>حل التمرين الثاني: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95400"/>
            <a:ext cx="8229600" cy="2895600"/>
          </a:xfrm>
        </p:spPr>
        <p:txBody>
          <a:bodyPr/>
          <a:lstStyle/>
          <a:p>
            <a:pPr>
              <a:buNone/>
            </a:pPr>
            <a:r>
              <a:rPr lang="fr-FR" b="1" dirty="0" smtClean="0">
                <a:latin typeface="Times New Roman" pitchFamily="18" charset="0"/>
                <a:cs typeface="Times New Roman" pitchFamily="18" charset="0"/>
              </a:rPr>
              <a:t>VN = 200,  r = 9,5%,  E = 4%, F = 1%</a:t>
            </a:r>
            <a:endParaRPr lang="fr-FR"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F= 200(0.0</a:t>
            </a:r>
            <a:r>
              <a:rPr lang="ar-DZ" b="1" dirty="0" smtClean="0">
                <a:latin typeface="Times New Roman" pitchFamily="18" charset="0"/>
                <a:cs typeface="Times New Roman" pitchFamily="18" charset="0"/>
              </a:rPr>
              <a:t>1</a:t>
            </a:r>
            <a:r>
              <a:rPr lang="fr-FR" b="1" dirty="0" smtClean="0">
                <a:latin typeface="Times New Roman" pitchFamily="18" charset="0"/>
                <a:cs typeface="Times New Roman" pitchFamily="18" charset="0"/>
              </a:rPr>
              <a:t>)= 2</a:t>
            </a:r>
            <a:r>
              <a:rPr lang="ar-DZ" b="1" dirty="0" smtClean="0">
                <a:latin typeface="Times New Roman" pitchFamily="18" charset="0"/>
                <a:cs typeface="Times New Roman" pitchFamily="18" charset="0"/>
              </a:rPr>
              <a:t>مصاريف الإصدار     </a:t>
            </a: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E= 200(0.0</a:t>
            </a:r>
            <a:r>
              <a:rPr lang="ar-DZ" b="1" dirty="0" smtClean="0">
                <a:latin typeface="Times New Roman" pitchFamily="18" charset="0"/>
                <a:cs typeface="Times New Roman" pitchFamily="18" charset="0"/>
              </a:rPr>
              <a:t>4</a:t>
            </a:r>
            <a:r>
              <a:rPr lang="fr-FR" b="1" dirty="0" smtClean="0">
                <a:latin typeface="Times New Roman" pitchFamily="18" charset="0"/>
                <a:cs typeface="Times New Roman" pitchFamily="18" charset="0"/>
              </a:rPr>
              <a:t>)= 8</a:t>
            </a:r>
            <a:r>
              <a:rPr lang="ar-DZ" b="1" dirty="0" smtClean="0">
                <a:latin typeface="Times New Roman" pitchFamily="18" charset="0"/>
                <a:cs typeface="Times New Roman" pitchFamily="18" charset="0"/>
              </a:rPr>
              <a:t>  خصم الإصدار          </a:t>
            </a: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=VN- E- F = 200-8-2= 190</a:t>
            </a:r>
            <a:r>
              <a:rPr lang="ar-DZ" b="1" dirty="0" smtClean="0">
                <a:latin typeface="Times New Roman" pitchFamily="18" charset="0"/>
                <a:cs typeface="Times New Roman" pitchFamily="18" charset="0"/>
              </a:rPr>
              <a:t>صافي سعر الإصدار </a:t>
            </a: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D= VN . r = 200(0,095)= 19</a:t>
            </a:r>
            <a:r>
              <a:rPr lang="ar-DZ" b="1" dirty="0" smtClean="0">
                <a:latin typeface="Times New Roman" pitchFamily="18" charset="0"/>
                <a:cs typeface="Times New Roman" pitchFamily="18" charset="0"/>
              </a:rPr>
              <a:t>توزيعات الأرباح   </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grpSp>
        <p:nvGrpSpPr>
          <p:cNvPr id="2050" name="Group 2"/>
          <p:cNvGrpSpPr>
            <a:grpSpLocks/>
          </p:cNvGrpSpPr>
          <p:nvPr/>
        </p:nvGrpSpPr>
        <p:grpSpPr bwMode="auto">
          <a:xfrm>
            <a:off x="2438400" y="4191000"/>
            <a:ext cx="3686762" cy="1038804"/>
            <a:chOff x="5574" y="7330"/>
            <a:chExt cx="2662" cy="516"/>
          </a:xfrm>
        </p:grpSpPr>
        <p:sp>
          <p:nvSpPr>
            <p:cNvPr id="2051" name="Text Box 3"/>
            <p:cNvSpPr txBox="1">
              <a:spLocks noChangeArrowheads="1"/>
            </p:cNvSpPr>
            <p:nvPr/>
          </p:nvSpPr>
          <p:spPr bwMode="auto">
            <a:xfrm>
              <a:off x="5574" y="7429"/>
              <a:ext cx="585" cy="3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Text Box 4"/>
            <p:cNvSpPr txBox="1">
              <a:spLocks noChangeArrowheads="1"/>
            </p:cNvSpPr>
            <p:nvPr/>
          </p:nvSpPr>
          <p:spPr bwMode="auto">
            <a:xfrm>
              <a:off x="6165" y="7330"/>
              <a:ext cx="404" cy="2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19</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Text Box 5"/>
            <p:cNvSpPr txBox="1">
              <a:spLocks noChangeArrowheads="1"/>
            </p:cNvSpPr>
            <p:nvPr/>
          </p:nvSpPr>
          <p:spPr bwMode="auto">
            <a:xfrm>
              <a:off x="6112" y="7585"/>
              <a:ext cx="562" cy="26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190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Text Box 6"/>
            <p:cNvSpPr txBox="1">
              <a:spLocks noChangeArrowheads="1"/>
            </p:cNvSpPr>
            <p:nvPr/>
          </p:nvSpPr>
          <p:spPr bwMode="auto">
            <a:xfrm>
              <a:off x="6586" y="7417"/>
              <a:ext cx="1650" cy="2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0,10= 10%</a:t>
              </a:r>
              <a:endParaRPr kumimoji="0" lang="fr-FR" sz="4000" b="0" i="0" u="none" strike="noStrike" cap="none" normalizeH="0" baseline="0" smtClean="0">
                <a:ln>
                  <a:noFill/>
                </a:ln>
                <a:solidFill>
                  <a:schemeClr val="tx1"/>
                </a:solidFill>
                <a:effectLst/>
                <a:latin typeface="Arial" pitchFamily="34" charset="0"/>
                <a:cs typeface="Arial" pitchFamily="34" charset="0"/>
              </a:endParaRPr>
            </a:p>
          </p:txBody>
        </p:sp>
        <p:sp>
          <p:nvSpPr>
            <p:cNvPr id="2055" name="Connecteur droit 500"/>
            <p:cNvSpPr>
              <a:spLocks noChangeShapeType="1"/>
            </p:cNvSpPr>
            <p:nvPr/>
          </p:nvSpPr>
          <p:spPr bwMode="auto">
            <a:xfrm>
              <a:off x="6117" y="7560"/>
              <a:ext cx="434" cy="0"/>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grpSp>
      <p:sp>
        <p:nvSpPr>
          <p:cNvPr id="2056" name="Rectangle 8"/>
          <p:cNvSpPr>
            <a:spLocks noChangeArrowheads="1"/>
          </p:cNvSpPr>
          <p:nvPr/>
        </p:nvSpPr>
        <p:spPr bwMode="auto">
          <a:xfrm>
            <a:off x="457200" y="5244405"/>
            <a:ext cx="83058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نلاحظ غياب معامل </a:t>
            </a:r>
            <a:r>
              <a:rPr kumimoji="0" lang="ar-DZ" sz="28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الوفر</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الضريبي </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T</a:t>
            </a:r>
            <a:r>
              <a:rPr kumimoji="0" lang="ar-DZ"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في الحساب، لأن توزيعات الأرباح على حملة الأسهم الممتازة يتم بعد حساب الضريبة وليس قبلها، وبالتالي لا يؤثر على قيمة الضريبة، أي غياب </a:t>
            </a:r>
            <a:r>
              <a:rPr kumimoji="0" lang="ar-DZ" sz="28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الوفر</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الضريبي.</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grpSp>
        <p:nvGrpSpPr>
          <p:cNvPr id="11" name="Group 7"/>
          <p:cNvGrpSpPr>
            <a:grpSpLocks/>
          </p:cNvGrpSpPr>
          <p:nvPr/>
        </p:nvGrpSpPr>
        <p:grpSpPr bwMode="auto">
          <a:xfrm>
            <a:off x="609600" y="4155744"/>
            <a:ext cx="1524000" cy="1143000"/>
            <a:chOff x="2560" y="5986"/>
            <a:chExt cx="1290" cy="960"/>
          </a:xfrm>
        </p:grpSpPr>
        <p:sp>
          <p:nvSpPr>
            <p:cNvPr id="12" name="Zone de texte 2"/>
            <p:cNvSpPr txBox="1">
              <a:spLocks noChangeArrowheads="1"/>
            </p:cNvSpPr>
            <p:nvPr/>
          </p:nvSpPr>
          <p:spPr bwMode="auto">
            <a:xfrm>
              <a:off x="2560" y="6236"/>
              <a:ext cx="7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3190" y="5986"/>
              <a:ext cx="66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3160" y="6466"/>
              <a:ext cx="69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 name="Connecteur droit 318"/>
            <p:cNvSpPr>
              <a:spLocks noChangeShapeType="1"/>
            </p:cNvSpPr>
            <p:nvPr/>
          </p:nvSpPr>
          <p:spPr bwMode="auto">
            <a:xfrm>
              <a:off x="3235" y="6466"/>
              <a:ext cx="40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5400" y="1219200"/>
            <a:ext cx="6934200" cy="1143000"/>
          </a:xfrm>
        </p:spPr>
        <p:txBody>
          <a:bodyPr>
            <a:noAutofit/>
          </a:bodyPr>
          <a:lstStyle/>
          <a:p>
            <a:pPr algn="r" rtl="1"/>
            <a:r>
              <a:rPr lang="ar-DZ" sz="4800" b="1" dirty="0" smtClean="0">
                <a:solidFill>
                  <a:srgbClr val="FF0000"/>
                </a:solidFill>
                <a:latin typeface="Times New Roman" pitchFamily="18" charset="0"/>
                <a:cs typeface="Times New Roman" pitchFamily="18" charset="0"/>
              </a:rPr>
              <a:t>4. </a:t>
            </a:r>
            <a:r>
              <a:rPr lang="ar-DZ" sz="4800" b="1" dirty="0" smtClean="0">
                <a:solidFill>
                  <a:srgbClr val="FF0000"/>
                </a:solidFill>
                <a:latin typeface="Arial" pitchFamily="34" charset="0"/>
                <a:cs typeface="Arial" pitchFamily="34" charset="0"/>
              </a:rPr>
              <a:t>حساب تكلفة مصدر تمويلي:</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2895600"/>
            <a:ext cx="8001000" cy="2819400"/>
          </a:xfrm>
        </p:spPr>
        <p:txBody>
          <a:bodyPr>
            <a:normAutofit fontScale="92500"/>
          </a:bodyPr>
          <a:lstStyle/>
          <a:p>
            <a:pPr marL="6350" indent="22225" algn="just" rtl="1">
              <a:buNone/>
            </a:pPr>
            <a:r>
              <a:rPr lang="ar-DZ" sz="4000" b="1" dirty="0" smtClean="0">
                <a:latin typeface="Arial" pitchFamily="34" charset="0"/>
                <a:cs typeface="Arial" pitchFamily="34" charset="0"/>
              </a:rPr>
              <a:t>بقسمة مجموع تكاليف مصدر التمويل (الفوائد المصرفية أو </a:t>
            </a:r>
            <a:r>
              <a:rPr lang="ar-DZ" sz="4000" b="1" dirty="0" err="1" smtClean="0">
                <a:latin typeface="Arial" pitchFamily="34" charset="0"/>
                <a:cs typeface="Arial" pitchFamily="34" charset="0"/>
              </a:rPr>
              <a:t>السندية</a:t>
            </a:r>
            <a:r>
              <a:rPr lang="ar-DZ" sz="4000" b="1" dirty="0" smtClean="0">
                <a:latin typeface="Arial" pitchFamily="34" charset="0"/>
                <a:cs typeface="Arial" pitchFamily="34" charset="0"/>
              </a:rPr>
              <a:t>، الأرباح الموزعة على الأسهم، مصاريف التمويل المختلفة،... </a:t>
            </a:r>
            <a:r>
              <a:rPr lang="ar-DZ" sz="4000" b="1" dirty="0" err="1" smtClean="0">
                <a:latin typeface="Arial" pitchFamily="34" charset="0"/>
                <a:cs typeface="Arial" pitchFamily="34" charset="0"/>
              </a:rPr>
              <a:t>إلخ</a:t>
            </a:r>
            <a:r>
              <a:rPr lang="ar-DZ" sz="4000" b="1" dirty="0" smtClean="0">
                <a:latin typeface="Arial" pitchFamily="34" charset="0"/>
                <a:cs typeface="Arial" pitchFamily="34" charset="0"/>
              </a:rPr>
              <a:t>) على المبلغ الصافي المتحصل عليه من هذا المصدر.</a:t>
            </a:r>
            <a:endParaRPr lang="fr-FR" sz="4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0"/>
            <a:ext cx="8153400" cy="5943600"/>
          </a:xfrm>
        </p:spPr>
        <p:txBody>
          <a:bodyPr>
            <a:normAutofit fontScale="92500" lnSpcReduction="20000"/>
          </a:bodyPr>
          <a:lstStyle/>
          <a:p>
            <a:pPr marL="0" indent="0" algn="just" rtl="1">
              <a:buNone/>
            </a:pPr>
            <a:r>
              <a:rPr lang="ar-SA" sz="4300" b="1" dirty="0" smtClean="0">
                <a:solidFill>
                  <a:srgbClr val="FF0000"/>
                </a:solidFill>
                <a:latin typeface="Times New Roman" pitchFamily="18" charset="0"/>
                <a:cs typeface="Times New Roman" pitchFamily="18" charset="0"/>
              </a:rPr>
              <a:t>تمرين</a:t>
            </a:r>
            <a:r>
              <a:rPr lang="ar-DZ" sz="4300" b="1" dirty="0" smtClean="0">
                <a:solidFill>
                  <a:srgbClr val="FF0000"/>
                </a:solidFill>
                <a:latin typeface="Times New Roman" pitchFamily="18" charset="0"/>
                <a:cs typeface="Times New Roman" pitchFamily="18" charset="0"/>
              </a:rPr>
              <a:t> إضافي</a:t>
            </a:r>
            <a:r>
              <a:rPr lang="ar-DZ" sz="3900" b="1" dirty="0" smtClean="0">
                <a:solidFill>
                  <a:srgbClr val="FF0000"/>
                </a:solidFill>
                <a:latin typeface="Times New Roman" pitchFamily="18" charset="0"/>
                <a:cs typeface="Times New Roman" pitchFamily="18" charset="0"/>
              </a:rPr>
              <a:t>:</a:t>
            </a:r>
            <a:endParaRPr lang="fr-FR" sz="3900" dirty="0" smtClean="0">
              <a:solidFill>
                <a:srgbClr val="FF0000"/>
              </a:solidFill>
              <a:latin typeface="Times New Roman" pitchFamily="18" charset="0"/>
              <a:cs typeface="Times New Roman" pitchFamily="18" charset="0"/>
            </a:endParaRPr>
          </a:p>
          <a:p>
            <a:pPr marL="0" indent="0" algn="just" rtl="1">
              <a:buNone/>
            </a:pPr>
            <a:r>
              <a:rPr lang="ar-SA" b="1" dirty="0" smtClean="0">
                <a:latin typeface="Times New Roman" pitchFamily="18" charset="0"/>
                <a:cs typeface="Times New Roman" pitchFamily="18" charset="0"/>
              </a:rPr>
              <a:t>    أصدرت مؤسسة أسهماً ممتازة بقيمة اسمية 100 </a:t>
            </a:r>
            <a:r>
              <a:rPr lang="ar-SA" b="1" dirty="0" err="1" smtClean="0">
                <a:latin typeface="Times New Roman" pitchFamily="18" charset="0"/>
                <a:cs typeface="Times New Roman" pitchFamily="18" charset="0"/>
              </a:rPr>
              <a:t>دج</a:t>
            </a:r>
            <a:r>
              <a:rPr lang="ar-SA" b="1" dirty="0" smtClean="0">
                <a:latin typeface="Times New Roman" pitchFamily="18" charset="0"/>
                <a:cs typeface="Times New Roman" pitchFamily="18" charset="0"/>
              </a:rPr>
              <a:t>، وقد تعهدت في إعلان الإصدار بمنح معدل ربح</a:t>
            </a:r>
            <a:r>
              <a:rPr lang="fr-FR" b="1" dirty="0" smtClean="0">
                <a:latin typeface="Times New Roman" pitchFamily="18" charset="0"/>
                <a:cs typeface="Times New Roman" pitchFamily="18" charset="0"/>
              </a:rPr>
              <a:t>% 10 </a:t>
            </a:r>
            <a:r>
              <a:rPr lang="ar-SA" b="1" dirty="0" smtClean="0">
                <a:latin typeface="Times New Roman" pitchFamily="18" charset="0"/>
                <a:cs typeface="Times New Roman" pitchFamily="18" charset="0"/>
              </a:rPr>
              <a:t> سنوياً، وقدرت نفقات الإصدار </a:t>
            </a:r>
            <a:r>
              <a:rPr lang="ar-SA" b="1" dirty="0" err="1" smtClean="0">
                <a:latin typeface="Times New Roman" pitchFamily="18" charset="0"/>
                <a:cs typeface="Times New Roman" pitchFamily="18" charset="0"/>
              </a:rPr>
              <a:t>بـ</a:t>
            </a:r>
            <a:r>
              <a:rPr lang="fr-FR" b="1" dirty="0" smtClean="0">
                <a:latin typeface="Times New Roman" pitchFamily="18" charset="0"/>
                <a:cs typeface="Times New Roman" pitchFamily="18" charset="0"/>
              </a:rPr>
              <a:t> % 5 </a:t>
            </a:r>
            <a:r>
              <a:rPr lang="ar-SA" b="1" dirty="0" smtClean="0">
                <a:latin typeface="Times New Roman" pitchFamily="18" charset="0"/>
                <a:cs typeface="Times New Roman" pitchFamily="18" charset="0"/>
              </a:rPr>
              <a:t>من سعر البيع المتوقع.</a:t>
            </a:r>
            <a:endParaRPr lang="fr-FR" dirty="0" smtClean="0">
              <a:latin typeface="Times New Roman" pitchFamily="18" charset="0"/>
              <a:cs typeface="Times New Roman" pitchFamily="18" charset="0"/>
            </a:endParaRPr>
          </a:p>
          <a:p>
            <a:pPr marL="0" indent="0" algn="just" rtl="1">
              <a:buNone/>
            </a:pPr>
            <a:r>
              <a:rPr lang="ar-SA" b="1" u="sng" dirty="0" smtClean="0">
                <a:latin typeface="Times New Roman" pitchFamily="18" charset="0"/>
                <a:cs typeface="Times New Roman" pitchFamily="18" charset="0"/>
              </a:rPr>
              <a:t>المطلوب</a:t>
            </a:r>
            <a:r>
              <a:rPr lang="ar-SA" b="1" dirty="0" smtClean="0">
                <a:latin typeface="Times New Roman" pitchFamily="18" charset="0"/>
                <a:cs typeface="Times New Roman" pitchFamily="18" charset="0"/>
              </a:rPr>
              <a:t>: ما تكلفة السهم الممتاز إذا تم بيع السهم بزيادة 8% من قيمته الاسمية ؟</a:t>
            </a:r>
            <a:endParaRPr lang="fr-FR" b="1" dirty="0" smtClean="0">
              <a:latin typeface="Times New Roman" pitchFamily="18" charset="0"/>
              <a:cs typeface="Times New Roman" pitchFamily="18" charset="0"/>
            </a:endParaRPr>
          </a:p>
          <a:p>
            <a:pPr marL="0" indent="0" algn="just" rtl="1">
              <a:buNone/>
            </a:pPr>
            <a:r>
              <a:rPr lang="ar-DZ" sz="2800" b="1" dirty="0" smtClean="0">
                <a:solidFill>
                  <a:srgbClr val="FF0000"/>
                </a:solidFill>
                <a:latin typeface="Times New Roman" pitchFamily="18" charset="0"/>
                <a:cs typeface="Times New Roman" pitchFamily="18" charset="0"/>
              </a:rPr>
              <a:t>الحل:</a:t>
            </a:r>
            <a:endParaRPr lang="ar-DZ" b="1" dirty="0" smtClean="0">
              <a:solidFill>
                <a:srgbClr val="FF0000"/>
              </a:solidFill>
              <a:latin typeface="Times New Roman" pitchFamily="18" charset="0"/>
              <a:cs typeface="Times New Roman" pitchFamily="18" charset="0"/>
            </a:endParaRPr>
          </a:p>
          <a:p>
            <a:pPr marL="0" indent="0" algn="just">
              <a:buNone/>
            </a:pPr>
            <a:r>
              <a:rPr lang="fr-FR" b="1" dirty="0" smtClean="0">
                <a:latin typeface="Times New Roman" pitchFamily="18" charset="0"/>
                <a:cs typeface="Times New Roman" pitchFamily="18" charset="0"/>
              </a:rPr>
              <a:t>VN= 100;  r= 10%;  F= 5%;  R= 8%</a:t>
            </a:r>
          </a:p>
          <a:p>
            <a:pPr marL="0" indent="0" algn="just">
              <a:buNone/>
            </a:pPr>
            <a:r>
              <a:rPr lang="fr-FR" b="1" dirty="0" smtClean="0">
                <a:latin typeface="Times New Roman" pitchFamily="18" charset="0"/>
                <a:cs typeface="Times New Roman" pitchFamily="18" charset="0"/>
              </a:rPr>
              <a:t>D= VN. r =100(0,10)= 10;</a:t>
            </a:r>
          </a:p>
          <a:p>
            <a:pPr marL="0" indent="0" algn="just">
              <a:buNone/>
            </a:pPr>
            <a:r>
              <a:rPr lang="fr-FR" b="1" dirty="0" smtClean="0">
                <a:latin typeface="Times New Roman" pitchFamily="18" charset="0"/>
                <a:cs typeface="Times New Roman" pitchFamily="18" charset="0"/>
              </a:rPr>
              <a:t>R= 100(0,08)= 8</a:t>
            </a:r>
          </a:p>
          <a:p>
            <a:pPr marL="0" indent="0" algn="just">
              <a:buNone/>
            </a:pPr>
            <a:r>
              <a:rPr lang="fr-FR" b="1" dirty="0" smtClean="0">
                <a:latin typeface="Times New Roman" pitchFamily="18" charset="0"/>
                <a:cs typeface="Times New Roman" pitchFamily="18" charset="0"/>
              </a:rPr>
              <a:t>P= VN+ R= 100+ 8= 108;</a:t>
            </a:r>
          </a:p>
          <a:p>
            <a:pPr marL="0" indent="0" algn="just">
              <a:buNone/>
            </a:pPr>
            <a:r>
              <a:rPr lang="fr-FR" b="1" dirty="0" smtClean="0">
                <a:latin typeface="Times New Roman" pitchFamily="18" charset="0"/>
                <a:cs typeface="Times New Roman" pitchFamily="18" charset="0"/>
              </a:rPr>
              <a:t>F= 108(0,05)= 5,4;</a:t>
            </a:r>
          </a:p>
          <a:p>
            <a:pPr marL="0" indent="0" algn="just">
              <a:buNone/>
            </a:pPr>
            <a:r>
              <a:rPr lang="fr-FR" b="1" dirty="0" smtClean="0">
                <a:latin typeface="Times New Roman" pitchFamily="18" charset="0"/>
                <a:cs typeface="Times New Roman" pitchFamily="18" charset="0"/>
              </a:rPr>
              <a:t>P</a:t>
            </a:r>
            <a:r>
              <a:rPr lang="fr-FR" b="1" baseline="-25000"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 = P- F= 108- 5,4= 102,6</a:t>
            </a:r>
          </a:p>
          <a:p>
            <a:pPr marL="0" indent="0" algn="just">
              <a:buNone/>
            </a:pPr>
            <a:endParaRPr lang="fr-FR" sz="2800" dirty="0" smtClean="0">
              <a:latin typeface="Times New Roman" pitchFamily="18" charset="0"/>
              <a:cs typeface="Times New Roman" pitchFamily="18" charset="0"/>
            </a:endParaRPr>
          </a:p>
          <a:p>
            <a:pPr algn="just" rtl="1">
              <a:buNone/>
            </a:pPr>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p:cNvGrpSpPr/>
          <p:nvPr/>
        </p:nvGrpSpPr>
        <p:grpSpPr>
          <a:xfrm>
            <a:off x="732838" y="1260144"/>
            <a:ext cx="7344362" cy="1143000"/>
            <a:chOff x="732838" y="1260144"/>
            <a:chExt cx="7344362" cy="1143000"/>
          </a:xfrm>
        </p:grpSpPr>
        <p:grpSp>
          <p:nvGrpSpPr>
            <p:cNvPr id="10" name="Group 7"/>
            <p:cNvGrpSpPr>
              <a:grpSpLocks/>
            </p:cNvGrpSpPr>
            <p:nvPr/>
          </p:nvGrpSpPr>
          <p:grpSpPr bwMode="auto">
            <a:xfrm>
              <a:off x="732838" y="1260144"/>
              <a:ext cx="1524000" cy="1143000"/>
              <a:chOff x="2560" y="5986"/>
              <a:chExt cx="1290" cy="960"/>
            </a:xfrm>
          </p:grpSpPr>
          <p:sp>
            <p:nvSpPr>
              <p:cNvPr id="11" name="Zone de texte 2"/>
              <p:cNvSpPr txBox="1">
                <a:spLocks noChangeArrowheads="1"/>
              </p:cNvSpPr>
              <p:nvPr/>
            </p:nvSpPr>
            <p:spPr bwMode="auto">
              <a:xfrm>
                <a:off x="2560" y="6236"/>
                <a:ext cx="75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190" y="5986"/>
                <a:ext cx="66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3160" y="6466"/>
                <a:ext cx="69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Connecteur droit 318"/>
              <p:cNvSpPr>
                <a:spLocks noChangeShapeType="1"/>
              </p:cNvSpPr>
              <p:nvPr/>
            </p:nvSpPr>
            <p:spPr bwMode="auto">
              <a:xfrm>
                <a:off x="3235" y="6466"/>
                <a:ext cx="40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grpSp>
        <p:grpSp>
          <p:nvGrpSpPr>
            <p:cNvPr id="17" name="Groupe 16"/>
            <p:cNvGrpSpPr/>
            <p:nvPr/>
          </p:nvGrpSpPr>
          <p:grpSpPr>
            <a:xfrm>
              <a:off x="3018838" y="1371600"/>
              <a:ext cx="5058362" cy="962604"/>
              <a:chOff x="3018838" y="1371600"/>
              <a:chExt cx="5058362" cy="962604"/>
            </a:xfrm>
          </p:grpSpPr>
          <p:sp>
            <p:nvSpPr>
              <p:cNvPr id="5" name="Text Box 3"/>
              <p:cNvSpPr txBox="1">
                <a:spLocks noChangeArrowheads="1"/>
              </p:cNvSpPr>
              <p:nvPr/>
            </p:nvSpPr>
            <p:spPr bwMode="auto">
              <a:xfrm>
                <a:off x="3018838" y="1494705"/>
                <a:ext cx="810201" cy="644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P</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4"/>
              <p:cNvSpPr txBox="1">
                <a:spLocks noChangeArrowheads="1"/>
              </p:cNvSpPr>
              <p:nvPr/>
            </p:nvSpPr>
            <p:spPr bwMode="auto">
              <a:xfrm>
                <a:off x="3977220" y="1371600"/>
                <a:ext cx="559524" cy="4572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5"/>
              <p:cNvSpPr txBox="1">
                <a:spLocks noChangeArrowheads="1"/>
              </p:cNvSpPr>
              <p:nvPr/>
            </p:nvSpPr>
            <p:spPr bwMode="auto">
              <a:xfrm>
                <a:off x="3763946" y="1808762"/>
                <a:ext cx="1036654" cy="52544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102,6</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6"/>
              <p:cNvSpPr txBox="1">
                <a:spLocks noChangeArrowheads="1"/>
              </p:cNvSpPr>
              <p:nvPr/>
            </p:nvSpPr>
            <p:spPr bwMode="auto">
              <a:xfrm>
                <a:off x="4725217" y="1470547"/>
                <a:ext cx="3351983" cy="5375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0,0974659= 9,75%</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6" name="Connecteur droit 15"/>
              <p:cNvCxnSpPr/>
              <p:nvPr/>
            </p:nvCxnSpPr>
            <p:spPr>
              <a:xfrm>
                <a:off x="3886200" y="1905000"/>
                <a:ext cx="762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2" name="Text Box 5"/>
          <p:cNvSpPr txBox="1">
            <a:spLocks noChangeArrowheads="1"/>
          </p:cNvSpPr>
          <p:nvPr/>
        </p:nvSpPr>
        <p:spPr bwMode="auto">
          <a:xfrm>
            <a:off x="4144948" y="4275158"/>
            <a:ext cx="2027582" cy="52544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108(1-</a:t>
            </a:r>
            <a:r>
              <a:rPr kumimoji="0" lang="fr-FR" sz="2800" b="1" i="0" u="none" strike="noStrike" cap="none" normalizeH="0" dirty="0" smtClean="0">
                <a:ln>
                  <a:noFill/>
                </a:ln>
                <a:solidFill>
                  <a:schemeClr val="tx1"/>
                </a:solidFill>
                <a:effectLst/>
                <a:latin typeface="Times New Roman" pitchFamily="18" charset="0"/>
                <a:ea typeface="Arial" pitchFamily="34" charset="0"/>
                <a:cs typeface="Times New Roman" pitchFamily="18" charset="0"/>
              </a:rPr>
              <a:t> 0,</a:t>
            </a:r>
            <a:r>
              <a:rPr kumimoji="0" lang="ar-DZ" sz="2800" b="1" i="0" u="none" strike="noStrike" cap="none" normalizeH="0" dirty="0" smtClean="0">
                <a:ln>
                  <a:noFill/>
                </a:ln>
                <a:solidFill>
                  <a:schemeClr val="tx1"/>
                </a:solidFill>
                <a:effectLst/>
                <a:latin typeface="Times New Roman" pitchFamily="18" charset="0"/>
                <a:ea typeface="Arial" pitchFamily="34" charset="0"/>
                <a:cs typeface="Times New Roman" pitchFamily="18" charset="0"/>
              </a:rPr>
              <a:t>05</a:t>
            </a:r>
            <a:r>
              <a:rPr kumimoji="0" lang="fr-FR" sz="2800" b="1" i="0" u="none" strike="noStrike" cap="none" normalizeH="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33" name="Groupe 32"/>
          <p:cNvGrpSpPr/>
          <p:nvPr/>
        </p:nvGrpSpPr>
        <p:grpSpPr>
          <a:xfrm>
            <a:off x="609600" y="3657600"/>
            <a:ext cx="1981200" cy="1143000"/>
            <a:chOff x="609600" y="3124200"/>
            <a:chExt cx="1981200" cy="1143000"/>
          </a:xfrm>
        </p:grpSpPr>
        <p:sp>
          <p:nvSpPr>
            <p:cNvPr id="26" name="Zone de texte 2"/>
            <p:cNvSpPr txBox="1">
              <a:spLocks noChangeArrowheads="1"/>
            </p:cNvSpPr>
            <p:nvPr/>
          </p:nvSpPr>
          <p:spPr bwMode="auto">
            <a:xfrm>
              <a:off x="609600" y="3421856"/>
              <a:ext cx="886047" cy="5715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1582479" y="3124200"/>
              <a:ext cx="779721" cy="5715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8" name="Zone de texte 2"/>
            <p:cNvSpPr txBox="1">
              <a:spLocks noChangeArrowheads="1"/>
            </p:cNvSpPr>
            <p:nvPr/>
          </p:nvSpPr>
          <p:spPr bwMode="auto">
            <a:xfrm>
              <a:off x="1318437" y="3695700"/>
              <a:ext cx="1272363" cy="5715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latin typeface="Times New Roman" pitchFamily="18" charset="0"/>
                  <a:cs typeface="Times New Roman" pitchFamily="18" charset="0"/>
                </a:rPr>
                <a:t>P(1- F)</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31" name="Connecteur droit 30"/>
            <p:cNvCxnSpPr/>
            <p:nvPr/>
          </p:nvCxnSpPr>
          <p:spPr>
            <a:xfrm>
              <a:off x="1295400" y="3706504"/>
              <a:ext cx="12192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Rectangle 31"/>
          <p:cNvSpPr/>
          <p:nvPr/>
        </p:nvSpPr>
        <p:spPr>
          <a:xfrm>
            <a:off x="304800" y="2678668"/>
            <a:ext cx="8153400" cy="954107"/>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في حالة: مصاريف الإصدار نسبة من سعر الإصدار</a:t>
            </a:r>
            <a:r>
              <a:rPr lang="fr-FR"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وليس من القيمة الاسمية:</a:t>
            </a:r>
          </a:p>
        </p:txBody>
      </p:sp>
      <p:grpSp>
        <p:nvGrpSpPr>
          <p:cNvPr id="37" name="Groupe 36"/>
          <p:cNvGrpSpPr/>
          <p:nvPr/>
        </p:nvGrpSpPr>
        <p:grpSpPr>
          <a:xfrm>
            <a:off x="3399839" y="3761796"/>
            <a:ext cx="4219975" cy="843525"/>
            <a:chOff x="3399839" y="3761796"/>
            <a:chExt cx="4219975" cy="843525"/>
          </a:xfrm>
        </p:grpSpPr>
        <p:sp>
          <p:nvSpPr>
            <p:cNvPr id="20" name="Text Box 3"/>
            <p:cNvSpPr txBox="1">
              <a:spLocks noChangeArrowheads="1"/>
            </p:cNvSpPr>
            <p:nvPr/>
          </p:nvSpPr>
          <p:spPr bwMode="auto">
            <a:xfrm>
              <a:off x="3399839" y="3961101"/>
              <a:ext cx="810202" cy="6442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 name="Text Box 4"/>
            <p:cNvSpPr txBox="1">
              <a:spLocks noChangeArrowheads="1"/>
            </p:cNvSpPr>
            <p:nvPr/>
          </p:nvSpPr>
          <p:spPr bwMode="auto">
            <a:xfrm>
              <a:off x="4775105" y="3761796"/>
              <a:ext cx="559524" cy="533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3" name="Text Box 6"/>
            <p:cNvSpPr txBox="1">
              <a:spLocks noChangeArrowheads="1"/>
            </p:cNvSpPr>
            <p:nvPr/>
          </p:nvSpPr>
          <p:spPr bwMode="auto">
            <a:xfrm>
              <a:off x="6020184" y="3936943"/>
              <a:ext cx="1599630" cy="5375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9,75%</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35" name="Connecteur droit 34"/>
            <p:cNvCxnSpPr/>
            <p:nvPr/>
          </p:nvCxnSpPr>
          <p:spPr>
            <a:xfrm>
              <a:off x="4191000" y="4251964"/>
              <a:ext cx="17526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3. </a:t>
            </a:r>
            <a:r>
              <a:rPr lang="ar-DZ" sz="3200" b="1" dirty="0" smtClean="0">
                <a:solidFill>
                  <a:srgbClr val="FF0000"/>
                </a:solidFill>
                <a:latin typeface="Adobe Arabic"/>
                <a:ea typeface="Adobe Arabic"/>
                <a:cs typeface="Adobe Arabic"/>
              </a:rPr>
              <a:t>تكلفة الأسهم العادية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81000"/>
            <a:ext cx="8001000" cy="838200"/>
          </a:xfrm>
        </p:spPr>
        <p:txBody>
          <a:bodyPr>
            <a:normAutofit/>
          </a:bodyPr>
          <a:lstStyle/>
          <a:p>
            <a:pPr algn="r" rtl="1"/>
            <a:r>
              <a:rPr lang="ar-DZ" sz="4400" b="1" dirty="0" smtClean="0">
                <a:solidFill>
                  <a:srgbClr val="FF0000"/>
                </a:solidFill>
                <a:latin typeface="Times New Roman" pitchFamily="18" charset="0"/>
                <a:cs typeface="Times New Roman" pitchFamily="18" charset="0"/>
              </a:rPr>
              <a:t>1. </a:t>
            </a:r>
            <a:r>
              <a:rPr lang="ar-DZ" sz="4400" b="1" dirty="0" smtClean="0">
                <a:solidFill>
                  <a:srgbClr val="FF0000"/>
                </a:solidFill>
                <a:latin typeface="Arial" pitchFamily="34" charset="0"/>
                <a:cs typeface="Arial" pitchFamily="34" charset="0"/>
              </a:rPr>
              <a:t>تعريف الأسهم العادية:</a:t>
            </a:r>
            <a:endParaRPr lang="fr-FR" sz="44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1600201"/>
            <a:ext cx="8305800" cy="1904999"/>
          </a:xfrm>
        </p:spPr>
        <p:txBody>
          <a:bodyPr>
            <a:noAutofit/>
          </a:bodyPr>
          <a:lstStyle/>
          <a:p>
            <a:pPr marL="23813" indent="-23813" algn="just" rtl="1">
              <a:buNone/>
            </a:pPr>
            <a:r>
              <a:rPr lang="ar-DZ" sz="3200" b="1" dirty="0" smtClean="0">
                <a:latin typeface="Arial" pitchFamily="34" charset="0"/>
                <a:cs typeface="Arial" pitchFamily="34" charset="0"/>
              </a:rPr>
              <a:t>     هي أوراق ماليّة مُتساوية القيمة وقابلة للتداول، تمثل حصة في حقوق الملكية بالشركة، ويحق لحاملها نسبة من الأرباح، والتصويت على القرارات في الجمعية العمومية.</a:t>
            </a:r>
          </a:p>
          <a:p>
            <a:pPr>
              <a:buNone/>
            </a:pPr>
            <a:r>
              <a:rPr lang="ar-DZ" sz="3200" dirty="0" smtClean="0"/>
              <a:t/>
            </a:r>
            <a:br>
              <a:rPr lang="ar-DZ" sz="3200" dirty="0" smtClean="0"/>
            </a:br>
            <a:endParaRPr lang="fr-FR" sz="32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r" rtl="1"/>
            <a:r>
              <a:rPr lang="ar-DZ" sz="4400" b="1" dirty="0" smtClean="0">
                <a:solidFill>
                  <a:srgbClr val="FF0000"/>
                </a:solidFill>
                <a:latin typeface="Arial" pitchFamily="34" charset="0"/>
                <a:cs typeface="Arial" pitchFamily="34" charset="0"/>
              </a:rPr>
              <a:t>2. قيم الأسهم العادية</a:t>
            </a:r>
            <a:endParaRPr lang="fr-FR" sz="44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1219200"/>
            <a:ext cx="8382000" cy="5410200"/>
          </a:xfrm>
        </p:spPr>
        <p:txBody>
          <a:bodyPr>
            <a:normAutofit fontScale="70000" lnSpcReduction="20000"/>
          </a:bodyPr>
          <a:lstStyle/>
          <a:p>
            <a:pPr marL="0" indent="0" algn="just" rtl="1">
              <a:buNone/>
            </a:pPr>
            <a:r>
              <a:rPr lang="ar-DZ" sz="5100" b="1" dirty="0" smtClean="0">
                <a:solidFill>
                  <a:srgbClr val="FF0000"/>
                </a:solidFill>
                <a:latin typeface="Arial" pitchFamily="34" charset="0"/>
                <a:cs typeface="Arial" pitchFamily="34" charset="0"/>
              </a:rPr>
              <a:t>أ. </a:t>
            </a:r>
            <a:r>
              <a:rPr lang="ar-SA" sz="5100" b="1" dirty="0" smtClean="0">
                <a:solidFill>
                  <a:srgbClr val="FF0000"/>
                </a:solidFill>
                <a:latin typeface="Arial" pitchFamily="34" charset="0"/>
                <a:cs typeface="Arial" pitchFamily="34" charset="0"/>
              </a:rPr>
              <a:t>القيمة الاسمية</a:t>
            </a:r>
            <a:r>
              <a:rPr lang="ar-DZ" sz="5100" b="1" dirty="0" smtClean="0">
                <a:solidFill>
                  <a:srgbClr val="FF0000"/>
                </a:solidFill>
                <a:latin typeface="Arial" pitchFamily="34" charset="0"/>
                <a:cs typeface="Arial" pitchFamily="34" charset="0"/>
              </a:rPr>
              <a:t>:</a:t>
            </a:r>
            <a:r>
              <a:rPr lang="ar-SA" sz="5100" b="1" dirty="0" smtClean="0">
                <a:solidFill>
                  <a:srgbClr val="FF0000"/>
                </a:solidFill>
                <a:latin typeface="Arial" pitchFamily="34" charset="0"/>
                <a:cs typeface="Arial" pitchFamily="34" charset="0"/>
              </a:rPr>
              <a:t> </a:t>
            </a:r>
            <a:endParaRPr lang="fr-FR" sz="5100" b="1" dirty="0" smtClean="0">
              <a:solidFill>
                <a:srgbClr val="FF0000"/>
              </a:solidFill>
              <a:latin typeface="Arial" pitchFamily="34" charset="0"/>
              <a:cs typeface="Arial" pitchFamily="34" charset="0"/>
            </a:endParaRPr>
          </a:p>
          <a:p>
            <a:pPr marL="0" indent="0" algn="just" rtl="1">
              <a:buNone/>
            </a:pPr>
            <a:r>
              <a:rPr lang="ar-SA" sz="4500" b="1" dirty="0" smtClean="0">
                <a:latin typeface="Arial" pitchFamily="34" charset="0"/>
                <a:cs typeface="Arial" pitchFamily="34" charset="0"/>
              </a:rPr>
              <a:t>    هي القيمة المدونة في قس</a:t>
            </a:r>
            <a:r>
              <a:rPr lang="ar-DZ" sz="4500" b="1" dirty="0" smtClean="0">
                <a:latin typeface="Arial" pitchFamily="34" charset="0"/>
                <a:cs typeface="Arial" pitchFamily="34" charset="0"/>
              </a:rPr>
              <a:t>ي</a:t>
            </a:r>
            <a:r>
              <a:rPr lang="ar-SA" sz="4500" b="1" dirty="0" err="1" smtClean="0">
                <a:latin typeface="Arial" pitchFamily="34" charset="0"/>
                <a:cs typeface="Arial" pitchFamily="34" charset="0"/>
              </a:rPr>
              <a:t>مة</a:t>
            </a:r>
            <a:r>
              <a:rPr lang="ar-SA" sz="4500" b="1" dirty="0" smtClean="0">
                <a:latin typeface="Arial" pitchFamily="34" charset="0"/>
                <a:cs typeface="Arial" pitchFamily="34" charset="0"/>
              </a:rPr>
              <a:t> السهم، وهي سعر اعتباري تضـعه الشـركة للسـهم عند إصداره لأول مرة، ولا يرتبط بسعر السهم في السوق، وهي قيمة نظرية لتغطية رأس المال المدفوع ومنصوص عليها في عقد تأسيس الشركة.</a:t>
            </a:r>
            <a:endParaRPr lang="fr-FR" sz="4500" b="1" dirty="0" smtClean="0">
              <a:latin typeface="Arial" pitchFamily="34" charset="0"/>
              <a:cs typeface="Arial" pitchFamily="34" charset="0"/>
            </a:endParaRPr>
          </a:p>
          <a:p>
            <a:pPr marL="0" indent="0" algn="just" rtl="1">
              <a:buNone/>
            </a:pPr>
            <a:r>
              <a:rPr lang="ar-DZ" sz="5100" b="1" dirty="0" smtClean="0">
                <a:solidFill>
                  <a:srgbClr val="FF0000"/>
                </a:solidFill>
                <a:latin typeface="Arial" pitchFamily="34" charset="0"/>
                <a:cs typeface="Arial" pitchFamily="34" charset="0"/>
              </a:rPr>
              <a:t>ب. </a:t>
            </a:r>
            <a:r>
              <a:rPr lang="ar-SA" sz="5100" b="1" dirty="0" smtClean="0">
                <a:solidFill>
                  <a:srgbClr val="FF0000"/>
                </a:solidFill>
                <a:latin typeface="Arial" pitchFamily="34" charset="0"/>
                <a:cs typeface="Arial" pitchFamily="34" charset="0"/>
              </a:rPr>
              <a:t>القيمة الدفترية</a:t>
            </a:r>
            <a:r>
              <a:rPr lang="ar-DZ" sz="5100" b="1" dirty="0" smtClean="0">
                <a:solidFill>
                  <a:srgbClr val="FF0000"/>
                </a:solidFill>
                <a:latin typeface="Arial" pitchFamily="34" charset="0"/>
                <a:cs typeface="Arial" pitchFamily="34" charset="0"/>
              </a:rPr>
              <a:t>:</a:t>
            </a:r>
            <a:r>
              <a:rPr lang="ar-SA" sz="5100" b="1" dirty="0" smtClean="0">
                <a:solidFill>
                  <a:srgbClr val="FF0000"/>
                </a:solidFill>
                <a:latin typeface="Arial" pitchFamily="34" charset="0"/>
                <a:cs typeface="Arial" pitchFamily="34" charset="0"/>
              </a:rPr>
              <a:t> </a:t>
            </a:r>
            <a:endParaRPr lang="fr-FR" sz="5100" b="1" dirty="0" smtClean="0">
              <a:solidFill>
                <a:srgbClr val="FF0000"/>
              </a:solidFill>
              <a:latin typeface="Arial" pitchFamily="34" charset="0"/>
              <a:cs typeface="Arial" pitchFamily="34" charset="0"/>
            </a:endParaRPr>
          </a:p>
          <a:p>
            <a:pPr marL="0" indent="0" algn="just" rtl="1">
              <a:buNone/>
            </a:pPr>
            <a:r>
              <a:rPr lang="ar-SA" sz="4000" b="1" dirty="0" smtClean="0">
                <a:latin typeface="Arial" pitchFamily="34" charset="0"/>
                <a:cs typeface="Arial" pitchFamily="34" charset="0"/>
              </a:rPr>
              <a:t>   ليس لها تأثير كبير على سعر السهم في السوق، تحسب من خلال قسمة </a:t>
            </a:r>
            <a:r>
              <a:rPr lang="ar-DZ" sz="4000" b="1" dirty="0" smtClean="0">
                <a:latin typeface="Arial" pitchFamily="34" charset="0"/>
                <a:cs typeface="Arial" pitchFamily="34" charset="0"/>
              </a:rPr>
              <a:t>الأموال الخاصة </a:t>
            </a:r>
            <a:r>
              <a:rPr lang="ar-SA" sz="4000" b="1" dirty="0" smtClean="0">
                <a:latin typeface="Arial" pitchFamily="34" charset="0"/>
                <a:cs typeface="Arial" pitchFamily="34" charset="0"/>
              </a:rPr>
              <a:t>علـى عـدد الأسـهم، </a:t>
            </a:r>
            <a:r>
              <a:rPr lang="ar-SA" sz="4000" b="1" dirty="0" err="1" smtClean="0">
                <a:latin typeface="Arial" pitchFamily="34" charset="0"/>
                <a:cs typeface="Arial" pitchFamily="34" charset="0"/>
              </a:rPr>
              <a:t>و</a:t>
            </a:r>
            <a:r>
              <a:rPr lang="ar-DZ" sz="4000" b="1" dirty="0" smtClean="0">
                <a:latin typeface="Arial" pitchFamily="34" charset="0"/>
                <a:cs typeface="Arial" pitchFamily="34" charset="0"/>
              </a:rPr>
              <a:t>ت</a:t>
            </a:r>
            <a:r>
              <a:rPr lang="ar-SA" sz="4000" b="1" dirty="0" smtClean="0">
                <a:latin typeface="Arial" pitchFamily="34" charset="0"/>
                <a:cs typeface="Arial" pitchFamily="34" charset="0"/>
              </a:rPr>
              <a:t>مثل </a:t>
            </a:r>
            <a:r>
              <a:rPr lang="ar-DZ" sz="4000" b="1" dirty="0" smtClean="0">
                <a:latin typeface="Arial" pitchFamily="34" charset="0"/>
                <a:cs typeface="Arial" pitchFamily="34" charset="0"/>
              </a:rPr>
              <a:t>الأموال الخاصة </a:t>
            </a:r>
            <a:r>
              <a:rPr lang="ar-SA" sz="4000" b="1" dirty="0" smtClean="0">
                <a:latin typeface="Arial" pitchFamily="34" charset="0"/>
                <a:cs typeface="Arial" pitchFamily="34" charset="0"/>
              </a:rPr>
              <a:t>الفرق بــين التزامات المؤسسة وأصولها المقيمة بالكلفة التاريخية.</a:t>
            </a:r>
            <a:endParaRPr lang="fr-FR" sz="4000" b="1" dirty="0" smtClean="0">
              <a:latin typeface="Arial" pitchFamily="34" charset="0"/>
              <a:cs typeface="Arial" pitchFamily="34" charset="0"/>
            </a:endParaRPr>
          </a:p>
          <a:p>
            <a:pPr marL="0" indent="0" algn="just" rtl="1">
              <a:buNone/>
            </a:pPr>
            <a:r>
              <a:rPr lang="ar-DZ" sz="5100" b="1" u="sng" dirty="0" smtClean="0">
                <a:solidFill>
                  <a:srgbClr val="FF0000"/>
                </a:solidFill>
                <a:latin typeface="Arial" pitchFamily="34" charset="0"/>
                <a:cs typeface="Arial" pitchFamily="34" charset="0"/>
              </a:rPr>
              <a:t>د. </a:t>
            </a:r>
            <a:r>
              <a:rPr lang="ar-SA" sz="5100" b="1" u="sng" dirty="0" smtClean="0">
                <a:solidFill>
                  <a:srgbClr val="FF0000"/>
                </a:solidFill>
                <a:latin typeface="Arial" pitchFamily="34" charset="0"/>
                <a:cs typeface="Arial" pitchFamily="34" charset="0"/>
              </a:rPr>
              <a:t>القيمة الحقيقية</a:t>
            </a:r>
            <a:r>
              <a:rPr lang="ar-DZ" sz="5100" b="1" u="sng" dirty="0" smtClean="0">
                <a:solidFill>
                  <a:srgbClr val="FF0000"/>
                </a:solidFill>
                <a:latin typeface="Arial" pitchFamily="34" charset="0"/>
                <a:cs typeface="Arial" pitchFamily="34" charset="0"/>
              </a:rPr>
              <a:t>:</a:t>
            </a:r>
            <a:endParaRPr lang="fr-FR" sz="5100" u="sng" dirty="0" smtClean="0">
              <a:solidFill>
                <a:srgbClr val="FF0000"/>
              </a:solidFill>
              <a:latin typeface="Arial" pitchFamily="34" charset="0"/>
              <a:cs typeface="Arial" pitchFamily="34" charset="0"/>
            </a:endParaRPr>
          </a:p>
          <a:p>
            <a:pPr marL="0" indent="0" algn="just" rtl="1">
              <a:buNone/>
            </a:pPr>
            <a:r>
              <a:rPr lang="ar-SA" sz="4000" b="1" dirty="0" smtClean="0">
                <a:latin typeface="Arial" pitchFamily="34" charset="0"/>
                <a:cs typeface="Arial" pitchFamily="34" charset="0"/>
              </a:rPr>
              <a:t>    </a:t>
            </a:r>
            <a:r>
              <a:rPr lang="ar-SA" sz="4000" b="1" u="sng" dirty="0" smtClean="0">
                <a:latin typeface="Arial" pitchFamily="34" charset="0"/>
                <a:cs typeface="Arial" pitchFamily="34" charset="0"/>
              </a:rPr>
              <a:t>تتوقـف على العائد الذي يتوقع أن </a:t>
            </a:r>
            <a:r>
              <a:rPr lang="ar-DZ" sz="4000" b="1" u="sng" dirty="0" smtClean="0">
                <a:latin typeface="Arial" pitchFamily="34" charset="0"/>
                <a:cs typeface="Arial" pitchFamily="34" charset="0"/>
              </a:rPr>
              <a:t>ي</a:t>
            </a:r>
            <a:r>
              <a:rPr lang="ar-SA" sz="4000" b="1" u="sng" dirty="0" smtClean="0">
                <a:latin typeface="Arial" pitchFamily="34" charset="0"/>
                <a:cs typeface="Arial" pitchFamily="34" charset="0"/>
              </a:rPr>
              <a:t>حققه السهم، ويتمثل العائد في التوزيعات النقدية والأرباح الرأسمالية التي يحققها المستثمر. </a:t>
            </a:r>
            <a:endParaRPr lang="fr-FR" sz="4000" b="1" u="sng" dirty="0" smtClean="0">
              <a:latin typeface="Arial" pitchFamily="34" charset="0"/>
              <a:cs typeface="Arial" pitchFamily="34" charset="0"/>
            </a:endParaRPr>
          </a:p>
          <a:p>
            <a:pPr marL="41275" indent="-41275" algn="r" rtl="1">
              <a:buNone/>
            </a:pPr>
            <a:endParaRPr lang="fr-F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33400"/>
            <a:ext cx="8229600" cy="6096000"/>
          </a:xfrm>
        </p:spPr>
        <p:txBody>
          <a:bodyPr>
            <a:normAutofit fontScale="85000" lnSpcReduction="20000"/>
          </a:bodyPr>
          <a:lstStyle/>
          <a:p>
            <a:pPr marL="0" indent="0" algn="just" rtl="1">
              <a:buNone/>
            </a:pPr>
            <a:r>
              <a:rPr lang="ar-DZ" sz="4200" b="1" dirty="0" smtClean="0">
                <a:solidFill>
                  <a:srgbClr val="FF0000"/>
                </a:solidFill>
                <a:latin typeface="Arial" pitchFamily="34" charset="0"/>
                <a:cs typeface="Arial" pitchFamily="34" charset="0"/>
              </a:rPr>
              <a:t>ج. </a:t>
            </a:r>
            <a:r>
              <a:rPr lang="ar-SA" sz="4200" b="1" dirty="0" smtClean="0">
                <a:solidFill>
                  <a:srgbClr val="FF0000"/>
                </a:solidFill>
                <a:latin typeface="Arial" pitchFamily="34" charset="0"/>
                <a:cs typeface="Arial" pitchFamily="34" charset="0"/>
              </a:rPr>
              <a:t>القيمة السوقية:</a:t>
            </a:r>
            <a:endParaRPr lang="fr-FR" sz="4200" b="1" dirty="0" smtClean="0">
              <a:solidFill>
                <a:srgbClr val="FF0000"/>
              </a:solidFill>
              <a:latin typeface="Arial" pitchFamily="34" charset="0"/>
              <a:cs typeface="Arial" pitchFamily="34" charset="0"/>
            </a:endParaRPr>
          </a:p>
          <a:p>
            <a:pPr marL="0" indent="0" algn="just" rtl="1">
              <a:buNone/>
            </a:pPr>
            <a:r>
              <a:rPr lang="ar-SA" sz="3800" b="1" dirty="0" smtClean="0">
                <a:latin typeface="Arial" pitchFamily="34" charset="0"/>
                <a:cs typeface="Arial" pitchFamily="34" charset="0"/>
              </a:rPr>
              <a:t>     هي القيمة التي يباع بهـا السهم فـي السوق المالي، وقد تكون أكبر أو أقل مـن القيمة الاسمية أو القيمة الدفتريـة بناء على أداء المؤسسة.</a:t>
            </a:r>
            <a:endParaRPr lang="fr-FR" sz="3800" b="1" dirty="0" smtClean="0">
              <a:latin typeface="Arial" pitchFamily="34" charset="0"/>
              <a:cs typeface="Arial" pitchFamily="34" charset="0"/>
            </a:endParaRPr>
          </a:p>
          <a:p>
            <a:pPr marL="0" indent="0" algn="just" rtl="1">
              <a:buNone/>
            </a:pPr>
            <a:r>
              <a:rPr lang="ar-DZ" sz="4200" b="1" dirty="0" smtClean="0">
                <a:solidFill>
                  <a:srgbClr val="FF0000"/>
                </a:solidFill>
                <a:latin typeface="Arial" pitchFamily="34" charset="0"/>
                <a:cs typeface="Arial" pitchFamily="34" charset="0"/>
              </a:rPr>
              <a:t>هـ. </a:t>
            </a:r>
            <a:r>
              <a:rPr lang="ar-SA" sz="4200" b="1" dirty="0" smtClean="0">
                <a:solidFill>
                  <a:srgbClr val="FF0000"/>
                </a:solidFill>
                <a:latin typeface="Arial" pitchFamily="34" charset="0"/>
                <a:cs typeface="Arial" pitchFamily="34" charset="0"/>
              </a:rPr>
              <a:t>القيمة </a:t>
            </a:r>
            <a:r>
              <a:rPr lang="ar-SA" sz="4200" b="1" dirty="0" err="1" smtClean="0">
                <a:solidFill>
                  <a:srgbClr val="FF0000"/>
                </a:solidFill>
                <a:latin typeface="Arial" pitchFamily="34" charset="0"/>
                <a:cs typeface="Arial" pitchFamily="34" charset="0"/>
              </a:rPr>
              <a:t>التصفوية</a:t>
            </a:r>
            <a:r>
              <a:rPr lang="ar-DZ" sz="4200" b="1" dirty="0" smtClean="0">
                <a:solidFill>
                  <a:srgbClr val="FF0000"/>
                </a:solidFill>
                <a:latin typeface="Arial" pitchFamily="34" charset="0"/>
                <a:cs typeface="Arial" pitchFamily="34" charset="0"/>
              </a:rPr>
              <a:t>:</a:t>
            </a:r>
            <a:r>
              <a:rPr lang="ar-SA" sz="4200" b="1" dirty="0" smtClean="0">
                <a:solidFill>
                  <a:srgbClr val="FF0000"/>
                </a:solidFill>
                <a:latin typeface="Arial" pitchFamily="34" charset="0"/>
                <a:cs typeface="Arial" pitchFamily="34" charset="0"/>
              </a:rPr>
              <a:t> </a:t>
            </a:r>
            <a:endParaRPr lang="fr-FR" sz="4200" dirty="0" smtClean="0">
              <a:solidFill>
                <a:srgbClr val="FF0000"/>
              </a:solidFill>
              <a:latin typeface="Arial" pitchFamily="34" charset="0"/>
              <a:cs typeface="Arial" pitchFamily="34" charset="0"/>
            </a:endParaRPr>
          </a:p>
          <a:p>
            <a:pPr marL="0" indent="0" algn="just" rtl="1">
              <a:buNone/>
            </a:pPr>
            <a:r>
              <a:rPr lang="ar-SA" sz="3800" b="1" dirty="0" smtClean="0">
                <a:latin typeface="Arial" pitchFamily="34" charset="0"/>
                <a:cs typeface="Arial" pitchFamily="34" charset="0"/>
              </a:rPr>
              <a:t>     تمثل قيمة السهم عند تصفية الشركة، وتساوي القيمة السوقية لأصولها، مطروحاً منها ديونها وقسمة النتيجة على عدد الأسهم.</a:t>
            </a:r>
            <a:endParaRPr lang="fr-FR" sz="3800" b="1" dirty="0" smtClean="0">
              <a:latin typeface="Arial" pitchFamily="34" charset="0"/>
              <a:cs typeface="Arial" pitchFamily="34" charset="0"/>
            </a:endParaRPr>
          </a:p>
          <a:p>
            <a:pPr marL="0" indent="0" algn="just" rtl="1">
              <a:buNone/>
            </a:pPr>
            <a:r>
              <a:rPr lang="ar-DZ" sz="4200" b="1" dirty="0" smtClean="0">
                <a:solidFill>
                  <a:srgbClr val="FF0000"/>
                </a:solidFill>
                <a:latin typeface="Arial" pitchFamily="34" charset="0"/>
                <a:cs typeface="Arial" pitchFamily="34" charset="0"/>
              </a:rPr>
              <a:t>و. </a:t>
            </a:r>
            <a:r>
              <a:rPr lang="ar-SA" sz="4200" b="1" dirty="0" smtClean="0">
                <a:solidFill>
                  <a:srgbClr val="FF0000"/>
                </a:solidFill>
                <a:latin typeface="Arial" pitchFamily="34" charset="0"/>
                <a:cs typeface="Arial" pitchFamily="34" charset="0"/>
              </a:rPr>
              <a:t>القيمة العادلة</a:t>
            </a:r>
            <a:r>
              <a:rPr lang="ar-DZ" sz="4200" b="1" dirty="0" smtClean="0">
                <a:solidFill>
                  <a:srgbClr val="FF0000"/>
                </a:solidFill>
                <a:latin typeface="Arial" pitchFamily="34" charset="0"/>
                <a:cs typeface="Arial" pitchFamily="34" charset="0"/>
              </a:rPr>
              <a:t>:</a:t>
            </a:r>
            <a:endParaRPr lang="fr-FR" sz="4200" dirty="0" smtClean="0">
              <a:solidFill>
                <a:srgbClr val="FF0000"/>
              </a:solidFill>
              <a:latin typeface="Arial" pitchFamily="34" charset="0"/>
              <a:cs typeface="Arial" pitchFamily="34" charset="0"/>
            </a:endParaRPr>
          </a:p>
          <a:p>
            <a:pPr marL="0" indent="0" algn="just" rtl="1">
              <a:buNone/>
            </a:pPr>
            <a:r>
              <a:rPr lang="ar-SA" sz="3800" b="1" dirty="0" smtClean="0">
                <a:latin typeface="Arial" pitchFamily="34" charset="0"/>
                <a:cs typeface="Arial" pitchFamily="34" charset="0"/>
              </a:rPr>
              <a:t>     تمثـل ما ينبغي أن تكون عليه قيمة السهم فـي السوق المالي، وهي المبلغ الذي سيتم الاتفـاق عليه عند بيع الأسهم، وذلـك فــي ظل عـدم وجـود ظـروف غيـر طبيعية مثل التصفية أو الإفلاس، وتوافر الدراية والرغبة فـي إتمام الصفقة.</a:t>
            </a:r>
            <a:endParaRPr lang="fr-FR" sz="3800" b="1" dirty="0" smtClean="0">
              <a:latin typeface="Arial" pitchFamily="34" charset="0"/>
              <a:cs typeface="Arial" pitchFamily="34" charset="0"/>
            </a:endParaRPr>
          </a:p>
          <a:p>
            <a:endParaRPr lang="fr-F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3238"/>
            <a:ext cx="8305800" cy="868362"/>
          </a:xfrm>
        </p:spPr>
        <p:txBody>
          <a:bodyPr>
            <a:noAutofit/>
          </a:bodyPr>
          <a:lstStyle/>
          <a:p>
            <a:pPr algn="r" rtl="1"/>
            <a:r>
              <a:rPr lang="ar-DZ" sz="4400" b="1" dirty="0" smtClean="0">
                <a:solidFill>
                  <a:srgbClr val="FF0000"/>
                </a:solidFill>
                <a:latin typeface="Times New Roman" pitchFamily="18" charset="0"/>
                <a:cs typeface="Times New Roman" pitchFamily="18" charset="0"/>
              </a:rPr>
              <a:t>3. تكلفة الأسهم العادية</a:t>
            </a:r>
            <a:r>
              <a:rPr lang="fr-FR" sz="3200" b="1" dirty="0" smtClean="0">
                <a:solidFill>
                  <a:srgbClr val="FF0000"/>
                </a:solidFill>
                <a:latin typeface="Times New Roman" pitchFamily="18" charset="0"/>
                <a:cs typeface="Times New Roman" pitchFamily="18" charset="0"/>
              </a:rPr>
              <a:t>actions ordinaires </a:t>
            </a:r>
            <a:r>
              <a:rPr lang="ar-DZ" sz="3200" b="1" dirty="0" smtClean="0">
                <a:solidFill>
                  <a:srgbClr val="FF0000"/>
                </a:solidFill>
                <a:latin typeface="Times New Roman" pitchFamily="18" charset="0"/>
                <a:cs typeface="Times New Roman" pitchFamily="18" charset="0"/>
              </a:rPr>
              <a:t>:</a:t>
            </a:r>
            <a:endParaRPr lang="fr-FR" sz="44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304800" y="2590800"/>
            <a:ext cx="8458200" cy="1752599"/>
          </a:xfrm>
        </p:spPr>
        <p:txBody>
          <a:bodyPr>
            <a:normAutofit fontScale="92500"/>
          </a:bodyPr>
          <a:lstStyle/>
          <a:p>
            <a:pPr marL="23813" indent="-23813" algn="just" rtl="1">
              <a:buNone/>
            </a:pPr>
            <a:r>
              <a:rPr lang="fr-FR" b="1" dirty="0" smtClean="0">
                <a:latin typeface="Arial" pitchFamily="34" charset="0"/>
                <a:cs typeface="Arial" pitchFamily="34" charset="0"/>
              </a:rPr>
              <a:t>   </a:t>
            </a:r>
            <a:r>
              <a:rPr lang="ar-DZ" b="1" dirty="0" smtClean="0">
                <a:latin typeface="Arial" pitchFamily="34" charset="0"/>
                <a:cs typeface="Arial" pitchFamily="34" charset="0"/>
              </a:rPr>
              <a:t>توجد عدة طرق لحساب تكلفة الأسهم العادية، سندرس منه طريقتين:</a:t>
            </a:r>
          </a:p>
          <a:p>
            <a:pPr marL="23813" indent="-23813" algn="just" rtl="1">
              <a:buClr>
                <a:schemeClr val="tx1"/>
              </a:buClr>
              <a:buFont typeface="Wingdings" pitchFamily="2" charset="2"/>
              <a:buChar char="§"/>
            </a:pPr>
            <a:r>
              <a:rPr lang="ar-DZ" b="1" dirty="0" smtClean="0">
                <a:latin typeface="Arial" pitchFamily="34" charset="0"/>
                <a:cs typeface="Arial" pitchFamily="34" charset="0"/>
              </a:rPr>
              <a:t> طريقة نموذج النمو الدائم لحساب معدل العائد المتوقع</a:t>
            </a:r>
          </a:p>
          <a:p>
            <a:pPr marL="23813" indent="-23813" algn="just" rtl="1">
              <a:buClr>
                <a:schemeClr val="tx1"/>
              </a:buClr>
              <a:buFont typeface="Wingdings" pitchFamily="2" charset="2"/>
              <a:buChar char="§"/>
            </a:pPr>
            <a:r>
              <a:rPr lang="ar-DZ" b="1" dirty="0" smtClean="0">
                <a:latin typeface="Arial" pitchFamily="34" charset="0"/>
                <a:cs typeface="Arial" pitchFamily="34" charset="0"/>
              </a:rPr>
              <a:t> طريقة نموذج تسعير الأصول المالية لحساب معدل العائد المطلوب.</a:t>
            </a:r>
            <a:endParaRPr lang="fr-FR" dirty="0" smtClean="0">
              <a:latin typeface="Arial" pitchFamily="34" charset="0"/>
              <a:cs typeface="Arial" pitchFamily="34" charset="0"/>
            </a:endParaRPr>
          </a:p>
          <a:p>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95800" y="304800"/>
            <a:ext cx="4191000" cy="914400"/>
          </a:xfrm>
        </p:spPr>
        <p:txBody>
          <a:bodyPr>
            <a:normAutofit/>
          </a:bodyPr>
          <a:lstStyle/>
          <a:p>
            <a:pPr algn="r" rtl="1"/>
            <a:r>
              <a:rPr lang="ar-DZ" sz="4400" b="1" dirty="0" smtClean="0">
                <a:solidFill>
                  <a:srgbClr val="FF0000"/>
                </a:solidFill>
                <a:latin typeface="Arial" pitchFamily="34" charset="0"/>
                <a:cs typeface="Arial" pitchFamily="34" charset="0"/>
              </a:rPr>
              <a:t>أ. نموذج النمو الدائم</a:t>
            </a:r>
            <a:r>
              <a:rPr lang="ar-DZ" sz="4400" b="1" dirty="0" smtClean="0">
                <a:solidFill>
                  <a:srgbClr val="FF0000"/>
                </a:solidFill>
                <a:latin typeface="Times New Roman" pitchFamily="18" charset="0"/>
                <a:cs typeface="Times New Roman" pitchFamily="18" charset="0"/>
              </a:rPr>
              <a:t>:</a:t>
            </a:r>
            <a:r>
              <a:rPr lang="fr-FR" sz="4400" b="1" dirty="0" smtClean="0">
                <a:solidFill>
                  <a:srgbClr val="FF0000"/>
                </a:solidFill>
                <a:latin typeface="Arial" pitchFamily="34" charset="0"/>
                <a:cs typeface="Arial" pitchFamily="34" charset="0"/>
              </a:rPr>
              <a:t> </a:t>
            </a:r>
            <a:endParaRPr lang="fr-FR" sz="44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19200"/>
            <a:ext cx="8229600" cy="1524000"/>
          </a:xfrm>
        </p:spPr>
        <p:txBody>
          <a:bodyPr>
            <a:normAutofit/>
          </a:bodyPr>
          <a:lstStyle/>
          <a:p>
            <a:pPr marL="0" indent="12700" algn="just" rtl="1">
              <a:buNone/>
            </a:pPr>
            <a:r>
              <a:rPr lang="ar-DZ" sz="2800" b="1" dirty="0" smtClean="0">
                <a:latin typeface="Arial" pitchFamily="34" charset="0"/>
                <a:cs typeface="Arial" pitchFamily="34" charset="0"/>
              </a:rPr>
              <a:t>    يسمى في </a:t>
            </a:r>
            <a:r>
              <a:rPr lang="ar-DZ" sz="2800" b="1" dirty="0" err="1" smtClean="0">
                <a:latin typeface="Arial" pitchFamily="34" charset="0"/>
                <a:cs typeface="Arial" pitchFamily="34" charset="0"/>
              </a:rPr>
              <a:t>الأنجليزية</a:t>
            </a:r>
            <a:r>
              <a:rPr lang="ar-DZ" sz="2800" b="1" dirty="0" smtClean="0">
                <a:latin typeface="Arial" pitchFamily="34" charset="0"/>
                <a:cs typeface="Arial" pitchFamily="34" charset="0"/>
              </a:rPr>
              <a:t> </a:t>
            </a:r>
            <a:r>
              <a:rPr lang="fr-FR" sz="2800" b="1" i="1" dirty="0" err="1" smtClean="0">
                <a:latin typeface="Times New Roman" pitchFamily="18" charset="0"/>
                <a:cs typeface="Times New Roman" pitchFamily="18" charset="0"/>
              </a:rPr>
              <a:t>dividend</a:t>
            </a:r>
            <a:r>
              <a:rPr lang="fr-FR" sz="2800" b="1" i="1" dirty="0" smtClean="0">
                <a:latin typeface="Times New Roman" pitchFamily="18" charset="0"/>
                <a:cs typeface="Times New Roman" pitchFamily="18" charset="0"/>
              </a:rPr>
              <a:t> discount model</a:t>
            </a:r>
            <a:r>
              <a:rPr lang="ar-DZ" sz="2800" b="1" i="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أي</a:t>
            </a:r>
            <a:r>
              <a:rPr lang="ar-DZ" sz="2800" b="1" i="1" dirty="0" smtClean="0">
                <a:latin typeface="Times New Roman" pitchFamily="18" charset="0"/>
                <a:cs typeface="Times New Roman" pitchFamily="18" charset="0"/>
              </a:rPr>
              <a:t> </a:t>
            </a:r>
            <a:r>
              <a:rPr lang="ar-DZ" sz="2800" b="1" dirty="0" smtClean="0">
                <a:latin typeface="Arial" pitchFamily="34" charset="0"/>
                <a:cs typeface="Arial" pitchFamily="34" charset="0"/>
              </a:rPr>
              <a:t>نموذج خصم التوزيعات المتوقعة، وهو يحمل اسم مؤلفيه</a:t>
            </a:r>
            <a:r>
              <a:rPr lang="fr-FR" sz="2800" b="1" u="sng" dirty="0" smtClean="0">
                <a:latin typeface="Times New Roman" pitchFamily="18" charset="0"/>
                <a:cs typeface="Times New Roman" pitchFamily="18" charset="0"/>
              </a:rPr>
              <a:t>Alan C. </a:t>
            </a:r>
            <a:r>
              <a:rPr lang="fr-FR" sz="2800" b="1" u="sng" dirty="0" err="1" smtClean="0">
                <a:latin typeface="Times New Roman" pitchFamily="18" charset="0"/>
                <a:cs typeface="Times New Roman" pitchFamily="18" charset="0"/>
              </a:rPr>
              <a:t>Gorden</a:t>
            </a:r>
            <a:r>
              <a:rPr lang="ar-DZ" sz="2800" b="1" dirty="0" smtClean="0">
                <a:latin typeface="Arial" pitchFamily="34" charset="0"/>
                <a:cs typeface="Arial" pitchFamily="34" charset="0"/>
              </a:rPr>
              <a:t> </a:t>
            </a:r>
            <a:r>
              <a:rPr lang="fr-FR" sz="2800" b="1" u="sng" dirty="0" err="1" smtClean="0">
                <a:latin typeface="Times New Roman" pitchFamily="18" charset="0"/>
                <a:cs typeface="Times New Roman" pitchFamily="18" charset="0"/>
              </a:rPr>
              <a:t>Mayron</a:t>
            </a:r>
            <a:r>
              <a:rPr lang="fr-FR" sz="2800" b="1" u="sng" dirty="0" smtClean="0">
                <a:latin typeface="Times New Roman" pitchFamily="18" charset="0"/>
                <a:cs typeface="Times New Roman" pitchFamily="18" charset="0"/>
              </a:rPr>
              <a:t> J.</a:t>
            </a:r>
            <a:r>
              <a:rPr lang="fr-FR" sz="2800" b="1" u="sng" dirty="0" smtClean="0"/>
              <a:t> </a:t>
            </a:r>
            <a:r>
              <a:rPr lang="fr-FR" sz="2800" b="1" u="sng" dirty="0" err="1" smtClean="0">
                <a:latin typeface="Times New Roman" pitchFamily="18" charset="0"/>
                <a:cs typeface="Times New Roman" pitchFamily="18" charset="0"/>
              </a:rPr>
              <a:t>shapero</a:t>
            </a:r>
            <a:r>
              <a:rPr lang="fr-FR" sz="2800" b="1" dirty="0" smtClean="0">
                <a:latin typeface="Times New Roman" pitchFamily="18" charset="0"/>
                <a:cs typeface="Times New Roman" pitchFamily="18" charset="0"/>
              </a:rPr>
              <a:t>,</a:t>
            </a:r>
            <a:r>
              <a:rPr lang="ar-DZ" sz="2800" b="1" dirty="0" smtClean="0">
                <a:latin typeface="Arial" pitchFamily="34" charset="0"/>
                <a:cs typeface="Arial" pitchFamily="34" charset="0"/>
              </a:rPr>
              <a:t>، حيث قاما بتطويره في </a:t>
            </a:r>
            <a:r>
              <a:rPr lang="ar-DZ" sz="2800" b="1" dirty="0" smtClean="0">
                <a:latin typeface="Times New Roman" pitchFamily="18" charset="0"/>
                <a:cs typeface="Times New Roman" pitchFamily="18" charset="0"/>
              </a:rPr>
              <a:t>1959</a:t>
            </a:r>
            <a:r>
              <a:rPr lang="ar-DZ" sz="2800" b="1" dirty="0" smtClean="0">
                <a:latin typeface="Arial" pitchFamily="34" charset="0"/>
                <a:cs typeface="Arial" pitchFamily="34" charset="0"/>
              </a:rPr>
              <a:t>.</a:t>
            </a:r>
          </a:p>
        </p:txBody>
      </p:sp>
      <p:sp>
        <p:nvSpPr>
          <p:cNvPr id="4" name="Rectangle 3"/>
          <p:cNvSpPr/>
          <p:nvPr/>
        </p:nvSpPr>
        <p:spPr>
          <a:xfrm>
            <a:off x="457200" y="2743200"/>
            <a:ext cx="8305800" cy="2246769"/>
          </a:xfrm>
          <a:prstGeom prst="rect">
            <a:avLst/>
          </a:prstGeom>
        </p:spPr>
        <p:txBody>
          <a:bodyPr wrap="square">
            <a:spAutoFit/>
          </a:bodyPr>
          <a:lstStyle/>
          <a:p>
            <a:pPr algn="just" rtl="1"/>
            <a:r>
              <a:rPr lang="ar-DZ" sz="2800" b="1" dirty="0" smtClean="0">
                <a:latin typeface="Arial" pitchFamily="34" charset="0"/>
                <a:cs typeface="Arial" pitchFamily="34" charset="0"/>
              </a:rPr>
              <a:t>     يسمى نموذج النمو الدائم، لأنه لا يأخذ في الاعتبار الأرباح الرأسمالية، التي تتحقق عند بيع الأسهم في نهاية الفترة، بل يعتبر أنه عندما تكون توزيعات الأرباح المتوقعة على الأسهم دائمًة، أي تميل إلى ما لا نهاية، فإن </a:t>
            </a:r>
            <a:r>
              <a:rPr lang="ar-DZ" sz="2800" b="1" u="sng" dirty="0" smtClean="0">
                <a:latin typeface="Arial" pitchFamily="34" charset="0"/>
                <a:cs typeface="Arial" pitchFamily="34" charset="0"/>
              </a:rPr>
              <a:t>الأرباح الرأسمالية </a:t>
            </a:r>
            <a:r>
              <a:rPr lang="ar-DZ" sz="2800" b="1" dirty="0" smtClean="0">
                <a:latin typeface="Arial" pitchFamily="34" charset="0"/>
                <a:cs typeface="Arial" pitchFamily="34" charset="0"/>
              </a:rPr>
              <a:t>ليس لها تأثير على قيمة الأسهم، وهو ما يعني أن النموذج يعطي الأهمية فقط </a:t>
            </a:r>
            <a:r>
              <a:rPr lang="ar-DZ" sz="2800" b="1" u="sng" dirty="0" smtClean="0">
                <a:latin typeface="Arial" pitchFamily="34" charset="0"/>
                <a:cs typeface="Arial" pitchFamily="34" charset="0"/>
              </a:rPr>
              <a:t>للأرباح الجارية</a:t>
            </a:r>
            <a:r>
              <a:rPr lang="ar-DZ" sz="2800" b="1" dirty="0" smtClean="0">
                <a:latin typeface="Arial" pitchFamily="34" charset="0"/>
                <a:cs typeface="Arial" pitchFamily="34" charset="0"/>
              </a:rPr>
              <a:t>.</a:t>
            </a:r>
            <a:endParaRPr lang="fr-FR" sz="2800" dirty="0"/>
          </a:p>
        </p:txBody>
      </p:sp>
      <p:sp>
        <p:nvSpPr>
          <p:cNvPr id="5" name="Rectangle 4"/>
          <p:cNvSpPr/>
          <p:nvPr/>
        </p:nvSpPr>
        <p:spPr>
          <a:xfrm>
            <a:off x="228600" y="5029200"/>
            <a:ext cx="8674058" cy="954107"/>
          </a:xfrm>
          <a:prstGeom prst="rect">
            <a:avLst/>
          </a:prstGeom>
        </p:spPr>
        <p:txBody>
          <a:bodyPr wrap="square">
            <a:spAutoFit/>
          </a:bodyPr>
          <a:lstStyle/>
          <a:p>
            <a:pPr algn="just" rtl="1"/>
            <a:r>
              <a:rPr lang="ar-DZ" sz="2800" b="1" dirty="0" smtClean="0">
                <a:latin typeface="Arial" pitchFamily="34" charset="0"/>
                <a:cs typeface="Arial" pitchFamily="34" charset="0"/>
              </a:rPr>
              <a:t>    يسمح بحساب </a:t>
            </a:r>
            <a:r>
              <a:rPr lang="ar-DZ" sz="2800" b="1" u="sng" dirty="0" smtClean="0">
                <a:latin typeface="Arial" pitchFamily="34" charset="0"/>
                <a:cs typeface="Arial" pitchFamily="34" charset="0"/>
              </a:rPr>
              <a:t>معدل العائد المتوقع للسهم</a:t>
            </a:r>
            <a:r>
              <a:rPr lang="ar-DZ" sz="2800" b="1" dirty="0" smtClean="0">
                <a:latin typeface="Arial" pitchFamily="34" charset="0"/>
                <a:cs typeface="Arial" pitchFamily="34" charset="0"/>
              </a:rPr>
              <a:t> مستقبلا، بناء على توزيعات متوقعة تنمو بمعدل ثابت، مهما كانت الأرباح الفعلية مستقبلا. </a:t>
            </a:r>
          </a:p>
        </p:txBody>
      </p:sp>
      <p:sp>
        <p:nvSpPr>
          <p:cNvPr id="6" name="Rectangle 5"/>
          <p:cNvSpPr/>
          <p:nvPr/>
        </p:nvSpPr>
        <p:spPr>
          <a:xfrm>
            <a:off x="228600" y="6248400"/>
            <a:ext cx="8534400" cy="461665"/>
          </a:xfrm>
          <a:prstGeom prst="rect">
            <a:avLst/>
          </a:prstGeom>
        </p:spPr>
        <p:txBody>
          <a:bodyPr wrap="square">
            <a:spAutoFit/>
          </a:bodyPr>
          <a:lstStyle/>
          <a:p>
            <a:pPr algn="ctr" rtl="1"/>
            <a:r>
              <a:rPr lang="ar-DZ" sz="2400" b="1" dirty="0" smtClean="0">
                <a:solidFill>
                  <a:srgbClr val="FF0000"/>
                </a:solidFill>
                <a:latin typeface="Arial" pitchFamily="34" charset="0"/>
                <a:cs typeface="Arial" pitchFamily="34" charset="0"/>
              </a:rPr>
              <a:t>معدل العائد المتوقع بالنسبة للمساهمين، هو تكلفة تمويل بالأسهم بالنسبة للمؤسسة</a:t>
            </a:r>
            <a:endParaRPr lang="fr-FR" sz="1600"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1000" cy="1143000"/>
          </a:xfrm>
        </p:spPr>
        <p:txBody>
          <a:bodyPr>
            <a:normAutofit/>
          </a:bodyPr>
          <a:lstStyle/>
          <a:p>
            <a:pPr algn="r" rtl="1"/>
            <a:r>
              <a:rPr lang="ar-DZ" sz="4400" b="1" dirty="0" smtClean="0">
                <a:solidFill>
                  <a:srgbClr val="FF0000"/>
                </a:solidFill>
                <a:latin typeface="Arial" pitchFamily="34" charset="0"/>
                <a:cs typeface="Arial" pitchFamily="34" charset="0"/>
              </a:rPr>
              <a:t>صيغة النموذج:</a:t>
            </a:r>
            <a:endParaRPr lang="fr-FR" sz="4400" b="1" dirty="0">
              <a:solidFill>
                <a:srgbClr val="FF0000"/>
              </a:solidFill>
              <a:latin typeface="Arial" pitchFamily="34" charset="0"/>
              <a:cs typeface="Arial" pitchFamily="34" charset="0"/>
            </a:endParaRPr>
          </a:p>
        </p:txBody>
      </p:sp>
      <p:grpSp>
        <p:nvGrpSpPr>
          <p:cNvPr id="25" name="Groupe 24"/>
          <p:cNvGrpSpPr/>
          <p:nvPr/>
        </p:nvGrpSpPr>
        <p:grpSpPr>
          <a:xfrm>
            <a:off x="712486" y="1314791"/>
            <a:ext cx="5262927" cy="1238104"/>
            <a:chOff x="712486" y="1314791"/>
            <a:chExt cx="5262927" cy="1238104"/>
          </a:xfrm>
        </p:grpSpPr>
        <p:grpSp>
          <p:nvGrpSpPr>
            <p:cNvPr id="1035" name="Group 11"/>
            <p:cNvGrpSpPr>
              <a:grpSpLocks/>
            </p:cNvGrpSpPr>
            <p:nvPr/>
          </p:nvGrpSpPr>
          <p:grpSpPr bwMode="auto">
            <a:xfrm>
              <a:off x="712486" y="1332180"/>
              <a:ext cx="2030857" cy="1220715"/>
              <a:chOff x="486" y="9910"/>
              <a:chExt cx="1522" cy="718"/>
            </a:xfrm>
          </p:grpSpPr>
          <p:sp>
            <p:nvSpPr>
              <p:cNvPr id="1036" name="Zone de texte 2"/>
              <p:cNvSpPr txBox="1">
                <a:spLocks noChangeArrowheads="1"/>
              </p:cNvSpPr>
              <p:nvPr/>
            </p:nvSpPr>
            <p:spPr bwMode="auto">
              <a:xfrm>
                <a:off x="1330" y="9910"/>
                <a:ext cx="564" cy="342"/>
              </a:xfrm>
              <a:prstGeom prst="rect">
                <a:avLst/>
              </a:prstGeom>
              <a:solidFill>
                <a:srgbClr val="FFFFFF"/>
              </a:solidFill>
              <a:ln w="190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7" name="Zone de texte 2"/>
              <p:cNvSpPr txBox="1">
                <a:spLocks noChangeArrowheads="1"/>
              </p:cNvSpPr>
              <p:nvPr/>
            </p:nvSpPr>
            <p:spPr bwMode="auto">
              <a:xfrm>
                <a:off x="1210" y="10252"/>
                <a:ext cx="798" cy="376"/>
              </a:xfrm>
              <a:prstGeom prst="rect">
                <a:avLst/>
              </a:prstGeom>
              <a:solidFill>
                <a:srgbClr val="FFFFFF"/>
              </a:solidFill>
              <a:ln w="190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o</a:t>
                </a: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g</a:t>
                </a:r>
                <a:endParaRPr kumimoji="0" lang="fr-FR" sz="28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38" name="Zone de texte 2"/>
              <p:cNvSpPr txBox="1">
                <a:spLocks noChangeArrowheads="1"/>
              </p:cNvSpPr>
              <p:nvPr/>
            </p:nvSpPr>
            <p:spPr bwMode="auto">
              <a:xfrm>
                <a:off x="486" y="10102"/>
                <a:ext cx="685" cy="347"/>
              </a:xfrm>
              <a:prstGeom prst="rect">
                <a:avLst/>
              </a:prstGeom>
              <a:solidFill>
                <a:srgbClr val="FFFFFF"/>
              </a:solidFill>
              <a:ln w="190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9" name="Connecteur droit 332"/>
              <p:cNvSpPr>
                <a:spLocks noChangeShapeType="1"/>
              </p:cNvSpPr>
              <p:nvPr/>
            </p:nvSpPr>
            <p:spPr bwMode="auto">
              <a:xfrm>
                <a:off x="1374" y="10260"/>
                <a:ext cx="48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grpSp>
        <p:grpSp>
          <p:nvGrpSpPr>
            <p:cNvPr id="1040" name="Group 16"/>
            <p:cNvGrpSpPr>
              <a:grpSpLocks/>
            </p:cNvGrpSpPr>
            <p:nvPr/>
          </p:nvGrpSpPr>
          <p:grpSpPr bwMode="auto">
            <a:xfrm>
              <a:off x="3657602" y="1314791"/>
              <a:ext cx="2317811" cy="1221702"/>
              <a:chOff x="3925" y="9804"/>
              <a:chExt cx="1783" cy="652"/>
            </a:xfrm>
          </p:grpSpPr>
          <p:sp>
            <p:nvSpPr>
              <p:cNvPr id="1041" name="Zone de texte 2"/>
              <p:cNvSpPr txBox="1">
                <a:spLocks noChangeArrowheads="1"/>
              </p:cNvSpPr>
              <p:nvPr/>
            </p:nvSpPr>
            <p:spPr bwMode="auto">
              <a:xfrm>
                <a:off x="3925" y="9968"/>
                <a:ext cx="720" cy="3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o</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2" name="Zone de texte 2"/>
              <p:cNvSpPr txBox="1">
                <a:spLocks noChangeArrowheads="1"/>
              </p:cNvSpPr>
              <p:nvPr/>
            </p:nvSpPr>
            <p:spPr bwMode="auto">
              <a:xfrm>
                <a:off x="4398" y="9804"/>
                <a:ext cx="645"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3" name="Connecteur droit 398"/>
              <p:cNvSpPr>
                <a:spLocks noChangeShapeType="1"/>
              </p:cNvSpPr>
              <p:nvPr/>
            </p:nvSpPr>
            <p:spPr bwMode="auto">
              <a:xfrm>
                <a:off x="4457" y="10115"/>
                <a:ext cx="437"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latin typeface="Times New Roman" pitchFamily="18" charset="0"/>
                  <a:cs typeface="Times New Roman" pitchFamily="18" charset="0"/>
                </a:endParaRPr>
              </a:p>
            </p:txBody>
          </p:sp>
          <p:sp>
            <p:nvSpPr>
              <p:cNvPr id="1044" name="Zone de texte 2"/>
              <p:cNvSpPr txBox="1">
                <a:spLocks noChangeArrowheads="1"/>
              </p:cNvSpPr>
              <p:nvPr/>
            </p:nvSpPr>
            <p:spPr bwMode="auto">
              <a:xfrm>
                <a:off x="4398" y="10143"/>
                <a:ext cx="645" cy="31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45" name="Zone de texte 2"/>
              <p:cNvSpPr txBox="1">
                <a:spLocks noChangeArrowheads="1"/>
              </p:cNvSpPr>
              <p:nvPr/>
            </p:nvSpPr>
            <p:spPr bwMode="auto">
              <a:xfrm>
                <a:off x="4913" y="9983"/>
                <a:ext cx="795"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g</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24" name="Flèche droite 23"/>
            <p:cNvSpPr/>
            <p:nvPr/>
          </p:nvSpPr>
          <p:spPr>
            <a:xfrm>
              <a:off x="2971800" y="1752600"/>
              <a:ext cx="457200" cy="228600"/>
            </a:xfrm>
            <a:prstGeom prst="rightArrow">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046" name="Rectangle 22"/>
          <p:cNvSpPr>
            <a:spLocks noChangeArrowheads="1"/>
          </p:cNvSpPr>
          <p:nvPr/>
        </p:nvSpPr>
        <p:spPr bwMode="auto">
          <a:xfrm>
            <a:off x="228600" y="2819400"/>
            <a:ext cx="86106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Simplified Arabic"/>
                <a:ea typeface="Calibri" pitchFamily="34" charset="0"/>
                <a:cs typeface="Arial" pitchFamily="34" charset="0"/>
              </a:rPr>
              <a:t>حيث: </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o</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ت</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كلفة التمويل بالأسهم العادية</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وهو معدل العائد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المتوقع</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من المساهمين العاديين عند قي</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ا</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مهم بشراء السهم العادي</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ت</a:t>
            </a:r>
            <a:r>
              <a:rPr kumimoji="0" lang="ar-SA" sz="2800" b="1" i="0" u="none" strike="noStrike" cap="none" normalizeH="0" baseline="0" dirty="0" err="1" smtClean="0">
                <a:ln>
                  <a:noFill/>
                </a:ln>
                <a:solidFill>
                  <a:schemeClr val="tx1"/>
                </a:solidFill>
                <a:effectLst/>
                <a:latin typeface="Simplified Arabic"/>
                <a:ea typeface="Calibri" pitchFamily="34" charset="0"/>
                <a:cs typeface="Arial" pitchFamily="34" charset="0"/>
              </a:rPr>
              <a:t>وزيعات</a:t>
            </a:r>
            <a:r>
              <a:rPr kumimoji="0" lang="ar-SA" sz="2800" b="1" i="0" u="none" strike="noStrike" cap="none" normalizeH="0" baseline="0" dirty="0" smtClean="0">
                <a:ln>
                  <a:noFill/>
                </a:ln>
                <a:solidFill>
                  <a:schemeClr val="tx1"/>
                </a:solidFill>
                <a:effectLst/>
                <a:latin typeface="Simplified Arabic"/>
                <a:ea typeface="Calibri" pitchFamily="34" charset="0"/>
                <a:cs typeface="Arial" pitchFamily="34" charset="0"/>
              </a:rPr>
              <a:t> الأرباح المتوقعة للسنة الأولى</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a:t>
            </a:r>
            <a:r>
              <a:rPr kumimoji="0" lang="fr-FR"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 معدل نمو التوزيعات للسهم</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0</a:t>
            </a:r>
            <a:r>
              <a:rPr kumimoji="0" lang="fr-FR" sz="2800" b="1" i="0" u="none" strike="noStrike" cap="none" normalizeH="0" baseline="-30000" dirty="0" smtClean="0">
                <a:ln>
                  <a:noFill/>
                </a:ln>
                <a:solidFill>
                  <a:schemeClr val="tx1"/>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صافي سعر الإصدار أو القيمة السوقية الصافية للسهم العادي،</a:t>
            </a:r>
            <a:r>
              <a:rPr kumimoji="0" lang="ar-DZ" sz="2800" b="1" i="0" u="none" strike="noStrike" cap="none" normalizeH="0" dirty="0" smtClean="0">
                <a:ln>
                  <a:noFill/>
                </a:ln>
                <a:solidFill>
                  <a:schemeClr val="tx1"/>
                </a:solidFill>
                <a:effectLst/>
                <a:latin typeface="Arial" pitchFamily="34" charset="0"/>
                <a:ea typeface="Calibri" pitchFamily="34" charset="0"/>
                <a:cs typeface="Arial" pitchFamily="34" charset="0"/>
              </a:rPr>
              <a:t> وهو يمثل القيمة الحالية الصافية للسهم العادي، ويعطى بالعلاقة التالية:</a:t>
            </a:r>
          </a:p>
          <a:p>
            <a:pPr marL="0" marR="0" lvl="0" indent="0" algn="justLow" defTabSz="914400" rtl="1" eaLnBrk="0" fontAlgn="base" latinLnBrk="0" hangingPunct="0">
              <a:lnSpc>
                <a:spcPct val="100000"/>
              </a:lnSpc>
              <a:spcBef>
                <a:spcPct val="0"/>
              </a:spcBef>
              <a:spcAft>
                <a:spcPct val="0"/>
              </a:spcAft>
              <a:buClrTx/>
              <a:buSzTx/>
              <a:buFontTx/>
              <a:buNone/>
              <a:tabLst/>
            </a:pPr>
            <a:r>
              <a:rPr lang="ar-DZ" sz="2400" b="1" baseline="0" dirty="0" smtClean="0">
                <a:solidFill>
                  <a:srgbClr val="FF0000"/>
                </a:solidFill>
                <a:latin typeface="Arial" pitchFamily="34" charset="0"/>
                <a:cs typeface="Arial" pitchFamily="34" charset="0"/>
              </a:rPr>
              <a:t>صافي سعر الإصدار= القيمة الاسمية- خصم أو + علاوة الإصدار – مصاريف الإصدار</a:t>
            </a:r>
            <a:endParaRPr kumimoji="0" lang="ar-DZ"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944562"/>
          </a:xfrm>
        </p:spPr>
        <p:txBody>
          <a:bodyPr>
            <a:normAutofit/>
          </a:bodyPr>
          <a:lstStyle/>
          <a:p>
            <a:pPr algn="r" rtl="1"/>
            <a:r>
              <a:rPr lang="ar-DZ" sz="4400" b="1" dirty="0" smtClean="0">
                <a:solidFill>
                  <a:srgbClr val="FF0000"/>
                </a:solidFill>
                <a:latin typeface="Arial" pitchFamily="34" charset="0"/>
                <a:cs typeface="Arial" pitchFamily="34" charset="0"/>
              </a:rPr>
              <a:t>مراجعة المتتالية الهندسية:</a:t>
            </a:r>
            <a:endParaRPr lang="fr-FR" sz="44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04800" y="1143000"/>
            <a:ext cx="8382000" cy="5562600"/>
          </a:xfrm>
        </p:spPr>
        <p:txBody>
          <a:bodyPr>
            <a:noAutofit/>
          </a:bodyPr>
          <a:lstStyle/>
          <a:p>
            <a:pPr algn="l">
              <a:buNone/>
            </a:pPr>
            <a:r>
              <a:rPr lang="fr-FR" sz="2800" b="1" dirty="0" smtClean="0">
                <a:latin typeface="Times New Roman" pitchFamily="18" charset="0"/>
                <a:cs typeface="Times New Roman" pitchFamily="18" charset="0"/>
              </a:rPr>
              <a:t>U</a:t>
            </a:r>
            <a:r>
              <a:rPr lang="fr-FR" sz="2800" b="1" baseline="-25000" dirty="0"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ar</a:t>
            </a:r>
            <a:r>
              <a:rPr lang="fr-FR" sz="2800" b="1" baseline="30000" dirty="0" err="1" smtClean="0">
                <a:latin typeface="Times New Roman" pitchFamily="18" charset="0"/>
                <a:cs typeface="Times New Roman" pitchFamily="18" charset="0"/>
              </a:rPr>
              <a:t>n</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n= 0, 1, 2 …</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a ; </a:t>
            </a:r>
            <a:r>
              <a:rPr lang="fr-FR" sz="2800" b="1" dirty="0" err="1" smtClean="0">
                <a:latin typeface="Times New Roman" pitchFamily="18" charset="0"/>
                <a:cs typeface="Times New Roman" pitchFamily="18" charset="0"/>
              </a:rPr>
              <a:t>ar</a:t>
            </a:r>
            <a:r>
              <a:rPr lang="fr-FR" sz="2800" b="1" dirty="0" smtClean="0">
                <a:latin typeface="Times New Roman" pitchFamily="18" charset="0"/>
                <a:cs typeface="Times New Roman" pitchFamily="18" charset="0"/>
              </a:rPr>
              <a:t> ; ar</a:t>
            </a:r>
            <a:r>
              <a:rPr lang="fr-FR" sz="2800" b="1" baseline="30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 ar</a:t>
            </a:r>
            <a:r>
              <a:rPr lang="fr-FR" sz="2800" b="1" baseline="30000" dirty="0" smtClean="0">
                <a:latin typeface="Times New Roman" pitchFamily="18" charset="0"/>
                <a:cs typeface="Times New Roman" pitchFamily="18" charset="0"/>
              </a:rPr>
              <a:t>3 </a:t>
            </a:r>
            <a:r>
              <a:rPr lang="fr-FR" sz="2800" b="1" dirty="0" smtClean="0">
                <a:latin typeface="Times New Roman" pitchFamily="18" charset="0"/>
                <a:cs typeface="Times New Roman" pitchFamily="18" charset="0"/>
              </a:rPr>
              <a:t>; ar</a:t>
            </a:r>
            <a:r>
              <a:rPr lang="fr-FR" sz="2800" b="1" baseline="30000" dirty="0" smtClean="0">
                <a:latin typeface="Times New Roman" pitchFamily="18" charset="0"/>
                <a:cs typeface="Times New Roman" pitchFamily="18" charset="0"/>
              </a:rPr>
              <a:t>4</a:t>
            </a:r>
            <a:r>
              <a:rPr lang="fr-FR" sz="2800" b="1" dirty="0" smtClean="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rtl="1">
              <a:buNone/>
            </a:pPr>
            <a:r>
              <a:rPr lang="fr-FR" sz="2800" b="1" dirty="0" smtClean="0">
                <a:latin typeface="Times New Roman" pitchFamily="18" charset="0"/>
                <a:cs typeface="Times New Roman" pitchFamily="18" charset="0"/>
              </a:rPr>
              <a:t>U</a:t>
            </a:r>
            <a:r>
              <a:rPr lang="fr-FR" sz="2800" b="1" baseline="-25000" dirty="0"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ar</a:t>
            </a:r>
            <a:r>
              <a:rPr lang="fr-FR" sz="2800" b="1" baseline="30000" dirty="0" err="1" smtClean="0">
                <a:latin typeface="Times New Roman" pitchFamily="18" charset="0"/>
                <a:cs typeface="Times New Roman" pitchFamily="18" charset="0"/>
              </a:rPr>
              <a:t>n</a:t>
            </a:r>
            <a:r>
              <a:rPr lang="fr-FR" sz="2800" b="1" baseline="30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n= 1, 2, 3 …          a ; </a:t>
            </a:r>
            <a:r>
              <a:rPr lang="fr-FR" sz="2800" b="1" dirty="0" err="1" smtClean="0">
                <a:latin typeface="Times New Roman" pitchFamily="18" charset="0"/>
                <a:cs typeface="Times New Roman" pitchFamily="18" charset="0"/>
              </a:rPr>
              <a:t>ar</a:t>
            </a:r>
            <a:r>
              <a:rPr lang="fr-FR" sz="2800" b="1" dirty="0" smtClean="0">
                <a:latin typeface="Times New Roman" pitchFamily="18" charset="0"/>
                <a:cs typeface="Times New Roman" pitchFamily="18" charset="0"/>
              </a:rPr>
              <a:t> ; ar</a:t>
            </a:r>
            <a:r>
              <a:rPr lang="fr-FR" sz="2800" b="1" baseline="30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 ar</a:t>
            </a:r>
            <a:r>
              <a:rPr lang="fr-FR" sz="2800" b="1" baseline="30000" dirty="0" smtClean="0">
                <a:latin typeface="Times New Roman" pitchFamily="18" charset="0"/>
                <a:cs typeface="Times New Roman" pitchFamily="18" charset="0"/>
              </a:rPr>
              <a:t>3 </a:t>
            </a:r>
            <a:r>
              <a:rPr lang="fr-FR" sz="2800" b="1" dirty="0" smtClean="0">
                <a:latin typeface="Times New Roman" pitchFamily="18" charset="0"/>
                <a:cs typeface="Times New Roman" pitchFamily="18" charset="0"/>
              </a:rPr>
              <a:t>; ar</a:t>
            </a:r>
            <a:r>
              <a:rPr lang="fr-FR" sz="2800" b="1" baseline="30000" dirty="0" smtClean="0">
                <a:latin typeface="Times New Roman" pitchFamily="18" charset="0"/>
                <a:cs typeface="Times New Roman" pitchFamily="18" charset="0"/>
              </a:rPr>
              <a:t>4 </a:t>
            </a:r>
            <a:r>
              <a:rPr lang="fr-FR" sz="2800" b="1" dirty="0" smtClean="0">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pPr algn="just" rtl="1">
              <a:buNone/>
            </a:pPr>
            <a:r>
              <a:rPr lang="ar-DZ" sz="2800" b="1" dirty="0" smtClean="0">
                <a:latin typeface="Arial" pitchFamily="34" charset="0"/>
                <a:cs typeface="Arial" pitchFamily="34" charset="0"/>
              </a:rPr>
              <a:t>يسمى </a:t>
            </a:r>
            <a:r>
              <a:rPr lang="fr-FR" sz="2800" b="1" dirty="0" smtClean="0">
                <a:latin typeface="Times New Roman" pitchFamily="18" charset="0"/>
                <a:cs typeface="Times New Roman" pitchFamily="18" charset="0"/>
              </a:rPr>
              <a:t>a</a:t>
            </a:r>
            <a:r>
              <a:rPr lang="ar-DZ" sz="2800" b="1" dirty="0" smtClean="0">
                <a:latin typeface="Arial" pitchFamily="34" charset="0"/>
                <a:cs typeface="Arial" pitchFamily="34" charset="0"/>
              </a:rPr>
              <a:t> الحد الأول </a:t>
            </a:r>
            <a:r>
              <a:rPr lang="ar-DZ" sz="2800" b="1" dirty="0" err="1" smtClean="0">
                <a:latin typeface="Arial" pitchFamily="34" charset="0"/>
                <a:cs typeface="Arial" pitchFamily="34" charset="0"/>
              </a:rPr>
              <a:t>و</a:t>
            </a:r>
            <a:r>
              <a:rPr lang="ar-DZ" sz="2800" b="1" dirty="0" smtClean="0">
                <a:latin typeface="Arial" pitchFamily="34" charset="0"/>
                <a:cs typeface="Arial" pitchFamily="34" charset="0"/>
              </a:rPr>
              <a:t> </a:t>
            </a:r>
            <a:r>
              <a:rPr lang="fr-FR" sz="2800" b="1" dirty="0" smtClean="0">
                <a:latin typeface="Times New Roman" pitchFamily="18" charset="0"/>
                <a:cs typeface="Times New Roman" pitchFamily="18" charset="0"/>
              </a:rPr>
              <a:t>r</a:t>
            </a:r>
            <a:r>
              <a:rPr lang="ar-DZ" sz="2800" b="1" dirty="0" smtClean="0">
                <a:latin typeface="Arial" pitchFamily="34" charset="0"/>
                <a:cs typeface="Arial" pitchFamily="34" charset="0"/>
              </a:rPr>
              <a:t> أساس المتتالية الهندسية</a:t>
            </a:r>
            <a:endParaRPr lang="fr-FR" sz="2800" dirty="0" smtClean="0">
              <a:latin typeface="Arial" pitchFamily="34" charset="0"/>
              <a:cs typeface="Arial" pitchFamily="34" charset="0"/>
            </a:endParaRPr>
          </a:p>
          <a:p>
            <a:pPr algn="just" rtl="1">
              <a:buNone/>
            </a:pPr>
            <a:r>
              <a:rPr lang="ar-DZ" sz="2800" b="1" dirty="0" smtClean="0">
                <a:solidFill>
                  <a:srgbClr val="FF0000"/>
                </a:solidFill>
                <a:latin typeface="Arial" pitchFamily="34" charset="0"/>
                <a:cs typeface="Arial" pitchFamily="34" charset="0"/>
              </a:rPr>
              <a:t>مثال:                                     </a:t>
            </a:r>
            <a:r>
              <a:rPr lang="fr-FR" sz="2800" b="1" dirty="0" smtClean="0">
                <a:solidFill>
                  <a:srgbClr val="FF0000"/>
                </a:solidFill>
                <a:latin typeface="Times New Roman" pitchFamily="18" charset="0"/>
                <a:cs typeface="Times New Roman" pitchFamily="18" charset="0"/>
              </a:rPr>
              <a:t>U</a:t>
            </a:r>
            <a:r>
              <a:rPr lang="fr-FR" sz="2800" b="1" baseline="-25000" dirty="0" smtClean="0">
                <a:solidFill>
                  <a:srgbClr val="FF0000"/>
                </a:solidFill>
                <a:latin typeface="Times New Roman" pitchFamily="18" charset="0"/>
                <a:cs typeface="Times New Roman" pitchFamily="18" charset="0"/>
              </a:rPr>
              <a:t>n</a:t>
            </a:r>
            <a:r>
              <a:rPr lang="fr-FR" sz="2800" b="1" dirty="0" smtClean="0">
                <a:solidFill>
                  <a:srgbClr val="FF0000"/>
                </a:solidFill>
                <a:latin typeface="Times New Roman" pitchFamily="18" charset="0"/>
                <a:cs typeface="Times New Roman" pitchFamily="18" charset="0"/>
              </a:rPr>
              <a:t>= 3. 2</a:t>
            </a:r>
            <a:r>
              <a:rPr lang="fr-FR" sz="2800" b="1" baseline="30000" dirty="0" smtClean="0">
                <a:solidFill>
                  <a:srgbClr val="FF0000"/>
                </a:solidFill>
                <a:latin typeface="Times New Roman" pitchFamily="18" charset="0"/>
                <a:cs typeface="Times New Roman" pitchFamily="18" charset="0"/>
              </a:rPr>
              <a:t>n </a:t>
            </a:r>
            <a:r>
              <a:rPr lang="fr-FR" sz="2800" b="1" dirty="0" smtClean="0">
                <a:solidFill>
                  <a:srgbClr val="FF0000"/>
                </a:solidFill>
                <a:latin typeface="Times New Roman" pitchFamily="18" charset="0"/>
                <a:cs typeface="Times New Roman" pitchFamily="18" charset="0"/>
              </a:rPr>
              <a:t>;  n= 0, 1, 2 …. </a:t>
            </a:r>
            <a:r>
              <a:rPr lang="ar-DZ" sz="2800" b="1" dirty="0" smtClean="0">
                <a:solidFill>
                  <a:srgbClr val="FF0000"/>
                </a:solidFill>
                <a:latin typeface="Times New Roman" pitchFamily="18" charset="0"/>
                <a:cs typeface="Times New Roman" pitchFamily="18" charset="0"/>
              </a:rPr>
              <a:t>   </a:t>
            </a:r>
          </a:p>
          <a:p>
            <a:pPr marL="23813" indent="-23813" algn="r" rtl="1">
              <a:buNone/>
            </a:pPr>
            <a:r>
              <a:rPr lang="ar-DZ" sz="2800" b="1" dirty="0" smtClean="0">
                <a:latin typeface="Arial" pitchFamily="34" charset="0"/>
                <a:cs typeface="Arial" pitchFamily="34" charset="0"/>
              </a:rPr>
              <a:t>متتالية هندسية حدها الأول </a:t>
            </a:r>
            <a:r>
              <a:rPr lang="ar-DZ" sz="2800" b="1" dirty="0" smtClean="0">
                <a:latin typeface="Times New Roman" pitchFamily="18" charset="0"/>
                <a:cs typeface="Times New Roman" pitchFamily="18" charset="0"/>
              </a:rPr>
              <a:t>3</a:t>
            </a:r>
            <a:r>
              <a:rPr lang="ar-DZ" sz="2800" b="1" dirty="0" smtClean="0">
                <a:latin typeface="Arial" pitchFamily="34" charset="0"/>
                <a:cs typeface="Arial" pitchFamily="34" charset="0"/>
              </a:rPr>
              <a:t> وأساسها </a:t>
            </a:r>
            <a:r>
              <a:rPr lang="fr-FR" sz="2800" b="1" dirty="0" smtClean="0">
                <a:latin typeface="Times New Roman" pitchFamily="18" charset="0"/>
                <a:cs typeface="Times New Roman" pitchFamily="18" charset="0"/>
              </a:rPr>
              <a:t>2</a:t>
            </a:r>
            <a:r>
              <a:rPr lang="ar-DZ" sz="2800" b="1" dirty="0" smtClean="0">
                <a:latin typeface="Arial" pitchFamily="34" charset="0"/>
                <a:cs typeface="Arial" pitchFamily="34" charset="0"/>
              </a:rPr>
              <a:t>: </a:t>
            </a:r>
            <a:endParaRPr lang="fr-FR" sz="2800" dirty="0" smtClean="0">
              <a:latin typeface="Arial" pitchFamily="34" charset="0"/>
              <a:cs typeface="Arial" pitchFamily="34" charset="0"/>
            </a:endParaRPr>
          </a:p>
          <a:p>
            <a:pPr algn="l">
              <a:buNone/>
            </a:pP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U</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3. 2</a:t>
            </a:r>
            <a:r>
              <a:rPr lang="fr-FR" sz="2800" b="1" baseline="30000" dirty="0" smtClean="0">
                <a:latin typeface="Times New Roman" pitchFamily="18" charset="0"/>
                <a:cs typeface="Times New Roman" pitchFamily="18" charset="0"/>
              </a:rPr>
              <a:t>0 </a:t>
            </a:r>
            <a:r>
              <a:rPr lang="fr-FR" sz="2800" b="1" dirty="0" smtClean="0">
                <a:latin typeface="Times New Roman" pitchFamily="18" charset="0"/>
                <a:cs typeface="Times New Roman" pitchFamily="18" charset="0"/>
              </a:rPr>
              <a:t>= 3 ; U</a:t>
            </a:r>
            <a:r>
              <a:rPr lang="fr-FR" sz="2800" b="1" baseline="-25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3. 2</a:t>
            </a:r>
            <a:r>
              <a:rPr lang="fr-FR" sz="2800" b="1" baseline="30000" dirty="0" smtClean="0">
                <a:latin typeface="Times New Roman" pitchFamily="18" charset="0"/>
                <a:cs typeface="Times New Roman" pitchFamily="18" charset="0"/>
              </a:rPr>
              <a:t>1 </a:t>
            </a:r>
            <a:r>
              <a:rPr lang="fr-FR" sz="2800" b="1" dirty="0" smtClean="0">
                <a:latin typeface="Times New Roman" pitchFamily="18" charset="0"/>
                <a:cs typeface="Times New Roman" pitchFamily="18" charset="0"/>
              </a:rPr>
              <a:t>= 6 ; U</a:t>
            </a:r>
            <a:r>
              <a:rPr lang="fr-FR" sz="2800" b="1" baseline="-25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3. 2</a:t>
            </a:r>
            <a:r>
              <a:rPr lang="fr-FR" sz="2800" b="1" baseline="30000" dirty="0" smtClean="0">
                <a:latin typeface="Times New Roman" pitchFamily="18" charset="0"/>
                <a:cs typeface="Times New Roman" pitchFamily="18" charset="0"/>
              </a:rPr>
              <a:t>2 </a:t>
            </a:r>
            <a:r>
              <a:rPr lang="fr-FR" sz="2800" b="1" dirty="0" smtClean="0">
                <a:latin typeface="Times New Roman" pitchFamily="18" charset="0"/>
                <a:cs typeface="Times New Roman" pitchFamily="18" charset="0"/>
              </a:rPr>
              <a:t>= 12</a:t>
            </a:r>
            <a:endParaRPr lang="fr-FR" sz="2800" dirty="0" smtClean="0">
              <a:latin typeface="Times New Roman" pitchFamily="18" charset="0"/>
              <a:cs typeface="Times New Roman" pitchFamily="18" charset="0"/>
            </a:endParaRPr>
          </a:p>
          <a:p>
            <a:pPr algn="just">
              <a:buNone/>
            </a:pPr>
            <a:r>
              <a:rPr lang="fr-FR" sz="2800" b="1" dirty="0" smtClean="0">
                <a:latin typeface="Times New Roman" pitchFamily="18" charset="0"/>
                <a:cs typeface="Times New Roman" pitchFamily="18" charset="0"/>
              </a:rPr>
              <a:t>3 ; 6 ; 12 ; 24 ; 48 ; 96 ; 192 ; 384 ……</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كلما نضرب في </a:t>
            </a:r>
            <a:r>
              <a:rPr lang="ar-DZ" sz="2800" b="1" dirty="0" smtClean="0">
                <a:latin typeface="Times New Roman" pitchFamily="18" charset="0"/>
                <a:cs typeface="Times New Roman" pitchFamily="18" charset="0"/>
              </a:rPr>
              <a:t>2 </a:t>
            </a:r>
            <a:endParaRPr lang="fr-FR" sz="2800" dirty="0" smtClean="0">
              <a:latin typeface="Times New Roman" pitchFamily="18" charset="0"/>
              <a:cs typeface="Times New Roman" pitchFamily="18" charset="0"/>
            </a:endParaRPr>
          </a:p>
          <a:p>
            <a:pPr algn="just" rtl="1">
              <a:buNone/>
            </a:pPr>
            <a:r>
              <a:rPr lang="ar-DZ" sz="2800" b="1" dirty="0" smtClean="0">
                <a:solidFill>
                  <a:srgbClr val="FF0000"/>
                </a:solidFill>
                <a:latin typeface="Arial" pitchFamily="34" charset="0"/>
                <a:cs typeface="Arial" pitchFamily="34" charset="0"/>
              </a:rPr>
              <a:t>مثال:                                         </a:t>
            </a:r>
            <a:r>
              <a:rPr lang="fr-FR" sz="2800" b="1" dirty="0" smtClean="0">
                <a:solidFill>
                  <a:srgbClr val="FF0000"/>
                </a:solidFill>
                <a:latin typeface="Times New Roman" pitchFamily="18" charset="0"/>
                <a:cs typeface="Times New Roman" pitchFamily="18" charset="0"/>
              </a:rPr>
              <a:t>; n= 0, 1, 2 ….</a:t>
            </a:r>
            <a:r>
              <a:rPr lang="ar-DZ" sz="2800" b="1" dirty="0" smtClean="0">
                <a:solidFill>
                  <a:srgbClr val="FF0000"/>
                </a:solidFill>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 U</a:t>
            </a:r>
            <a:r>
              <a:rPr lang="fr-FR" sz="2800" b="1" baseline="-25000" dirty="0" smtClean="0">
                <a:solidFill>
                  <a:srgbClr val="FF0000"/>
                </a:solidFill>
                <a:latin typeface="Times New Roman" pitchFamily="18" charset="0"/>
                <a:cs typeface="Times New Roman" pitchFamily="18" charset="0"/>
              </a:rPr>
              <a:t>n</a:t>
            </a:r>
            <a:r>
              <a:rPr lang="fr-FR" sz="2800" b="1" dirty="0" smtClean="0">
                <a:solidFill>
                  <a:srgbClr val="FF0000"/>
                </a:solidFill>
                <a:latin typeface="Times New Roman" pitchFamily="18" charset="0"/>
                <a:cs typeface="Times New Roman" pitchFamily="18" charset="0"/>
              </a:rPr>
              <a:t>= 2</a:t>
            </a:r>
            <a:r>
              <a:rPr lang="fr-FR" sz="2800" b="1" baseline="30000" dirty="0" smtClean="0">
                <a:solidFill>
                  <a:srgbClr val="FF0000"/>
                </a:solidFill>
                <a:latin typeface="Times New Roman" pitchFamily="18" charset="0"/>
                <a:cs typeface="Times New Roman" pitchFamily="18" charset="0"/>
              </a:rPr>
              <a:t>n</a:t>
            </a:r>
            <a:endParaRPr lang="ar-DZ" sz="2800" b="1" dirty="0" smtClean="0">
              <a:solidFill>
                <a:srgbClr val="FF0000"/>
              </a:solidFill>
              <a:latin typeface="Times New Roman" pitchFamily="18" charset="0"/>
              <a:cs typeface="Times New Roman" pitchFamily="18" charset="0"/>
            </a:endParaRPr>
          </a:p>
          <a:p>
            <a:pPr algn="just" rtl="1">
              <a:buNone/>
            </a:pPr>
            <a:r>
              <a:rPr lang="ar-DZ" sz="2800" b="1" dirty="0" smtClean="0">
                <a:latin typeface="Arial" pitchFamily="34" charset="0"/>
                <a:cs typeface="Arial" pitchFamily="34" charset="0"/>
              </a:rPr>
              <a:t>متتالية هندسية حدها الأول </a:t>
            </a:r>
            <a:r>
              <a:rPr lang="fr-FR" sz="2800" b="1" dirty="0" smtClean="0">
                <a:latin typeface="Times New Roman" pitchFamily="18" charset="0"/>
                <a:cs typeface="Times New Roman" pitchFamily="18" charset="0"/>
              </a:rPr>
              <a:t>1</a:t>
            </a:r>
            <a:r>
              <a:rPr lang="ar-DZ" sz="2800" b="1" dirty="0" smtClean="0">
                <a:latin typeface="Arial" pitchFamily="34" charset="0"/>
                <a:cs typeface="Arial" pitchFamily="34" charset="0"/>
              </a:rPr>
              <a:t> وأساسها </a:t>
            </a:r>
            <a:r>
              <a:rPr lang="fr-FR" sz="2800" b="1" dirty="0" smtClean="0">
                <a:latin typeface="Times New Roman" pitchFamily="18" charset="0"/>
                <a:cs typeface="Times New Roman" pitchFamily="18" charset="0"/>
              </a:rPr>
              <a:t>2</a:t>
            </a:r>
            <a:r>
              <a:rPr lang="ar-DZ" sz="2800" b="1" dirty="0" smtClean="0">
                <a:latin typeface="Arial" pitchFamily="34" charset="0"/>
                <a:cs typeface="Arial" pitchFamily="34" charset="0"/>
              </a:rPr>
              <a:t>:</a:t>
            </a:r>
            <a:r>
              <a:rPr lang="ar-DZ" sz="2800" b="1" dirty="0" smtClean="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a:buNone/>
            </a:pPr>
            <a:r>
              <a:rPr lang="fr-FR" sz="2800" b="1" dirty="0" smtClean="0">
                <a:latin typeface="Times New Roman" pitchFamily="18" charset="0"/>
                <a:cs typeface="Times New Roman" pitchFamily="18" charset="0"/>
              </a:rPr>
              <a:t>U</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2</a:t>
            </a:r>
            <a:r>
              <a:rPr lang="fr-FR" sz="2800" b="1" baseline="30000" dirty="0" smtClean="0">
                <a:latin typeface="Times New Roman" pitchFamily="18" charset="0"/>
                <a:cs typeface="Times New Roman" pitchFamily="18" charset="0"/>
              </a:rPr>
              <a:t>0 </a:t>
            </a:r>
            <a:r>
              <a:rPr lang="fr-FR" sz="2800" b="1" dirty="0" smtClean="0">
                <a:latin typeface="Times New Roman" pitchFamily="18" charset="0"/>
                <a:cs typeface="Times New Roman" pitchFamily="18" charset="0"/>
              </a:rPr>
              <a:t>= 1 ; U</a:t>
            </a:r>
            <a:r>
              <a:rPr lang="fr-FR" sz="2800" b="1" baseline="-25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2</a:t>
            </a:r>
            <a:r>
              <a:rPr lang="fr-FR" sz="2800" b="1" baseline="30000" dirty="0" smtClean="0">
                <a:latin typeface="Times New Roman" pitchFamily="18" charset="0"/>
                <a:cs typeface="Times New Roman" pitchFamily="18" charset="0"/>
              </a:rPr>
              <a:t>1 </a:t>
            </a:r>
            <a:r>
              <a:rPr lang="fr-FR" sz="2800" b="1" dirty="0" smtClean="0">
                <a:latin typeface="Times New Roman" pitchFamily="18" charset="0"/>
                <a:cs typeface="Times New Roman" pitchFamily="18" charset="0"/>
              </a:rPr>
              <a:t>= 2 ; U</a:t>
            </a:r>
            <a:r>
              <a:rPr lang="fr-FR" sz="2800" b="1" baseline="-25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2</a:t>
            </a:r>
            <a:r>
              <a:rPr lang="fr-FR" sz="2800" b="1" baseline="30000" dirty="0" smtClean="0">
                <a:latin typeface="Times New Roman" pitchFamily="18" charset="0"/>
                <a:cs typeface="Times New Roman" pitchFamily="18" charset="0"/>
              </a:rPr>
              <a:t>2 </a:t>
            </a:r>
            <a:r>
              <a:rPr lang="fr-FR" sz="2800" b="1" dirty="0" smtClean="0">
                <a:latin typeface="Times New Roman" pitchFamily="18" charset="0"/>
                <a:cs typeface="Times New Roman" pitchFamily="18" charset="0"/>
              </a:rPr>
              <a:t>= 4 ; U</a:t>
            </a:r>
            <a:r>
              <a:rPr lang="ar-DZ" sz="2800" b="1" baseline="-25000" dirty="0" smtClean="0">
                <a:latin typeface="Times New Roman" pitchFamily="18" charset="0"/>
                <a:cs typeface="Times New Roman" pitchFamily="18" charset="0"/>
              </a:rPr>
              <a:t>3</a:t>
            </a:r>
            <a:r>
              <a:rPr lang="fr-FR" sz="2800" b="1" dirty="0" smtClean="0">
                <a:latin typeface="Times New Roman" pitchFamily="18" charset="0"/>
                <a:cs typeface="Times New Roman" pitchFamily="18" charset="0"/>
              </a:rPr>
              <a:t> = 2</a:t>
            </a:r>
            <a:r>
              <a:rPr lang="fr-FR" sz="2800" b="1" baseline="30000" dirty="0" smtClean="0">
                <a:latin typeface="Times New Roman" pitchFamily="18" charset="0"/>
                <a:cs typeface="Times New Roman" pitchFamily="18" charset="0"/>
              </a:rPr>
              <a:t>3 </a:t>
            </a:r>
            <a:r>
              <a:rPr lang="fr-FR" sz="2800" b="1" dirty="0" smtClean="0">
                <a:latin typeface="Times New Roman" pitchFamily="18" charset="0"/>
                <a:cs typeface="Times New Roman" pitchFamily="18" charset="0"/>
              </a:rPr>
              <a:t>=</a:t>
            </a:r>
            <a:r>
              <a:rPr lang="fr-FR" sz="2800" b="1" baseline="300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8</a:t>
            </a:r>
            <a:endParaRPr lang="fr-F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 y="274638"/>
            <a:ext cx="7696200" cy="1143000"/>
          </a:xfrm>
        </p:spPr>
        <p:txBody>
          <a:bodyPr>
            <a:normAutofit/>
          </a:bodyPr>
          <a:lstStyle/>
          <a:p>
            <a:pPr lvl="0" algn="r" rtl="1"/>
            <a:r>
              <a:rPr lang="ar-DZ" sz="4800" b="1" dirty="0" smtClean="0">
                <a:solidFill>
                  <a:srgbClr val="FF0000"/>
                </a:solidFill>
                <a:latin typeface="Times New Roman" pitchFamily="18" charset="0"/>
                <a:cs typeface="Times New Roman" pitchFamily="18" charset="0"/>
              </a:rPr>
              <a:t>5. </a:t>
            </a:r>
            <a:r>
              <a:rPr lang="ar-DZ" sz="4800" b="1" dirty="0" smtClean="0">
                <a:solidFill>
                  <a:srgbClr val="FF0000"/>
                </a:solidFill>
                <a:latin typeface="Arial" pitchFamily="34" charset="0"/>
                <a:cs typeface="Arial" pitchFamily="34" charset="0"/>
              </a:rPr>
              <a:t>تكلفة القروض المصرفية (ط </a:t>
            </a:r>
            <a:r>
              <a:rPr lang="ar-DZ" sz="4800" b="1" dirty="0" err="1" smtClean="0">
                <a:solidFill>
                  <a:srgbClr val="FF0000"/>
                </a:solidFill>
                <a:latin typeface="Arial" pitchFamily="34" charset="0"/>
                <a:cs typeface="Arial" pitchFamily="34" charset="0"/>
              </a:rPr>
              <a:t>م</a:t>
            </a:r>
            <a:r>
              <a:rPr lang="ar-DZ" sz="4800" b="1" dirty="0" smtClean="0">
                <a:solidFill>
                  <a:srgbClr val="FF0000"/>
                </a:solidFill>
                <a:latin typeface="Arial" pitchFamily="34" charset="0"/>
                <a:cs typeface="Arial" pitchFamily="34" charset="0"/>
              </a:rPr>
              <a:t> أ): </a:t>
            </a:r>
            <a:endParaRPr lang="fr-FR" sz="48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229600" cy="4525963"/>
          </a:xfrm>
        </p:spPr>
        <p:txBody>
          <a:bodyPr>
            <a:normAutofit/>
          </a:bodyPr>
          <a:lstStyle/>
          <a:p>
            <a:pPr marL="14288" lvl="0" indent="-14288" algn="just" rtl="1">
              <a:buNone/>
            </a:pPr>
            <a:r>
              <a:rPr lang="ar-DZ" sz="3600" b="1" dirty="0" smtClean="0">
                <a:latin typeface="Arial" pitchFamily="34" charset="0"/>
                <a:cs typeface="Arial" pitchFamily="34" charset="0"/>
              </a:rPr>
              <a:t>    تتعلق تكلفة القروض المصرفية </a:t>
            </a:r>
            <a:r>
              <a:rPr lang="ar-DZ" sz="3600" b="1" dirty="0" err="1" smtClean="0">
                <a:latin typeface="Arial" pitchFamily="34" charset="0"/>
                <a:cs typeface="Arial" pitchFamily="34" charset="0"/>
              </a:rPr>
              <a:t>بـ</a:t>
            </a:r>
            <a:r>
              <a:rPr lang="ar-DZ" sz="3600" b="1" dirty="0" smtClean="0">
                <a:latin typeface="Arial" pitchFamily="34" charset="0"/>
                <a:cs typeface="Arial" pitchFamily="34" charset="0"/>
              </a:rPr>
              <a:t>: مبلغ القرض، مدة القرض، معدل الفائدة، طريقة السداد، مصاريف الاقتراض، الضمانات المطلوبة، الشروط ...</a:t>
            </a:r>
            <a:r>
              <a:rPr lang="ar-DZ" sz="3600" b="1" dirty="0" err="1" smtClean="0">
                <a:latin typeface="Arial" pitchFamily="34" charset="0"/>
                <a:cs typeface="Arial" pitchFamily="34" charset="0"/>
              </a:rPr>
              <a:t>إلخ</a:t>
            </a:r>
            <a:r>
              <a:rPr lang="ar-DZ" sz="3600" b="1" dirty="0" smtClean="0">
                <a:latin typeface="Arial" pitchFamily="34" charset="0"/>
                <a:cs typeface="Arial" pitchFamily="34" charset="0"/>
              </a:rPr>
              <a:t>، وهناك  طريقتان لحساب تكلفة القرض:</a:t>
            </a:r>
          </a:p>
          <a:p>
            <a:pPr marL="14288" lvl="0" indent="-14288" algn="just" rtl="1">
              <a:buClrTx/>
              <a:buFont typeface="Wingdings" pitchFamily="2" charset="2"/>
              <a:buChar char="§"/>
            </a:pPr>
            <a:r>
              <a:rPr lang="ar-DZ" sz="3600" b="1" dirty="0" smtClean="0">
                <a:latin typeface="Arial" pitchFamily="34" charset="0"/>
                <a:cs typeface="Arial" pitchFamily="34" charset="0"/>
              </a:rPr>
              <a:t> طريقة دقيقة تأخذ القيمة الزمنية للنقود في الاعتبار .</a:t>
            </a:r>
          </a:p>
          <a:p>
            <a:pPr marL="14288" indent="-14288" algn="just" rtl="1">
              <a:buClrTx/>
              <a:buFont typeface="Wingdings" pitchFamily="2" charset="2"/>
              <a:buChar char="§"/>
            </a:pPr>
            <a:r>
              <a:rPr lang="ar-DZ" sz="3600" b="1" dirty="0" smtClean="0">
                <a:latin typeface="Arial" pitchFamily="34" charset="0"/>
                <a:cs typeface="Arial" pitchFamily="34" charset="0"/>
              </a:rPr>
              <a:t> طريقة تقريبية لا تأخذ القيمة الزمنية للنقود في الاعتبار </a:t>
            </a:r>
            <a:endParaRPr lang="fr-FR" sz="3600" dirty="0" smtClean="0">
              <a:latin typeface="Arial" pitchFamily="34" charset="0"/>
              <a:cs typeface="Arial" pitchFamily="34" charset="0"/>
            </a:endParaRPr>
          </a:p>
          <a:p>
            <a:pPr marL="14288" lvl="0" indent="-14288" algn="just" rtl="1">
              <a:buNone/>
            </a:pPr>
            <a:endParaRPr lang="fr-FR" sz="3600" dirty="0" smtClean="0">
              <a:latin typeface="Arial" pitchFamily="34" charset="0"/>
              <a:cs typeface="Arial" pitchFamily="34" charset="0"/>
            </a:endParaRPr>
          </a:p>
          <a:p>
            <a:pPr marL="14288" indent="-14288" algn="just">
              <a:buNone/>
            </a:pPr>
            <a:endParaRPr lang="fr-F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3145"/>
            <a:ext cx="8077200" cy="1674127"/>
          </a:xfrm>
        </p:spPr>
        <p:txBody>
          <a:bodyPr>
            <a:normAutofit/>
          </a:bodyPr>
          <a:lstStyle/>
          <a:p>
            <a:pPr algn="r" rtl="1">
              <a:buNone/>
            </a:pPr>
            <a:r>
              <a:rPr lang="ar-DZ" sz="2800" b="1" dirty="0" smtClean="0">
                <a:solidFill>
                  <a:srgbClr val="FF0000"/>
                </a:solidFill>
                <a:latin typeface="Arial" pitchFamily="34" charset="0"/>
                <a:cs typeface="Arial" pitchFamily="34" charset="0"/>
              </a:rPr>
              <a:t>مجموع </a:t>
            </a:r>
            <a:r>
              <a:rPr lang="fr-FR" sz="2800" b="1" dirty="0" smtClean="0">
                <a:solidFill>
                  <a:srgbClr val="FF0000"/>
                </a:solidFill>
                <a:latin typeface="Times New Roman" pitchFamily="18" charset="0"/>
                <a:cs typeface="Times New Roman" pitchFamily="18" charset="0"/>
              </a:rPr>
              <a:t>n</a:t>
            </a:r>
            <a:r>
              <a:rPr lang="ar-DZ" sz="2800" b="1" dirty="0" smtClean="0">
                <a:solidFill>
                  <a:srgbClr val="FF0000"/>
                </a:solidFill>
                <a:latin typeface="Arial" pitchFamily="34" charset="0"/>
                <a:cs typeface="Arial" pitchFamily="34" charset="0"/>
              </a:rPr>
              <a:t> حدا من حدود متتالية هندسية</a:t>
            </a:r>
          </a:p>
          <a:p>
            <a:pPr>
              <a:buNone/>
            </a:pPr>
            <a:r>
              <a:rPr lang="ar-DZ" sz="2800" b="1" dirty="0" smtClean="0">
                <a:latin typeface="Times New Roman" pitchFamily="18" charset="0"/>
                <a:cs typeface="Times New Roman" pitchFamily="18" charset="0"/>
              </a:rPr>
              <a:t>∑</a:t>
            </a:r>
            <a:r>
              <a:rPr lang="fr-FR" sz="2800" b="1" baseline="-25000" dirty="0"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0</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3</a:t>
            </a:r>
            <a:r>
              <a:rPr lang="fr-FR" sz="2800" b="1" dirty="0" smtClean="0">
                <a:latin typeface="Times New Roman" pitchFamily="18" charset="0"/>
                <a:cs typeface="Times New Roman" pitchFamily="18" charset="0"/>
              </a:rPr>
              <a:t> + ……..+ U</a:t>
            </a:r>
            <a:r>
              <a:rPr lang="fr-FR" sz="2800" b="1" baseline="-25000" dirty="0" smtClean="0">
                <a:latin typeface="Times New Roman" pitchFamily="18" charset="0"/>
                <a:cs typeface="Times New Roman" pitchFamily="18" charset="0"/>
              </a:rPr>
              <a:t>n-1</a:t>
            </a:r>
            <a:endParaRPr lang="fr-FR" sz="2800" dirty="0" smtClean="0">
              <a:latin typeface="Times New Roman" pitchFamily="18" charset="0"/>
              <a:cs typeface="Times New Roman" pitchFamily="18" charset="0"/>
            </a:endParaRPr>
          </a:p>
          <a:p>
            <a:pPr rtl="1">
              <a:buNone/>
            </a:pPr>
            <a:r>
              <a:rPr lang="fr-FR" sz="2800" b="1" baseline="-25000" dirty="0" smtClean="0">
                <a:latin typeface="Times New Roman" pitchFamily="18" charset="0"/>
                <a:cs typeface="Times New Roman" pitchFamily="18" charset="0"/>
              </a:rPr>
              <a:t>n</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2</a:t>
            </a:r>
            <a:r>
              <a:rPr lang="fr-FR" sz="2800" b="1" dirty="0" smtClean="0">
                <a:latin typeface="Times New Roman" pitchFamily="18" charset="0"/>
                <a:cs typeface="Times New Roman" pitchFamily="18" charset="0"/>
              </a:rPr>
              <a:t> + U</a:t>
            </a:r>
            <a:r>
              <a:rPr lang="fr-FR" sz="2800" b="1" baseline="-25000" dirty="0" smtClean="0">
                <a:latin typeface="Times New Roman" pitchFamily="18" charset="0"/>
                <a:cs typeface="Times New Roman" pitchFamily="18" charset="0"/>
              </a:rPr>
              <a:t>3</a:t>
            </a:r>
            <a:r>
              <a:rPr lang="fr-FR" sz="2800" b="1" dirty="0" smtClean="0">
                <a:latin typeface="Times New Roman" pitchFamily="18" charset="0"/>
                <a:cs typeface="Times New Roman" pitchFamily="18" charset="0"/>
              </a:rPr>
              <a:t> + ……..+ U</a:t>
            </a:r>
            <a:r>
              <a:rPr lang="fr-FR" sz="2800" b="1" baseline="-25000" dirty="0" smtClean="0">
                <a:latin typeface="Times New Roman" pitchFamily="18" charset="0"/>
                <a:cs typeface="Times New Roman" pitchFamily="18" charset="0"/>
              </a:rPr>
              <a:t>n</a:t>
            </a:r>
            <a:r>
              <a:rPr lang="ar-DZ" sz="2800" b="1"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grpSp>
        <p:nvGrpSpPr>
          <p:cNvPr id="15" name="Groupe 14"/>
          <p:cNvGrpSpPr/>
          <p:nvPr/>
        </p:nvGrpSpPr>
        <p:grpSpPr>
          <a:xfrm>
            <a:off x="762150" y="1871194"/>
            <a:ext cx="7924651" cy="1218874"/>
            <a:chOff x="762150" y="2362522"/>
            <a:chExt cx="7924651" cy="1218874"/>
          </a:xfrm>
        </p:grpSpPr>
        <p:grpSp>
          <p:nvGrpSpPr>
            <p:cNvPr id="1026" name="Group 2"/>
            <p:cNvGrpSpPr>
              <a:grpSpLocks/>
            </p:cNvGrpSpPr>
            <p:nvPr/>
          </p:nvGrpSpPr>
          <p:grpSpPr bwMode="auto">
            <a:xfrm>
              <a:off x="3914600" y="2362522"/>
              <a:ext cx="4772201" cy="1218874"/>
              <a:chOff x="6616" y="7663"/>
              <a:chExt cx="4369" cy="788"/>
            </a:xfrm>
          </p:grpSpPr>
          <p:sp>
            <p:nvSpPr>
              <p:cNvPr id="1027" name="Text Box 3"/>
              <p:cNvSpPr txBox="1">
                <a:spLocks noChangeArrowheads="1"/>
              </p:cNvSpPr>
              <p:nvPr/>
            </p:nvSpPr>
            <p:spPr bwMode="auto">
              <a:xfrm>
                <a:off x="9080" y="7950"/>
                <a:ext cx="1905" cy="30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n</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الحد الأول </a:t>
                </a:r>
                <a:endPar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8" name="Text Box 4"/>
              <p:cNvSpPr txBox="1">
                <a:spLocks noChangeArrowheads="1"/>
              </p:cNvSpPr>
              <p:nvPr/>
            </p:nvSpPr>
            <p:spPr bwMode="auto">
              <a:xfrm>
                <a:off x="7636" y="7740"/>
                <a:ext cx="1514" cy="26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ال</a:t>
                </a:r>
                <a:r>
                  <a:rPr lang="ar-DZ" sz="2800" b="1" dirty="0" smtClean="0">
                    <a:latin typeface="Times New Roman" pitchFamily="18" charset="0"/>
                    <a:ea typeface="Arial" pitchFamily="34" charset="0"/>
                    <a:cs typeface="Times New Roman" pitchFamily="18" charset="0"/>
                  </a:rPr>
                  <a:t>أساس</a:t>
                </a:r>
                <a:endPar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Text Box 5"/>
              <p:cNvSpPr txBox="1">
                <a:spLocks noChangeArrowheads="1"/>
              </p:cNvSpPr>
              <p:nvPr/>
            </p:nvSpPr>
            <p:spPr bwMode="auto">
              <a:xfrm>
                <a:off x="6616" y="7663"/>
                <a:ext cx="1230" cy="2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عدد الحدود</a:t>
                </a:r>
                <a:endPar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7706" y="8151"/>
                <a:ext cx="1459"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الأساس</a:t>
                </a:r>
                <a:endPar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1" name="AutoShape 7"/>
              <p:cNvCxnSpPr>
                <a:cxnSpLocks noChangeShapeType="1"/>
              </p:cNvCxnSpPr>
              <p:nvPr/>
            </p:nvCxnSpPr>
            <p:spPr bwMode="auto">
              <a:xfrm flipH="1">
                <a:off x="7696" y="8106"/>
                <a:ext cx="1335" cy="0"/>
              </a:xfrm>
              <a:prstGeom prst="straightConnector1">
                <a:avLst/>
              </a:prstGeom>
              <a:noFill/>
              <a:ln w="25400">
                <a:solidFill>
                  <a:srgbClr val="000000"/>
                </a:solidFill>
                <a:round/>
                <a:headEnd/>
                <a:tailEnd/>
              </a:ln>
            </p:spPr>
          </p:cxnSp>
        </p:grpSp>
        <p:grpSp>
          <p:nvGrpSpPr>
            <p:cNvPr id="1032" name="Group 8"/>
            <p:cNvGrpSpPr>
              <a:grpSpLocks/>
            </p:cNvGrpSpPr>
            <p:nvPr/>
          </p:nvGrpSpPr>
          <p:grpSpPr bwMode="auto">
            <a:xfrm>
              <a:off x="762150" y="2618098"/>
              <a:ext cx="1905440" cy="851433"/>
              <a:chOff x="8502" y="6481"/>
              <a:chExt cx="1378" cy="523"/>
            </a:xfrm>
          </p:grpSpPr>
          <p:sp>
            <p:nvSpPr>
              <p:cNvPr id="1033" name="Text Box 9"/>
              <p:cNvSpPr txBox="1">
                <a:spLocks noChangeArrowheads="1"/>
              </p:cNvSpPr>
              <p:nvPr/>
            </p:nvSpPr>
            <p:spPr bwMode="auto">
              <a:xfrm>
                <a:off x="8502" y="6559"/>
                <a:ext cx="743" cy="3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n</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9150" y="6481"/>
                <a:ext cx="730" cy="3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9150" y="6718"/>
                <a:ext cx="730" cy="2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r</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6" name="AutoShape 12"/>
              <p:cNvCxnSpPr>
                <a:cxnSpLocks noChangeShapeType="1"/>
              </p:cNvCxnSpPr>
              <p:nvPr/>
            </p:nvCxnSpPr>
            <p:spPr bwMode="auto">
              <a:xfrm>
                <a:off x="9218" y="6748"/>
                <a:ext cx="510" cy="0"/>
              </a:xfrm>
              <a:prstGeom prst="straightConnector1">
                <a:avLst/>
              </a:prstGeom>
              <a:noFill/>
              <a:ln w="25400">
                <a:solidFill>
                  <a:srgbClr val="000000"/>
                </a:solidFill>
                <a:round/>
                <a:headEnd/>
                <a:tailEnd/>
              </a:ln>
            </p:spPr>
          </p:cxnSp>
        </p:grpSp>
      </p:grpSp>
      <p:grpSp>
        <p:nvGrpSpPr>
          <p:cNvPr id="1037" name="Group 13"/>
          <p:cNvGrpSpPr>
            <a:grpSpLocks/>
          </p:cNvGrpSpPr>
          <p:nvPr/>
        </p:nvGrpSpPr>
        <p:grpSpPr bwMode="auto">
          <a:xfrm>
            <a:off x="533400" y="4343024"/>
            <a:ext cx="7619765" cy="838200"/>
            <a:chOff x="795" y="7154"/>
            <a:chExt cx="6245" cy="1320"/>
          </a:xfrm>
        </p:grpSpPr>
        <p:sp>
          <p:nvSpPr>
            <p:cNvPr id="1038" name="Text Box 14"/>
            <p:cNvSpPr txBox="1">
              <a:spLocks noChangeArrowheads="1"/>
            </p:cNvSpPr>
            <p:nvPr/>
          </p:nvSpPr>
          <p:spPr bwMode="auto">
            <a:xfrm>
              <a:off x="795" y="7620"/>
              <a:ext cx="4746" cy="73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3</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4</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 + 2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n-1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Text Box 15"/>
            <p:cNvSpPr txBox="1">
              <a:spLocks noChangeArrowheads="1"/>
            </p:cNvSpPr>
            <p:nvPr/>
          </p:nvSpPr>
          <p:spPr bwMode="auto">
            <a:xfrm>
              <a:off x="5281" y="7154"/>
              <a:ext cx="885" cy="66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Text Box 16"/>
            <p:cNvSpPr txBox="1">
              <a:spLocks noChangeArrowheads="1"/>
            </p:cNvSpPr>
            <p:nvPr/>
          </p:nvSpPr>
          <p:spPr bwMode="auto">
            <a:xfrm>
              <a:off x="5292" y="7815"/>
              <a:ext cx="760" cy="6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1- 2</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1" name="AutoShape 17"/>
            <p:cNvCxnSpPr>
              <a:cxnSpLocks noChangeShapeType="1"/>
            </p:cNvCxnSpPr>
            <p:nvPr/>
          </p:nvCxnSpPr>
          <p:spPr bwMode="auto">
            <a:xfrm>
              <a:off x="5426" y="7974"/>
              <a:ext cx="615" cy="0"/>
            </a:xfrm>
            <a:prstGeom prst="straightConnector1">
              <a:avLst/>
            </a:prstGeom>
            <a:noFill/>
            <a:ln w="25400">
              <a:solidFill>
                <a:srgbClr val="000000"/>
              </a:solidFill>
              <a:round/>
              <a:headEnd/>
              <a:tailEnd/>
            </a:ln>
          </p:spPr>
        </p:cxnSp>
        <p:sp>
          <p:nvSpPr>
            <p:cNvPr id="1042" name="Text Box 18"/>
            <p:cNvSpPr txBox="1">
              <a:spLocks noChangeArrowheads="1"/>
            </p:cNvSpPr>
            <p:nvPr/>
          </p:nvSpPr>
          <p:spPr bwMode="auto">
            <a:xfrm>
              <a:off x="5871" y="7620"/>
              <a:ext cx="42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6120" y="7590"/>
              <a:ext cx="920" cy="7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044" name="Group 20"/>
          <p:cNvGrpSpPr>
            <a:grpSpLocks/>
          </p:cNvGrpSpPr>
          <p:nvPr/>
        </p:nvGrpSpPr>
        <p:grpSpPr bwMode="auto">
          <a:xfrm>
            <a:off x="457200" y="5257424"/>
            <a:ext cx="8070574" cy="914776"/>
            <a:chOff x="870" y="9135"/>
            <a:chExt cx="7308" cy="748"/>
          </a:xfrm>
        </p:grpSpPr>
        <p:sp>
          <p:nvSpPr>
            <p:cNvPr id="1045" name="Text Box 21"/>
            <p:cNvSpPr txBox="1">
              <a:spLocks noChangeArrowheads="1"/>
            </p:cNvSpPr>
            <p:nvPr/>
          </p:nvSpPr>
          <p:spPr bwMode="auto">
            <a:xfrm>
              <a:off x="870" y="9243"/>
              <a:ext cx="490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1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….+ 3.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3</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6" name="Text Box 22"/>
            <p:cNvSpPr txBox="1">
              <a:spLocks noChangeArrowheads="1"/>
            </p:cNvSpPr>
            <p:nvPr/>
          </p:nvSpPr>
          <p:spPr bwMode="auto">
            <a:xfrm>
              <a:off x="5670" y="9135"/>
              <a:ext cx="858"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7" name="Text Box 23"/>
            <p:cNvSpPr txBox="1">
              <a:spLocks noChangeArrowheads="1"/>
            </p:cNvSpPr>
            <p:nvPr/>
          </p:nvSpPr>
          <p:spPr bwMode="auto">
            <a:xfrm>
              <a:off x="5700" y="9480"/>
              <a:ext cx="828"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1- 2</a:t>
              </a:r>
              <a:endPar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8" name="Text Box 24"/>
            <p:cNvSpPr txBox="1">
              <a:spLocks noChangeArrowheads="1"/>
            </p:cNvSpPr>
            <p:nvPr/>
          </p:nvSpPr>
          <p:spPr bwMode="auto">
            <a:xfrm>
              <a:off x="6528" y="9243"/>
              <a:ext cx="165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3(2</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1)</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9" name="AutoShape 25"/>
            <p:cNvCxnSpPr>
              <a:cxnSpLocks noChangeShapeType="1"/>
            </p:cNvCxnSpPr>
            <p:nvPr/>
          </p:nvCxnSpPr>
          <p:spPr bwMode="auto">
            <a:xfrm>
              <a:off x="5775" y="9477"/>
              <a:ext cx="615" cy="0"/>
            </a:xfrm>
            <a:prstGeom prst="straightConnector1">
              <a:avLst/>
            </a:prstGeom>
            <a:noFill/>
            <a:ln w="25400">
              <a:solidFill>
                <a:srgbClr val="000000"/>
              </a:solidFill>
              <a:round/>
              <a:headEnd/>
              <a:tailEnd/>
            </a:ln>
          </p:spPr>
        </p:cxnSp>
      </p:grpSp>
      <p:sp>
        <p:nvSpPr>
          <p:cNvPr id="1054" name="Rectangle 3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64" name="Rectangle 4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43" name="Group 20"/>
          <p:cNvGrpSpPr>
            <a:grpSpLocks/>
          </p:cNvGrpSpPr>
          <p:nvPr/>
        </p:nvGrpSpPr>
        <p:grpSpPr bwMode="auto">
          <a:xfrm>
            <a:off x="533400" y="3434736"/>
            <a:ext cx="5748130" cy="914776"/>
            <a:chOff x="870" y="9202"/>
            <a:chExt cx="5205" cy="748"/>
          </a:xfrm>
        </p:grpSpPr>
        <p:sp>
          <p:nvSpPr>
            <p:cNvPr id="44" name="Text Box 21"/>
            <p:cNvSpPr txBox="1">
              <a:spLocks noChangeArrowheads="1"/>
            </p:cNvSpPr>
            <p:nvPr/>
          </p:nvSpPr>
          <p:spPr bwMode="auto">
            <a:xfrm>
              <a:off x="870" y="9243"/>
              <a:ext cx="4623"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1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5" name="Text Box 22"/>
            <p:cNvSpPr txBox="1">
              <a:spLocks noChangeArrowheads="1"/>
            </p:cNvSpPr>
            <p:nvPr/>
          </p:nvSpPr>
          <p:spPr bwMode="auto">
            <a:xfrm>
              <a:off x="5217" y="9202"/>
              <a:ext cx="858"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 name="Text Box 23"/>
            <p:cNvSpPr txBox="1">
              <a:spLocks noChangeArrowheads="1"/>
            </p:cNvSpPr>
            <p:nvPr/>
          </p:nvSpPr>
          <p:spPr bwMode="auto">
            <a:xfrm>
              <a:off x="5217" y="9547"/>
              <a:ext cx="734"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r</a:t>
              </a:r>
              <a:endPar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9" name="AutoShape 25"/>
            <p:cNvCxnSpPr>
              <a:cxnSpLocks noChangeShapeType="1"/>
            </p:cNvCxnSpPr>
            <p:nvPr/>
          </p:nvCxnSpPr>
          <p:spPr bwMode="auto">
            <a:xfrm>
              <a:off x="5322" y="9544"/>
              <a:ext cx="615" cy="0"/>
            </a:xfrm>
            <a:prstGeom prst="straightConnector1">
              <a:avLst/>
            </a:prstGeom>
            <a:noFill/>
            <a:ln w="25400">
              <a:solidFill>
                <a:srgbClr val="000000"/>
              </a:solidFill>
              <a:round/>
              <a:headEnd/>
              <a:tailEnd/>
            </a:ln>
          </p:spPr>
        </p:cxnSp>
      </p:gr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467600" y="3065064"/>
            <a:ext cx="1066800" cy="609599"/>
          </a:xfrm>
        </p:spPr>
        <p:txBody>
          <a:bodyPr/>
          <a:lstStyle/>
          <a:p>
            <a:pPr algn="r" rtl="1">
              <a:buNone/>
            </a:pPr>
            <a:r>
              <a:rPr lang="ar-DZ" b="1" dirty="0" smtClean="0">
                <a:solidFill>
                  <a:srgbClr val="FF0000"/>
                </a:solidFill>
                <a:latin typeface="Arial" pitchFamily="34" charset="0"/>
                <a:cs typeface="Arial" pitchFamily="34" charset="0"/>
              </a:rPr>
              <a:t>مثال:</a:t>
            </a:r>
            <a:endParaRPr lang="fr-FR" b="1" dirty="0">
              <a:solidFill>
                <a:srgbClr val="FF0000"/>
              </a:solidFill>
              <a:latin typeface="Arial" pitchFamily="34" charset="0"/>
              <a:cs typeface="Arial" pitchFamily="34" charset="0"/>
            </a:endParaRPr>
          </a:p>
        </p:txBody>
      </p:sp>
      <p:grpSp>
        <p:nvGrpSpPr>
          <p:cNvPr id="3074" name="Group 2"/>
          <p:cNvGrpSpPr>
            <a:grpSpLocks/>
          </p:cNvGrpSpPr>
          <p:nvPr/>
        </p:nvGrpSpPr>
        <p:grpSpPr bwMode="auto">
          <a:xfrm>
            <a:off x="442753" y="3657600"/>
            <a:ext cx="7686104" cy="1025526"/>
            <a:chOff x="976" y="6379"/>
            <a:chExt cx="7124" cy="665"/>
          </a:xfrm>
        </p:grpSpPr>
        <p:sp>
          <p:nvSpPr>
            <p:cNvPr id="3075" name="Text Box 3"/>
            <p:cNvSpPr txBox="1">
              <a:spLocks noChangeArrowheads="1"/>
            </p:cNvSpPr>
            <p:nvPr/>
          </p:nvSpPr>
          <p:spPr bwMode="auto">
            <a:xfrm>
              <a:off x="976" y="6496"/>
              <a:ext cx="6087"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3/2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(3/4) + (3/8) + (3/16) + …. + 3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6" name="Text Box 4"/>
            <p:cNvSpPr txBox="1">
              <a:spLocks noChangeArrowheads="1"/>
            </p:cNvSpPr>
            <p:nvPr/>
          </p:nvSpPr>
          <p:spPr bwMode="auto">
            <a:xfrm>
              <a:off x="6974" y="6379"/>
              <a:ext cx="1125" cy="3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1-(1/2)</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endPar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7" name="Text Box 5"/>
            <p:cNvSpPr txBox="1">
              <a:spLocks noChangeArrowheads="1"/>
            </p:cNvSpPr>
            <p:nvPr/>
          </p:nvSpPr>
          <p:spPr bwMode="auto">
            <a:xfrm>
              <a:off x="6961" y="6723"/>
              <a:ext cx="1139"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1-(1/2)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078" name="AutoShape 6"/>
            <p:cNvCxnSpPr>
              <a:cxnSpLocks noChangeShapeType="1"/>
            </p:cNvCxnSpPr>
            <p:nvPr/>
          </p:nvCxnSpPr>
          <p:spPr bwMode="auto">
            <a:xfrm>
              <a:off x="7043" y="6688"/>
              <a:ext cx="914" cy="0"/>
            </a:xfrm>
            <a:prstGeom prst="straightConnector1">
              <a:avLst/>
            </a:prstGeom>
            <a:noFill/>
            <a:ln w="9525">
              <a:solidFill>
                <a:srgbClr val="000000"/>
              </a:solidFill>
              <a:round/>
              <a:headEnd/>
              <a:tailEnd/>
            </a:ln>
          </p:spPr>
        </p:cxnSp>
      </p:grpSp>
      <p:grpSp>
        <p:nvGrpSpPr>
          <p:cNvPr id="3079" name="Group 7"/>
          <p:cNvGrpSpPr>
            <a:grpSpLocks/>
          </p:cNvGrpSpPr>
          <p:nvPr/>
        </p:nvGrpSpPr>
        <p:grpSpPr bwMode="auto">
          <a:xfrm>
            <a:off x="6006153" y="4701074"/>
            <a:ext cx="2299713" cy="913845"/>
            <a:chOff x="6604" y="7612"/>
            <a:chExt cx="2023" cy="582"/>
          </a:xfrm>
        </p:grpSpPr>
        <p:sp>
          <p:nvSpPr>
            <p:cNvPr id="3080" name="Text Box 8"/>
            <p:cNvSpPr txBox="1">
              <a:spLocks noChangeArrowheads="1"/>
            </p:cNvSpPr>
            <p:nvPr/>
          </p:nvSpPr>
          <p:spPr bwMode="auto">
            <a:xfrm>
              <a:off x="6604" y="7758"/>
              <a:ext cx="323" cy="2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081" name="Text Box 9"/>
            <p:cNvSpPr txBox="1">
              <a:spLocks noChangeArrowheads="1"/>
            </p:cNvSpPr>
            <p:nvPr/>
          </p:nvSpPr>
          <p:spPr bwMode="auto">
            <a:xfrm>
              <a:off x="6840" y="7612"/>
              <a:ext cx="690" cy="32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3/2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082" name="Text Box 10"/>
            <p:cNvSpPr txBox="1">
              <a:spLocks noChangeArrowheads="1"/>
            </p:cNvSpPr>
            <p:nvPr/>
          </p:nvSpPr>
          <p:spPr bwMode="auto">
            <a:xfrm>
              <a:off x="6916" y="7920"/>
              <a:ext cx="614" cy="2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1/2</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083" name="Text Box 11"/>
            <p:cNvSpPr txBox="1">
              <a:spLocks noChangeArrowheads="1"/>
            </p:cNvSpPr>
            <p:nvPr/>
          </p:nvSpPr>
          <p:spPr bwMode="auto">
            <a:xfrm>
              <a:off x="7396" y="7759"/>
              <a:ext cx="1231"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(1/2)</a:t>
              </a:r>
              <a:r>
                <a:rPr kumimoji="0" lang="fr-FR" sz="2400" b="1" i="0" u="none" strike="noStrike" cap="none" normalizeH="0" baseline="30000" dirty="0" smtClean="0">
                  <a:ln>
                    <a:noFill/>
                  </a:ln>
                  <a:solidFill>
                    <a:srgbClr val="FF0000"/>
                  </a:solidFill>
                  <a:effectLst/>
                  <a:latin typeface="Times New Roman" pitchFamily="18" charset="0"/>
                  <a:ea typeface="Arial" pitchFamily="34" charset="0"/>
                  <a:cs typeface="Arial" pitchFamily="34" charset="0"/>
                </a:rPr>
                <a:t>n</a:t>
              </a:r>
              <a:r>
                <a:rPr kumimoji="0" lang="fr-FR" sz="2400" b="1" i="0" u="none" strike="noStrike" cap="none" normalizeH="0" dirty="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p:txBody>
        </p:sp>
        <p:cxnSp>
          <p:nvCxnSpPr>
            <p:cNvPr id="3084" name="AutoShape 12"/>
            <p:cNvCxnSpPr>
              <a:cxnSpLocks noChangeShapeType="1"/>
            </p:cNvCxnSpPr>
            <p:nvPr/>
          </p:nvCxnSpPr>
          <p:spPr bwMode="auto">
            <a:xfrm>
              <a:off x="6916" y="7918"/>
              <a:ext cx="434" cy="0"/>
            </a:xfrm>
            <a:prstGeom prst="straightConnector1">
              <a:avLst/>
            </a:prstGeom>
            <a:noFill/>
            <a:ln w="9525">
              <a:solidFill>
                <a:srgbClr val="000000"/>
              </a:solidFill>
              <a:round/>
              <a:headEnd/>
              <a:tailEnd/>
            </a:ln>
          </p:spPr>
        </p:cxnSp>
      </p:grpSp>
      <p:grpSp>
        <p:nvGrpSpPr>
          <p:cNvPr id="41" name="Groupe 40"/>
          <p:cNvGrpSpPr/>
          <p:nvPr/>
        </p:nvGrpSpPr>
        <p:grpSpPr>
          <a:xfrm>
            <a:off x="5986816" y="5792309"/>
            <a:ext cx="2852384" cy="532291"/>
            <a:chOff x="5986816" y="5606925"/>
            <a:chExt cx="2852384" cy="532291"/>
          </a:xfrm>
        </p:grpSpPr>
        <p:sp>
          <p:nvSpPr>
            <p:cNvPr id="17" name="Text Box 11"/>
            <p:cNvSpPr txBox="1">
              <a:spLocks noChangeArrowheads="1"/>
            </p:cNvSpPr>
            <p:nvPr/>
          </p:nvSpPr>
          <p:spPr bwMode="auto">
            <a:xfrm>
              <a:off x="5986816" y="5606925"/>
              <a:ext cx="1709384" cy="532291"/>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[1-(1/2)</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r>
                <a:rPr kumimoji="0" lang="fr-FR" sz="2400" b="1" i="0" u="none" strike="noStrike" cap="none" normalizeH="0" dirty="0" smtClean="0">
                  <a:ln>
                    <a:noFill/>
                  </a:ln>
                  <a:solidFill>
                    <a:schemeClr val="tx1"/>
                  </a:solidFill>
                  <a:effectLst/>
                  <a:latin typeface="Times New Roman" pitchFamily="18" charset="0"/>
                  <a:ea typeface="Arial" pitchFamily="34" charset="0"/>
                  <a:cs typeface="Arial" pitchFamily="34" charset="0"/>
                </a:rPr>
                <a:t>]</a:t>
              </a:r>
              <a:endPar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p:txBody>
        </p:sp>
        <p:cxnSp>
          <p:nvCxnSpPr>
            <p:cNvPr id="19" name="Connecteur droit avec flèche 18"/>
            <p:cNvCxnSpPr/>
            <p:nvPr/>
          </p:nvCxnSpPr>
          <p:spPr>
            <a:xfrm>
              <a:off x="7723496" y="5867400"/>
              <a:ext cx="5334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 Box 11"/>
            <p:cNvSpPr txBox="1">
              <a:spLocks noChangeArrowheads="1"/>
            </p:cNvSpPr>
            <p:nvPr/>
          </p:nvSpPr>
          <p:spPr bwMode="auto">
            <a:xfrm>
              <a:off x="8305800" y="5638800"/>
              <a:ext cx="533400" cy="379891"/>
            </a:xfrm>
            <a:prstGeom prst="rect">
              <a:avLst/>
            </a:prstGeom>
            <a:solidFill>
              <a:srgbClr val="92D05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a:t>
              </a:r>
              <a:endPar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endParaRPr>
            </a:p>
          </p:txBody>
        </p:sp>
      </p:grpSp>
      <p:sp>
        <p:nvSpPr>
          <p:cNvPr id="18" name="Rectangle 33"/>
          <p:cNvSpPr>
            <a:spLocks noChangeArrowheads="1"/>
          </p:cNvSpPr>
          <p:nvPr/>
        </p:nvSpPr>
        <p:spPr bwMode="auto">
          <a:xfrm>
            <a:off x="4495800" y="609600"/>
            <a:ext cx="420266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نهاية مجموع حدود متتالية هندسية</a:t>
            </a:r>
            <a:endParaRPr kumimoji="0" lang="ar-DZ" sz="36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3" name="Groupe 32"/>
          <p:cNvGrpSpPr/>
          <p:nvPr/>
        </p:nvGrpSpPr>
        <p:grpSpPr>
          <a:xfrm>
            <a:off x="533400" y="2065360"/>
            <a:ext cx="8001000" cy="914400"/>
            <a:chOff x="685800" y="1143000"/>
            <a:chExt cx="8001000" cy="914400"/>
          </a:xfrm>
        </p:grpSpPr>
        <p:sp>
          <p:nvSpPr>
            <p:cNvPr id="21" name="Rectangle 44"/>
            <p:cNvSpPr>
              <a:spLocks noChangeArrowheads="1"/>
            </p:cNvSpPr>
            <p:nvPr/>
          </p:nvSpPr>
          <p:spPr bwMode="auto">
            <a:xfrm>
              <a:off x="5715000" y="1295401"/>
              <a:ext cx="2971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من أجل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- 1&lt; </a:t>
              </a:r>
              <a:r>
                <a:rPr lang="fr-FR" sz="2800" b="1" dirty="0" smtClean="0">
                  <a:latin typeface="Times New Roman" pitchFamily="18" charset="0"/>
                  <a:ea typeface="Calibri" pitchFamily="34" charset="0"/>
                  <a:cs typeface="Times New Roman" pitchFamily="18" charset="0"/>
                </a:rPr>
                <a:t>r</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&lt; 1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endParaRPr kumimoji="0" lang="ar-DZ" sz="36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2" name="Group 45"/>
            <p:cNvGrpSpPr>
              <a:grpSpLocks/>
            </p:cNvGrpSpPr>
            <p:nvPr/>
          </p:nvGrpSpPr>
          <p:grpSpPr bwMode="auto">
            <a:xfrm>
              <a:off x="4267200" y="1324898"/>
              <a:ext cx="1485900" cy="427702"/>
              <a:chOff x="6435" y="7854"/>
              <a:chExt cx="1620" cy="435"/>
            </a:xfrm>
          </p:grpSpPr>
          <p:sp>
            <p:nvSpPr>
              <p:cNvPr id="23" name="Text Box 46"/>
              <p:cNvSpPr txBox="1">
                <a:spLocks noChangeArrowheads="1"/>
              </p:cNvSpPr>
              <p:nvPr/>
            </p:nvSpPr>
            <p:spPr bwMode="auto">
              <a:xfrm>
                <a:off x="6435" y="7854"/>
                <a:ext cx="54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800" b="1" dirty="0" smtClean="0">
                    <a:latin typeface="Times New Roman" pitchFamily="18" charset="0"/>
                    <a:ea typeface="Arial" pitchFamily="34" charset="0"/>
                    <a:cs typeface="Arial" pitchFamily="34" charset="0"/>
                  </a:rPr>
                  <a:t>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4" name="AutoShape 47"/>
              <p:cNvCxnSpPr>
                <a:cxnSpLocks noChangeShapeType="1"/>
              </p:cNvCxnSpPr>
              <p:nvPr/>
            </p:nvCxnSpPr>
            <p:spPr bwMode="auto">
              <a:xfrm>
                <a:off x="6975" y="8250"/>
                <a:ext cx="540" cy="0"/>
              </a:xfrm>
              <a:prstGeom prst="straightConnector1">
                <a:avLst/>
              </a:prstGeom>
              <a:noFill/>
              <a:ln w="25400">
                <a:solidFill>
                  <a:srgbClr val="000000"/>
                </a:solidFill>
                <a:round/>
                <a:headEnd/>
                <a:tailEnd type="triangle" w="med" len="med"/>
              </a:ln>
            </p:spPr>
          </p:cxnSp>
          <p:sp>
            <p:nvSpPr>
              <p:cNvPr id="25" name="Text Box 48"/>
              <p:cNvSpPr txBox="1">
                <a:spLocks noChangeArrowheads="1"/>
              </p:cNvSpPr>
              <p:nvPr/>
            </p:nvSpPr>
            <p:spPr bwMode="auto">
              <a:xfrm>
                <a:off x="7515" y="7879"/>
                <a:ext cx="540"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0</a:t>
                </a:r>
                <a:endParaRPr kumimoji="0" lang="fr-FR" sz="3600" b="1" i="0" u="none" strike="noStrike" cap="none" normalizeH="0" baseline="0" smtClean="0">
                  <a:ln>
                    <a:noFill/>
                  </a:ln>
                  <a:solidFill>
                    <a:schemeClr val="tx1"/>
                  </a:solidFill>
                  <a:effectLst/>
                  <a:latin typeface="Arial" pitchFamily="34" charset="0"/>
                  <a:cs typeface="Arial" pitchFamily="34" charset="0"/>
                </a:endParaRPr>
              </a:p>
            </p:txBody>
          </p:sp>
        </p:grpSp>
        <p:sp>
          <p:nvSpPr>
            <p:cNvPr id="26" name="Rectangle 25"/>
            <p:cNvSpPr/>
            <p:nvPr/>
          </p:nvSpPr>
          <p:spPr>
            <a:xfrm>
              <a:off x="3048000" y="1305580"/>
              <a:ext cx="962123" cy="523220"/>
            </a:xfrm>
            <a:prstGeom prst="rect">
              <a:avLst/>
            </a:prstGeom>
          </p:spPr>
          <p:txBody>
            <a:bodyPr wrap="none">
              <a:spAutoFit/>
            </a:bodyPr>
            <a:lstStyle/>
            <a:p>
              <a:r>
                <a:rPr lang="ar-DZ" sz="2800" b="1" dirty="0" smtClean="0">
                  <a:latin typeface="Arial" pitchFamily="34" charset="0"/>
                  <a:cs typeface="Arial" pitchFamily="34" charset="0"/>
                </a:rPr>
                <a:t>ومنه :</a:t>
              </a:r>
              <a:endParaRPr lang="fr-FR" sz="2800" dirty="0">
                <a:latin typeface="Arial" pitchFamily="34" charset="0"/>
                <a:cs typeface="Arial" pitchFamily="34" charset="0"/>
              </a:endParaRPr>
            </a:p>
          </p:txBody>
        </p:sp>
        <p:grpSp>
          <p:nvGrpSpPr>
            <p:cNvPr id="27" name="Group 49"/>
            <p:cNvGrpSpPr>
              <a:grpSpLocks/>
            </p:cNvGrpSpPr>
            <p:nvPr/>
          </p:nvGrpSpPr>
          <p:grpSpPr bwMode="auto">
            <a:xfrm>
              <a:off x="685800" y="1143000"/>
              <a:ext cx="2057400" cy="914400"/>
              <a:chOff x="6495" y="8448"/>
              <a:chExt cx="1620" cy="800"/>
            </a:xfrm>
          </p:grpSpPr>
          <p:sp>
            <p:nvSpPr>
              <p:cNvPr id="28" name="Text Box 50"/>
              <p:cNvSpPr txBox="1">
                <a:spLocks noChangeArrowheads="1"/>
              </p:cNvSpPr>
              <p:nvPr/>
            </p:nvSpPr>
            <p:spPr bwMode="auto">
              <a:xfrm>
                <a:off x="6495" y="8648"/>
                <a:ext cx="480" cy="4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n</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9" name="AutoShape 51"/>
              <p:cNvCxnSpPr>
                <a:cxnSpLocks noChangeShapeType="1"/>
              </p:cNvCxnSpPr>
              <p:nvPr/>
            </p:nvCxnSpPr>
            <p:spPr bwMode="auto">
              <a:xfrm>
                <a:off x="6975" y="8910"/>
                <a:ext cx="540" cy="0"/>
              </a:xfrm>
              <a:prstGeom prst="straightConnector1">
                <a:avLst/>
              </a:prstGeom>
              <a:noFill/>
              <a:ln w="25400">
                <a:solidFill>
                  <a:srgbClr val="000000"/>
                </a:solidFill>
                <a:round/>
                <a:headEnd/>
                <a:tailEnd type="triangle" w="med" len="med"/>
              </a:ln>
            </p:spPr>
          </p:cxnSp>
          <p:sp>
            <p:nvSpPr>
              <p:cNvPr id="30" name="Text Box 52"/>
              <p:cNvSpPr txBox="1">
                <a:spLocks noChangeArrowheads="1"/>
              </p:cNvSpPr>
              <p:nvPr/>
            </p:nvSpPr>
            <p:spPr bwMode="auto">
              <a:xfrm>
                <a:off x="7614" y="8448"/>
                <a:ext cx="420" cy="4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31" name="Text Box 53"/>
              <p:cNvSpPr txBox="1">
                <a:spLocks noChangeArrowheads="1"/>
              </p:cNvSpPr>
              <p:nvPr/>
            </p:nvSpPr>
            <p:spPr bwMode="auto">
              <a:xfrm>
                <a:off x="7500" y="8820"/>
                <a:ext cx="615" cy="4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 r</a:t>
                </a:r>
                <a:endParaRPr kumimoji="0" lang="fr-FR" sz="3600" b="1" i="0" u="none" strike="noStrike" cap="none" normalizeH="0" baseline="0" smtClean="0">
                  <a:ln>
                    <a:noFill/>
                  </a:ln>
                  <a:solidFill>
                    <a:schemeClr val="tx1"/>
                  </a:solidFill>
                  <a:effectLst/>
                  <a:latin typeface="Arial" pitchFamily="34" charset="0"/>
                  <a:cs typeface="Arial" pitchFamily="34" charset="0"/>
                </a:endParaRPr>
              </a:p>
            </p:txBody>
          </p:sp>
          <p:cxnSp>
            <p:nvCxnSpPr>
              <p:cNvPr id="32" name="AutoShape 54"/>
              <p:cNvCxnSpPr>
                <a:cxnSpLocks noChangeShapeType="1"/>
              </p:cNvCxnSpPr>
              <p:nvPr/>
            </p:nvCxnSpPr>
            <p:spPr bwMode="auto">
              <a:xfrm>
                <a:off x="7614" y="8910"/>
                <a:ext cx="420" cy="0"/>
              </a:xfrm>
              <a:prstGeom prst="straightConnector1">
                <a:avLst/>
              </a:prstGeom>
              <a:noFill/>
              <a:ln w="25400">
                <a:solidFill>
                  <a:srgbClr val="000000"/>
                </a:solidFill>
                <a:round/>
                <a:headEnd/>
                <a:tailEnd/>
              </a:ln>
            </p:spPr>
          </p:cxnSp>
        </p:grpSp>
      </p:grpSp>
      <p:grpSp>
        <p:nvGrpSpPr>
          <p:cNvPr id="35" name="Group 20"/>
          <p:cNvGrpSpPr>
            <a:grpSpLocks/>
          </p:cNvGrpSpPr>
          <p:nvPr/>
        </p:nvGrpSpPr>
        <p:grpSpPr bwMode="auto">
          <a:xfrm>
            <a:off x="576470" y="1218824"/>
            <a:ext cx="5748130" cy="990976"/>
            <a:chOff x="870" y="9202"/>
            <a:chExt cx="5205" cy="748"/>
          </a:xfrm>
        </p:grpSpPr>
        <p:sp>
          <p:nvSpPr>
            <p:cNvPr id="36" name="Text Box 21"/>
            <p:cNvSpPr txBox="1">
              <a:spLocks noChangeArrowheads="1"/>
            </p:cNvSpPr>
            <p:nvPr/>
          </p:nvSpPr>
          <p:spPr bwMode="auto">
            <a:xfrm>
              <a:off x="870" y="9243"/>
              <a:ext cx="4623"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1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 </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 r</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n-1</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 a</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Text Box 22"/>
            <p:cNvSpPr txBox="1">
              <a:spLocks noChangeArrowheads="1"/>
            </p:cNvSpPr>
            <p:nvPr/>
          </p:nvSpPr>
          <p:spPr bwMode="auto">
            <a:xfrm>
              <a:off x="5217" y="9202"/>
              <a:ext cx="858"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a:t>
              </a:r>
              <a:r>
                <a:rPr kumimoji="0" lang="fr-FR" sz="2800" b="1" i="0" u="none" strike="noStrike" cap="none" normalizeH="0" baseline="30000" dirty="0" smtClean="0">
                  <a:ln>
                    <a:noFill/>
                  </a:ln>
                  <a:solidFill>
                    <a:srgbClr val="FF0000"/>
                  </a:solidFill>
                  <a:effectLst/>
                  <a:latin typeface="Times New Roman" pitchFamily="18" charset="0"/>
                  <a:ea typeface="Arial" pitchFamily="34" charset="0"/>
                  <a:cs typeface="Arial" pitchFamily="34" charset="0"/>
                </a:rPr>
                <a:t>n</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Text Box 23"/>
            <p:cNvSpPr txBox="1">
              <a:spLocks noChangeArrowheads="1"/>
            </p:cNvSpPr>
            <p:nvPr/>
          </p:nvSpPr>
          <p:spPr bwMode="auto">
            <a:xfrm>
              <a:off x="5217" y="9547"/>
              <a:ext cx="734"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 r</a:t>
              </a:r>
              <a:endPar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endParaRP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9" name="AutoShape 25"/>
            <p:cNvCxnSpPr>
              <a:cxnSpLocks noChangeShapeType="1"/>
            </p:cNvCxnSpPr>
            <p:nvPr/>
          </p:nvCxnSpPr>
          <p:spPr bwMode="auto">
            <a:xfrm>
              <a:off x="5322" y="9544"/>
              <a:ext cx="615" cy="0"/>
            </a:xfrm>
            <a:prstGeom prst="straightConnector1">
              <a:avLst/>
            </a:prstGeom>
            <a:noFill/>
            <a:ln w="25400">
              <a:solidFill>
                <a:srgbClr val="000000"/>
              </a:solidFill>
              <a:round/>
              <a:headEnd/>
              <a:tailEnd/>
            </a:ln>
          </p:spPr>
        </p:cxnSp>
      </p:gr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152400"/>
            <a:ext cx="8153400" cy="838200"/>
          </a:xfrm>
        </p:spPr>
        <p:txBody>
          <a:bodyPr>
            <a:normAutofit/>
          </a:bodyPr>
          <a:lstStyle/>
          <a:p>
            <a:pPr algn="r" rtl="1"/>
            <a:r>
              <a:rPr lang="ar-DZ" sz="4400" b="1" dirty="0" smtClean="0">
                <a:solidFill>
                  <a:srgbClr val="FF0000"/>
                </a:solidFill>
                <a:latin typeface="Arial" pitchFamily="34" charset="0"/>
                <a:cs typeface="Arial" pitchFamily="34" charset="0"/>
              </a:rPr>
              <a:t>برهان نموذج النمو الدائم:</a:t>
            </a:r>
            <a:endParaRPr lang="fr-FR" sz="4400" b="1" dirty="0">
              <a:solidFill>
                <a:srgbClr val="FF0000"/>
              </a:solidFill>
              <a:latin typeface="Arial" pitchFamily="34" charset="0"/>
              <a:cs typeface="Arial" pitchFamily="34" charset="0"/>
            </a:endParaRPr>
          </a:p>
        </p:txBody>
      </p:sp>
      <p:sp>
        <p:nvSpPr>
          <p:cNvPr id="66575" name="Zone de texte 2"/>
          <p:cNvSpPr txBox="1">
            <a:spLocks noChangeArrowheads="1"/>
          </p:cNvSpPr>
          <p:nvPr/>
        </p:nvSpPr>
        <p:spPr bwMode="auto">
          <a:xfrm>
            <a:off x="3657600" y="2209800"/>
            <a:ext cx="4953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r" rtl="1" fontAlgn="base">
              <a:spcBef>
                <a:spcPct val="0"/>
              </a:spcBef>
              <a:spcAft>
                <a:spcPts val="1000"/>
              </a:spcAft>
            </a:pPr>
            <a:r>
              <a:rPr kumimoji="0" lang="ar-DZ" sz="2600" b="1" i="0" u="none" strike="noStrike" cap="none" normalizeH="0" baseline="0" dirty="0" smtClean="0">
                <a:ln>
                  <a:noFill/>
                </a:ln>
                <a:solidFill>
                  <a:schemeClr val="tx1"/>
                </a:solidFill>
                <a:effectLst/>
                <a:latin typeface="Simplified Arabic" charset="-78"/>
                <a:ea typeface="Arial" pitchFamily="34" charset="0"/>
                <a:cs typeface="Simplified Arabic" charset="-78"/>
              </a:rPr>
              <a:t>توزيعات الأرباح تنمو بمعدل ثابت </a:t>
            </a:r>
            <a:r>
              <a:rPr lang="fr-FR" sz="2600" b="1" dirty="0" smtClean="0">
                <a:latin typeface="Times New Roman" pitchFamily="18" charset="0"/>
                <a:ea typeface="Arial" pitchFamily="34" charset="0"/>
                <a:cs typeface="Times New Roman" pitchFamily="18" charset="0"/>
              </a:rPr>
              <a:t>g</a:t>
            </a:r>
            <a:r>
              <a:rPr lang="ar-DZ" sz="2600" b="1" dirty="0" smtClean="0">
                <a:latin typeface="Times New Roman" pitchFamily="18" charset="0"/>
                <a:ea typeface="Arial" pitchFamily="34" charset="0"/>
                <a:cs typeface="Times New Roman" pitchFamily="18" charset="0"/>
              </a:rPr>
              <a:t> يجعل:</a:t>
            </a:r>
            <a:endParaRPr lang="fr-FR" sz="2600" dirty="0" smtClean="0">
              <a:latin typeface="Times New Roman" pitchFamily="18" charset="0"/>
              <a:cs typeface="Times New Roman" pitchFamily="18" charset="0"/>
            </a:endParaRPr>
          </a:p>
          <a:p>
            <a:pPr lvl="0" algn="r" rtl="1" fontAlgn="base">
              <a:spcBef>
                <a:spcPct val="0"/>
              </a:spcBef>
              <a:spcAft>
                <a:spcPts val="1000"/>
              </a:spcAft>
            </a:pPr>
            <a:r>
              <a:rPr lang="ar-DZ" sz="2600" b="1" dirty="0" smtClean="0">
                <a:latin typeface="Times New Roman" pitchFamily="18" charset="0"/>
                <a:ea typeface="Arial" pitchFamily="34" charset="0"/>
                <a:cs typeface="Times New Roman" pitchFamily="18" charset="0"/>
              </a:rPr>
              <a:t>   </a:t>
            </a:r>
            <a:endParaRPr kumimoji="0" lang="fr-FR"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685800" y="2743200"/>
            <a:ext cx="7924800" cy="13716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lang="en-US" sz="2200" b="1" dirty="0" smtClean="0">
                <a:latin typeface="Times New Roman" pitchFamily="18" charset="0"/>
                <a:cs typeface="Times New Roman" pitchFamily="18" charset="0"/>
              </a:rPr>
              <a:t>D</a:t>
            </a:r>
            <a:r>
              <a:rPr lang="en-US" sz="2200" b="1" baseline="-25000" dirty="0" smtClean="0">
                <a:latin typeface="Times New Roman" pitchFamily="18" charset="0"/>
                <a:cs typeface="Times New Roman" pitchFamily="18" charset="0"/>
              </a:rPr>
              <a:t>2</a:t>
            </a:r>
            <a:r>
              <a:rPr lang="en-US" sz="2200" b="1" dirty="0" smtClean="0">
                <a:latin typeface="Times New Roman" pitchFamily="18" charset="0"/>
                <a:cs typeface="Times New Roman" pitchFamily="18" charset="0"/>
              </a:rPr>
              <a:t>= D</a:t>
            </a:r>
            <a:r>
              <a:rPr lang="en-US" sz="2200" b="1" baseline="-25000" dirty="0" smtClean="0">
                <a:latin typeface="Times New Roman" pitchFamily="18" charset="0"/>
                <a:cs typeface="Times New Roman" pitchFamily="18" charset="0"/>
              </a:rPr>
              <a:t>1</a:t>
            </a:r>
            <a:r>
              <a:rPr lang="en-US" sz="2200" b="1" dirty="0" smtClean="0">
                <a:latin typeface="Times New Roman" pitchFamily="18" charset="0"/>
                <a:cs typeface="Times New Roman" pitchFamily="18" charset="0"/>
              </a:rPr>
              <a:t>(1+g) ; </a:t>
            </a:r>
          </a:p>
          <a:p>
            <a:pPr fontAlgn="base">
              <a:spcBef>
                <a:spcPct val="0"/>
              </a:spcBef>
              <a:spcAft>
                <a:spcPts val="1000"/>
              </a:spcAft>
            </a:pPr>
            <a:r>
              <a:rPr lang="en-US" sz="2200" b="1" dirty="0" smtClean="0">
                <a:latin typeface="Times New Roman" pitchFamily="18" charset="0"/>
                <a:cs typeface="Times New Roman" pitchFamily="18" charset="0"/>
              </a:rPr>
              <a:t>D</a:t>
            </a:r>
            <a:r>
              <a:rPr lang="en-US" sz="2200" b="1" baseline="-25000" dirty="0" smtClean="0">
                <a:latin typeface="Times New Roman" pitchFamily="18" charset="0"/>
                <a:cs typeface="Times New Roman" pitchFamily="18" charset="0"/>
              </a:rPr>
              <a:t>3</a:t>
            </a:r>
            <a:r>
              <a:rPr lang="en-US" sz="2200" b="1" dirty="0" smtClean="0">
                <a:latin typeface="Times New Roman" pitchFamily="18" charset="0"/>
                <a:cs typeface="Times New Roman" pitchFamily="18" charset="0"/>
              </a:rPr>
              <a:t>=D</a:t>
            </a:r>
            <a:r>
              <a:rPr lang="en-US" sz="2200" b="1" baseline="-25000" dirty="0" smtClean="0">
                <a:latin typeface="Times New Roman" pitchFamily="18" charset="0"/>
                <a:cs typeface="Times New Roman" pitchFamily="18" charset="0"/>
              </a:rPr>
              <a:t>2</a:t>
            </a:r>
            <a:r>
              <a:rPr lang="en-US" sz="2200" b="1" dirty="0" smtClean="0">
                <a:latin typeface="Times New Roman" pitchFamily="18" charset="0"/>
                <a:cs typeface="Times New Roman" pitchFamily="18" charset="0"/>
              </a:rPr>
              <a:t>(1+g)=D</a:t>
            </a:r>
            <a:r>
              <a:rPr lang="en-US" sz="2200" b="1" baseline="-25000" dirty="0" smtClean="0">
                <a:latin typeface="Times New Roman" pitchFamily="18" charset="0"/>
                <a:cs typeface="Times New Roman" pitchFamily="18" charset="0"/>
              </a:rPr>
              <a:t>1</a:t>
            </a:r>
            <a:r>
              <a:rPr lang="en-US" sz="2200" b="1" dirty="0" smtClean="0">
                <a:latin typeface="Times New Roman" pitchFamily="18" charset="0"/>
                <a:cs typeface="Times New Roman" pitchFamily="18" charset="0"/>
              </a:rPr>
              <a:t>(1+g)(1+g)= D</a:t>
            </a:r>
            <a:r>
              <a:rPr lang="en-US" sz="2200" b="1" baseline="-25000" dirty="0" smtClean="0">
                <a:latin typeface="Times New Roman" pitchFamily="18" charset="0"/>
                <a:cs typeface="Times New Roman" pitchFamily="18" charset="0"/>
              </a:rPr>
              <a:t>1</a:t>
            </a:r>
            <a:r>
              <a:rPr lang="en-US" sz="2200" b="1" dirty="0" smtClean="0">
                <a:latin typeface="Times New Roman" pitchFamily="18" charset="0"/>
                <a:cs typeface="Times New Roman" pitchFamily="18" charset="0"/>
              </a:rPr>
              <a:t>(1+g)</a:t>
            </a:r>
            <a:r>
              <a:rPr lang="en-US" sz="2200" b="1" baseline="30000" dirty="0" smtClean="0">
                <a:latin typeface="Times New Roman" pitchFamily="18" charset="0"/>
                <a:cs typeface="Times New Roman" pitchFamily="18" charset="0"/>
              </a:rPr>
              <a:t>2</a:t>
            </a:r>
          </a:p>
          <a:p>
            <a:pPr fontAlgn="base">
              <a:spcBef>
                <a:spcPct val="0"/>
              </a:spcBef>
              <a:spcAft>
                <a:spcPts val="1000"/>
              </a:spcAft>
            </a:pPr>
            <a:r>
              <a:rPr lang="en-US" sz="2200" b="1" dirty="0" smtClean="0">
                <a:latin typeface="Times New Roman" pitchFamily="18" charset="0"/>
                <a:cs typeface="Times New Roman" pitchFamily="18" charset="0"/>
              </a:rPr>
              <a:t>D</a:t>
            </a:r>
            <a:r>
              <a:rPr lang="en-US" sz="2200" b="1" baseline="-25000" dirty="0" smtClean="0">
                <a:latin typeface="Times New Roman" pitchFamily="18" charset="0"/>
                <a:cs typeface="Times New Roman" pitchFamily="18" charset="0"/>
              </a:rPr>
              <a:t>4</a:t>
            </a:r>
            <a:r>
              <a:rPr lang="en-US" sz="2200" b="1" dirty="0" smtClean="0">
                <a:latin typeface="Times New Roman" pitchFamily="18" charset="0"/>
                <a:cs typeface="Times New Roman" pitchFamily="18" charset="0"/>
              </a:rPr>
              <a:t>=D</a:t>
            </a:r>
            <a:r>
              <a:rPr lang="en-US" sz="2200" b="1" baseline="-25000" dirty="0" smtClean="0">
                <a:latin typeface="Times New Roman" pitchFamily="18" charset="0"/>
                <a:cs typeface="Times New Roman" pitchFamily="18" charset="0"/>
              </a:rPr>
              <a:t>3</a:t>
            </a:r>
            <a:r>
              <a:rPr lang="en-US" sz="2200" b="1" dirty="0" smtClean="0">
                <a:latin typeface="Times New Roman" pitchFamily="18" charset="0"/>
                <a:cs typeface="Times New Roman" pitchFamily="18" charset="0"/>
              </a:rPr>
              <a:t>(1+g)=D</a:t>
            </a:r>
            <a:r>
              <a:rPr lang="en-US" sz="2200" b="1" baseline="-25000" dirty="0" smtClean="0">
                <a:latin typeface="Times New Roman" pitchFamily="18" charset="0"/>
                <a:cs typeface="Times New Roman" pitchFamily="18" charset="0"/>
              </a:rPr>
              <a:t>1</a:t>
            </a:r>
            <a:r>
              <a:rPr lang="en-US" sz="2200" b="1" dirty="0" smtClean="0">
                <a:latin typeface="Times New Roman" pitchFamily="18" charset="0"/>
                <a:cs typeface="Times New Roman" pitchFamily="18" charset="0"/>
              </a:rPr>
              <a:t>(1+g)</a:t>
            </a:r>
            <a:r>
              <a:rPr lang="en-US" sz="2200" b="1" baseline="30000" dirty="0" smtClean="0">
                <a:latin typeface="Times New Roman" pitchFamily="18" charset="0"/>
                <a:cs typeface="Times New Roman" pitchFamily="18" charset="0"/>
              </a:rPr>
              <a:t>2 </a:t>
            </a:r>
            <a:r>
              <a:rPr lang="en-US" sz="2200" b="1" dirty="0" smtClean="0">
                <a:latin typeface="Times New Roman" pitchFamily="18" charset="0"/>
                <a:cs typeface="Times New Roman" pitchFamily="18" charset="0"/>
              </a:rPr>
              <a:t>(1+g)= D</a:t>
            </a:r>
            <a:r>
              <a:rPr lang="en-US" sz="2200" b="1" baseline="-25000" dirty="0" smtClean="0">
                <a:latin typeface="Times New Roman" pitchFamily="18" charset="0"/>
                <a:cs typeface="Times New Roman" pitchFamily="18" charset="0"/>
              </a:rPr>
              <a:t>1</a:t>
            </a:r>
            <a:r>
              <a:rPr lang="en-US" sz="2200" b="1" dirty="0" smtClean="0">
                <a:latin typeface="Times New Roman" pitchFamily="18" charset="0"/>
                <a:cs typeface="Times New Roman" pitchFamily="18" charset="0"/>
              </a:rPr>
              <a:t>(1+g)</a:t>
            </a:r>
            <a:r>
              <a:rPr lang="en-US" sz="2200" b="1" baseline="30000" dirty="0" smtClean="0">
                <a:latin typeface="Times New Roman" pitchFamily="18" charset="0"/>
                <a:cs typeface="Times New Roman" pitchFamily="18" charset="0"/>
              </a:rPr>
              <a:t>3                  </a:t>
            </a:r>
            <a:r>
              <a:rPr lang="fr-FR" sz="2400" b="1" dirty="0" smtClean="0">
                <a:latin typeface="Times New Roman" pitchFamily="18" charset="0"/>
                <a:ea typeface="Arial" pitchFamily="34" charset="0"/>
                <a:cs typeface="Times New Roman" pitchFamily="18" charset="0"/>
              </a:rPr>
              <a:t>…  </a:t>
            </a:r>
            <a:r>
              <a:rPr lang="fr-FR" sz="2400" b="1" dirty="0" err="1" smtClean="0">
                <a:solidFill>
                  <a:srgbClr val="FF0000"/>
                </a:solidFill>
                <a:latin typeface="Times New Roman" pitchFamily="18" charset="0"/>
                <a:ea typeface="Arial" pitchFamily="34" charset="0"/>
                <a:cs typeface="Times New Roman" pitchFamily="18" charset="0"/>
              </a:rPr>
              <a:t>D</a:t>
            </a:r>
            <a:r>
              <a:rPr lang="fr-FR" sz="2400" b="1" baseline="-25000" dirty="0" err="1" smtClean="0">
                <a:solidFill>
                  <a:srgbClr val="FF0000"/>
                </a:solidFill>
                <a:latin typeface="Times New Roman" pitchFamily="18" charset="0"/>
                <a:ea typeface="Arial" pitchFamily="34" charset="0"/>
                <a:cs typeface="Times New Roman" pitchFamily="18" charset="0"/>
              </a:rPr>
              <a:t>t</a:t>
            </a:r>
            <a:r>
              <a:rPr lang="fr-FR" sz="2400" b="1" dirty="0" smtClean="0">
                <a:solidFill>
                  <a:srgbClr val="FF0000"/>
                </a:solidFill>
                <a:latin typeface="Times New Roman" pitchFamily="18" charset="0"/>
                <a:ea typeface="Arial" pitchFamily="34" charset="0"/>
                <a:cs typeface="Times New Roman" pitchFamily="18" charset="0"/>
              </a:rPr>
              <a:t>= D</a:t>
            </a:r>
            <a:r>
              <a:rPr lang="fr-FR" sz="2400" b="1" baseline="-25000" dirty="0" smtClean="0">
                <a:solidFill>
                  <a:srgbClr val="FF0000"/>
                </a:solidFill>
                <a:latin typeface="Times New Roman" pitchFamily="18" charset="0"/>
                <a:ea typeface="Arial" pitchFamily="34" charset="0"/>
                <a:cs typeface="Times New Roman" pitchFamily="18" charset="0"/>
              </a:rPr>
              <a:t>1 </a:t>
            </a:r>
            <a:r>
              <a:rPr lang="fr-FR" sz="2400" b="1" dirty="0" smtClean="0">
                <a:solidFill>
                  <a:srgbClr val="FF0000"/>
                </a:solidFill>
                <a:latin typeface="Times New Roman" pitchFamily="18" charset="0"/>
                <a:ea typeface="Arial" pitchFamily="34" charset="0"/>
                <a:cs typeface="Times New Roman" pitchFamily="18" charset="0"/>
              </a:rPr>
              <a:t>(1+g)</a:t>
            </a:r>
            <a:r>
              <a:rPr lang="fr-FR" sz="2400" b="1" baseline="30000" dirty="0" smtClean="0">
                <a:solidFill>
                  <a:srgbClr val="FF0000"/>
                </a:solidFill>
                <a:latin typeface="Times New Roman" pitchFamily="18" charset="0"/>
                <a:ea typeface="Arial" pitchFamily="34" charset="0"/>
                <a:cs typeface="Times New Roman" pitchFamily="18" charset="0"/>
              </a:rPr>
              <a:t>t-1</a:t>
            </a:r>
            <a:r>
              <a:rPr lang="en-US" sz="2200" b="1" baseline="30000" dirty="0" smtClean="0">
                <a:latin typeface="Times New Roman" pitchFamily="18" charset="0"/>
                <a:cs typeface="Times New Roman" pitchFamily="18" charset="0"/>
              </a:rPr>
              <a:t>                </a:t>
            </a:r>
          </a:p>
          <a:p>
            <a:pPr fontAlgn="base">
              <a:spcBef>
                <a:spcPct val="0"/>
              </a:spcBef>
              <a:spcAft>
                <a:spcPts val="1000"/>
              </a:spcAft>
            </a:pPr>
            <a:endParaRPr lang="en-US" sz="2200" b="1" dirty="0" smtClean="0">
              <a:latin typeface="Times New Roman" pitchFamily="18" charset="0"/>
              <a:cs typeface="Times New Roman" pitchFamily="18" charset="0"/>
            </a:endParaRPr>
          </a:p>
          <a:p>
            <a:pPr lvl="0" fontAlgn="base">
              <a:spcBef>
                <a:spcPct val="0"/>
              </a:spcBef>
              <a:spcAft>
                <a:spcPts val="1000"/>
              </a:spcAft>
            </a:pPr>
            <a:r>
              <a:rPr lang="ar-DZ" sz="2200" b="1" dirty="0" smtClean="0">
                <a:latin typeface="Times New Roman" pitchFamily="18" charset="0"/>
                <a:ea typeface="Arial" pitchFamily="34" charset="0"/>
                <a:cs typeface="Times New Roman" pitchFamily="18" charset="0"/>
              </a:rPr>
              <a:t>   </a:t>
            </a:r>
            <a:endParaRPr kumimoji="0" lang="fr-FR" sz="22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41" name="Groupe 40"/>
          <p:cNvGrpSpPr/>
          <p:nvPr/>
        </p:nvGrpSpPr>
        <p:grpSpPr>
          <a:xfrm>
            <a:off x="609600" y="4212463"/>
            <a:ext cx="6653495" cy="1121537"/>
            <a:chOff x="609600" y="3886735"/>
            <a:chExt cx="6653495" cy="1121537"/>
          </a:xfrm>
        </p:grpSpPr>
        <p:grpSp>
          <p:nvGrpSpPr>
            <p:cNvPr id="66581" name="Group 21"/>
            <p:cNvGrpSpPr>
              <a:grpSpLocks/>
            </p:cNvGrpSpPr>
            <p:nvPr/>
          </p:nvGrpSpPr>
          <p:grpSpPr bwMode="auto">
            <a:xfrm>
              <a:off x="1128961" y="3886735"/>
              <a:ext cx="2681039" cy="1115291"/>
              <a:chOff x="833" y="12611"/>
              <a:chExt cx="2053" cy="598"/>
            </a:xfrm>
          </p:grpSpPr>
          <p:sp>
            <p:nvSpPr>
              <p:cNvPr id="66582" name="Zone de texte 2"/>
              <p:cNvSpPr txBox="1">
                <a:spLocks noChangeArrowheads="1"/>
              </p:cNvSpPr>
              <p:nvPr/>
            </p:nvSpPr>
            <p:spPr bwMode="auto">
              <a:xfrm>
                <a:off x="833" y="12766"/>
                <a:ext cx="875" cy="3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83" name="Zone de texte 2"/>
              <p:cNvSpPr txBox="1">
                <a:spLocks noChangeArrowheads="1"/>
              </p:cNvSpPr>
              <p:nvPr/>
            </p:nvSpPr>
            <p:spPr bwMode="auto">
              <a:xfrm>
                <a:off x="1720" y="12611"/>
                <a:ext cx="1162" cy="35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(1+g)</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84" name="Zone de texte 2"/>
              <p:cNvSpPr txBox="1">
                <a:spLocks noChangeArrowheads="1"/>
              </p:cNvSpPr>
              <p:nvPr/>
            </p:nvSpPr>
            <p:spPr bwMode="auto">
              <a:xfrm>
                <a:off x="1823" y="12937"/>
                <a:ext cx="957" cy="27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85" name="Connecteur droit 352"/>
              <p:cNvSpPr>
                <a:spLocks noChangeShapeType="1"/>
              </p:cNvSpPr>
              <p:nvPr/>
            </p:nvSpPr>
            <p:spPr bwMode="auto">
              <a:xfrm>
                <a:off x="1656" y="12920"/>
                <a:ext cx="123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30" name="Flèche droite 338"/>
            <p:cNvSpPr>
              <a:spLocks noChangeArrowheads="1"/>
            </p:cNvSpPr>
            <p:nvPr/>
          </p:nvSpPr>
          <p:spPr bwMode="auto">
            <a:xfrm>
              <a:off x="609600" y="4335440"/>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nvGrpSpPr>
            <p:cNvPr id="66586" name="Group 26"/>
            <p:cNvGrpSpPr>
              <a:grpSpLocks/>
            </p:cNvGrpSpPr>
            <p:nvPr/>
          </p:nvGrpSpPr>
          <p:grpSpPr bwMode="auto">
            <a:xfrm>
              <a:off x="4495800" y="3940123"/>
              <a:ext cx="2767295" cy="1068149"/>
              <a:chOff x="3588" y="12523"/>
              <a:chExt cx="2815" cy="704"/>
            </a:xfrm>
          </p:grpSpPr>
          <p:sp>
            <p:nvSpPr>
              <p:cNvPr id="66587" name="Zone de texte 2"/>
              <p:cNvSpPr txBox="1">
                <a:spLocks noChangeArrowheads="1"/>
              </p:cNvSpPr>
              <p:nvPr/>
            </p:nvSpPr>
            <p:spPr bwMode="auto">
              <a:xfrm>
                <a:off x="3588" y="12636"/>
                <a:ext cx="675"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88" name="Zone de texte 2"/>
              <p:cNvSpPr txBox="1">
                <a:spLocks noChangeArrowheads="1"/>
              </p:cNvSpPr>
              <p:nvPr/>
            </p:nvSpPr>
            <p:spPr bwMode="auto">
              <a:xfrm>
                <a:off x="4835" y="12697"/>
                <a:ext cx="570" cy="2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89" name="Zone de texte 2"/>
              <p:cNvSpPr txBox="1">
                <a:spLocks noChangeArrowheads="1"/>
              </p:cNvSpPr>
              <p:nvPr/>
            </p:nvSpPr>
            <p:spPr bwMode="auto">
              <a:xfrm>
                <a:off x="4131" y="12574"/>
                <a:ext cx="620" cy="33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90" name="Zone de texte 2"/>
              <p:cNvSpPr txBox="1">
                <a:spLocks noChangeArrowheads="1"/>
              </p:cNvSpPr>
              <p:nvPr/>
            </p:nvSpPr>
            <p:spPr bwMode="auto">
              <a:xfrm>
                <a:off x="4183" y="12892"/>
                <a:ext cx="723" cy="3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91" name="Connecteur droit 358"/>
              <p:cNvSpPr>
                <a:spLocks noChangeShapeType="1"/>
              </p:cNvSpPr>
              <p:nvPr/>
            </p:nvSpPr>
            <p:spPr bwMode="auto">
              <a:xfrm>
                <a:off x="4270" y="12858"/>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6592" name="Zone de texte 2"/>
              <p:cNvSpPr txBox="1">
                <a:spLocks noChangeArrowheads="1"/>
              </p:cNvSpPr>
              <p:nvPr/>
            </p:nvSpPr>
            <p:spPr bwMode="auto">
              <a:xfrm>
                <a:off x="5153" y="12523"/>
                <a:ext cx="1250" cy="3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(1+g)</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93" name="Zone de texte 2"/>
              <p:cNvSpPr txBox="1">
                <a:spLocks noChangeArrowheads="1"/>
              </p:cNvSpPr>
              <p:nvPr/>
            </p:nvSpPr>
            <p:spPr bwMode="auto">
              <a:xfrm>
                <a:off x="5166" y="12829"/>
                <a:ext cx="1200" cy="3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94" name="Connecteur droit 361"/>
              <p:cNvSpPr>
                <a:spLocks noChangeShapeType="1"/>
              </p:cNvSpPr>
              <p:nvPr/>
            </p:nvSpPr>
            <p:spPr bwMode="auto">
              <a:xfrm>
                <a:off x="5270" y="12847"/>
                <a:ext cx="960" cy="1"/>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40" name="Flèche droite 338"/>
            <p:cNvSpPr>
              <a:spLocks noChangeArrowheads="1"/>
            </p:cNvSpPr>
            <p:nvPr/>
          </p:nvSpPr>
          <p:spPr bwMode="auto">
            <a:xfrm>
              <a:off x="4038600" y="4302456"/>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sp>
        <p:nvSpPr>
          <p:cNvPr id="66595" name="Rectangle 35"/>
          <p:cNvSpPr>
            <a:spLocks noChangeArrowheads="1"/>
          </p:cNvSpPr>
          <p:nvPr/>
        </p:nvSpPr>
        <p:spPr bwMode="auto">
          <a:xfrm>
            <a:off x="1219200" y="6396335"/>
            <a:ext cx="7467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لدينا مجموع لا نهائي لحدود </a:t>
            </a:r>
            <a:r>
              <a:rPr kumimoji="0" lang="ar-DZ" sz="24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م</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هـ حدها الأول 1، وأساسها</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(1+g)/(1+k) </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56" name="Groupe 55"/>
          <p:cNvGrpSpPr/>
          <p:nvPr/>
        </p:nvGrpSpPr>
        <p:grpSpPr>
          <a:xfrm>
            <a:off x="533400" y="5397554"/>
            <a:ext cx="3490959" cy="927046"/>
            <a:chOff x="601640" y="5244694"/>
            <a:chExt cx="3490959" cy="927046"/>
          </a:xfrm>
        </p:grpSpPr>
        <p:grpSp>
          <p:nvGrpSpPr>
            <p:cNvPr id="55" name="Groupe 54"/>
            <p:cNvGrpSpPr/>
            <p:nvPr/>
          </p:nvGrpSpPr>
          <p:grpSpPr>
            <a:xfrm>
              <a:off x="1121392" y="5244694"/>
              <a:ext cx="2971207" cy="927046"/>
              <a:chOff x="1121392" y="5244694"/>
              <a:chExt cx="2971207" cy="927046"/>
            </a:xfrm>
          </p:grpSpPr>
          <p:sp>
            <p:nvSpPr>
              <p:cNvPr id="66597" name="Zone de texte 2"/>
              <p:cNvSpPr txBox="1">
                <a:spLocks noChangeArrowheads="1"/>
              </p:cNvSpPr>
              <p:nvPr/>
            </p:nvSpPr>
            <p:spPr bwMode="auto">
              <a:xfrm>
                <a:off x="1121392" y="5448007"/>
                <a:ext cx="686470" cy="4384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6598" name="Zone de texte 2"/>
              <p:cNvSpPr txBox="1">
                <a:spLocks noChangeArrowheads="1"/>
              </p:cNvSpPr>
              <p:nvPr/>
            </p:nvSpPr>
            <p:spPr bwMode="auto">
              <a:xfrm>
                <a:off x="2403819" y="5371133"/>
                <a:ext cx="497309" cy="57200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99" name="Zone de texte 2"/>
              <p:cNvSpPr txBox="1">
                <a:spLocks noChangeArrowheads="1"/>
              </p:cNvSpPr>
              <p:nvPr/>
            </p:nvSpPr>
            <p:spPr bwMode="auto">
              <a:xfrm>
                <a:off x="1673619" y="5258349"/>
                <a:ext cx="687487" cy="5052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6600" name="Zone de texte 2"/>
              <p:cNvSpPr txBox="1">
                <a:spLocks noChangeArrowheads="1"/>
              </p:cNvSpPr>
              <p:nvPr/>
            </p:nvSpPr>
            <p:spPr bwMode="auto">
              <a:xfrm>
                <a:off x="1673619" y="5740838"/>
                <a:ext cx="687487" cy="43090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601" name="Connecteur droit 358"/>
              <p:cNvSpPr>
                <a:spLocks noChangeShapeType="1"/>
              </p:cNvSpPr>
              <p:nvPr/>
            </p:nvSpPr>
            <p:spPr bwMode="auto">
              <a:xfrm>
                <a:off x="1814981" y="5689251"/>
                <a:ext cx="65596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6602" name="Zone de texte 2"/>
              <p:cNvSpPr txBox="1">
                <a:spLocks noChangeArrowheads="1"/>
              </p:cNvSpPr>
              <p:nvPr/>
            </p:nvSpPr>
            <p:spPr bwMode="auto">
              <a:xfrm>
                <a:off x="2817128" y="5244694"/>
                <a:ext cx="756642" cy="430902"/>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1+g</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603" name="Zone de texte 2"/>
              <p:cNvSpPr txBox="1">
                <a:spLocks noChangeArrowheads="1"/>
              </p:cNvSpPr>
              <p:nvPr/>
            </p:nvSpPr>
            <p:spPr bwMode="auto">
              <a:xfrm>
                <a:off x="2813223" y="5645251"/>
                <a:ext cx="795288" cy="526489"/>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604" name="Connecteur droit 361"/>
              <p:cNvSpPr>
                <a:spLocks noChangeShapeType="1"/>
              </p:cNvSpPr>
              <p:nvPr/>
            </p:nvSpPr>
            <p:spPr bwMode="auto">
              <a:xfrm>
                <a:off x="2943842" y="5645251"/>
                <a:ext cx="867494"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6605" name="Zone de texte 2"/>
              <p:cNvSpPr txBox="1">
                <a:spLocks noChangeArrowheads="1"/>
              </p:cNvSpPr>
              <p:nvPr/>
            </p:nvSpPr>
            <p:spPr bwMode="auto">
              <a:xfrm>
                <a:off x="3429520" y="5356986"/>
                <a:ext cx="663079" cy="473385"/>
              </a:xfrm>
              <a:prstGeom prst="rect">
                <a:avLst/>
              </a:prstGeom>
              <a:solidFill>
                <a:srgbClr val="FFC000"/>
              </a:solidFill>
              <a:ln w="9525">
                <a:solidFill>
                  <a:srgbClr val="FFC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 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54" name="Flèche droite 338"/>
            <p:cNvSpPr>
              <a:spLocks noChangeArrowheads="1"/>
            </p:cNvSpPr>
            <p:nvPr/>
          </p:nvSpPr>
          <p:spPr bwMode="auto">
            <a:xfrm>
              <a:off x="601640" y="5562600"/>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63" name="Groupe 62"/>
          <p:cNvGrpSpPr/>
          <p:nvPr/>
        </p:nvGrpSpPr>
        <p:grpSpPr>
          <a:xfrm>
            <a:off x="228600" y="685800"/>
            <a:ext cx="8458200" cy="1447800"/>
            <a:chOff x="228600" y="685800"/>
            <a:chExt cx="8458200" cy="1447800"/>
          </a:xfrm>
        </p:grpSpPr>
        <p:grpSp>
          <p:nvGrpSpPr>
            <p:cNvPr id="66562" name="Group 2"/>
            <p:cNvGrpSpPr>
              <a:grpSpLocks/>
            </p:cNvGrpSpPr>
            <p:nvPr/>
          </p:nvGrpSpPr>
          <p:grpSpPr bwMode="auto">
            <a:xfrm>
              <a:off x="228600" y="918260"/>
              <a:ext cx="1979751" cy="989012"/>
              <a:chOff x="484" y="11573"/>
              <a:chExt cx="1848" cy="958"/>
            </a:xfrm>
          </p:grpSpPr>
          <p:sp>
            <p:nvSpPr>
              <p:cNvPr id="66563" name="Zone de texte 2"/>
              <p:cNvSpPr txBox="1">
                <a:spLocks noChangeArrowheads="1"/>
              </p:cNvSpPr>
              <p:nvPr/>
            </p:nvSpPr>
            <p:spPr bwMode="auto">
              <a:xfrm>
                <a:off x="484" y="11742"/>
                <a:ext cx="994"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64" name="Zone de texte 2"/>
              <p:cNvSpPr txBox="1">
                <a:spLocks noChangeArrowheads="1"/>
              </p:cNvSpPr>
              <p:nvPr/>
            </p:nvSpPr>
            <p:spPr bwMode="auto">
              <a:xfrm>
                <a:off x="1549" y="11573"/>
                <a:ext cx="58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65" name="Zone de texte 2"/>
              <p:cNvSpPr txBox="1">
                <a:spLocks noChangeArrowheads="1"/>
              </p:cNvSpPr>
              <p:nvPr/>
            </p:nvSpPr>
            <p:spPr bwMode="auto">
              <a:xfrm>
                <a:off x="1308" y="12093"/>
                <a:ext cx="1024" cy="4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t</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66" name="Connecteur droit 336"/>
              <p:cNvSpPr>
                <a:spLocks noChangeShapeType="1"/>
              </p:cNvSpPr>
              <p:nvPr/>
            </p:nvSpPr>
            <p:spPr bwMode="auto">
              <a:xfrm>
                <a:off x="1460" y="12066"/>
                <a:ext cx="8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grpSp>
          <p:nvGrpSpPr>
            <p:cNvPr id="66568" name="Group 8"/>
            <p:cNvGrpSpPr>
              <a:grpSpLocks/>
            </p:cNvGrpSpPr>
            <p:nvPr/>
          </p:nvGrpSpPr>
          <p:grpSpPr bwMode="auto">
            <a:xfrm>
              <a:off x="6643812" y="979715"/>
              <a:ext cx="2042988" cy="1066138"/>
              <a:chOff x="3908" y="11658"/>
              <a:chExt cx="1788" cy="758"/>
            </a:xfrm>
          </p:grpSpPr>
          <p:sp>
            <p:nvSpPr>
              <p:cNvPr id="66569" name="Zone de texte 2"/>
              <p:cNvSpPr txBox="1">
                <a:spLocks noChangeArrowheads="1"/>
              </p:cNvSpPr>
              <p:nvPr/>
            </p:nvSpPr>
            <p:spPr bwMode="auto">
              <a:xfrm>
                <a:off x="3908" y="11785"/>
                <a:ext cx="915" cy="3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r>
                  <a:rPr kumimoji="0" lang="el-G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Σ</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70" name="Zone de texte 2"/>
              <p:cNvSpPr txBox="1">
                <a:spLocks noChangeArrowheads="1"/>
              </p:cNvSpPr>
              <p:nvPr/>
            </p:nvSpPr>
            <p:spPr bwMode="auto">
              <a:xfrm>
                <a:off x="4819" y="11658"/>
                <a:ext cx="645"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71" name="Zone de texte 2"/>
              <p:cNvSpPr txBox="1">
                <a:spLocks noChangeArrowheads="1"/>
              </p:cNvSpPr>
              <p:nvPr/>
            </p:nvSpPr>
            <p:spPr bwMode="auto">
              <a:xfrm>
                <a:off x="4734" y="12035"/>
                <a:ext cx="962" cy="3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6572" name="Connecteur droit 343"/>
              <p:cNvSpPr>
                <a:spLocks noChangeShapeType="1"/>
              </p:cNvSpPr>
              <p:nvPr/>
            </p:nvSpPr>
            <p:spPr bwMode="auto">
              <a:xfrm flipV="1">
                <a:off x="4748" y="12009"/>
                <a:ext cx="809"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grpSp>
          <p:nvGrpSpPr>
            <p:cNvPr id="62" name="Groupe 61"/>
            <p:cNvGrpSpPr/>
            <p:nvPr/>
          </p:nvGrpSpPr>
          <p:grpSpPr>
            <a:xfrm>
              <a:off x="3733800" y="914400"/>
              <a:ext cx="2895600" cy="1145272"/>
              <a:chOff x="3733800" y="914400"/>
              <a:chExt cx="2895600" cy="1145272"/>
            </a:xfrm>
          </p:grpSpPr>
          <p:sp>
            <p:nvSpPr>
              <p:cNvPr id="66567" name="Flèche droite 338"/>
              <p:cNvSpPr>
                <a:spLocks noChangeArrowheads="1"/>
              </p:cNvSpPr>
              <p:nvPr/>
            </p:nvSpPr>
            <p:spPr bwMode="auto">
              <a:xfrm>
                <a:off x="3733800" y="1373872"/>
                <a:ext cx="2895600" cy="150128"/>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66573" name="Zone de texte 2"/>
              <p:cNvSpPr txBox="1">
                <a:spLocks noChangeArrowheads="1"/>
              </p:cNvSpPr>
              <p:nvPr/>
            </p:nvSpPr>
            <p:spPr bwMode="auto">
              <a:xfrm>
                <a:off x="3733800" y="914400"/>
                <a:ext cx="2667000" cy="4571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algn="just" rtl="1" fontAlgn="base">
                  <a:spcBef>
                    <a:spcPct val="0"/>
                  </a:spcBef>
                  <a:spcAft>
                    <a:spcPts val="1000"/>
                  </a:spcAft>
                </a:pPr>
                <a:r>
                  <a:rPr kumimoji="0" lang="ar-DZ" sz="2400" b="1" i="0" u="none" strike="noStrike" cap="none" normalizeH="0" baseline="0" dirty="0" smtClean="0">
                    <a:ln>
                      <a:noFill/>
                    </a:ln>
                    <a:solidFill>
                      <a:schemeClr val="tx1"/>
                    </a:solidFill>
                    <a:effectLst/>
                    <a:latin typeface="Simplified Arabic" charset="-78"/>
                    <a:ea typeface="Arial" pitchFamily="34" charset="0"/>
                    <a:cs typeface="Simplified Arabic" charset="-78"/>
                  </a:rPr>
                  <a:t>معدل خصم ثابت </a:t>
                </a:r>
                <a:r>
                  <a:rPr kumimoji="0" lang="fr-FR" sz="2400" b="1" i="0" u="none" strike="noStrike" cap="none" normalizeH="0" baseline="0" dirty="0" smtClean="0">
                    <a:ln>
                      <a:noFill/>
                    </a:ln>
                    <a:solidFill>
                      <a:schemeClr val="tx1"/>
                    </a:solidFill>
                    <a:effectLst/>
                    <a:latin typeface="Simplified Arabic" charset="-78"/>
                    <a:ea typeface="Arial" pitchFamily="34" charset="0"/>
                    <a:cs typeface="Simplified Arabic" charset="-78"/>
                  </a:rPr>
                  <a:t> </a:t>
                </a:r>
                <a:r>
                  <a:rPr lang="fr-FR" sz="2400" b="1" dirty="0" err="1" smtClean="0">
                    <a:latin typeface="Times New Roman" pitchFamily="18" charset="0"/>
                    <a:ea typeface="Arial" pitchFamily="34" charset="0"/>
                    <a:cs typeface="Times New Roman" pitchFamily="18" charset="0"/>
                  </a:rPr>
                  <a:t>k</a:t>
                </a:r>
                <a:r>
                  <a:rPr lang="fr-FR" sz="2400" b="1" baseline="-25000" dirty="0" err="1" smtClean="0">
                    <a:latin typeface="Times New Roman" pitchFamily="18" charset="0"/>
                    <a:ea typeface="Arial" pitchFamily="34" charset="0"/>
                    <a:cs typeface="Times New Roman" pitchFamily="18" charset="0"/>
                  </a:rPr>
                  <a:t>t</a:t>
                </a:r>
                <a:r>
                  <a:rPr lang="fr-FR" sz="2400" b="1" dirty="0" smtClean="0">
                    <a:latin typeface="Times New Roman" pitchFamily="18" charset="0"/>
                    <a:ea typeface="Arial" pitchFamily="34" charset="0"/>
                    <a:cs typeface="Times New Roman" pitchFamily="18" charset="0"/>
                  </a:rPr>
                  <a:t>= k</a:t>
                </a:r>
                <a:endParaRPr lang="fr-FR" sz="2400" dirty="0" smtClean="0">
                  <a:latin typeface="Times New Roman" pitchFamily="18" charset="0"/>
                  <a:cs typeface="Times New Roman" pitchFamily="18" charset="0"/>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6574" name="Zone de texte 2"/>
              <p:cNvSpPr txBox="1">
                <a:spLocks noChangeArrowheads="1"/>
              </p:cNvSpPr>
              <p:nvPr/>
            </p:nvSpPr>
            <p:spPr bwMode="auto">
              <a:xfrm>
                <a:off x="4648200" y="1602472"/>
                <a:ext cx="990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t</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61" name="Groupe 60"/>
            <p:cNvGrpSpPr/>
            <p:nvPr/>
          </p:nvGrpSpPr>
          <p:grpSpPr>
            <a:xfrm>
              <a:off x="2208213" y="685800"/>
              <a:ext cx="1524000" cy="1447800"/>
              <a:chOff x="2208213" y="685800"/>
              <a:chExt cx="1524000" cy="1447800"/>
            </a:xfrm>
          </p:grpSpPr>
          <p:sp>
            <p:nvSpPr>
              <p:cNvPr id="49" name="Connecteur droit 336"/>
              <p:cNvSpPr>
                <a:spLocks noChangeShapeType="1"/>
              </p:cNvSpPr>
              <p:nvPr/>
            </p:nvSpPr>
            <p:spPr bwMode="auto">
              <a:xfrm>
                <a:off x="2663857" y="1447800"/>
                <a:ext cx="915956"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50" name="Zone de texte 2"/>
              <p:cNvSpPr txBox="1">
                <a:spLocks noChangeArrowheads="1"/>
              </p:cNvSpPr>
              <p:nvPr/>
            </p:nvSpPr>
            <p:spPr bwMode="auto">
              <a:xfrm>
                <a:off x="2208213" y="1183944"/>
                <a:ext cx="379413" cy="526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3" name="Zone de texte 2"/>
              <p:cNvSpPr txBox="1">
                <a:spLocks noChangeArrowheads="1"/>
              </p:cNvSpPr>
              <p:nvPr/>
            </p:nvSpPr>
            <p:spPr bwMode="auto">
              <a:xfrm>
                <a:off x="2741613" y="838200"/>
                <a:ext cx="838200" cy="526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400" b="1" dirty="0" err="1" smtClean="0">
                    <a:latin typeface="Times New Roman" pitchFamily="18" charset="0"/>
                    <a:cs typeface="Times New Roman" pitchFamily="18" charset="0"/>
                  </a:rPr>
                  <a:t>VR</a:t>
                </a:r>
                <a:r>
                  <a:rPr lang="fr-FR" sz="2400" b="1" baseline="-25000" dirty="0" err="1" smtClean="0">
                    <a:latin typeface="Times New Roman" pitchFamily="18" charset="0"/>
                    <a:cs typeface="Times New Roman" pitchFamily="18" charset="0"/>
                  </a:rPr>
                  <a:t>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7" name="Zone de texte 2"/>
              <p:cNvSpPr txBox="1">
                <a:spLocks noChangeArrowheads="1"/>
              </p:cNvSpPr>
              <p:nvPr/>
            </p:nvSpPr>
            <p:spPr bwMode="auto">
              <a:xfrm>
                <a:off x="2513013" y="1524000"/>
                <a:ext cx="1219200" cy="4521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Times New Roman" pitchFamily="18" charset="0"/>
                  </a:rPr>
                  <a:t>n</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59" name="Connecteur droit 58"/>
              <p:cNvCxnSpPr/>
              <p:nvPr/>
            </p:nvCxnSpPr>
            <p:spPr>
              <a:xfrm rot="5400000">
                <a:off x="2284413" y="914400"/>
                <a:ext cx="1447800" cy="99060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64" name="Rectangle 63"/>
          <p:cNvSpPr/>
          <p:nvPr/>
        </p:nvSpPr>
        <p:spPr>
          <a:xfrm>
            <a:off x="685800" y="2362200"/>
            <a:ext cx="455574" cy="400110"/>
          </a:xfrm>
          <a:prstGeom prst="rect">
            <a:avLst/>
          </a:prstGeom>
          <a:solidFill>
            <a:schemeClr val="bg1"/>
          </a:solidFill>
        </p:spPr>
        <p:txBody>
          <a:bodyPr wrap="none">
            <a:spAutoFit/>
          </a:bodyPr>
          <a:lstStyle/>
          <a:p>
            <a:r>
              <a:rPr lang="en-US" sz="2000" b="1" dirty="0" smtClean="0">
                <a:latin typeface="Times New Roman" pitchFamily="18" charset="0"/>
                <a:cs typeface="Times New Roman" pitchFamily="18" charset="0"/>
              </a:rPr>
              <a:t>D</a:t>
            </a:r>
            <a:r>
              <a:rPr lang="en-US" sz="2000" b="1" baseline="-25000" dirty="0" smtClean="0">
                <a:latin typeface="Times New Roman" pitchFamily="18" charset="0"/>
                <a:cs typeface="Times New Roman" pitchFamily="18" charset="0"/>
              </a:rPr>
              <a:t>1</a:t>
            </a:r>
            <a:endParaRPr lang="fr-F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4" name="Rectangle 10"/>
          <p:cNvSpPr>
            <a:spLocks noChangeArrowheads="1"/>
          </p:cNvSpPr>
          <p:nvPr/>
        </p:nvSpPr>
        <p:spPr bwMode="auto">
          <a:xfrm>
            <a:off x="990600" y="1752600"/>
            <a:ext cx="7696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نفرض أن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(1+g)&lt;(1+k)</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ومنه: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(1+g)/(1+k)</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أصغر من </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ومنه </a:t>
            </a:r>
            <a:r>
              <a:rPr kumimoji="0" lang="en-US" sz="2400" b="1"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n</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(1+g)/(1+k)</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يؤول إلى </a:t>
            </a:r>
            <a:r>
              <a:rPr kumimoji="0" lang="ar-D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7" name="Groupe 26"/>
          <p:cNvGrpSpPr/>
          <p:nvPr/>
        </p:nvGrpSpPr>
        <p:grpSpPr>
          <a:xfrm>
            <a:off x="304800" y="533400"/>
            <a:ext cx="4308215" cy="1096004"/>
            <a:chOff x="304800" y="533400"/>
            <a:chExt cx="4308215" cy="1096004"/>
          </a:xfrm>
        </p:grpSpPr>
        <p:grpSp>
          <p:nvGrpSpPr>
            <p:cNvPr id="67586" name="Group 2"/>
            <p:cNvGrpSpPr>
              <a:grpSpLocks/>
            </p:cNvGrpSpPr>
            <p:nvPr/>
          </p:nvGrpSpPr>
          <p:grpSpPr bwMode="auto">
            <a:xfrm>
              <a:off x="762000" y="533400"/>
              <a:ext cx="3851015" cy="1096004"/>
              <a:chOff x="3072" y="13345"/>
              <a:chExt cx="3474" cy="663"/>
            </a:xfrm>
          </p:grpSpPr>
          <p:sp>
            <p:nvSpPr>
              <p:cNvPr id="67587" name="Zone de texte 2"/>
              <p:cNvSpPr txBox="1">
                <a:spLocks noChangeArrowheads="1"/>
              </p:cNvSpPr>
              <p:nvPr/>
            </p:nvSpPr>
            <p:spPr bwMode="auto">
              <a:xfrm>
                <a:off x="3072" y="13530"/>
                <a:ext cx="675"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588" name="Zone de texte 2"/>
              <p:cNvSpPr txBox="1">
                <a:spLocks noChangeArrowheads="1"/>
              </p:cNvSpPr>
              <p:nvPr/>
            </p:nvSpPr>
            <p:spPr bwMode="auto">
              <a:xfrm>
                <a:off x="3715" y="13687"/>
                <a:ext cx="840"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589" name="Zone de texte 2"/>
              <p:cNvSpPr txBox="1">
                <a:spLocks noChangeArrowheads="1"/>
              </p:cNvSpPr>
              <p:nvPr/>
            </p:nvSpPr>
            <p:spPr bwMode="auto">
              <a:xfrm>
                <a:off x="3666" y="13345"/>
                <a:ext cx="840"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590" name="Connecteur droit 358"/>
              <p:cNvSpPr>
                <a:spLocks noChangeShapeType="1"/>
              </p:cNvSpPr>
              <p:nvPr/>
            </p:nvSpPr>
            <p:spPr bwMode="auto">
              <a:xfrm>
                <a:off x="3670" y="13684"/>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591" name="Connecteur droit 361"/>
              <p:cNvSpPr>
                <a:spLocks noChangeShapeType="1"/>
              </p:cNvSpPr>
              <p:nvPr/>
            </p:nvSpPr>
            <p:spPr bwMode="auto">
              <a:xfrm flipV="1">
                <a:off x="4451" y="13688"/>
                <a:ext cx="185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592" name="Zone de texte 2"/>
              <p:cNvSpPr txBox="1">
                <a:spLocks noChangeArrowheads="1"/>
              </p:cNvSpPr>
              <p:nvPr/>
            </p:nvSpPr>
            <p:spPr bwMode="auto">
              <a:xfrm>
                <a:off x="4391" y="13345"/>
                <a:ext cx="2155" cy="3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r>
                  <a:rPr lang="fr-FR" sz="2400" b="1" dirty="0" smtClean="0">
                    <a:solidFill>
                      <a:srgbClr val="C00000"/>
                    </a:solidFill>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(1+g)/(1+k)] </a:t>
                </a:r>
                <a:r>
                  <a:rPr kumimoji="0" lang="fr-FR" sz="2400" b="1" i="0" u="none" strike="noStrike" cap="none" normalizeH="0" baseline="30000" dirty="0" smtClean="0">
                    <a:ln>
                      <a:noFill/>
                    </a:ln>
                    <a:solidFill>
                      <a:srgbClr val="C00000"/>
                    </a:solidFill>
                    <a:effectLst/>
                    <a:latin typeface="Times New Roman" pitchFamily="18" charset="0"/>
                    <a:ea typeface="Arial" pitchFamily="34" charset="0"/>
                    <a:cs typeface="Times New Roman" pitchFamily="18" charset="0"/>
                  </a:rPr>
                  <a:t>n</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67593" name="Zone de texte 2"/>
              <p:cNvSpPr txBox="1">
                <a:spLocks noChangeArrowheads="1"/>
              </p:cNvSpPr>
              <p:nvPr/>
            </p:nvSpPr>
            <p:spPr bwMode="auto">
              <a:xfrm>
                <a:off x="4412" y="13713"/>
                <a:ext cx="2097" cy="27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 </a:t>
                </a:r>
                <a:r>
                  <a:rPr lang="fr-FR" sz="2400" b="1" dirty="0" smtClean="0">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(1+g)/(1+k)]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24" name="Flèche droite 338"/>
            <p:cNvSpPr>
              <a:spLocks noChangeArrowheads="1"/>
            </p:cNvSpPr>
            <p:nvPr/>
          </p:nvSpPr>
          <p:spPr bwMode="auto">
            <a:xfrm>
              <a:off x="304800" y="990600"/>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37" name="Groupe 36"/>
          <p:cNvGrpSpPr/>
          <p:nvPr/>
        </p:nvGrpSpPr>
        <p:grpSpPr>
          <a:xfrm>
            <a:off x="381000" y="2667337"/>
            <a:ext cx="7355402" cy="1447465"/>
            <a:chOff x="381000" y="2667337"/>
            <a:chExt cx="7355402" cy="1447465"/>
          </a:xfrm>
        </p:grpSpPr>
        <p:grpSp>
          <p:nvGrpSpPr>
            <p:cNvPr id="26" name="Groupe 25"/>
            <p:cNvGrpSpPr/>
            <p:nvPr/>
          </p:nvGrpSpPr>
          <p:grpSpPr>
            <a:xfrm>
              <a:off x="381000" y="2743029"/>
              <a:ext cx="3733800" cy="1371773"/>
              <a:chOff x="381000" y="2514429"/>
              <a:chExt cx="3733800" cy="1371773"/>
            </a:xfrm>
          </p:grpSpPr>
          <p:grpSp>
            <p:nvGrpSpPr>
              <p:cNvPr id="67595" name="Group 11"/>
              <p:cNvGrpSpPr>
                <a:grpSpLocks/>
              </p:cNvGrpSpPr>
              <p:nvPr/>
            </p:nvGrpSpPr>
            <p:grpSpPr bwMode="auto">
              <a:xfrm>
                <a:off x="838200" y="2514429"/>
                <a:ext cx="3276600" cy="1371773"/>
                <a:chOff x="805" y="13944"/>
                <a:chExt cx="2546" cy="1401"/>
              </a:xfrm>
            </p:grpSpPr>
            <p:sp>
              <p:nvSpPr>
                <p:cNvPr id="67596" name="Zone de texte 2"/>
                <p:cNvSpPr txBox="1">
                  <a:spLocks noChangeArrowheads="1"/>
                </p:cNvSpPr>
                <p:nvPr/>
              </p:nvSpPr>
              <p:spPr bwMode="auto">
                <a:xfrm>
                  <a:off x="1291" y="14442"/>
                  <a:ext cx="72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597" name="Zone de texte 2"/>
                <p:cNvSpPr txBox="1">
                  <a:spLocks noChangeArrowheads="1"/>
                </p:cNvSpPr>
                <p:nvPr/>
              </p:nvSpPr>
              <p:spPr bwMode="auto">
                <a:xfrm>
                  <a:off x="805" y="14215"/>
                  <a:ext cx="533" cy="5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7598" name="Zone de texte 2"/>
                <p:cNvSpPr txBox="1">
                  <a:spLocks noChangeArrowheads="1"/>
                </p:cNvSpPr>
                <p:nvPr/>
              </p:nvSpPr>
              <p:spPr bwMode="auto">
                <a:xfrm>
                  <a:off x="1292" y="14022"/>
                  <a:ext cx="72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599" name="Connecteur droit 373"/>
                <p:cNvSpPr>
                  <a:spLocks noChangeShapeType="1"/>
                </p:cNvSpPr>
                <p:nvPr/>
              </p:nvSpPr>
              <p:spPr bwMode="auto">
                <a:xfrm>
                  <a:off x="1320" y="14442"/>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600" name="Connecteur droit 374"/>
                <p:cNvSpPr>
                  <a:spLocks noChangeShapeType="1"/>
                </p:cNvSpPr>
                <p:nvPr/>
              </p:nvSpPr>
              <p:spPr bwMode="auto">
                <a:xfrm>
                  <a:off x="2121" y="14442"/>
                  <a:ext cx="1230"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601" name="Zone de texte 2"/>
                <p:cNvSpPr txBox="1">
                  <a:spLocks noChangeArrowheads="1"/>
                </p:cNvSpPr>
                <p:nvPr/>
              </p:nvSpPr>
              <p:spPr bwMode="auto">
                <a:xfrm>
                  <a:off x="2397" y="13944"/>
                  <a:ext cx="675" cy="4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02" name="Zone de texte 2"/>
                <p:cNvSpPr txBox="1">
                  <a:spLocks noChangeArrowheads="1"/>
                </p:cNvSpPr>
                <p:nvPr/>
              </p:nvSpPr>
              <p:spPr bwMode="auto">
                <a:xfrm>
                  <a:off x="2065" y="14615"/>
                  <a:ext cx="39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7603" name="Zone de texte 2"/>
                <p:cNvSpPr txBox="1">
                  <a:spLocks noChangeArrowheads="1"/>
                </p:cNvSpPr>
                <p:nvPr/>
              </p:nvSpPr>
              <p:spPr bwMode="auto">
                <a:xfrm>
                  <a:off x="2386" y="14844"/>
                  <a:ext cx="720" cy="5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04" name="Zone de texte 2"/>
                <p:cNvSpPr txBox="1">
                  <a:spLocks noChangeArrowheads="1"/>
                </p:cNvSpPr>
                <p:nvPr/>
              </p:nvSpPr>
              <p:spPr bwMode="auto">
                <a:xfrm>
                  <a:off x="2371" y="14469"/>
                  <a:ext cx="73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1+g</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05" name="Connecteur droit 380"/>
                <p:cNvSpPr>
                  <a:spLocks noChangeShapeType="1"/>
                </p:cNvSpPr>
                <p:nvPr/>
              </p:nvSpPr>
              <p:spPr bwMode="auto">
                <a:xfrm>
                  <a:off x="2410" y="14874"/>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25" name="Flèche droite 338"/>
              <p:cNvSpPr>
                <a:spLocks noChangeArrowheads="1"/>
              </p:cNvSpPr>
              <p:nvPr/>
            </p:nvSpPr>
            <p:spPr bwMode="auto">
              <a:xfrm>
                <a:off x="381000" y="2944504"/>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67606" name="Group 22"/>
            <p:cNvGrpSpPr>
              <a:grpSpLocks/>
            </p:cNvGrpSpPr>
            <p:nvPr/>
          </p:nvGrpSpPr>
          <p:grpSpPr bwMode="auto">
            <a:xfrm>
              <a:off x="4953001" y="2667337"/>
              <a:ext cx="2783401" cy="1066674"/>
              <a:chOff x="3835" y="14075"/>
              <a:chExt cx="1743" cy="703"/>
            </a:xfrm>
          </p:grpSpPr>
          <p:sp>
            <p:nvSpPr>
              <p:cNvPr id="67607" name="Zone de texte 2"/>
              <p:cNvSpPr txBox="1">
                <a:spLocks noChangeArrowheads="1"/>
              </p:cNvSpPr>
              <p:nvPr/>
            </p:nvSpPr>
            <p:spPr bwMode="auto">
              <a:xfrm>
                <a:off x="3835" y="14248"/>
                <a:ext cx="477" cy="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7608" name="Zone de texte 2"/>
              <p:cNvSpPr txBox="1">
                <a:spLocks noChangeArrowheads="1"/>
              </p:cNvSpPr>
              <p:nvPr/>
            </p:nvSpPr>
            <p:spPr bwMode="auto">
              <a:xfrm>
                <a:off x="4255" y="14075"/>
                <a:ext cx="439" cy="3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09" name="Zone de texte 2"/>
              <p:cNvSpPr txBox="1">
                <a:spLocks noChangeArrowheads="1"/>
              </p:cNvSpPr>
              <p:nvPr/>
            </p:nvSpPr>
            <p:spPr bwMode="auto">
              <a:xfrm>
                <a:off x="4217" y="14457"/>
                <a:ext cx="555" cy="32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10" name="Zone de texte 2"/>
              <p:cNvSpPr txBox="1">
                <a:spLocks noChangeArrowheads="1"/>
              </p:cNvSpPr>
              <p:nvPr/>
            </p:nvSpPr>
            <p:spPr bwMode="auto">
              <a:xfrm>
                <a:off x="5028" y="14125"/>
                <a:ext cx="499" cy="3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1+k</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11" name="Zone de texte 2"/>
              <p:cNvSpPr txBox="1">
                <a:spLocks noChangeArrowheads="1"/>
              </p:cNvSpPr>
              <p:nvPr/>
            </p:nvSpPr>
            <p:spPr bwMode="auto">
              <a:xfrm>
                <a:off x="5028" y="14421"/>
                <a:ext cx="525" cy="35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 g</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7612" name="Connecteur droit 387"/>
              <p:cNvSpPr>
                <a:spLocks noChangeShapeType="1"/>
              </p:cNvSpPr>
              <p:nvPr/>
            </p:nvSpPr>
            <p:spPr bwMode="auto">
              <a:xfrm>
                <a:off x="4217" y="14415"/>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613" name="Connecteur droit 388"/>
              <p:cNvSpPr>
                <a:spLocks noChangeShapeType="1"/>
              </p:cNvSpPr>
              <p:nvPr/>
            </p:nvSpPr>
            <p:spPr bwMode="auto">
              <a:xfrm>
                <a:off x="4933" y="14420"/>
                <a:ext cx="645" cy="0"/>
              </a:xfrm>
              <a:prstGeom prst="line">
                <a:avLst/>
              </a:prstGeom>
              <a:no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36" name="Flèche droite 338"/>
            <p:cNvSpPr>
              <a:spLocks noChangeArrowheads="1"/>
            </p:cNvSpPr>
            <p:nvPr/>
          </p:nvSpPr>
          <p:spPr bwMode="auto">
            <a:xfrm>
              <a:off x="4419600" y="3124200"/>
              <a:ext cx="457200" cy="228600"/>
            </a:xfrm>
            <a:prstGeom prst="rightArrow">
              <a:avLst>
                <a:gd name="adj1" fmla="val 50000"/>
                <a:gd name="adj2" fmla="val 50013"/>
              </a:avLst>
            </a:prstGeom>
            <a:solidFill>
              <a:schemeClr val="bg1"/>
            </a:solid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44" name="Groupe 43"/>
          <p:cNvGrpSpPr/>
          <p:nvPr/>
        </p:nvGrpSpPr>
        <p:grpSpPr>
          <a:xfrm>
            <a:off x="4495800" y="4427538"/>
            <a:ext cx="1981200" cy="830262"/>
            <a:chOff x="4495800" y="3886200"/>
            <a:chExt cx="1981200" cy="830262"/>
          </a:xfrm>
          <a:solidFill>
            <a:srgbClr val="92D050"/>
          </a:solidFill>
        </p:grpSpPr>
        <p:grpSp>
          <p:nvGrpSpPr>
            <p:cNvPr id="67614" name="Group 30"/>
            <p:cNvGrpSpPr>
              <a:grpSpLocks/>
            </p:cNvGrpSpPr>
            <p:nvPr/>
          </p:nvGrpSpPr>
          <p:grpSpPr bwMode="auto">
            <a:xfrm>
              <a:off x="4953000" y="3886200"/>
              <a:ext cx="1524000" cy="830262"/>
              <a:chOff x="6306" y="13953"/>
              <a:chExt cx="1351" cy="828"/>
            </a:xfrm>
            <a:grpFill/>
          </p:grpSpPr>
          <p:sp>
            <p:nvSpPr>
              <p:cNvPr id="67615" name="Zone de texte 2"/>
              <p:cNvSpPr txBox="1">
                <a:spLocks noChangeArrowheads="1"/>
              </p:cNvSpPr>
              <p:nvPr/>
            </p:nvSpPr>
            <p:spPr bwMode="auto">
              <a:xfrm>
                <a:off x="6306" y="14105"/>
                <a:ext cx="720"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16" name="Zone de texte 2"/>
              <p:cNvSpPr txBox="1">
                <a:spLocks noChangeArrowheads="1"/>
              </p:cNvSpPr>
              <p:nvPr/>
            </p:nvSpPr>
            <p:spPr bwMode="auto">
              <a:xfrm>
                <a:off x="6775" y="13953"/>
                <a:ext cx="840"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17" name="Zone de texte 2"/>
              <p:cNvSpPr txBox="1">
                <a:spLocks noChangeArrowheads="1"/>
              </p:cNvSpPr>
              <p:nvPr/>
            </p:nvSpPr>
            <p:spPr bwMode="auto">
              <a:xfrm>
                <a:off x="6817" y="14346"/>
                <a:ext cx="840"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 </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g</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18" name="Connecteur droit 393"/>
              <p:cNvSpPr>
                <a:spLocks noChangeShapeType="1"/>
              </p:cNvSpPr>
              <p:nvPr/>
            </p:nvSpPr>
            <p:spPr bwMode="auto">
              <a:xfrm>
                <a:off x="6872" y="14346"/>
                <a:ext cx="645" cy="0"/>
              </a:xfrm>
              <a:prstGeom prst="line">
                <a:avLst/>
              </a:prstGeom>
              <a:grp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grpSp>
        <p:sp>
          <p:nvSpPr>
            <p:cNvPr id="43" name="Flèche droite 338"/>
            <p:cNvSpPr>
              <a:spLocks noChangeArrowheads="1"/>
            </p:cNvSpPr>
            <p:nvPr/>
          </p:nvSpPr>
          <p:spPr bwMode="auto">
            <a:xfrm>
              <a:off x="4495800" y="4191000"/>
              <a:ext cx="457200" cy="228600"/>
            </a:xfrm>
            <a:prstGeom prst="rightArrow">
              <a:avLst>
                <a:gd name="adj1" fmla="val 50000"/>
                <a:gd name="adj2" fmla="val 50013"/>
              </a:avLst>
            </a:prstGeom>
            <a:grp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grpSp>
      <p:grpSp>
        <p:nvGrpSpPr>
          <p:cNvPr id="52" name="Groupe 51"/>
          <p:cNvGrpSpPr/>
          <p:nvPr/>
        </p:nvGrpSpPr>
        <p:grpSpPr>
          <a:xfrm>
            <a:off x="4495800" y="5334000"/>
            <a:ext cx="2362200" cy="990600"/>
            <a:chOff x="4495800" y="4876800"/>
            <a:chExt cx="2362200" cy="990600"/>
          </a:xfrm>
          <a:solidFill>
            <a:srgbClr val="FFFF00"/>
          </a:solidFill>
        </p:grpSpPr>
        <p:grpSp>
          <p:nvGrpSpPr>
            <p:cNvPr id="67619" name="Group 35"/>
            <p:cNvGrpSpPr>
              <a:grpSpLocks/>
            </p:cNvGrpSpPr>
            <p:nvPr/>
          </p:nvGrpSpPr>
          <p:grpSpPr bwMode="auto">
            <a:xfrm>
              <a:off x="4953000" y="4876800"/>
              <a:ext cx="1905000" cy="990600"/>
              <a:chOff x="7926" y="13948"/>
              <a:chExt cx="2014" cy="833"/>
            </a:xfrm>
            <a:grpFill/>
          </p:grpSpPr>
          <p:sp>
            <p:nvSpPr>
              <p:cNvPr id="67620" name="Zone de texte 2"/>
              <p:cNvSpPr txBox="1">
                <a:spLocks noChangeArrowheads="1"/>
              </p:cNvSpPr>
              <p:nvPr/>
            </p:nvSpPr>
            <p:spPr bwMode="auto">
              <a:xfrm>
                <a:off x="7926" y="14109"/>
                <a:ext cx="720"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o</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21" name="Zone de texte 2"/>
              <p:cNvSpPr txBox="1">
                <a:spLocks noChangeArrowheads="1"/>
              </p:cNvSpPr>
              <p:nvPr/>
            </p:nvSpPr>
            <p:spPr bwMode="auto">
              <a:xfrm>
                <a:off x="8631" y="13948"/>
                <a:ext cx="645"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7622" name="Zone de texte 2"/>
              <p:cNvSpPr txBox="1">
                <a:spLocks noChangeArrowheads="1"/>
              </p:cNvSpPr>
              <p:nvPr/>
            </p:nvSpPr>
            <p:spPr bwMode="auto">
              <a:xfrm>
                <a:off x="8619" y="14346"/>
                <a:ext cx="645"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0</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67623" name="Connecteur droit 398"/>
              <p:cNvSpPr>
                <a:spLocks noChangeShapeType="1"/>
              </p:cNvSpPr>
              <p:nvPr/>
            </p:nvSpPr>
            <p:spPr bwMode="auto">
              <a:xfrm>
                <a:off x="8619" y="14320"/>
                <a:ext cx="645" cy="0"/>
              </a:xfrm>
              <a:prstGeom prst="line">
                <a:avLst/>
              </a:prstGeom>
              <a:grpFill/>
              <a:ln w="9525"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400">
                  <a:latin typeface="Times New Roman" pitchFamily="18" charset="0"/>
                  <a:cs typeface="Times New Roman" pitchFamily="18" charset="0"/>
                </a:endParaRPr>
              </a:p>
            </p:txBody>
          </p:sp>
          <p:sp>
            <p:nvSpPr>
              <p:cNvPr id="67624" name="Zone de texte 2"/>
              <p:cNvSpPr txBox="1">
                <a:spLocks noChangeArrowheads="1"/>
              </p:cNvSpPr>
              <p:nvPr/>
            </p:nvSpPr>
            <p:spPr bwMode="auto">
              <a:xfrm>
                <a:off x="9276" y="14090"/>
                <a:ext cx="664" cy="48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g</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51" name="Flèche droite 338"/>
            <p:cNvSpPr>
              <a:spLocks noChangeArrowheads="1"/>
            </p:cNvSpPr>
            <p:nvPr/>
          </p:nvSpPr>
          <p:spPr bwMode="auto">
            <a:xfrm>
              <a:off x="4495800" y="5257800"/>
              <a:ext cx="457200" cy="228600"/>
            </a:xfrm>
            <a:prstGeom prst="rightArrow">
              <a:avLst>
                <a:gd name="adj1" fmla="val 50000"/>
                <a:gd name="adj2" fmla="val 50013"/>
              </a:avLst>
            </a:prstGeom>
            <a:grpFill/>
            <a:ln w="25400" algn="ctr">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fr-FR">
                <a:latin typeface="Times New Roman" pitchFamily="18" charset="0"/>
                <a:cs typeface="Times New Roman" pitchFamily="18" charset="0"/>
              </a:endParaRPr>
            </a:p>
          </p:txBody>
        </p:sp>
      </p:grpSp>
      <p:sp>
        <p:nvSpPr>
          <p:cNvPr id="67625" name="Zone de texte 2"/>
          <p:cNvSpPr txBox="1">
            <a:spLocks noChangeArrowheads="1"/>
          </p:cNvSpPr>
          <p:nvPr/>
        </p:nvSpPr>
        <p:spPr bwMode="auto">
          <a:xfrm>
            <a:off x="4419600" y="3886200"/>
            <a:ext cx="4151313" cy="533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باختزال</a:t>
            </a:r>
            <a:r>
              <a:rPr kumimoji="0" lang="fr-FR"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fr-FR" sz="2400" b="1" i="0" u="none" strike="noStrike" cap="none" normalizeH="0" baseline="0" dirty="0" smtClean="0">
                <a:ln>
                  <a:noFill/>
                </a:ln>
                <a:solidFill>
                  <a:schemeClr val="tx1"/>
                </a:solidFill>
                <a:effectLst/>
                <a:latin typeface="Calibri" pitchFamily="34" charset="0"/>
                <a:ea typeface="Arial" pitchFamily="34" charset="0"/>
                <a:cs typeface="Arial" pitchFamily="34" charset="0"/>
              </a:rPr>
              <a:t>1+k</a:t>
            </a:r>
            <a:r>
              <a:rPr kumimoji="0" lang="fr-FR"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من البسط والمقام نجد:</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Rectangle 33"/>
          <p:cNvSpPr>
            <a:spLocks noChangeArrowheads="1"/>
          </p:cNvSpPr>
          <p:nvPr/>
        </p:nvSpPr>
        <p:spPr bwMode="auto">
          <a:xfrm>
            <a:off x="304799" y="5562600"/>
            <a:ext cx="2590801"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Action</a:t>
            </a:r>
            <a:r>
              <a:rPr kumimoji="0" lang="fr-FR" sz="24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ordinaire</a:t>
            </a:r>
            <a:endParaRPr kumimoji="0" lang="ar-D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4" name="Rectangle 53"/>
          <p:cNvSpPr/>
          <p:nvPr/>
        </p:nvSpPr>
        <p:spPr>
          <a:xfrm>
            <a:off x="6172200" y="914400"/>
            <a:ext cx="1396536" cy="584775"/>
          </a:xfrm>
          <a:prstGeom prst="rect">
            <a:avLst/>
          </a:prstGeom>
        </p:spPr>
        <p:txBody>
          <a:bodyPr wrap="none">
            <a:spAutoFit/>
          </a:bodyPr>
          <a:lstStyle/>
          <a:p>
            <a:r>
              <a:rPr lang="en-US" sz="3200" b="1" dirty="0" smtClean="0">
                <a:latin typeface="Times New Roman" pitchFamily="18" charset="0"/>
                <a:ea typeface="Times New Roman" pitchFamily="18" charset="0"/>
                <a:cs typeface="Times New Roman" pitchFamily="18" charset="0"/>
              </a:rPr>
              <a:t>(g)&lt;(k)</a:t>
            </a:r>
            <a:endParaRPr lang="fr-FR" sz="32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4600" y="304800"/>
            <a:ext cx="6096000" cy="990600"/>
          </a:xfrm>
        </p:spPr>
        <p:txBody>
          <a:bodyPr>
            <a:normAutofit/>
          </a:bodyPr>
          <a:lstStyle/>
          <a:p>
            <a:pPr algn="r" rtl="1"/>
            <a:r>
              <a:rPr lang="ar-DZ" sz="4400" b="1" dirty="0" smtClean="0">
                <a:solidFill>
                  <a:srgbClr val="FF0000"/>
                </a:solidFill>
                <a:latin typeface="Arial" pitchFamily="34" charset="0"/>
                <a:cs typeface="Arial" pitchFamily="34" charset="0"/>
              </a:rPr>
              <a:t>مزايا نموذج </a:t>
            </a:r>
            <a:r>
              <a:rPr lang="ar-DZ" sz="4400" b="1" dirty="0" err="1" smtClean="0">
                <a:solidFill>
                  <a:srgbClr val="FF0000"/>
                </a:solidFill>
                <a:latin typeface="Arial" pitchFamily="34" charset="0"/>
                <a:cs typeface="Arial" pitchFamily="34" charset="0"/>
              </a:rPr>
              <a:t>جوردن</a:t>
            </a:r>
            <a:r>
              <a:rPr lang="ar-DZ" sz="4400" b="1" dirty="0" smtClean="0">
                <a:solidFill>
                  <a:srgbClr val="FF0000"/>
                </a:solidFill>
                <a:latin typeface="Arial" pitchFamily="34" charset="0"/>
                <a:cs typeface="Arial" pitchFamily="34" charset="0"/>
              </a:rPr>
              <a:t> </a:t>
            </a:r>
            <a:r>
              <a:rPr lang="ar-DZ" sz="4400" b="1" dirty="0" err="1" smtClean="0">
                <a:solidFill>
                  <a:srgbClr val="FF0000"/>
                </a:solidFill>
                <a:latin typeface="Arial" pitchFamily="34" charset="0"/>
                <a:cs typeface="Arial" pitchFamily="34" charset="0"/>
              </a:rPr>
              <a:t>وشابيرو</a:t>
            </a:r>
            <a:endParaRPr lang="fr-FR" sz="4400" dirty="0">
              <a:solidFill>
                <a:srgbClr val="FF0000"/>
              </a:solidFill>
            </a:endParaRPr>
          </a:p>
        </p:txBody>
      </p:sp>
      <p:sp>
        <p:nvSpPr>
          <p:cNvPr id="3" name="Espace réservé du contenu 2"/>
          <p:cNvSpPr>
            <a:spLocks noGrp="1"/>
          </p:cNvSpPr>
          <p:nvPr>
            <p:ph idx="1"/>
          </p:nvPr>
        </p:nvSpPr>
        <p:spPr>
          <a:xfrm>
            <a:off x="304800" y="1600200"/>
            <a:ext cx="8305800" cy="4724400"/>
          </a:xfrm>
        </p:spPr>
        <p:txBody>
          <a:bodyPr>
            <a:normAutofit fontScale="92500" lnSpcReduction="10000"/>
          </a:bodyPr>
          <a:lstStyle/>
          <a:p>
            <a:pPr marL="0" lvl="0" indent="44450" algn="just" rtl="1" fontAlgn="base">
              <a:buClr>
                <a:srgbClr val="FF0000"/>
              </a:buClr>
              <a:buSzPct val="90000"/>
              <a:buFont typeface="Wingdings" pitchFamily="2" charset="2"/>
              <a:buChar char="ü"/>
            </a:pPr>
            <a:r>
              <a:rPr lang="ar-DZ" b="1" dirty="0" smtClean="0">
                <a:latin typeface="Arial" pitchFamily="34" charset="0"/>
                <a:cs typeface="Arial" pitchFamily="34" charset="0"/>
              </a:rPr>
              <a:t> نموذج يتميز بالبساطة، إذ يحتوي على </a:t>
            </a:r>
            <a:r>
              <a:rPr lang="ar-DZ" b="1" dirty="0" smtClean="0">
                <a:latin typeface="Times New Roman" pitchFamily="18" charset="0"/>
                <a:cs typeface="Times New Roman" pitchFamily="18" charset="0"/>
              </a:rPr>
              <a:t>3</a:t>
            </a:r>
            <a:r>
              <a:rPr lang="ar-DZ" b="1" dirty="0" smtClean="0">
                <a:latin typeface="Arial" pitchFamily="34" charset="0"/>
                <a:cs typeface="Arial" pitchFamily="34" charset="0"/>
              </a:rPr>
              <a:t> متغيرات فقط: توزيعات الأرباح للسنة الأولى، القيمة السوقية الصافية للسهم، معدل نمو الربح، وهو ما يجعله يستجيب لمتطلبات الوسط المالي؛</a:t>
            </a:r>
          </a:p>
          <a:p>
            <a:pPr marL="0" lvl="0" indent="44450" algn="just" rtl="1" fontAlgn="base">
              <a:buClr>
                <a:srgbClr val="FF0000"/>
              </a:buClr>
              <a:buSzPct val="90000"/>
              <a:buFont typeface="Wingdings" pitchFamily="2" charset="2"/>
              <a:buChar char="ü"/>
            </a:pPr>
            <a:r>
              <a:rPr lang="fr-FR" dirty="0" smtClean="0">
                <a:latin typeface="Arial" pitchFamily="34" charset="0"/>
                <a:cs typeface="Arial" pitchFamily="34" charset="0"/>
              </a:rPr>
              <a:t> </a:t>
            </a:r>
            <a:r>
              <a:rPr lang="ar-DZ" b="1" dirty="0" smtClean="0">
                <a:latin typeface="Arial" pitchFamily="34" charset="0"/>
                <a:cs typeface="Arial" pitchFamily="34" charset="0"/>
              </a:rPr>
              <a:t>يأخذ في الاعتبار خطر السهم عند حساب القيمة السوقية الصافية، من خلال إدراج تكلفة السهم العادي أو معدل العائد المتوقع من المساهمين ( المعامل </a:t>
            </a:r>
            <a:r>
              <a:rPr lang="fr-FR" b="1" dirty="0" smtClean="0">
                <a:latin typeface="Times New Roman" pitchFamily="18" charset="0"/>
                <a:cs typeface="Times New Roman" pitchFamily="18" charset="0"/>
              </a:rPr>
              <a:t>k</a:t>
            </a:r>
            <a:r>
              <a:rPr lang="fr-FR" b="1" baseline="-25000" dirty="0" smtClean="0">
                <a:latin typeface="Times New Roman" pitchFamily="18" charset="0"/>
                <a:cs typeface="Times New Roman" pitchFamily="18" charset="0"/>
              </a:rPr>
              <a:t>o</a:t>
            </a:r>
            <a:r>
              <a:rPr lang="ar-DZ" b="1" dirty="0" smtClean="0">
                <a:latin typeface="Arial" pitchFamily="34" charset="0"/>
                <a:cs typeface="Arial" pitchFamily="34" charset="0"/>
              </a:rPr>
              <a:t>)، وهو ما يتطلبه السوق المالي؛</a:t>
            </a:r>
          </a:p>
          <a:p>
            <a:pPr marL="0" lvl="0" indent="44450" algn="just" rtl="1" fontAlgn="base">
              <a:buClr>
                <a:srgbClr val="FF0000"/>
              </a:buClr>
              <a:buSzPct val="90000"/>
              <a:buFont typeface="Wingdings" pitchFamily="2" charset="2"/>
              <a:buChar char="ü"/>
            </a:pPr>
            <a:r>
              <a:rPr lang="ar-DZ" b="1" dirty="0" smtClean="0">
                <a:latin typeface="Arial" pitchFamily="34" charset="0"/>
                <a:cs typeface="Arial" pitchFamily="34" charset="0"/>
              </a:rPr>
              <a:t> يعتمد في حسابه على التدفقات النقدية من خلال توزيعات الأرباح بشكل نقدي، وهو ما يعطيه المستثمرين في السوق المالي الاهتمام عند قرار شراء الأسهم.</a:t>
            </a:r>
          </a:p>
          <a:p>
            <a:pPr marL="0" lvl="0" indent="44450" algn="just" rtl="1" fontAlgn="base">
              <a:buClr>
                <a:srgbClr val="FF0000"/>
              </a:buClr>
              <a:buSzPct val="90000"/>
              <a:buFont typeface="Wingdings" pitchFamily="2" charset="2"/>
              <a:buChar char="ü"/>
            </a:pPr>
            <a:r>
              <a:rPr lang="ar-DZ" b="1" dirty="0" smtClean="0">
                <a:latin typeface="Arial" pitchFamily="34" charset="0"/>
                <a:cs typeface="Arial" pitchFamily="34" charset="0"/>
              </a:rPr>
              <a:t> يسلط الضوء على الاختلافات في تقييم الأسهم، خلال تحديد تأثير توزيعات الأرباح المستقبلية على القيمة الحالية للسهم العادي.</a:t>
            </a:r>
            <a:endParaRPr lang="fr-FR" b="1" dirty="0" smtClean="0">
              <a:latin typeface="Arial" pitchFamily="34" charset="0"/>
              <a:cs typeface="Arial" pitchFamily="34" charset="0"/>
            </a:endParaRPr>
          </a:p>
          <a:p>
            <a:endParaRPr lang="fr-F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38400" y="274638"/>
            <a:ext cx="6172200" cy="1143000"/>
          </a:xfrm>
        </p:spPr>
        <p:txBody>
          <a:bodyPr>
            <a:normAutofit/>
          </a:bodyPr>
          <a:lstStyle/>
          <a:p>
            <a:pPr algn="r" rtl="1"/>
            <a:r>
              <a:rPr lang="ar-DZ" sz="4400" b="1" dirty="0" smtClean="0">
                <a:solidFill>
                  <a:srgbClr val="FF0000"/>
                </a:solidFill>
                <a:latin typeface="Arial" pitchFamily="34" charset="0"/>
                <a:cs typeface="Arial" pitchFamily="34" charset="0"/>
              </a:rPr>
              <a:t>عيوب نموذج </a:t>
            </a:r>
            <a:r>
              <a:rPr lang="ar-DZ" sz="4400" b="1" dirty="0" err="1" smtClean="0">
                <a:solidFill>
                  <a:srgbClr val="FF0000"/>
                </a:solidFill>
                <a:latin typeface="Arial" pitchFamily="34" charset="0"/>
                <a:cs typeface="Arial" pitchFamily="34" charset="0"/>
              </a:rPr>
              <a:t>جوردن</a:t>
            </a:r>
            <a:r>
              <a:rPr lang="ar-DZ" sz="4400" b="1" dirty="0" smtClean="0">
                <a:solidFill>
                  <a:srgbClr val="FF0000"/>
                </a:solidFill>
                <a:latin typeface="Arial" pitchFamily="34" charset="0"/>
                <a:cs typeface="Arial" pitchFamily="34" charset="0"/>
              </a:rPr>
              <a:t> </a:t>
            </a:r>
            <a:r>
              <a:rPr lang="ar-DZ" sz="4400" b="1" dirty="0" err="1" smtClean="0">
                <a:solidFill>
                  <a:srgbClr val="FF0000"/>
                </a:solidFill>
                <a:latin typeface="Arial" pitchFamily="34" charset="0"/>
                <a:cs typeface="Arial" pitchFamily="34" charset="0"/>
              </a:rPr>
              <a:t>وشابيرو</a:t>
            </a:r>
            <a:r>
              <a:rPr lang="ar-DZ" sz="4400" b="1" dirty="0" smtClean="0">
                <a:solidFill>
                  <a:srgbClr val="FF0000"/>
                </a:solidFill>
                <a:latin typeface="Times New Roman" pitchFamily="18" charset="0"/>
                <a:cs typeface="Times New Roman" pitchFamily="18" charset="0"/>
              </a:rPr>
              <a:t>: </a:t>
            </a:r>
            <a:endParaRPr lang="fr-FR" sz="44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47800"/>
            <a:ext cx="8458200" cy="5029200"/>
          </a:xfrm>
        </p:spPr>
        <p:txBody>
          <a:bodyPr>
            <a:noAutofit/>
          </a:bodyPr>
          <a:lstStyle/>
          <a:p>
            <a:pPr marL="23813" lvl="0" indent="-23813" algn="just" rtl="1">
              <a:buClr>
                <a:srgbClr val="C00000"/>
              </a:buClr>
              <a:buSzPct val="90000"/>
              <a:buFont typeface="Wingdings" pitchFamily="2" charset="2"/>
              <a:buChar char="ü"/>
            </a:pPr>
            <a:r>
              <a:rPr lang="ar-DZ" sz="2800" b="1" dirty="0" smtClean="0">
                <a:latin typeface="Arial" pitchFamily="34" charset="0"/>
                <a:cs typeface="Arial" pitchFamily="34" charset="0"/>
              </a:rPr>
              <a:t> لا يأخذ في الاعتبار تقلب الأرباح، وبالتالي تقلب التوزيعات عبر الزمن (حالة عدم التأكد)، لأنه يفترض ثبات معدل نمو الأرباح، أي تأكد نمو الأرباح، وهو تناقض خطير في النموذج.</a:t>
            </a:r>
            <a:endParaRPr lang="fr-FR" sz="2800" dirty="0" smtClean="0">
              <a:latin typeface="Arial" pitchFamily="34" charset="0"/>
              <a:cs typeface="Arial" pitchFamily="34" charset="0"/>
            </a:endParaRPr>
          </a:p>
          <a:p>
            <a:pPr marL="23813" lvl="0" indent="-23813" algn="just" rtl="1">
              <a:buClr>
                <a:srgbClr val="C00000"/>
              </a:buClr>
              <a:buSzPct val="90000"/>
              <a:buFont typeface="Wingdings" pitchFamily="2" charset="2"/>
              <a:buChar char="ü"/>
            </a:pPr>
            <a:r>
              <a:rPr lang="ar-DZ" sz="2800" b="1" dirty="0" smtClean="0">
                <a:latin typeface="Arial" pitchFamily="34" charset="0"/>
                <a:cs typeface="Arial" pitchFamily="34" charset="0"/>
              </a:rPr>
              <a:t> يمكن للمؤسسة أن لا توزع أي أرباح </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D</a:t>
            </a:r>
            <a:r>
              <a:rPr lang="fr-FR" sz="2800" b="1" baseline="-25000" dirty="0" smtClean="0">
                <a:latin typeface="Times New Roman" pitchFamily="18" charset="0"/>
                <a:cs typeface="Times New Roman" pitchFamily="18" charset="0"/>
              </a:rPr>
              <a:t>1</a:t>
            </a:r>
            <a:r>
              <a:rPr lang="fr-FR" sz="2800" b="1" dirty="0" smtClean="0">
                <a:latin typeface="Times New Roman" pitchFamily="18" charset="0"/>
                <a:cs typeface="Times New Roman" pitchFamily="18" charset="0"/>
              </a:rPr>
              <a:t>= 0</a:t>
            </a:r>
            <a:r>
              <a:rPr lang="ar-DZ" sz="2800" b="1" dirty="0" smtClean="0">
                <a:latin typeface="Times New Roman" pitchFamily="18" charset="0"/>
                <a:cs typeface="Times New Roman" pitchFamily="18" charset="0"/>
              </a:rPr>
              <a:t>)</a:t>
            </a:r>
            <a:r>
              <a:rPr lang="ar-DZ" sz="2800" b="1" dirty="0" smtClean="0">
                <a:latin typeface="Arial" pitchFamily="34" charset="0"/>
                <a:cs typeface="Arial" pitchFamily="34" charset="0"/>
              </a:rPr>
              <a:t>، مما يجعل سعر السهم (القيمة السوقية له) معدومة حسب النموذج، وهذا واضح أنه لم يثبت عمليا.</a:t>
            </a:r>
            <a:endParaRPr lang="fr-FR" sz="2800" dirty="0" smtClean="0">
              <a:latin typeface="Arial" pitchFamily="34" charset="0"/>
              <a:cs typeface="Arial" pitchFamily="34" charset="0"/>
            </a:endParaRPr>
          </a:p>
          <a:p>
            <a:pPr marL="23813" lvl="0" indent="-23813" algn="just" rtl="1">
              <a:buClr>
                <a:srgbClr val="C00000"/>
              </a:buClr>
              <a:buSzPct val="90000"/>
              <a:buFont typeface="Wingdings" pitchFamily="2" charset="2"/>
              <a:buChar char="ü"/>
            </a:pPr>
            <a:r>
              <a:rPr lang="ar-DZ" sz="2800" b="1" dirty="0" smtClean="0">
                <a:latin typeface="Arial" pitchFamily="34" charset="0"/>
                <a:cs typeface="Arial" pitchFamily="34" charset="0"/>
              </a:rPr>
              <a:t> عند تساوي معدل نمو التوزيعات مع معدل الخصم (معدل العائد المتوقع)، فإن سعر السهم </a:t>
            </a:r>
            <a:r>
              <a:rPr lang="fr-FR" sz="2800" b="1" dirty="0" smtClean="0">
                <a:latin typeface="Times New Roman" pitchFamily="18" charset="0"/>
                <a:cs typeface="Times New Roman" pitchFamily="18" charset="0"/>
              </a:rPr>
              <a:t>P</a:t>
            </a:r>
            <a:r>
              <a:rPr lang="fr-FR" sz="2800" b="1" baseline="-25000" dirty="0" smtClean="0">
                <a:latin typeface="Times New Roman" pitchFamily="18" charset="0"/>
                <a:cs typeface="Times New Roman" pitchFamily="18" charset="0"/>
              </a:rPr>
              <a:t>0</a:t>
            </a:r>
            <a:r>
              <a:rPr lang="ar-DZ" sz="2800" b="1" dirty="0" smtClean="0">
                <a:latin typeface="Arial" pitchFamily="34" charset="0"/>
                <a:cs typeface="Arial" pitchFamily="34" charset="0"/>
              </a:rPr>
              <a:t> يؤول إلى ما لانهاية في النموذج، وهذا غير ممكن. </a:t>
            </a:r>
            <a:endParaRPr lang="fr-FR" sz="2800" dirty="0" smtClean="0">
              <a:latin typeface="Arial" pitchFamily="34" charset="0"/>
              <a:cs typeface="Arial" pitchFamily="34" charset="0"/>
            </a:endParaRPr>
          </a:p>
          <a:p>
            <a:pPr marL="23813" indent="-23813" algn="just" rtl="1">
              <a:buClr>
                <a:srgbClr val="C00000"/>
              </a:buClr>
              <a:buSzPct val="90000"/>
              <a:buFont typeface="Wingdings" pitchFamily="2" charset="2"/>
              <a:buChar char="ü"/>
            </a:pPr>
            <a:r>
              <a:rPr lang="ar-DZ" sz="2800" b="1" dirty="0" smtClean="0">
                <a:latin typeface="Arial" pitchFamily="34" charset="0"/>
                <a:cs typeface="Arial" pitchFamily="34" charset="0"/>
              </a:rPr>
              <a:t> إذا كان: </a:t>
            </a:r>
            <a:r>
              <a:rPr lang="fr-FR" sz="2800" b="1" dirty="0" smtClean="0">
                <a:latin typeface="Times New Roman" pitchFamily="18" charset="0"/>
                <a:cs typeface="Times New Roman" pitchFamily="18" charset="0"/>
              </a:rPr>
              <a:t>k&lt; g</a:t>
            </a:r>
            <a:r>
              <a:rPr lang="ar-DZ" sz="2800" b="1" dirty="0" smtClean="0">
                <a:latin typeface="Arial" pitchFamily="34" charset="0"/>
                <a:cs typeface="Arial" pitchFamily="34" charset="0"/>
              </a:rPr>
              <a:t>، فإن سعر السهم (القيمة السوقية ) يصبح سالب في النموذج، وهذا مستحيل من الناحية العملية</a:t>
            </a:r>
            <a:r>
              <a:rPr lang="ar-DZ" sz="2800" b="1" dirty="0" smtClean="0"/>
              <a:t>.</a:t>
            </a:r>
            <a:endParaRPr lang="fr-FR" sz="2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8201"/>
            <a:ext cx="8153400" cy="1523999"/>
          </a:xfrm>
        </p:spPr>
        <p:txBody>
          <a:bodyPr>
            <a:normAutofit lnSpcReduction="10000"/>
          </a:bodyPr>
          <a:lstStyle/>
          <a:p>
            <a:pPr algn="just" rtl="1">
              <a:buNone/>
            </a:pPr>
            <a:r>
              <a:rPr lang="ar-DZ" b="1" dirty="0" smtClean="0">
                <a:solidFill>
                  <a:srgbClr val="FF0000"/>
                </a:solidFill>
                <a:latin typeface="Arial" pitchFamily="34" charset="0"/>
                <a:cs typeface="Arial" pitchFamily="34" charset="0"/>
              </a:rPr>
              <a:t>ملاحظة: </a:t>
            </a:r>
          </a:p>
          <a:p>
            <a:pPr marL="0" indent="0" algn="just" rtl="1">
              <a:buNone/>
            </a:pPr>
            <a:r>
              <a:rPr lang="ar-DZ" b="1" dirty="0" smtClean="0">
                <a:latin typeface="Arial" pitchFamily="34" charset="0"/>
                <a:cs typeface="Arial" pitchFamily="34" charset="0"/>
              </a:rPr>
              <a:t>     لتحديد معدل نمو الأرباح، تستخدم البيانات التاريخية للسهم أو توقعات المحللين بشأن الأرباح المستقبلية. </a:t>
            </a:r>
            <a:endParaRPr lang="fr-FR" b="1" dirty="0">
              <a:latin typeface="Arial" pitchFamily="34" charset="0"/>
              <a:cs typeface="Arial" pitchFamily="34" charset="0"/>
            </a:endParaRPr>
          </a:p>
        </p:txBody>
      </p:sp>
      <p:grpSp>
        <p:nvGrpSpPr>
          <p:cNvPr id="2073" name="Group 25"/>
          <p:cNvGrpSpPr>
            <a:grpSpLocks/>
          </p:cNvGrpSpPr>
          <p:nvPr/>
        </p:nvGrpSpPr>
        <p:grpSpPr bwMode="auto">
          <a:xfrm>
            <a:off x="228600" y="3033712"/>
            <a:ext cx="8687033" cy="3519488"/>
            <a:chOff x="450" y="255"/>
            <a:chExt cx="10911" cy="4102"/>
          </a:xfrm>
        </p:grpSpPr>
        <p:sp>
          <p:nvSpPr>
            <p:cNvPr id="2074" name="Text Box 26"/>
            <p:cNvSpPr txBox="1">
              <a:spLocks noChangeArrowheads="1"/>
            </p:cNvSpPr>
            <p:nvPr/>
          </p:nvSpPr>
          <p:spPr bwMode="auto">
            <a:xfrm>
              <a:off x="870" y="1143"/>
              <a:ext cx="172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أرباح محتجزة</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cxnSp>
          <p:nvCxnSpPr>
            <p:cNvPr id="2075" name="AutoShape 27"/>
            <p:cNvCxnSpPr>
              <a:cxnSpLocks noChangeShapeType="1"/>
            </p:cNvCxnSpPr>
            <p:nvPr/>
          </p:nvCxnSpPr>
          <p:spPr bwMode="auto">
            <a:xfrm flipV="1">
              <a:off x="810" y="720"/>
              <a:ext cx="0" cy="3420"/>
            </a:xfrm>
            <a:prstGeom prst="straightConnector1">
              <a:avLst/>
            </a:prstGeom>
            <a:noFill/>
            <a:ln w="9525">
              <a:solidFill>
                <a:srgbClr val="000000"/>
              </a:solidFill>
              <a:round/>
              <a:headEnd/>
              <a:tailEnd type="triangle" w="med" len="med"/>
            </a:ln>
          </p:spPr>
        </p:cxnSp>
        <p:cxnSp>
          <p:nvCxnSpPr>
            <p:cNvPr id="2076" name="AutoShape 28"/>
            <p:cNvCxnSpPr>
              <a:cxnSpLocks noChangeShapeType="1"/>
            </p:cNvCxnSpPr>
            <p:nvPr/>
          </p:nvCxnSpPr>
          <p:spPr bwMode="auto">
            <a:xfrm>
              <a:off x="810" y="4140"/>
              <a:ext cx="8370" cy="0"/>
            </a:xfrm>
            <a:prstGeom prst="straightConnector1">
              <a:avLst/>
            </a:prstGeom>
            <a:noFill/>
            <a:ln w="9525">
              <a:solidFill>
                <a:srgbClr val="000000"/>
              </a:solidFill>
              <a:round/>
              <a:headEnd/>
              <a:tailEnd type="triangle" w="med" len="med"/>
            </a:ln>
          </p:spPr>
        </p:cxnSp>
        <p:sp>
          <p:nvSpPr>
            <p:cNvPr id="2077" name="Freeform 29"/>
            <p:cNvSpPr>
              <a:spLocks/>
            </p:cNvSpPr>
            <p:nvPr/>
          </p:nvSpPr>
          <p:spPr bwMode="auto">
            <a:xfrm>
              <a:off x="1200" y="1025"/>
              <a:ext cx="7635" cy="2867"/>
            </a:xfrm>
            <a:custGeom>
              <a:avLst/>
              <a:gdLst/>
              <a:ahLst/>
              <a:cxnLst>
                <a:cxn ang="0">
                  <a:pos x="0" y="2575"/>
                </a:cxn>
                <a:cxn ang="0">
                  <a:pos x="735" y="1270"/>
                </a:cxn>
                <a:cxn ang="0">
                  <a:pos x="1620" y="2785"/>
                </a:cxn>
                <a:cxn ang="0">
                  <a:pos x="3015" y="775"/>
                </a:cxn>
                <a:cxn ang="0">
                  <a:pos x="4215" y="2665"/>
                </a:cxn>
                <a:cxn ang="0">
                  <a:pos x="5235" y="85"/>
                </a:cxn>
                <a:cxn ang="0">
                  <a:pos x="6180" y="2155"/>
                </a:cxn>
              </a:cxnLst>
              <a:rect l="0" t="0" r="r" b="b"/>
              <a:pathLst>
                <a:path w="6180" h="2867">
                  <a:moveTo>
                    <a:pt x="0" y="2575"/>
                  </a:moveTo>
                  <a:cubicBezTo>
                    <a:pt x="232" y="1905"/>
                    <a:pt x="465" y="1235"/>
                    <a:pt x="735" y="1270"/>
                  </a:cubicBezTo>
                  <a:cubicBezTo>
                    <a:pt x="1005" y="1305"/>
                    <a:pt x="1240" y="2867"/>
                    <a:pt x="1620" y="2785"/>
                  </a:cubicBezTo>
                  <a:cubicBezTo>
                    <a:pt x="2000" y="2703"/>
                    <a:pt x="2582" y="795"/>
                    <a:pt x="3015" y="775"/>
                  </a:cubicBezTo>
                  <a:cubicBezTo>
                    <a:pt x="3448" y="755"/>
                    <a:pt x="3845" y="2780"/>
                    <a:pt x="4215" y="2665"/>
                  </a:cubicBezTo>
                  <a:cubicBezTo>
                    <a:pt x="4585" y="2550"/>
                    <a:pt x="4908" y="170"/>
                    <a:pt x="5235" y="85"/>
                  </a:cubicBezTo>
                  <a:cubicBezTo>
                    <a:pt x="5562" y="0"/>
                    <a:pt x="6023" y="1810"/>
                    <a:pt x="6180" y="2155"/>
                  </a:cubicBezTo>
                </a:path>
              </a:pathLst>
            </a:custGeom>
            <a:noFill/>
            <a:ln w="254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78" name="Text Box 30"/>
            <p:cNvSpPr txBox="1">
              <a:spLocks noChangeArrowheads="1"/>
            </p:cNvSpPr>
            <p:nvPr/>
          </p:nvSpPr>
          <p:spPr bwMode="auto">
            <a:xfrm>
              <a:off x="9615" y="2385"/>
              <a:ext cx="1746" cy="7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الأرباح النقدية متذبذبة</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79" name="AutoShape 31"/>
            <p:cNvCxnSpPr>
              <a:cxnSpLocks noChangeShapeType="1"/>
            </p:cNvCxnSpPr>
            <p:nvPr/>
          </p:nvCxnSpPr>
          <p:spPr bwMode="auto">
            <a:xfrm flipH="1">
              <a:off x="8910" y="2745"/>
              <a:ext cx="870" cy="390"/>
            </a:xfrm>
            <a:prstGeom prst="straightConnector1">
              <a:avLst/>
            </a:prstGeom>
            <a:noFill/>
            <a:ln w="9525">
              <a:solidFill>
                <a:srgbClr val="000000"/>
              </a:solidFill>
              <a:round/>
              <a:headEnd/>
              <a:tailEnd type="triangle" w="med" len="med"/>
            </a:ln>
          </p:spPr>
        </p:cxnSp>
        <p:cxnSp>
          <p:nvCxnSpPr>
            <p:cNvPr id="2080" name="AutoShape 32"/>
            <p:cNvCxnSpPr>
              <a:cxnSpLocks noChangeShapeType="1"/>
            </p:cNvCxnSpPr>
            <p:nvPr/>
          </p:nvCxnSpPr>
          <p:spPr bwMode="auto">
            <a:xfrm flipH="1">
              <a:off x="976" y="1680"/>
              <a:ext cx="8204" cy="1770"/>
            </a:xfrm>
            <a:prstGeom prst="straightConnector1">
              <a:avLst/>
            </a:prstGeom>
            <a:noFill/>
            <a:ln w="25400">
              <a:solidFill>
                <a:srgbClr val="FF0000"/>
              </a:solidFill>
              <a:round/>
              <a:headEnd/>
              <a:tailEnd/>
            </a:ln>
          </p:spPr>
        </p:cxnSp>
        <p:sp>
          <p:nvSpPr>
            <p:cNvPr id="2081" name="Text Box 33"/>
            <p:cNvSpPr txBox="1">
              <a:spLocks noChangeArrowheads="1"/>
            </p:cNvSpPr>
            <p:nvPr/>
          </p:nvSpPr>
          <p:spPr bwMode="auto">
            <a:xfrm>
              <a:off x="9405" y="720"/>
              <a:ext cx="1860"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التوزيعات</a:t>
              </a:r>
              <a:endParaRPr kumimoji="0" lang="ar-DZ"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متزايدة بانتظام</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82" name="AutoShape 34"/>
            <p:cNvCxnSpPr>
              <a:cxnSpLocks noChangeShapeType="1"/>
            </p:cNvCxnSpPr>
            <p:nvPr/>
          </p:nvCxnSpPr>
          <p:spPr bwMode="auto">
            <a:xfrm flipH="1">
              <a:off x="9015" y="1110"/>
              <a:ext cx="525" cy="450"/>
            </a:xfrm>
            <a:prstGeom prst="straightConnector1">
              <a:avLst/>
            </a:prstGeom>
            <a:noFill/>
            <a:ln w="9525">
              <a:solidFill>
                <a:srgbClr val="000000"/>
              </a:solidFill>
              <a:round/>
              <a:headEnd/>
              <a:tailEnd type="triangle" w="med" len="med"/>
            </a:ln>
          </p:spPr>
        </p:cxnSp>
        <p:cxnSp>
          <p:nvCxnSpPr>
            <p:cNvPr id="2083" name="AutoShape 35"/>
            <p:cNvCxnSpPr>
              <a:cxnSpLocks noChangeShapeType="1"/>
            </p:cNvCxnSpPr>
            <p:nvPr/>
          </p:nvCxnSpPr>
          <p:spPr bwMode="auto">
            <a:xfrm>
              <a:off x="2040" y="2310"/>
              <a:ext cx="0" cy="900"/>
            </a:xfrm>
            <a:prstGeom prst="straightConnector1">
              <a:avLst/>
            </a:prstGeom>
            <a:noFill/>
            <a:ln w="9525">
              <a:solidFill>
                <a:srgbClr val="000000"/>
              </a:solidFill>
              <a:prstDash val="dash"/>
              <a:round/>
              <a:headEnd/>
              <a:tailEnd/>
            </a:ln>
          </p:spPr>
        </p:cxnSp>
        <p:cxnSp>
          <p:nvCxnSpPr>
            <p:cNvPr id="2084" name="AutoShape 36"/>
            <p:cNvCxnSpPr>
              <a:cxnSpLocks noChangeShapeType="1"/>
            </p:cNvCxnSpPr>
            <p:nvPr/>
          </p:nvCxnSpPr>
          <p:spPr bwMode="auto">
            <a:xfrm>
              <a:off x="1485" y="1560"/>
              <a:ext cx="555" cy="1275"/>
            </a:xfrm>
            <a:prstGeom prst="straightConnector1">
              <a:avLst/>
            </a:prstGeom>
            <a:noFill/>
            <a:ln w="9525">
              <a:solidFill>
                <a:srgbClr val="000000"/>
              </a:solidFill>
              <a:round/>
              <a:headEnd/>
              <a:tailEnd type="triangle" w="med" len="med"/>
            </a:ln>
          </p:spPr>
        </p:cxnSp>
        <p:cxnSp>
          <p:nvCxnSpPr>
            <p:cNvPr id="2085" name="AutoShape 37"/>
            <p:cNvCxnSpPr>
              <a:cxnSpLocks noChangeShapeType="1"/>
            </p:cNvCxnSpPr>
            <p:nvPr/>
          </p:nvCxnSpPr>
          <p:spPr bwMode="auto">
            <a:xfrm>
              <a:off x="3210" y="2985"/>
              <a:ext cx="0" cy="780"/>
            </a:xfrm>
            <a:prstGeom prst="straightConnector1">
              <a:avLst/>
            </a:prstGeom>
            <a:noFill/>
            <a:ln w="9525">
              <a:solidFill>
                <a:srgbClr val="000000"/>
              </a:solidFill>
              <a:prstDash val="dash"/>
              <a:round/>
              <a:headEnd/>
              <a:tailEnd/>
            </a:ln>
          </p:spPr>
        </p:cxnSp>
        <p:sp>
          <p:nvSpPr>
            <p:cNvPr id="2086" name="Text Box 38"/>
            <p:cNvSpPr txBox="1">
              <a:spLocks noChangeArrowheads="1"/>
            </p:cNvSpPr>
            <p:nvPr/>
          </p:nvSpPr>
          <p:spPr bwMode="auto">
            <a:xfrm>
              <a:off x="2756" y="1167"/>
              <a:ext cx="2087"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عدم كفاية الأرباح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87" name="AutoShape 39"/>
            <p:cNvCxnSpPr>
              <a:cxnSpLocks noChangeShapeType="1"/>
            </p:cNvCxnSpPr>
            <p:nvPr/>
          </p:nvCxnSpPr>
          <p:spPr bwMode="auto">
            <a:xfrm>
              <a:off x="2835" y="1680"/>
              <a:ext cx="376" cy="1755"/>
            </a:xfrm>
            <a:prstGeom prst="straightConnector1">
              <a:avLst/>
            </a:prstGeom>
            <a:noFill/>
            <a:ln w="9525">
              <a:solidFill>
                <a:srgbClr val="000000"/>
              </a:solidFill>
              <a:round/>
              <a:headEnd/>
              <a:tailEnd type="triangle" w="med" len="med"/>
            </a:ln>
          </p:spPr>
        </p:cxnSp>
        <p:cxnSp>
          <p:nvCxnSpPr>
            <p:cNvPr id="2088" name="AutoShape 40"/>
            <p:cNvCxnSpPr>
              <a:cxnSpLocks noChangeShapeType="1"/>
            </p:cNvCxnSpPr>
            <p:nvPr/>
          </p:nvCxnSpPr>
          <p:spPr bwMode="auto">
            <a:xfrm>
              <a:off x="2494" y="1426"/>
              <a:ext cx="405" cy="1"/>
            </a:xfrm>
            <a:prstGeom prst="straightConnector1">
              <a:avLst/>
            </a:prstGeom>
            <a:noFill/>
            <a:ln w="25400">
              <a:solidFill>
                <a:srgbClr val="FF0000"/>
              </a:solidFill>
              <a:round/>
              <a:headEnd/>
              <a:tailEnd type="triangle" w="med" len="med"/>
            </a:ln>
          </p:spPr>
        </p:cxnSp>
        <p:sp>
          <p:nvSpPr>
            <p:cNvPr id="2089" name="Text Box 41"/>
            <p:cNvSpPr txBox="1">
              <a:spLocks noChangeArrowheads="1"/>
            </p:cNvSpPr>
            <p:nvPr/>
          </p:nvSpPr>
          <p:spPr bwMode="auto">
            <a:xfrm>
              <a:off x="976" y="720"/>
              <a:ext cx="3972"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تغطية عدم كفاية الأرباح للتوزيعات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90" name="AutoShape 42"/>
            <p:cNvCxnSpPr>
              <a:cxnSpLocks noChangeShapeType="1"/>
            </p:cNvCxnSpPr>
            <p:nvPr/>
          </p:nvCxnSpPr>
          <p:spPr bwMode="auto">
            <a:xfrm>
              <a:off x="4936" y="1875"/>
              <a:ext cx="0" cy="750"/>
            </a:xfrm>
            <a:prstGeom prst="straightConnector1">
              <a:avLst/>
            </a:prstGeom>
            <a:noFill/>
            <a:ln w="9525">
              <a:solidFill>
                <a:srgbClr val="000000"/>
              </a:solidFill>
              <a:prstDash val="dash"/>
              <a:round/>
              <a:headEnd/>
              <a:tailEnd/>
            </a:ln>
          </p:spPr>
        </p:cxnSp>
        <p:cxnSp>
          <p:nvCxnSpPr>
            <p:cNvPr id="2091" name="AutoShape 43"/>
            <p:cNvCxnSpPr>
              <a:cxnSpLocks noChangeShapeType="1"/>
            </p:cNvCxnSpPr>
            <p:nvPr/>
          </p:nvCxnSpPr>
          <p:spPr bwMode="auto">
            <a:xfrm>
              <a:off x="6375" y="2310"/>
              <a:ext cx="0" cy="1305"/>
            </a:xfrm>
            <a:prstGeom prst="straightConnector1">
              <a:avLst/>
            </a:prstGeom>
            <a:noFill/>
            <a:ln w="9525">
              <a:solidFill>
                <a:srgbClr val="000000"/>
              </a:solidFill>
              <a:prstDash val="dash"/>
              <a:round/>
              <a:headEnd/>
              <a:tailEnd/>
            </a:ln>
          </p:spPr>
        </p:cxnSp>
        <p:cxnSp>
          <p:nvCxnSpPr>
            <p:cNvPr id="2092" name="AutoShape 44"/>
            <p:cNvCxnSpPr>
              <a:cxnSpLocks noChangeShapeType="1"/>
            </p:cNvCxnSpPr>
            <p:nvPr/>
          </p:nvCxnSpPr>
          <p:spPr bwMode="auto">
            <a:xfrm flipH="1">
              <a:off x="4965" y="1025"/>
              <a:ext cx="570" cy="1285"/>
            </a:xfrm>
            <a:prstGeom prst="straightConnector1">
              <a:avLst/>
            </a:prstGeom>
            <a:noFill/>
            <a:ln w="9525">
              <a:solidFill>
                <a:srgbClr val="000000"/>
              </a:solidFill>
              <a:round/>
              <a:headEnd/>
              <a:tailEnd type="triangle" w="med" len="med"/>
            </a:ln>
          </p:spPr>
        </p:cxnSp>
        <p:cxnSp>
          <p:nvCxnSpPr>
            <p:cNvPr id="2093" name="AutoShape 45"/>
            <p:cNvCxnSpPr>
              <a:cxnSpLocks noChangeShapeType="1"/>
            </p:cNvCxnSpPr>
            <p:nvPr/>
          </p:nvCxnSpPr>
          <p:spPr bwMode="auto">
            <a:xfrm flipH="1">
              <a:off x="6375" y="1025"/>
              <a:ext cx="540" cy="1840"/>
            </a:xfrm>
            <a:prstGeom prst="straightConnector1">
              <a:avLst/>
            </a:prstGeom>
            <a:noFill/>
            <a:ln w="9525">
              <a:solidFill>
                <a:srgbClr val="000000"/>
              </a:solidFill>
              <a:round/>
              <a:headEnd/>
              <a:tailEnd type="triangle" w="med" len="med"/>
            </a:ln>
          </p:spPr>
        </p:cxnSp>
        <p:cxnSp>
          <p:nvCxnSpPr>
            <p:cNvPr id="2094" name="AutoShape 46"/>
            <p:cNvCxnSpPr>
              <a:cxnSpLocks noChangeShapeType="1"/>
            </p:cNvCxnSpPr>
            <p:nvPr/>
          </p:nvCxnSpPr>
          <p:spPr bwMode="auto">
            <a:xfrm>
              <a:off x="5655" y="1110"/>
              <a:ext cx="1110" cy="0"/>
            </a:xfrm>
            <a:prstGeom prst="straightConnector1">
              <a:avLst/>
            </a:prstGeom>
            <a:noFill/>
            <a:ln w="25400">
              <a:solidFill>
                <a:srgbClr val="FF0000"/>
              </a:solidFill>
              <a:round/>
              <a:headEnd/>
              <a:tailEnd type="triangle" w="med" len="med"/>
            </a:ln>
          </p:spPr>
        </p:cxnSp>
        <p:sp>
          <p:nvSpPr>
            <p:cNvPr id="2095" name="Text Box 47"/>
            <p:cNvSpPr txBox="1">
              <a:spLocks noChangeArrowheads="1"/>
            </p:cNvSpPr>
            <p:nvPr/>
          </p:nvSpPr>
          <p:spPr bwMode="auto">
            <a:xfrm>
              <a:off x="9270" y="3892"/>
              <a:ext cx="1134"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زمن</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96" name="Text Box 48"/>
            <p:cNvSpPr txBox="1">
              <a:spLocks noChangeArrowheads="1"/>
            </p:cNvSpPr>
            <p:nvPr/>
          </p:nvSpPr>
          <p:spPr bwMode="auto">
            <a:xfrm>
              <a:off x="450" y="255"/>
              <a:ext cx="957"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مبالغ</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50" name="Rectangle 49"/>
          <p:cNvSpPr/>
          <p:nvPr/>
        </p:nvSpPr>
        <p:spPr>
          <a:xfrm>
            <a:off x="2209800" y="2438400"/>
            <a:ext cx="5139548" cy="523220"/>
          </a:xfrm>
          <a:prstGeom prst="rect">
            <a:avLst/>
          </a:prstGeom>
        </p:spPr>
        <p:txBody>
          <a:bodyPr wrap="none">
            <a:spAutoFit/>
          </a:bodyPr>
          <a:lstStyle/>
          <a:p>
            <a:pPr algn="ctr"/>
            <a:r>
              <a:rPr lang="ar-DZ" sz="2800" b="1" dirty="0" smtClean="0">
                <a:solidFill>
                  <a:srgbClr val="FF0000"/>
                </a:solidFill>
                <a:latin typeface="Arial" pitchFamily="34" charset="0"/>
                <a:cs typeface="Arial" pitchFamily="34" charset="0"/>
              </a:rPr>
              <a:t>تغطية توزيعات منتظمة بأرباح غير منتظمة</a:t>
            </a:r>
            <a:endParaRPr lang="fr-FR" sz="2800" dirty="0">
              <a:solidFill>
                <a:srgbClr val="FF0000"/>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381000"/>
            <a:ext cx="7620000" cy="1036638"/>
          </a:xfrm>
        </p:spPr>
        <p:txBody>
          <a:bodyPr/>
          <a:lstStyle/>
          <a:p>
            <a:pPr algn="r" rtl="1"/>
            <a:r>
              <a:rPr lang="ar-DZ" sz="4800" b="1" dirty="0" smtClean="0">
                <a:solidFill>
                  <a:srgbClr val="FF0000"/>
                </a:solidFill>
                <a:latin typeface="Arial" pitchFamily="34" charset="0"/>
                <a:cs typeface="Arial" pitchFamily="34" charset="0"/>
              </a:rPr>
              <a:t>سلسلة تمارين </a:t>
            </a:r>
            <a:r>
              <a:rPr lang="ar-DZ" sz="4800" b="1" dirty="0" smtClean="0">
                <a:solidFill>
                  <a:srgbClr val="FF0000"/>
                </a:solidFill>
                <a:latin typeface="Times New Roman" pitchFamily="18" charset="0"/>
                <a:cs typeface="Times New Roman" pitchFamily="18" charset="0"/>
              </a:rPr>
              <a:t>03</a:t>
            </a:r>
            <a:r>
              <a:rPr lang="ar-DZ" sz="4800" b="1" dirty="0" smtClean="0">
                <a:solidFill>
                  <a:srgbClr val="FF0000"/>
                </a:solidFill>
                <a:latin typeface="Arial" pitchFamily="34" charset="0"/>
                <a:cs typeface="Arial" pitchFamily="34" charset="0"/>
              </a:rPr>
              <a:t>: تكاليف التمويل</a:t>
            </a:r>
            <a:endParaRPr lang="fr-FR" dirty="0"/>
          </a:p>
        </p:txBody>
      </p:sp>
      <p:sp>
        <p:nvSpPr>
          <p:cNvPr id="3" name="Espace réservé du contenu 2"/>
          <p:cNvSpPr>
            <a:spLocks noGrp="1"/>
          </p:cNvSpPr>
          <p:nvPr>
            <p:ph idx="1"/>
          </p:nvPr>
        </p:nvSpPr>
        <p:spPr>
          <a:xfrm>
            <a:off x="457200" y="1447800"/>
            <a:ext cx="8229600" cy="5181600"/>
          </a:xfrm>
        </p:spPr>
        <p:txBody>
          <a:bodyPr>
            <a:normAutofit/>
          </a:bodyPr>
          <a:lstStyle/>
          <a:p>
            <a:pPr marL="23813" indent="-23813" algn="just" rtl="1">
              <a:buNone/>
            </a:pPr>
            <a:r>
              <a:rPr lang="ar-DZ" sz="3200" b="1" dirty="0" smtClean="0">
                <a:solidFill>
                  <a:srgbClr val="FF0000"/>
                </a:solidFill>
                <a:latin typeface="Arial" pitchFamily="34" charset="0"/>
                <a:cs typeface="Arial" pitchFamily="34" charset="0"/>
              </a:rPr>
              <a:t>التمرين الثالث:</a:t>
            </a:r>
            <a:endParaRPr lang="fr-FR" sz="3200" b="1" dirty="0" smtClean="0">
              <a:solidFill>
                <a:srgbClr val="FF0000"/>
              </a:solidFill>
              <a:latin typeface="Arial" pitchFamily="34" charset="0"/>
              <a:cs typeface="Arial" pitchFamily="34" charset="0"/>
            </a:endParaRPr>
          </a:p>
          <a:p>
            <a:pPr marL="23813" indent="-23813" algn="just" rtl="1">
              <a:buNone/>
            </a:pPr>
            <a:r>
              <a:rPr lang="fr-FR" b="1" dirty="0" smtClean="0">
                <a:latin typeface="Arial" pitchFamily="34" charset="0"/>
                <a:cs typeface="Arial" pitchFamily="34" charset="0"/>
              </a:rPr>
              <a:t>      </a:t>
            </a:r>
            <a:r>
              <a:rPr lang="ar-DZ" b="1" dirty="0" smtClean="0">
                <a:latin typeface="Arial" pitchFamily="34" charset="0"/>
                <a:cs typeface="Arial" pitchFamily="34" charset="0"/>
              </a:rPr>
              <a:t>تدرس مؤسسة إمكانية إصدار أسهم عادية جديدة بقيمة اسمية </a:t>
            </a:r>
            <a:r>
              <a:rPr lang="ar-DZ" b="1" dirty="0" smtClean="0">
                <a:latin typeface="Times New Roman" pitchFamily="18" charset="0"/>
                <a:cs typeface="Times New Roman" pitchFamily="18" charset="0"/>
              </a:rPr>
              <a:t>1200</a:t>
            </a:r>
            <a:r>
              <a:rPr lang="ar-DZ" b="1" dirty="0" smtClean="0">
                <a:latin typeface="Arial" pitchFamily="34" charset="0"/>
                <a:cs typeface="Arial" pitchFamily="34" charset="0"/>
              </a:rPr>
              <a:t> دج، وتتوقع أن يتم إصدار الأسهم بخصم إصدار </a:t>
            </a:r>
            <a:r>
              <a:rPr lang="ar-DZ" b="1" dirty="0" smtClean="0">
                <a:latin typeface="Times New Roman" pitchFamily="18" charset="0"/>
                <a:cs typeface="Times New Roman" pitchFamily="18" charset="0"/>
              </a:rPr>
              <a:t>190</a:t>
            </a:r>
            <a:r>
              <a:rPr lang="ar-DZ" b="1" dirty="0" smtClean="0">
                <a:latin typeface="Arial" pitchFamily="34" charset="0"/>
                <a:cs typeface="Arial" pitchFamily="34" charset="0"/>
              </a:rPr>
              <a:t> دج للسهم، وأن تبلغ مصاريف الإصدار </a:t>
            </a:r>
            <a:r>
              <a:rPr lang="ar-DZ" b="1" dirty="0" smtClean="0">
                <a:latin typeface="Times New Roman" pitchFamily="18" charset="0"/>
                <a:cs typeface="Times New Roman" pitchFamily="18" charset="0"/>
              </a:rPr>
              <a:t>10</a:t>
            </a:r>
            <a:r>
              <a:rPr lang="ar-DZ" b="1" dirty="0" smtClean="0">
                <a:latin typeface="Arial" pitchFamily="34" charset="0"/>
                <a:cs typeface="Arial" pitchFamily="34" charset="0"/>
              </a:rPr>
              <a:t> دج للسهم،</a:t>
            </a:r>
            <a:r>
              <a:rPr lang="ar-SA" b="1" dirty="0" smtClean="0">
                <a:latin typeface="Arial" pitchFamily="34" charset="0"/>
                <a:cs typeface="Arial" pitchFamily="34" charset="0"/>
              </a:rPr>
              <a:t> علما أن المؤسسة تتوقع توزيعات للأرباح </a:t>
            </a:r>
            <a:r>
              <a:rPr lang="ar-SA" b="1" dirty="0" smtClean="0">
                <a:latin typeface="Times New Roman" pitchFamily="18" charset="0"/>
                <a:cs typeface="Times New Roman" pitchFamily="18" charset="0"/>
              </a:rPr>
              <a:t>50</a:t>
            </a:r>
            <a:r>
              <a:rPr lang="ar-SA" b="1" dirty="0" smtClean="0">
                <a:latin typeface="Arial" pitchFamily="34" charset="0"/>
                <a:cs typeface="Arial" pitchFamily="34" charset="0"/>
              </a:rPr>
              <a:t> </a:t>
            </a:r>
            <a:r>
              <a:rPr lang="ar-SA" b="1" dirty="0" err="1" smtClean="0">
                <a:latin typeface="Arial" pitchFamily="34" charset="0"/>
                <a:cs typeface="Arial" pitchFamily="34" charset="0"/>
              </a:rPr>
              <a:t>دج</a:t>
            </a:r>
            <a:r>
              <a:rPr lang="ar-SA" b="1" dirty="0" smtClean="0">
                <a:latin typeface="Arial" pitchFamily="34" charset="0"/>
                <a:cs typeface="Arial" pitchFamily="34" charset="0"/>
              </a:rPr>
              <a:t> للسهم في السنة الأولى مع إمكانية نمو في التوزيعات </a:t>
            </a:r>
            <a:r>
              <a:rPr lang="ar-SA" b="1" dirty="0" smtClean="0">
                <a:latin typeface="Times New Roman" pitchFamily="18" charset="0"/>
                <a:cs typeface="Times New Roman" pitchFamily="18" charset="0"/>
              </a:rPr>
              <a:t>7% </a:t>
            </a:r>
            <a:r>
              <a:rPr lang="ar-SA" b="1" dirty="0" smtClean="0">
                <a:latin typeface="Arial" pitchFamily="34" charset="0"/>
                <a:cs typeface="Arial" pitchFamily="34" charset="0"/>
              </a:rPr>
              <a:t>سنويا.</a:t>
            </a:r>
            <a:endParaRPr lang="fr-FR" dirty="0" smtClean="0">
              <a:latin typeface="Arial" pitchFamily="34" charset="0"/>
              <a:cs typeface="Arial" pitchFamily="34" charset="0"/>
            </a:endParaRPr>
          </a:p>
          <a:p>
            <a:pPr marL="23813" indent="-23813" algn="just" rtl="1">
              <a:buNone/>
            </a:pPr>
            <a:r>
              <a:rPr lang="ar-SA" b="1" u="sng" dirty="0" smtClean="0">
                <a:latin typeface="Arial" pitchFamily="34" charset="0"/>
                <a:cs typeface="Arial" pitchFamily="34" charset="0"/>
              </a:rPr>
              <a:t>المطلوب</a:t>
            </a:r>
            <a:r>
              <a:rPr lang="ar-SA" b="1" dirty="0" smtClean="0">
                <a:latin typeface="Arial" pitchFamily="34" charset="0"/>
                <a:cs typeface="Arial" pitchFamily="34" charset="0"/>
              </a:rPr>
              <a:t>: أحسب تكلفة التمويل بالأسهم العادية.</a:t>
            </a:r>
            <a:endParaRPr lang="fr-FR"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53400" cy="944562"/>
          </a:xfrm>
        </p:spPr>
        <p:txBody>
          <a:bodyPr>
            <a:normAutofit/>
          </a:bodyPr>
          <a:lstStyle/>
          <a:p>
            <a:pPr algn="r" rtl="1"/>
            <a:r>
              <a:rPr lang="ar-DZ" sz="3200" b="1" dirty="0" smtClean="0">
                <a:solidFill>
                  <a:srgbClr val="FF0000"/>
                </a:solidFill>
                <a:latin typeface="Arial" pitchFamily="34" charset="0"/>
                <a:cs typeface="Arial" pitchFamily="34" charset="0"/>
              </a:rPr>
              <a:t>حل التمرين الثالث:</a:t>
            </a:r>
            <a:endParaRPr lang="fr-FR" sz="3200" dirty="0"/>
          </a:p>
        </p:txBody>
      </p:sp>
      <p:sp>
        <p:nvSpPr>
          <p:cNvPr id="3" name="Espace réservé du contenu 2"/>
          <p:cNvSpPr>
            <a:spLocks noGrp="1"/>
          </p:cNvSpPr>
          <p:nvPr>
            <p:ph idx="1"/>
          </p:nvPr>
        </p:nvSpPr>
        <p:spPr>
          <a:xfrm>
            <a:off x="457200" y="1905000"/>
            <a:ext cx="8153400" cy="838200"/>
          </a:xfrm>
        </p:spPr>
        <p:txBody>
          <a:bodyPr>
            <a:normAutofit fontScale="85000" lnSpcReduction="20000"/>
          </a:bodyPr>
          <a:lstStyle/>
          <a:p>
            <a:pPr>
              <a:buNone/>
            </a:pPr>
            <a:r>
              <a:rPr lang="fr-FR" b="1" dirty="0" smtClean="0">
                <a:latin typeface="Times New Roman" pitchFamily="18" charset="0"/>
                <a:cs typeface="Times New Roman" pitchFamily="18" charset="0"/>
              </a:rPr>
              <a:t>VN= 12</a:t>
            </a:r>
            <a:r>
              <a:rPr lang="ar-DZ" b="1" dirty="0" smtClean="0">
                <a:latin typeface="Times New Roman" pitchFamily="18" charset="0"/>
                <a:cs typeface="Times New Roman" pitchFamily="18" charset="0"/>
              </a:rPr>
              <a:t>00</a:t>
            </a:r>
            <a:r>
              <a:rPr lang="fr-FR" b="1" dirty="0" smtClean="0">
                <a:latin typeface="Times New Roman" pitchFamily="18" charset="0"/>
                <a:cs typeface="Times New Roman" pitchFamily="18" charset="0"/>
              </a:rPr>
              <a:t>,  E= 19</a:t>
            </a:r>
            <a:r>
              <a:rPr lang="ar-DZ" b="1"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  F= 1</a:t>
            </a:r>
            <a:r>
              <a:rPr lang="ar-DZ" b="1"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  D</a:t>
            </a:r>
            <a:r>
              <a:rPr lang="fr-FR" b="1" baseline="-25000" dirty="0" smtClean="0">
                <a:latin typeface="Times New Roman" pitchFamily="18" charset="0"/>
                <a:cs typeface="Times New Roman" pitchFamily="18" charset="0"/>
              </a:rPr>
              <a:t>1</a:t>
            </a:r>
            <a:r>
              <a:rPr lang="fr-FR" b="1" dirty="0" smtClean="0">
                <a:latin typeface="Times New Roman" pitchFamily="18" charset="0"/>
                <a:cs typeface="Times New Roman" pitchFamily="18" charset="0"/>
              </a:rPr>
              <a:t>= 5</a:t>
            </a:r>
            <a:r>
              <a:rPr lang="ar-DZ" b="1" dirty="0" smtClean="0">
                <a:latin typeface="Times New Roman" pitchFamily="18" charset="0"/>
                <a:cs typeface="Times New Roman" pitchFamily="18" charset="0"/>
              </a:rPr>
              <a:t>0</a:t>
            </a:r>
            <a:r>
              <a:rPr lang="fr-FR" b="1" dirty="0" smtClean="0">
                <a:latin typeface="Times New Roman" pitchFamily="18" charset="0"/>
                <a:cs typeface="Times New Roman" pitchFamily="18" charset="0"/>
              </a:rPr>
              <a:t>,   g=</a:t>
            </a:r>
            <a:r>
              <a:rPr lang="ar-DZ" b="1"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7%</a:t>
            </a:r>
          </a:p>
          <a:p>
            <a:pPr>
              <a:buNone/>
            </a:pPr>
            <a:r>
              <a:rPr lang="fr-FR" b="1" dirty="0" smtClean="0">
                <a:latin typeface="Times New Roman" pitchFamily="18" charset="0"/>
                <a:cs typeface="Times New Roman" pitchFamily="18" charset="0"/>
              </a:rPr>
              <a:t>P</a:t>
            </a:r>
            <a:r>
              <a:rPr lang="fr-FR" sz="3200" b="1" baseline="-25000" dirty="0" smtClean="0">
                <a:latin typeface="Times New Roman" pitchFamily="18" charset="0"/>
                <a:ea typeface="Arial" pitchFamily="34" charset="0"/>
                <a:cs typeface="Arial" pitchFamily="34" charset="0"/>
              </a:rPr>
              <a:t>o</a:t>
            </a:r>
            <a:r>
              <a:rPr lang="fr-FR" sz="3200" b="1" dirty="0" smtClean="0">
                <a:latin typeface="Times New Roman" pitchFamily="18" charset="0"/>
                <a:ea typeface="Arial" pitchFamily="34" charset="0"/>
                <a:cs typeface="Arial" pitchFamily="34" charset="0"/>
              </a:rPr>
              <a:t> = VN- E- F= 1200- 190- 10= 1000</a:t>
            </a:r>
            <a:endParaRPr lang="fr-FR" dirty="0">
              <a:latin typeface="Times New Roman" pitchFamily="18" charset="0"/>
              <a:cs typeface="Times New Roman" pitchFamily="18" charset="0"/>
            </a:endParaRPr>
          </a:p>
        </p:txBody>
      </p:sp>
      <p:grpSp>
        <p:nvGrpSpPr>
          <p:cNvPr id="1038" name="Group 14"/>
          <p:cNvGrpSpPr>
            <a:grpSpLocks/>
          </p:cNvGrpSpPr>
          <p:nvPr/>
        </p:nvGrpSpPr>
        <p:grpSpPr bwMode="auto">
          <a:xfrm>
            <a:off x="2514600" y="5334182"/>
            <a:ext cx="4724444" cy="990418"/>
            <a:chOff x="4769" y="8805"/>
            <a:chExt cx="3704" cy="643"/>
          </a:xfrm>
        </p:grpSpPr>
        <p:sp>
          <p:nvSpPr>
            <p:cNvPr id="1039" name="Text Box 15"/>
            <p:cNvSpPr txBox="1">
              <a:spLocks noChangeArrowheads="1"/>
            </p:cNvSpPr>
            <p:nvPr/>
          </p:nvSpPr>
          <p:spPr bwMode="auto">
            <a:xfrm>
              <a:off x="4769" y="8950"/>
              <a:ext cx="597" cy="3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k</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o</a:t>
              </a: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Text Box 16"/>
            <p:cNvSpPr txBox="1">
              <a:spLocks noChangeArrowheads="1"/>
            </p:cNvSpPr>
            <p:nvPr/>
          </p:nvSpPr>
          <p:spPr bwMode="auto">
            <a:xfrm>
              <a:off x="5294" y="9157"/>
              <a:ext cx="730" cy="29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1000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Text Box 17"/>
            <p:cNvSpPr txBox="1">
              <a:spLocks noChangeArrowheads="1"/>
            </p:cNvSpPr>
            <p:nvPr/>
          </p:nvSpPr>
          <p:spPr bwMode="auto">
            <a:xfrm>
              <a:off x="5316" y="8805"/>
              <a:ext cx="534" cy="2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50</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Connecteur droit 404"/>
            <p:cNvSpPr>
              <a:spLocks noChangeShapeType="1"/>
            </p:cNvSpPr>
            <p:nvPr/>
          </p:nvSpPr>
          <p:spPr bwMode="auto">
            <a:xfrm flipV="1">
              <a:off x="5410" y="9111"/>
              <a:ext cx="495" cy="1"/>
            </a:xfrm>
            <a:prstGeom prst="line">
              <a:avLst/>
            </a:prstGeom>
            <a:noFill/>
            <a:ln w="127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p>
          </p:txBody>
        </p:sp>
        <p:sp>
          <p:nvSpPr>
            <p:cNvPr id="1043" name="Text Box 19"/>
            <p:cNvSpPr txBox="1">
              <a:spLocks noChangeArrowheads="1"/>
            </p:cNvSpPr>
            <p:nvPr/>
          </p:nvSpPr>
          <p:spPr bwMode="auto">
            <a:xfrm>
              <a:off x="5924" y="8955"/>
              <a:ext cx="2549"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+ 0,07= 0,12 = 12%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8" name="Espace réservé du contenu 2"/>
          <p:cNvSpPr txBox="1">
            <a:spLocks/>
          </p:cNvSpPr>
          <p:nvPr/>
        </p:nvSpPr>
        <p:spPr>
          <a:xfrm>
            <a:off x="304800" y="3124200"/>
            <a:ext cx="8458200" cy="1371600"/>
          </a:xfrm>
          <a:prstGeom prst="rect">
            <a:avLst/>
          </a:prstGeom>
        </p:spPr>
        <p:txBody>
          <a:bodyPr vert="horz">
            <a:normAutofit fontScale="92500" lnSpcReduction="20000"/>
          </a:bodyPr>
          <a:lstStyle/>
          <a:p>
            <a:pPr marL="420624" lvl="0" indent="-384048">
              <a:spcBef>
                <a:spcPct val="20000"/>
              </a:spcBef>
              <a:buClr>
                <a:schemeClr val="accent1"/>
              </a:buClr>
              <a:buSzPct val="80000"/>
            </a:pPr>
            <a:r>
              <a:rPr lang="fr-FR" sz="3200" b="1" dirty="0" smtClean="0">
                <a:latin typeface="Times New Roman" pitchFamily="18" charset="0"/>
                <a:cs typeface="Times New Roman" pitchFamily="18" charset="0"/>
              </a:rPr>
              <a:t>D</a:t>
            </a:r>
            <a:r>
              <a:rPr lang="fr-FR" sz="3200" b="1" baseline="-25000" dirty="0" smtClean="0">
                <a:latin typeface="Times New Roman" pitchFamily="18" charset="0"/>
                <a:cs typeface="Times New Roman" pitchFamily="18" charset="0"/>
              </a:rPr>
              <a:t>1</a:t>
            </a:r>
            <a:r>
              <a:rPr lang="fr-FR" sz="3200" b="1" dirty="0" smtClean="0">
                <a:latin typeface="Times New Roman" pitchFamily="18" charset="0"/>
                <a:cs typeface="Times New Roman" pitchFamily="18" charset="0"/>
              </a:rPr>
              <a:t>= 5</a:t>
            </a:r>
            <a:r>
              <a:rPr lang="ar-DZ" sz="3200" b="1" dirty="0" smtClean="0">
                <a:latin typeface="Times New Roman" pitchFamily="18" charset="0"/>
                <a:cs typeface="Times New Roman" pitchFamily="18" charset="0"/>
              </a:rPr>
              <a:t>0</a:t>
            </a:r>
            <a:r>
              <a:rPr lang="fr-FR" sz="3200" b="1" dirty="0" smtClean="0">
                <a:latin typeface="Times New Roman" pitchFamily="18" charset="0"/>
                <a:cs typeface="Times New Roman" pitchFamily="18" charset="0"/>
              </a:rPr>
              <a:t>  </a:t>
            </a:r>
          </a:p>
          <a:p>
            <a:pPr marL="420624" lvl="0" indent="-384048">
              <a:spcBef>
                <a:spcPct val="20000"/>
              </a:spcBef>
              <a:buClr>
                <a:schemeClr val="accent1"/>
              </a:buClr>
              <a:buSzPct val="80000"/>
            </a:pPr>
            <a:r>
              <a:rPr lang="fr-FR" sz="3200" b="1" dirty="0" smtClean="0">
                <a:latin typeface="Times New Roman" pitchFamily="18" charset="0"/>
                <a:cs typeface="Times New Roman" pitchFamily="18" charset="0"/>
              </a:rPr>
              <a:t>D</a:t>
            </a:r>
            <a:r>
              <a:rPr lang="fr-FR" sz="3200" b="1" baseline="-25000" dirty="0" smtClean="0">
                <a:latin typeface="Times New Roman" pitchFamily="18" charset="0"/>
                <a:cs typeface="Times New Roman" pitchFamily="18" charset="0"/>
              </a:rPr>
              <a:t>2</a:t>
            </a:r>
            <a:r>
              <a:rPr lang="fr-FR" sz="3200" b="1" dirty="0" smtClean="0">
                <a:latin typeface="Times New Roman" pitchFamily="18" charset="0"/>
                <a:cs typeface="Times New Roman" pitchFamily="18" charset="0"/>
              </a:rPr>
              <a:t> =50(1,07)= 53,5  </a:t>
            </a:r>
          </a:p>
          <a:p>
            <a:pPr marL="420624" lvl="0" indent="-384048">
              <a:spcBef>
                <a:spcPct val="20000"/>
              </a:spcBef>
              <a:buClr>
                <a:schemeClr val="accent1"/>
              </a:buClr>
              <a:buSzPct val="80000"/>
            </a:pPr>
            <a:r>
              <a:rPr lang="fr-FR" sz="3200" b="1" dirty="0" smtClean="0">
                <a:latin typeface="Times New Roman" pitchFamily="18" charset="0"/>
                <a:cs typeface="Times New Roman" pitchFamily="18" charset="0"/>
              </a:rPr>
              <a:t>D</a:t>
            </a:r>
            <a:r>
              <a:rPr lang="fr-FR" sz="3200" b="1" baseline="-25000" dirty="0" smtClean="0">
                <a:latin typeface="Times New Roman" pitchFamily="18" charset="0"/>
                <a:cs typeface="Times New Roman" pitchFamily="18" charset="0"/>
              </a:rPr>
              <a:t>3</a:t>
            </a:r>
            <a:r>
              <a:rPr lang="fr-FR" sz="3200" b="1" dirty="0" smtClean="0">
                <a:latin typeface="Times New Roman" pitchFamily="18" charset="0"/>
                <a:cs typeface="Times New Roman" pitchFamily="18" charset="0"/>
              </a:rPr>
              <a:t>=50(1,07)</a:t>
            </a:r>
            <a:r>
              <a:rPr lang="fr-FR" sz="3200" b="1" baseline="30000" dirty="0" smtClean="0">
                <a:latin typeface="Times New Roman" pitchFamily="18" charset="0"/>
                <a:ea typeface="Arial" pitchFamily="34" charset="0"/>
                <a:cs typeface="Times New Roman" pitchFamily="18" charset="0"/>
              </a:rPr>
              <a:t>2 </a:t>
            </a:r>
            <a:r>
              <a:rPr lang="fr-FR" sz="3200" b="1" dirty="0" smtClean="0">
                <a:latin typeface="Times New Roman" pitchFamily="18" charset="0"/>
                <a:cs typeface="Times New Roman" pitchFamily="18" charset="0"/>
              </a:rPr>
              <a:t>=57,245</a:t>
            </a:r>
            <a:r>
              <a:rPr lang="fr-FR" sz="3200" b="1" baseline="30000" dirty="0" smtClean="0">
                <a:latin typeface="Times New Roman" pitchFamily="18" charset="0"/>
                <a:ea typeface="Arial" pitchFamily="34" charset="0"/>
                <a:cs typeface="Times New Roman" pitchFamily="18" charset="0"/>
              </a:rPr>
              <a:t> </a:t>
            </a:r>
            <a:r>
              <a:rPr lang="fr-FR" sz="2800" b="1" dirty="0" smtClean="0">
                <a:latin typeface="Times New Roman" pitchFamily="18" charset="0"/>
                <a:ea typeface="Arial" pitchFamily="34" charset="0"/>
                <a:cs typeface="Times New Roman" pitchFamily="18" charset="0"/>
              </a:rPr>
              <a:t> </a:t>
            </a:r>
            <a:endParaRPr kumimoji="0" lang="fr-FR" sz="3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3. </a:t>
            </a:r>
            <a:r>
              <a:rPr lang="ar-DZ" sz="3200" b="1" dirty="0" smtClean="0">
                <a:solidFill>
                  <a:srgbClr val="FF0000"/>
                </a:solidFill>
                <a:latin typeface="Adobe Arabic"/>
                <a:ea typeface="Adobe Arabic"/>
                <a:cs typeface="Adobe Arabic"/>
              </a:rPr>
              <a:t>تكلفة الأسهم العادية ( تابع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57600" y="274638"/>
            <a:ext cx="5029200" cy="1143000"/>
          </a:xfrm>
        </p:spPr>
        <p:txBody>
          <a:bodyPr>
            <a:normAutofit/>
          </a:bodyPr>
          <a:lstStyle/>
          <a:p>
            <a:pPr algn="r" rtl="1"/>
            <a:r>
              <a:rPr lang="ar-DZ" sz="4800" b="1" dirty="0" smtClean="0">
                <a:solidFill>
                  <a:srgbClr val="FF0000"/>
                </a:solidFill>
                <a:latin typeface="Times New Roman" pitchFamily="18" charset="0"/>
                <a:cs typeface="Times New Roman" pitchFamily="18" charset="0"/>
              </a:rPr>
              <a:t>6. </a:t>
            </a:r>
            <a:r>
              <a:rPr lang="ar-DZ" sz="4800" b="1" dirty="0" smtClean="0">
                <a:solidFill>
                  <a:srgbClr val="FF0000"/>
                </a:solidFill>
                <a:latin typeface="Arial" pitchFamily="34" charset="0"/>
                <a:cs typeface="Arial" pitchFamily="34" charset="0"/>
              </a:rPr>
              <a:t>الطريقة التقريبية:</a:t>
            </a:r>
            <a:endParaRPr lang="fr-FR" sz="48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1295400"/>
            <a:ext cx="8610600" cy="5181600"/>
          </a:xfrm>
        </p:spPr>
        <p:txBody>
          <a:bodyPr>
            <a:noAutofit/>
          </a:bodyPr>
          <a:lstStyle/>
          <a:p>
            <a:pPr marL="0" indent="0" algn="just" rtl="1">
              <a:buNone/>
            </a:pPr>
            <a:r>
              <a:rPr lang="ar-DZ" sz="4400" b="1" dirty="0" smtClean="0">
                <a:solidFill>
                  <a:srgbClr val="FF0000"/>
                </a:solidFill>
                <a:latin typeface="Arial" pitchFamily="34" charset="0"/>
                <a:cs typeface="Arial" pitchFamily="34" charset="0"/>
              </a:rPr>
              <a:t>مثال: </a:t>
            </a:r>
            <a:endParaRPr lang="fr-FR" sz="4400" b="1" dirty="0" smtClean="0">
              <a:solidFill>
                <a:srgbClr val="FF0000"/>
              </a:solidFill>
              <a:latin typeface="Arial" pitchFamily="34" charset="0"/>
              <a:cs typeface="Arial" pitchFamily="34" charset="0"/>
            </a:endParaRPr>
          </a:p>
          <a:p>
            <a:pPr marL="0" indent="0" algn="just" rtl="1">
              <a:buNone/>
            </a:pPr>
            <a:r>
              <a:rPr lang="ar-DZ" sz="3200" b="1" dirty="0" smtClean="0">
                <a:latin typeface="Arial" pitchFamily="34" charset="0"/>
                <a:cs typeface="Arial" pitchFamily="34" charset="0"/>
              </a:rPr>
              <a:t>      حقق مشروع استثماري في السنة </a:t>
            </a:r>
            <a:r>
              <a:rPr lang="fr-FR" sz="3200" b="1" dirty="0" smtClean="0">
                <a:latin typeface="Times New Roman" pitchFamily="18" charset="0"/>
                <a:cs typeface="Times New Roman" pitchFamily="18" charset="0"/>
              </a:rPr>
              <a:t>2015</a:t>
            </a:r>
            <a:r>
              <a:rPr lang="ar-DZ" sz="3200" b="1" dirty="0" smtClean="0">
                <a:latin typeface="Arial" pitchFamily="34" charset="0"/>
                <a:cs typeface="Arial" pitchFamily="34" charset="0"/>
              </a:rPr>
              <a:t>، ربح صافي قبل الفوائد والضرائب </a:t>
            </a:r>
            <a:r>
              <a:rPr lang="fr-FR" sz="3200" b="1" dirty="0" smtClean="0">
                <a:latin typeface="Times New Roman" pitchFamily="18" charset="0"/>
                <a:cs typeface="Times New Roman" pitchFamily="18" charset="0"/>
              </a:rPr>
              <a:t>EBIT=100000</a:t>
            </a:r>
            <a:r>
              <a:rPr lang="ar-DZ" sz="3200" b="1" dirty="0" smtClean="0">
                <a:latin typeface="Arial" pitchFamily="34" charset="0"/>
                <a:cs typeface="Arial" pitchFamily="34" charset="0"/>
              </a:rPr>
              <a:t>.</a:t>
            </a:r>
          </a:p>
          <a:p>
            <a:pPr marL="0" indent="0" algn="just" rtl="1">
              <a:buNone/>
            </a:pPr>
            <a:r>
              <a:rPr lang="ar-DZ" sz="3200" b="1" dirty="0" smtClean="0">
                <a:latin typeface="Arial" pitchFamily="34" charset="0"/>
                <a:cs typeface="Arial" pitchFamily="34" charset="0"/>
              </a:rPr>
              <a:t>قارن بين الحالتين:</a:t>
            </a:r>
            <a:endParaRPr lang="fr-FR" sz="3200" dirty="0" smtClean="0">
              <a:latin typeface="Arial" pitchFamily="34" charset="0"/>
              <a:cs typeface="Arial" pitchFamily="34" charset="0"/>
            </a:endParaRPr>
          </a:p>
          <a:p>
            <a:pPr marL="0" lvl="0" indent="0" algn="just" rtl="1">
              <a:buNone/>
            </a:pPr>
            <a:r>
              <a:rPr lang="ar-DZ" sz="3200" b="1" dirty="0" smtClean="0">
                <a:solidFill>
                  <a:srgbClr val="FF0000"/>
                </a:solidFill>
                <a:latin typeface="Times New Roman" pitchFamily="18" charset="0"/>
                <a:cs typeface="Times New Roman" pitchFamily="18" charset="0"/>
              </a:rPr>
              <a:t>1. </a:t>
            </a:r>
            <a:r>
              <a:rPr lang="ar-DZ" sz="3200" b="1" dirty="0" smtClean="0">
                <a:latin typeface="Arial" pitchFamily="34" charset="0"/>
                <a:cs typeface="Arial" pitchFamily="34" charset="0"/>
              </a:rPr>
              <a:t>تمويل المشروع بالكامل يتم بأموال خاصة قدرها </a:t>
            </a:r>
            <a:r>
              <a:rPr lang="fr-FR" sz="3200" b="1" dirty="0" smtClean="0">
                <a:latin typeface="Times New Roman" pitchFamily="18" charset="0"/>
                <a:cs typeface="Times New Roman" pitchFamily="18" charset="0"/>
              </a:rPr>
              <a:t>CP= 500000</a:t>
            </a:r>
            <a:r>
              <a:rPr lang="ar-DZ" sz="3200" b="1" dirty="0" smtClean="0">
                <a:latin typeface="Arial" pitchFamily="34" charset="0"/>
                <a:cs typeface="Arial" pitchFamily="34" charset="0"/>
              </a:rPr>
              <a:t>، في شكل أسهم عادية، حيث القيمة الدفترية للسهم 500</a:t>
            </a:r>
            <a:endParaRPr lang="fr-FR" sz="3200" dirty="0" smtClean="0">
              <a:latin typeface="Arial" pitchFamily="34" charset="0"/>
              <a:cs typeface="Arial" pitchFamily="34" charset="0"/>
            </a:endParaRPr>
          </a:p>
          <a:p>
            <a:pPr marL="0" indent="0" algn="just" rtl="1">
              <a:buNone/>
            </a:pPr>
            <a:r>
              <a:rPr lang="ar-DZ" sz="3200" b="1" dirty="0" smtClean="0">
                <a:solidFill>
                  <a:srgbClr val="FF0000"/>
                </a:solidFill>
                <a:latin typeface="Times New Roman" pitchFamily="18" charset="0"/>
                <a:cs typeface="Times New Roman" pitchFamily="18" charset="0"/>
              </a:rPr>
              <a:t>2. </a:t>
            </a:r>
            <a:r>
              <a:rPr lang="ar-DZ" sz="3200" b="1" dirty="0" smtClean="0">
                <a:latin typeface="Arial" pitchFamily="34" charset="0"/>
                <a:cs typeface="Arial" pitchFamily="34" charset="0"/>
              </a:rPr>
              <a:t>تمويل المشروع يتضمن قرض مصرفي </a:t>
            </a:r>
            <a:r>
              <a:rPr lang="fr-FR" sz="3200" b="1" dirty="0" smtClean="0">
                <a:latin typeface="Times New Roman" pitchFamily="18" charset="0"/>
                <a:cs typeface="Times New Roman" pitchFamily="18" charset="0"/>
              </a:rPr>
              <a:t>D= 300000</a:t>
            </a:r>
            <a:r>
              <a:rPr lang="ar-DZ" sz="3200" b="1" dirty="0" smtClean="0">
                <a:latin typeface="Times New Roman" pitchFamily="18" charset="0"/>
                <a:cs typeface="Times New Roman" pitchFamily="18" charset="0"/>
              </a:rPr>
              <a:t> </a:t>
            </a:r>
            <a:r>
              <a:rPr lang="ar-DZ" sz="3200" b="1" dirty="0" smtClean="0">
                <a:latin typeface="Arial" pitchFamily="34" charset="0"/>
                <a:cs typeface="Arial" pitchFamily="34" charset="0"/>
              </a:rPr>
              <a:t>بمعدل فائدة سنوية </a:t>
            </a:r>
            <a:r>
              <a:rPr lang="ar-DZ" sz="3200" b="1" dirty="0" smtClean="0">
                <a:latin typeface="Times New Roman" pitchFamily="18" charset="0"/>
                <a:cs typeface="Times New Roman" pitchFamily="18" charset="0"/>
              </a:rPr>
              <a:t>10%. </a:t>
            </a:r>
            <a:r>
              <a:rPr lang="ar-DZ" sz="3200" b="1" dirty="0" smtClean="0">
                <a:latin typeface="Arial" pitchFamily="34" charset="0"/>
                <a:cs typeface="Arial" pitchFamily="34" charset="0"/>
              </a:rPr>
              <a:t>(معدل الضريبة على الأرباح </a:t>
            </a:r>
            <a:r>
              <a:rPr lang="ar-DZ" sz="3200" b="1" dirty="0" smtClean="0">
                <a:latin typeface="Times New Roman" pitchFamily="18" charset="0"/>
                <a:cs typeface="Times New Roman" pitchFamily="18" charset="0"/>
              </a:rPr>
              <a:t>25%)</a:t>
            </a:r>
            <a:endParaRPr lang="fr-FR"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5600" y="274638"/>
            <a:ext cx="5715000" cy="944562"/>
          </a:xfrm>
        </p:spPr>
        <p:txBody>
          <a:bodyPr>
            <a:normAutofit/>
          </a:bodyPr>
          <a:lstStyle/>
          <a:p>
            <a:pPr algn="r" rtl="1"/>
            <a:r>
              <a:rPr lang="ar-DZ" sz="4400" b="1" dirty="0" smtClean="0">
                <a:solidFill>
                  <a:srgbClr val="FF0000"/>
                </a:solidFill>
                <a:latin typeface="Arial" pitchFamily="34" charset="0"/>
                <a:cs typeface="Arial" pitchFamily="34" charset="0"/>
              </a:rPr>
              <a:t>نموذج تسعير الأصول المالية:</a:t>
            </a:r>
            <a:endParaRPr lang="fr-FR" sz="44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81000" y="1447800"/>
            <a:ext cx="8382000" cy="914400"/>
          </a:xfrm>
        </p:spPr>
        <p:txBody>
          <a:bodyPr>
            <a:normAutofit/>
          </a:bodyPr>
          <a:lstStyle/>
          <a:p>
            <a:pPr marL="0" indent="0">
              <a:buNone/>
            </a:pPr>
            <a:r>
              <a:rPr lang="fr-FR" sz="2400" b="1" u="sng" dirty="0" smtClean="0">
                <a:solidFill>
                  <a:srgbClr val="FF0000"/>
                </a:solidFill>
                <a:latin typeface="Times New Roman" pitchFamily="18" charset="0"/>
                <a:cs typeface="Times New Roman" pitchFamily="18" charset="0"/>
              </a:rPr>
              <a:t>M</a:t>
            </a:r>
            <a:r>
              <a:rPr lang="fr-FR" sz="2400" b="1" dirty="0" smtClean="0">
                <a:solidFill>
                  <a:srgbClr val="FF0000"/>
                </a:solidFill>
                <a:latin typeface="Times New Roman" pitchFamily="18" charset="0"/>
                <a:cs typeface="Times New Roman" pitchFamily="18" charset="0"/>
              </a:rPr>
              <a:t>odèle d’</a:t>
            </a:r>
            <a:r>
              <a:rPr lang="fr-FR" sz="2400" b="1" u="sng" dirty="0" smtClean="0">
                <a:solidFill>
                  <a:srgbClr val="FF0000"/>
                </a:solidFill>
                <a:latin typeface="Times New Roman" pitchFamily="18" charset="0"/>
                <a:cs typeface="Times New Roman" pitchFamily="18" charset="0"/>
              </a:rPr>
              <a:t>E</a:t>
            </a:r>
            <a:r>
              <a:rPr lang="fr-FR" sz="2400" b="1" dirty="0" smtClean="0">
                <a:solidFill>
                  <a:srgbClr val="FF0000"/>
                </a:solidFill>
                <a:latin typeface="Times New Roman" pitchFamily="18" charset="0"/>
                <a:cs typeface="Times New Roman" pitchFamily="18" charset="0"/>
              </a:rPr>
              <a:t>valuation </a:t>
            </a:r>
            <a:r>
              <a:rPr lang="fr-FR" sz="2400" b="1" u="sng" dirty="0" smtClean="0">
                <a:solidFill>
                  <a:srgbClr val="FF0000"/>
                </a:solidFill>
                <a:latin typeface="Times New Roman" pitchFamily="18" charset="0"/>
                <a:cs typeface="Times New Roman" pitchFamily="18" charset="0"/>
              </a:rPr>
              <a:t>D</a:t>
            </a:r>
            <a:r>
              <a:rPr lang="fr-FR" sz="2400" b="1" dirty="0" smtClean="0">
                <a:solidFill>
                  <a:srgbClr val="FF0000"/>
                </a:solidFill>
                <a:latin typeface="Times New Roman" pitchFamily="18" charset="0"/>
                <a:cs typeface="Times New Roman" pitchFamily="18" charset="0"/>
              </a:rPr>
              <a:t>es </a:t>
            </a:r>
            <a:r>
              <a:rPr lang="fr-FR" sz="2400" b="1" u="sng" dirty="0" smtClean="0">
                <a:solidFill>
                  <a:srgbClr val="FF0000"/>
                </a:solidFill>
                <a:latin typeface="Times New Roman" pitchFamily="18" charset="0"/>
                <a:cs typeface="Times New Roman" pitchFamily="18" charset="0"/>
              </a:rPr>
              <a:t>A</a:t>
            </a:r>
            <a:r>
              <a:rPr lang="fr-FR" sz="2400" b="1" dirty="0" smtClean="0">
                <a:solidFill>
                  <a:srgbClr val="FF0000"/>
                </a:solidFill>
                <a:latin typeface="Times New Roman" pitchFamily="18" charset="0"/>
                <a:cs typeface="Times New Roman" pitchFamily="18" charset="0"/>
              </a:rPr>
              <a:t>ctifs</a:t>
            </a:r>
            <a:r>
              <a:rPr lang="ar-DZ" sz="2400" b="1" dirty="0" smtClean="0">
                <a:solidFill>
                  <a:srgbClr val="FF0000"/>
                </a:solidFill>
                <a:latin typeface="Times New Roman" pitchFamily="18" charset="0"/>
                <a:cs typeface="Times New Roman" pitchFamily="18" charset="0"/>
              </a:rPr>
              <a:t> </a:t>
            </a:r>
            <a:r>
              <a:rPr lang="fr-FR" sz="2400" b="1" u="sng" dirty="0" smtClean="0">
                <a:solidFill>
                  <a:srgbClr val="FF0000"/>
                </a:solidFill>
                <a:latin typeface="Times New Roman" pitchFamily="18" charset="0"/>
                <a:cs typeface="Times New Roman" pitchFamily="18" charset="0"/>
              </a:rPr>
              <a:t>F</a:t>
            </a:r>
            <a:r>
              <a:rPr lang="fr-FR" sz="2400" b="1" dirty="0" smtClean="0">
                <a:solidFill>
                  <a:srgbClr val="FF0000"/>
                </a:solidFill>
                <a:latin typeface="Times New Roman" pitchFamily="18" charset="0"/>
                <a:cs typeface="Times New Roman" pitchFamily="18" charset="0"/>
              </a:rPr>
              <a:t>inanciers (MEDAF)</a:t>
            </a:r>
            <a:r>
              <a:rPr lang="fr-FR" sz="2400" b="1" dirty="0" smtClean="0">
                <a:solidFill>
                  <a:srgbClr val="FF0000"/>
                </a:solidFill>
                <a:latin typeface="Arial" pitchFamily="34" charset="0"/>
                <a:cs typeface="Arial" pitchFamily="34" charset="0"/>
              </a:rPr>
              <a:t> </a:t>
            </a:r>
          </a:p>
          <a:p>
            <a:pPr marL="0" indent="0">
              <a:buNone/>
            </a:pPr>
            <a:r>
              <a:rPr lang="fr-FR" sz="2400" b="1" u="sng" dirty="0" smtClean="0">
                <a:solidFill>
                  <a:srgbClr val="FF0000"/>
                </a:solidFill>
                <a:latin typeface="Times New Roman" pitchFamily="18" charset="0"/>
                <a:cs typeface="Times New Roman" pitchFamily="18" charset="0"/>
              </a:rPr>
              <a:t>C</a:t>
            </a:r>
            <a:r>
              <a:rPr lang="fr-FR" sz="2400" b="1" dirty="0" smtClean="0">
                <a:solidFill>
                  <a:srgbClr val="FF0000"/>
                </a:solidFill>
                <a:latin typeface="Times New Roman" pitchFamily="18" charset="0"/>
                <a:cs typeface="Times New Roman" pitchFamily="18" charset="0"/>
              </a:rPr>
              <a:t>apital </a:t>
            </a:r>
            <a:r>
              <a:rPr lang="fr-FR" sz="2400" b="1" u="sng" dirty="0" err="1" smtClean="0">
                <a:solidFill>
                  <a:srgbClr val="FF0000"/>
                </a:solidFill>
                <a:latin typeface="Times New Roman" pitchFamily="18" charset="0"/>
                <a:cs typeface="Times New Roman" pitchFamily="18" charset="0"/>
              </a:rPr>
              <a:t>A</a:t>
            </a:r>
            <a:r>
              <a:rPr lang="fr-FR" sz="2400" b="1" dirty="0" err="1" smtClean="0">
                <a:solidFill>
                  <a:srgbClr val="FF0000"/>
                </a:solidFill>
                <a:latin typeface="Times New Roman" pitchFamily="18" charset="0"/>
                <a:cs typeface="Times New Roman" pitchFamily="18" charset="0"/>
              </a:rPr>
              <a:t>sset</a:t>
            </a:r>
            <a:r>
              <a:rPr lang="fr-FR" sz="2400" b="1" dirty="0" smtClean="0">
                <a:solidFill>
                  <a:srgbClr val="FF0000"/>
                </a:solidFill>
                <a:latin typeface="Times New Roman" pitchFamily="18" charset="0"/>
                <a:cs typeface="Times New Roman" pitchFamily="18" charset="0"/>
              </a:rPr>
              <a:t> </a:t>
            </a:r>
            <a:r>
              <a:rPr lang="fr-FR" sz="2400" b="1" u="sng" dirty="0" err="1" smtClean="0">
                <a:solidFill>
                  <a:srgbClr val="FF0000"/>
                </a:solidFill>
                <a:latin typeface="Times New Roman" pitchFamily="18" charset="0"/>
                <a:cs typeface="Times New Roman" pitchFamily="18" charset="0"/>
              </a:rPr>
              <a:t>P</a:t>
            </a:r>
            <a:r>
              <a:rPr lang="fr-FR" sz="2400" b="1" dirty="0" err="1" smtClean="0">
                <a:solidFill>
                  <a:srgbClr val="FF0000"/>
                </a:solidFill>
                <a:latin typeface="Times New Roman" pitchFamily="18" charset="0"/>
                <a:cs typeface="Times New Roman" pitchFamily="18" charset="0"/>
              </a:rPr>
              <a:t>ricing</a:t>
            </a:r>
            <a:r>
              <a:rPr lang="fr-FR" sz="2400" b="1" dirty="0" smtClean="0">
                <a:solidFill>
                  <a:srgbClr val="FF0000"/>
                </a:solidFill>
                <a:latin typeface="Times New Roman" pitchFamily="18" charset="0"/>
                <a:cs typeface="Times New Roman" pitchFamily="18" charset="0"/>
              </a:rPr>
              <a:t> </a:t>
            </a:r>
            <a:r>
              <a:rPr lang="fr-FR" sz="2400" b="1" u="sng" dirty="0" smtClean="0">
                <a:solidFill>
                  <a:srgbClr val="FF0000"/>
                </a:solidFill>
                <a:latin typeface="Times New Roman" pitchFamily="18" charset="0"/>
                <a:cs typeface="Times New Roman" pitchFamily="18" charset="0"/>
              </a:rPr>
              <a:t>M</a:t>
            </a:r>
            <a:r>
              <a:rPr lang="fr-FR" sz="2400" b="1" dirty="0" smtClean="0">
                <a:solidFill>
                  <a:srgbClr val="FF0000"/>
                </a:solidFill>
                <a:latin typeface="Times New Roman" pitchFamily="18" charset="0"/>
                <a:cs typeface="Times New Roman" pitchFamily="18" charset="0"/>
              </a:rPr>
              <a:t>odel (CAPM)</a:t>
            </a:r>
          </a:p>
        </p:txBody>
      </p:sp>
      <p:sp>
        <p:nvSpPr>
          <p:cNvPr id="4" name="Rectangle 3"/>
          <p:cNvSpPr/>
          <p:nvPr/>
        </p:nvSpPr>
        <p:spPr>
          <a:xfrm>
            <a:off x="103496" y="3063657"/>
            <a:ext cx="8915400" cy="3108543"/>
          </a:xfrm>
          <a:prstGeom prst="rect">
            <a:avLst/>
          </a:prstGeom>
        </p:spPr>
        <p:txBody>
          <a:bodyPr wrap="square">
            <a:spAutoFit/>
          </a:bodyPr>
          <a:lstStyle/>
          <a:p>
            <a:pPr algn="just" rtl="1"/>
            <a:r>
              <a:rPr lang="ar-DZ" sz="2800" b="1" dirty="0" smtClean="0">
                <a:latin typeface="Arial" pitchFamily="34" charset="0"/>
                <a:cs typeface="Arial" pitchFamily="34" charset="0"/>
              </a:rPr>
              <a:t>     يمثل العلاقة بين عائد السهم المطلوب والمخاطر النظامية التي يتضمنها السهم (المعامل بيتا </a:t>
            </a:r>
            <a:r>
              <a:rPr lang="fr-FR" sz="2800" b="1" dirty="0" smtClean="0">
                <a:latin typeface="Times New Roman" pitchFamily="18" charset="0"/>
                <a:cs typeface="Times New Roman" pitchFamily="18" charset="0"/>
              </a:rPr>
              <a:t>β</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 قام بوضعه كل من</a:t>
            </a:r>
            <a:r>
              <a:rPr lang="fr-FR" sz="2800" b="1" dirty="0" smtClean="0">
                <a:latin typeface="Times New Roman" pitchFamily="18" charset="0"/>
                <a:cs typeface="Times New Roman" pitchFamily="18" charset="0"/>
              </a:rPr>
              <a:t>Jack </a:t>
            </a:r>
            <a:r>
              <a:rPr lang="fr-FR" sz="2800" b="1" dirty="0" err="1" smtClean="0">
                <a:latin typeface="Times New Roman" pitchFamily="18" charset="0"/>
                <a:cs typeface="Times New Roman" pitchFamily="18" charset="0"/>
              </a:rPr>
              <a:t>Treynor</a:t>
            </a:r>
            <a:r>
              <a:rPr lang="fr-FR" sz="2800" b="1" dirty="0" smtClean="0">
                <a:latin typeface="Times New Roman" pitchFamily="18" charset="0"/>
                <a:cs typeface="Times New Roman" pitchFamily="18" charset="0"/>
              </a:rPr>
              <a:t>(1962), William Sharpe(1964), John </a:t>
            </a:r>
            <a:r>
              <a:rPr lang="fr-FR" sz="2800" b="1" dirty="0" err="1" smtClean="0">
                <a:latin typeface="Times New Roman" pitchFamily="18" charset="0"/>
                <a:cs typeface="Times New Roman" pitchFamily="18" charset="0"/>
              </a:rPr>
              <a:t>Lintner</a:t>
            </a:r>
            <a:r>
              <a:rPr lang="fr-FR" sz="2800" b="1" dirty="0" smtClean="0">
                <a:latin typeface="Times New Roman" pitchFamily="18" charset="0"/>
                <a:cs typeface="Times New Roman" pitchFamily="18" charset="0"/>
              </a:rPr>
              <a:t>(1965), </a:t>
            </a:r>
            <a:r>
              <a:rPr lang="fr-FR" sz="2800" b="1" dirty="0" err="1" smtClean="0">
                <a:latin typeface="Times New Roman" pitchFamily="18" charset="0"/>
                <a:cs typeface="Times New Roman" pitchFamily="18" charset="0"/>
              </a:rPr>
              <a:t>Mossin</a:t>
            </a:r>
            <a:r>
              <a:rPr lang="fr-FR" sz="2800" b="1" dirty="0" smtClean="0">
                <a:latin typeface="Times New Roman" pitchFamily="18" charset="0"/>
                <a:cs typeface="Times New Roman" pitchFamily="18" charset="0"/>
              </a:rPr>
              <a:t>(1966) </a:t>
            </a:r>
            <a:r>
              <a:rPr lang="ar-DZ" sz="2800" b="1" dirty="0" smtClean="0">
                <a:latin typeface="Times New Roman" pitchFamily="18" charset="0"/>
                <a:cs typeface="Times New Roman" pitchFamily="18" charset="0"/>
              </a:rPr>
              <a:t>، </a:t>
            </a:r>
            <a:r>
              <a:rPr lang="ar-DZ" sz="2800" b="1" dirty="0" smtClean="0">
                <a:latin typeface="Arial" pitchFamily="34" charset="0"/>
                <a:cs typeface="Arial" pitchFamily="34" charset="0"/>
              </a:rPr>
              <a:t>بالاستقلالية عن بعضهم البعض، وهذا بناء على أعمال </a:t>
            </a:r>
            <a:r>
              <a:rPr lang="fr-FR" sz="2800" b="1" dirty="0" smtClean="0">
                <a:latin typeface="Times New Roman" pitchFamily="18" charset="0"/>
                <a:cs typeface="Times New Roman" pitchFamily="18" charset="0"/>
              </a:rPr>
              <a:t>Harry </a:t>
            </a:r>
            <a:r>
              <a:rPr lang="fr-FR" sz="2800" b="1" dirty="0" err="1" smtClean="0">
                <a:latin typeface="Times New Roman" pitchFamily="18" charset="0"/>
                <a:cs typeface="Times New Roman" pitchFamily="18" charset="0"/>
              </a:rPr>
              <a:t>Markowitz</a:t>
            </a:r>
            <a:r>
              <a:rPr lang="ar-DZ" sz="2800" b="1" dirty="0" smtClean="0">
                <a:latin typeface="Times New Roman" pitchFamily="18" charset="0"/>
                <a:cs typeface="Times New Roman" pitchFamily="18" charset="0"/>
              </a:rPr>
              <a:t> في التنويع والنظرية الحديثة للمحفظة المالية، وقد حصل </a:t>
            </a:r>
            <a:r>
              <a:rPr lang="fr-FR" sz="2800" b="1" dirty="0" smtClean="0">
                <a:latin typeface="Times New Roman" pitchFamily="18" charset="0"/>
                <a:cs typeface="Times New Roman" pitchFamily="18" charset="0"/>
              </a:rPr>
              <a:t>William Sharpe </a:t>
            </a:r>
            <a:r>
              <a:rPr lang="ar-DZ" sz="2800" b="1" dirty="0" smtClean="0">
                <a:latin typeface="Times New Roman" pitchFamily="18" charset="0"/>
                <a:cs typeface="Times New Roman" pitchFamily="18" charset="0"/>
              </a:rPr>
              <a:t> على جائزة نوبل في الاقتصاد لسنة 1990 في مجال الاقتصاد المالي، رفقة</a:t>
            </a:r>
            <a:r>
              <a:rPr lang="fr-FR" sz="2800" b="1" dirty="0" smtClean="0">
                <a:latin typeface="Times New Roman" pitchFamily="18" charset="0"/>
                <a:cs typeface="Times New Roman" pitchFamily="18" charset="0"/>
              </a:rPr>
              <a:t>Harry </a:t>
            </a:r>
            <a:r>
              <a:rPr lang="fr-FR" sz="2800" b="1" dirty="0" err="1" smtClean="0">
                <a:latin typeface="Times New Roman" pitchFamily="18" charset="0"/>
                <a:cs typeface="Times New Roman" pitchFamily="18" charset="0"/>
              </a:rPr>
              <a:t>Markowitz</a:t>
            </a:r>
            <a:r>
              <a:rPr lang="fr-FR"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 و</a:t>
            </a:r>
            <a:r>
              <a:rPr lang="fr-FR" sz="2800" b="1" dirty="0" smtClean="0">
                <a:latin typeface="Times New Roman" pitchFamily="18" charset="0"/>
                <a:cs typeface="Times New Roman" pitchFamily="18" charset="0"/>
              </a:rPr>
              <a:t>Merton Miller</a:t>
            </a:r>
            <a:r>
              <a:rPr lang="ar-DZ" sz="2800" b="1" dirty="0" smtClean="0">
                <a:latin typeface="Times New Roman" pitchFamily="18" charset="0"/>
                <a:cs typeface="Times New Roman" pitchFamily="18" charset="0"/>
              </a:rPr>
              <a:t>.</a:t>
            </a:r>
            <a:endParaRPr lang="fr-FR" sz="28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3"/>
          <p:cNvSpPr txBox="1">
            <a:spLocks noChangeArrowheads="1"/>
          </p:cNvSpPr>
          <p:nvPr/>
        </p:nvSpPr>
        <p:spPr bwMode="auto">
          <a:xfrm>
            <a:off x="228600" y="236560"/>
            <a:ext cx="4191000" cy="609600"/>
          </a:xfrm>
          <a:prstGeom prst="rect">
            <a:avLst/>
          </a:prstGeom>
          <a:solidFill>
            <a:srgbClr val="FFFFFF"/>
          </a:solidFill>
          <a:ln w="9525">
            <a:solidFill>
              <a:srgbClr val="8C0C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William Forsyth Sharpe ( 1934 - </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جائزة نوبل في الاقتصاد سنة </a:t>
            </a:r>
            <a:r>
              <a:rPr kumimoji="0" lang="ar-DZ" sz="16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1990</a:t>
            </a:r>
            <a:endParaRPr kumimoji="0" lang="en-US" sz="1600" b="0" i="0" u="none" strike="noStrike" cap="none" normalizeH="0" baseline="0" dirty="0" smtClean="0">
              <a:ln>
                <a:noFill/>
              </a:ln>
              <a:solidFill>
                <a:srgbClr val="000000"/>
              </a:solidFill>
              <a:effectLst/>
              <a:latin typeface="Times New Roman" pitchFamily="18"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Image 6" descr="William sharpe 2007.jpg"/>
          <p:cNvPicPr/>
          <p:nvPr/>
        </p:nvPicPr>
        <p:blipFill>
          <a:blip r:embed="rId2"/>
          <a:srcRect/>
          <a:stretch>
            <a:fillRect/>
          </a:stretch>
        </p:blipFill>
        <p:spPr bwMode="auto">
          <a:xfrm>
            <a:off x="1143000" y="859808"/>
            <a:ext cx="2133600" cy="2438400"/>
          </a:xfrm>
          <a:prstGeom prst="rect">
            <a:avLst/>
          </a:prstGeom>
          <a:noFill/>
          <a:ln w="9525">
            <a:noFill/>
            <a:miter lim="800000"/>
            <a:headEnd/>
            <a:tailEnd/>
          </a:ln>
        </p:spPr>
      </p:pic>
      <p:sp>
        <p:nvSpPr>
          <p:cNvPr id="1030" name="Text Box 6"/>
          <p:cNvSpPr txBox="1">
            <a:spLocks noChangeArrowheads="1"/>
          </p:cNvSpPr>
          <p:nvPr/>
        </p:nvSpPr>
        <p:spPr bwMode="auto">
          <a:xfrm>
            <a:off x="4648200" y="228600"/>
            <a:ext cx="4267200" cy="457200"/>
          </a:xfrm>
          <a:prstGeom prst="rect">
            <a:avLst/>
          </a:prstGeom>
          <a:solidFill>
            <a:srgbClr val="FFFFFF"/>
          </a:solidFill>
          <a:ln w="9525">
            <a:solidFill>
              <a:srgbClr val="8C0C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John Virgil </a:t>
            </a:r>
            <a:r>
              <a:rPr kumimoji="0" lang="fr-FR" sz="2000" b="1" i="0" u="none" strike="noStrike" cap="none" normalizeH="0" baseline="0" dirty="0" err="1" smtClean="0">
                <a:ln>
                  <a:noFill/>
                </a:ln>
                <a:solidFill>
                  <a:srgbClr val="000000"/>
                </a:solidFill>
                <a:effectLst/>
                <a:latin typeface="Times New Roman" pitchFamily="18" charset="0"/>
                <a:ea typeface="Arial" pitchFamily="34" charset="0"/>
                <a:cs typeface="Arial" pitchFamily="34" charset="0"/>
              </a:rPr>
              <a:t>Lintner</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Jr.</a:t>
            </a:r>
            <a:r>
              <a:rPr kumimoji="0" lang="en-US"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( 1916 - 1983</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 name="Image 10" descr="XXXIV J Fornero CAPM"/>
          <p:cNvPicPr/>
          <p:nvPr/>
        </p:nvPicPr>
        <p:blipFill>
          <a:blip r:embed="rId3"/>
          <a:srcRect/>
          <a:stretch>
            <a:fillRect/>
          </a:stretch>
        </p:blipFill>
        <p:spPr bwMode="auto">
          <a:xfrm>
            <a:off x="5791200" y="685800"/>
            <a:ext cx="2133600" cy="2743200"/>
          </a:xfrm>
          <a:prstGeom prst="rect">
            <a:avLst/>
          </a:prstGeom>
          <a:noFill/>
          <a:ln w="9525">
            <a:noFill/>
            <a:miter lim="800000"/>
            <a:headEnd/>
            <a:tailEnd/>
          </a:ln>
        </p:spPr>
      </p:pic>
      <p:sp>
        <p:nvSpPr>
          <p:cNvPr id="1037" name="Text Box 13"/>
          <p:cNvSpPr txBox="1">
            <a:spLocks noChangeArrowheads="1"/>
          </p:cNvSpPr>
          <p:nvPr/>
        </p:nvSpPr>
        <p:spPr bwMode="auto">
          <a:xfrm>
            <a:off x="4572000" y="3429000"/>
            <a:ext cx="4419600" cy="457200"/>
          </a:xfrm>
          <a:prstGeom prst="rect">
            <a:avLst/>
          </a:prstGeom>
          <a:solidFill>
            <a:srgbClr val="FFFFFF"/>
          </a:solidFill>
          <a:ln w="9525">
            <a:solidFill>
              <a:srgbClr val="8C0C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Jack Lawrence </a:t>
            </a:r>
            <a:r>
              <a:rPr kumimoji="0" lang="fr-FR" sz="20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Treynor</a:t>
            </a:r>
            <a:r>
              <a:rPr kumimoji="0" lang="en-US"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( 1930 - </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2016)</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 name="Image 19" descr="Jack L. Treynor and the Birth of the Quants | CFA Institute ..."/>
          <p:cNvPicPr/>
          <p:nvPr/>
        </p:nvPicPr>
        <p:blipFill>
          <a:blip r:embed="rId4"/>
          <a:srcRect/>
          <a:stretch>
            <a:fillRect/>
          </a:stretch>
        </p:blipFill>
        <p:spPr bwMode="auto">
          <a:xfrm>
            <a:off x="5105400" y="3940792"/>
            <a:ext cx="3038475" cy="2733675"/>
          </a:xfrm>
          <a:prstGeom prst="rect">
            <a:avLst/>
          </a:prstGeom>
          <a:noFill/>
          <a:ln w="9525">
            <a:noFill/>
            <a:miter lim="800000"/>
            <a:headEnd/>
            <a:tailEnd/>
          </a:ln>
        </p:spPr>
      </p:pic>
      <p:sp>
        <p:nvSpPr>
          <p:cNvPr id="1040" name="Text Box 16"/>
          <p:cNvSpPr txBox="1">
            <a:spLocks noChangeArrowheads="1"/>
          </p:cNvSpPr>
          <p:nvPr/>
        </p:nvSpPr>
        <p:spPr bwMode="auto">
          <a:xfrm>
            <a:off x="228600" y="3429000"/>
            <a:ext cx="3114675" cy="457200"/>
          </a:xfrm>
          <a:prstGeom prst="rect">
            <a:avLst/>
          </a:prstGeom>
          <a:solidFill>
            <a:srgbClr val="FFFFFF"/>
          </a:solidFill>
          <a:ln w="9525">
            <a:solidFill>
              <a:srgbClr val="8C0C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1"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Jan </a:t>
            </a:r>
            <a:r>
              <a:rPr kumimoji="0" lang="fr-FR" sz="2000" b="1" i="1" u="none" strike="noStrike" cap="none" normalizeH="0" baseline="0" dirty="0" err="1" smtClean="0">
                <a:ln>
                  <a:noFill/>
                </a:ln>
                <a:solidFill>
                  <a:srgbClr val="000000"/>
                </a:solidFill>
                <a:effectLst/>
                <a:latin typeface="Times New Roman" pitchFamily="18" charset="0"/>
                <a:ea typeface="Arial" pitchFamily="34" charset="0"/>
                <a:cs typeface="Arial" pitchFamily="34" charset="0"/>
              </a:rPr>
              <a:t>Mossin</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a:t>
            </a:r>
            <a:r>
              <a:rPr kumimoji="0" lang="fr-FR" sz="2000" b="1"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1936</a:t>
            </a:r>
            <a:r>
              <a:rPr kumimoji="0" lang="fr-FR" sz="2000" b="1" i="1"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a:t>
            </a:r>
            <a:r>
              <a:rPr kumimoji="0" lang="fr-FR" sz="2000" b="1" i="0" u="none" strike="noStrike" cap="none" normalizeH="0" baseline="0" dirty="0" smtClean="0">
                <a:ln>
                  <a:noFill/>
                </a:ln>
                <a:solidFill>
                  <a:srgbClr val="000000"/>
                </a:solidFill>
                <a:effectLst/>
                <a:latin typeface="Times New Roman" pitchFamily="18" charset="0"/>
                <a:ea typeface="Arial" pitchFamily="34" charset="0"/>
                <a:cs typeface="Arial" pitchFamily="34" charset="0"/>
              </a:rPr>
              <a:t>- 1987)</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4" name="Image 23" descr="Jan Mossin | NHH"/>
          <p:cNvPicPr/>
          <p:nvPr/>
        </p:nvPicPr>
        <p:blipFill>
          <a:blip r:embed="rId5"/>
          <a:srcRect/>
          <a:stretch>
            <a:fillRect/>
          </a:stretch>
        </p:blipFill>
        <p:spPr bwMode="auto">
          <a:xfrm>
            <a:off x="631834" y="3935311"/>
            <a:ext cx="2541270" cy="277028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52800" y="152400"/>
            <a:ext cx="5257800" cy="685800"/>
          </a:xfrm>
        </p:spPr>
        <p:txBody>
          <a:bodyPr>
            <a:normAutofit fontScale="90000"/>
          </a:bodyPr>
          <a:lstStyle/>
          <a:p>
            <a:pPr algn="r" rtl="1"/>
            <a:r>
              <a:rPr lang="ar-DZ" sz="4400" b="1" dirty="0" smtClean="0">
                <a:solidFill>
                  <a:srgbClr val="FF0000"/>
                </a:solidFill>
                <a:latin typeface="Times New Roman" pitchFamily="18" charset="0"/>
                <a:cs typeface="Times New Roman" pitchFamily="18" charset="0"/>
              </a:rPr>
              <a:t>1. </a:t>
            </a:r>
            <a:r>
              <a:rPr lang="ar-DZ" sz="4400" b="1" dirty="0" smtClean="0">
                <a:solidFill>
                  <a:srgbClr val="FF0000"/>
                </a:solidFill>
                <a:latin typeface="Arial" pitchFamily="34" charset="0"/>
                <a:cs typeface="Arial" pitchFamily="34" charset="0"/>
              </a:rPr>
              <a:t>أهمية نموذج </a:t>
            </a:r>
            <a:r>
              <a:rPr lang="fr-FR" sz="3600" b="1" dirty="0" smtClean="0">
                <a:solidFill>
                  <a:srgbClr val="FF0000"/>
                </a:solidFill>
                <a:latin typeface="Times New Roman" pitchFamily="18" charset="0"/>
                <a:cs typeface="Times New Roman" pitchFamily="18" charset="0"/>
              </a:rPr>
              <a:t>MEDAF</a:t>
            </a:r>
            <a:r>
              <a:rPr lang="ar-DZ" sz="3600" b="1" dirty="0" smtClean="0">
                <a:solidFill>
                  <a:srgbClr val="FF0000"/>
                </a:solidFill>
                <a:latin typeface="Times New Roman" pitchFamily="18" charset="0"/>
                <a:cs typeface="Times New Roman" pitchFamily="18" charset="0"/>
              </a:rPr>
              <a:t>:</a:t>
            </a:r>
            <a:endParaRPr lang="fr-FR" sz="44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38200"/>
            <a:ext cx="8229600" cy="3200400"/>
          </a:xfrm>
        </p:spPr>
        <p:txBody>
          <a:bodyPr>
            <a:normAutofit fontScale="92500" lnSpcReduction="10000"/>
          </a:bodyPr>
          <a:lstStyle/>
          <a:p>
            <a:pPr marL="0" indent="0" algn="just" rtl="1">
              <a:buNone/>
            </a:pPr>
            <a:r>
              <a:rPr lang="fr-FR" b="1" dirty="0" smtClean="0">
                <a:latin typeface="Arial" pitchFamily="34" charset="0"/>
                <a:cs typeface="Arial" pitchFamily="34" charset="0"/>
              </a:rPr>
              <a:t>   </a:t>
            </a:r>
            <a:r>
              <a:rPr lang="ar-DZ" b="1" dirty="0" smtClean="0">
                <a:latin typeface="Arial" pitchFamily="34" charset="0"/>
                <a:cs typeface="Arial" pitchFamily="34" charset="0"/>
              </a:rPr>
              <a:t>يسمح هذا النموذج بحساب </a:t>
            </a:r>
            <a:r>
              <a:rPr lang="ar-DZ" b="1" dirty="0" smtClean="0">
                <a:solidFill>
                  <a:srgbClr val="C00000"/>
                </a:solidFill>
                <a:latin typeface="Arial" pitchFamily="34" charset="0"/>
                <a:cs typeface="Arial" pitchFamily="34" charset="0"/>
              </a:rPr>
              <a:t>معدل العائد المطلوب </a:t>
            </a:r>
            <a:r>
              <a:rPr lang="ar-DZ" b="1" dirty="0" smtClean="0">
                <a:latin typeface="Arial" pitchFamily="34" charset="0"/>
                <a:cs typeface="Arial" pitchFamily="34" charset="0"/>
              </a:rPr>
              <a:t>من السوق على السهم، وبالتالي حساب تكلفة أو مكافئة الأموال الخاصة بالنسبة للمؤسسة، وهو يتكون من جزئين من العائد: معدل العائد خالي المخاطر (معدل الفائدة على سندات الخزينة طويلة الأجل أو معدل الفائدة على أذونات الخزينة قصيرة الأجل)، زائد علاوة مخاطرة لتعويض المستثمر عن تحمله للمخاطر النظامية (مخاطر السوق)</a:t>
            </a:r>
            <a:r>
              <a:rPr lang="fr-FR" b="1" dirty="0" smtClean="0">
                <a:latin typeface="Arial" pitchFamily="34" charset="0"/>
                <a:cs typeface="Arial" pitchFamily="34" charset="0"/>
              </a:rPr>
              <a:t> </a:t>
            </a:r>
            <a:r>
              <a:rPr lang="ar-DZ" b="1" dirty="0" smtClean="0">
                <a:latin typeface="Arial" pitchFamily="34" charset="0"/>
                <a:cs typeface="Arial" pitchFamily="34" charset="0"/>
              </a:rPr>
              <a:t>التي يتضمنها السهم، أما المخاطر غير النظامية (مخاطر الشركة) فلا يتضمنها هذا النموذج، لأنه يمكن التخلص منها بالتنويع.</a:t>
            </a:r>
            <a:endParaRPr lang="fr-FR" dirty="0" smtClean="0">
              <a:latin typeface="Arial" pitchFamily="34" charset="0"/>
              <a:cs typeface="Arial" pitchFamily="34" charset="0"/>
            </a:endParaRPr>
          </a:p>
          <a:p>
            <a:endParaRPr lang="fr-FR" dirty="0"/>
          </a:p>
        </p:txBody>
      </p:sp>
      <p:sp>
        <p:nvSpPr>
          <p:cNvPr id="4" name="Rectangle 3"/>
          <p:cNvSpPr/>
          <p:nvPr/>
        </p:nvSpPr>
        <p:spPr>
          <a:xfrm>
            <a:off x="381000" y="4191000"/>
            <a:ext cx="8229600" cy="2677656"/>
          </a:xfrm>
          <a:prstGeom prst="rect">
            <a:avLst/>
          </a:prstGeom>
        </p:spPr>
        <p:txBody>
          <a:bodyPr wrap="square">
            <a:spAutoFit/>
          </a:bodyPr>
          <a:lstStyle/>
          <a:p>
            <a:pPr algn="just" rtl="1"/>
            <a:r>
              <a:rPr lang="ar-DZ" sz="2800" b="1" dirty="0" smtClean="0">
                <a:latin typeface="Arial" pitchFamily="34" charset="0"/>
                <a:cs typeface="Arial" pitchFamily="34" charset="0"/>
              </a:rPr>
              <a:t>      وبما أن المخاطر النظامية تنقسم إلى مخاطر الأعمال المرتبطة بطبيعة النشاط، والمخاطر المالية المرتبطة بالهيكل المالي للمؤسسة (وجود الديون ذات التكلفة الثابتة)، فإن العائد المحسوب من خلال نموذج </a:t>
            </a:r>
            <a:r>
              <a:rPr lang="fr-FR" sz="2800" b="1" dirty="0" smtClean="0">
                <a:latin typeface="Times New Roman" pitchFamily="18" charset="0"/>
                <a:cs typeface="Times New Roman" pitchFamily="18" charset="0"/>
              </a:rPr>
              <a:t>MEDAF</a:t>
            </a:r>
            <a:r>
              <a:rPr lang="ar-DZ" sz="2800" b="1" dirty="0" smtClean="0">
                <a:latin typeface="Arial" pitchFamily="34" charset="0"/>
                <a:cs typeface="Arial" pitchFamily="34" charset="0"/>
              </a:rPr>
              <a:t>، يمثل مكافأة المخاطر النظامية التي تتعرض لها المؤسسة، والتي تشمل المخاطر الاقتصادية(مخاطر الأعمال) والمخاطر المالية.</a:t>
            </a:r>
            <a:endParaRPr lang="fr-FR" sz="28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868362"/>
          </a:xfrm>
        </p:spPr>
        <p:txBody>
          <a:bodyPr>
            <a:normAutofit/>
          </a:bodyPr>
          <a:lstStyle/>
          <a:p>
            <a:pPr algn="just" rtl="1"/>
            <a:r>
              <a:rPr lang="ar-DZ" sz="3600" b="1" dirty="0" smtClean="0">
                <a:solidFill>
                  <a:srgbClr val="FF0000"/>
                </a:solidFill>
                <a:latin typeface="Times New Roman" pitchFamily="18" charset="0"/>
                <a:cs typeface="Times New Roman" pitchFamily="18" charset="0"/>
              </a:rPr>
              <a:t>2. </a:t>
            </a:r>
            <a:r>
              <a:rPr lang="ar-DZ" sz="3600" b="1" dirty="0" smtClean="0">
                <a:solidFill>
                  <a:srgbClr val="FF0000"/>
                </a:solidFill>
                <a:latin typeface="Arial" pitchFamily="34" charset="0"/>
                <a:cs typeface="Arial" pitchFamily="34" charset="0"/>
              </a:rPr>
              <a:t>فروض نموذج تسعير الأصول المالية </a:t>
            </a:r>
            <a:r>
              <a:rPr lang="fr-FR" sz="2800" b="1" dirty="0" smtClean="0">
                <a:solidFill>
                  <a:srgbClr val="FF0000"/>
                </a:solidFill>
                <a:latin typeface="Times New Roman" pitchFamily="18" charset="0"/>
                <a:cs typeface="Times New Roman" pitchFamily="18" charset="0"/>
              </a:rPr>
              <a:t>MEDAF</a:t>
            </a:r>
            <a:r>
              <a:rPr lang="ar-DZ" sz="3600" b="1" dirty="0" smtClean="0">
                <a:solidFill>
                  <a:srgbClr val="FF0000"/>
                </a:solidFill>
                <a:latin typeface="Times New Roman" pitchFamily="18" charset="0"/>
                <a:cs typeface="Times New Roman" pitchFamily="18" charset="0"/>
              </a:rPr>
              <a:t>:</a:t>
            </a:r>
            <a:r>
              <a:rPr lang="ar-DZ" sz="3600" b="1" dirty="0" smtClean="0">
                <a:solidFill>
                  <a:srgbClr val="FF0000"/>
                </a:solidFill>
                <a:latin typeface="Arial" pitchFamily="34" charset="0"/>
                <a:cs typeface="Arial" pitchFamily="34" charset="0"/>
              </a:rPr>
              <a:t> </a:t>
            </a:r>
            <a:endParaRPr lang="fr-FR" sz="3600"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381000" y="990600"/>
            <a:ext cx="8305800" cy="5638800"/>
          </a:xfrm>
        </p:spPr>
        <p:txBody>
          <a:bodyPr>
            <a:noAutofit/>
          </a:bodyPr>
          <a:lstStyle/>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لا توجد تكاليف للمعاملات ( أي لا عمولة على المعاملات</a:t>
            </a:r>
            <a:r>
              <a:rPr lang="ar-DZ" sz="2400" b="1" dirty="0" smtClean="0">
                <a:latin typeface="Times New Roman" pitchFamily="18" charset="0"/>
                <a:cs typeface="Times New Roman" pitchFamily="18" charset="0"/>
              </a:rPr>
              <a:t>:</a:t>
            </a:r>
            <a:r>
              <a:rPr lang="ar-DZ" sz="2400" b="1" dirty="0" smtClean="0">
                <a:latin typeface="Arial" pitchFamily="34" charset="0"/>
                <a:cs typeface="Arial" pitchFamily="34" charset="0"/>
              </a:rPr>
              <a:t> لا يوجد هامش بين سعر الشراء وسعر البيع).</a:t>
            </a:r>
            <a:endParaRPr lang="fr-FR" sz="2400" b="1" dirty="0" smtClean="0">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يمكن للمستثمر شراء أو بيع أي سهم دون التأثير على سعر السهم</a:t>
            </a:r>
            <a:r>
              <a:rPr lang="ar-DZ" sz="2400" b="1" dirty="0" smtClean="0">
                <a:solidFill>
                  <a:srgbClr val="FF0000"/>
                </a:solidFill>
                <a:latin typeface="Arial" pitchFamily="34" charset="0"/>
                <a:cs typeface="Arial" pitchFamily="34" charset="0"/>
              </a:rPr>
              <a:t>( سوق منافسة تامة).</a:t>
            </a:r>
            <a:endParaRPr lang="fr-FR" sz="2400" b="1" dirty="0" smtClean="0">
              <a:solidFill>
                <a:srgbClr val="FF0000"/>
              </a:solidFill>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لا توجد ضرائب، سواء بالنسبة للأرباح الرأسمالية أو توزيعات الأرباح.</a:t>
            </a:r>
            <a:endParaRPr lang="fr-FR" sz="2400" b="1" dirty="0" smtClean="0">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المستثمرون لديهم نفس التوقعات حول العوائد ونفس الأفق الزمني، وهذا بسبب تجانس المعلومات: متوافرة للجميع في نفس الوقت.</a:t>
            </a:r>
            <a:r>
              <a:rPr lang="ar-DZ" sz="2400" b="1" dirty="0" smtClean="0">
                <a:solidFill>
                  <a:srgbClr val="FF0000"/>
                </a:solidFill>
                <a:latin typeface="Arial" pitchFamily="34" charset="0"/>
                <a:cs typeface="Arial" pitchFamily="34" charset="0"/>
              </a:rPr>
              <a:t> (سوق مالي كفء).</a:t>
            </a:r>
            <a:endParaRPr lang="fr-FR" sz="2400" b="1" dirty="0" smtClean="0">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المستثمرون</a:t>
            </a:r>
            <a:r>
              <a:rPr lang="fr-FR" sz="2400" b="1" dirty="0" smtClean="0">
                <a:latin typeface="Arial" pitchFamily="34" charset="0"/>
                <a:cs typeface="Arial" pitchFamily="34" charset="0"/>
              </a:rPr>
              <a:t> </a:t>
            </a:r>
            <a:r>
              <a:rPr lang="ar-DZ" sz="2400" b="1" dirty="0" smtClean="0">
                <a:latin typeface="Arial" pitchFamily="34" charset="0"/>
                <a:cs typeface="Arial" pitchFamily="34" charset="0"/>
              </a:rPr>
              <a:t>لا يحبون  المخاطرة.</a:t>
            </a: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المستثمرون</a:t>
            </a:r>
            <a:r>
              <a:rPr lang="fr-FR" sz="2400" b="1" dirty="0" smtClean="0">
                <a:latin typeface="Arial" pitchFamily="34" charset="0"/>
                <a:cs typeface="Arial" pitchFamily="34" charset="0"/>
              </a:rPr>
              <a:t> </a:t>
            </a:r>
            <a:r>
              <a:rPr lang="ar-DZ" sz="2400" b="1" dirty="0" smtClean="0">
                <a:latin typeface="Arial" pitchFamily="34" charset="0"/>
                <a:cs typeface="Arial" pitchFamily="34" charset="0"/>
              </a:rPr>
              <a:t>عقلانيون، أي لا ينظرون إلى كل سهم إلا من زاوية متوسط العائد- التباين(التذبذب في العوائد) فقط: تعظيم العائد </a:t>
            </a:r>
            <a:r>
              <a:rPr lang="ar-DZ" sz="2400" b="1" dirty="0" err="1" smtClean="0">
                <a:latin typeface="Arial" pitchFamily="34" charset="0"/>
                <a:cs typeface="Arial" pitchFamily="34" charset="0"/>
              </a:rPr>
              <a:t>وتدنية</a:t>
            </a:r>
            <a:r>
              <a:rPr lang="ar-DZ" sz="2400" b="1" dirty="0" smtClean="0">
                <a:latin typeface="Arial" pitchFamily="34" charset="0"/>
                <a:cs typeface="Arial" pitchFamily="34" charset="0"/>
              </a:rPr>
              <a:t> المخاطرة . </a:t>
            </a:r>
            <a:r>
              <a:rPr lang="ar-DZ" sz="2400" b="1" dirty="0" smtClean="0">
                <a:solidFill>
                  <a:srgbClr val="FF0000"/>
                </a:solidFill>
                <a:latin typeface="Arial" pitchFamily="34" charset="0"/>
                <a:cs typeface="Arial" pitchFamily="34" charset="0"/>
              </a:rPr>
              <a:t>(محفظة ماركويتز)</a:t>
            </a:r>
            <a:endParaRPr lang="fr-FR" sz="2400" b="1" dirty="0" smtClean="0">
              <a:solidFill>
                <a:srgbClr val="FF0000"/>
              </a:solidFill>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يتحكم المستثمرون في المخاطر غير النظامية من خلال التنويع.</a:t>
            </a:r>
            <a:endParaRPr lang="fr-FR" sz="2400" b="1" dirty="0" smtClean="0">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يمكن شراء وبيع جميع الأصول، بما في ذلك رأس المال البشري بحرية في السوق.</a:t>
            </a:r>
            <a:endParaRPr lang="fr-FR" sz="2400" b="1" dirty="0" smtClean="0">
              <a:latin typeface="Arial" pitchFamily="34" charset="0"/>
              <a:cs typeface="Arial" pitchFamily="34" charset="0"/>
            </a:endParaRPr>
          </a:p>
          <a:p>
            <a:pPr marL="0" lvl="0" indent="395288" algn="just" rtl="1">
              <a:buClr>
                <a:srgbClr val="FF0000"/>
              </a:buClr>
              <a:buSzPct val="100000"/>
              <a:buFont typeface="+mj-lt"/>
              <a:buAutoNum type="arabicParenR"/>
            </a:pPr>
            <a:r>
              <a:rPr lang="ar-DZ" sz="2400" b="1" dirty="0" smtClean="0">
                <a:latin typeface="Arial" pitchFamily="34" charset="0"/>
                <a:cs typeface="Arial" pitchFamily="34" charset="0"/>
              </a:rPr>
              <a:t>يمكن للمستثمرين إقراض أو اقتراض الأموال بسعر خالي من المخاطر.</a:t>
            </a:r>
            <a:endParaRPr lang="fr-FR" sz="24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7200" cy="868362"/>
          </a:xfrm>
        </p:spPr>
        <p:txBody>
          <a:bodyPr>
            <a:normAutofit/>
          </a:bodyPr>
          <a:lstStyle/>
          <a:p>
            <a:pPr algn="r" rtl="1"/>
            <a:r>
              <a:rPr lang="ar-DZ" sz="4400" b="1" dirty="0" smtClean="0">
                <a:solidFill>
                  <a:srgbClr val="FF0000"/>
                </a:solidFill>
                <a:latin typeface="Times New Roman" pitchFamily="18" charset="0"/>
                <a:cs typeface="Times New Roman" pitchFamily="18" charset="0"/>
              </a:rPr>
              <a:t>3. </a:t>
            </a:r>
            <a:r>
              <a:rPr lang="ar-DZ" sz="4400" b="1" dirty="0" smtClean="0">
                <a:solidFill>
                  <a:srgbClr val="FF0000"/>
                </a:solidFill>
                <a:latin typeface="Arial" pitchFamily="34" charset="0"/>
                <a:cs typeface="Arial" pitchFamily="34" charset="0"/>
              </a:rPr>
              <a:t>صيغة نموذج</a:t>
            </a:r>
            <a:r>
              <a:rPr lang="fr-FR" sz="4400" b="1" dirty="0" smtClean="0">
                <a:solidFill>
                  <a:srgbClr val="FF0000"/>
                </a:solidFill>
                <a:latin typeface="Times New Roman" pitchFamily="18" charset="0"/>
                <a:cs typeface="Times New Roman" pitchFamily="18" charset="0"/>
              </a:rPr>
              <a:t>MEDAF </a:t>
            </a:r>
            <a:r>
              <a:rPr lang="ar-DZ" sz="4400" b="1" dirty="0" smtClean="0">
                <a:solidFill>
                  <a:srgbClr val="FF0000"/>
                </a:solidFill>
                <a:latin typeface="Arial" pitchFamily="34" charset="0"/>
                <a:cs typeface="Arial" pitchFamily="34" charset="0"/>
              </a:rPr>
              <a:t>:</a:t>
            </a:r>
            <a:endParaRPr lang="fr-FR" sz="44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228600" y="1371600"/>
            <a:ext cx="8610600" cy="5334000"/>
          </a:xfrm>
        </p:spPr>
        <p:txBody>
          <a:bodyPr>
            <a:normAutofit fontScale="85000" lnSpcReduction="20000"/>
          </a:bodyPr>
          <a:lstStyle/>
          <a:p>
            <a:pPr marL="0" indent="44450" algn="just" rtl="1">
              <a:buNone/>
            </a:pPr>
            <a:r>
              <a:rPr lang="ar-DZ" b="1" dirty="0" smtClean="0">
                <a:latin typeface="Arial" pitchFamily="34" charset="0"/>
                <a:cs typeface="Arial" pitchFamily="34" charset="0"/>
              </a:rPr>
              <a:t>يعطى النموذج بالعلاقة التالية:</a:t>
            </a:r>
            <a:endParaRPr lang="ar-DZ" sz="3600" b="1" dirty="0" smtClean="0">
              <a:solidFill>
                <a:srgbClr val="FF0000"/>
              </a:solidFill>
              <a:latin typeface="Times New Roman" pitchFamily="18" charset="0"/>
              <a:cs typeface="Times New Roman" pitchFamily="18" charset="0"/>
            </a:endParaRPr>
          </a:p>
          <a:p>
            <a:pPr marL="0" indent="44450" algn="ctr">
              <a:buNone/>
            </a:pPr>
            <a:r>
              <a:rPr lang="en-US" sz="3800" b="1" dirty="0" smtClean="0">
                <a:solidFill>
                  <a:srgbClr val="FF0000"/>
                </a:solidFill>
                <a:latin typeface="Times New Roman" pitchFamily="18" charset="0"/>
                <a:cs typeface="Times New Roman" pitchFamily="18" charset="0"/>
              </a:rPr>
              <a:t>R</a:t>
            </a:r>
            <a:r>
              <a:rPr lang="en-US" sz="3800" b="1" baseline="-25000" dirty="0" smtClean="0">
                <a:solidFill>
                  <a:srgbClr val="FF0000"/>
                </a:solidFill>
                <a:latin typeface="Times New Roman" pitchFamily="18" charset="0"/>
                <a:cs typeface="Times New Roman" pitchFamily="18" charset="0"/>
              </a:rPr>
              <a:t>a</a:t>
            </a:r>
            <a:r>
              <a:rPr lang="en-US" sz="3800" b="1" dirty="0" smtClean="0">
                <a:solidFill>
                  <a:srgbClr val="FF0000"/>
                </a:solidFill>
                <a:latin typeface="Times New Roman" pitchFamily="18" charset="0"/>
                <a:cs typeface="Times New Roman" pitchFamily="18" charset="0"/>
              </a:rPr>
              <a:t>= β[E(</a:t>
            </a:r>
            <a:r>
              <a:rPr lang="en-US" sz="3800" b="1" dirty="0" err="1" smtClean="0">
                <a:solidFill>
                  <a:srgbClr val="FF0000"/>
                </a:solidFill>
                <a:latin typeface="Times New Roman" pitchFamily="18" charset="0"/>
                <a:cs typeface="Times New Roman" pitchFamily="18" charset="0"/>
              </a:rPr>
              <a:t>R</a:t>
            </a:r>
            <a:r>
              <a:rPr lang="en-US" sz="3800" b="1" baseline="-25000" dirty="0" err="1" smtClean="0">
                <a:solidFill>
                  <a:srgbClr val="FF0000"/>
                </a:solidFill>
                <a:latin typeface="Times New Roman" pitchFamily="18" charset="0"/>
                <a:cs typeface="Times New Roman" pitchFamily="18" charset="0"/>
              </a:rPr>
              <a:t>m</a:t>
            </a:r>
            <a:r>
              <a:rPr lang="en-US" sz="3800" b="1" dirty="0" smtClean="0">
                <a:solidFill>
                  <a:srgbClr val="FF0000"/>
                </a:solidFill>
                <a:latin typeface="Times New Roman" pitchFamily="18" charset="0"/>
                <a:cs typeface="Times New Roman" pitchFamily="18" charset="0"/>
              </a:rPr>
              <a:t>) – R</a:t>
            </a:r>
            <a:r>
              <a:rPr lang="en-US" sz="3800" b="1" baseline="-25000" dirty="0" smtClean="0">
                <a:solidFill>
                  <a:srgbClr val="FF0000"/>
                </a:solidFill>
                <a:latin typeface="Times New Roman" pitchFamily="18" charset="0"/>
                <a:cs typeface="Times New Roman" pitchFamily="18" charset="0"/>
              </a:rPr>
              <a:t>F</a:t>
            </a:r>
            <a:r>
              <a:rPr lang="en-US" sz="3800" b="1" dirty="0" smtClean="0">
                <a:solidFill>
                  <a:srgbClr val="FF0000"/>
                </a:solidFill>
                <a:latin typeface="Times New Roman" pitchFamily="18" charset="0"/>
                <a:cs typeface="Times New Roman" pitchFamily="18" charset="0"/>
              </a:rPr>
              <a:t>)</a:t>
            </a:r>
            <a:r>
              <a:rPr lang="ar-DZ" sz="3800" b="1" dirty="0" smtClean="0">
                <a:solidFill>
                  <a:srgbClr val="FF0000"/>
                </a:solidFill>
                <a:latin typeface="Times New Roman" pitchFamily="18" charset="0"/>
                <a:cs typeface="Times New Roman" pitchFamily="18" charset="0"/>
              </a:rPr>
              <a:t> [</a:t>
            </a:r>
            <a:r>
              <a:rPr lang="en-US" sz="3800" b="1" dirty="0" smtClean="0">
                <a:solidFill>
                  <a:srgbClr val="FF0000"/>
                </a:solidFill>
                <a:latin typeface="Times New Roman" pitchFamily="18" charset="0"/>
                <a:cs typeface="Times New Roman" pitchFamily="18" charset="0"/>
              </a:rPr>
              <a:t>+R</a:t>
            </a:r>
            <a:r>
              <a:rPr lang="en-US" sz="3800" b="1" baseline="-25000" dirty="0" smtClean="0">
                <a:solidFill>
                  <a:srgbClr val="FF0000"/>
                </a:solidFill>
                <a:latin typeface="Times New Roman" pitchFamily="18" charset="0"/>
                <a:cs typeface="Times New Roman" pitchFamily="18" charset="0"/>
              </a:rPr>
              <a:t>F</a:t>
            </a:r>
            <a:endParaRPr lang="fr-FR" sz="3800" dirty="0" smtClean="0">
              <a:solidFill>
                <a:srgbClr val="FF0000"/>
              </a:solidFill>
              <a:latin typeface="Times New Roman" pitchFamily="18" charset="0"/>
              <a:cs typeface="Times New Roman" pitchFamily="18" charset="0"/>
            </a:endParaRPr>
          </a:p>
          <a:p>
            <a:pPr marL="0" indent="44450" algn="just" rtl="1">
              <a:buNone/>
            </a:pPr>
            <a:r>
              <a:rPr lang="fr-FR" sz="3300" b="1" dirty="0" smtClean="0">
                <a:solidFill>
                  <a:srgbClr val="FF0000"/>
                </a:solidFill>
                <a:latin typeface="Times New Roman" pitchFamily="18" charset="0"/>
                <a:cs typeface="Times New Roman" pitchFamily="18" charset="0"/>
              </a:rPr>
              <a:t>R</a:t>
            </a:r>
            <a:r>
              <a:rPr lang="fr-FR" sz="3300" b="1" baseline="-25000" dirty="0" smtClean="0">
                <a:solidFill>
                  <a:srgbClr val="FF0000"/>
                </a:solidFill>
                <a:latin typeface="Times New Roman" pitchFamily="18" charset="0"/>
                <a:cs typeface="Times New Roman" pitchFamily="18" charset="0"/>
              </a:rPr>
              <a:t>a</a:t>
            </a:r>
            <a:r>
              <a:rPr lang="fr-FR" sz="3300" b="1" baseline="-25000" dirty="0" smtClean="0">
                <a:latin typeface="Arial" pitchFamily="34" charset="0"/>
                <a:cs typeface="Arial" pitchFamily="34" charset="0"/>
              </a:rPr>
              <a:t> </a:t>
            </a:r>
            <a:r>
              <a:rPr lang="ar-DZ" b="1" dirty="0" smtClean="0">
                <a:solidFill>
                  <a:srgbClr val="FF0000"/>
                </a:solidFill>
                <a:latin typeface="Times New Roman" pitchFamily="18" charset="0"/>
                <a:cs typeface="Times New Roman" pitchFamily="18" charset="0"/>
              </a:rPr>
              <a:t>:</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معدل العائد المطلوب من المستثمر على السهم </a:t>
            </a:r>
            <a:r>
              <a:rPr lang="fr-FR" b="1" dirty="0" smtClean="0">
                <a:latin typeface="Times New Roman" pitchFamily="18" charset="0"/>
                <a:cs typeface="Times New Roman" pitchFamily="18" charset="0"/>
              </a:rPr>
              <a:t>a</a:t>
            </a:r>
            <a:r>
              <a:rPr lang="ar-DZ" b="1" dirty="0" smtClean="0">
                <a:latin typeface="Arial" pitchFamily="34" charset="0"/>
                <a:cs typeface="Arial" pitchFamily="34" charset="0"/>
              </a:rPr>
              <a:t>، ويعتبر تكلفة التمويل بالأموال الخاصة (الأسهم ) بالنسبة للمؤسسة،.</a:t>
            </a:r>
          </a:p>
          <a:p>
            <a:pPr marL="0" indent="44450" algn="just" rtl="1">
              <a:buNone/>
            </a:pPr>
            <a:r>
              <a:rPr lang="fr-FR" sz="3300" b="1" dirty="0" smtClean="0">
                <a:solidFill>
                  <a:srgbClr val="FF0000"/>
                </a:solidFill>
                <a:latin typeface="Times New Roman" pitchFamily="18" charset="0"/>
                <a:cs typeface="Times New Roman" pitchFamily="18" charset="0"/>
              </a:rPr>
              <a:t>R</a:t>
            </a:r>
            <a:r>
              <a:rPr lang="fr-FR" sz="3300" b="1" baseline="-25000" dirty="0" smtClean="0">
                <a:solidFill>
                  <a:srgbClr val="FF0000"/>
                </a:solidFill>
                <a:latin typeface="Times New Roman" pitchFamily="18" charset="0"/>
                <a:cs typeface="Times New Roman" pitchFamily="18" charset="0"/>
              </a:rPr>
              <a:t>F</a:t>
            </a:r>
            <a:r>
              <a:rPr lang="ar-DZ" b="1" dirty="0" smtClean="0">
                <a:solidFill>
                  <a:srgbClr val="FF0000"/>
                </a:solidFill>
                <a:latin typeface="Times New Roman" pitchFamily="18" charset="0"/>
                <a:cs typeface="Times New Roman" pitchFamily="18" charset="0"/>
              </a:rPr>
              <a:t>:</a:t>
            </a:r>
            <a:r>
              <a:rPr lang="ar-DZ" b="1" baseline="-25000"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معدل العائد خالي المخاطر، ويمثل بمعدل الفائدة على السندات الحكومية أو أذونات الخزينة.</a:t>
            </a:r>
            <a:endParaRPr lang="fr-FR" dirty="0" smtClean="0">
              <a:latin typeface="Arial" pitchFamily="34" charset="0"/>
              <a:cs typeface="Arial" pitchFamily="34" charset="0"/>
            </a:endParaRPr>
          </a:p>
          <a:p>
            <a:pPr marL="0" indent="44450" algn="just" rtl="1">
              <a:buNone/>
            </a:pPr>
            <a:r>
              <a:rPr lang="fr-FR" sz="3300" b="1" dirty="0" smtClean="0">
                <a:solidFill>
                  <a:srgbClr val="FF0000"/>
                </a:solidFill>
                <a:latin typeface="Times New Roman" pitchFamily="18" charset="0"/>
                <a:cs typeface="Times New Roman" pitchFamily="18" charset="0"/>
              </a:rPr>
              <a:t>E(R</a:t>
            </a:r>
            <a:r>
              <a:rPr lang="fr-FR" sz="3300" b="1" baseline="-25000" dirty="0" smtClean="0">
                <a:solidFill>
                  <a:srgbClr val="FF0000"/>
                </a:solidFill>
                <a:latin typeface="Times New Roman" pitchFamily="18" charset="0"/>
                <a:cs typeface="Times New Roman" pitchFamily="18" charset="0"/>
              </a:rPr>
              <a:t>M</a:t>
            </a:r>
            <a:r>
              <a:rPr lang="fr-FR" sz="3300" b="1" dirty="0" smtClean="0">
                <a:solidFill>
                  <a:srgbClr val="FF0000"/>
                </a:solidFill>
                <a:latin typeface="Times New Roman" pitchFamily="18" charset="0"/>
                <a:cs typeface="Times New Roman" pitchFamily="18" charset="0"/>
              </a:rPr>
              <a:t>)</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معدل العائد المتوقع للسوق المالي، وهو متوسط عائد أسهم الشركات المدرجة على المدى الطويل (على الأقل 5 سنوات)، ويمثل غالبا بمؤشر </a:t>
            </a:r>
            <a:r>
              <a:rPr lang="fr-FR" b="1" dirty="0" smtClean="0">
                <a:latin typeface="Times New Roman" pitchFamily="18" charset="0"/>
                <a:cs typeface="Times New Roman" pitchFamily="18" charset="0"/>
              </a:rPr>
              <a:t>CAC 40 </a:t>
            </a:r>
            <a:r>
              <a:rPr lang="ar-DZ" b="1" dirty="0" smtClean="0">
                <a:latin typeface="Arial" pitchFamily="34" charset="0"/>
                <a:cs typeface="Arial" pitchFamily="34" charset="0"/>
              </a:rPr>
              <a:t>، </a:t>
            </a:r>
            <a:r>
              <a:rPr lang="fr-FR" b="1" dirty="0" smtClean="0">
                <a:latin typeface="Times New Roman" pitchFamily="18" charset="0"/>
                <a:cs typeface="Times New Roman" pitchFamily="18" charset="0"/>
              </a:rPr>
              <a:t>S&amp;P 500  </a:t>
            </a:r>
            <a:r>
              <a:rPr lang="ar-DZ" b="1" dirty="0" smtClean="0">
                <a:latin typeface="Times New Roman" pitchFamily="18" charset="0"/>
                <a:cs typeface="Times New Roman" pitchFamily="18" charset="0"/>
              </a:rPr>
              <a:t> </a:t>
            </a:r>
            <a:r>
              <a:rPr lang="ar-DZ" b="1" dirty="0" smtClean="0">
                <a:latin typeface="Arial" pitchFamily="34" charset="0"/>
                <a:cs typeface="Arial" pitchFamily="34" charset="0"/>
              </a:rPr>
              <a:t>...</a:t>
            </a:r>
            <a:endParaRPr lang="fr-FR" dirty="0" smtClean="0">
              <a:latin typeface="Arial" pitchFamily="34" charset="0"/>
              <a:cs typeface="Arial" pitchFamily="34" charset="0"/>
            </a:endParaRPr>
          </a:p>
          <a:p>
            <a:pPr marL="0" indent="44450" algn="just" rtl="1">
              <a:buNone/>
            </a:pPr>
            <a:r>
              <a:rPr lang="fr-FR" b="1" dirty="0" smtClean="0">
                <a:solidFill>
                  <a:srgbClr val="FF0000"/>
                </a:solidFill>
                <a:latin typeface="Times New Roman" pitchFamily="18" charset="0"/>
                <a:cs typeface="Times New Roman" pitchFamily="18" charset="0"/>
              </a:rPr>
              <a:t>E(</a:t>
            </a:r>
            <a:r>
              <a:rPr lang="fr-FR" b="1" dirty="0" err="1" smtClean="0">
                <a:solidFill>
                  <a:srgbClr val="FF0000"/>
                </a:solidFill>
                <a:latin typeface="Times New Roman" pitchFamily="18" charset="0"/>
                <a:cs typeface="Times New Roman" pitchFamily="18" charset="0"/>
              </a:rPr>
              <a:t>R</a:t>
            </a:r>
            <a:r>
              <a:rPr lang="fr-FR" b="1" baseline="-25000" dirty="0" err="1" smtClean="0">
                <a:solidFill>
                  <a:srgbClr val="FF0000"/>
                </a:solidFill>
                <a:latin typeface="Times New Roman" pitchFamily="18" charset="0"/>
                <a:cs typeface="Times New Roman" pitchFamily="18" charset="0"/>
              </a:rPr>
              <a:t>m</a:t>
            </a:r>
            <a:r>
              <a:rPr lang="fr-FR" b="1" dirty="0" smtClean="0">
                <a:solidFill>
                  <a:srgbClr val="FF0000"/>
                </a:solidFill>
                <a:latin typeface="Times New Roman" pitchFamily="18" charset="0"/>
                <a:cs typeface="Times New Roman" pitchFamily="18" charset="0"/>
              </a:rPr>
              <a:t>) – R</a:t>
            </a:r>
            <a:r>
              <a:rPr lang="fr-FR" b="1" baseline="-25000" dirty="0" smtClean="0">
                <a:solidFill>
                  <a:srgbClr val="FF0000"/>
                </a:solidFill>
                <a:latin typeface="Times New Roman" pitchFamily="18" charset="0"/>
                <a:cs typeface="Times New Roman" pitchFamily="18" charset="0"/>
              </a:rPr>
              <a:t>F</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علاوة المخاطر النظامية لمحفظة السوق.  </a:t>
            </a:r>
            <a:endParaRPr lang="fr-FR" dirty="0" smtClean="0">
              <a:latin typeface="Arial" pitchFamily="34" charset="0"/>
              <a:cs typeface="Arial" pitchFamily="34" charset="0"/>
            </a:endParaRPr>
          </a:p>
          <a:p>
            <a:pPr marL="0" indent="44450" algn="just" rtl="1">
              <a:buNone/>
            </a:pPr>
            <a:r>
              <a:rPr lang="fr-FR" b="1" dirty="0" smtClean="0">
                <a:solidFill>
                  <a:srgbClr val="FF0000"/>
                </a:solidFill>
                <a:latin typeface="Times New Roman" pitchFamily="18" charset="0"/>
                <a:cs typeface="Times New Roman" pitchFamily="18" charset="0"/>
              </a:rPr>
              <a:t>β[E(</a:t>
            </a:r>
            <a:r>
              <a:rPr lang="fr-FR" b="1" dirty="0" err="1" smtClean="0">
                <a:solidFill>
                  <a:srgbClr val="FF0000"/>
                </a:solidFill>
                <a:latin typeface="Times New Roman" pitchFamily="18" charset="0"/>
                <a:cs typeface="Times New Roman" pitchFamily="18" charset="0"/>
              </a:rPr>
              <a:t>R</a:t>
            </a:r>
            <a:r>
              <a:rPr lang="fr-FR" b="1" baseline="-25000" dirty="0" err="1" smtClean="0">
                <a:solidFill>
                  <a:srgbClr val="FF0000"/>
                </a:solidFill>
                <a:latin typeface="Times New Roman" pitchFamily="18" charset="0"/>
                <a:cs typeface="Times New Roman" pitchFamily="18" charset="0"/>
              </a:rPr>
              <a:t>m</a:t>
            </a:r>
            <a:r>
              <a:rPr lang="fr-FR" b="1" dirty="0" smtClean="0">
                <a:solidFill>
                  <a:srgbClr val="FF0000"/>
                </a:solidFill>
                <a:latin typeface="Times New Roman" pitchFamily="18" charset="0"/>
                <a:cs typeface="Times New Roman" pitchFamily="18" charset="0"/>
              </a:rPr>
              <a:t>) – R</a:t>
            </a:r>
            <a:r>
              <a:rPr lang="fr-FR" b="1" baseline="-25000" dirty="0" smtClean="0">
                <a:solidFill>
                  <a:srgbClr val="FF0000"/>
                </a:solidFill>
                <a:latin typeface="Times New Roman" pitchFamily="18" charset="0"/>
                <a:cs typeface="Times New Roman" pitchFamily="18" charset="0"/>
              </a:rPr>
              <a:t>F</a:t>
            </a:r>
            <a:r>
              <a:rPr lang="fr-FR" b="1" dirty="0" smtClean="0">
                <a:solidFill>
                  <a:srgbClr val="FF0000"/>
                </a:solidFill>
                <a:latin typeface="Times New Roman" pitchFamily="18" charset="0"/>
                <a:cs typeface="Times New Roman" pitchFamily="18" charset="0"/>
              </a:rPr>
              <a:t>]</a:t>
            </a:r>
            <a:r>
              <a:rPr lang="ar-DZ" b="1" dirty="0" smtClean="0">
                <a:solidFill>
                  <a:srgbClr val="FF0000"/>
                </a:solidFill>
                <a:latin typeface="Times New Roman" pitchFamily="18" charset="0"/>
                <a:cs typeface="Times New Roman" pitchFamily="18" charset="0"/>
              </a:rPr>
              <a:t> : </a:t>
            </a:r>
            <a:r>
              <a:rPr lang="ar-DZ" b="1" dirty="0" smtClean="0">
                <a:latin typeface="Arial" pitchFamily="34" charset="0"/>
                <a:cs typeface="Arial" pitchFamily="34" charset="0"/>
              </a:rPr>
              <a:t>علاوة المخاطر النظامية لأسهم الشركة.</a:t>
            </a:r>
            <a:endParaRPr lang="fr-FR" dirty="0" smtClean="0">
              <a:latin typeface="Arial" pitchFamily="34" charset="0"/>
              <a:cs typeface="Arial" pitchFamily="34" charset="0"/>
            </a:endParaRPr>
          </a:p>
          <a:p>
            <a:pPr marL="0" indent="44450" algn="just" rtl="1">
              <a:buNone/>
            </a:pPr>
            <a:r>
              <a:rPr lang="ar-DZ" b="1" dirty="0" smtClean="0">
                <a:solidFill>
                  <a:srgbClr val="FF0000"/>
                </a:solidFill>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β</a:t>
            </a:r>
            <a:r>
              <a:rPr lang="ar-DZ" b="1" dirty="0" smtClean="0">
                <a:solidFill>
                  <a:srgbClr val="FF0000"/>
                </a:solidFill>
                <a:latin typeface="Times New Roman" pitchFamily="18" charset="0"/>
                <a:cs typeface="Times New Roman" pitchFamily="18" charset="0"/>
              </a:rPr>
              <a:t>: </a:t>
            </a:r>
            <a:r>
              <a:rPr lang="ar-DZ" b="1" dirty="0" smtClean="0">
                <a:latin typeface="Arial" pitchFamily="34" charset="0"/>
                <a:cs typeface="Arial" pitchFamily="34" charset="0"/>
              </a:rPr>
              <a:t>مؤشر لحساسية معدل عائد السهم مقارنة بحساسية معدل عائد السوق المتوقع للمخاطر النظامية. ( يقيس تذبذب معدل عائد السهم بالنسبة لتذبذب معدل عائد السوق) </a:t>
            </a:r>
            <a:endParaRPr lang="fr-F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09600"/>
            <a:ext cx="8077200" cy="6019800"/>
          </a:xfrm>
        </p:spPr>
        <p:txBody>
          <a:bodyPr>
            <a:normAutofit fontScale="70000" lnSpcReduction="20000"/>
          </a:bodyPr>
          <a:lstStyle/>
          <a:p>
            <a:pPr marL="0" indent="44450" algn="just" rtl="1">
              <a:buNone/>
            </a:pPr>
            <a:r>
              <a:rPr lang="ar-DZ" sz="4600" b="1" dirty="0" smtClean="0">
                <a:solidFill>
                  <a:srgbClr val="FF0000"/>
                </a:solidFill>
                <a:latin typeface="Times New Roman" pitchFamily="18" charset="0"/>
                <a:cs typeface="Times New Roman" pitchFamily="18" charset="0"/>
              </a:rPr>
              <a:t>مثال:</a:t>
            </a:r>
            <a:endParaRPr lang="fr-FR" sz="4600" b="1" dirty="0" smtClean="0">
              <a:solidFill>
                <a:srgbClr val="FF0000"/>
              </a:solidFill>
              <a:latin typeface="Times New Roman" pitchFamily="18" charset="0"/>
              <a:cs typeface="Times New Roman" pitchFamily="18" charset="0"/>
            </a:endParaRPr>
          </a:p>
          <a:p>
            <a:pPr marL="0" indent="44450" algn="just" rtl="1">
              <a:buNone/>
            </a:pPr>
            <a:r>
              <a:rPr lang="ar-DZ" sz="3600" b="1" dirty="0" smtClean="0">
                <a:latin typeface="Times New Roman" pitchFamily="18" charset="0"/>
                <a:cs typeface="Times New Roman" pitchFamily="18" charset="0"/>
              </a:rPr>
              <a:t>تتصف أسهم مؤسسة بمعامل مخاطر نظامية </a:t>
            </a:r>
            <a:r>
              <a:rPr lang="fr-FR" sz="3600" b="1" dirty="0" smtClean="0">
                <a:latin typeface="Times New Roman" pitchFamily="18" charset="0"/>
                <a:cs typeface="Times New Roman" pitchFamily="18" charset="0"/>
              </a:rPr>
              <a:t>β = 1.2</a:t>
            </a:r>
            <a:r>
              <a:rPr lang="ar-DZ" sz="3600" b="1" dirty="0" smtClean="0">
                <a:latin typeface="Times New Roman" pitchFamily="18" charset="0"/>
                <a:cs typeface="Times New Roman" pitchFamily="18" charset="0"/>
              </a:rPr>
              <a:t>، علما أن معدل عائد السوق ( مردودية السوق) المتوقع 15%، ومعدل خالي المخاطر (معدل الفائدة على سندات الخزينة الأمريكية طويلة الأجل) 3 %.</a:t>
            </a:r>
            <a:endParaRPr lang="fr-FR" sz="3600" b="1" dirty="0" smtClean="0">
              <a:latin typeface="Times New Roman" pitchFamily="18" charset="0"/>
              <a:cs typeface="Times New Roman" pitchFamily="18" charset="0"/>
            </a:endParaRPr>
          </a:p>
          <a:p>
            <a:pPr marL="0" indent="44450" algn="just" rtl="1">
              <a:buNone/>
            </a:pPr>
            <a:r>
              <a:rPr lang="ar-DZ" sz="3600" b="1" dirty="0" smtClean="0">
                <a:latin typeface="Times New Roman" pitchFamily="18" charset="0"/>
                <a:cs typeface="Times New Roman" pitchFamily="18" charset="0"/>
              </a:rPr>
              <a:t>أحسب معدل العائد المطلوب من المساهمين في المؤسسة.</a:t>
            </a:r>
            <a:endParaRPr lang="fr-FR" sz="3600" b="1" dirty="0" smtClean="0">
              <a:latin typeface="Times New Roman" pitchFamily="18" charset="0"/>
              <a:cs typeface="Times New Roman" pitchFamily="18" charset="0"/>
            </a:endParaRPr>
          </a:p>
          <a:p>
            <a:pPr marL="0" indent="44450" algn="just" rtl="1">
              <a:buNone/>
            </a:pPr>
            <a:r>
              <a:rPr lang="ar-DZ" sz="4600" b="1" dirty="0" smtClean="0">
                <a:solidFill>
                  <a:srgbClr val="FF0000"/>
                </a:solidFill>
                <a:latin typeface="Times New Roman" pitchFamily="18" charset="0"/>
                <a:cs typeface="Times New Roman" pitchFamily="18" charset="0"/>
              </a:rPr>
              <a:t>الحل :</a:t>
            </a:r>
            <a:endParaRPr lang="fr-FR" sz="4600" b="1" dirty="0" smtClean="0">
              <a:solidFill>
                <a:srgbClr val="FF0000"/>
              </a:solidFill>
              <a:latin typeface="Times New Roman" pitchFamily="18" charset="0"/>
              <a:cs typeface="Times New Roman" pitchFamily="18" charset="0"/>
            </a:endParaRPr>
          </a:p>
          <a:p>
            <a:pPr marL="0" indent="44450" algn="just">
              <a:buNone/>
            </a:pPr>
            <a:r>
              <a:rPr lang="fr-FR" sz="3600" b="1" dirty="0" smtClean="0">
                <a:latin typeface="Times New Roman" pitchFamily="18" charset="0"/>
                <a:cs typeface="Times New Roman" pitchFamily="18" charset="0"/>
              </a:rPr>
              <a:t>E(</a:t>
            </a:r>
            <a:r>
              <a:rPr lang="fr-FR" sz="3600" b="1" dirty="0" err="1" smtClean="0">
                <a:latin typeface="Times New Roman" pitchFamily="18" charset="0"/>
                <a:cs typeface="Times New Roman" pitchFamily="18" charset="0"/>
              </a:rPr>
              <a:t>R</a:t>
            </a:r>
            <a:r>
              <a:rPr lang="fr-FR" sz="3600" b="1" baseline="-25000" dirty="0" err="1" smtClean="0">
                <a:latin typeface="Times New Roman" pitchFamily="18" charset="0"/>
                <a:cs typeface="Times New Roman" pitchFamily="18" charset="0"/>
              </a:rPr>
              <a:t>m</a:t>
            </a:r>
            <a:r>
              <a:rPr lang="fr-FR" sz="3600" b="1" dirty="0" smtClean="0">
                <a:latin typeface="Times New Roman" pitchFamily="18" charset="0"/>
                <a:cs typeface="Times New Roman" pitchFamily="18" charset="0"/>
              </a:rPr>
              <a:t>)= 15%,  R</a:t>
            </a:r>
            <a:r>
              <a:rPr lang="fr-FR" sz="3600" b="1" baseline="-25000" dirty="0" smtClean="0">
                <a:latin typeface="Times New Roman" pitchFamily="18" charset="0"/>
                <a:cs typeface="Times New Roman" pitchFamily="18" charset="0"/>
              </a:rPr>
              <a:t>F</a:t>
            </a:r>
            <a:r>
              <a:rPr lang="fr-FR" sz="3600" b="1" dirty="0" smtClean="0">
                <a:latin typeface="Times New Roman" pitchFamily="18" charset="0"/>
                <a:cs typeface="Times New Roman" pitchFamily="18" charset="0"/>
              </a:rPr>
              <a:t> = 3%,  </a:t>
            </a:r>
            <a:r>
              <a:rPr lang="fr-FR" sz="3600" b="1" dirty="0" err="1" smtClean="0">
                <a:latin typeface="Times New Roman" pitchFamily="18" charset="0"/>
                <a:cs typeface="Times New Roman" pitchFamily="18" charset="0"/>
              </a:rPr>
              <a:t>β</a:t>
            </a:r>
            <a:r>
              <a:rPr lang="fr-FR" sz="3600" b="1" baseline="-25000" dirty="0" err="1" smtClean="0">
                <a:latin typeface="Times New Roman" pitchFamily="18" charset="0"/>
                <a:cs typeface="Times New Roman" pitchFamily="18" charset="0"/>
              </a:rPr>
              <a:t>a</a:t>
            </a:r>
            <a:r>
              <a:rPr lang="fr-FR" sz="3600" b="1" dirty="0" smtClean="0">
                <a:latin typeface="Times New Roman" pitchFamily="18" charset="0"/>
                <a:cs typeface="Times New Roman" pitchFamily="18" charset="0"/>
              </a:rPr>
              <a:t> = 1.2,  R</a:t>
            </a:r>
            <a:r>
              <a:rPr lang="fr-FR" sz="3600" b="1" baseline="-25000" dirty="0" smtClean="0">
                <a:latin typeface="Times New Roman" pitchFamily="18" charset="0"/>
                <a:cs typeface="Times New Roman" pitchFamily="18" charset="0"/>
              </a:rPr>
              <a:t>a</a:t>
            </a:r>
            <a:r>
              <a:rPr lang="fr-FR" sz="3600" b="1" dirty="0" smtClean="0">
                <a:latin typeface="Times New Roman" pitchFamily="18" charset="0"/>
                <a:cs typeface="Times New Roman" pitchFamily="18" charset="0"/>
              </a:rPr>
              <a:t> = ?    </a:t>
            </a:r>
          </a:p>
          <a:p>
            <a:pPr marL="0" indent="44450" algn="just" rtl="1">
              <a:buNone/>
            </a:pPr>
            <a:r>
              <a:rPr lang="ar-DZ" sz="3600" b="1" dirty="0" smtClean="0">
                <a:latin typeface="Times New Roman" pitchFamily="18" charset="0"/>
                <a:cs typeface="Times New Roman" pitchFamily="18" charset="0"/>
              </a:rPr>
              <a:t>حسب نموذج تسعير الأصول المالية: </a:t>
            </a:r>
            <a:endParaRPr lang="fr-FR" sz="3600" b="1" dirty="0" smtClean="0">
              <a:latin typeface="Times New Roman" pitchFamily="18" charset="0"/>
              <a:cs typeface="Times New Roman" pitchFamily="18" charset="0"/>
            </a:endParaRPr>
          </a:p>
          <a:p>
            <a:pPr marL="0" indent="44450" algn="just">
              <a:buNone/>
            </a:pPr>
            <a:r>
              <a:rPr lang="en-US" sz="3600" b="1" dirty="0" smtClean="0">
                <a:latin typeface="Times New Roman" pitchFamily="18" charset="0"/>
                <a:cs typeface="Times New Roman" pitchFamily="18" charset="0"/>
              </a:rPr>
              <a:t>R</a:t>
            </a:r>
            <a:r>
              <a:rPr lang="en-US" sz="3600" b="1" baseline="-25000" dirty="0" smtClean="0">
                <a:latin typeface="Times New Roman" pitchFamily="18" charset="0"/>
                <a:cs typeface="Times New Roman" pitchFamily="18" charset="0"/>
              </a:rPr>
              <a:t>a</a:t>
            </a:r>
            <a:r>
              <a:rPr lang="en-US" sz="3600" b="1" dirty="0" smtClean="0">
                <a:latin typeface="Times New Roman" pitchFamily="18" charset="0"/>
                <a:cs typeface="Times New Roman" pitchFamily="18" charset="0"/>
              </a:rPr>
              <a:t> = </a:t>
            </a:r>
            <a:r>
              <a:rPr lang="fr-FR" sz="3600" b="1" dirty="0" smtClean="0">
                <a:latin typeface="Times New Roman" pitchFamily="18" charset="0"/>
                <a:cs typeface="Times New Roman" pitchFamily="18" charset="0"/>
              </a:rPr>
              <a:t>β </a:t>
            </a:r>
            <a:r>
              <a:rPr lang="en-US" sz="3600" b="1" dirty="0" smtClean="0">
                <a:latin typeface="Times New Roman" pitchFamily="18" charset="0"/>
                <a:cs typeface="Times New Roman" pitchFamily="18" charset="0"/>
              </a:rPr>
              <a:t>[ E(</a:t>
            </a:r>
            <a:r>
              <a:rPr lang="en-US" sz="3600" b="1" dirty="0" err="1" smtClean="0">
                <a:latin typeface="Times New Roman" pitchFamily="18" charset="0"/>
                <a:cs typeface="Times New Roman" pitchFamily="18" charset="0"/>
              </a:rPr>
              <a:t>R</a:t>
            </a:r>
            <a:r>
              <a:rPr lang="en-US" sz="3600" b="1" baseline="-25000" dirty="0" err="1" smtClean="0">
                <a:latin typeface="Times New Roman" pitchFamily="18" charset="0"/>
                <a:cs typeface="Times New Roman" pitchFamily="18" charset="0"/>
              </a:rPr>
              <a:t>m</a:t>
            </a:r>
            <a:r>
              <a:rPr lang="en-US" sz="3600" b="1" dirty="0" smtClean="0">
                <a:latin typeface="Times New Roman" pitchFamily="18" charset="0"/>
                <a:cs typeface="Times New Roman" pitchFamily="18" charset="0"/>
              </a:rPr>
              <a:t>) - R</a:t>
            </a:r>
            <a:r>
              <a:rPr lang="en-US" sz="3600" b="1" baseline="-25000" dirty="0" smtClean="0">
                <a:latin typeface="Times New Roman" pitchFamily="18" charset="0"/>
                <a:cs typeface="Times New Roman" pitchFamily="18" charset="0"/>
              </a:rPr>
              <a:t>F</a:t>
            </a:r>
            <a:r>
              <a:rPr lang="en-US" sz="3600" b="1" dirty="0" smtClean="0">
                <a:latin typeface="Times New Roman" pitchFamily="18" charset="0"/>
                <a:cs typeface="Times New Roman" pitchFamily="18" charset="0"/>
              </a:rPr>
              <a:t>] + R</a:t>
            </a:r>
            <a:r>
              <a:rPr lang="en-US" sz="3600" b="1" baseline="-25000" dirty="0" smtClean="0">
                <a:latin typeface="Times New Roman" pitchFamily="18" charset="0"/>
                <a:cs typeface="Times New Roman" pitchFamily="18" charset="0"/>
              </a:rPr>
              <a:t>F </a:t>
            </a:r>
            <a:r>
              <a:rPr lang="en-US" sz="3600" b="1" dirty="0" smtClean="0">
                <a:latin typeface="Times New Roman" pitchFamily="18" charset="0"/>
                <a:cs typeface="Times New Roman" pitchFamily="18" charset="0"/>
              </a:rPr>
              <a:t>= 1.2(15- 3)+ 3= 17.4%</a:t>
            </a:r>
            <a:endParaRPr lang="ar-DZ" sz="3600" b="1" dirty="0" smtClean="0">
              <a:latin typeface="Times New Roman" pitchFamily="18" charset="0"/>
              <a:cs typeface="Times New Roman" pitchFamily="18" charset="0"/>
            </a:endParaRPr>
          </a:p>
          <a:p>
            <a:pPr marL="0" indent="44450" algn="just" rtl="1">
              <a:buNone/>
            </a:pPr>
            <a:r>
              <a:rPr lang="ar-DZ" sz="3600" b="1" dirty="0" smtClean="0">
                <a:latin typeface="Times New Roman" pitchFamily="18" charset="0"/>
                <a:cs typeface="Times New Roman" pitchFamily="18" charset="0"/>
              </a:rPr>
              <a:t>يطالب المساهمين بمعدل عائد 17.4% كتعويض عن المخاطر النظامية. </a:t>
            </a:r>
            <a:endParaRPr lang="fr-FR" sz="3600" b="1" dirty="0" smtClean="0">
              <a:latin typeface="Times New Roman" pitchFamily="18" charset="0"/>
              <a:cs typeface="Times New Roman" pitchFamily="18" charset="0"/>
            </a:endParaRPr>
          </a:p>
          <a:p>
            <a:pPr marL="0" indent="44450" algn="just" rtl="1">
              <a:buNone/>
            </a:pPr>
            <a:r>
              <a:rPr lang="ar-DZ" sz="3600" b="1" dirty="0" smtClean="0">
                <a:latin typeface="Times New Roman" pitchFamily="18" charset="0"/>
                <a:cs typeface="Times New Roman" pitchFamily="18" charset="0"/>
              </a:rPr>
              <a:t>علاوة مخاطرة السوق : </a:t>
            </a:r>
          </a:p>
          <a:p>
            <a:pPr marL="0" indent="44450" rtl="1">
              <a:buNone/>
            </a:pPr>
            <a:r>
              <a:rPr lang="en-US" sz="3600" b="1" dirty="0" smtClean="0">
                <a:latin typeface="Times New Roman" pitchFamily="18" charset="0"/>
                <a:cs typeface="Times New Roman" pitchFamily="18" charset="0"/>
              </a:rPr>
              <a:t>E(</a:t>
            </a:r>
            <a:r>
              <a:rPr lang="en-US" sz="3600" b="1" dirty="0" err="1" smtClean="0">
                <a:latin typeface="Times New Roman" pitchFamily="18" charset="0"/>
                <a:cs typeface="Times New Roman" pitchFamily="18" charset="0"/>
              </a:rPr>
              <a:t>R</a:t>
            </a:r>
            <a:r>
              <a:rPr lang="en-US" sz="3600" b="1" baseline="-25000" dirty="0" err="1" smtClean="0">
                <a:latin typeface="Times New Roman" pitchFamily="18" charset="0"/>
                <a:cs typeface="Times New Roman" pitchFamily="18" charset="0"/>
              </a:rPr>
              <a:t>m</a:t>
            </a:r>
            <a:r>
              <a:rPr lang="en-US" sz="3600" b="1" dirty="0" smtClean="0">
                <a:latin typeface="Times New Roman" pitchFamily="18" charset="0"/>
                <a:cs typeface="Times New Roman" pitchFamily="18" charset="0"/>
              </a:rPr>
              <a:t>) - R</a:t>
            </a:r>
            <a:r>
              <a:rPr lang="en-US" sz="3600" b="1" baseline="-25000" dirty="0" smtClean="0">
                <a:latin typeface="Times New Roman" pitchFamily="18" charset="0"/>
                <a:cs typeface="Times New Roman" pitchFamily="18" charset="0"/>
              </a:rPr>
              <a:t>F</a:t>
            </a:r>
            <a:r>
              <a:rPr lang="en-US" sz="3600" b="1" dirty="0" smtClean="0">
                <a:latin typeface="Times New Roman" pitchFamily="18" charset="0"/>
                <a:cs typeface="Times New Roman" pitchFamily="18" charset="0"/>
              </a:rPr>
              <a:t>=  15-  3= 12% </a:t>
            </a:r>
            <a:endParaRPr lang="fr-FR" sz="3600" b="1" dirty="0" smtClean="0">
              <a:latin typeface="Times New Roman" pitchFamily="18" charset="0"/>
              <a:cs typeface="Times New Roman" pitchFamily="18" charset="0"/>
            </a:endParaRPr>
          </a:p>
          <a:p>
            <a:pPr marL="0" indent="44450" algn="just" rtl="1">
              <a:buNone/>
            </a:pPr>
            <a:r>
              <a:rPr lang="ar-DZ" sz="3600" b="1" dirty="0" smtClean="0">
                <a:latin typeface="Times New Roman" pitchFamily="18" charset="0"/>
                <a:cs typeface="Times New Roman" pitchFamily="18" charset="0"/>
              </a:rPr>
              <a:t>علاوة مخاطر سهم المؤسسة:</a:t>
            </a:r>
          </a:p>
          <a:p>
            <a:pPr marL="0" indent="44450" rtl="1">
              <a:buNone/>
            </a:pPr>
            <a:r>
              <a:rPr lang="ar-DZ" sz="3600" b="1" dirty="0" smtClean="0">
                <a:latin typeface="Times New Roman" pitchFamily="18" charset="0"/>
                <a:cs typeface="Times New Roman" pitchFamily="18" charset="0"/>
              </a:rPr>
              <a:t> </a:t>
            </a:r>
            <a:r>
              <a:rPr lang="fr-FR" sz="3600" b="1" dirty="0" smtClean="0">
                <a:latin typeface="Times New Roman" pitchFamily="18" charset="0"/>
                <a:cs typeface="Times New Roman" pitchFamily="18" charset="0"/>
              </a:rPr>
              <a:t>R</a:t>
            </a:r>
            <a:r>
              <a:rPr lang="fr-FR" sz="3600" b="1" baseline="-25000" dirty="0" smtClean="0">
                <a:latin typeface="Times New Roman" pitchFamily="18" charset="0"/>
                <a:cs typeface="Times New Roman" pitchFamily="18" charset="0"/>
              </a:rPr>
              <a:t>a</a:t>
            </a:r>
            <a:r>
              <a:rPr lang="fr-FR" sz="3600" b="1" dirty="0" smtClean="0">
                <a:latin typeface="Times New Roman" pitchFamily="18" charset="0"/>
                <a:cs typeface="Times New Roman" pitchFamily="18" charset="0"/>
              </a:rPr>
              <a:t> – R</a:t>
            </a:r>
            <a:r>
              <a:rPr lang="fr-FR" sz="3600" b="1" baseline="-25000" dirty="0" smtClean="0">
                <a:latin typeface="Times New Roman" pitchFamily="18" charset="0"/>
                <a:cs typeface="Times New Roman" pitchFamily="18" charset="0"/>
              </a:rPr>
              <a:t>F </a:t>
            </a:r>
            <a:r>
              <a:rPr lang="fr-FR" sz="3600" b="1" dirty="0" smtClean="0">
                <a:latin typeface="Times New Roman" pitchFamily="18" charset="0"/>
                <a:cs typeface="Times New Roman" pitchFamily="18" charset="0"/>
              </a:rPr>
              <a:t>= 17.4- 3= 14.4%</a:t>
            </a:r>
            <a:r>
              <a:rPr lang="ar-DZ" sz="3600" b="1" dirty="0" smtClean="0">
                <a:latin typeface="Times New Roman" pitchFamily="18" charset="0"/>
                <a:cs typeface="Times New Roman" pitchFamily="18" charset="0"/>
              </a:rPr>
              <a:t> </a:t>
            </a:r>
            <a:endParaRPr lang="fr-FR" sz="3600" b="1" dirty="0" smtClean="0">
              <a:latin typeface="Times New Roman" pitchFamily="18" charset="0"/>
              <a:cs typeface="Times New Roman" pitchFamily="18" charset="0"/>
            </a:endParaRPr>
          </a:p>
          <a:p>
            <a:pPr marL="0" indent="44450">
              <a:buNone/>
            </a:pPr>
            <a:r>
              <a:rPr lang="fr-FR" sz="3600" b="1" dirty="0" smtClean="0">
                <a:latin typeface="Times New Roman" pitchFamily="18" charset="0"/>
                <a:cs typeface="Times New Roman" pitchFamily="18" charset="0"/>
              </a:rPr>
              <a:t>β </a:t>
            </a:r>
            <a:r>
              <a:rPr lang="en-US" sz="3600" b="1" dirty="0" smtClean="0">
                <a:latin typeface="Times New Roman" pitchFamily="18" charset="0"/>
                <a:cs typeface="Times New Roman" pitchFamily="18" charset="0"/>
              </a:rPr>
              <a:t>[ E(</a:t>
            </a:r>
            <a:r>
              <a:rPr lang="en-US" sz="3600" b="1" dirty="0" err="1" smtClean="0">
                <a:latin typeface="Times New Roman" pitchFamily="18" charset="0"/>
                <a:cs typeface="Times New Roman" pitchFamily="18" charset="0"/>
              </a:rPr>
              <a:t>R</a:t>
            </a:r>
            <a:r>
              <a:rPr lang="en-US" sz="3600" b="1" baseline="-25000" dirty="0" err="1" smtClean="0">
                <a:latin typeface="Times New Roman" pitchFamily="18" charset="0"/>
                <a:cs typeface="Times New Roman" pitchFamily="18" charset="0"/>
              </a:rPr>
              <a:t>m</a:t>
            </a:r>
            <a:r>
              <a:rPr lang="en-US" sz="3600" b="1" dirty="0" smtClean="0">
                <a:latin typeface="Times New Roman" pitchFamily="18" charset="0"/>
                <a:cs typeface="Times New Roman" pitchFamily="18" charset="0"/>
              </a:rPr>
              <a:t>) - R</a:t>
            </a:r>
            <a:r>
              <a:rPr lang="en-US" sz="3600" b="1" baseline="-25000" dirty="0" smtClean="0">
                <a:latin typeface="Times New Roman" pitchFamily="18" charset="0"/>
                <a:cs typeface="Times New Roman" pitchFamily="18" charset="0"/>
              </a:rPr>
              <a:t>F</a:t>
            </a:r>
            <a:r>
              <a:rPr lang="en-US" sz="3600" b="1" dirty="0" smtClean="0">
                <a:latin typeface="Times New Roman" pitchFamily="18" charset="0"/>
                <a:cs typeface="Times New Roman" pitchFamily="18" charset="0"/>
              </a:rPr>
              <a:t>]</a:t>
            </a:r>
            <a:r>
              <a:rPr lang="ar-DZ" sz="3600" b="1" dirty="0" smtClean="0">
                <a:latin typeface="Times New Roman" pitchFamily="18" charset="0"/>
                <a:cs typeface="Times New Roman" pitchFamily="18" charset="0"/>
              </a:rPr>
              <a:t> </a:t>
            </a:r>
            <a:r>
              <a:rPr lang="fr-FR" sz="3600" b="1" dirty="0" smtClean="0">
                <a:latin typeface="Times New Roman" pitchFamily="18" charset="0"/>
                <a:cs typeface="Times New Roman" pitchFamily="18" charset="0"/>
              </a:rPr>
              <a:t>= 1.2(15- 3)= 14.4%</a:t>
            </a:r>
          </a:p>
          <a:p>
            <a:pPr algn="r" rtl="1">
              <a:buNone/>
            </a:pPr>
            <a:endParaRPr lang="fr-FR"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28800"/>
            <a:ext cx="8153400" cy="2209799"/>
          </a:xfrm>
        </p:spPr>
        <p:txBody>
          <a:bodyPr>
            <a:normAutofit/>
          </a:bodyPr>
          <a:lstStyle/>
          <a:p>
            <a:pPr marL="0" indent="44450" algn="just" rtl="1">
              <a:buNone/>
            </a:pPr>
            <a:r>
              <a:rPr lang="x-none" sz="3200" b="1" smtClean="0">
                <a:solidFill>
                  <a:srgbClr val="FF0000"/>
                </a:solidFill>
                <a:latin typeface="Times New Roman" pitchFamily="18" charset="0"/>
                <a:cs typeface="Times New Roman" pitchFamily="18" charset="0"/>
              </a:rPr>
              <a:t>CAC 40</a:t>
            </a:r>
            <a:r>
              <a:rPr lang="ar-SA" b="1" dirty="0" smtClean="0">
                <a:solidFill>
                  <a:srgbClr val="FF0000"/>
                </a:solidFill>
                <a:latin typeface="Times New Roman" pitchFamily="18" charset="0"/>
                <a:cs typeface="Times New Roman" pitchFamily="18" charset="0"/>
              </a:rPr>
              <a:t>: </a:t>
            </a:r>
            <a:r>
              <a:rPr lang="x-none" b="1" u="sng" smtClean="0">
                <a:latin typeface="Times New Roman" pitchFamily="18" charset="0"/>
                <a:cs typeface="Times New Roman" pitchFamily="18" charset="0"/>
              </a:rPr>
              <a:t>C</a:t>
            </a:r>
            <a:r>
              <a:rPr lang="x-none" b="1" smtClean="0">
                <a:latin typeface="Times New Roman" pitchFamily="18" charset="0"/>
                <a:cs typeface="Times New Roman" pitchFamily="18" charset="0"/>
              </a:rPr>
              <a:t>otation </a:t>
            </a:r>
            <a:r>
              <a:rPr lang="x-none" b="1" u="sng" smtClean="0">
                <a:latin typeface="Times New Roman" pitchFamily="18" charset="0"/>
                <a:cs typeface="Times New Roman" pitchFamily="18" charset="0"/>
              </a:rPr>
              <a:t>A</a:t>
            </a:r>
            <a:r>
              <a:rPr lang="x-none" b="1" smtClean="0">
                <a:latin typeface="Times New Roman" pitchFamily="18" charset="0"/>
                <a:cs typeface="Times New Roman" pitchFamily="18" charset="0"/>
              </a:rPr>
              <a:t>ssistée en </a:t>
            </a:r>
            <a:r>
              <a:rPr lang="x-none" b="1" u="sng" smtClean="0">
                <a:latin typeface="Times New Roman" pitchFamily="18" charset="0"/>
                <a:cs typeface="Times New Roman" pitchFamily="18" charset="0"/>
              </a:rPr>
              <a:t>C</a:t>
            </a:r>
            <a:r>
              <a:rPr lang="x-none" b="1" smtClean="0">
                <a:latin typeface="Times New Roman" pitchFamily="18" charset="0"/>
                <a:cs typeface="Times New Roman" pitchFamily="18" charset="0"/>
              </a:rPr>
              <a:t>ontinu</a:t>
            </a:r>
            <a:r>
              <a:rPr lang="ar-SA" b="1" dirty="0" smtClean="0">
                <a:latin typeface="Times New Roman" pitchFamily="18" charset="0"/>
                <a:cs typeface="Times New Roman" pitchFamily="18" charset="0"/>
              </a:rPr>
              <a:t> </a:t>
            </a:r>
            <a:endParaRPr lang="ar-DZ" b="1" dirty="0" smtClean="0">
              <a:latin typeface="Times New Roman" pitchFamily="18" charset="0"/>
              <a:cs typeface="Times New Roman" pitchFamily="18" charset="0"/>
            </a:endParaRPr>
          </a:p>
          <a:p>
            <a:pPr marL="0" indent="44450" algn="just" rtl="1">
              <a:buNone/>
            </a:pPr>
            <a:r>
              <a:rPr lang="ar-DZ" b="1" dirty="0" smtClean="0">
                <a:latin typeface="Times New Roman" pitchFamily="18" charset="0"/>
                <a:cs typeface="Times New Roman" pitchFamily="18" charset="0"/>
              </a:rPr>
              <a:t>     </a:t>
            </a:r>
            <a:r>
              <a:rPr lang="ar-SA" b="1" dirty="0" smtClean="0">
                <a:latin typeface="Arial" pitchFamily="34" charset="0"/>
                <a:cs typeface="Arial" pitchFamily="34" charset="0"/>
              </a:rPr>
              <a:t>هو المؤشر الرئيسي في بورصة باريس، أنشئ في </a:t>
            </a:r>
            <a:r>
              <a:rPr lang="ar-SA" b="1" dirty="0" smtClean="0">
                <a:latin typeface="Times New Roman" pitchFamily="18" charset="0"/>
                <a:cs typeface="Times New Roman" pitchFamily="18" charset="0"/>
              </a:rPr>
              <a:t>31/12/87، </a:t>
            </a:r>
            <a:r>
              <a:rPr lang="ar-SA" b="1" dirty="0" smtClean="0">
                <a:latin typeface="Arial" pitchFamily="34" charset="0"/>
                <a:cs typeface="Arial" pitchFamily="34" charset="0"/>
              </a:rPr>
              <a:t>يتحدد من أسهم مدرجة بشكل مستمر لـ </a:t>
            </a:r>
            <a:r>
              <a:rPr lang="ar-SA" b="1" dirty="0" smtClean="0">
                <a:latin typeface="Times New Roman" pitchFamily="18" charset="0"/>
                <a:cs typeface="Times New Roman" pitchFamily="18" charset="0"/>
              </a:rPr>
              <a:t>40</a:t>
            </a:r>
            <a:r>
              <a:rPr lang="ar-SA" b="1" dirty="0" smtClean="0">
                <a:latin typeface="Arial" pitchFamily="34" charset="0"/>
                <a:cs typeface="Arial" pitchFamily="34" charset="0"/>
              </a:rPr>
              <a:t> شركة فرنسية كبرى من مختلف القطاعات.</a:t>
            </a:r>
            <a:endParaRPr lang="fr-FR" dirty="0" smtClean="0">
              <a:latin typeface="Arial" pitchFamily="34" charset="0"/>
              <a:cs typeface="Arial" pitchFamily="34" charset="0"/>
            </a:endParaRPr>
          </a:p>
          <a:p>
            <a:endParaRPr lang="fr-FR" dirty="0"/>
          </a:p>
        </p:txBody>
      </p:sp>
      <p:sp>
        <p:nvSpPr>
          <p:cNvPr id="5" name="Rectangle 4"/>
          <p:cNvSpPr/>
          <p:nvPr/>
        </p:nvSpPr>
        <p:spPr>
          <a:xfrm>
            <a:off x="457200" y="4228743"/>
            <a:ext cx="8153400" cy="2400657"/>
          </a:xfrm>
          <a:prstGeom prst="rect">
            <a:avLst/>
          </a:prstGeom>
        </p:spPr>
        <p:txBody>
          <a:bodyPr wrap="square">
            <a:spAutoFit/>
          </a:bodyPr>
          <a:lstStyle/>
          <a:p>
            <a:pPr indent="44450" algn="just" rtl="1"/>
            <a:r>
              <a:rPr lang="x-none" sz="3000" b="1" smtClean="0">
                <a:solidFill>
                  <a:srgbClr val="FF0000"/>
                </a:solidFill>
                <a:latin typeface="Times New Roman" pitchFamily="18" charset="0"/>
                <a:cs typeface="Times New Roman" pitchFamily="18" charset="0"/>
              </a:rPr>
              <a:t> S&amp;P 500</a:t>
            </a:r>
            <a:r>
              <a:rPr lang="ar-DZ" sz="3000" b="1" dirty="0" smtClean="0">
                <a:solidFill>
                  <a:srgbClr val="FF0000"/>
                </a:solidFill>
                <a:latin typeface="Times New Roman" pitchFamily="18" charset="0"/>
                <a:cs typeface="Times New Roman" pitchFamily="18" charset="0"/>
              </a:rPr>
              <a:t>:</a:t>
            </a:r>
          </a:p>
          <a:p>
            <a:pPr indent="44450" algn="just" rtl="1"/>
            <a:r>
              <a:rPr lang="ar-DZ" sz="3000" b="1" dirty="0" smtClean="0">
                <a:latin typeface="Times New Roman" pitchFamily="18" charset="0"/>
                <a:cs typeface="Times New Roman" pitchFamily="18" charset="0"/>
              </a:rPr>
              <a:t>     </a:t>
            </a:r>
            <a:r>
              <a:rPr lang="ar-DZ" sz="3000" b="1" dirty="0" smtClean="0">
                <a:latin typeface="Arial" pitchFamily="34" charset="0"/>
                <a:cs typeface="Arial" pitchFamily="34" charset="0"/>
              </a:rPr>
              <a:t>مؤشر بورصة أمريكي يضم </a:t>
            </a:r>
            <a:r>
              <a:rPr lang="ar-DZ" sz="3000" b="1" dirty="0" smtClean="0">
                <a:latin typeface="Times New Roman" pitchFamily="18" charset="0"/>
                <a:cs typeface="Times New Roman" pitchFamily="18" charset="0"/>
              </a:rPr>
              <a:t>500</a:t>
            </a:r>
            <a:r>
              <a:rPr lang="ar-DZ" sz="3000" b="1" dirty="0" smtClean="0">
                <a:latin typeface="Arial" pitchFamily="34" charset="0"/>
                <a:cs typeface="Arial" pitchFamily="34" charset="0"/>
              </a:rPr>
              <a:t> من أكبر الشركات الأمريكية، أنشئ عام </a:t>
            </a:r>
            <a:r>
              <a:rPr lang="ar-DZ" sz="3000" b="1" dirty="0" smtClean="0">
                <a:latin typeface="Times New Roman" pitchFamily="18" charset="0"/>
                <a:cs typeface="Times New Roman" pitchFamily="18" charset="0"/>
              </a:rPr>
              <a:t>1950</a:t>
            </a:r>
            <a:r>
              <a:rPr lang="ar-DZ" sz="3000" b="1" dirty="0" smtClean="0">
                <a:latin typeface="Arial" pitchFamily="34" charset="0"/>
                <a:cs typeface="Arial" pitchFamily="34" charset="0"/>
              </a:rPr>
              <a:t> من طرف </a:t>
            </a:r>
            <a:r>
              <a:rPr lang="x-none" sz="3000" b="1" smtClean="0">
                <a:latin typeface="Times New Roman" pitchFamily="18" charset="0"/>
                <a:cs typeface="Times New Roman" pitchFamily="18" charset="0"/>
              </a:rPr>
              <a:t>Standard and Poor's</a:t>
            </a:r>
            <a:r>
              <a:rPr lang="ar-DZ" sz="3000" b="1" dirty="0" smtClean="0">
                <a:latin typeface="Times New Roman" pitchFamily="18" charset="0"/>
                <a:cs typeface="Times New Roman" pitchFamily="18" charset="0"/>
              </a:rPr>
              <a:t>، وهي </a:t>
            </a:r>
            <a:r>
              <a:rPr lang="ar-DZ" sz="3000" b="1" dirty="0" smtClean="0">
                <a:latin typeface="Arial" pitchFamily="34" charset="0"/>
                <a:cs typeface="Arial" pitchFamily="34" charset="0"/>
              </a:rPr>
              <a:t>وكالة التنقيط والتصنيف الأمريكية المعروفة، يعتبر المؤشر الأكثر تمثيلا لسوق الأسهم في الولايات المتحدة. </a:t>
            </a:r>
            <a:endParaRPr lang="fr-FR" sz="3000" dirty="0" smtClean="0">
              <a:latin typeface="Arial" pitchFamily="34" charset="0"/>
              <a:cs typeface="Arial" pitchFamily="34" charset="0"/>
            </a:endParaRPr>
          </a:p>
        </p:txBody>
      </p:sp>
      <p:sp>
        <p:nvSpPr>
          <p:cNvPr id="6" name="Rectangle 5"/>
          <p:cNvSpPr/>
          <p:nvPr/>
        </p:nvSpPr>
        <p:spPr>
          <a:xfrm>
            <a:off x="609600" y="381000"/>
            <a:ext cx="8001000" cy="1077218"/>
          </a:xfrm>
          <a:prstGeom prst="rect">
            <a:avLst/>
          </a:prstGeom>
        </p:spPr>
        <p:txBody>
          <a:bodyPr wrap="square">
            <a:spAutoFit/>
          </a:bodyPr>
          <a:lstStyle/>
          <a:p>
            <a:pPr indent="44450" algn="just" rtl="1"/>
            <a:r>
              <a:rPr lang="ar-DZ" sz="3200" b="1" dirty="0" smtClean="0">
                <a:solidFill>
                  <a:srgbClr val="FF0000"/>
                </a:solidFill>
                <a:latin typeface="Times New Roman" pitchFamily="18" charset="0"/>
                <a:cs typeface="Times New Roman" pitchFamily="18" charset="0"/>
              </a:rPr>
              <a:t>السندات الحكومية </a:t>
            </a:r>
            <a:r>
              <a:rPr lang="fr-FR" sz="3200" b="1" dirty="0" smtClean="0">
                <a:solidFill>
                  <a:srgbClr val="FF0000"/>
                </a:solidFill>
                <a:latin typeface="Times New Roman" pitchFamily="18" charset="0"/>
                <a:cs typeface="Times New Roman" pitchFamily="18" charset="0"/>
              </a:rPr>
              <a:t>)</a:t>
            </a:r>
            <a:r>
              <a:rPr lang="ar-DZ" sz="3200" b="1" dirty="0" smtClean="0">
                <a:solidFill>
                  <a:srgbClr val="FF0000"/>
                </a:solidFill>
                <a:latin typeface="Times New Roman" pitchFamily="18" charset="0"/>
                <a:cs typeface="Times New Roman" pitchFamily="18" charset="0"/>
              </a:rPr>
              <a:t> سندات الحزينة):</a:t>
            </a:r>
            <a:r>
              <a:rPr lang="ar-DZ" sz="3200" b="1"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β</a:t>
            </a:r>
            <a:r>
              <a:rPr lang="fr-FR" sz="3200" b="1" dirty="0" smtClean="0">
                <a:latin typeface="Times New Roman" pitchFamily="18" charset="0"/>
                <a:cs typeface="Times New Roman" pitchFamily="18" charset="0"/>
              </a:rPr>
              <a:t>= 0</a:t>
            </a:r>
          </a:p>
          <a:p>
            <a:pPr indent="44450" algn="just" rtl="1"/>
            <a:r>
              <a:rPr lang="ar-DZ" sz="3200" b="1" dirty="0" smtClean="0">
                <a:solidFill>
                  <a:srgbClr val="FF0000"/>
                </a:solidFill>
                <a:latin typeface="Times New Roman" pitchFamily="18" charset="0"/>
                <a:cs typeface="Times New Roman" pitchFamily="18" charset="0"/>
              </a:rPr>
              <a:t>السوق المالي: </a:t>
            </a:r>
            <a:r>
              <a:rPr lang="en-US" sz="3200" b="1" dirty="0" smtClean="0">
                <a:latin typeface="Times New Roman" pitchFamily="18" charset="0"/>
                <a:cs typeface="Times New Roman" pitchFamily="18" charset="0"/>
              </a:rPr>
              <a:t>β</a:t>
            </a:r>
            <a:r>
              <a:rPr lang="fr-FR" sz="3200" b="1" dirty="0" smtClean="0">
                <a:latin typeface="Times New Roman" pitchFamily="18" charset="0"/>
                <a:cs typeface="Times New Roman" pitchFamily="18" charset="0"/>
              </a:rPr>
              <a:t>= 1</a:t>
            </a:r>
            <a:endParaRPr lang="ar-DZ" sz="32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9330" name="Group 2"/>
          <p:cNvGrpSpPr>
            <a:grpSpLocks/>
          </p:cNvGrpSpPr>
          <p:nvPr/>
        </p:nvGrpSpPr>
        <p:grpSpPr bwMode="auto">
          <a:xfrm>
            <a:off x="1880594" y="4173568"/>
            <a:ext cx="6653401" cy="2455833"/>
            <a:chOff x="4545" y="11166"/>
            <a:chExt cx="6270" cy="3077"/>
          </a:xfrm>
        </p:grpSpPr>
        <p:cxnSp>
          <p:nvCxnSpPr>
            <p:cNvPr id="99331" name="AutoShape 3"/>
            <p:cNvCxnSpPr>
              <a:cxnSpLocks noChangeShapeType="1"/>
            </p:cNvCxnSpPr>
            <p:nvPr/>
          </p:nvCxnSpPr>
          <p:spPr bwMode="auto">
            <a:xfrm flipV="1">
              <a:off x="9046" y="11894"/>
              <a:ext cx="1" cy="780"/>
            </a:xfrm>
            <a:prstGeom prst="straightConnector1">
              <a:avLst/>
            </a:prstGeom>
            <a:noFill/>
            <a:ln w="63500">
              <a:solidFill>
                <a:srgbClr val="000000"/>
              </a:solidFill>
              <a:round/>
              <a:headEnd/>
              <a:tailEnd type="triangle" w="med" len="med"/>
            </a:ln>
          </p:spPr>
        </p:cxnSp>
        <p:sp>
          <p:nvSpPr>
            <p:cNvPr id="99332" name="Text Box 4"/>
            <p:cNvSpPr txBox="1">
              <a:spLocks noChangeArrowheads="1"/>
            </p:cNvSpPr>
            <p:nvPr/>
          </p:nvSpPr>
          <p:spPr bwMode="auto">
            <a:xfrm>
              <a:off x="8782" y="12840"/>
              <a:ext cx="862"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36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9333" name="Text Box 5"/>
            <p:cNvSpPr txBox="1">
              <a:spLocks noChangeArrowheads="1"/>
            </p:cNvSpPr>
            <p:nvPr/>
          </p:nvSpPr>
          <p:spPr bwMode="auto">
            <a:xfrm>
              <a:off x="9215" y="12060"/>
              <a:ext cx="81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9334" name="Text Box 6"/>
            <p:cNvSpPr txBox="1">
              <a:spLocks noChangeArrowheads="1"/>
            </p:cNvSpPr>
            <p:nvPr/>
          </p:nvSpPr>
          <p:spPr bwMode="auto">
            <a:xfrm>
              <a:off x="7871" y="12885"/>
              <a:ext cx="839" cy="76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36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99335" name="AutoShape 7"/>
            <p:cNvCxnSpPr>
              <a:cxnSpLocks noChangeShapeType="1"/>
            </p:cNvCxnSpPr>
            <p:nvPr/>
          </p:nvCxnSpPr>
          <p:spPr bwMode="auto">
            <a:xfrm flipV="1">
              <a:off x="8475" y="11196"/>
              <a:ext cx="1" cy="1478"/>
            </a:xfrm>
            <a:prstGeom prst="straightConnector1">
              <a:avLst/>
            </a:prstGeom>
            <a:noFill/>
            <a:ln w="63500">
              <a:solidFill>
                <a:srgbClr val="000000"/>
              </a:solidFill>
              <a:round/>
              <a:headEnd/>
              <a:tailEnd type="triangle" w="med" len="med"/>
            </a:ln>
          </p:spPr>
        </p:cxnSp>
        <p:sp>
          <p:nvSpPr>
            <p:cNvPr id="99336" name="Text Box 8"/>
            <p:cNvSpPr txBox="1">
              <a:spLocks noChangeArrowheads="1"/>
            </p:cNvSpPr>
            <p:nvPr/>
          </p:nvSpPr>
          <p:spPr bwMode="auto">
            <a:xfrm>
              <a:off x="7515" y="12060"/>
              <a:ext cx="90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10%</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9337" name="Text Box 9"/>
            <p:cNvSpPr txBox="1">
              <a:spLocks noChangeArrowheads="1"/>
            </p:cNvSpPr>
            <p:nvPr/>
          </p:nvSpPr>
          <p:spPr bwMode="auto">
            <a:xfrm>
              <a:off x="9451" y="11166"/>
              <a:ext cx="1364" cy="7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36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β</a:t>
              </a:r>
              <a:r>
                <a:rPr lang="fr-FR" sz="3600" b="1" baseline="-25000" dirty="0" smtClean="0">
                  <a:latin typeface="Times New Roman" pitchFamily="18" charset="0"/>
                  <a:ea typeface="Arial" pitchFamily="34" charset="0"/>
                  <a:cs typeface="Arial" pitchFamily="34" charset="0"/>
                </a:rPr>
                <a:t> </a:t>
              </a:r>
              <a:r>
                <a:rPr lang="fr-FR" sz="3600" b="1" baseline="-25000" dirty="0" smtClean="0">
                  <a:solidFill>
                    <a:srgbClr val="FF0000"/>
                  </a:solidFill>
                  <a:latin typeface="Times New Roman" pitchFamily="18" charset="0"/>
                  <a:ea typeface="Arial" pitchFamily="34" charset="0"/>
                  <a:cs typeface="Arial" pitchFamily="34" charset="0"/>
                </a:rPr>
                <a:t>a</a:t>
              </a:r>
              <a:r>
                <a:rPr lang="fr-FR" sz="3600" b="1" baseline="-25000" dirty="0" smtClean="0">
                  <a:latin typeface="Times New Roman" pitchFamily="18" charset="0"/>
                  <a:ea typeface="Arial" pitchFamily="34" charset="0"/>
                  <a:cs typeface="Arial" pitchFamily="34" charset="0"/>
                </a:rPr>
                <a:t> </a:t>
              </a:r>
              <a:r>
                <a:rPr kumimoji="0" lang="fr-FR" sz="36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2</a:t>
              </a:r>
              <a:endParaRPr kumimoji="0" lang="fr-FR" sz="4400" b="1" i="0" u="none" strike="noStrike" cap="none" normalizeH="0" baseline="0" dirty="0" smtClean="0">
                <a:ln>
                  <a:noFill/>
                </a:ln>
                <a:solidFill>
                  <a:srgbClr val="FF0000"/>
                </a:solidFill>
                <a:effectLst/>
                <a:latin typeface="Arial" pitchFamily="34" charset="0"/>
                <a:cs typeface="Arial" pitchFamily="34" charset="0"/>
              </a:endParaRPr>
            </a:p>
          </p:txBody>
        </p:sp>
        <p:cxnSp>
          <p:nvCxnSpPr>
            <p:cNvPr id="99338" name="AutoShape 10"/>
            <p:cNvCxnSpPr>
              <a:cxnSpLocks noChangeShapeType="1"/>
            </p:cNvCxnSpPr>
            <p:nvPr/>
          </p:nvCxnSpPr>
          <p:spPr bwMode="auto">
            <a:xfrm>
              <a:off x="6090" y="12914"/>
              <a:ext cx="0" cy="345"/>
            </a:xfrm>
            <a:prstGeom prst="straightConnector1">
              <a:avLst/>
            </a:prstGeom>
            <a:noFill/>
            <a:ln w="63500">
              <a:solidFill>
                <a:srgbClr val="000000"/>
              </a:solidFill>
              <a:round/>
              <a:headEnd/>
              <a:tailEnd type="triangle" w="med" len="med"/>
            </a:ln>
          </p:spPr>
        </p:cxnSp>
        <p:sp>
          <p:nvSpPr>
            <p:cNvPr id="99339" name="Text Box 11"/>
            <p:cNvSpPr txBox="1">
              <a:spLocks noChangeArrowheads="1"/>
            </p:cNvSpPr>
            <p:nvPr/>
          </p:nvSpPr>
          <p:spPr bwMode="auto">
            <a:xfrm>
              <a:off x="5909" y="13425"/>
              <a:ext cx="790"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36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9340" name="Text Box 12"/>
            <p:cNvSpPr txBox="1">
              <a:spLocks noChangeArrowheads="1"/>
            </p:cNvSpPr>
            <p:nvPr/>
          </p:nvSpPr>
          <p:spPr bwMode="auto">
            <a:xfrm>
              <a:off x="4999" y="13455"/>
              <a:ext cx="767" cy="7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36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99341" name="AutoShape 13"/>
            <p:cNvCxnSpPr>
              <a:cxnSpLocks noChangeShapeType="1"/>
            </p:cNvCxnSpPr>
            <p:nvPr/>
          </p:nvCxnSpPr>
          <p:spPr bwMode="auto">
            <a:xfrm>
              <a:off x="5505" y="12914"/>
              <a:ext cx="0" cy="646"/>
            </a:xfrm>
            <a:prstGeom prst="straightConnector1">
              <a:avLst/>
            </a:prstGeom>
            <a:noFill/>
            <a:ln w="63500">
              <a:solidFill>
                <a:srgbClr val="000000"/>
              </a:solidFill>
              <a:round/>
              <a:headEnd/>
              <a:tailEnd type="triangle" w="med" len="med"/>
            </a:ln>
          </p:spPr>
        </p:cxnSp>
        <p:sp>
          <p:nvSpPr>
            <p:cNvPr id="99342" name="Text Box 14"/>
            <p:cNvSpPr txBox="1">
              <a:spLocks noChangeArrowheads="1"/>
            </p:cNvSpPr>
            <p:nvPr/>
          </p:nvSpPr>
          <p:spPr bwMode="auto">
            <a:xfrm>
              <a:off x="4545" y="12885"/>
              <a:ext cx="862"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-4%</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99343" name="Text Box 15"/>
            <p:cNvSpPr txBox="1">
              <a:spLocks noChangeArrowheads="1"/>
            </p:cNvSpPr>
            <p:nvPr/>
          </p:nvSpPr>
          <p:spPr bwMode="auto">
            <a:xfrm>
              <a:off x="6180" y="12765"/>
              <a:ext cx="88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9" name="Titre 1"/>
          <p:cNvSpPr>
            <a:spLocks noGrp="1"/>
          </p:cNvSpPr>
          <p:nvPr>
            <p:ph type="title"/>
          </p:nvPr>
        </p:nvSpPr>
        <p:spPr>
          <a:xfrm>
            <a:off x="457200" y="76200"/>
            <a:ext cx="8077200" cy="990600"/>
          </a:xfrm>
        </p:spPr>
        <p:txBody>
          <a:bodyPr>
            <a:normAutofit/>
          </a:bodyPr>
          <a:lstStyle/>
          <a:p>
            <a:pPr algn="r" rtl="1"/>
            <a:r>
              <a:rPr lang="fr-FR" sz="4400" b="1" dirty="0" smtClean="0">
                <a:solidFill>
                  <a:srgbClr val="FF0000"/>
                </a:solidFill>
                <a:latin typeface="Times New Roman" pitchFamily="18" charset="0"/>
                <a:cs typeface="Times New Roman" pitchFamily="18" charset="0"/>
              </a:rPr>
              <a:t>4</a:t>
            </a:r>
            <a:r>
              <a:rPr lang="ar-DZ" sz="4400" b="1" dirty="0" smtClean="0">
                <a:solidFill>
                  <a:srgbClr val="FF0000"/>
                </a:solidFill>
                <a:latin typeface="Times New Roman" pitchFamily="18" charset="0"/>
                <a:cs typeface="Times New Roman" pitchFamily="18" charset="0"/>
              </a:rPr>
              <a:t>. </a:t>
            </a:r>
            <a:r>
              <a:rPr lang="ar-DZ" sz="4400" b="1" dirty="0" smtClean="0">
                <a:solidFill>
                  <a:srgbClr val="FF0000"/>
                </a:solidFill>
                <a:latin typeface="Arial" pitchFamily="34" charset="0"/>
                <a:cs typeface="Arial" pitchFamily="34" charset="0"/>
              </a:rPr>
              <a:t>حالات </a:t>
            </a:r>
            <a:r>
              <a:rPr lang="fr-FR" sz="4400" b="1" dirty="0" smtClean="0">
                <a:solidFill>
                  <a:srgbClr val="FF0000"/>
                </a:solidFill>
                <a:latin typeface="Times New Roman" pitchFamily="18" charset="0"/>
                <a:cs typeface="Times New Roman" pitchFamily="18" charset="0"/>
              </a:rPr>
              <a:t>β</a:t>
            </a:r>
            <a:r>
              <a:rPr lang="ar-DZ" sz="4400" b="1" dirty="0" smtClean="0">
                <a:solidFill>
                  <a:srgbClr val="FF0000"/>
                </a:solidFill>
                <a:latin typeface="Times New Roman" pitchFamily="18" charset="0"/>
                <a:cs typeface="Times New Roman" pitchFamily="18" charset="0"/>
              </a:rPr>
              <a:t>:</a:t>
            </a:r>
            <a:endParaRPr lang="fr-FR" sz="4400" b="1" dirty="0">
              <a:solidFill>
                <a:srgbClr val="FF0000"/>
              </a:solidFill>
              <a:latin typeface="Times New Roman" pitchFamily="18" charset="0"/>
              <a:cs typeface="Times New Roman" pitchFamily="18" charset="0"/>
            </a:endParaRPr>
          </a:p>
        </p:txBody>
      </p:sp>
      <p:sp>
        <p:nvSpPr>
          <p:cNvPr id="20" name="Rectangle 19"/>
          <p:cNvSpPr/>
          <p:nvPr/>
        </p:nvSpPr>
        <p:spPr>
          <a:xfrm>
            <a:off x="304800" y="2638961"/>
            <a:ext cx="8305800" cy="1384995"/>
          </a:xfrm>
          <a:prstGeom prst="rect">
            <a:avLst/>
          </a:prstGeom>
        </p:spPr>
        <p:txBody>
          <a:bodyPr wrap="square">
            <a:spAutoFit/>
          </a:bodyPr>
          <a:lstStyle/>
          <a:p>
            <a:pPr algn="just" rtl="1"/>
            <a:r>
              <a:rPr lang="ar-DZ" sz="3200" b="1" dirty="0" smtClean="0">
                <a:solidFill>
                  <a:srgbClr val="FF0000"/>
                </a:solidFill>
                <a:latin typeface="Arial" pitchFamily="34" charset="0"/>
                <a:cs typeface="Arial" pitchFamily="34" charset="0"/>
              </a:rPr>
              <a:t>مثال</a:t>
            </a:r>
            <a:r>
              <a:rPr lang="ar-DZ" sz="3200" b="1" dirty="0" smtClean="0">
                <a:solidFill>
                  <a:srgbClr val="FF0000"/>
                </a:solidFill>
                <a:latin typeface="Times New Roman" pitchFamily="18" charset="0"/>
                <a:cs typeface="Times New Roman" pitchFamily="18" charset="0"/>
              </a:rPr>
              <a:t> </a:t>
            </a:r>
            <a:r>
              <a:rPr lang="el-GR" sz="3200" b="1" dirty="0" smtClean="0">
                <a:solidFill>
                  <a:srgbClr val="FF0000"/>
                </a:solidFill>
                <a:latin typeface="Times New Roman" pitchFamily="18" charset="0"/>
                <a:cs typeface="Times New Roman" pitchFamily="18" charset="0"/>
              </a:rPr>
              <a:t>β</a:t>
            </a:r>
            <a:r>
              <a:rPr lang="fr-FR" sz="3200" b="1" baseline="-25000" dirty="0" smtClean="0">
                <a:solidFill>
                  <a:srgbClr val="FF0000"/>
                </a:solidFill>
                <a:latin typeface="Times New Roman" pitchFamily="18" charset="0"/>
                <a:cs typeface="Times New Roman" pitchFamily="18" charset="0"/>
              </a:rPr>
              <a:t>a </a:t>
            </a:r>
            <a:r>
              <a:rPr lang="fr-FR" sz="3200" b="1" dirty="0" smtClean="0">
                <a:solidFill>
                  <a:srgbClr val="FF0000"/>
                </a:solidFill>
                <a:latin typeface="Times New Roman" pitchFamily="18" charset="0"/>
                <a:cs typeface="Times New Roman" pitchFamily="18" charset="0"/>
              </a:rPr>
              <a:t>=2</a:t>
            </a:r>
            <a:r>
              <a:rPr lang="ar-DZ" sz="3200" b="1" dirty="0" smtClean="0">
                <a:solidFill>
                  <a:srgbClr val="FF0000"/>
                </a:solidFill>
                <a:latin typeface="Times New Roman" pitchFamily="18" charset="0"/>
                <a:cs typeface="Times New Roman" pitchFamily="18" charset="0"/>
              </a:rPr>
              <a:t>: </a:t>
            </a:r>
            <a:r>
              <a:rPr lang="ar-DZ" sz="2600" b="1" dirty="0" smtClean="0">
                <a:latin typeface="Arial" pitchFamily="34" charset="0"/>
                <a:cs typeface="Arial" pitchFamily="34" charset="0"/>
              </a:rPr>
              <a:t>يعني أن المخاطر النظامية التي سيتعرض لها مشتري هذا السهم </a:t>
            </a:r>
            <a:r>
              <a:rPr lang="fr-FR" sz="2600" b="1" dirty="0" smtClean="0">
                <a:latin typeface="Times New Roman" pitchFamily="18" charset="0"/>
                <a:cs typeface="Times New Roman" pitchFamily="18" charset="0"/>
              </a:rPr>
              <a:t>a</a:t>
            </a:r>
            <a:r>
              <a:rPr lang="ar-DZ" sz="2600" b="1" dirty="0" smtClean="0">
                <a:latin typeface="Arial" pitchFamily="34" charset="0"/>
                <a:cs typeface="Arial" pitchFamily="34" charset="0"/>
              </a:rPr>
              <a:t>، تساوي ضعف المخاطر النظامية التي يتعرض لها السوق، وهو ما يجعل المشتري يطالب بعلاوة مخاطرة تساوي ضعف علاوة مخاطرة السوق.</a:t>
            </a:r>
            <a:endParaRPr lang="fr-FR" sz="2600" dirty="0" smtClean="0">
              <a:latin typeface="Arial" pitchFamily="34" charset="0"/>
              <a:cs typeface="Arial" pitchFamily="34" charset="0"/>
            </a:endParaRPr>
          </a:p>
        </p:txBody>
      </p:sp>
      <p:sp>
        <p:nvSpPr>
          <p:cNvPr id="21" name="Rectangle 20"/>
          <p:cNvSpPr/>
          <p:nvPr/>
        </p:nvSpPr>
        <p:spPr>
          <a:xfrm>
            <a:off x="381000" y="990600"/>
            <a:ext cx="8153400" cy="1785104"/>
          </a:xfrm>
          <a:prstGeom prst="rect">
            <a:avLst/>
          </a:prstGeom>
        </p:spPr>
        <p:txBody>
          <a:bodyPr wrap="square">
            <a:spAutoFit/>
          </a:bodyPr>
          <a:lstStyle/>
          <a:p>
            <a:pPr algn="just" rtl="1"/>
            <a:r>
              <a:rPr lang="el-GR" sz="3200" b="1" dirty="0" smtClean="0">
                <a:solidFill>
                  <a:srgbClr val="FF0000"/>
                </a:solidFill>
                <a:latin typeface="Times New Roman" pitchFamily="18" charset="0"/>
                <a:cs typeface="Times New Roman" pitchFamily="18" charset="0"/>
              </a:rPr>
              <a:t>β</a:t>
            </a:r>
            <a:r>
              <a:rPr lang="fr-FR" sz="3200" b="1" baseline="-25000" dirty="0" smtClean="0">
                <a:solidFill>
                  <a:srgbClr val="FF0000"/>
                </a:solidFill>
                <a:latin typeface="Times New Roman" pitchFamily="18" charset="0"/>
                <a:cs typeface="Times New Roman" pitchFamily="18" charset="0"/>
              </a:rPr>
              <a:t>a</a:t>
            </a:r>
            <a:r>
              <a:rPr lang="fr-FR" sz="3200" b="1" dirty="0" smtClean="0">
                <a:solidFill>
                  <a:srgbClr val="FF0000"/>
                </a:solidFill>
                <a:latin typeface="Times New Roman" pitchFamily="18" charset="0"/>
                <a:cs typeface="Times New Roman" pitchFamily="18" charset="0"/>
              </a:rPr>
              <a:t>&gt; 1</a:t>
            </a:r>
            <a:r>
              <a:rPr lang="ar-SA" sz="3200" b="1" dirty="0" smtClean="0">
                <a:solidFill>
                  <a:srgbClr val="FF0000"/>
                </a:solidFill>
                <a:latin typeface="Times New Roman" pitchFamily="18" charset="0"/>
                <a:cs typeface="Times New Roman" pitchFamily="18" charset="0"/>
              </a:rPr>
              <a:t>: </a:t>
            </a:r>
            <a:endParaRPr lang="fr-FR" sz="3200" b="1" dirty="0" smtClean="0">
              <a:solidFill>
                <a:srgbClr val="FF0000"/>
              </a:solidFill>
              <a:latin typeface="Times New Roman" pitchFamily="18" charset="0"/>
              <a:cs typeface="Times New Roman" pitchFamily="18" charset="0"/>
            </a:endParaRPr>
          </a:p>
          <a:p>
            <a:pPr algn="just" rtl="1"/>
            <a:r>
              <a:rPr lang="fr-FR" sz="2600" b="1" dirty="0" smtClean="0">
                <a:latin typeface="Arial" pitchFamily="34" charset="0"/>
                <a:cs typeface="Arial" pitchFamily="34" charset="0"/>
              </a:rPr>
              <a:t>     </a:t>
            </a:r>
            <a:r>
              <a:rPr lang="ar-SA" sz="2600" b="1" dirty="0" smtClean="0">
                <a:latin typeface="Arial" pitchFamily="34" charset="0"/>
                <a:cs typeface="Arial" pitchFamily="34" charset="0"/>
              </a:rPr>
              <a:t>مخاطر السهم</a:t>
            </a:r>
            <a:r>
              <a:rPr lang="fr-FR" sz="2600" b="1" dirty="0" smtClean="0">
                <a:latin typeface="Times New Roman" pitchFamily="18" charset="0"/>
                <a:cs typeface="Times New Roman" pitchFamily="18" charset="0"/>
              </a:rPr>
              <a:t>a</a:t>
            </a:r>
            <a:r>
              <a:rPr lang="fr-FR" sz="2600" b="1" dirty="0" smtClean="0">
                <a:latin typeface="Arial" pitchFamily="34" charset="0"/>
                <a:cs typeface="Arial" pitchFamily="34" charset="0"/>
              </a:rPr>
              <a:t> </a:t>
            </a:r>
            <a:r>
              <a:rPr lang="ar-DZ" sz="2600" b="1" dirty="0" smtClean="0">
                <a:latin typeface="Arial" pitchFamily="34" charset="0"/>
                <a:cs typeface="Arial" pitchFamily="34" charset="0"/>
              </a:rPr>
              <a:t> أكبر من مخاطر السوق، مما يجعل المستثمر يطالب بعلاوة مخاطرة، وبالتالي معدل عائد على هذا السهم، أكبر من علاوة المخاطرة لمحفظة السوق ككل.</a:t>
            </a:r>
            <a:endParaRPr lang="fr-FR" sz="2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 name="Groupe 66"/>
          <p:cNvGrpSpPr/>
          <p:nvPr/>
        </p:nvGrpSpPr>
        <p:grpSpPr>
          <a:xfrm>
            <a:off x="380880" y="1039157"/>
            <a:ext cx="8382044" cy="3304243"/>
            <a:chOff x="380880" y="1039157"/>
            <a:chExt cx="8382044" cy="3304243"/>
          </a:xfrm>
        </p:grpSpPr>
        <p:cxnSp>
          <p:nvCxnSpPr>
            <p:cNvPr id="104451" name="AutoShape 3"/>
            <p:cNvCxnSpPr>
              <a:cxnSpLocks noChangeShapeType="1"/>
            </p:cNvCxnSpPr>
            <p:nvPr/>
          </p:nvCxnSpPr>
          <p:spPr bwMode="auto">
            <a:xfrm rot="5400000" flipH="1" flipV="1">
              <a:off x="-515560" y="2711613"/>
              <a:ext cx="2845672" cy="13187"/>
            </a:xfrm>
            <a:prstGeom prst="straightConnector1">
              <a:avLst/>
            </a:prstGeom>
            <a:noFill/>
            <a:ln w="38100">
              <a:solidFill>
                <a:srgbClr val="000000"/>
              </a:solidFill>
              <a:round/>
              <a:headEnd/>
              <a:tailEnd type="triangle" w="med" len="med"/>
            </a:ln>
          </p:spPr>
        </p:cxnSp>
        <p:cxnSp>
          <p:nvCxnSpPr>
            <p:cNvPr id="104452" name="AutoShape 4"/>
            <p:cNvCxnSpPr>
              <a:cxnSpLocks noChangeShapeType="1"/>
            </p:cNvCxnSpPr>
            <p:nvPr/>
          </p:nvCxnSpPr>
          <p:spPr bwMode="auto">
            <a:xfrm>
              <a:off x="912771" y="4141439"/>
              <a:ext cx="6274261" cy="0"/>
            </a:xfrm>
            <a:prstGeom prst="straightConnector1">
              <a:avLst/>
            </a:prstGeom>
            <a:noFill/>
            <a:ln w="38100">
              <a:solidFill>
                <a:srgbClr val="000000"/>
              </a:solidFill>
              <a:round/>
              <a:headEnd/>
              <a:tailEnd type="triangle" w="med" len="med"/>
            </a:ln>
          </p:spPr>
        </p:cxnSp>
        <p:sp>
          <p:nvSpPr>
            <p:cNvPr id="104453" name="Freeform 5"/>
            <p:cNvSpPr>
              <a:spLocks/>
            </p:cNvSpPr>
            <p:nvPr/>
          </p:nvSpPr>
          <p:spPr bwMode="auto">
            <a:xfrm>
              <a:off x="1131828" y="2561390"/>
              <a:ext cx="4956256" cy="1485009"/>
            </a:xfrm>
            <a:custGeom>
              <a:avLst/>
              <a:gdLst/>
              <a:ahLst/>
              <a:cxnLst>
                <a:cxn ang="0">
                  <a:pos x="0" y="2777"/>
                </a:cxn>
                <a:cxn ang="0">
                  <a:pos x="195" y="2087"/>
                </a:cxn>
                <a:cxn ang="0">
                  <a:pos x="840" y="2942"/>
                </a:cxn>
                <a:cxn ang="0">
                  <a:pos x="1350" y="1517"/>
                </a:cxn>
                <a:cxn ang="0">
                  <a:pos x="2025" y="2882"/>
                </a:cxn>
                <a:cxn ang="0">
                  <a:pos x="2625" y="1517"/>
                </a:cxn>
                <a:cxn ang="0">
                  <a:pos x="3496" y="3032"/>
                </a:cxn>
                <a:cxn ang="0">
                  <a:pos x="4501" y="77"/>
                </a:cxn>
                <a:cxn ang="0">
                  <a:pos x="5206" y="2567"/>
                </a:cxn>
                <a:cxn ang="0">
                  <a:pos x="6045" y="647"/>
                </a:cxn>
                <a:cxn ang="0">
                  <a:pos x="6765" y="2207"/>
                </a:cxn>
              </a:cxnLst>
              <a:rect l="0" t="0" r="r" b="b"/>
              <a:pathLst>
                <a:path w="6765" h="3272">
                  <a:moveTo>
                    <a:pt x="0" y="2777"/>
                  </a:moveTo>
                  <a:cubicBezTo>
                    <a:pt x="27" y="2418"/>
                    <a:pt x="55" y="2060"/>
                    <a:pt x="195" y="2087"/>
                  </a:cubicBezTo>
                  <a:cubicBezTo>
                    <a:pt x="335" y="2114"/>
                    <a:pt x="648" y="3037"/>
                    <a:pt x="840" y="2942"/>
                  </a:cubicBezTo>
                  <a:cubicBezTo>
                    <a:pt x="1032" y="2847"/>
                    <a:pt x="1153" y="1527"/>
                    <a:pt x="1350" y="1517"/>
                  </a:cubicBezTo>
                  <a:cubicBezTo>
                    <a:pt x="1547" y="1507"/>
                    <a:pt x="1813" y="2882"/>
                    <a:pt x="2025" y="2882"/>
                  </a:cubicBezTo>
                  <a:cubicBezTo>
                    <a:pt x="2237" y="2882"/>
                    <a:pt x="2380" y="1492"/>
                    <a:pt x="2625" y="1517"/>
                  </a:cubicBezTo>
                  <a:cubicBezTo>
                    <a:pt x="2870" y="1542"/>
                    <a:pt x="3183" y="3272"/>
                    <a:pt x="3496" y="3032"/>
                  </a:cubicBezTo>
                  <a:cubicBezTo>
                    <a:pt x="3809" y="2792"/>
                    <a:pt x="4216" y="154"/>
                    <a:pt x="4501" y="77"/>
                  </a:cubicBezTo>
                  <a:cubicBezTo>
                    <a:pt x="4786" y="0"/>
                    <a:pt x="4949" y="2472"/>
                    <a:pt x="5206" y="2567"/>
                  </a:cubicBezTo>
                  <a:cubicBezTo>
                    <a:pt x="5463" y="2662"/>
                    <a:pt x="5785" y="707"/>
                    <a:pt x="6045" y="647"/>
                  </a:cubicBezTo>
                  <a:cubicBezTo>
                    <a:pt x="6305" y="587"/>
                    <a:pt x="6645" y="1947"/>
                    <a:pt x="6765" y="2207"/>
                  </a:cubicBezTo>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04454" name="Freeform 6"/>
            <p:cNvSpPr>
              <a:spLocks/>
            </p:cNvSpPr>
            <p:nvPr/>
          </p:nvSpPr>
          <p:spPr bwMode="auto">
            <a:xfrm>
              <a:off x="1044645" y="1039157"/>
              <a:ext cx="4956256" cy="2591439"/>
            </a:xfrm>
            <a:custGeom>
              <a:avLst/>
              <a:gdLst/>
              <a:ahLst/>
              <a:cxnLst>
                <a:cxn ang="0">
                  <a:pos x="0" y="2777"/>
                </a:cxn>
                <a:cxn ang="0">
                  <a:pos x="195" y="2087"/>
                </a:cxn>
                <a:cxn ang="0">
                  <a:pos x="840" y="2942"/>
                </a:cxn>
                <a:cxn ang="0">
                  <a:pos x="1350" y="1517"/>
                </a:cxn>
                <a:cxn ang="0">
                  <a:pos x="2025" y="2882"/>
                </a:cxn>
                <a:cxn ang="0">
                  <a:pos x="2625" y="1517"/>
                </a:cxn>
                <a:cxn ang="0">
                  <a:pos x="3496" y="3032"/>
                </a:cxn>
                <a:cxn ang="0">
                  <a:pos x="4501" y="77"/>
                </a:cxn>
                <a:cxn ang="0">
                  <a:pos x="5206" y="2567"/>
                </a:cxn>
                <a:cxn ang="0">
                  <a:pos x="6045" y="647"/>
                </a:cxn>
                <a:cxn ang="0">
                  <a:pos x="6765" y="2207"/>
                </a:cxn>
              </a:cxnLst>
              <a:rect l="0" t="0" r="r" b="b"/>
              <a:pathLst>
                <a:path w="6765" h="3272">
                  <a:moveTo>
                    <a:pt x="0" y="2777"/>
                  </a:moveTo>
                  <a:cubicBezTo>
                    <a:pt x="27" y="2418"/>
                    <a:pt x="55" y="2060"/>
                    <a:pt x="195" y="2087"/>
                  </a:cubicBezTo>
                  <a:cubicBezTo>
                    <a:pt x="335" y="2114"/>
                    <a:pt x="648" y="3037"/>
                    <a:pt x="840" y="2942"/>
                  </a:cubicBezTo>
                  <a:cubicBezTo>
                    <a:pt x="1032" y="2847"/>
                    <a:pt x="1153" y="1527"/>
                    <a:pt x="1350" y="1517"/>
                  </a:cubicBezTo>
                  <a:cubicBezTo>
                    <a:pt x="1547" y="1507"/>
                    <a:pt x="1813" y="2882"/>
                    <a:pt x="2025" y="2882"/>
                  </a:cubicBezTo>
                  <a:cubicBezTo>
                    <a:pt x="2237" y="2882"/>
                    <a:pt x="2380" y="1492"/>
                    <a:pt x="2625" y="1517"/>
                  </a:cubicBezTo>
                  <a:cubicBezTo>
                    <a:pt x="2870" y="1542"/>
                    <a:pt x="3183" y="3272"/>
                    <a:pt x="3496" y="3032"/>
                  </a:cubicBezTo>
                  <a:cubicBezTo>
                    <a:pt x="3809" y="2792"/>
                    <a:pt x="4216" y="154"/>
                    <a:pt x="4501" y="77"/>
                  </a:cubicBezTo>
                  <a:cubicBezTo>
                    <a:pt x="4786" y="0"/>
                    <a:pt x="4949" y="2472"/>
                    <a:pt x="5206" y="2567"/>
                  </a:cubicBezTo>
                  <a:cubicBezTo>
                    <a:pt x="5463" y="2662"/>
                    <a:pt x="5785" y="707"/>
                    <a:pt x="6045" y="647"/>
                  </a:cubicBezTo>
                  <a:cubicBezTo>
                    <a:pt x="6305" y="587"/>
                    <a:pt x="6645" y="1947"/>
                    <a:pt x="6765" y="2207"/>
                  </a:cubicBezTo>
                </a:path>
              </a:pathLst>
            </a:custGeom>
            <a:noFill/>
            <a:ln w="31750">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sz="2400"/>
            </a:p>
          </p:txBody>
        </p:sp>
        <p:sp>
          <p:nvSpPr>
            <p:cNvPr id="104455" name="Text Box 7"/>
            <p:cNvSpPr txBox="1">
              <a:spLocks noChangeArrowheads="1"/>
            </p:cNvSpPr>
            <p:nvPr/>
          </p:nvSpPr>
          <p:spPr bwMode="auto">
            <a:xfrm>
              <a:off x="6088084" y="1313983"/>
              <a:ext cx="2674840" cy="47520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Arial" pitchFamily="34" charset="0"/>
                  <a:cs typeface="Arial" pitchFamily="34" charset="0"/>
                </a:rPr>
                <a:t>معدل عائد السهم </a:t>
              </a:r>
              <a:r>
                <a:rPr kumimoji="0" lang="fr-FR" sz="2800" b="1" i="0" u="none" strike="noStrike" cap="none" normalizeH="0" baseline="0" dirty="0" smtClean="0">
                  <a:ln>
                    <a:noFill/>
                  </a:ln>
                  <a:solidFill>
                    <a:srgbClr val="FF0000"/>
                  </a:solidFill>
                  <a:effectLst/>
                  <a:latin typeface="Calibri" pitchFamily="34" charset="0"/>
                  <a:ea typeface="Arial" pitchFamily="34" charset="0"/>
                  <a:cs typeface="Arial" pitchFamily="34" charset="0"/>
                </a:rPr>
                <a:t>R</a:t>
              </a:r>
              <a:r>
                <a:rPr kumimoji="0" lang="fr-FR" sz="2800" b="1" i="0" u="none" strike="noStrike" cap="none" normalizeH="0" baseline="-25000" dirty="0" smtClean="0">
                  <a:ln>
                    <a:noFill/>
                  </a:ln>
                  <a:solidFill>
                    <a:srgbClr val="FF0000"/>
                  </a:solidFill>
                  <a:effectLst/>
                  <a:latin typeface="Calibri" pitchFamily="34" charset="0"/>
                  <a:ea typeface="Arial" pitchFamily="34" charset="0"/>
                  <a:cs typeface="Arial" pitchFamily="34" charset="0"/>
                </a:rPr>
                <a:t>i</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456" name="AutoShape 8"/>
            <p:cNvCxnSpPr>
              <a:cxnSpLocks noChangeShapeType="1"/>
            </p:cNvCxnSpPr>
            <p:nvPr/>
          </p:nvCxnSpPr>
          <p:spPr bwMode="auto">
            <a:xfrm flipH="1">
              <a:off x="5933499" y="1827994"/>
              <a:ext cx="1054990" cy="534603"/>
            </a:xfrm>
            <a:prstGeom prst="straightConnector1">
              <a:avLst/>
            </a:prstGeom>
            <a:noFill/>
            <a:ln w="57150">
              <a:solidFill>
                <a:srgbClr val="FF0000"/>
              </a:solidFill>
              <a:round/>
              <a:headEnd/>
              <a:tailEnd type="triangle" w="med" len="med"/>
            </a:ln>
          </p:spPr>
        </p:cxnSp>
        <p:sp>
          <p:nvSpPr>
            <p:cNvPr id="104457" name="Text Box 9"/>
            <p:cNvSpPr txBox="1">
              <a:spLocks noChangeArrowheads="1"/>
            </p:cNvSpPr>
            <p:nvPr/>
          </p:nvSpPr>
          <p:spPr bwMode="auto">
            <a:xfrm>
              <a:off x="6122518" y="2573270"/>
              <a:ext cx="2640406" cy="41580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Arial" pitchFamily="34" charset="0"/>
                  <a:ea typeface="Arial" pitchFamily="34" charset="0"/>
                  <a:cs typeface="Arial" pitchFamily="34" charset="0"/>
                </a:rPr>
                <a:t>معدل عائد السوق </a:t>
              </a:r>
              <a:r>
                <a:rPr kumimoji="0" lang="fr-FR" sz="2400" b="1" i="0" u="none" strike="noStrike" cap="none" normalizeH="0" baseline="0" dirty="0" err="1" smtClean="0">
                  <a:ln>
                    <a:noFill/>
                  </a:ln>
                  <a:solidFill>
                    <a:srgbClr val="000000"/>
                  </a:solidFill>
                  <a:effectLst/>
                  <a:latin typeface="Calibri" pitchFamily="34" charset="0"/>
                  <a:ea typeface="Arial" pitchFamily="34" charset="0"/>
                  <a:cs typeface="Arial" pitchFamily="34" charset="0"/>
                </a:rPr>
                <a:t>R</a:t>
              </a:r>
              <a:r>
                <a:rPr kumimoji="0" lang="fr-FR" sz="2400" b="1" i="0" u="none" strike="noStrike" cap="none" normalizeH="0" baseline="-25000" dirty="0" err="1" smtClean="0">
                  <a:ln>
                    <a:noFill/>
                  </a:ln>
                  <a:solidFill>
                    <a:srgbClr val="000000"/>
                  </a:solidFill>
                  <a:effectLst/>
                  <a:latin typeface="Calibri" pitchFamily="34" charset="0"/>
                  <a:ea typeface="Arial" pitchFamily="34" charset="0"/>
                  <a:cs typeface="Arial" pitchFamily="34" charset="0"/>
                </a:rPr>
                <a:t>m</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458" name="AutoShape 10"/>
            <p:cNvCxnSpPr>
              <a:cxnSpLocks noChangeShapeType="1"/>
            </p:cNvCxnSpPr>
            <p:nvPr/>
          </p:nvCxnSpPr>
          <p:spPr bwMode="auto">
            <a:xfrm flipH="1">
              <a:off x="6151091" y="3030256"/>
              <a:ext cx="1087959" cy="475203"/>
            </a:xfrm>
            <a:prstGeom prst="straightConnector1">
              <a:avLst/>
            </a:prstGeom>
            <a:noFill/>
            <a:ln w="57150">
              <a:solidFill>
                <a:srgbClr val="000000"/>
              </a:solidFill>
              <a:round/>
              <a:headEnd/>
              <a:tailEnd type="triangle" w="med" len="med"/>
            </a:ln>
          </p:spPr>
        </p:cxnSp>
        <p:sp>
          <p:nvSpPr>
            <p:cNvPr id="104459" name="Text Box 11"/>
            <p:cNvSpPr txBox="1">
              <a:spLocks noChangeArrowheads="1"/>
            </p:cNvSpPr>
            <p:nvPr/>
          </p:nvSpPr>
          <p:spPr bwMode="auto">
            <a:xfrm>
              <a:off x="7187032" y="3868197"/>
              <a:ext cx="1194923" cy="47520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Arial" pitchFamily="34" charset="0"/>
                  <a:ea typeface="Arial" pitchFamily="34" charset="0"/>
                  <a:cs typeface="Arial" pitchFamily="34" charset="0"/>
                </a:rPr>
                <a:t>الزمن</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60" name="Text Box 12"/>
            <p:cNvSpPr txBox="1">
              <a:spLocks noChangeArrowheads="1"/>
            </p:cNvSpPr>
            <p:nvPr/>
          </p:nvSpPr>
          <p:spPr bwMode="auto">
            <a:xfrm>
              <a:off x="380880" y="1371799"/>
              <a:ext cx="465954" cy="1447784"/>
            </a:xfrm>
            <a:prstGeom prst="rect">
              <a:avLst/>
            </a:prstGeom>
            <a:solidFill>
              <a:srgbClr val="FFFFFF"/>
            </a:solidFill>
            <a:ln w="9525">
              <a:noFill/>
              <a:miter lim="800000"/>
              <a:headEnd/>
              <a:tailEnd/>
            </a:ln>
          </p:spPr>
          <p:txBody>
            <a:bodyPr vert="vert270"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0000"/>
                  </a:solidFill>
                  <a:effectLst/>
                  <a:latin typeface="Arial" pitchFamily="34" charset="0"/>
                  <a:ea typeface="Arial" pitchFamily="34" charset="0"/>
                  <a:cs typeface="Arial" pitchFamily="34" charset="0"/>
                </a:rPr>
                <a:t>معدل العائد</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4461" name="AutoShape 13"/>
            <p:cNvCxnSpPr>
              <a:cxnSpLocks noChangeShapeType="1"/>
            </p:cNvCxnSpPr>
            <p:nvPr/>
          </p:nvCxnSpPr>
          <p:spPr bwMode="auto">
            <a:xfrm>
              <a:off x="2450566" y="2213700"/>
              <a:ext cx="692337" cy="792"/>
            </a:xfrm>
            <a:prstGeom prst="straightConnector1">
              <a:avLst/>
            </a:prstGeom>
            <a:noFill/>
            <a:ln w="25400">
              <a:solidFill>
                <a:srgbClr val="FF0000"/>
              </a:solidFill>
              <a:prstDash val="dash"/>
              <a:round/>
              <a:headEnd/>
              <a:tailEnd/>
            </a:ln>
          </p:spPr>
        </p:cxnSp>
        <p:cxnSp>
          <p:nvCxnSpPr>
            <p:cNvPr id="104462" name="AutoShape 14"/>
            <p:cNvCxnSpPr>
              <a:cxnSpLocks noChangeShapeType="1"/>
            </p:cNvCxnSpPr>
            <p:nvPr/>
          </p:nvCxnSpPr>
          <p:spPr bwMode="auto">
            <a:xfrm flipH="1">
              <a:off x="2340671" y="3345474"/>
              <a:ext cx="373642" cy="0"/>
            </a:xfrm>
            <a:prstGeom prst="straightConnector1">
              <a:avLst/>
            </a:prstGeom>
            <a:noFill/>
            <a:ln w="25400">
              <a:solidFill>
                <a:srgbClr val="FF0000"/>
              </a:solidFill>
              <a:prstDash val="dash"/>
              <a:round/>
              <a:headEnd/>
              <a:tailEnd/>
            </a:ln>
          </p:spPr>
        </p:cxnSp>
        <p:cxnSp>
          <p:nvCxnSpPr>
            <p:cNvPr id="104463" name="AutoShape 15"/>
            <p:cNvCxnSpPr>
              <a:cxnSpLocks noChangeShapeType="1"/>
            </p:cNvCxnSpPr>
            <p:nvPr/>
          </p:nvCxnSpPr>
          <p:spPr bwMode="auto">
            <a:xfrm flipH="1">
              <a:off x="2714313" y="3214794"/>
              <a:ext cx="428590" cy="23760"/>
            </a:xfrm>
            <a:prstGeom prst="straightConnector1">
              <a:avLst/>
            </a:prstGeom>
            <a:noFill/>
            <a:ln w="25400">
              <a:solidFill>
                <a:srgbClr val="000000"/>
              </a:solidFill>
              <a:prstDash val="dash"/>
              <a:round/>
              <a:headEnd/>
              <a:tailEnd/>
            </a:ln>
          </p:spPr>
        </p:cxnSp>
        <p:cxnSp>
          <p:nvCxnSpPr>
            <p:cNvPr id="104464" name="AutoShape 16"/>
            <p:cNvCxnSpPr>
              <a:cxnSpLocks noChangeShapeType="1"/>
            </p:cNvCxnSpPr>
            <p:nvPr/>
          </p:nvCxnSpPr>
          <p:spPr bwMode="auto">
            <a:xfrm>
              <a:off x="2450566" y="3868197"/>
              <a:ext cx="549474" cy="0"/>
            </a:xfrm>
            <a:prstGeom prst="straightConnector1">
              <a:avLst/>
            </a:prstGeom>
            <a:noFill/>
            <a:ln w="25400">
              <a:solidFill>
                <a:srgbClr val="000000"/>
              </a:solidFill>
              <a:prstDash val="dash"/>
              <a:round/>
              <a:headEnd/>
              <a:tailEnd/>
            </a:ln>
          </p:spPr>
        </p:cxnSp>
        <p:cxnSp>
          <p:nvCxnSpPr>
            <p:cNvPr id="104465" name="AutoShape 17"/>
            <p:cNvCxnSpPr>
              <a:cxnSpLocks noChangeShapeType="1"/>
            </p:cNvCxnSpPr>
            <p:nvPr/>
          </p:nvCxnSpPr>
          <p:spPr bwMode="auto">
            <a:xfrm rot="16200000" flipV="1">
              <a:off x="1876837" y="2771776"/>
              <a:ext cx="1135735" cy="12455"/>
            </a:xfrm>
            <a:prstGeom prst="straightConnector1">
              <a:avLst/>
            </a:prstGeom>
            <a:noFill/>
            <a:ln w="25400">
              <a:solidFill>
                <a:srgbClr val="FF0000"/>
              </a:solidFill>
              <a:prstDash val="dash"/>
              <a:round/>
              <a:headEnd/>
              <a:tailEnd type="triangle" w="med" len="med"/>
            </a:ln>
          </p:spPr>
        </p:cxnSp>
        <p:cxnSp>
          <p:nvCxnSpPr>
            <p:cNvPr id="104466" name="AutoShape 18"/>
            <p:cNvCxnSpPr>
              <a:cxnSpLocks noChangeShapeType="1"/>
            </p:cNvCxnSpPr>
            <p:nvPr/>
          </p:nvCxnSpPr>
          <p:spPr bwMode="auto">
            <a:xfrm flipV="1">
              <a:off x="2857177" y="3214794"/>
              <a:ext cx="0" cy="653404"/>
            </a:xfrm>
            <a:prstGeom prst="straightConnector1">
              <a:avLst/>
            </a:prstGeom>
            <a:noFill/>
            <a:ln w="25400">
              <a:solidFill>
                <a:srgbClr val="000000"/>
              </a:solidFill>
              <a:prstDash val="dash"/>
              <a:round/>
              <a:headEnd/>
              <a:tailEnd type="triangle" w="med" len="med"/>
            </a:ln>
          </p:spPr>
        </p:cxnSp>
      </p:grpSp>
      <p:sp>
        <p:nvSpPr>
          <p:cNvPr id="20" name="Rectangle 17"/>
          <p:cNvSpPr>
            <a:spLocks noChangeArrowheads="1"/>
          </p:cNvSpPr>
          <p:nvPr/>
        </p:nvSpPr>
        <p:spPr bwMode="auto">
          <a:xfrm>
            <a:off x="457200" y="5165229"/>
            <a:ext cx="83058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ملاحظة: </a:t>
            </a:r>
            <a:endParaRPr kumimoji="0" lang="fr-FR"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endParaRPr>
          </a:p>
          <a:p>
            <a:pPr marL="0" marR="0" lvl="0" indent="0" algn="just" defTabSz="914400" rtl="1" eaLnBrk="1" fontAlgn="base" latinLnBrk="0" hangingPunct="1">
              <a:lnSpc>
                <a:spcPct val="100000"/>
              </a:lnSpc>
              <a:spcBef>
                <a:spcPct val="0"/>
              </a:spcBef>
              <a:spcAft>
                <a:spcPct val="0"/>
              </a:spcAft>
              <a:buClrTx/>
              <a:buSzTx/>
              <a:buFontTx/>
              <a:buNone/>
              <a:tabLst/>
            </a:pPr>
            <a:r>
              <a:rPr lang="fr-FR" sz="2800" b="1" dirty="0" smtClean="0">
                <a:solidFill>
                  <a:srgbClr val="FF0000"/>
                </a:solidFill>
                <a:latin typeface="Calibri" pitchFamily="34" charset="0"/>
                <a:ea typeface="Times New Roman" pitchFamily="18"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غالبا بيتا لا تتجاوز  مستوى 3.</a:t>
            </a:r>
            <a:r>
              <a:rPr lang="en-US" sz="2400" b="1" dirty="0" smtClean="0">
                <a:latin typeface="Calibri" pitchFamily="34" charset="0"/>
                <a:ea typeface="Times New Roman" pitchFamily="18" charset="0"/>
                <a:cs typeface="Arial" pitchFamily="34" charset="0"/>
              </a:rPr>
              <a:t> </a:t>
            </a:r>
            <a:r>
              <a:rPr lang="ar-DZ" sz="2400" b="1" dirty="0" smtClean="0">
                <a:latin typeface="Calibri" pitchFamily="34" charset="0"/>
                <a:ea typeface="Times New Roman" pitchFamily="18" charset="0"/>
                <a:cs typeface="Arial" pitchFamily="34" charset="0"/>
              </a:rPr>
              <a:t>و</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بيتا تكون مرتفعة ( أكبر من 1: في صناعات عالية المخاطرة: النقل الجوي، السياحة، السيارات، الملابس</a:t>
            </a:r>
            <a:r>
              <a:rPr kumimoji="0" lang="fr-FR"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التكنولوجيا العالية</a:t>
            </a:r>
            <a:r>
              <a:rPr kumimoji="0" lang="fr-FR"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fr-FR"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21" name="Text Box 19"/>
          <p:cNvSpPr txBox="1">
            <a:spLocks noChangeArrowheads="1"/>
          </p:cNvSpPr>
          <p:nvPr/>
        </p:nvSpPr>
        <p:spPr bwMode="auto">
          <a:xfrm>
            <a:off x="914400" y="457200"/>
            <a:ext cx="7391525" cy="4569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رسم لتطور معدل عائد السهم ومعدل عائد السوق في حالة بيتا يساوي 2</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2" name="Connecteur droit avec flèche 41"/>
          <p:cNvCxnSpPr/>
          <p:nvPr/>
        </p:nvCxnSpPr>
        <p:spPr>
          <a:xfrm rot="5400000">
            <a:off x="3924300" y="2019300"/>
            <a:ext cx="1905000" cy="158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a:off x="4191000" y="1066800"/>
            <a:ext cx="838200" cy="1588"/>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a:off x="4773304" y="3048000"/>
            <a:ext cx="457200" cy="1588"/>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66" name="Groupe 65"/>
          <p:cNvGrpSpPr/>
          <p:nvPr/>
        </p:nvGrpSpPr>
        <p:grpSpPr>
          <a:xfrm>
            <a:off x="4114800" y="2590800"/>
            <a:ext cx="990600" cy="1144588"/>
            <a:chOff x="4114800" y="2590800"/>
            <a:chExt cx="990600" cy="1144588"/>
          </a:xfrm>
        </p:grpSpPr>
        <p:cxnSp>
          <p:nvCxnSpPr>
            <p:cNvPr id="49" name="Connecteur droit avec flèche 48"/>
            <p:cNvCxnSpPr/>
            <p:nvPr/>
          </p:nvCxnSpPr>
          <p:spPr>
            <a:xfrm rot="5400000">
              <a:off x="3848894" y="3162300"/>
              <a:ext cx="1142206" cy="794"/>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a:off x="4114800" y="2590800"/>
              <a:ext cx="533400" cy="1588"/>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a:off x="4343400" y="3733800"/>
              <a:ext cx="762000" cy="1588"/>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457200"/>
            <a:ext cx="8077200" cy="2308324"/>
          </a:xfrm>
          <a:prstGeom prst="rect">
            <a:avLst/>
          </a:prstGeom>
        </p:spPr>
        <p:txBody>
          <a:bodyPr wrap="square">
            <a:spAutoFit/>
          </a:bodyPr>
          <a:lstStyle/>
          <a:p>
            <a:pPr algn="just" rtl="1"/>
            <a:r>
              <a:rPr lang="el-GR" sz="3600" b="1" dirty="0" smtClean="0">
                <a:solidFill>
                  <a:srgbClr val="FF0000"/>
                </a:solidFill>
                <a:latin typeface="Times New Roman" pitchFamily="18" charset="0"/>
                <a:cs typeface="Times New Roman" pitchFamily="18" charset="0"/>
              </a:rPr>
              <a:t>β</a:t>
            </a:r>
            <a:r>
              <a:rPr lang="fr-FR" sz="3600" b="1" baseline="-25000" dirty="0" smtClean="0">
                <a:solidFill>
                  <a:srgbClr val="FF0000"/>
                </a:solidFill>
                <a:latin typeface="Times New Roman" pitchFamily="18" charset="0"/>
                <a:cs typeface="Times New Roman" pitchFamily="18" charset="0"/>
              </a:rPr>
              <a:t>a</a:t>
            </a:r>
            <a:r>
              <a:rPr lang="fr-FR" sz="3600" b="1" dirty="0" smtClean="0">
                <a:solidFill>
                  <a:srgbClr val="FF0000"/>
                </a:solidFill>
                <a:latin typeface="Times New Roman" pitchFamily="18" charset="0"/>
                <a:cs typeface="Times New Roman" pitchFamily="18" charset="0"/>
              </a:rPr>
              <a:t>= 1</a:t>
            </a:r>
            <a:r>
              <a:rPr lang="ar-SA" sz="3600" b="1" dirty="0" smtClean="0">
                <a:solidFill>
                  <a:srgbClr val="FF0000"/>
                </a:solidFill>
                <a:latin typeface="Times New Roman" pitchFamily="18" charset="0"/>
                <a:cs typeface="Times New Roman" pitchFamily="18" charset="0"/>
              </a:rPr>
              <a:t>:</a:t>
            </a:r>
            <a:endParaRPr lang="fr-FR" sz="3600" b="1" dirty="0" smtClean="0">
              <a:solidFill>
                <a:srgbClr val="FF0000"/>
              </a:solidFill>
              <a:latin typeface="Times New Roman" pitchFamily="18" charset="0"/>
              <a:cs typeface="Times New Roman" pitchFamily="18" charset="0"/>
            </a:endParaRPr>
          </a:p>
          <a:p>
            <a:pPr algn="just" rtl="1"/>
            <a:r>
              <a:rPr lang="ar-SA" sz="2600" b="1" dirty="0" smtClean="0">
                <a:solidFill>
                  <a:srgbClr val="FF0000"/>
                </a:solidFill>
                <a:latin typeface="Times New Roman" pitchFamily="18" charset="0"/>
                <a:cs typeface="Times New Roman" pitchFamily="18" charset="0"/>
              </a:rPr>
              <a:t> </a:t>
            </a:r>
            <a:r>
              <a:rPr lang="ar-SA" sz="2600" b="1" dirty="0" smtClean="0">
                <a:latin typeface="Arial" pitchFamily="34" charset="0"/>
                <a:cs typeface="Arial" pitchFamily="34" charset="0"/>
              </a:rPr>
              <a:t>المخاطر النظامية التي يتعرض لها السهم</a:t>
            </a:r>
            <a:r>
              <a:rPr lang="fr-FR" sz="2600" b="1" dirty="0" smtClean="0">
                <a:latin typeface="Times New Roman" pitchFamily="18" charset="0"/>
                <a:cs typeface="Times New Roman" pitchFamily="18" charset="0"/>
              </a:rPr>
              <a:t>a</a:t>
            </a:r>
            <a:r>
              <a:rPr lang="fr-FR" sz="2600" b="1" dirty="0" smtClean="0">
                <a:latin typeface="Arial" pitchFamily="34" charset="0"/>
                <a:cs typeface="Arial" pitchFamily="34" charset="0"/>
              </a:rPr>
              <a:t> </a:t>
            </a:r>
            <a:r>
              <a:rPr lang="ar-DZ" sz="2600" b="1" dirty="0" smtClean="0">
                <a:latin typeface="Arial" pitchFamily="34" charset="0"/>
                <a:cs typeface="Arial" pitchFamily="34" charset="0"/>
              </a:rPr>
              <a:t> تساوي المخاطر النظامية في السوق، مما يجعل المستثمر يطالب بعلاوة مخاطرة مساوية لعلاوة المخاطرة لمحفظة السوق ككل، وبالتالي معدل العائد المطلوب على هذا السهم يساوي معدل العائد المتوقع للسوق المالية.</a:t>
            </a:r>
            <a:endParaRPr lang="fr-FR" sz="2600" dirty="0"/>
          </a:p>
        </p:txBody>
      </p:sp>
      <p:grpSp>
        <p:nvGrpSpPr>
          <p:cNvPr id="100354" name="Group 2"/>
          <p:cNvGrpSpPr>
            <a:grpSpLocks/>
          </p:cNvGrpSpPr>
          <p:nvPr/>
        </p:nvGrpSpPr>
        <p:grpSpPr bwMode="auto">
          <a:xfrm>
            <a:off x="1295400" y="2819400"/>
            <a:ext cx="7010814" cy="2853395"/>
            <a:chOff x="3952" y="13985"/>
            <a:chExt cx="8186" cy="2201"/>
          </a:xfrm>
        </p:grpSpPr>
        <p:cxnSp>
          <p:nvCxnSpPr>
            <p:cNvPr id="100355" name="AutoShape 3"/>
            <p:cNvCxnSpPr>
              <a:cxnSpLocks noChangeShapeType="1"/>
            </p:cNvCxnSpPr>
            <p:nvPr/>
          </p:nvCxnSpPr>
          <p:spPr bwMode="auto">
            <a:xfrm flipV="1">
              <a:off x="9180" y="14188"/>
              <a:ext cx="1" cy="780"/>
            </a:xfrm>
            <a:prstGeom prst="straightConnector1">
              <a:avLst/>
            </a:prstGeom>
            <a:noFill/>
            <a:ln w="63500">
              <a:solidFill>
                <a:srgbClr val="000000"/>
              </a:solidFill>
              <a:round/>
              <a:headEnd/>
              <a:tailEnd type="triangle" w="med" len="med"/>
            </a:ln>
          </p:spPr>
        </p:cxnSp>
        <p:sp>
          <p:nvSpPr>
            <p:cNvPr id="100356" name="Text Box 4"/>
            <p:cNvSpPr txBox="1">
              <a:spLocks noChangeArrowheads="1"/>
            </p:cNvSpPr>
            <p:nvPr/>
          </p:nvSpPr>
          <p:spPr bwMode="auto">
            <a:xfrm>
              <a:off x="8846" y="15069"/>
              <a:ext cx="809" cy="5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0357" name="Text Box 5"/>
            <p:cNvSpPr txBox="1">
              <a:spLocks noChangeArrowheads="1"/>
            </p:cNvSpPr>
            <p:nvPr/>
          </p:nvSpPr>
          <p:spPr bwMode="auto">
            <a:xfrm>
              <a:off x="9240" y="14354"/>
              <a:ext cx="94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5%</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sp>
          <p:nvSpPr>
            <p:cNvPr id="100358" name="Text Box 6"/>
            <p:cNvSpPr txBox="1">
              <a:spLocks noChangeArrowheads="1"/>
            </p:cNvSpPr>
            <p:nvPr/>
          </p:nvSpPr>
          <p:spPr bwMode="auto">
            <a:xfrm>
              <a:off x="8134" y="15069"/>
              <a:ext cx="851" cy="5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0359" name="AutoShape 7"/>
            <p:cNvCxnSpPr>
              <a:cxnSpLocks noChangeShapeType="1"/>
            </p:cNvCxnSpPr>
            <p:nvPr/>
          </p:nvCxnSpPr>
          <p:spPr bwMode="auto">
            <a:xfrm flipV="1">
              <a:off x="8609" y="14188"/>
              <a:ext cx="0" cy="780"/>
            </a:xfrm>
            <a:prstGeom prst="straightConnector1">
              <a:avLst/>
            </a:prstGeom>
            <a:noFill/>
            <a:ln w="63500">
              <a:solidFill>
                <a:srgbClr val="000000"/>
              </a:solidFill>
              <a:round/>
              <a:headEnd/>
              <a:tailEnd type="triangle" w="med" len="med"/>
            </a:ln>
          </p:spPr>
        </p:cxnSp>
        <p:sp>
          <p:nvSpPr>
            <p:cNvPr id="100360" name="Text Box 8"/>
            <p:cNvSpPr txBox="1">
              <a:spLocks noChangeArrowheads="1"/>
            </p:cNvSpPr>
            <p:nvPr/>
          </p:nvSpPr>
          <p:spPr bwMode="auto">
            <a:xfrm>
              <a:off x="7689" y="14354"/>
              <a:ext cx="860"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0361" name="Text Box 9"/>
            <p:cNvSpPr txBox="1">
              <a:spLocks noChangeArrowheads="1"/>
            </p:cNvSpPr>
            <p:nvPr/>
          </p:nvSpPr>
          <p:spPr bwMode="auto">
            <a:xfrm>
              <a:off x="10719" y="13985"/>
              <a:ext cx="1419" cy="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β</a:t>
              </a:r>
              <a:r>
                <a:rPr lang="fr-FR" sz="3200" b="1" baseline="-25000" dirty="0" smtClean="0">
                  <a:solidFill>
                    <a:srgbClr val="FF0000"/>
                  </a:solidFill>
                  <a:latin typeface="Times New Roman" pitchFamily="18" charset="0"/>
                  <a:cs typeface="Times New Roman" pitchFamily="18" charset="0"/>
                </a:rPr>
                <a:t> a </a:t>
              </a:r>
              <a:r>
                <a:rPr kumimoji="0" lang="fr-FR" sz="32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0362" name="AutoShape 10"/>
            <p:cNvCxnSpPr>
              <a:cxnSpLocks noChangeShapeType="1"/>
            </p:cNvCxnSpPr>
            <p:nvPr/>
          </p:nvCxnSpPr>
          <p:spPr bwMode="auto">
            <a:xfrm>
              <a:off x="6135" y="15208"/>
              <a:ext cx="0" cy="377"/>
            </a:xfrm>
            <a:prstGeom prst="straightConnector1">
              <a:avLst/>
            </a:prstGeom>
            <a:noFill/>
            <a:ln w="63500">
              <a:solidFill>
                <a:srgbClr val="000000"/>
              </a:solidFill>
              <a:round/>
              <a:headEnd/>
              <a:tailEnd type="triangle" w="med" len="med"/>
            </a:ln>
          </p:spPr>
        </p:cxnSp>
        <p:sp>
          <p:nvSpPr>
            <p:cNvPr id="100363" name="Text Box 11"/>
            <p:cNvSpPr txBox="1">
              <a:spLocks noChangeArrowheads="1"/>
            </p:cNvSpPr>
            <p:nvPr/>
          </p:nvSpPr>
          <p:spPr bwMode="auto">
            <a:xfrm>
              <a:off x="5901" y="15657"/>
              <a:ext cx="809" cy="5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0364" name="Text Box 12"/>
            <p:cNvSpPr txBox="1">
              <a:spLocks noChangeArrowheads="1"/>
            </p:cNvSpPr>
            <p:nvPr/>
          </p:nvSpPr>
          <p:spPr bwMode="auto">
            <a:xfrm>
              <a:off x="6285" y="15104"/>
              <a:ext cx="1137"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0365" name="Text Box 13"/>
            <p:cNvSpPr txBox="1">
              <a:spLocks noChangeArrowheads="1"/>
            </p:cNvSpPr>
            <p:nvPr/>
          </p:nvSpPr>
          <p:spPr bwMode="auto">
            <a:xfrm>
              <a:off x="5020" y="15657"/>
              <a:ext cx="809" cy="5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0366" name="AutoShape 14"/>
            <p:cNvCxnSpPr>
              <a:cxnSpLocks noChangeShapeType="1"/>
            </p:cNvCxnSpPr>
            <p:nvPr/>
          </p:nvCxnSpPr>
          <p:spPr bwMode="auto">
            <a:xfrm>
              <a:off x="5564" y="15208"/>
              <a:ext cx="0" cy="377"/>
            </a:xfrm>
            <a:prstGeom prst="straightConnector1">
              <a:avLst/>
            </a:prstGeom>
            <a:noFill/>
            <a:ln w="63500">
              <a:solidFill>
                <a:srgbClr val="000000"/>
              </a:solidFill>
              <a:round/>
              <a:headEnd/>
              <a:tailEnd type="triangle" w="med" len="med"/>
            </a:ln>
          </p:spPr>
        </p:cxnSp>
        <p:sp>
          <p:nvSpPr>
            <p:cNvPr id="100367" name="Text Box 15"/>
            <p:cNvSpPr txBox="1">
              <a:spLocks noChangeArrowheads="1"/>
            </p:cNvSpPr>
            <p:nvPr/>
          </p:nvSpPr>
          <p:spPr bwMode="auto">
            <a:xfrm>
              <a:off x="3952" y="15128"/>
              <a:ext cx="1068"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-3%</a:t>
              </a:r>
              <a:endParaRPr kumimoji="0" lang="fr-FR" sz="2800" b="0" i="0" u="none" strike="noStrike" cap="none" normalizeH="0" baseline="0" smtClean="0">
                <a:ln>
                  <a:noFill/>
                </a:ln>
                <a:solidFill>
                  <a:schemeClr val="tx1"/>
                </a:solidFill>
                <a:effectLst/>
                <a:latin typeface="Arial" pitchFamily="34" charset="0"/>
                <a:cs typeface="Arial" pitchFamily="34" charset="0"/>
              </a:endParaRPr>
            </a:p>
          </p:txBody>
        </p:sp>
      </p:grpSp>
      <p:sp>
        <p:nvSpPr>
          <p:cNvPr id="19" name="Rectangle 16"/>
          <p:cNvSpPr>
            <a:spLocks noChangeArrowheads="1"/>
          </p:cNvSpPr>
          <p:nvPr/>
        </p:nvSpPr>
        <p:spPr bwMode="auto">
          <a:xfrm>
            <a:off x="457200" y="5486401"/>
            <a:ext cx="8077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lang="ar-DZ" sz="2800" b="1" dirty="0" smtClean="0">
                <a:solidFill>
                  <a:srgbClr val="FF0000"/>
                </a:solidFill>
                <a:latin typeface="Calibri" pitchFamily="34" charset="0"/>
                <a:cs typeface="Arial" pitchFamily="34" charset="0"/>
              </a:rPr>
              <a:t>ملاحظة:</a:t>
            </a:r>
          </a:p>
          <a:p>
            <a:pPr lvl="0" algn="just" rtl="1" fontAlgn="base">
              <a:spcBef>
                <a:spcPct val="0"/>
              </a:spcBef>
              <a:spcAft>
                <a:spcPct val="0"/>
              </a:spcAft>
            </a:pPr>
            <a:r>
              <a:rPr lang="el-GR" sz="2800" b="1" dirty="0" smtClean="0">
                <a:latin typeface="Times New Roman" pitchFamily="18" charset="0"/>
                <a:cs typeface="Times New Roman" pitchFamily="18" charset="0"/>
              </a:rPr>
              <a:t> β</a:t>
            </a:r>
            <a:r>
              <a:rPr lang="fr-FR" sz="2800" b="1" baseline="-250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1</a:t>
            </a:r>
            <a:r>
              <a:rPr lang="ar-DZ" sz="2800" b="1" dirty="0" smtClean="0">
                <a:latin typeface="Calibri" pitchFamily="34" charset="0"/>
                <a:cs typeface="Arial" pitchFamily="34" charset="0"/>
              </a:rPr>
              <a:t> تمثل معامل مخاطر السوق المالي.</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2400" y="455341"/>
          <a:ext cx="8763000" cy="6021659"/>
        </p:xfrm>
        <a:graphic>
          <a:graphicData uri="http://schemas.openxmlformats.org/drawingml/2006/table">
            <a:tbl>
              <a:tblPr rtl="1"/>
              <a:tblGrid>
                <a:gridCol w="3961150"/>
                <a:gridCol w="2309619"/>
                <a:gridCol w="2492231"/>
              </a:tblGrid>
              <a:tr h="1280159">
                <a:tc>
                  <a:txBody>
                    <a:bodyPr/>
                    <a:lstStyle/>
                    <a:p>
                      <a:pPr marL="0" marR="0" algn="just" rtl="1">
                        <a:spcBef>
                          <a:spcPts val="0"/>
                        </a:spcBef>
                        <a:spcAft>
                          <a:spcPts val="0"/>
                        </a:spcAft>
                      </a:pPr>
                      <a:r>
                        <a:rPr lang="ar-DZ" sz="2800" b="1" dirty="0">
                          <a:latin typeface="Simplified Arabic"/>
                          <a:ea typeface="Calibri"/>
                          <a:cs typeface="Simplified Arabic"/>
                        </a:rPr>
                        <a:t>البيـــــــــــــــــــان</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dirty="0">
                          <a:latin typeface="Simplified Arabic"/>
                          <a:ea typeface="Calibri"/>
                          <a:cs typeface="Simplified Arabic"/>
                        </a:rPr>
                        <a:t>بدون قرض  </a:t>
                      </a:r>
                      <a:endParaRPr lang="ar-DZ" sz="2800" b="1" dirty="0" smtClean="0">
                        <a:latin typeface="Simplified Arabic"/>
                        <a:ea typeface="Calibri"/>
                        <a:cs typeface="Simplified Arabic"/>
                      </a:endParaRPr>
                    </a:p>
                    <a:p>
                      <a:pPr marL="0" marR="0" algn="l" rtl="1">
                        <a:spcBef>
                          <a:spcPts val="0"/>
                        </a:spcBef>
                        <a:spcAft>
                          <a:spcPts val="0"/>
                        </a:spcAft>
                      </a:pPr>
                      <a:r>
                        <a:rPr lang="en-US" sz="2800" b="1" dirty="0" smtClean="0">
                          <a:latin typeface="Times New Roman" pitchFamily="18" charset="0"/>
                          <a:ea typeface="Calibri"/>
                          <a:cs typeface="Times New Roman" pitchFamily="18" charset="0"/>
                        </a:rPr>
                        <a:t>CP</a:t>
                      </a:r>
                      <a:r>
                        <a:rPr lang="en-US" sz="2800" b="1" dirty="0">
                          <a:latin typeface="Times New Roman" pitchFamily="18" charset="0"/>
                          <a:ea typeface="Calibri"/>
                          <a:cs typeface="Times New Roman" pitchFamily="18" charset="0"/>
                        </a:rPr>
                        <a:t>= 500000; </a:t>
                      </a:r>
                      <a:endParaRPr lang="ar-DZ" sz="2800" b="1" dirty="0" smtClean="0">
                        <a:latin typeface="Times New Roman" pitchFamily="18" charset="0"/>
                        <a:ea typeface="Calibri"/>
                        <a:cs typeface="Times New Roman" pitchFamily="18" charset="0"/>
                      </a:endParaRPr>
                    </a:p>
                    <a:p>
                      <a:pPr marL="0" marR="0" algn="l" rtl="1">
                        <a:spcBef>
                          <a:spcPts val="0"/>
                        </a:spcBef>
                        <a:spcAft>
                          <a:spcPts val="0"/>
                        </a:spcAft>
                      </a:pPr>
                      <a:r>
                        <a:rPr lang="en-US" sz="2800" b="1" dirty="0" smtClean="0">
                          <a:latin typeface="Times New Roman" pitchFamily="18" charset="0"/>
                          <a:ea typeface="Calibri"/>
                          <a:cs typeface="Times New Roman" pitchFamily="18" charset="0"/>
                        </a:rPr>
                        <a:t>D</a:t>
                      </a:r>
                      <a:r>
                        <a:rPr lang="en-US" sz="2800" b="1" dirty="0">
                          <a:latin typeface="Times New Roman" pitchFamily="18" charset="0"/>
                          <a:ea typeface="Calibri"/>
                          <a:cs typeface="Times New Roman" pitchFamily="18" charset="0"/>
                        </a:rPr>
                        <a:t>= 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DZ" sz="2800" b="1" dirty="0">
                          <a:latin typeface="Simplified Arabic"/>
                          <a:ea typeface="Calibri"/>
                          <a:cs typeface="Simplified Arabic"/>
                        </a:rPr>
                        <a:t>مع </a:t>
                      </a:r>
                      <a:r>
                        <a:rPr lang="ar-DZ" sz="2800" b="1" dirty="0" smtClean="0">
                          <a:latin typeface="Simplified Arabic"/>
                          <a:ea typeface="Calibri"/>
                          <a:cs typeface="Simplified Arabic"/>
                        </a:rPr>
                        <a:t>قرض</a:t>
                      </a:r>
                    </a:p>
                    <a:p>
                      <a:pPr marL="0" marR="0" algn="l" rtl="1">
                        <a:spcBef>
                          <a:spcPts val="0"/>
                        </a:spcBef>
                        <a:spcAft>
                          <a:spcPts val="0"/>
                        </a:spcAft>
                      </a:pPr>
                      <a:r>
                        <a:rPr lang="en-US" sz="2800" b="1" dirty="0" smtClean="0">
                          <a:latin typeface="Simplified Arabic"/>
                          <a:ea typeface="Calibri"/>
                        </a:rPr>
                        <a:t> </a:t>
                      </a:r>
                      <a:r>
                        <a:rPr lang="en-US" sz="2800" b="1" dirty="0">
                          <a:latin typeface="Times New Roman" pitchFamily="18" charset="0"/>
                          <a:ea typeface="Calibri"/>
                          <a:cs typeface="Times New Roman" pitchFamily="18" charset="0"/>
                        </a:rPr>
                        <a:t>CP= 200000</a:t>
                      </a:r>
                      <a:r>
                        <a:rPr lang="en-US" sz="2800" b="1" dirty="0" smtClean="0">
                          <a:latin typeface="Times New Roman" pitchFamily="18" charset="0"/>
                          <a:ea typeface="Calibri"/>
                          <a:cs typeface="Times New Roman" pitchFamily="18" charset="0"/>
                        </a:rPr>
                        <a:t>;</a:t>
                      </a:r>
                      <a:endParaRPr lang="ar-DZ" sz="2800" b="1" dirty="0" smtClean="0">
                        <a:latin typeface="Times New Roman" pitchFamily="18" charset="0"/>
                        <a:ea typeface="Calibri"/>
                        <a:cs typeface="Times New Roman" pitchFamily="18" charset="0"/>
                      </a:endParaRPr>
                    </a:p>
                    <a:p>
                      <a:pPr marL="0" marR="0" algn="l" rtl="1">
                        <a:spcBef>
                          <a:spcPts val="0"/>
                        </a:spcBef>
                        <a:spcAft>
                          <a:spcPts val="0"/>
                        </a:spcAft>
                      </a:pPr>
                      <a:r>
                        <a:rPr lang="en-US" sz="2800" b="1" dirty="0" smtClean="0">
                          <a:latin typeface="Times New Roman" pitchFamily="18" charset="0"/>
                          <a:ea typeface="Calibri"/>
                          <a:cs typeface="Times New Roman" pitchFamily="18" charset="0"/>
                        </a:rPr>
                        <a:t> </a:t>
                      </a:r>
                      <a:r>
                        <a:rPr lang="en-US" sz="2800" b="1" dirty="0">
                          <a:latin typeface="Times New Roman" pitchFamily="18" charset="0"/>
                          <a:ea typeface="Calibri"/>
                          <a:cs typeface="Times New Roman" pitchFamily="18" charset="0"/>
                        </a:rPr>
                        <a:t>D= 300000 </a:t>
                      </a:r>
                      <a:r>
                        <a:rPr lang="en-US" sz="2800" b="1" dirty="0">
                          <a:latin typeface="Simplified Arabic"/>
                          <a:ea typeface="Calibri"/>
                        </a:rPr>
                        <a:t> </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4840">
                <a:tc>
                  <a:txBody>
                    <a:bodyPr/>
                    <a:lstStyle/>
                    <a:p>
                      <a:pPr marL="0" marR="0" algn="just" rtl="1">
                        <a:spcBef>
                          <a:spcPts val="0"/>
                        </a:spcBef>
                        <a:spcAft>
                          <a:spcPts val="0"/>
                        </a:spcAft>
                      </a:pPr>
                      <a:r>
                        <a:rPr lang="ar-DZ" sz="2800" b="1" dirty="0" smtClean="0">
                          <a:latin typeface="Simplified Arabic"/>
                          <a:ea typeface="Calibri"/>
                          <a:cs typeface="Simplified Arabic"/>
                        </a:rPr>
                        <a:t>ربح </a:t>
                      </a:r>
                      <a:r>
                        <a:rPr lang="ar-DZ" sz="2800" b="1" dirty="0">
                          <a:latin typeface="Simplified Arabic"/>
                          <a:ea typeface="Calibri"/>
                          <a:cs typeface="Simplified Arabic"/>
                        </a:rPr>
                        <a:t>قبل الفوائد والضرائب </a:t>
                      </a:r>
                      <a:r>
                        <a:rPr lang="en-US" sz="2400" b="1" dirty="0">
                          <a:latin typeface="Times New Roman"/>
                          <a:ea typeface="Calibri"/>
                        </a:rPr>
                        <a:t>EBIT</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100000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100000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lgn="just" rtl="1">
                        <a:spcBef>
                          <a:spcPts val="0"/>
                        </a:spcBef>
                        <a:spcAft>
                          <a:spcPts val="0"/>
                        </a:spcAft>
                      </a:pPr>
                      <a:r>
                        <a:rPr lang="ar-DZ" sz="2800" b="1" dirty="0">
                          <a:latin typeface="Simplified Arabic"/>
                          <a:ea typeface="Calibri"/>
                          <a:cs typeface="Simplified Arabic"/>
                        </a:rPr>
                        <a:t>الفوائد (10%)</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(30000)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lgn="just" rtl="1">
                        <a:spcBef>
                          <a:spcPts val="0"/>
                        </a:spcBef>
                        <a:spcAft>
                          <a:spcPts val="0"/>
                        </a:spcAft>
                      </a:pPr>
                      <a:r>
                        <a:rPr lang="ar-DZ" sz="2800" b="1" dirty="0">
                          <a:latin typeface="Simplified Arabic"/>
                          <a:ea typeface="Calibri"/>
                          <a:cs typeface="Simplified Arabic"/>
                        </a:rPr>
                        <a:t>الربح قبل الضريبة  </a:t>
                      </a:r>
                      <a:r>
                        <a:rPr lang="en-US" sz="2800" b="1" dirty="0">
                          <a:latin typeface="Times New Roman"/>
                          <a:ea typeface="Calibri"/>
                        </a:rPr>
                        <a:t>EBT</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100000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70000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160">
                <a:tc>
                  <a:txBody>
                    <a:bodyPr/>
                    <a:lstStyle/>
                    <a:p>
                      <a:pPr marL="0" marR="0" algn="just" rtl="1">
                        <a:spcBef>
                          <a:spcPts val="0"/>
                        </a:spcBef>
                        <a:spcAft>
                          <a:spcPts val="0"/>
                        </a:spcAft>
                      </a:pPr>
                      <a:r>
                        <a:rPr lang="ar-DZ" sz="2800" b="1">
                          <a:latin typeface="Simplified Arabic"/>
                          <a:ea typeface="Calibri"/>
                          <a:cs typeface="Simplified Arabic"/>
                        </a:rPr>
                        <a:t>الضريبة على الأرباح(25%)</a:t>
                      </a:r>
                      <a:endParaRPr lang="fr-FR" sz="280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(25000)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(17500)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640">
                <a:tc>
                  <a:txBody>
                    <a:bodyPr/>
                    <a:lstStyle/>
                    <a:p>
                      <a:pPr marL="0" marR="0" algn="just" rtl="1">
                        <a:spcBef>
                          <a:spcPts val="0"/>
                        </a:spcBef>
                        <a:spcAft>
                          <a:spcPts val="0"/>
                        </a:spcAft>
                      </a:pPr>
                      <a:r>
                        <a:rPr lang="ar-DZ" sz="2800" b="1" dirty="0">
                          <a:latin typeface="Simplified Arabic"/>
                          <a:ea typeface="Calibri"/>
                          <a:cs typeface="Simplified Arabic"/>
                        </a:rPr>
                        <a:t>الربح الصافي </a:t>
                      </a:r>
                      <a:r>
                        <a:rPr lang="en-US" sz="2800" b="1" dirty="0">
                          <a:latin typeface="Times New Roman"/>
                          <a:ea typeface="Calibri"/>
                        </a:rPr>
                        <a:t>NI</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3600" b="1" dirty="0">
                          <a:latin typeface="Times New Roman" pitchFamily="18" charset="0"/>
                          <a:ea typeface="Calibri"/>
                          <a:cs typeface="Times New Roman" pitchFamily="18" charset="0"/>
                        </a:rPr>
                        <a:t>75000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52500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lgn="just" rtl="1">
                        <a:spcBef>
                          <a:spcPts val="0"/>
                        </a:spcBef>
                        <a:spcAft>
                          <a:spcPts val="0"/>
                        </a:spcAft>
                      </a:pPr>
                      <a:r>
                        <a:rPr lang="ar-DZ" sz="2800" b="1" dirty="0">
                          <a:latin typeface="Simplified Arabic"/>
                          <a:ea typeface="Calibri"/>
                          <a:cs typeface="Simplified Arabic"/>
                        </a:rPr>
                        <a:t>المردودية </a:t>
                      </a:r>
                      <a:r>
                        <a:rPr lang="ar-DZ" sz="2800" b="1" dirty="0" smtClean="0">
                          <a:latin typeface="Simplified Arabic"/>
                          <a:ea typeface="Calibri"/>
                          <a:cs typeface="Simplified Arabic"/>
                        </a:rPr>
                        <a:t>الاقتصادية </a:t>
                      </a:r>
                      <a:r>
                        <a:rPr kumimoji="0" lang="en-US" sz="2800" b="1" kern="1200" dirty="0" smtClean="0">
                          <a:solidFill>
                            <a:schemeClr val="tx1"/>
                          </a:solidFill>
                          <a:latin typeface="Times New Roman" pitchFamily="18" charset="0"/>
                          <a:ea typeface="+mn-ea"/>
                          <a:cs typeface="Times New Roman" pitchFamily="18" charset="0"/>
                        </a:rPr>
                        <a:t>R</a:t>
                      </a:r>
                      <a:r>
                        <a:rPr kumimoji="0" lang="en-US" sz="2800" b="1" kern="1200" baseline="-25000" dirty="0" smtClean="0">
                          <a:solidFill>
                            <a:schemeClr val="tx1"/>
                          </a:solidFill>
                          <a:latin typeface="Times New Roman" pitchFamily="18" charset="0"/>
                          <a:ea typeface="+mn-ea"/>
                          <a:cs typeface="Times New Roman" pitchFamily="18" charset="0"/>
                        </a:rPr>
                        <a:t>e</a:t>
                      </a:r>
                      <a:r>
                        <a:rPr kumimoji="0" lang="en-US" sz="2800" b="1" kern="1200" dirty="0" smtClean="0">
                          <a:solidFill>
                            <a:schemeClr val="tx1"/>
                          </a:solidFill>
                          <a:latin typeface="Times New Roman" pitchFamily="18" charset="0"/>
                          <a:ea typeface="+mn-ea"/>
                          <a:cs typeface="Times New Roman" pitchFamily="18" charset="0"/>
                        </a:rPr>
                        <a:t> </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0.20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0.20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lgn="just" rtl="1">
                        <a:spcBef>
                          <a:spcPts val="0"/>
                        </a:spcBef>
                        <a:spcAft>
                          <a:spcPts val="0"/>
                        </a:spcAft>
                      </a:pPr>
                      <a:r>
                        <a:rPr lang="ar-DZ" sz="2800" b="1" dirty="0">
                          <a:latin typeface="Simplified Arabic"/>
                          <a:ea typeface="Calibri"/>
                          <a:cs typeface="Simplified Arabic"/>
                        </a:rPr>
                        <a:t>المردودية </a:t>
                      </a:r>
                      <a:r>
                        <a:rPr lang="ar-DZ" sz="2800" b="1" dirty="0" smtClean="0">
                          <a:latin typeface="Simplified Arabic"/>
                          <a:ea typeface="Calibri"/>
                          <a:cs typeface="Simplified Arabic"/>
                        </a:rPr>
                        <a:t>المالية</a:t>
                      </a:r>
                      <a:r>
                        <a:rPr lang="fr-FR" sz="2800" b="1" dirty="0" smtClean="0">
                          <a:latin typeface="Simplified Arabic"/>
                          <a:ea typeface="Calibri"/>
                          <a:cs typeface="Simplified Arabic"/>
                        </a:rPr>
                        <a:t> </a:t>
                      </a:r>
                      <a:r>
                        <a:rPr lang="ar-DZ" sz="2800" b="1" dirty="0" smtClean="0">
                          <a:latin typeface="Simplified Arabic"/>
                          <a:ea typeface="Calibri"/>
                          <a:cs typeface="Simplified Arabic"/>
                        </a:rPr>
                        <a:t> </a:t>
                      </a:r>
                      <a:r>
                        <a:rPr kumimoji="0" lang="en-US" sz="2800" b="1" kern="1200" dirty="0" smtClean="0">
                          <a:solidFill>
                            <a:schemeClr val="tx1"/>
                          </a:solidFill>
                          <a:latin typeface="Times New Roman" pitchFamily="18" charset="0"/>
                          <a:ea typeface="+mn-ea"/>
                          <a:cs typeface="Times New Roman" pitchFamily="18" charset="0"/>
                        </a:rPr>
                        <a:t>R</a:t>
                      </a:r>
                      <a:r>
                        <a:rPr kumimoji="0" lang="en-US" sz="2800" b="1" kern="1200" baseline="-25000" dirty="0" smtClean="0">
                          <a:solidFill>
                            <a:schemeClr val="tx1"/>
                          </a:solidFill>
                          <a:latin typeface="Times New Roman" pitchFamily="18" charset="0"/>
                          <a:ea typeface="+mn-ea"/>
                          <a:cs typeface="Times New Roman" pitchFamily="18" charset="0"/>
                        </a:rPr>
                        <a:t>f</a:t>
                      </a:r>
                      <a:r>
                        <a:rPr kumimoji="0" lang="en-US" sz="2800" b="1" kern="1200" dirty="0" smtClean="0">
                          <a:solidFill>
                            <a:schemeClr val="tx1"/>
                          </a:solidFill>
                          <a:latin typeface="Times New Roman" pitchFamily="18" charset="0"/>
                          <a:ea typeface="+mn-ea"/>
                          <a:cs typeface="Times New Roman" pitchFamily="18" charset="0"/>
                        </a:rPr>
                        <a:t> </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0.15 =15%</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0.26 =26%</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26720">
                <a:tc>
                  <a:txBody>
                    <a:bodyPr/>
                    <a:lstStyle/>
                    <a:p>
                      <a:pPr marL="0" marR="0" algn="just" rtl="1">
                        <a:spcBef>
                          <a:spcPts val="0"/>
                        </a:spcBef>
                        <a:spcAft>
                          <a:spcPts val="0"/>
                        </a:spcAft>
                      </a:pPr>
                      <a:r>
                        <a:rPr lang="ar-DZ" sz="2800" b="1" dirty="0">
                          <a:latin typeface="Simplified Arabic"/>
                          <a:ea typeface="Calibri"/>
                          <a:cs typeface="Simplified Arabic"/>
                        </a:rPr>
                        <a:t>عدد </a:t>
                      </a:r>
                      <a:r>
                        <a:rPr lang="ar-DZ" sz="2800" b="1" dirty="0" smtClean="0">
                          <a:latin typeface="Simplified Arabic"/>
                          <a:ea typeface="Calibri"/>
                          <a:cs typeface="Simplified Arabic"/>
                        </a:rPr>
                        <a:t>الأسهم </a:t>
                      </a:r>
                      <a:r>
                        <a:rPr lang="fr-FR" sz="2800" b="1" dirty="0" smtClean="0">
                          <a:latin typeface="Times New Roman" pitchFamily="18" charset="0"/>
                          <a:ea typeface="Calibri"/>
                          <a:cs typeface="Times New Roman" pitchFamily="18" charset="0"/>
                        </a:rPr>
                        <a:t>N</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a:latin typeface="Times New Roman" pitchFamily="18" charset="0"/>
                          <a:ea typeface="Calibri"/>
                          <a:cs typeface="Times New Roman" pitchFamily="18" charset="0"/>
                        </a:rPr>
                        <a:t>1000</a:t>
                      </a:r>
                      <a:endParaRPr lang="fr-FR" sz="280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400</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720">
                <a:tc>
                  <a:txBody>
                    <a:bodyPr/>
                    <a:lstStyle/>
                    <a:p>
                      <a:pPr marL="0" marR="0" algn="just" rtl="1">
                        <a:spcBef>
                          <a:spcPts val="0"/>
                        </a:spcBef>
                        <a:spcAft>
                          <a:spcPts val="0"/>
                        </a:spcAft>
                      </a:pPr>
                      <a:r>
                        <a:rPr lang="ar-DZ" sz="2800" b="1" dirty="0">
                          <a:latin typeface="Simplified Arabic"/>
                          <a:ea typeface="Calibri"/>
                          <a:cs typeface="Simplified Arabic"/>
                        </a:rPr>
                        <a:t>ربح السهم </a:t>
                      </a:r>
                      <a:r>
                        <a:rPr lang="fr-FR" sz="2800" b="1" dirty="0" smtClean="0">
                          <a:latin typeface="Times New Roman" pitchFamily="18" charset="0"/>
                          <a:ea typeface="Calibri"/>
                          <a:cs typeface="Times New Roman" pitchFamily="18" charset="0"/>
                        </a:rPr>
                        <a:t>EPS</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rtl="1">
                        <a:spcBef>
                          <a:spcPts val="0"/>
                        </a:spcBef>
                        <a:spcAft>
                          <a:spcPts val="0"/>
                        </a:spcAft>
                      </a:pPr>
                      <a:r>
                        <a:rPr lang="en-US" sz="2800" b="1" dirty="0">
                          <a:latin typeface="Times New Roman" pitchFamily="18" charset="0"/>
                          <a:ea typeface="Calibri"/>
                          <a:cs typeface="Times New Roman" pitchFamily="18" charset="0"/>
                        </a:rPr>
                        <a:t>75</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just" rtl="1">
                        <a:spcBef>
                          <a:spcPts val="0"/>
                        </a:spcBef>
                        <a:spcAft>
                          <a:spcPts val="0"/>
                        </a:spcAft>
                      </a:pPr>
                      <a:r>
                        <a:rPr lang="en-US" sz="2800" b="1" dirty="0">
                          <a:latin typeface="Times New Roman" pitchFamily="18" charset="0"/>
                          <a:ea typeface="Calibri"/>
                          <a:cs typeface="Times New Roman" pitchFamily="18" charset="0"/>
                        </a:rPr>
                        <a:t>131.25</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489539">
                <a:tc>
                  <a:txBody>
                    <a:bodyPr/>
                    <a:lstStyle/>
                    <a:p>
                      <a:pPr marL="0" marR="0" algn="just" rtl="1">
                        <a:spcBef>
                          <a:spcPts val="0"/>
                        </a:spcBef>
                        <a:spcAft>
                          <a:spcPts val="0"/>
                        </a:spcAft>
                      </a:pPr>
                      <a:r>
                        <a:rPr lang="ar-DZ" sz="2800" b="1" dirty="0">
                          <a:latin typeface="Simplified Arabic"/>
                          <a:ea typeface="Calibri"/>
                          <a:cs typeface="Simplified Arabic"/>
                        </a:rPr>
                        <a:t> ربحية السهم </a:t>
                      </a:r>
                      <a:r>
                        <a:rPr lang="en-US" sz="2800" b="1" dirty="0">
                          <a:latin typeface="Times New Roman"/>
                          <a:ea typeface="Calibri"/>
                        </a:rPr>
                        <a:t>EPS</a:t>
                      </a:r>
                      <a:r>
                        <a:rPr lang="ar-DZ" sz="2800" b="1" dirty="0">
                          <a:latin typeface="Times New Roman"/>
                          <a:ea typeface="Calibri"/>
                        </a:rPr>
                        <a:t> (%)</a:t>
                      </a:r>
                      <a:endParaRPr lang="fr-FR" sz="2800" dirty="0">
                        <a:latin typeface="Times New Roman"/>
                        <a:ea typeface="Times New Roman"/>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0.15 =15%</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DZ" sz="2800" b="1" dirty="0">
                          <a:latin typeface="Times New Roman" pitchFamily="18" charset="0"/>
                          <a:ea typeface="Calibri"/>
                          <a:cs typeface="Times New Roman" pitchFamily="18" charset="0"/>
                        </a:rPr>
                        <a:t>0.26 =26%</a:t>
                      </a:r>
                      <a:endParaRPr lang="fr-FR" sz="2800" dirty="0">
                        <a:latin typeface="Times New Roman" pitchFamily="18" charset="0"/>
                        <a:ea typeface="Times New Roman"/>
                        <a:cs typeface="Times New Roman" pitchFamily="18" charset="0"/>
                      </a:endParaRPr>
                    </a:p>
                  </a:txBody>
                  <a:tcPr marL="65379" marR="653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533400"/>
            <a:ext cx="7924800" cy="1815882"/>
          </a:xfrm>
          <a:prstGeom prst="rect">
            <a:avLst/>
          </a:prstGeom>
        </p:spPr>
        <p:txBody>
          <a:bodyPr wrap="square">
            <a:spAutoFit/>
          </a:bodyPr>
          <a:lstStyle/>
          <a:p>
            <a:pPr algn="just" rtl="1"/>
            <a:r>
              <a:rPr lang="fr-FR" sz="2800" b="1" dirty="0" smtClean="0">
                <a:solidFill>
                  <a:srgbClr val="FF0000"/>
                </a:solidFill>
                <a:latin typeface="Times New Roman" pitchFamily="18" charset="0"/>
                <a:cs typeface="Times New Roman" pitchFamily="18" charset="0"/>
              </a:rPr>
              <a:t>0&lt;</a:t>
            </a:r>
            <a:r>
              <a:rPr lang="el-GR" sz="2800" b="1" dirty="0" smtClean="0">
                <a:solidFill>
                  <a:srgbClr val="FF0000"/>
                </a:solidFill>
                <a:latin typeface="Times New Roman" pitchFamily="18" charset="0"/>
                <a:cs typeface="Times New Roman" pitchFamily="18" charset="0"/>
              </a:rPr>
              <a:t> β</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&lt; 1</a:t>
            </a:r>
            <a:r>
              <a:rPr lang="ar-SA" sz="2800" b="1" dirty="0" smtClean="0">
                <a:solidFill>
                  <a:srgbClr val="FF0000"/>
                </a:solidFill>
                <a:latin typeface="Times New Roman" pitchFamily="18" charset="0"/>
                <a:cs typeface="Times New Roman" pitchFamily="18" charset="0"/>
              </a:rPr>
              <a:t>: </a:t>
            </a:r>
            <a:r>
              <a:rPr lang="ar-SA" sz="2800" b="1" dirty="0" smtClean="0">
                <a:latin typeface="Arial" pitchFamily="34" charset="0"/>
                <a:cs typeface="Arial" pitchFamily="34" charset="0"/>
              </a:rPr>
              <a:t>مخاطر السهم</a:t>
            </a:r>
            <a:r>
              <a:rPr lang="fr-FR" sz="2800" b="1" dirty="0" smtClean="0">
                <a:latin typeface="Times New Roman" pitchFamily="18" charset="0"/>
                <a:cs typeface="Times New Roman" pitchFamily="18" charset="0"/>
              </a:rPr>
              <a:t>a</a:t>
            </a:r>
            <a:r>
              <a:rPr lang="fr-FR" sz="2800" b="1" dirty="0" smtClean="0">
                <a:latin typeface="Arial" pitchFamily="34" charset="0"/>
                <a:cs typeface="Arial" pitchFamily="34" charset="0"/>
              </a:rPr>
              <a:t> </a:t>
            </a:r>
            <a:r>
              <a:rPr lang="ar-DZ" sz="2800" b="1" dirty="0" smtClean="0">
                <a:latin typeface="Arial" pitchFamily="34" charset="0"/>
                <a:cs typeface="Arial" pitchFamily="34" charset="0"/>
              </a:rPr>
              <a:t> أقل من مخاطر السوق، مما يجعل المستثمر يطالب بعلاوة مخاطرة، أقل من علاوة المخاطرة لمحفظة السوق ككل، وبالتالي معدل العائد المطلوب على هذا السهم أقل من معدل العائد المتوقع للسوق المالية.</a:t>
            </a:r>
            <a:endParaRPr lang="fr-FR" sz="2800" dirty="0">
              <a:latin typeface="Arial" pitchFamily="34" charset="0"/>
              <a:cs typeface="Arial" pitchFamily="34" charset="0"/>
            </a:endParaRPr>
          </a:p>
        </p:txBody>
      </p:sp>
      <p:grpSp>
        <p:nvGrpSpPr>
          <p:cNvPr id="101378" name="Group 2"/>
          <p:cNvGrpSpPr>
            <a:grpSpLocks/>
          </p:cNvGrpSpPr>
          <p:nvPr/>
        </p:nvGrpSpPr>
        <p:grpSpPr bwMode="auto">
          <a:xfrm>
            <a:off x="2057400" y="2438400"/>
            <a:ext cx="6274271" cy="2243668"/>
            <a:chOff x="4561" y="3127"/>
            <a:chExt cx="7039" cy="3534"/>
          </a:xfrm>
        </p:grpSpPr>
        <p:cxnSp>
          <p:nvCxnSpPr>
            <p:cNvPr id="101379" name="AutoShape 3"/>
            <p:cNvCxnSpPr>
              <a:cxnSpLocks noChangeShapeType="1"/>
            </p:cNvCxnSpPr>
            <p:nvPr/>
          </p:nvCxnSpPr>
          <p:spPr bwMode="auto">
            <a:xfrm flipV="1">
              <a:off x="9255" y="3847"/>
              <a:ext cx="1" cy="614"/>
            </a:xfrm>
            <a:prstGeom prst="straightConnector1">
              <a:avLst/>
            </a:prstGeom>
            <a:noFill/>
            <a:ln w="57150">
              <a:solidFill>
                <a:srgbClr val="000000"/>
              </a:solidFill>
              <a:round/>
              <a:headEnd/>
              <a:tailEnd type="triangle" w="med" len="med"/>
            </a:ln>
          </p:spPr>
        </p:cxnSp>
        <p:sp>
          <p:nvSpPr>
            <p:cNvPr id="101380" name="Text Box 4"/>
            <p:cNvSpPr txBox="1">
              <a:spLocks noChangeArrowheads="1"/>
            </p:cNvSpPr>
            <p:nvPr/>
          </p:nvSpPr>
          <p:spPr bwMode="auto">
            <a:xfrm>
              <a:off x="9006" y="4627"/>
              <a:ext cx="769" cy="9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1381" name="Text Box 5"/>
            <p:cNvSpPr txBox="1">
              <a:spLocks noChangeArrowheads="1"/>
            </p:cNvSpPr>
            <p:nvPr/>
          </p:nvSpPr>
          <p:spPr bwMode="auto">
            <a:xfrm>
              <a:off x="9315" y="3727"/>
              <a:ext cx="810" cy="6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1382" name="Text Box 6"/>
            <p:cNvSpPr txBox="1">
              <a:spLocks noChangeArrowheads="1"/>
            </p:cNvSpPr>
            <p:nvPr/>
          </p:nvSpPr>
          <p:spPr bwMode="auto">
            <a:xfrm>
              <a:off x="8341" y="4717"/>
              <a:ext cx="809" cy="8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1383" name="AutoShape 7"/>
            <p:cNvCxnSpPr>
              <a:cxnSpLocks noChangeShapeType="1"/>
            </p:cNvCxnSpPr>
            <p:nvPr/>
          </p:nvCxnSpPr>
          <p:spPr bwMode="auto">
            <a:xfrm rot="16200000" flipV="1">
              <a:off x="8553" y="4283"/>
              <a:ext cx="404" cy="11"/>
            </a:xfrm>
            <a:prstGeom prst="straightConnector1">
              <a:avLst/>
            </a:prstGeom>
            <a:noFill/>
            <a:ln w="57150">
              <a:solidFill>
                <a:srgbClr val="000000"/>
              </a:solidFill>
              <a:round/>
              <a:headEnd/>
              <a:tailEnd type="triangle" w="med" len="med"/>
            </a:ln>
          </p:spPr>
        </p:cxnSp>
        <p:sp>
          <p:nvSpPr>
            <p:cNvPr id="101384" name="Text Box 8"/>
            <p:cNvSpPr txBox="1">
              <a:spLocks noChangeArrowheads="1"/>
            </p:cNvSpPr>
            <p:nvPr/>
          </p:nvSpPr>
          <p:spPr bwMode="auto">
            <a:xfrm>
              <a:off x="7800" y="4088"/>
              <a:ext cx="869" cy="5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1385" name="Text Box 9"/>
            <p:cNvSpPr txBox="1">
              <a:spLocks noChangeArrowheads="1"/>
            </p:cNvSpPr>
            <p:nvPr/>
          </p:nvSpPr>
          <p:spPr bwMode="auto">
            <a:xfrm>
              <a:off x="10289" y="3127"/>
              <a:ext cx="1311" cy="7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β</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0.5</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1386" name="AutoShape 10"/>
            <p:cNvCxnSpPr>
              <a:cxnSpLocks noChangeShapeType="1"/>
            </p:cNvCxnSpPr>
            <p:nvPr/>
          </p:nvCxnSpPr>
          <p:spPr bwMode="auto">
            <a:xfrm>
              <a:off x="6210" y="4597"/>
              <a:ext cx="0" cy="1065"/>
            </a:xfrm>
            <a:prstGeom prst="straightConnector1">
              <a:avLst/>
            </a:prstGeom>
            <a:noFill/>
            <a:ln w="57150">
              <a:solidFill>
                <a:srgbClr val="000000"/>
              </a:solidFill>
              <a:round/>
              <a:headEnd/>
              <a:tailEnd type="triangle" w="med" len="med"/>
            </a:ln>
          </p:spPr>
        </p:cxnSp>
        <p:sp>
          <p:nvSpPr>
            <p:cNvPr id="101387" name="Text Box 11"/>
            <p:cNvSpPr txBox="1">
              <a:spLocks noChangeArrowheads="1"/>
            </p:cNvSpPr>
            <p:nvPr/>
          </p:nvSpPr>
          <p:spPr bwMode="auto">
            <a:xfrm>
              <a:off x="5758" y="5768"/>
              <a:ext cx="809" cy="89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1388" name="Text Box 12"/>
            <p:cNvSpPr txBox="1">
              <a:spLocks noChangeArrowheads="1"/>
            </p:cNvSpPr>
            <p:nvPr/>
          </p:nvSpPr>
          <p:spPr bwMode="auto">
            <a:xfrm>
              <a:off x="6271" y="4807"/>
              <a:ext cx="960" cy="7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1389" name="Text Box 13"/>
            <p:cNvSpPr txBox="1">
              <a:spLocks noChangeArrowheads="1"/>
            </p:cNvSpPr>
            <p:nvPr/>
          </p:nvSpPr>
          <p:spPr bwMode="auto">
            <a:xfrm>
              <a:off x="5245" y="4808"/>
              <a:ext cx="809" cy="8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1390" name="AutoShape 14"/>
            <p:cNvCxnSpPr>
              <a:cxnSpLocks noChangeShapeType="1"/>
            </p:cNvCxnSpPr>
            <p:nvPr/>
          </p:nvCxnSpPr>
          <p:spPr bwMode="auto">
            <a:xfrm flipV="1">
              <a:off x="5594" y="4095"/>
              <a:ext cx="1" cy="526"/>
            </a:xfrm>
            <a:prstGeom prst="straightConnector1">
              <a:avLst/>
            </a:prstGeom>
            <a:noFill/>
            <a:ln w="57150">
              <a:solidFill>
                <a:srgbClr val="000000"/>
              </a:solidFill>
              <a:round/>
              <a:headEnd/>
              <a:tailEnd type="triangle" w="med" len="med"/>
            </a:ln>
          </p:spPr>
        </p:cxnSp>
        <p:sp>
          <p:nvSpPr>
            <p:cNvPr id="101391" name="Text Box 15"/>
            <p:cNvSpPr txBox="1">
              <a:spLocks noChangeArrowheads="1"/>
            </p:cNvSpPr>
            <p:nvPr/>
          </p:nvSpPr>
          <p:spPr bwMode="auto">
            <a:xfrm>
              <a:off x="4561" y="4087"/>
              <a:ext cx="959" cy="6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-4%</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01392" name="Rectangle 16"/>
          <p:cNvSpPr>
            <a:spLocks noChangeArrowheads="1"/>
          </p:cNvSpPr>
          <p:nvPr/>
        </p:nvSpPr>
        <p:spPr bwMode="auto">
          <a:xfrm>
            <a:off x="533400" y="4648200"/>
            <a:ext cx="8077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ملاحظة: </a:t>
            </a:r>
            <a:r>
              <a:rPr kumimoji="0" lang="ar-DZ" sz="2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بيتا تكون منخفضة ( بين </a:t>
            </a:r>
            <a:r>
              <a:rPr kumimoji="0" lang="ar-D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0</a:t>
            </a:r>
            <a:r>
              <a:rPr kumimoji="0" lang="ar-DZ" sz="2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2800" b="1"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و</a:t>
            </a:r>
            <a:r>
              <a:rPr kumimoji="0" lang="ar-DZ" sz="2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kumimoji="0" lang="ar-DZ" sz="28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 في صناعات منخفضة المخاطرة: الأغذية، تجارة التجزئة، الأدوية...</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p:nvPr/>
        </p:nvSpPr>
        <p:spPr>
          <a:xfrm>
            <a:off x="914400" y="5715000"/>
            <a:ext cx="7924800" cy="954107"/>
          </a:xfrm>
          <a:prstGeom prst="rect">
            <a:avLst/>
          </a:prstGeom>
        </p:spPr>
        <p:txBody>
          <a:bodyPr wrap="square">
            <a:spAutoFit/>
          </a:bodyPr>
          <a:lstStyle/>
          <a:p>
            <a:pPr algn="just" rtl="1"/>
            <a:r>
              <a:rPr lang="fr-FR" sz="2800" b="1" dirty="0" smtClean="0">
                <a:solidFill>
                  <a:srgbClr val="FF0000"/>
                </a:solidFill>
                <a:latin typeface="Times New Roman" pitchFamily="18" charset="0"/>
                <a:ea typeface="Arial" pitchFamily="34" charset="0"/>
                <a:cs typeface="Times New Roman" pitchFamily="18" charset="0"/>
              </a:rPr>
              <a:t>β</a:t>
            </a:r>
            <a:r>
              <a:rPr lang="fr-FR" sz="2800" b="1" dirty="0" smtClean="0">
                <a:solidFill>
                  <a:srgbClr val="FF0000"/>
                </a:solidFill>
                <a:latin typeface="Times New Roman" pitchFamily="18" charset="0"/>
                <a:ea typeface="Arial" pitchFamily="34" charset="0"/>
                <a:cs typeface="Arial" pitchFamily="34" charset="0"/>
              </a:rPr>
              <a:t>= 0</a:t>
            </a:r>
            <a:r>
              <a:rPr lang="ar-DZ" sz="2800" b="1" dirty="0" smtClean="0">
                <a:solidFill>
                  <a:srgbClr val="FF0000"/>
                </a:solidFill>
                <a:latin typeface="Times New Roman" pitchFamily="18" charset="0"/>
                <a:ea typeface="Arial" pitchFamily="34" charset="0"/>
                <a:cs typeface="Arial" pitchFamily="34" charset="0"/>
              </a:rPr>
              <a:t> :</a:t>
            </a:r>
          </a:p>
          <a:p>
            <a:pPr algn="just" rtl="1"/>
            <a:r>
              <a:rPr lang="ar-DZ" sz="2800" b="1" dirty="0" smtClean="0">
                <a:latin typeface="Times New Roman" pitchFamily="18" charset="0"/>
                <a:ea typeface="Arial" pitchFamily="34" charset="0"/>
                <a:cs typeface="Arial" pitchFamily="34" charset="0"/>
              </a:rPr>
              <a:t>   تمثل معامل مخاطر السندات الحكومية (خالية المخاطر)</a:t>
            </a:r>
            <a:endParaRPr lang="fr-F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7924800" cy="1384995"/>
          </a:xfrm>
          <a:prstGeom prst="rect">
            <a:avLst/>
          </a:prstGeom>
        </p:spPr>
        <p:txBody>
          <a:bodyPr wrap="square">
            <a:spAutoFit/>
          </a:bodyPr>
          <a:lstStyle/>
          <a:p>
            <a:pPr algn="just" rtl="1"/>
            <a:r>
              <a:rPr lang="el-GR" sz="2800" b="1" dirty="0" smtClean="0">
                <a:solidFill>
                  <a:srgbClr val="FF0000"/>
                </a:solidFill>
                <a:latin typeface="Times New Roman" pitchFamily="18" charset="0"/>
                <a:cs typeface="Times New Roman" pitchFamily="18" charset="0"/>
              </a:rPr>
              <a:t>β</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&lt; 0</a:t>
            </a:r>
            <a:r>
              <a:rPr lang="ar-SA" sz="2800" b="1" dirty="0" smtClean="0">
                <a:solidFill>
                  <a:srgbClr val="FF0000"/>
                </a:solidFill>
                <a:latin typeface="Times New Roman" pitchFamily="18" charset="0"/>
                <a:cs typeface="Times New Roman" pitchFamily="18" charset="0"/>
              </a:rPr>
              <a:t>: </a:t>
            </a:r>
            <a:r>
              <a:rPr lang="ar-DZ" sz="2800" b="1" dirty="0" smtClean="0">
                <a:latin typeface="Arial" pitchFamily="34" charset="0"/>
                <a:cs typeface="Arial" pitchFamily="34" charset="0"/>
              </a:rPr>
              <a:t>عائد السهم</a:t>
            </a:r>
            <a:r>
              <a:rPr lang="fr-FR" sz="2800" b="1" dirty="0" smtClean="0">
                <a:latin typeface="Arial" pitchFamily="34" charset="0"/>
                <a:cs typeface="Arial" pitchFamily="34" charset="0"/>
              </a:rPr>
              <a:t>a </a:t>
            </a:r>
            <a:r>
              <a:rPr lang="ar-DZ" sz="2800" b="1" dirty="0" smtClean="0">
                <a:latin typeface="Arial" pitchFamily="34" charset="0"/>
                <a:cs typeface="Arial" pitchFamily="34" charset="0"/>
              </a:rPr>
              <a:t> يتحرك ارتفاعا وانخفاضا، بشكل معاكس لعائد السوق المالية، وهي حالة نادرة نجدها في: تجارة الذهب، السلع الرخيصة، المنتجات المستعملة ....</a:t>
            </a:r>
            <a:endParaRPr lang="fr-FR" sz="2800" dirty="0">
              <a:latin typeface="Arial" pitchFamily="34" charset="0"/>
              <a:cs typeface="Arial" pitchFamily="34" charset="0"/>
            </a:endParaRPr>
          </a:p>
        </p:txBody>
      </p:sp>
      <p:grpSp>
        <p:nvGrpSpPr>
          <p:cNvPr id="102402" name="Group 2"/>
          <p:cNvGrpSpPr>
            <a:grpSpLocks/>
          </p:cNvGrpSpPr>
          <p:nvPr/>
        </p:nvGrpSpPr>
        <p:grpSpPr bwMode="auto">
          <a:xfrm>
            <a:off x="1600200" y="1753076"/>
            <a:ext cx="6629038" cy="2133124"/>
            <a:chOff x="4641" y="-24"/>
            <a:chExt cx="7399" cy="3357"/>
          </a:xfrm>
        </p:grpSpPr>
        <p:cxnSp>
          <p:nvCxnSpPr>
            <p:cNvPr id="102403" name="AutoShape 3"/>
            <p:cNvCxnSpPr>
              <a:cxnSpLocks noChangeShapeType="1"/>
            </p:cNvCxnSpPr>
            <p:nvPr/>
          </p:nvCxnSpPr>
          <p:spPr bwMode="auto">
            <a:xfrm flipV="1">
              <a:off x="9420" y="935"/>
              <a:ext cx="1" cy="780"/>
            </a:xfrm>
            <a:prstGeom prst="straightConnector1">
              <a:avLst/>
            </a:prstGeom>
            <a:noFill/>
            <a:ln w="57150">
              <a:solidFill>
                <a:srgbClr val="000000"/>
              </a:solidFill>
              <a:round/>
              <a:headEnd/>
              <a:tailEnd type="triangle" w="med" len="med"/>
            </a:ln>
          </p:spPr>
        </p:cxnSp>
        <p:sp>
          <p:nvSpPr>
            <p:cNvPr id="102404" name="Text Box 4"/>
            <p:cNvSpPr txBox="1">
              <a:spLocks noChangeArrowheads="1"/>
            </p:cNvSpPr>
            <p:nvPr/>
          </p:nvSpPr>
          <p:spPr bwMode="auto">
            <a:xfrm>
              <a:off x="9060" y="1774"/>
              <a:ext cx="809"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smtClean="0">
                <a:ln>
                  <a:noFill/>
                </a:ln>
                <a:solidFill>
                  <a:schemeClr val="tx1"/>
                </a:solidFill>
                <a:effectLst/>
                <a:latin typeface="Arial" pitchFamily="34" charset="0"/>
                <a:cs typeface="Arial" pitchFamily="34" charset="0"/>
              </a:endParaRPr>
            </a:p>
          </p:txBody>
        </p:sp>
        <p:sp>
          <p:nvSpPr>
            <p:cNvPr id="102405" name="Text Box 5"/>
            <p:cNvSpPr txBox="1">
              <a:spLocks noChangeArrowheads="1"/>
            </p:cNvSpPr>
            <p:nvPr/>
          </p:nvSpPr>
          <p:spPr bwMode="auto">
            <a:xfrm>
              <a:off x="9480" y="1101"/>
              <a:ext cx="810" cy="6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06" name="Text Box 6"/>
            <p:cNvSpPr txBox="1">
              <a:spLocks noChangeArrowheads="1"/>
            </p:cNvSpPr>
            <p:nvPr/>
          </p:nvSpPr>
          <p:spPr bwMode="auto">
            <a:xfrm>
              <a:off x="8506" y="2586"/>
              <a:ext cx="809" cy="7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2407" name="AutoShape 7"/>
            <p:cNvCxnSpPr>
              <a:cxnSpLocks noChangeShapeType="1"/>
            </p:cNvCxnSpPr>
            <p:nvPr/>
          </p:nvCxnSpPr>
          <p:spPr bwMode="auto">
            <a:xfrm>
              <a:off x="8926" y="1745"/>
              <a:ext cx="1" cy="766"/>
            </a:xfrm>
            <a:prstGeom prst="straightConnector1">
              <a:avLst/>
            </a:prstGeom>
            <a:noFill/>
            <a:ln w="57150">
              <a:solidFill>
                <a:srgbClr val="000000"/>
              </a:solidFill>
              <a:round/>
              <a:headEnd/>
              <a:tailEnd type="triangle" w="med" len="med"/>
            </a:ln>
          </p:spPr>
        </p:cxnSp>
        <p:sp>
          <p:nvSpPr>
            <p:cNvPr id="102408" name="Text Box 8"/>
            <p:cNvSpPr txBox="1">
              <a:spLocks noChangeArrowheads="1"/>
            </p:cNvSpPr>
            <p:nvPr/>
          </p:nvSpPr>
          <p:spPr bwMode="auto">
            <a:xfrm>
              <a:off x="7703" y="1655"/>
              <a:ext cx="1086"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09" name="Text Box 9"/>
            <p:cNvSpPr txBox="1">
              <a:spLocks noChangeArrowheads="1"/>
            </p:cNvSpPr>
            <p:nvPr/>
          </p:nvSpPr>
          <p:spPr bwMode="auto">
            <a:xfrm>
              <a:off x="10680" y="-24"/>
              <a:ext cx="1360" cy="7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β</a:t>
              </a:r>
              <a:r>
                <a:rPr lang="fr-FR" sz="2800" b="1" baseline="-25000" dirty="0" smtClean="0">
                  <a:solidFill>
                    <a:srgbClr val="FF0000"/>
                  </a:solidFill>
                  <a:latin typeface="Times New Roman" pitchFamily="18" charset="0"/>
                  <a:cs typeface="Times New Roman" pitchFamily="18" charset="0"/>
                </a:rPr>
                <a:t> a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2410" name="AutoShape 10"/>
            <p:cNvCxnSpPr>
              <a:cxnSpLocks noChangeShapeType="1"/>
            </p:cNvCxnSpPr>
            <p:nvPr/>
          </p:nvCxnSpPr>
          <p:spPr bwMode="auto">
            <a:xfrm>
              <a:off x="6375" y="1851"/>
              <a:ext cx="1" cy="481"/>
            </a:xfrm>
            <a:prstGeom prst="straightConnector1">
              <a:avLst/>
            </a:prstGeom>
            <a:noFill/>
            <a:ln w="57150">
              <a:solidFill>
                <a:srgbClr val="000000"/>
              </a:solidFill>
              <a:round/>
              <a:headEnd/>
              <a:tailEnd type="triangle" w="med" len="med"/>
            </a:ln>
          </p:spPr>
        </p:cxnSp>
        <p:sp>
          <p:nvSpPr>
            <p:cNvPr id="102411" name="Text Box 11"/>
            <p:cNvSpPr txBox="1">
              <a:spLocks noChangeArrowheads="1"/>
            </p:cNvSpPr>
            <p:nvPr/>
          </p:nvSpPr>
          <p:spPr bwMode="auto">
            <a:xfrm>
              <a:off x="6015" y="2331"/>
              <a:ext cx="809"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8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m</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02412" name="Text Box 12"/>
            <p:cNvSpPr txBox="1">
              <a:spLocks noChangeArrowheads="1"/>
            </p:cNvSpPr>
            <p:nvPr/>
          </p:nvSpPr>
          <p:spPr bwMode="auto">
            <a:xfrm>
              <a:off x="6525" y="1655"/>
              <a:ext cx="960" cy="60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13" name="Text Box 13"/>
            <p:cNvSpPr txBox="1">
              <a:spLocks noChangeArrowheads="1"/>
            </p:cNvSpPr>
            <p:nvPr/>
          </p:nvSpPr>
          <p:spPr bwMode="auto">
            <a:xfrm>
              <a:off x="5236" y="2331"/>
              <a:ext cx="765" cy="76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 </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2414" name="AutoShape 14"/>
            <p:cNvCxnSpPr>
              <a:cxnSpLocks noChangeShapeType="1"/>
            </p:cNvCxnSpPr>
            <p:nvPr/>
          </p:nvCxnSpPr>
          <p:spPr bwMode="auto">
            <a:xfrm flipV="1">
              <a:off x="5759" y="1446"/>
              <a:ext cx="1" cy="429"/>
            </a:xfrm>
            <a:prstGeom prst="straightConnector1">
              <a:avLst/>
            </a:prstGeom>
            <a:noFill/>
            <a:ln w="57150">
              <a:solidFill>
                <a:srgbClr val="000000"/>
              </a:solidFill>
              <a:round/>
              <a:headEnd/>
              <a:tailEnd type="triangle" w="med" len="med"/>
            </a:ln>
          </p:spPr>
        </p:cxnSp>
        <p:sp>
          <p:nvSpPr>
            <p:cNvPr id="102415" name="Text Box 15"/>
            <p:cNvSpPr txBox="1">
              <a:spLocks noChangeArrowheads="1"/>
            </p:cNvSpPr>
            <p:nvPr/>
          </p:nvSpPr>
          <p:spPr bwMode="auto">
            <a:xfrm>
              <a:off x="4641" y="1295"/>
              <a:ext cx="959" cy="66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3%</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0200" y="304800"/>
            <a:ext cx="6934200" cy="838200"/>
          </a:xfrm>
        </p:spPr>
        <p:txBody>
          <a:bodyPr>
            <a:normAutofit/>
          </a:bodyPr>
          <a:lstStyle/>
          <a:p>
            <a:pPr algn="r" rtl="1"/>
            <a:r>
              <a:rPr lang="ar-DZ" sz="4000" b="1" dirty="0" smtClean="0">
                <a:solidFill>
                  <a:srgbClr val="FF0000"/>
                </a:solidFill>
                <a:latin typeface="Times New Roman" pitchFamily="18" charset="0"/>
                <a:cs typeface="Times New Roman" pitchFamily="18" charset="0"/>
              </a:rPr>
              <a:t>6. </a:t>
            </a:r>
            <a:r>
              <a:rPr lang="ar-DZ" sz="4000" b="1" dirty="0" smtClean="0">
                <a:solidFill>
                  <a:srgbClr val="FF0000"/>
                </a:solidFill>
                <a:latin typeface="Arial" pitchFamily="34" charset="0"/>
                <a:cs typeface="Arial" pitchFamily="34" charset="0"/>
              </a:rPr>
              <a:t>عيوب نموذج تسعير الأصول المالية:</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143000"/>
            <a:ext cx="8077200" cy="5562600"/>
          </a:xfrm>
        </p:spPr>
        <p:txBody>
          <a:bodyPr>
            <a:normAutofit fontScale="92500" lnSpcReduction="10000"/>
          </a:bodyPr>
          <a:lstStyle/>
          <a:p>
            <a:pPr marL="23813" indent="317500" algn="just" rtl="1">
              <a:buClr>
                <a:srgbClr val="FF0000"/>
              </a:buClr>
              <a:buFont typeface="Wingdings" pitchFamily="2" charset="2"/>
              <a:buChar char="§"/>
            </a:pPr>
            <a:r>
              <a:rPr lang="ar-DZ" sz="2800" b="1" dirty="0" smtClean="0">
                <a:latin typeface="Arial" pitchFamily="34" charset="0"/>
                <a:cs typeface="Arial" pitchFamily="34" charset="0"/>
              </a:rPr>
              <a:t>يفترض النموذج أنه لا توجد ضرائب أو رسوم معاملات وهذا غير واقعي</a:t>
            </a:r>
            <a:r>
              <a:rPr lang="ar-DZ" sz="2800" b="1" dirty="0" smtClean="0">
                <a:solidFill>
                  <a:srgbClr val="FF0000"/>
                </a:solidFill>
                <a:latin typeface="Arial" pitchFamily="34" charset="0"/>
                <a:cs typeface="Arial" pitchFamily="34" charset="0"/>
              </a:rPr>
              <a:t> ( فرض 1).</a:t>
            </a:r>
            <a:endParaRPr lang="ar-DZ" sz="2800" b="1" dirty="0" smtClean="0">
              <a:latin typeface="Arial" pitchFamily="34" charset="0"/>
              <a:cs typeface="Arial" pitchFamily="34" charset="0"/>
            </a:endParaRPr>
          </a:p>
          <a:p>
            <a:pPr marL="23813" indent="317500" algn="just" rtl="1">
              <a:buClr>
                <a:srgbClr val="FF0000"/>
              </a:buClr>
              <a:buFont typeface="Wingdings" pitchFamily="2" charset="2"/>
              <a:buChar char="§"/>
            </a:pPr>
            <a:r>
              <a:rPr lang="ar-DZ" sz="2800" b="1" dirty="0" smtClean="0">
                <a:latin typeface="Arial" pitchFamily="34" charset="0"/>
                <a:cs typeface="Arial" pitchFamily="34" charset="0"/>
              </a:rPr>
              <a:t>يفترض أن أي صفقة ليس لها تأثير على سعر السهم، وهذا غير صحيح في حالة الصفقات الكبيرة</a:t>
            </a:r>
            <a:r>
              <a:rPr lang="ar-DZ" sz="2800" b="1" dirty="0" smtClean="0">
                <a:solidFill>
                  <a:srgbClr val="FF0000"/>
                </a:solidFill>
                <a:latin typeface="Arial" pitchFamily="34" charset="0"/>
                <a:cs typeface="Arial" pitchFamily="34" charset="0"/>
              </a:rPr>
              <a:t>( فرض 2). </a:t>
            </a:r>
          </a:p>
          <a:p>
            <a:pPr marL="23813" indent="317500" algn="just" rtl="1">
              <a:buClr>
                <a:srgbClr val="FF0000"/>
              </a:buClr>
              <a:buFont typeface="Wingdings" pitchFamily="2" charset="2"/>
              <a:buChar char="§"/>
            </a:pPr>
            <a:r>
              <a:rPr lang="ar-DZ" sz="2800" b="1" dirty="0" smtClean="0">
                <a:latin typeface="Times New Roman" pitchFamily="18" charset="0"/>
                <a:cs typeface="Times New Roman" pitchFamily="18" charset="0"/>
              </a:rPr>
              <a:t>قليل من المستثمرين يهتمون فقط بمتوسط العائد والتباين، بل يتأثرون بعوامل أخرى: التقليد، إفراط الثقة، أخطاء الإدراك.... </a:t>
            </a:r>
            <a:r>
              <a:rPr lang="ar-DZ" sz="2800" b="1" dirty="0" smtClean="0">
                <a:solidFill>
                  <a:srgbClr val="FF0000"/>
                </a:solidFill>
                <a:latin typeface="Times New Roman" pitchFamily="18" charset="0"/>
                <a:cs typeface="Times New Roman" pitchFamily="18" charset="0"/>
              </a:rPr>
              <a:t>( فرض 6).</a:t>
            </a:r>
            <a:endParaRPr lang="fr-FR" sz="2800" b="1" dirty="0" smtClean="0">
              <a:solidFill>
                <a:srgbClr val="FF0000"/>
              </a:solidFill>
              <a:latin typeface="Times New Roman" pitchFamily="18" charset="0"/>
              <a:cs typeface="Times New Roman" pitchFamily="18" charset="0"/>
            </a:endParaRPr>
          </a:p>
          <a:p>
            <a:pPr marL="23813" indent="317500" algn="just" rtl="1">
              <a:buClr>
                <a:srgbClr val="FF0000"/>
              </a:buClr>
              <a:buFont typeface="Wingdings" pitchFamily="2" charset="2"/>
              <a:buChar char="§"/>
            </a:pPr>
            <a:r>
              <a:rPr lang="ar-DZ" sz="2800" b="1" dirty="0" smtClean="0">
                <a:latin typeface="Arial" pitchFamily="34" charset="0"/>
                <a:cs typeface="Arial" pitchFamily="34" charset="0"/>
              </a:rPr>
              <a:t>يفترض أن أي مستثمر يمكنه الاقتراض دون حدود، رغم أنه لا يوجد بنك يسمح بذلك، كما أن الشركات تقترض بشروط أفضل من الأفراد </a:t>
            </a:r>
            <a:r>
              <a:rPr lang="ar-DZ" sz="2800" b="1" dirty="0" smtClean="0">
                <a:solidFill>
                  <a:srgbClr val="FF0000"/>
                </a:solidFill>
                <a:latin typeface="Arial" pitchFamily="34" charset="0"/>
                <a:cs typeface="Arial" pitchFamily="34" charset="0"/>
              </a:rPr>
              <a:t>( فرض 9).</a:t>
            </a:r>
            <a:endParaRPr lang="fr-FR" sz="2800" b="1" dirty="0" smtClean="0">
              <a:solidFill>
                <a:srgbClr val="FF0000"/>
              </a:solidFill>
              <a:latin typeface="Arial" pitchFamily="34" charset="0"/>
              <a:cs typeface="Arial" pitchFamily="34" charset="0"/>
            </a:endParaRPr>
          </a:p>
          <a:p>
            <a:pPr marL="23813" indent="317500" algn="just" rtl="1">
              <a:buClr>
                <a:srgbClr val="FF0000"/>
              </a:buClr>
              <a:buFont typeface="Wingdings" pitchFamily="2" charset="2"/>
              <a:buChar char="§"/>
            </a:pPr>
            <a:r>
              <a:rPr lang="ar-DZ" sz="2800" b="1" dirty="0" smtClean="0">
                <a:latin typeface="Arial" pitchFamily="34" charset="0"/>
                <a:cs typeface="Arial" pitchFamily="34" charset="0"/>
              </a:rPr>
              <a:t>يفترض علاقة خطية بين بين العائد المطلوب للسهم ومعامل الخطر النظامي </a:t>
            </a:r>
            <a:r>
              <a:rPr lang="el-GR" sz="2800" b="1" dirty="0" smtClean="0">
                <a:latin typeface="Times New Roman" pitchFamily="18" charset="0"/>
                <a:cs typeface="Times New Roman" pitchFamily="18" charset="0"/>
              </a:rPr>
              <a:t>β</a:t>
            </a:r>
            <a:r>
              <a:rPr lang="ar-DZ" sz="2800" b="1" dirty="0" smtClean="0">
                <a:latin typeface="Times New Roman" pitchFamily="18" charset="0"/>
                <a:cs typeface="Times New Roman" pitchFamily="18" charset="0"/>
              </a:rPr>
              <a:t> المميز للمؤسسة، وهذا مجرد افتراض.</a:t>
            </a:r>
          </a:p>
          <a:p>
            <a:pPr marL="23813" indent="317500" algn="just" rtl="1">
              <a:buClr>
                <a:srgbClr val="FF0000"/>
              </a:buClr>
              <a:buFont typeface="Wingdings" pitchFamily="2" charset="2"/>
              <a:buChar char="§"/>
            </a:pPr>
            <a:r>
              <a:rPr lang="ar-DZ" sz="2800" b="1" dirty="0" smtClean="0">
                <a:latin typeface="Times New Roman" pitchFamily="18" charset="0"/>
                <a:cs typeface="Times New Roman" pitchFamily="18" charset="0"/>
              </a:rPr>
              <a:t>غالبا ما يكون معامل الخطر المميز للمؤسسة </a:t>
            </a:r>
            <a:r>
              <a:rPr lang="el-GR" sz="2800" b="1" dirty="0" smtClean="0">
                <a:latin typeface="Times New Roman" pitchFamily="18" charset="0"/>
                <a:cs typeface="Times New Roman" pitchFamily="18" charset="0"/>
              </a:rPr>
              <a:t>β</a:t>
            </a:r>
            <a:r>
              <a:rPr lang="ar-DZ" sz="2800" b="1" dirty="0" smtClean="0">
                <a:latin typeface="Times New Roman" pitchFamily="18" charset="0"/>
                <a:cs typeface="Times New Roman" pitchFamily="18" charset="0"/>
              </a:rPr>
              <a:t> غير مستقر، لأنه يتعلق ببيئة النشاط: معدل التضخم، معدل الفائدة، سعر الصرف، الدورات الاقتصادية، الأحوال السياسية ...... </a:t>
            </a:r>
            <a:r>
              <a:rPr lang="ar-DZ" sz="2800" b="1" dirty="0" err="1" smtClean="0">
                <a:latin typeface="Times New Roman" pitchFamily="18" charset="0"/>
                <a:cs typeface="Times New Roman" pitchFamily="18" charset="0"/>
              </a:rPr>
              <a:t>إلخ</a:t>
            </a:r>
            <a:r>
              <a:rPr lang="ar-DZ" sz="2800" b="1"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2162"/>
          </a:xfrm>
        </p:spPr>
        <p:txBody>
          <a:bodyPr>
            <a:normAutofit/>
          </a:bodyPr>
          <a:lstStyle/>
          <a:p>
            <a:pPr algn="r" rtl="1"/>
            <a:r>
              <a:rPr lang="fr-FR" sz="3600" b="1" dirty="0" smtClean="0">
                <a:solidFill>
                  <a:srgbClr val="FF0000"/>
                </a:solidFill>
                <a:latin typeface="Times New Roman" pitchFamily="18" charset="0"/>
                <a:cs typeface="Times New Roman" pitchFamily="18" charset="0"/>
              </a:rPr>
              <a:t>7</a:t>
            </a:r>
            <a:r>
              <a:rPr lang="ar-DZ" sz="3600" b="1" dirty="0" smtClean="0">
                <a:solidFill>
                  <a:srgbClr val="FF0000"/>
                </a:solidFill>
                <a:latin typeface="Times New Roman" pitchFamily="18" charset="0"/>
                <a:cs typeface="Times New Roman" pitchFamily="18" charset="0"/>
              </a:rPr>
              <a:t>. </a:t>
            </a:r>
            <a:r>
              <a:rPr lang="ar-DZ" sz="3600" b="1" dirty="0" smtClean="0">
                <a:solidFill>
                  <a:srgbClr val="FF0000"/>
                </a:solidFill>
                <a:latin typeface="Arial" pitchFamily="34" charset="0"/>
                <a:cs typeface="Arial" pitchFamily="34" charset="0"/>
              </a:rPr>
              <a:t>خط سوق الأوراق المالية :</a:t>
            </a:r>
            <a:endParaRPr lang="fr-FR" sz="36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295400"/>
            <a:ext cx="8077200" cy="1447799"/>
          </a:xfrm>
        </p:spPr>
        <p:txBody>
          <a:bodyPr>
            <a:noAutofit/>
          </a:bodyPr>
          <a:lstStyle/>
          <a:p>
            <a:pPr marL="0" indent="519113" algn="just" rtl="1">
              <a:buNone/>
            </a:pPr>
            <a:r>
              <a:rPr lang="ar-DZ" sz="3200" b="1" dirty="0" smtClean="0">
                <a:latin typeface="Arial" pitchFamily="34" charset="0"/>
                <a:cs typeface="Arial" pitchFamily="34" charset="0"/>
              </a:rPr>
              <a:t>خط سوق الأوراق المالية </a:t>
            </a:r>
            <a:r>
              <a:rPr lang="fr-FR" sz="3200" b="1" dirty="0" smtClean="0">
                <a:latin typeface="Times New Roman" pitchFamily="18" charset="0"/>
                <a:cs typeface="Times New Roman" pitchFamily="18" charset="0"/>
              </a:rPr>
              <a:t>Security market line SML</a:t>
            </a:r>
            <a:r>
              <a:rPr lang="ar-DZ" sz="32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هو تمثيل بياني لنموذج تسعير الأصول المالية، يعرض معدل لعائد المطلوب للأوراق المالية كدالة لمعامل الخاطر النظامية (غير المتنوعة) </a:t>
            </a:r>
            <a:r>
              <a:rPr lang="el-GR" sz="2800" b="1" dirty="0" smtClean="0">
                <a:latin typeface="Times New Roman" pitchFamily="18" charset="0"/>
                <a:cs typeface="Times New Roman" pitchFamily="18" charset="0"/>
              </a:rPr>
              <a:t>β</a:t>
            </a:r>
            <a:r>
              <a:rPr lang="ar-DZ"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
        <p:nvSpPr>
          <p:cNvPr id="4" name="Rectangle 3"/>
          <p:cNvSpPr/>
          <p:nvPr/>
        </p:nvSpPr>
        <p:spPr>
          <a:xfrm>
            <a:off x="2438400" y="3352800"/>
            <a:ext cx="4267200" cy="523220"/>
          </a:xfrm>
          <a:prstGeom prst="rect">
            <a:avLst/>
          </a:prstGeom>
        </p:spPr>
        <p:txBody>
          <a:bodyPr wrap="square">
            <a:spAutoFit/>
          </a:bodyPr>
          <a:lstStyle/>
          <a:p>
            <a:pPr indent="44450" algn="just"/>
            <a:r>
              <a:rPr lang="en-US" sz="2800" b="1" dirty="0" smtClean="0">
                <a:solidFill>
                  <a:srgbClr val="FF0000"/>
                </a:solidFill>
                <a:latin typeface="Times New Roman" pitchFamily="18" charset="0"/>
                <a:cs typeface="Times New Roman" pitchFamily="18" charset="0"/>
              </a:rPr>
              <a:t>R</a:t>
            </a:r>
            <a:r>
              <a:rPr lang="en-US" sz="2800" b="1" baseline="-25000" dirty="0" smtClean="0">
                <a:solidFill>
                  <a:srgbClr val="FF0000"/>
                </a:solidFill>
                <a:latin typeface="Times New Roman" pitchFamily="18" charset="0"/>
                <a:cs typeface="Times New Roman" pitchFamily="18" charset="0"/>
              </a:rPr>
              <a:t>a</a:t>
            </a:r>
            <a:r>
              <a:rPr lang="en-US" sz="2800" b="1" dirty="0" smtClean="0">
                <a:solidFill>
                  <a:srgbClr val="FF0000"/>
                </a:solidFill>
                <a:latin typeface="Times New Roman" pitchFamily="18" charset="0"/>
                <a:cs typeface="Times New Roman" pitchFamily="18" charset="0"/>
              </a:rPr>
              <a:t>= [E(</a:t>
            </a:r>
            <a:r>
              <a:rPr lang="en-US" sz="2800" b="1" dirty="0" err="1" smtClean="0">
                <a:solidFill>
                  <a:srgbClr val="FF0000"/>
                </a:solidFill>
                <a:latin typeface="Times New Roman" pitchFamily="18" charset="0"/>
                <a:cs typeface="Times New Roman" pitchFamily="18" charset="0"/>
              </a:rPr>
              <a:t>R</a:t>
            </a:r>
            <a:r>
              <a:rPr lang="en-US" sz="2800" b="1" baseline="-25000" dirty="0" err="1" smtClean="0">
                <a:solidFill>
                  <a:srgbClr val="FF0000"/>
                </a:solidFill>
                <a:latin typeface="Times New Roman" pitchFamily="18" charset="0"/>
                <a:cs typeface="Times New Roman" pitchFamily="18" charset="0"/>
              </a:rPr>
              <a:t>m</a:t>
            </a:r>
            <a:r>
              <a:rPr lang="en-US" sz="2800" b="1" dirty="0" smtClean="0">
                <a:solidFill>
                  <a:srgbClr val="FF0000"/>
                </a:solidFill>
                <a:latin typeface="Times New Roman" pitchFamily="18" charset="0"/>
                <a:cs typeface="Times New Roman" pitchFamily="18" charset="0"/>
              </a:rPr>
              <a:t>) – R</a:t>
            </a:r>
            <a:r>
              <a:rPr lang="en-US" sz="2800" b="1" baseline="-25000" dirty="0" smtClean="0">
                <a:solidFill>
                  <a:srgbClr val="FF0000"/>
                </a:solidFill>
                <a:latin typeface="Times New Roman" pitchFamily="18" charset="0"/>
                <a:cs typeface="Times New Roman" pitchFamily="18" charset="0"/>
              </a:rPr>
              <a:t>F</a:t>
            </a:r>
            <a:r>
              <a:rPr lang="en-US" sz="2800" b="1" dirty="0" smtClean="0">
                <a:solidFill>
                  <a:srgbClr val="FF0000"/>
                </a:solidFill>
                <a:latin typeface="Times New Roman" pitchFamily="18" charset="0"/>
                <a:cs typeface="Times New Roman" pitchFamily="18" charset="0"/>
              </a:rPr>
              <a:t>)</a:t>
            </a:r>
            <a:r>
              <a:rPr lang="ar-DZ"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β+R</a:t>
            </a:r>
            <a:r>
              <a:rPr lang="en-US" sz="2400" b="1" baseline="-25000" dirty="0" err="1" smtClean="0">
                <a:solidFill>
                  <a:srgbClr val="FF0000"/>
                </a:solidFill>
                <a:latin typeface="Times New Roman" pitchFamily="18" charset="0"/>
                <a:cs typeface="Times New Roman" pitchFamily="18" charset="0"/>
              </a:rPr>
              <a:t>F</a:t>
            </a:r>
            <a:endParaRPr lang="fr-FR" sz="2400" dirty="0" smtClean="0">
              <a:solidFill>
                <a:srgbClr val="FF0000"/>
              </a:solidFill>
              <a:latin typeface="Times New Roman" pitchFamily="18" charset="0"/>
              <a:cs typeface="Times New Roman" pitchFamily="18" charset="0"/>
            </a:endParaRPr>
          </a:p>
        </p:txBody>
      </p:sp>
      <p:sp>
        <p:nvSpPr>
          <p:cNvPr id="5" name="Rectangle 4"/>
          <p:cNvSpPr/>
          <p:nvPr/>
        </p:nvSpPr>
        <p:spPr>
          <a:xfrm>
            <a:off x="304800" y="4800600"/>
            <a:ext cx="8458200" cy="1815882"/>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خط الأوراق المالية خط مستقيم يقطع محور التراتيب في المعدل خالي المخاطر </a:t>
            </a: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F</a:t>
            </a:r>
            <a:r>
              <a:rPr lang="ar-DZ" sz="2800" b="1" dirty="0" smtClean="0">
                <a:latin typeface="Times New Roman" pitchFamily="18" charset="0"/>
                <a:cs typeface="Times New Roman" pitchFamily="18" charset="0"/>
              </a:rPr>
              <a:t>، ويكون ميله علاوة مخاطرة السوق، التي تتمثل في المعامل:</a:t>
            </a:r>
            <a:r>
              <a:rPr lang="en-US" sz="2800" b="1" dirty="0" smtClean="0">
                <a:latin typeface="Times New Roman" pitchFamily="18" charset="0"/>
                <a:cs typeface="Times New Roman" pitchFamily="18" charset="0"/>
              </a:rPr>
              <a:t> 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 R</a:t>
            </a:r>
            <a:r>
              <a:rPr lang="en-US" sz="2800" b="1" baseline="-25000" dirty="0" smtClean="0">
                <a:latin typeface="Times New Roman" pitchFamily="18" charset="0"/>
                <a:cs typeface="Times New Roman" pitchFamily="18" charset="0"/>
              </a:rPr>
              <a:t>F</a:t>
            </a:r>
            <a:r>
              <a:rPr lang="en-US" sz="2800" b="1" dirty="0" smtClean="0">
                <a:latin typeface="Times New Roman" pitchFamily="18" charset="0"/>
                <a:cs typeface="Times New Roman" pitchFamily="18" charset="0"/>
              </a:rPr>
              <a:t>)</a:t>
            </a:r>
            <a:r>
              <a:rPr lang="ar-DZ" sz="2800" b="1" dirty="0" smtClean="0">
                <a:latin typeface="Times New Roman" pitchFamily="18" charset="0"/>
                <a:cs typeface="Times New Roman" pitchFamily="18" charset="0"/>
              </a:rPr>
              <a:t> </a:t>
            </a:r>
          </a:p>
          <a:p>
            <a:pPr algn="just" rtl="1"/>
            <a:r>
              <a:rPr lang="ar-DZ" sz="2800" b="1" dirty="0" smtClean="0">
                <a:latin typeface="Times New Roman" pitchFamily="18" charset="0"/>
                <a:cs typeface="Times New Roman" pitchFamily="18" charset="0"/>
              </a:rPr>
              <a:t>يمر خط سوق الأوراق المالية بالنقطتين: (</a:t>
            </a: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F</a:t>
            </a:r>
            <a:r>
              <a:rPr lang="ar-DZ" sz="2800" b="1" dirty="0" smtClean="0">
                <a:latin typeface="Times New Roman" pitchFamily="18" charset="0"/>
                <a:cs typeface="Times New Roman" pitchFamily="18" charset="0"/>
              </a:rPr>
              <a:t> ، 0)، (</a:t>
            </a:r>
            <a:r>
              <a:rPr lang="en-US" sz="2800" b="1" dirty="0" smtClean="0">
                <a:latin typeface="Times New Roman" pitchFamily="18" charset="0"/>
                <a:cs typeface="Times New Roman" pitchFamily="18" charset="0"/>
              </a:rPr>
              <a:t>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a:t>
            </a:r>
            <a:r>
              <a:rPr lang="ar-DZ" sz="2800" b="1" dirty="0" smtClean="0">
                <a:latin typeface="Times New Roman" pitchFamily="18" charset="0"/>
                <a:cs typeface="Times New Roman" pitchFamily="18" charset="0"/>
              </a:rPr>
              <a:t>، 1)</a:t>
            </a:r>
            <a:endParaRPr lang="fr-FR" sz="2800" b="1" dirty="0">
              <a:latin typeface="Times New Roman" pitchFamily="18" charset="0"/>
              <a:cs typeface="Times New Roman" pitchFamily="18" charset="0"/>
            </a:endParaRPr>
          </a:p>
        </p:txBody>
      </p:sp>
      <p:sp>
        <p:nvSpPr>
          <p:cNvPr id="8" name="Rectangle 7"/>
          <p:cNvSpPr/>
          <p:nvPr/>
        </p:nvSpPr>
        <p:spPr>
          <a:xfrm>
            <a:off x="2590800" y="4038600"/>
            <a:ext cx="4099392" cy="523220"/>
          </a:xfrm>
          <a:prstGeom prst="rect">
            <a:avLst/>
          </a:prstGeom>
        </p:spPr>
        <p:txBody>
          <a:bodyPr wrap="none">
            <a:spAutoFit/>
          </a:bodyPr>
          <a:lstStyle/>
          <a:p>
            <a:r>
              <a:rPr lang="fr-FR" sz="2800" b="1" dirty="0" smtClean="0">
                <a:solidFill>
                  <a:srgbClr val="FF0000"/>
                </a:solidFill>
                <a:latin typeface="Times New Roman" pitchFamily="18" charset="0"/>
                <a:cs typeface="Times New Roman" pitchFamily="18" charset="0"/>
              </a:rPr>
              <a:t>Y =</a:t>
            </a:r>
            <a:r>
              <a:rPr lang="en-US" sz="2800" b="1" dirty="0" smtClean="0">
                <a:solidFill>
                  <a:srgbClr val="FF0000"/>
                </a:solidFill>
                <a:latin typeface="Times New Roman" pitchFamily="18" charset="0"/>
                <a:cs typeface="Times New Roman" pitchFamily="18" charset="0"/>
              </a:rPr>
              <a:t> [E(</a:t>
            </a:r>
            <a:r>
              <a:rPr lang="en-US" sz="2800" b="1" dirty="0" err="1" smtClean="0">
                <a:solidFill>
                  <a:srgbClr val="FF0000"/>
                </a:solidFill>
                <a:latin typeface="Times New Roman" pitchFamily="18" charset="0"/>
                <a:cs typeface="Times New Roman" pitchFamily="18" charset="0"/>
              </a:rPr>
              <a:t>R</a:t>
            </a:r>
            <a:r>
              <a:rPr lang="en-US" sz="2800" b="1" baseline="-25000" dirty="0" err="1" smtClean="0">
                <a:solidFill>
                  <a:srgbClr val="FF0000"/>
                </a:solidFill>
                <a:latin typeface="Times New Roman" pitchFamily="18" charset="0"/>
                <a:cs typeface="Times New Roman" pitchFamily="18" charset="0"/>
              </a:rPr>
              <a:t>m</a:t>
            </a:r>
            <a:r>
              <a:rPr lang="en-US" sz="2800" b="1" dirty="0" smtClean="0">
                <a:solidFill>
                  <a:srgbClr val="FF0000"/>
                </a:solidFill>
                <a:latin typeface="Times New Roman" pitchFamily="18" charset="0"/>
                <a:cs typeface="Times New Roman" pitchFamily="18" charset="0"/>
              </a:rPr>
              <a:t>) – R</a:t>
            </a:r>
            <a:r>
              <a:rPr lang="en-US" sz="2800" b="1" baseline="-25000" dirty="0" smtClean="0">
                <a:solidFill>
                  <a:srgbClr val="FF0000"/>
                </a:solidFill>
                <a:latin typeface="Times New Roman" pitchFamily="18" charset="0"/>
                <a:cs typeface="Times New Roman" pitchFamily="18" charset="0"/>
              </a:rPr>
              <a:t>F</a:t>
            </a:r>
            <a:r>
              <a:rPr lang="en-US" sz="2800" b="1" dirty="0" smtClean="0">
                <a:solidFill>
                  <a:srgbClr val="FF0000"/>
                </a:solidFill>
                <a:latin typeface="Times New Roman" pitchFamily="18" charset="0"/>
                <a:cs typeface="Times New Roman" pitchFamily="18" charset="0"/>
              </a:rPr>
              <a:t>)</a:t>
            </a:r>
            <a:r>
              <a:rPr lang="ar-DZ" sz="2800" b="1" dirty="0" smtClean="0">
                <a:solidFill>
                  <a:srgbClr val="FF0000"/>
                </a:solidFill>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X +</a:t>
            </a:r>
            <a:r>
              <a:rPr lang="en-US" sz="2800" b="1" dirty="0" smtClean="0">
                <a:solidFill>
                  <a:srgbClr val="FF0000"/>
                </a:solidFill>
                <a:latin typeface="Times New Roman" pitchFamily="18" charset="0"/>
                <a:cs typeface="Times New Roman" pitchFamily="18" charset="0"/>
              </a:rPr>
              <a:t> R</a:t>
            </a:r>
            <a:r>
              <a:rPr lang="en-US" sz="2800" b="1" baseline="-25000" dirty="0" smtClean="0">
                <a:solidFill>
                  <a:srgbClr val="FF0000"/>
                </a:solidFill>
                <a:latin typeface="Times New Roman" pitchFamily="18" charset="0"/>
                <a:cs typeface="Times New Roman" pitchFamily="18" charset="0"/>
              </a:rPr>
              <a:t>F</a:t>
            </a:r>
            <a:r>
              <a:rPr lang="fr-FR" sz="2800" b="1" dirty="0" smtClean="0">
                <a:solidFill>
                  <a:srgbClr val="FF0000"/>
                </a:solidFill>
                <a:latin typeface="Times New Roman" pitchFamily="18" charset="0"/>
                <a:cs typeface="Times New Roman" pitchFamily="18" charset="0"/>
              </a:rPr>
              <a:t> </a:t>
            </a:r>
            <a:endParaRPr lang="fr-FR" sz="2800" b="1" dirty="0">
              <a:solidFill>
                <a:srgbClr val="FF0000"/>
              </a:solidFill>
              <a:latin typeface="Times New Roman" pitchFamily="18" charset="0"/>
              <a:cs typeface="Times New Roman" pitchFamily="18"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7" name="Oval 5"/>
          <p:cNvSpPr>
            <a:spLocks noChangeArrowheads="1"/>
          </p:cNvSpPr>
          <p:nvPr/>
        </p:nvSpPr>
        <p:spPr bwMode="auto">
          <a:xfrm>
            <a:off x="3674105" y="2984587"/>
            <a:ext cx="132043" cy="13308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200" b="1"/>
          </a:p>
        </p:txBody>
      </p:sp>
      <p:sp>
        <p:nvSpPr>
          <p:cNvPr id="105482" name="Oval 10"/>
          <p:cNvSpPr>
            <a:spLocks noChangeArrowheads="1"/>
          </p:cNvSpPr>
          <p:nvPr/>
        </p:nvSpPr>
        <p:spPr bwMode="auto">
          <a:xfrm>
            <a:off x="5496303" y="1054796"/>
            <a:ext cx="132043" cy="13308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200" b="1"/>
          </a:p>
        </p:txBody>
      </p:sp>
      <p:grpSp>
        <p:nvGrpSpPr>
          <p:cNvPr id="70" name="Groupe 69"/>
          <p:cNvGrpSpPr/>
          <p:nvPr/>
        </p:nvGrpSpPr>
        <p:grpSpPr>
          <a:xfrm>
            <a:off x="1295400" y="457201"/>
            <a:ext cx="7162800" cy="4111146"/>
            <a:chOff x="1295400" y="457201"/>
            <a:chExt cx="7162800" cy="4111146"/>
          </a:xfrm>
        </p:grpSpPr>
        <p:cxnSp>
          <p:nvCxnSpPr>
            <p:cNvPr id="105475" name="AutoShape 3"/>
            <p:cNvCxnSpPr>
              <a:cxnSpLocks noChangeShapeType="1"/>
            </p:cNvCxnSpPr>
            <p:nvPr/>
          </p:nvCxnSpPr>
          <p:spPr bwMode="auto">
            <a:xfrm rot="5400000" flipH="1" flipV="1">
              <a:off x="284254" y="2222919"/>
              <a:ext cx="3538864" cy="7427"/>
            </a:xfrm>
            <a:prstGeom prst="straightConnector1">
              <a:avLst/>
            </a:prstGeom>
            <a:noFill/>
            <a:ln w="38100">
              <a:solidFill>
                <a:srgbClr val="000000"/>
              </a:solidFill>
              <a:round/>
              <a:headEnd/>
              <a:tailEnd type="triangle" w="med" len="med"/>
            </a:ln>
          </p:spPr>
        </p:cxnSp>
        <p:cxnSp>
          <p:nvCxnSpPr>
            <p:cNvPr id="105476" name="AutoShape 4"/>
            <p:cNvCxnSpPr>
              <a:cxnSpLocks noChangeShapeType="1"/>
            </p:cNvCxnSpPr>
            <p:nvPr/>
          </p:nvCxnSpPr>
          <p:spPr bwMode="auto">
            <a:xfrm>
              <a:off x="2049973" y="3962400"/>
              <a:ext cx="5809906" cy="0"/>
            </a:xfrm>
            <a:prstGeom prst="straightConnector1">
              <a:avLst/>
            </a:prstGeom>
            <a:noFill/>
            <a:ln w="38100">
              <a:solidFill>
                <a:srgbClr val="000000"/>
              </a:solidFill>
              <a:round/>
              <a:headEnd/>
              <a:tailEnd type="triangle" w="med" len="med"/>
            </a:ln>
          </p:spPr>
        </p:cxnSp>
        <p:cxnSp>
          <p:nvCxnSpPr>
            <p:cNvPr id="105478" name="AutoShape 6"/>
            <p:cNvCxnSpPr>
              <a:cxnSpLocks noChangeShapeType="1"/>
            </p:cNvCxnSpPr>
            <p:nvPr/>
          </p:nvCxnSpPr>
          <p:spPr bwMode="auto">
            <a:xfrm flipV="1">
              <a:off x="2063177" y="1267738"/>
              <a:ext cx="4740355" cy="1437362"/>
            </a:xfrm>
            <a:prstGeom prst="straightConnector1">
              <a:avLst/>
            </a:prstGeom>
            <a:noFill/>
            <a:ln w="38100">
              <a:solidFill>
                <a:srgbClr val="FF0000"/>
              </a:solidFill>
              <a:prstDash val="solid"/>
              <a:round/>
              <a:headEnd/>
              <a:tailEnd/>
            </a:ln>
          </p:spPr>
        </p:cxnSp>
        <p:sp>
          <p:nvSpPr>
            <p:cNvPr id="105479" name="Text Box 7"/>
            <p:cNvSpPr txBox="1">
              <a:spLocks noChangeArrowheads="1"/>
            </p:cNvSpPr>
            <p:nvPr/>
          </p:nvSpPr>
          <p:spPr bwMode="auto">
            <a:xfrm>
              <a:off x="1297326" y="2478849"/>
              <a:ext cx="633808"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00B050"/>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rgbClr val="00B050"/>
                  </a:solidFill>
                  <a:effectLst/>
                  <a:latin typeface="Times New Roman" pitchFamily="18" charset="0"/>
                  <a:ea typeface="Arial" pitchFamily="34" charset="0"/>
                  <a:cs typeface="Arial" pitchFamily="34" charset="0"/>
                </a:rPr>
                <a:t>F</a:t>
              </a:r>
              <a:endParaRPr kumimoji="0" lang="fr-FR" sz="3200" b="1" i="0" u="none" strike="noStrike" cap="none" normalizeH="0" baseline="0" dirty="0" smtClean="0">
                <a:ln>
                  <a:noFill/>
                </a:ln>
                <a:solidFill>
                  <a:srgbClr val="00B050"/>
                </a:solidFill>
                <a:effectLst/>
                <a:latin typeface="Arial" pitchFamily="34" charset="0"/>
                <a:cs typeface="Arial" pitchFamily="34" charset="0"/>
              </a:endParaRPr>
            </a:p>
          </p:txBody>
        </p:sp>
        <p:sp>
          <p:nvSpPr>
            <p:cNvPr id="105480" name="Text Box 8"/>
            <p:cNvSpPr txBox="1">
              <a:spLocks noChangeArrowheads="1"/>
            </p:cNvSpPr>
            <p:nvPr/>
          </p:nvSpPr>
          <p:spPr bwMode="auto">
            <a:xfrm>
              <a:off x="7859879" y="3743195"/>
              <a:ext cx="369721"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endParaRPr kumimoji="0" lang="fr-FR" sz="3200" b="1" i="0" u="none" strike="noStrike" cap="none" normalizeH="0" baseline="0" smtClean="0">
                <a:ln>
                  <a:noFill/>
                </a:ln>
                <a:solidFill>
                  <a:schemeClr val="tx1"/>
                </a:solidFill>
                <a:effectLst/>
                <a:latin typeface="Arial" pitchFamily="34" charset="0"/>
                <a:cs typeface="Arial" pitchFamily="34" charset="0"/>
              </a:endParaRPr>
            </a:p>
          </p:txBody>
        </p:sp>
        <p:sp>
          <p:nvSpPr>
            <p:cNvPr id="105481" name="Text Box 9"/>
            <p:cNvSpPr txBox="1">
              <a:spLocks noChangeArrowheads="1"/>
            </p:cNvSpPr>
            <p:nvPr/>
          </p:nvSpPr>
          <p:spPr bwMode="auto">
            <a:xfrm>
              <a:off x="3886200" y="2895600"/>
              <a:ext cx="462152"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483" name="Text Box 11"/>
            <p:cNvSpPr txBox="1">
              <a:spLocks noChangeArrowheads="1"/>
            </p:cNvSpPr>
            <p:nvPr/>
          </p:nvSpPr>
          <p:spPr bwMode="auto">
            <a:xfrm>
              <a:off x="5710048" y="815236"/>
              <a:ext cx="462152"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B</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484" name="Oval 12"/>
            <p:cNvSpPr>
              <a:spLocks noChangeArrowheads="1"/>
            </p:cNvSpPr>
            <p:nvPr/>
          </p:nvSpPr>
          <p:spPr bwMode="auto">
            <a:xfrm>
              <a:off x="5483979" y="1573843"/>
              <a:ext cx="132043" cy="13308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200" b="1"/>
            </a:p>
          </p:txBody>
        </p:sp>
        <p:sp>
          <p:nvSpPr>
            <p:cNvPr id="105485" name="Oval 13"/>
            <p:cNvSpPr>
              <a:spLocks noChangeArrowheads="1"/>
            </p:cNvSpPr>
            <p:nvPr/>
          </p:nvSpPr>
          <p:spPr bwMode="auto">
            <a:xfrm>
              <a:off x="3687310" y="2119508"/>
              <a:ext cx="132043" cy="13308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200" b="1"/>
            </a:p>
          </p:txBody>
        </p:sp>
        <p:sp>
          <p:nvSpPr>
            <p:cNvPr id="105486" name="Text Box 14"/>
            <p:cNvSpPr txBox="1">
              <a:spLocks noChangeArrowheads="1"/>
            </p:cNvSpPr>
            <p:nvPr/>
          </p:nvSpPr>
          <p:spPr bwMode="auto">
            <a:xfrm>
              <a:off x="5681164" y="1680314"/>
              <a:ext cx="594195"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B’</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487" name="Text Box 15"/>
            <p:cNvSpPr txBox="1">
              <a:spLocks noChangeArrowheads="1"/>
            </p:cNvSpPr>
            <p:nvPr/>
          </p:nvSpPr>
          <p:spPr bwMode="auto">
            <a:xfrm>
              <a:off x="3886199" y="2252597"/>
              <a:ext cx="553757"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488" name="Text Box 16"/>
            <p:cNvSpPr txBox="1">
              <a:spLocks noChangeArrowheads="1"/>
            </p:cNvSpPr>
            <p:nvPr/>
          </p:nvSpPr>
          <p:spPr bwMode="auto">
            <a:xfrm>
              <a:off x="3568471" y="4115844"/>
              <a:ext cx="501765"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a</a:t>
              </a:r>
              <a:endParaRPr kumimoji="0" lang="fr-FR" sz="3200" b="1" i="0" u="none" strike="noStrike" cap="none" normalizeH="0" baseline="0" smtClean="0">
                <a:ln>
                  <a:noFill/>
                </a:ln>
                <a:solidFill>
                  <a:schemeClr val="tx1"/>
                </a:solidFill>
                <a:effectLst/>
                <a:latin typeface="Arial" pitchFamily="34" charset="0"/>
                <a:cs typeface="Arial" pitchFamily="34" charset="0"/>
              </a:endParaRPr>
            </a:p>
          </p:txBody>
        </p:sp>
        <p:sp>
          <p:nvSpPr>
            <p:cNvPr id="105489" name="Text Box 17"/>
            <p:cNvSpPr txBox="1">
              <a:spLocks noChangeArrowheads="1"/>
            </p:cNvSpPr>
            <p:nvPr/>
          </p:nvSpPr>
          <p:spPr bwMode="auto">
            <a:xfrm>
              <a:off x="5364260" y="4115844"/>
              <a:ext cx="514969"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b</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490" name="AutoShape 18"/>
            <p:cNvCxnSpPr>
              <a:cxnSpLocks noChangeShapeType="1"/>
            </p:cNvCxnSpPr>
            <p:nvPr/>
          </p:nvCxnSpPr>
          <p:spPr bwMode="auto">
            <a:xfrm flipH="1">
              <a:off x="2063177" y="3064440"/>
              <a:ext cx="1690155" cy="0"/>
            </a:xfrm>
            <a:prstGeom prst="straightConnector1">
              <a:avLst/>
            </a:prstGeom>
            <a:noFill/>
            <a:ln w="38100">
              <a:solidFill>
                <a:srgbClr val="000000"/>
              </a:solidFill>
              <a:prstDash val="dash"/>
              <a:round/>
              <a:headEnd/>
              <a:tailEnd/>
            </a:ln>
          </p:spPr>
        </p:cxnSp>
        <p:sp>
          <p:nvSpPr>
            <p:cNvPr id="105491" name="Text Box 19"/>
            <p:cNvSpPr txBox="1">
              <a:spLocks noChangeArrowheads="1"/>
            </p:cNvSpPr>
            <p:nvPr/>
          </p:nvSpPr>
          <p:spPr bwMode="auto">
            <a:xfrm>
              <a:off x="1295400" y="2976497"/>
              <a:ext cx="685800"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a</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492" name="Text Box 20"/>
            <p:cNvSpPr txBox="1">
              <a:spLocks noChangeArrowheads="1"/>
            </p:cNvSpPr>
            <p:nvPr/>
          </p:nvSpPr>
          <p:spPr bwMode="auto">
            <a:xfrm>
              <a:off x="1295400" y="762000"/>
              <a:ext cx="638760" cy="4728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Arial" pitchFamily="34" charset="0"/>
                </a:rPr>
                <a:t>b</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493" name="AutoShape 21"/>
            <p:cNvCxnSpPr>
              <a:cxnSpLocks noChangeShapeType="1"/>
            </p:cNvCxnSpPr>
            <p:nvPr/>
          </p:nvCxnSpPr>
          <p:spPr bwMode="auto">
            <a:xfrm flipH="1">
              <a:off x="2010360" y="1134649"/>
              <a:ext cx="3552846" cy="0"/>
            </a:xfrm>
            <a:prstGeom prst="straightConnector1">
              <a:avLst/>
            </a:prstGeom>
            <a:noFill/>
            <a:ln w="38100">
              <a:solidFill>
                <a:srgbClr val="000000"/>
              </a:solidFill>
              <a:prstDash val="dash"/>
              <a:round/>
              <a:headEnd/>
              <a:tailEnd/>
            </a:ln>
          </p:spPr>
        </p:cxnSp>
        <p:sp>
          <p:nvSpPr>
            <p:cNvPr id="105494" name="Oval 22"/>
            <p:cNvSpPr>
              <a:spLocks noChangeArrowheads="1"/>
            </p:cNvSpPr>
            <p:nvPr/>
          </p:nvSpPr>
          <p:spPr bwMode="auto">
            <a:xfrm>
              <a:off x="4638022" y="1853330"/>
              <a:ext cx="132043" cy="13308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3200" b="1"/>
            </a:p>
          </p:txBody>
        </p:sp>
        <p:cxnSp>
          <p:nvCxnSpPr>
            <p:cNvPr id="105495" name="AutoShape 23"/>
            <p:cNvCxnSpPr>
              <a:cxnSpLocks noChangeShapeType="1"/>
            </p:cNvCxnSpPr>
            <p:nvPr/>
          </p:nvCxnSpPr>
          <p:spPr bwMode="auto">
            <a:xfrm flipH="1">
              <a:off x="2063177" y="1919875"/>
              <a:ext cx="2614458" cy="0"/>
            </a:xfrm>
            <a:prstGeom prst="straightConnector1">
              <a:avLst/>
            </a:prstGeom>
            <a:noFill/>
            <a:ln w="38100">
              <a:solidFill>
                <a:srgbClr val="000000"/>
              </a:solidFill>
              <a:prstDash val="dash"/>
              <a:round/>
              <a:headEnd/>
              <a:tailEnd/>
            </a:ln>
          </p:spPr>
        </p:cxnSp>
        <p:sp>
          <p:nvSpPr>
            <p:cNvPr id="105496" name="Text Box 24"/>
            <p:cNvSpPr txBox="1">
              <a:spLocks noChangeArrowheads="1"/>
            </p:cNvSpPr>
            <p:nvPr/>
          </p:nvSpPr>
          <p:spPr bwMode="auto">
            <a:xfrm>
              <a:off x="1295400" y="1774208"/>
              <a:ext cx="638650" cy="3753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Arial" pitchFamily="34" charset="0"/>
                </a:rPr>
                <a:t>R</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c</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497" name="AutoShape 25"/>
            <p:cNvCxnSpPr>
              <a:cxnSpLocks noChangeShapeType="1"/>
            </p:cNvCxnSpPr>
            <p:nvPr/>
          </p:nvCxnSpPr>
          <p:spPr bwMode="auto">
            <a:xfrm>
              <a:off x="5563205" y="1134649"/>
              <a:ext cx="0" cy="439194"/>
            </a:xfrm>
            <a:prstGeom prst="straightConnector1">
              <a:avLst/>
            </a:prstGeom>
            <a:noFill/>
            <a:ln w="38100">
              <a:solidFill>
                <a:srgbClr val="000000"/>
              </a:solidFill>
              <a:prstDash val="dash"/>
              <a:round/>
              <a:headEnd/>
              <a:tailEnd type="triangle" w="med" len="med"/>
            </a:ln>
          </p:spPr>
        </p:cxnSp>
        <p:cxnSp>
          <p:nvCxnSpPr>
            <p:cNvPr id="105498" name="AutoShape 26"/>
            <p:cNvCxnSpPr>
              <a:cxnSpLocks noChangeShapeType="1"/>
            </p:cNvCxnSpPr>
            <p:nvPr/>
          </p:nvCxnSpPr>
          <p:spPr bwMode="auto">
            <a:xfrm rot="5400000" flipH="1" flipV="1">
              <a:off x="2868701" y="3077771"/>
              <a:ext cx="1749729" cy="19531"/>
            </a:xfrm>
            <a:prstGeom prst="straightConnector1">
              <a:avLst/>
            </a:prstGeom>
            <a:noFill/>
            <a:ln w="38100">
              <a:solidFill>
                <a:srgbClr val="000000"/>
              </a:solidFill>
              <a:prstDash val="dash"/>
              <a:round/>
              <a:headEnd/>
              <a:tailEnd type="triangle" w="med" len="med"/>
            </a:ln>
          </p:spPr>
        </p:cxnSp>
        <p:sp>
          <p:nvSpPr>
            <p:cNvPr id="105499" name="Text Box 27"/>
            <p:cNvSpPr txBox="1">
              <a:spLocks noChangeArrowheads="1"/>
            </p:cNvSpPr>
            <p:nvPr/>
          </p:nvSpPr>
          <p:spPr bwMode="auto">
            <a:xfrm>
              <a:off x="4343400" y="1295400"/>
              <a:ext cx="435743"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5500" name="AutoShape 28"/>
            <p:cNvCxnSpPr>
              <a:cxnSpLocks noChangeShapeType="1"/>
            </p:cNvCxnSpPr>
            <p:nvPr/>
          </p:nvCxnSpPr>
          <p:spPr bwMode="auto">
            <a:xfrm>
              <a:off x="4704931" y="1905000"/>
              <a:ext cx="0" cy="2116116"/>
            </a:xfrm>
            <a:prstGeom prst="straightConnector1">
              <a:avLst/>
            </a:prstGeom>
            <a:noFill/>
            <a:ln w="38100">
              <a:solidFill>
                <a:srgbClr val="000000"/>
              </a:solidFill>
              <a:prstDash val="dash"/>
              <a:round/>
              <a:headEnd/>
              <a:tailEnd/>
            </a:ln>
          </p:spPr>
        </p:cxnSp>
        <p:sp>
          <p:nvSpPr>
            <p:cNvPr id="105501" name="Text Box 29"/>
            <p:cNvSpPr txBox="1">
              <a:spLocks noChangeArrowheads="1"/>
            </p:cNvSpPr>
            <p:nvPr/>
          </p:nvSpPr>
          <p:spPr bwMode="auto">
            <a:xfrm>
              <a:off x="4439957" y="4114800"/>
              <a:ext cx="633808"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β</a:t>
              </a:r>
              <a:r>
                <a:rPr kumimoji="0" lang="fr-FR" sz="2400" b="1" i="0" u="none" strike="noStrike" cap="none" normalizeH="0" baseline="-25000" dirty="0" err="1" smtClean="0">
                  <a:ln>
                    <a:noFill/>
                  </a:ln>
                  <a:solidFill>
                    <a:schemeClr val="tx1"/>
                  </a:solidFill>
                  <a:effectLst/>
                  <a:latin typeface="Times New Roman" pitchFamily="18" charset="0"/>
                  <a:ea typeface="Arial" pitchFamily="34" charset="0"/>
                  <a:cs typeface="Arial" pitchFamily="34" charset="0"/>
                </a:rPr>
                <a:t>c</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35" name="Connecteur droit 34"/>
            <p:cNvCxnSpPr/>
            <p:nvPr/>
          </p:nvCxnSpPr>
          <p:spPr>
            <a:xfrm>
              <a:off x="5561430" y="1600200"/>
              <a:ext cx="22778" cy="2398212"/>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Accolade fermante 39"/>
            <p:cNvSpPr/>
            <p:nvPr/>
          </p:nvSpPr>
          <p:spPr>
            <a:xfrm>
              <a:off x="6477000" y="1420504"/>
              <a:ext cx="304800" cy="1295400"/>
            </a:xfrm>
            <a:prstGeom prst="rightBrace">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1" name="Text Box 20"/>
            <p:cNvSpPr txBox="1">
              <a:spLocks noChangeArrowheads="1"/>
            </p:cNvSpPr>
            <p:nvPr/>
          </p:nvSpPr>
          <p:spPr bwMode="auto">
            <a:xfrm>
              <a:off x="6858000" y="1752600"/>
              <a:ext cx="1600200" cy="762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علاوة مخاطرة السهم</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45" name="Text Box 7"/>
            <p:cNvSpPr txBox="1">
              <a:spLocks noChangeArrowheads="1"/>
            </p:cNvSpPr>
            <p:nvPr/>
          </p:nvSpPr>
          <p:spPr bwMode="auto">
            <a:xfrm>
              <a:off x="1752600" y="4114800"/>
              <a:ext cx="457200" cy="4525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00B050"/>
                  </a:solidFill>
                  <a:effectLst/>
                  <a:latin typeface="Times New Roman" pitchFamily="18" charset="0"/>
                  <a:ea typeface="Arial" pitchFamily="34" charset="0"/>
                  <a:cs typeface="Times New Roman" pitchFamily="18" charset="0"/>
                </a:rPr>
                <a:t>0</a:t>
              </a:r>
              <a:endParaRPr kumimoji="0" lang="fr-FR" sz="3200" b="1" i="0" u="none" strike="noStrike" cap="none" normalizeH="0" baseline="0" dirty="0" smtClean="0">
                <a:ln>
                  <a:noFill/>
                </a:ln>
                <a:solidFill>
                  <a:srgbClr val="00B050"/>
                </a:solidFill>
                <a:effectLst/>
                <a:latin typeface="Times New Roman" pitchFamily="18" charset="0"/>
                <a:cs typeface="Times New Roman" pitchFamily="18" charset="0"/>
              </a:endParaRPr>
            </a:p>
          </p:txBody>
        </p:sp>
        <p:sp>
          <p:nvSpPr>
            <p:cNvPr id="57" name="Text Box 20"/>
            <p:cNvSpPr txBox="1">
              <a:spLocks noChangeArrowheads="1"/>
            </p:cNvSpPr>
            <p:nvPr/>
          </p:nvSpPr>
          <p:spPr bwMode="auto">
            <a:xfrm>
              <a:off x="6858000" y="2971800"/>
              <a:ext cx="1600200" cy="7620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lang="ar-DZ" sz="2400" b="1" dirty="0" smtClean="0">
                  <a:latin typeface="Times New Roman" pitchFamily="18" charset="0"/>
                  <a:ea typeface="Arial" pitchFamily="34" charset="0"/>
                  <a:cs typeface="Arial" pitchFamily="34" charset="0"/>
                </a:rPr>
                <a:t>معدل خالي الم</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خاطر</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58" name="Accolade fermante 57"/>
            <p:cNvSpPr/>
            <p:nvPr/>
          </p:nvSpPr>
          <p:spPr>
            <a:xfrm>
              <a:off x="6477000" y="2770496"/>
              <a:ext cx="304800" cy="1143000"/>
            </a:xfrm>
            <a:prstGeom prst="rightBrace">
              <a:avLst/>
            </a:pr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8200"/>
            <a:ext cx="8077200" cy="4267200"/>
          </a:xfrm>
        </p:spPr>
        <p:txBody>
          <a:bodyPr/>
          <a:lstStyle/>
          <a:p>
            <a:pPr marL="23813" indent="317500" algn="just" rtl="1">
              <a:buClr>
                <a:schemeClr val="tx1"/>
              </a:buClr>
              <a:buFont typeface="Wingdings" pitchFamily="2" charset="2"/>
              <a:buChar char="§"/>
              <a:tabLst>
                <a:tab pos="341313" algn="l"/>
              </a:tabLst>
            </a:pPr>
            <a:r>
              <a:rPr lang="ar-DZ" b="1" dirty="0" smtClean="0">
                <a:latin typeface="Arial" pitchFamily="34" charset="0"/>
                <a:cs typeface="Arial" pitchFamily="34" charset="0"/>
              </a:rPr>
              <a:t>السهم</a:t>
            </a:r>
            <a:r>
              <a:rPr lang="fr-FR" b="1" dirty="0" smtClean="0">
                <a:latin typeface="Times New Roman" pitchFamily="18" charset="0"/>
                <a:cs typeface="Times New Roman" pitchFamily="18" charset="0"/>
              </a:rPr>
              <a:t>A</a:t>
            </a:r>
            <a:r>
              <a:rPr lang="fr-FR" b="1" dirty="0" smtClean="0">
                <a:latin typeface="Arial" pitchFamily="34" charset="0"/>
                <a:cs typeface="Arial" pitchFamily="34" charset="0"/>
              </a:rPr>
              <a:t> </a:t>
            </a:r>
            <a:r>
              <a:rPr lang="ar-DZ" b="1" dirty="0" smtClean="0">
                <a:latin typeface="Arial" pitchFamily="34" charset="0"/>
                <a:cs typeface="Arial" pitchFamily="34" charset="0"/>
              </a:rPr>
              <a:t> الواقع أسفل خط سوق الأوراق المالية مقيم </a:t>
            </a:r>
            <a:r>
              <a:rPr lang="ar-DZ" b="1" dirty="0" smtClean="0">
                <a:solidFill>
                  <a:srgbClr val="FF0000"/>
                </a:solidFill>
                <a:latin typeface="Arial" pitchFamily="34" charset="0"/>
                <a:cs typeface="Arial" pitchFamily="34" charset="0"/>
              </a:rPr>
              <a:t>بأعلى من قيمته</a:t>
            </a:r>
            <a:r>
              <a:rPr lang="ar-DZ" b="1" dirty="0" smtClean="0">
                <a:latin typeface="Arial" pitchFamily="34" charset="0"/>
                <a:cs typeface="Arial" pitchFamily="34" charset="0"/>
              </a:rPr>
              <a:t>، لأنه يتعرض لخطر نظامي مماثل لخطر السهم </a:t>
            </a:r>
            <a:r>
              <a:rPr lang="fr-FR" b="1" dirty="0" smtClean="0">
                <a:latin typeface="Times New Roman" pitchFamily="18" charset="0"/>
                <a:cs typeface="Times New Roman" pitchFamily="18" charset="0"/>
              </a:rPr>
              <a:t>A’</a:t>
            </a:r>
            <a:r>
              <a:rPr lang="ar-SA" b="1" dirty="0" smtClean="0">
                <a:latin typeface="Arial" pitchFamily="34" charset="0"/>
                <a:cs typeface="Arial" pitchFamily="34" charset="0"/>
              </a:rPr>
              <a:t>، ولكن بمعدل عائد مطلوب أقل</a:t>
            </a:r>
            <a:r>
              <a:rPr lang="ar-DZ" b="1" dirty="0" smtClean="0">
                <a:latin typeface="Arial" pitchFamily="34" charset="0"/>
                <a:cs typeface="Arial" pitchFamily="34" charset="0"/>
              </a:rPr>
              <a:t>. </a:t>
            </a:r>
            <a:r>
              <a:rPr lang="ar-SA" b="1" dirty="0" smtClean="0">
                <a:latin typeface="Arial" pitchFamily="34" charset="0"/>
                <a:cs typeface="Arial" pitchFamily="34" charset="0"/>
              </a:rPr>
              <a:t> </a:t>
            </a:r>
            <a:endParaRPr lang="fr-FR" b="1" dirty="0" smtClean="0">
              <a:latin typeface="Arial" pitchFamily="34" charset="0"/>
              <a:cs typeface="Arial" pitchFamily="34" charset="0"/>
            </a:endParaRPr>
          </a:p>
          <a:p>
            <a:pPr marL="23813" indent="317500" algn="just" rtl="1">
              <a:buClr>
                <a:schemeClr val="tx1"/>
              </a:buClr>
              <a:buFont typeface="Wingdings" pitchFamily="2" charset="2"/>
              <a:buChar char="§"/>
              <a:tabLst>
                <a:tab pos="341313" algn="l"/>
              </a:tabLst>
            </a:pPr>
            <a:r>
              <a:rPr lang="ar-DZ" b="1" dirty="0" smtClean="0">
                <a:latin typeface="Arial" pitchFamily="34" charset="0"/>
                <a:cs typeface="Arial" pitchFamily="34" charset="0"/>
              </a:rPr>
              <a:t>السهم</a:t>
            </a:r>
            <a:r>
              <a:rPr lang="fr-FR" b="1" dirty="0" smtClean="0">
                <a:latin typeface="Times New Roman" pitchFamily="18" charset="0"/>
                <a:cs typeface="Times New Roman" pitchFamily="18" charset="0"/>
              </a:rPr>
              <a:t>B</a:t>
            </a:r>
            <a:r>
              <a:rPr lang="fr-FR" b="1" dirty="0" smtClean="0">
                <a:latin typeface="Arial" pitchFamily="34" charset="0"/>
                <a:cs typeface="Arial" pitchFamily="34" charset="0"/>
              </a:rPr>
              <a:t> </a:t>
            </a:r>
            <a:r>
              <a:rPr lang="ar-DZ" b="1" dirty="0" smtClean="0">
                <a:latin typeface="Arial" pitchFamily="34" charset="0"/>
                <a:cs typeface="Arial" pitchFamily="34" charset="0"/>
              </a:rPr>
              <a:t> الواقع أعلى خط سوق الأوراق المالية مقيم </a:t>
            </a:r>
            <a:r>
              <a:rPr lang="ar-DZ" b="1" dirty="0" smtClean="0">
                <a:solidFill>
                  <a:srgbClr val="FF0000"/>
                </a:solidFill>
                <a:latin typeface="Arial" pitchFamily="34" charset="0"/>
                <a:cs typeface="Arial" pitchFamily="34" charset="0"/>
              </a:rPr>
              <a:t>بأقل من قيمته</a:t>
            </a:r>
            <a:r>
              <a:rPr lang="ar-DZ" b="1" dirty="0" smtClean="0">
                <a:latin typeface="Arial" pitchFamily="34" charset="0"/>
                <a:cs typeface="Arial" pitchFamily="34" charset="0"/>
              </a:rPr>
              <a:t>، لأنه يتعرض لخطر نظامي مماثل لخطر السهم </a:t>
            </a:r>
            <a:r>
              <a:rPr lang="fr-FR" b="1" dirty="0" smtClean="0">
                <a:latin typeface="Times New Roman" pitchFamily="18" charset="0"/>
                <a:cs typeface="Times New Roman" pitchFamily="18" charset="0"/>
              </a:rPr>
              <a:t>B’</a:t>
            </a:r>
            <a:r>
              <a:rPr lang="ar-SA" b="1" dirty="0" smtClean="0">
                <a:latin typeface="Arial" pitchFamily="34" charset="0"/>
                <a:cs typeface="Arial" pitchFamily="34" charset="0"/>
              </a:rPr>
              <a:t>، ولكن بمعدل عائد مطلوب أكبر</a:t>
            </a:r>
            <a:r>
              <a:rPr lang="ar-DZ" b="1" dirty="0" smtClean="0">
                <a:latin typeface="Arial" pitchFamily="34" charset="0"/>
                <a:cs typeface="Arial" pitchFamily="34" charset="0"/>
              </a:rPr>
              <a:t>.</a:t>
            </a:r>
            <a:r>
              <a:rPr lang="ar-SA" b="1" dirty="0" smtClean="0">
                <a:latin typeface="Arial" pitchFamily="34" charset="0"/>
                <a:cs typeface="Arial" pitchFamily="34" charset="0"/>
              </a:rPr>
              <a:t> </a:t>
            </a:r>
            <a:endParaRPr lang="fr-FR" b="1" dirty="0" smtClean="0">
              <a:latin typeface="Arial" pitchFamily="34" charset="0"/>
              <a:cs typeface="Arial" pitchFamily="34" charset="0"/>
            </a:endParaRPr>
          </a:p>
          <a:p>
            <a:pPr marL="23813" indent="317500" algn="just" rtl="1">
              <a:buClr>
                <a:schemeClr val="tx1"/>
              </a:buClr>
              <a:buFont typeface="Wingdings" pitchFamily="2" charset="2"/>
              <a:buChar char="§"/>
              <a:tabLst>
                <a:tab pos="341313" algn="l"/>
              </a:tabLst>
            </a:pPr>
            <a:r>
              <a:rPr lang="ar-DZ" b="1" dirty="0" smtClean="0">
                <a:latin typeface="Arial" pitchFamily="34" charset="0"/>
                <a:cs typeface="Arial" pitchFamily="34" charset="0"/>
              </a:rPr>
              <a:t>السهم</a:t>
            </a:r>
            <a:r>
              <a:rPr lang="fr-FR" b="1" dirty="0" smtClean="0">
                <a:latin typeface="Times New Roman" pitchFamily="18" charset="0"/>
                <a:cs typeface="Times New Roman" pitchFamily="18" charset="0"/>
              </a:rPr>
              <a:t>C</a:t>
            </a:r>
            <a:r>
              <a:rPr lang="fr-FR" b="1" dirty="0" smtClean="0">
                <a:latin typeface="Arial" pitchFamily="34" charset="0"/>
                <a:cs typeface="Arial" pitchFamily="34" charset="0"/>
              </a:rPr>
              <a:t> </a:t>
            </a:r>
            <a:r>
              <a:rPr lang="ar-DZ" b="1" dirty="0" smtClean="0">
                <a:latin typeface="Arial" pitchFamily="34" charset="0"/>
                <a:cs typeface="Arial" pitchFamily="34" charset="0"/>
              </a:rPr>
              <a:t> الواقع على خط سوق الأوراق المالية </a:t>
            </a:r>
            <a:r>
              <a:rPr lang="ar-DZ" b="1" dirty="0" smtClean="0">
                <a:solidFill>
                  <a:srgbClr val="FF0000"/>
                </a:solidFill>
                <a:latin typeface="Arial" pitchFamily="34" charset="0"/>
                <a:cs typeface="Arial" pitchFamily="34" charset="0"/>
              </a:rPr>
              <a:t>مقيم بقيمته</a:t>
            </a:r>
            <a:r>
              <a:rPr lang="ar-DZ" b="1" dirty="0" smtClean="0">
                <a:latin typeface="Arial" pitchFamily="34" charset="0"/>
                <a:cs typeface="Arial" pitchFamily="34" charset="0"/>
              </a:rPr>
              <a:t>،</a:t>
            </a:r>
            <a:r>
              <a:rPr lang="ar-DZ" b="1" dirty="0" smtClean="0">
                <a:solidFill>
                  <a:srgbClr val="FF0000"/>
                </a:solidFill>
                <a:latin typeface="Arial" pitchFamily="34" charset="0"/>
                <a:cs typeface="Arial" pitchFamily="34" charset="0"/>
              </a:rPr>
              <a:t> </a:t>
            </a:r>
            <a:r>
              <a:rPr lang="ar-DZ" b="1" dirty="0" smtClean="0">
                <a:latin typeface="Arial" pitchFamily="34" charset="0"/>
                <a:cs typeface="Arial" pitchFamily="34" charset="0"/>
              </a:rPr>
              <a:t>التي تتوافق مع الخطر النظامي الذي يتعرض له.</a:t>
            </a:r>
            <a:endParaRPr lang="fr-FR" b="1" dirty="0" smtClean="0">
              <a:latin typeface="Arial" pitchFamily="34" charset="0"/>
              <a:cs typeface="Arial" pitchFamily="34" charset="0"/>
            </a:endParaRPr>
          </a:p>
          <a:p>
            <a:pPr marL="23813" indent="317500" algn="just" rtl="1">
              <a:buClr>
                <a:schemeClr val="tx1"/>
              </a:buClr>
              <a:buFont typeface="Wingdings" pitchFamily="2" charset="2"/>
              <a:buChar char="§"/>
              <a:tabLst>
                <a:tab pos="341313" algn="l"/>
              </a:tabLst>
            </a:pPr>
            <a:endParaRPr lang="fr-F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00400" y="274638"/>
            <a:ext cx="5410200" cy="868362"/>
          </a:xfrm>
        </p:spPr>
        <p:txBody>
          <a:bodyPr>
            <a:normAutofit fontScale="90000"/>
          </a:bodyPr>
          <a:lstStyle/>
          <a:p>
            <a:pPr algn="r" rtl="1"/>
            <a:r>
              <a:rPr lang="ar-DZ" sz="4400" b="1" dirty="0" smtClean="0">
                <a:solidFill>
                  <a:srgbClr val="FF0000"/>
                </a:solidFill>
                <a:latin typeface="Arial" pitchFamily="34" charset="0"/>
                <a:cs typeface="Arial" pitchFamily="34" charset="0"/>
              </a:rPr>
              <a:t>سلسلة تمارين تكاليف التمويل:</a:t>
            </a:r>
            <a:endParaRPr lang="fr-FR" dirty="0">
              <a:solidFill>
                <a:srgbClr val="FF0000"/>
              </a:solidFill>
            </a:endParaRPr>
          </a:p>
        </p:txBody>
      </p:sp>
      <p:sp>
        <p:nvSpPr>
          <p:cNvPr id="3" name="Espace réservé du contenu 2"/>
          <p:cNvSpPr>
            <a:spLocks noGrp="1"/>
          </p:cNvSpPr>
          <p:nvPr>
            <p:ph idx="1"/>
          </p:nvPr>
        </p:nvSpPr>
        <p:spPr>
          <a:xfrm>
            <a:off x="457200" y="1600200"/>
            <a:ext cx="8153400" cy="4876800"/>
          </a:xfrm>
        </p:spPr>
        <p:txBody>
          <a:bodyPr>
            <a:normAutofit fontScale="92500"/>
          </a:bodyPr>
          <a:lstStyle/>
          <a:p>
            <a:pPr marL="0" indent="0" algn="just" rtl="1">
              <a:buNone/>
            </a:pPr>
            <a:r>
              <a:rPr lang="ar-DZ" sz="3500" b="1" dirty="0" smtClean="0">
                <a:solidFill>
                  <a:srgbClr val="FF0000"/>
                </a:solidFill>
                <a:latin typeface="Arial" pitchFamily="34" charset="0"/>
                <a:cs typeface="Arial" pitchFamily="34" charset="0"/>
              </a:rPr>
              <a:t>التمرين الرابع:</a:t>
            </a:r>
          </a:p>
          <a:p>
            <a:pPr marL="0" indent="0" algn="just" rtl="1">
              <a:buNone/>
            </a:pPr>
            <a:r>
              <a:rPr lang="ar-DZ" b="1" dirty="0" smtClean="0">
                <a:latin typeface="Arial" pitchFamily="34" charset="0"/>
                <a:cs typeface="Arial" pitchFamily="34" charset="0"/>
              </a:rPr>
              <a:t>     </a:t>
            </a:r>
            <a:r>
              <a:rPr lang="ar-SA" b="1" dirty="0" smtClean="0">
                <a:latin typeface="Arial" pitchFamily="34" charset="0"/>
                <a:cs typeface="Arial" pitchFamily="34" charset="0"/>
              </a:rPr>
              <a:t>مشروع استثماري مدة حياته سنتان، </a:t>
            </a:r>
            <a:r>
              <a:rPr lang="ar-DZ" b="1" dirty="0" smtClean="0">
                <a:latin typeface="Arial" pitchFamily="34" charset="0"/>
                <a:cs typeface="Arial" pitchFamily="34" charset="0"/>
              </a:rPr>
              <a:t>ممول </a:t>
            </a:r>
            <a:r>
              <a:rPr lang="ar-DZ" b="1" dirty="0" err="1" smtClean="0">
                <a:latin typeface="Arial" pitchFamily="34" charset="0"/>
                <a:cs typeface="Arial" pitchFamily="34" charset="0"/>
              </a:rPr>
              <a:t>ب</a:t>
            </a:r>
            <a:r>
              <a:rPr lang="ar-SA" b="1" dirty="0" smtClean="0">
                <a:latin typeface="Arial" pitchFamily="34" charset="0"/>
                <a:cs typeface="Arial" pitchFamily="34" charset="0"/>
              </a:rPr>
              <a:t>رأس مال </a:t>
            </a:r>
            <a:r>
              <a:rPr lang="ar-SA" b="1" dirty="0" smtClean="0">
                <a:latin typeface="Times New Roman" pitchFamily="18" charset="0"/>
                <a:cs typeface="Times New Roman" pitchFamily="18" charset="0"/>
              </a:rPr>
              <a:t>100</a:t>
            </a:r>
            <a:r>
              <a:rPr lang="ar-SA" b="1" dirty="0" smtClean="0">
                <a:latin typeface="Arial" pitchFamily="34" charset="0"/>
                <a:cs typeface="Arial" pitchFamily="34" charset="0"/>
              </a:rPr>
              <a:t> في السنة </a:t>
            </a:r>
            <a:r>
              <a:rPr lang="ar-SA" b="1" dirty="0" smtClean="0">
                <a:latin typeface="Times New Roman" pitchFamily="18" charset="0"/>
                <a:cs typeface="Times New Roman" pitchFamily="18" charset="0"/>
              </a:rPr>
              <a:t>0</a:t>
            </a:r>
            <a:r>
              <a:rPr lang="ar-SA" b="1" dirty="0" smtClean="0">
                <a:latin typeface="Arial" pitchFamily="34" charset="0"/>
                <a:cs typeface="Arial" pitchFamily="34" charset="0"/>
              </a:rPr>
              <a:t>، والتدفق النقدي الصافي المتوقع: </a:t>
            </a:r>
            <a:r>
              <a:rPr lang="ar-SA" b="1" dirty="0" smtClean="0">
                <a:latin typeface="Times New Roman" pitchFamily="18" charset="0"/>
                <a:cs typeface="Times New Roman" pitchFamily="18" charset="0"/>
              </a:rPr>
              <a:t>55</a:t>
            </a:r>
            <a:r>
              <a:rPr lang="ar-SA" b="1" dirty="0" smtClean="0">
                <a:latin typeface="Arial" pitchFamily="34" charset="0"/>
                <a:cs typeface="Arial" pitchFamily="34" charset="0"/>
              </a:rPr>
              <a:t> في السنة </a:t>
            </a:r>
            <a:r>
              <a:rPr lang="ar-SA" b="1" dirty="0" smtClean="0">
                <a:latin typeface="Times New Roman" pitchFamily="18" charset="0"/>
                <a:cs typeface="Times New Roman" pitchFamily="18" charset="0"/>
              </a:rPr>
              <a:t>1</a:t>
            </a:r>
            <a:r>
              <a:rPr lang="ar-SA" b="1" dirty="0" smtClean="0">
                <a:latin typeface="Arial" pitchFamily="34" charset="0"/>
                <a:cs typeface="Arial" pitchFamily="34" charset="0"/>
              </a:rPr>
              <a:t>، </a:t>
            </a:r>
            <a:r>
              <a:rPr lang="ar-SA" b="1" dirty="0" err="1" smtClean="0">
                <a:latin typeface="Arial" pitchFamily="34" charset="0"/>
                <a:cs typeface="Arial" pitchFamily="34" charset="0"/>
              </a:rPr>
              <a:t>و</a:t>
            </a:r>
            <a:r>
              <a:rPr lang="ar-SA" b="1" dirty="0" smtClean="0">
                <a:latin typeface="Arial" pitchFamily="34" charset="0"/>
                <a:cs typeface="Arial" pitchFamily="34" charset="0"/>
              </a:rPr>
              <a:t> </a:t>
            </a:r>
            <a:r>
              <a:rPr lang="ar-SA" b="1" dirty="0" smtClean="0">
                <a:latin typeface="Times New Roman" pitchFamily="18" charset="0"/>
                <a:cs typeface="Times New Roman" pitchFamily="18" charset="0"/>
              </a:rPr>
              <a:t>66.5</a:t>
            </a:r>
            <a:r>
              <a:rPr lang="ar-SA" b="1" dirty="0" smtClean="0">
                <a:latin typeface="Arial" pitchFamily="34" charset="0"/>
                <a:cs typeface="Arial" pitchFamily="34" charset="0"/>
              </a:rPr>
              <a:t> في السنة </a:t>
            </a:r>
            <a:r>
              <a:rPr lang="ar-SA" b="1" dirty="0" smtClean="0">
                <a:latin typeface="Times New Roman" pitchFamily="18" charset="0"/>
                <a:cs typeface="Times New Roman" pitchFamily="18" charset="0"/>
              </a:rPr>
              <a:t>2</a:t>
            </a:r>
            <a:r>
              <a:rPr lang="ar-SA" b="1" dirty="0" smtClean="0">
                <a:latin typeface="Arial" pitchFamily="34" charset="0"/>
                <a:cs typeface="Arial" pitchFamily="34" charset="0"/>
              </a:rPr>
              <a:t>، يقدر المعامل </a:t>
            </a:r>
            <a:r>
              <a:rPr lang="fr-FR" b="1" dirty="0" smtClean="0">
                <a:latin typeface="Times New Roman" pitchFamily="18" charset="0"/>
                <a:cs typeface="Times New Roman" pitchFamily="18" charset="0"/>
              </a:rPr>
              <a:t>β</a:t>
            </a:r>
            <a:r>
              <a:rPr lang="ar-SA" b="1" dirty="0" smtClean="0">
                <a:latin typeface="Arial" pitchFamily="34" charset="0"/>
                <a:cs typeface="Arial" pitchFamily="34" charset="0"/>
              </a:rPr>
              <a:t> لهذا الاستثمار </a:t>
            </a:r>
            <a:r>
              <a:rPr lang="ar-SA" b="1" dirty="0" err="1" smtClean="0">
                <a:latin typeface="Arial" pitchFamily="34" charset="0"/>
                <a:cs typeface="Arial" pitchFamily="34" charset="0"/>
              </a:rPr>
              <a:t>بـ</a:t>
            </a:r>
            <a:r>
              <a:rPr lang="ar-SA" b="1" dirty="0" smtClean="0">
                <a:latin typeface="Arial" pitchFamily="34" charset="0"/>
                <a:cs typeface="Arial" pitchFamily="34" charset="0"/>
              </a:rPr>
              <a:t> </a:t>
            </a:r>
            <a:r>
              <a:rPr lang="ar-SA" b="1" dirty="0" smtClean="0">
                <a:latin typeface="Times New Roman" pitchFamily="18" charset="0"/>
                <a:cs typeface="Times New Roman" pitchFamily="18" charset="0"/>
              </a:rPr>
              <a:t>1.75</a:t>
            </a:r>
            <a:r>
              <a:rPr lang="ar-SA" b="1" dirty="0" smtClean="0">
                <a:latin typeface="Arial" pitchFamily="34" charset="0"/>
                <a:cs typeface="Arial" pitchFamily="34" charset="0"/>
              </a:rPr>
              <a:t>، والتوقع الرياضي لعائد السوق </a:t>
            </a:r>
            <a:r>
              <a:rPr lang="ar-SA" b="1" dirty="0" smtClean="0">
                <a:latin typeface="Times New Roman" pitchFamily="18" charset="0"/>
                <a:cs typeface="Times New Roman" pitchFamily="18" charset="0"/>
              </a:rPr>
              <a:t>8%</a:t>
            </a:r>
            <a:r>
              <a:rPr lang="ar-SA" b="1" dirty="0" smtClean="0">
                <a:latin typeface="Arial" pitchFamily="34" charset="0"/>
                <a:cs typeface="Arial" pitchFamily="34" charset="0"/>
              </a:rPr>
              <a:t>، معدل الفائدة على أذونات الخزينة</a:t>
            </a:r>
            <a:r>
              <a:rPr lang="ar-SA" b="1" dirty="0" smtClean="0">
                <a:latin typeface="Times New Roman" pitchFamily="18" charset="0"/>
                <a:cs typeface="Times New Roman" pitchFamily="18" charset="0"/>
              </a:rPr>
              <a:t> 4%.</a:t>
            </a:r>
            <a:endParaRPr lang="fr-FR" dirty="0" smtClean="0">
              <a:latin typeface="Times New Roman" pitchFamily="18" charset="0"/>
              <a:cs typeface="Times New Roman" pitchFamily="18" charset="0"/>
            </a:endParaRPr>
          </a:p>
          <a:p>
            <a:pPr marL="0" indent="0" algn="just" rtl="1">
              <a:buNone/>
            </a:pPr>
            <a:r>
              <a:rPr lang="ar-SA" b="1" u="sng" dirty="0" smtClean="0">
                <a:latin typeface="Arial" pitchFamily="34" charset="0"/>
                <a:cs typeface="Arial" pitchFamily="34" charset="0"/>
              </a:rPr>
              <a:t>المطلوب</a:t>
            </a:r>
            <a:r>
              <a:rPr lang="ar-SA" b="1" dirty="0" smtClean="0">
                <a:latin typeface="Arial" pitchFamily="34" charset="0"/>
                <a:cs typeface="Arial" pitchFamily="34" charset="0"/>
              </a:rPr>
              <a:t>:</a:t>
            </a:r>
            <a:r>
              <a:rPr lang="fr-FR" b="1" dirty="0" smtClean="0">
                <a:latin typeface="Arial" pitchFamily="34" charset="0"/>
                <a:cs typeface="Arial" pitchFamily="34" charset="0"/>
              </a:rPr>
              <a:t>  </a:t>
            </a:r>
            <a:endParaRPr lang="ar-DZ" b="1" dirty="0" smtClean="0">
              <a:latin typeface="Arial" pitchFamily="34" charset="0"/>
              <a:cs typeface="Arial" pitchFamily="34" charset="0"/>
            </a:endParaRPr>
          </a:p>
          <a:p>
            <a:pPr marL="0" indent="0" algn="just" rtl="1">
              <a:buNone/>
            </a:pPr>
            <a:r>
              <a:rPr lang="ar-SA" b="1" dirty="0" smtClean="0">
                <a:latin typeface="Times New Roman" pitchFamily="18" charset="0"/>
                <a:cs typeface="Times New Roman" pitchFamily="18" charset="0"/>
              </a:rPr>
              <a:t>1. </a:t>
            </a:r>
            <a:r>
              <a:rPr lang="ar-SA" b="1" dirty="0" smtClean="0">
                <a:latin typeface="Arial" pitchFamily="34" charset="0"/>
                <a:cs typeface="Arial" pitchFamily="34" charset="0"/>
              </a:rPr>
              <a:t>أحسب العائد المطلوب من المساهمين.  </a:t>
            </a:r>
            <a:endParaRPr lang="fr-FR" dirty="0" smtClean="0">
              <a:latin typeface="Arial" pitchFamily="34" charset="0"/>
              <a:cs typeface="Arial" pitchFamily="34" charset="0"/>
            </a:endParaRPr>
          </a:p>
          <a:p>
            <a:pPr marL="0" indent="0" algn="just" rtl="1">
              <a:buNone/>
            </a:pPr>
            <a:r>
              <a:rPr lang="ar-SA" b="1" dirty="0" smtClean="0">
                <a:latin typeface="Times New Roman" pitchFamily="18" charset="0"/>
                <a:cs typeface="Times New Roman" pitchFamily="18" charset="0"/>
              </a:rPr>
              <a:t>2. </a:t>
            </a:r>
            <a:r>
              <a:rPr lang="ar-SA" b="1" dirty="0" smtClean="0">
                <a:latin typeface="Arial" pitchFamily="34" charset="0"/>
                <a:cs typeface="Arial" pitchFamily="34" charset="0"/>
              </a:rPr>
              <a:t>أحسب معدل العائد الداخلي للمشروع.  هل المشروع مقبول؟ </a:t>
            </a:r>
            <a:endParaRPr lang="fr-FR" dirty="0" smtClean="0">
              <a:latin typeface="Arial" pitchFamily="34" charset="0"/>
              <a:cs typeface="Arial" pitchFamily="34" charset="0"/>
            </a:endParaRPr>
          </a:p>
          <a:p>
            <a:pPr marL="0" indent="0" algn="just" rtl="1">
              <a:buNone/>
            </a:pPr>
            <a:r>
              <a:rPr lang="ar-SA" b="1" dirty="0" smtClean="0">
                <a:latin typeface="Times New Roman" pitchFamily="18" charset="0"/>
                <a:cs typeface="Times New Roman" pitchFamily="18" charset="0"/>
              </a:rPr>
              <a:t>3. </a:t>
            </a:r>
            <a:r>
              <a:rPr lang="ar-SA" b="1" dirty="0" smtClean="0">
                <a:latin typeface="Arial" pitchFamily="34" charset="0"/>
                <a:cs typeface="Arial" pitchFamily="34" charset="0"/>
              </a:rPr>
              <a:t>أحسب </a:t>
            </a:r>
            <a:r>
              <a:rPr lang="fr-FR" b="1" dirty="0" smtClean="0">
                <a:latin typeface="Times New Roman" pitchFamily="18" charset="0"/>
                <a:cs typeface="Times New Roman" pitchFamily="18" charset="0"/>
              </a:rPr>
              <a:t>VAN</a:t>
            </a:r>
            <a:r>
              <a:rPr lang="ar-SA" b="1" dirty="0" smtClean="0">
                <a:latin typeface="Arial" pitchFamily="34" charset="0"/>
                <a:cs typeface="Arial" pitchFamily="34" charset="0"/>
              </a:rPr>
              <a:t> للمشروع بمعدل العائد المطلوب. استنتج جواب </a:t>
            </a:r>
            <a:r>
              <a:rPr lang="ar-SA" b="1" dirty="0" err="1" smtClean="0">
                <a:latin typeface="Arial" pitchFamily="34" charset="0"/>
                <a:cs typeface="Arial" pitchFamily="34" charset="0"/>
              </a:rPr>
              <a:t>س</a:t>
            </a:r>
            <a:r>
              <a:rPr lang="ar-DZ" b="1" dirty="0" smtClean="0">
                <a:latin typeface="Arial" pitchFamily="34" charset="0"/>
                <a:cs typeface="Arial" pitchFamily="34" charset="0"/>
              </a:rPr>
              <a:t>ؤ</a:t>
            </a:r>
            <a:r>
              <a:rPr lang="ar-SA" b="1" dirty="0" err="1" smtClean="0">
                <a:latin typeface="Arial" pitchFamily="34" charset="0"/>
                <a:cs typeface="Arial" pitchFamily="34" charset="0"/>
              </a:rPr>
              <a:t>ال</a:t>
            </a:r>
            <a:r>
              <a:rPr lang="ar-SA" b="1" dirty="0" smtClean="0">
                <a:latin typeface="Arial" pitchFamily="34" charset="0"/>
                <a:cs typeface="Arial" pitchFamily="34" charset="0"/>
              </a:rPr>
              <a:t> </a:t>
            </a:r>
            <a:r>
              <a:rPr lang="ar-SA" b="1" dirty="0" smtClean="0">
                <a:latin typeface="Times New Roman" pitchFamily="18" charset="0"/>
                <a:cs typeface="Times New Roman" pitchFamily="18" charset="0"/>
              </a:rPr>
              <a:t>(3)</a:t>
            </a:r>
            <a:r>
              <a:rPr lang="ar-DZ" b="1"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endParaRPr lang="fr-F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1000" cy="715962"/>
          </a:xfrm>
        </p:spPr>
        <p:txBody>
          <a:bodyPr>
            <a:normAutofit/>
          </a:bodyPr>
          <a:lstStyle/>
          <a:p>
            <a:pPr algn="just" rtl="1"/>
            <a:r>
              <a:rPr lang="ar-DZ" sz="4000" b="1" dirty="0" smtClean="0">
                <a:solidFill>
                  <a:srgbClr val="FF0000"/>
                </a:solidFill>
                <a:latin typeface="Arial" pitchFamily="34" charset="0"/>
                <a:cs typeface="Arial" pitchFamily="34" charset="0"/>
              </a:rPr>
              <a:t>الحل:</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838200"/>
            <a:ext cx="8153400" cy="4876800"/>
          </a:xfrm>
        </p:spPr>
        <p:txBody>
          <a:bodyPr>
            <a:normAutofit fontScale="92500" lnSpcReduction="10000"/>
          </a:bodyPr>
          <a:lstStyle/>
          <a:p>
            <a:pPr marL="0" indent="44450" algn="just">
              <a:buNone/>
              <a:tabLst>
                <a:tab pos="53975" algn="l"/>
              </a:tabLst>
            </a:pPr>
            <a:r>
              <a:rPr lang="en-US" sz="2800" b="1" dirty="0" smtClean="0">
                <a:latin typeface="Times New Roman" pitchFamily="18" charset="0"/>
                <a:cs typeface="Times New Roman" pitchFamily="18" charset="0"/>
              </a:rPr>
              <a:t>I</a:t>
            </a:r>
            <a:r>
              <a:rPr lang="en-US" sz="2800" b="1" baseline="-25000" dirty="0" smtClean="0">
                <a:latin typeface="Times New Roman" pitchFamily="18" charset="0"/>
                <a:cs typeface="Times New Roman" pitchFamily="18" charset="0"/>
              </a:rPr>
              <a:t>0</a:t>
            </a:r>
            <a:r>
              <a:rPr lang="en-US" sz="2800" b="1" dirty="0" smtClean="0">
                <a:latin typeface="Times New Roman" pitchFamily="18" charset="0"/>
                <a:cs typeface="Times New Roman" pitchFamily="18" charset="0"/>
              </a:rPr>
              <a:t>= 100,  </a:t>
            </a:r>
            <a:r>
              <a:rPr lang="fr-FR" sz="2800" b="1" dirty="0" smtClean="0">
                <a:latin typeface="Times New Roman" pitchFamily="18" charset="0"/>
                <a:cs typeface="Times New Roman" pitchFamily="18" charset="0"/>
              </a:rPr>
              <a:t>n= 2,</a:t>
            </a:r>
            <a:r>
              <a:rPr lang="ar-DZ"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CF</a:t>
            </a:r>
            <a:r>
              <a:rPr lang="en-US" sz="2800" b="1" baseline="-25000" dirty="0" smtClean="0">
                <a:latin typeface="Times New Roman" pitchFamily="18" charset="0"/>
                <a:cs typeface="Times New Roman" pitchFamily="18" charset="0"/>
              </a:rPr>
              <a:t>1</a:t>
            </a:r>
            <a:r>
              <a:rPr lang="en-US" sz="2800" b="1" dirty="0" smtClean="0">
                <a:latin typeface="Times New Roman" pitchFamily="18" charset="0"/>
                <a:cs typeface="Times New Roman" pitchFamily="18" charset="0"/>
              </a:rPr>
              <a:t>= 55,  CF</a:t>
            </a:r>
            <a:r>
              <a:rPr lang="en-US" sz="2800" b="1" baseline="-25000" dirty="0" smtClean="0">
                <a:latin typeface="Times New Roman" pitchFamily="18" charset="0"/>
                <a:cs typeface="Times New Roman" pitchFamily="18" charset="0"/>
              </a:rPr>
              <a:t>2</a:t>
            </a:r>
            <a:r>
              <a:rPr lang="en-US" sz="2800" b="1" dirty="0" smtClean="0">
                <a:latin typeface="Times New Roman" pitchFamily="18" charset="0"/>
                <a:cs typeface="Times New Roman" pitchFamily="18" charset="0"/>
              </a:rPr>
              <a:t>= 66.5,   </a:t>
            </a:r>
            <a:endParaRPr lang="ar-DZ" sz="2800" b="1" dirty="0" smtClean="0">
              <a:latin typeface="Times New Roman" pitchFamily="18" charset="0"/>
              <a:cs typeface="Times New Roman" pitchFamily="18" charset="0"/>
            </a:endParaRPr>
          </a:p>
          <a:p>
            <a:pPr marL="0" indent="44450" algn="just">
              <a:buNone/>
              <a:tabLst>
                <a:tab pos="53975" algn="l"/>
              </a:tabLst>
            </a:pPr>
            <a:r>
              <a:rPr lang="fr-FR" sz="2800" b="1" dirty="0" smtClean="0">
                <a:latin typeface="Times New Roman" pitchFamily="18" charset="0"/>
                <a:cs typeface="Times New Roman" pitchFamily="18" charset="0"/>
              </a:rPr>
              <a:t>β</a:t>
            </a:r>
            <a:r>
              <a:rPr lang="en-US" sz="2800" b="1" dirty="0" smtClean="0">
                <a:latin typeface="Times New Roman" pitchFamily="18" charset="0"/>
                <a:cs typeface="Times New Roman" pitchFamily="18" charset="0"/>
              </a:rPr>
              <a:t>= 1.75,   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8%,  R</a:t>
            </a:r>
            <a:r>
              <a:rPr lang="en-US" sz="2800" b="1" baseline="-25000" dirty="0" smtClean="0">
                <a:latin typeface="Times New Roman" pitchFamily="18" charset="0"/>
                <a:cs typeface="Times New Roman" pitchFamily="18" charset="0"/>
              </a:rPr>
              <a:t>f</a:t>
            </a:r>
            <a:r>
              <a:rPr lang="en-US" sz="2800" b="1" dirty="0" smtClean="0">
                <a:latin typeface="Times New Roman" pitchFamily="18" charset="0"/>
                <a:cs typeface="Times New Roman" pitchFamily="18" charset="0"/>
              </a:rPr>
              <a:t>= 4%</a:t>
            </a:r>
            <a:endParaRPr lang="fr-FR" sz="2800" dirty="0" smtClean="0">
              <a:latin typeface="Times New Roman" pitchFamily="18" charset="0"/>
              <a:cs typeface="Times New Roman" pitchFamily="18" charset="0"/>
            </a:endParaRPr>
          </a:p>
          <a:p>
            <a:pPr marL="395288" indent="-358775" algn="r" rtl="1">
              <a:buClrTx/>
              <a:buSzPct val="100000"/>
              <a:buAutoNum type="arabicPeriod"/>
              <a:tabLst>
                <a:tab pos="341313" algn="l"/>
                <a:tab pos="395288" algn="l"/>
              </a:tabLst>
            </a:pPr>
            <a:r>
              <a:rPr lang="ar-DZ" sz="2800" b="1" dirty="0" smtClean="0">
                <a:latin typeface="Times New Roman" pitchFamily="18" charset="0"/>
                <a:cs typeface="Times New Roman" pitchFamily="18" charset="0"/>
              </a:rPr>
              <a:t>معدل العائد المطلوب من المساهمين: </a:t>
            </a:r>
            <a:endParaRPr lang="fr-FR" sz="2800" b="1" dirty="0" smtClean="0">
              <a:latin typeface="Times New Roman" pitchFamily="18" charset="0"/>
              <a:cs typeface="Times New Roman" pitchFamily="18" charset="0"/>
            </a:endParaRPr>
          </a:p>
          <a:p>
            <a:pPr marL="550926" indent="-514350" algn="r" rtl="1">
              <a:buNone/>
            </a:pPr>
            <a:r>
              <a:rPr lang="ar-DZ" sz="2800" b="1" dirty="0" smtClean="0">
                <a:latin typeface="Arial" pitchFamily="34" charset="0"/>
                <a:cs typeface="Arial" pitchFamily="34" charset="0"/>
              </a:rPr>
              <a:t>حسب نموذج تسعير الأصول المالية:</a:t>
            </a:r>
            <a:r>
              <a:rPr lang="fr-FR" sz="2800" b="1" dirty="0" smtClean="0">
                <a:solidFill>
                  <a:srgbClr val="FF0000"/>
                </a:solidFill>
                <a:latin typeface="Times New Roman" pitchFamily="18" charset="0"/>
                <a:cs typeface="Times New Roman" pitchFamily="18" charset="0"/>
              </a:rPr>
              <a:t>R</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R</a:t>
            </a:r>
            <a:r>
              <a:rPr lang="fr-FR" sz="2800" b="1" baseline="-25000" dirty="0" err="1" smtClean="0">
                <a:solidFill>
                  <a:srgbClr val="FF0000"/>
                </a:solidFill>
                <a:latin typeface="Times New Roman" pitchFamily="18" charset="0"/>
                <a:cs typeface="Times New Roman" pitchFamily="18" charset="0"/>
              </a:rPr>
              <a:t>f</a:t>
            </a:r>
            <a:r>
              <a:rPr lang="fr-FR" sz="2800" b="1" dirty="0" smtClean="0">
                <a:solidFill>
                  <a:srgbClr val="FF0000"/>
                </a:solidFill>
                <a:latin typeface="Times New Roman" pitchFamily="18" charset="0"/>
                <a:cs typeface="Times New Roman" pitchFamily="18" charset="0"/>
              </a:rPr>
              <a:t>+ β[ E(</a:t>
            </a:r>
            <a:r>
              <a:rPr lang="fr-FR" sz="2800" b="1" dirty="0" err="1" smtClean="0">
                <a:solidFill>
                  <a:srgbClr val="FF0000"/>
                </a:solidFill>
                <a:latin typeface="Times New Roman" pitchFamily="18" charset="0"/>
                <a:cs typeface="Times New Roman" pitchFamily="18" charset="0"/>
              </a:rPr>
              <a:t>R</a:t>
            </a:r>
            <a:r>
              <a:rPr lang="fr-FR" sz="2800" b="1" baseline="-25000" dirty="0" err="1" smtClean="0">
                <a:solidFill>
                  <a:srgbClr val="FF0000"/>
                </a:solidFill>
                <a:latin typeface="Times New Roman" pitchFamily="18" charset="0"/>
                <a:cs typeface="Times New Roman" pitchFamily="18" charset="0"/>
              </a:rPr>
              <a:t>m</a:t>
            </a:r>
            <a:r>
              <a:rPr lang="fr-FR" sz="2800" b="1" dirty="0" smtClean="0">
                <a:solidFill>
                  <a:srgbClr val="FF0000"/>
                </a:solidFill>
                <a:latin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R</a:t>
            </a:r>
            <a:r>
              <a:rPr lang="fr-FR" sz="2800" b="1" baseline="-25000" dirty="0" err="1" smtClean="0">
                <a:solidFill>
                  <a:srgbClr val="FF0000"/>
                </a:solidFill>
                <a:latin typeface="Times New Roman" pitchFamily="18" charset="0"/>
                <a:cs typeface="Times New Roman" pitchFamily="18" charset="0"/>
              </a:rPr>
              <a:t>f</a:t>
            </a:r>
            <a:r>
              <a:rPr lang="fr-FR" sz="2800" b="1" dirty="0" smtClean="0">
                <a:solidFill>
                  <a:srgbClr val="FF0000"/>
                </a:solidFill>
                <a:latin typeface="Times New Roman" pitchFamily="18" charset="0"/>
                <a:cs typeface="Times New Roman" pitchFamily="18" charset="0"/>
              </a:rPr>
              <a:t>]</a:t>
            </a:r>
            <a:endParaRPr lang="fr-FR" sz="2800" dirty="0" smtClean="0">
              <a:solidFill>
                <a:srgbClr val="FF0000"/>
              </a:solidFill>
              <a:latin typeface="Times New Roman" pitchFamily="18" charset="0"/>
              <a:cs typeface="Times New Roman" pitchFamily="18" charset="0"/>
            </a:endParaRPr>
          </a:p>
          <a:p>
            <a:pPr algn="r" rtl="1">
              <a:buNone/>
            </a:pPr>
            <a:r>
              <a:rPr lang="ar-DZ" sz="2800" b="1" dirty="0" smtClean="0">
                <a:latin typeface="Arial" pitchFamily="34" charset="0"/>
                <a:cs typeface="Arial" pitchFamily="34" charset="0"/>
              </a:rPr>
              <a:t>ومنه: </a:t>
            </a:r>
            <a:r>
              <a:rPr lang="fr-FR" sz="2800" b="1" dirty="0" smtClean="0">
                <a:latin typeface="Times New Roman" pitchFamily="18" charset="0"/>
                <a:cs typeface="Times New Roman" pitchFamily="18" charset="0"/>
              </a:rPr>
              <a:t>R</a:t>
            </a:r>
            <a:r>
              <a:rPr lang="fr-FR" sz="2800" b="1" baseline="-25000" dirty="0" smtClean="0">
                <a:latin typeface="Times New Roman" pitchFamily="18" charset="0"/>
                <a:cs typeface="Times New Roman" pitchFamily="18" charset="0"/>
              </a:rPr>
              <a:t>a</a:t>
            </a:r>
            <a:r>
              <a:rPr lang="fr-FR" sz="2800" b="1" dirty="0" smtClean="0">
                <a:latin typeface="Times New Roman" pitchFamily="18" charset="0"/>
                <a:cs typeface="Times New Roman" pitchFamily="18" charset="0"/>
              </a:rPr>
              <a:t>= 4+ 1.75[8- 4]= 11%</a:t>
            </a:r>
            <a:endParaRPr lang="ar-DZ" sz="2800" b="1" dirty="0" smtClean="0">
              <a:latin typeface="Times New Roman" pitchFamily="18" charset="0"/>
              <a:cs typeface="Times New Roman" pitchFamily="18" charset="0"/>
            </a:endParaRPr>
          </a:p>
          <a:p>
            <a:pPr algn="r" rtl="1">
              <a:buNone/>
            </a:pPr>
            <a:r>
              <a:rPr lang="ar-DZ" sz="2800" b="1" dirty="0" smtClean="0">
                <a:latin typeface="Arial" pitchFamily="34" charset="0"/>
                <a:cs typeface="Arial" pitchFamily="34" charset="0"/>
              </a:rPr>
              <a:t>أي معدل العائد المطلوب من المساهمين </a:t>
            </a:r>
            <a:r>
              <a:rPr lang="ar-DZ" sz="2800" b="1" dirty="0" smtClean="0">
                <a:latin typeface="Times New Roman" pitchFamily="18" charset="0"/>
                <a:cs typeface="Times New Roman" pitchFamily="18" charset="0"/>
              </a:rPr>
              <a:t>11 %</a:t>
            </a:r>
            <a:r>
              <a:rPr lang="ar-DZ" sz="2800" b="1" dirty="0" smtClean="0">
                <a:latin typeface="Arial" pitchFamily="34" charset="0"/>
                <a:cs typeface="Arial" pitchFamily="34" charset="0"/>
              </a:rPr>
              <a:t>.</a:t>
            </a:r>
          </a:p>
          <a:p>
            <a:pPr algn="r" rtl="1">
              <a:buNone/>
            </a:pPr>
            <a:r>
              <a:rPr lang="ar-DZ" sz="2800" b="1" dirty="0" smtClean="0">
                <a:latin typeface="Arial" pitchFamily="34" charset="0"/>
                <a:cs typeface="Arial" pitchFamily="34" charset="0"/>
              </a:rPr>
              <a:t>علاوة مخاطرة السوق: </a:t>
            </a:r>
            <a:r>
              <a:rPr lang="fr-FR" sz="2800" b="1" dirty="0" smtClean="0">
                <a:latin typeface="Times New Roman" pitchFamily="18" charset="0"/>
                <a:cs typeface="Times New Roman" pitchFamily="18" charset="0"/>
              </a:rPr>
              <a:t>E(</a:t>
            </a:r>
            <a:r>
              <a:rPr lang="fr-FR" sz="2800" b="1" dirty="0" err="1" smtClean="0">
                <a:latin typeface="Times New Roman" pitchFamily="18" charset="0"/>
                <a:cs typeface="Times New Roman" pitchFamily="18" charset="0"/>
              </a:rPr>
              <a:t>R</a:t>
            </a:r>
            <a:r>
              <a:rPr lang="fr-FR" sz="2800" b="1" baseline="-25000" dirty="0" err="1" smtClean="0">
                <a:latin typeface="Times New Roman" pitchFamily="18" charset="0"/>
                <a:cs typeface="Times New Roman" pitchFamily="18" charset="0"/>
              </a:rPr>
              <a:t>m</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R</a:t>
            </a:r>
            <a:r>
              <a:rPr lang="fr-FR" sz="2800" b="1" baseline="-25000" dirty="0" err="1" smtClean="0">
                <a:latin typeface="Times New Roman" pitchFamily="18" charset="0"/>
                <a:cs typeface="Times New Roman" pitchFamily="18" charset="0"/>
              </a:rPr>
              <a:t>f</a:t>
            </a:r>
            <a:r>
              <a:rPr lang="fr-FR" sz="2800" b="1" baseline="-250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8- 4= </a:t>
            </a:r>
            <a:r>
              <a:rPr lang="fr-FR" sz="2800" b="1" dirty="0" smtClean="0">
                <a:solidFill>
                  <a:srgbClr val="FF0000"/>
                </a:solidFill>
                <a:latin typeface="Times New Roman" pitchFamily="18" charset="0"/>
                <a:cs typeface="Times New Roman" pitchFamily="18" charset="0"/>
              </a:rPr>
              <a:t>4 %</a:t>
            </a:r>
            <a:r>
              <a:rPr lang="ar-DZ" sz="2800" b="1" dirty="0" smtClean="0">
                <a:solidFill>
                  <a:srgbClr val="FF0000"/>
                </a:solidFill>
                <a:latin typeface="Times New Roman" pitchFamily="18" charset="0"/>
                <a:cs typeface="Times New Roman" pitchFamily="18" charset="0"/>
              </a:rPr>
              <a:t> </a:t>
            </a:r>
          </a:p>
          <a:p>
            <a:pPr algn="r" rtl="1">
              <a:buNone/>
            </a:pPr>
            <a:r>
              <a:rPr lang="ar-DZ" sz="2800" b="1" dirty="0" smtClean="0">
                <a:latin typeface="Times New Roman" pitchFamily="18" charset="0"/>
                <a:cs typeface="Times New Roman" pitchFamily="18" charset="0"/>
              </a:rPr>
              <a:t>علاوة مخاطرة السهم: </a:t>
            </a:r>
            <a:r>
              <a:rPr lang="fr-FR" sz="2800" b="1" dirty="0" smtClean="0">
                <a:latin typeface="Times New Roman" pitchFamily="18" charset="0"/>
                <a:cs typeface="Times New Roman" pitchFamily="18" charset="0"/>
              </a:rPr>
              <a:t>R</a:t>
            </a:r>
            <a:r>
              <a:rPr lang="fr-FR" sz="2800" b="1" baseline="-25000" dirty="0" smtClean="0">
                <a:latin typeface="Times New Roman" pitchFamily="18" charset="0"/>
                <a:cs typeface="Times New Roman" pitchFamily="18" charset="0"/>
              </a:rPr>
              <a:t>a</a:t>
            </a:r>
            <a:r>
              <a:rPr lang="fr-FR" sz="2800" b="1" dirty="0" smtClean="0">
                <a:latin typeface="Times New Roman" pitchFamily="18" charset="0"/>
                <a:cs typeface="Times New Roman" pitchFamily="18" charset="0"/>
              </a:rPr>
              <a:t>=11- 4= </a:t>
            </a:r>
            <a:r>
              <a:rPr lang="fr-FR" sz="2800" b="1" dirty="0" smtClean="0">
                <a:solidFill>
                  <a:srgbClr val="FF0000"/>
                </a:solidFill>
                <a:latin typeface="Times New Roman" pitchFamily="18" charset="0"/>
                <a:cs typeface="Times New Roman" pitchFamily="18" charset="0"/>
              </a:rPr>
              <a:t>7% </a:t>
            </a: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R</a:t>
            </a:r>
            <a:r>
              <a:rPr lang="fr-FR" sz="2800" b="1" baseline="-25000" dirty="0" err="1" smtClean="0">
                <a:latin typeface="Times New Roman" pitchFamily="18" charset="0"/>
                <a:cs typeface="Times New Roman" pitchFamily="18" charset="0"/>
              </a:rPr>
              <a:t>f</a:t>
            </a:r>
            <a:endParaRPr lang="fr-FR" sz="2800" b="1" baseline="-25000" dirty="0" smtClean="0">
              <a:latin typeface="Times New Roman" pitchFamily="18" charset="0"/>
              <a:cs typeface="Times New Roman" pitchFamily="18" charset="0"/>
            </a:endParaRPr>
          </a:p>
          <a:p>
            <a:pPr algn="r" rtl="1">
              <a:buNone/>
            </a:pPr>
            <a:r>
              <a:rPr lang="ar-DZ"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β[ E(</a:t>
            </a:r>
            <a:r>
              <a:rPr lang="fr-FR" sz="2800" b="1" dirty="0" err="1" smtClean="0">
                <a:latin typeface="Times New Roman" pitchFamily="18" charset="0"/>
                <a:cs typeface="Times New Roman" pitchFamily="18" charset="0"/>
              </a:rPr>
              <a:t>R</a:t>
            </a:r>
            <a:r>
              <a:rPr lang="fr-FR" sz="2800" b="1" baseline="-25000" dirty="0" err="1" smtClean="0">
                <a:latin typeface="Times New Roman" pitchFamily="18" charset="0"/>
                <a:cs typeface="Times New Roman" pitchFamily="18" charset="0"/>
              </a:rPr>
              <a:t>m</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R</a:t>
            </a:r>
            <a:r>
              <a:rPr lang="fr-FR" sz="2800" b="1" baseline="-25000" dirty="0" err="1" smtClean="0">
                <a:latin typeface="Times New Roman" pitchFamily="18" charset="0"/>
                <a:cs typeface="Times New Roman" pitchFamily="18" charset="0"/>
              </a:rPr>
              <a:t>f</a:t>
            </a:r>
            <a:r>
              <a:rPr lang="fr-FR" sz="2800" b="1" dirty="0" smtClean="0">
                <a:latin typeface="Times New Roman" pitchFamily="18" charset="0"/>
                <a:cs typeface="Times New Roman" pitchFamily="18" charset="0"/>
              </a:rPr>
              <a:t>] =1.75(8-4)=</a:t>
            </a:r>
            <a:r>
              <a:rPr lang="fr-FR" sz="2800" b="1" dirty="0" smtClean="0">
                <a:solidFill>
                  <a:srgbClr val="FF0000"/>
                </a:solidFill>
                <a:latin typeface="Times New Roman" pitchFamily="18" charset="0"/>
                <a:cs typeface="Times New Roman" pitchFamily="18" charset="0"/>
              </a:rPr>
              <a:t>7%</a:t>
            </a:r>
            <a:endParaRPr lang="ar-DZ" sz="2800" b="1" dirty="0" smtClean="0">
              <a:solidFill>
                <a:srgbClr val="FF0000"/>
              </a:solidFill>
              <a:latin typeface="Arial" pitchFamily="34" charset="0"/>
              <a:cs typeface="Arial" pitchFamily="34" charset="0"/>
            </a:endParaRPr>
          </a:p>
          <a:p>
            <a:pPr algn="r" rtl="1">
              <a:buNone/>
            </a:pPr>
            <a:r>
              <a:rPr lang="ar-DZ" sz="2800" b="1" dirty="0" smtClean="0"/>
              <a:t>2. </a:t>
            </a:r>
            <a:r>
              <a:rPr lang="ar-SA" sz="2800" b="1" dirty="0" smtClean="0">
                <a:latin typeface="Arial" pitchFamily="34" charset="0"/>
                <a:cs typeface="Arial" pitchFamily="34" charset="0"/>
              </a:rPr>
              <a:t>حساب معدل العائد الداخلي للمشروع:</a:t>
            </a:r>
            <a:endParaRPr lang="ar-DZ" sz="2800" b="1" dirty="0" smtClean="0">
              <a:latin typeface="Arial" pitchFamily="34" charset="0"/>
              <a:cs typeface="Arial" pitchFamily="34" charset="0"/>
            </a:endParaRPr>
          </a:p>
          <a:p>
            <a:pPr algn="ctr" rtl="1">
              <a:buNone/>
            </a:pPr>
            <a:r>
              <a:rPr lang="ar-SA"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i= TIR        VAN=0</a:t>
            </a:r>
          </a:p>
        </p:txBody>
      </p:sp>
      <p:grpSp>
        <p:nvGrpSpPr>
          <p:cNvPr id="4" name="Group 2"/>
          <p:cNvGrpSpPr>
            <a:grpSpLocks/>
          </p:cNvGrpSpPr>
          <p:nvPr/>
        </p:nvGrpSpPr>
        <p:grpSpPr bwMode="auto">
          <a:xfrm>
            <a:off x="2057400" y="5638207"/>
            <a:ext cx="4877187" cy="839420"/>
            <a:chOff x="1583" y="11104"/>
            <a:chExt cx="3652" cy="567"/>
          </a:xfrm>
        </p:grpSpPr>
        <p:sp>
          <p:nvSpPr>
            <p:cNvPr id="119811" name="Text Box 3"/>
            <p:cNvSpPr txBox="1">
              <a:spLocks noChangeArrowheads="1"/>
            </p:cNvSpPr>
            <p:nvPr/>
          </p:nvSpPr>
          <p:spPr bwMode="auto">
            <a:xfrm>
              <a:off x="1865" y="11104"/>
              <a:ext cx="657"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812" name="Text Box 4"/>
            <p:cNvSpPr txBox="1">
              <a:spLocks noChangeArrowheads="1"/>
            </p:cNvSpPr>
            <p:nvPr/>
          </p:nvSpPr>
          <p:spPr bwMode="auto">
            <a:xfrm>
              <a:off x="1583" y="11390"/>
              <a:ext cx="1141" cy="28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(1+TIR)</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813" name="Text Box 5"/>
            <p:cNvSpPr txBox="1">
              <a:spLocks noChangeArrowheads="1"/>
            </p:cNvSpPr>
            <p:nvPr/>
          </p:nvSpPr>
          <p:spPr bwMode="auto">
            <a:xfrm>
              <a:off x="3084" y="11345"/>
              <a:ext cx="1124" cy="27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(1+TIR)</a:t>
              </a: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2</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814" name="Text Box 6"/>
            <p:cNvSpPr txBox="1">
              <a:spLocks noChangeArrowheads="1"/>
            </p:cNvSpPr>
            <p:nvPr/>
          </p:nvSpPr>
          <p:spPr bwMode="auto">
            <a:xfrm>
              <a:off x="3285" y="11104"/>
              <a:ext cx="765" cy="2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66.5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815" name="Text Box 7"/>
            <p:cNvSpPr txBox="1">
              <a:spLocks noChangeArrowheads="1"/>
            </p:cNvSpPr>
            <p:nvPr/>
          </p:nvSpPr>
          <p:spPr bwMode="auto">
            <a:xfrm>
              <a:off x="2750" y="11211"/>
              <a:ext cx="295"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119816" name="AutoShape 8"/>
            <p:cNvCxnSpPr>
              <a:cxnSpLocks noChangeShapeType="1"/>
            </p:cNvCxnSpPr>
            <p:nvPr/>
          </p:nvCxnSpPr>
          <p:spPr bwMode="auto">
            <a:xfrm>
              <a:off x="1740" y="11420"/>
              <a:ext cx="885" cy="0"/>
            </a:xfrm>
            <a:prstGeom prst="straightConnector1">
              <a:avLst/>
            </a:prstGeom>
            <a:noFill/>
            <a:ln w="38100">
              <a:solidFill>
                <a:srgbClr val="000000"/>
              </a:solidFill>
              <a:round/>
              <a:headEnd/>
              <a:tailEnd/>
            </a:ln>
          </p:spPr>
        </p:cxnSp>
        <p:cxnSp>
          <p:nvCxnSpPr>
            <p:cNvPr id="119817" name="AutoShape 9"/>
            <p:cNvCxnSpPr>
              <a:cxnSpLocks noChangeShapeType="1"/>
            </p:cNvCxnSpPr>
            <p:nvPr/>
          </p:nvCxnSpPr>
          <p:spPr bwMode="auto">
            <a:xfrm>
              <a:off x="3165" y="11405"/>
              <a:ext cx="1110" cy="0"/>
            </a:xfrm>
            <a:prstGeom prst="straightConnector1">
              <a:avLst/>
            </a:prstGeom>
            <a:noFill/>
            <a:ln w="38100">
              <a:solidFill>
                <a:srgbClr val="000000"/>
              </a:solidFill>
              <a:round/>
              <a:headEnd/>
              <a:tailEnd/>
            </a:ln>
          </p:spPr>
        </p:cxnSp>
        <p:sp>
          <p:nvSpPr>
            <p:cNvPr id="119818" name="Text Box 10"/>
            <p:cNvSpPr txBox="1">
              <a:spLocks noChangeArrowheads="1"/>
            </p:cNvSpPr>
            <p:nvPr/>
          </p:nvSpPr>
          <p:spPr bwMode="auto">
            <a:xfrm>
              <a:off x="4235" y="11223"/>
              <a:ext cx="1000" cy="29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100= 0</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24800" y="609600"/>
            <a:ext cx="848309" cy="523220"/>
          </a:xfrm>
          <a:prstGeom prst="rect">
            <a:avLst/>
          </a:prstGeom>
        </p:spPr>
        <p:txBody>
          <a:bodyPr wrap="none">
            <a:spAutoFit/>
          </a:bodyPr>
          <a:lstStyle/>
          <a:p>
            <a:r>
              <a:rPr lang="ar-DZ" sz="2800" b="1" dirty="0" smtClean="0">
                <a:latin typeface="Arial" pitchFamily="34" charset="0"/>
                <a:cs typeface="Arial" pitchFamily="34" charset="0"/>
              </a:rPr>
              <a:t>نضع:</a:t>
            </a:r>
            <a:endParaRPr lang="fr-FR" sz="2800" dirty="0">
              <a:latin typeface="Arial" pitchFamily="34" charset="0"/>
              <a:cs typeface="Arial" pitchFamily="34" charset="0"/>
            </a:endParaRPr>
          </a:p>
        </p:txBody>
      </p:sp>
      <p:grpSp>
        <p:nvGrpSpPr>
          <p:cNvPr id="2" name="Group 2"/>
          <p:cNvGrpSpPr>
            <a:grpSpLocks/>
          </p:cNvGrpSpPr>
          <p:nvPr/>
        </p:nvGrpSpPr>
        <p:grpSpPr bwMode="auto">
          <a:xfrm>
            <a:off x="5638800" y="506254"/>
            <a:ext cx="1752063" cy="828675"/>
            <a:chOff x="8970" y="11491"/>
            <a:chExt cx="1538" cy="725"/>
          </a:xfrm>
        </p:grpSpPr>
        <p:sp>
          <p:nvSpPr>
            <p:cNvPr id="120835" name="Text Box 3"/>
            <p:cNvSpPr txBox="1">
              <a:spLocks noChangeArrowheads="1"/>
            </p:cNvSpPr>
            <p:nvPr/>
          </p:nvSpPr>
          <p:spPr bwMode="auto">
            <a:xfrm>
              <a:off x="9505" y="11781"/>
              <a:ext cx="1003"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1+TIR</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0836" name="Text Box 4"/>
            <p:cNvSpPr txBox="1">
              <a:spLocks noChangeArrowheads="1"/>
            </p:cNvSpPr>
            <p:nvPr/>
          </p:nvSpPr>
          <p:spPr bwMode="auto">
            <a:xfrm>
              <a:off x="9770" y="11491"/>
              <a:ext cx="471" cy="3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0837" name="AutoShape 5"/>
            <p:cNvCxnSpPr>
              <a:cxnSpLocks noChangeShapeType="1"/>
            </p:cNvCxnSpPr>
            <p:nvPr/>
          </p:nvCxnSpPr>
          <p:spPr bwMode="auto">
            <a:xfrm>
              <a:off x="9572" y="11825"/>
              <a:ext cx="870" cy="0"/>
            </a:xfrm>
            <a:prstGeom prst="straightConnector1">
              <a:avLst/>
            </a:prstGeom>
            <a:noFill/>
            <a:ln w="38100">
              <a:solidFill>
                <a:srgbClr val="000000"/>
              </a:solidFill>
              <a:round/>
              <a:headEnd/>
              <a:tailEnd/>
            </a:ln>
          </p:spPr>
        </p:cxnSp>
        <p:sp>
          <p:nvSpPr>
            <p:cNvPr id="120838" name="Text Box 6"/>
            <p:cNvSpPr txBox="1">
              <a:spLocks noChangeArrowheads="1"/>
            </p:cNvSpPr>
            <p:nvPr/>
          </p:nvSpPr>
          <p:spPr bwMode="auto">
            <a:xfrm>
              <a:off x="8970" y="11615"/>
              <a:ext cx="535"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20839" name="Text Box 7"/>
          <p:cNvSpPr txBox="1">
            <a:spLocks noChangeArrowheads="1"/>
          </p:cNvSpPr>
          <p:nvPr/>
        </p:nvSpPr>
        <p:spPr bwMode="auto">
          <a:xfrm>
            <a:off x="1219200" y="609600"/>
            <a:ext cx="3919538" cy="4381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واضح من العلاقة أن </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موجب تماما</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 name="Groupe 15"/>
          <p:cNvGrpSpPr/>
          <p:nvPr/>
        </p:nvGrpSpPr>
        <p:grpSpPr>
          <a:xfrm>
            <a:off x="5638799" y="1523993"/>
            <a:ext cx="1752599" cy="838186"/>
            <a:chOff x="2547938" y="6398362"/>
            <a:chExt cx="1011115" cy="427153"/>
          </a:xfrm>
        </p:grpSpPr>
        <p:sp>
          <p:nvSpPr>
            <p:cNvPr id="120840" name="Text Box 8"/>
            <p:cNvSpPr txBox="1">
              <a:spLocks noChangeArrowheads="1"/>
            </p:cNvSpPr>
            <p:nvPr/>
          </p:nvSpPr>
          <p:spPr bwMode="auto">
            <a:xfrm>
              <a:off x="2547938" y="6483351"/>
              <a:ext cx="633412" cy="2256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TIR=</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0841" name="Text Box 9"/>
            <p:cNvSpPr txBox="1">
              <a:spLocks noChangeArrowheads="1"/>
            </p:cNvSpPr>
            <p:nvPr/>
          </p:nvSpPr>
          <p:spPr bwMode="auto">
            <a:xfrm>
              <a:off x="3057525" y="6398362"/>
              <a:ext cx="257175" cy="2168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0842" name="Text Box 10"/>
            <p:cNvSpPr txBox="1">
              <a:spLocks noChangeArrowheads="1"/>
            </p:cNvSpPr>
            <p:nvPr/>
          </p:nvSpPr>
          <p:spPr bwMode="auto">
            <a:xfrm>
              <a:off x="3046413" y="6588123"/>
              <a:ext cx="252412" cy="2373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0843" name="AutoShape 11"/>
            <p:cNvCxnSpPr>
              <a:cxnSpLocks noChangeShapeType="1"/>
            </p:cNvCxnSpPr>
            <p:nvPr/>
          </p:nvCxnSpPr>
          <p:spPr bwMode="auto">
            <a:xfrm>
              <a:off x="3076575" y="6616700"/>
              <a:ext cx="260350" cy="0"/>
            </a:xfrm>
            <a:prstGeom prst="straightConnector1">
              <a:avLst/>
            </a:prstGeom>
            <a:noFill/>
            <a:ln w="38100">
              <a:solidFill>
                <a:srgbClr val="000000"/>
              </a:solidFill>
              <a:round/>
              <a:headEnd/>
              <a:tailEnd/>
            </a:ln>
          </p:spPr>
        </p:cxnSp>
        <p:sp>
          <p:nvSpPr>
            <p:cNvPr id="120844" name="Text Box 12"/>
            <p:cNvSpPr txBox="1">
              <a:spLocks noChangeArrowheads="1"/>
            </p:cNvSpPr>
            <p:nvPr/>
          </p:nvSpPr>
          <p:spPr bwMode="auto">
            <a:xfrm>
              <a:off x="3314700" y="6516312"/>
              <a:ext cx="244353" cy="15387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3000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7" name="Rectangle 16"/>
          <p:cNvSpPr/>
          <p:nvPr/>
        </p:nvSpPr>
        <p:spPr>
          <a:xfrm>
            <a:off x="7946408" y="1600200"/>
            <a:ext cx="862737" cy="523220"/>
          </a:xfrm>
          <a:prstGeom prst="rect">
            <a:avLst/>
          </a:prstGeom>
        </p:spPr>
        <p:txBody>
          <a:bodyPr wrap="none">
            <a:spAutoFit/>
          </a:bodyPr>
          <a:lstStyle/>
          <a:p>
            <a:r>
              <a:rPr lang="ar-DZ" sz="2800" b="1" dirty="0" smtClean="0">
                <a:latin typeface="Arial" pitchFamily="34" charset="0"/>
                <a:cs typeface="Arial" pitchFamily="34" charset="0"/>
              </a:rPr>
              <a:t>ومنه:</a:t>
            </a:r>
            <a:endParaRPr lang="fr-FR" sz="2800" dirty="0">
              <a:latin typeface="Arial" pitchFamily="34" charset="0"/>
              <a:cs typeface="Arial" pitchFamily="34" charset="0"/>
            </a:endParaRPr>
          </a:p>
        </p:txBody>
      </p:sp>
      <p:sp>
        <p:nvSpPr>
          <p:cNvPr id="120845" name="Text Box 13"/>
          <p:cNvSpPr txBox="1">
            <a:spLocks noChangeArrowheads="1"/>
          </p:cNvSpPr>
          <p:nvPr/>
        </p:nvSpPr>
        <p:spPr bwMode="auto">
          <a:xfrm>
            <a:off x="3352800" y="2438400"/>
            <a:ext cx="5299075"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ومنه المعادلة تصبح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55 x + 66.5 x</a:t>
            </a:r>
            <a:r>
              <a:rPr kumimoji="0" lang="fr-FR" sz="2400" b="1" i="0" u="none" strike="noStrike" cap="none" normalizeH="0" baseline="30000" dirty="0" smtClean="0">
                <a:ln>
                  <a:noFill/>
                </a:ln>
                <a:solidFill>
                  <a:srgbClr val="FF0000"/>
                </a:solidFill>
                <a:effectLst/>
                <a:latin typeface="Times New Roman" pitchFamily="18" charset="0"/>
                <a:ea typeface="Arial" pitchFamily="34" charset="0"/>
                <a:cs typeface="Arial" pitchFamily="34" charset="0"/>
              </a:rPr>
              <a:t>2</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- 100 =0</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19" name="Rectangle 18"/>
          <p:cNvSpPr/>
          <p:nvPr/>
        </p:nvSpPr>
        <p:spPr>
          <a:xfrm>
            <a:off x="2286000" y="3105835"/>
            <a:ext cx="6477000" cy="461665"/>
          </a:xfrm>
          <a:prstGeom prst="rect">
            <a:avLst/>
          </a:prstGeom>
        </p:spPr>
        <p:txBody>
          <a:bodyPr wrap="square">
            <a:spAutoFit/>
          </a:bodyPr>
          <a:lstStyle/>
          <a:p>
            <a:pPr algn="just" rtl="1"/>
            <a:r>
              <a:rPr lang="ar-DZ" sz="2400" b="1" dirty="0" smtClean="0">
                <a:latin typeface="Arial" pitchFamily="34" charset="0"/>
                <a:cs typeface="Arial" pitchFamily="34" charset="0"/>
              </a:rPr>
              <a:t>ومنه إعادة ترتيب حدود المعادلة: </a:t>
            </a:r>
            <a:r>
              <a:rPr lang="fr-FR" sz="2400" b="1" dirty="0" smtClean="0">
                <a:solidFill>
                  <a:srgbClr val="FF0000"/>
                </a:solidFill>
                <a:latin typeface="Times New Roman" pitchFamily="18" charset="0"/>
                <a:cs typeface="Times New Roman" pitchFamily="18" charset="0"/>
              </a:rPr>
              <a:t>66.5x</a:t>
            </a:r>
            <a:r>
              <a:rPr lang="fr-FR" sz="2400" b="1" baseline="30000" dirty="0" smtClean="0">
                <a:solidFill>
                  <a:srgbClr val="FF0000"/>
                </a:solidFill>
                <a:latin typeface="Times New Roman" pitchFamily="18" charset="0"/>
                <a:cs typeface="Times New Roman" pitchFamily="18" charset="0"/>
              </a:rPr>
              <a:t>2 </a:t>
            </a:r>
            <a:r>
              <a:rPr lang="fr-FR" sz="2400" b="1" dirty="0" smtClean="0">
                <a:solidFill>
                  <a:srgbClr val="FF0000"/>
                </a:solidFill>
                <a:latin typeface="Times New Roman" pitchFamily="18" charset="0"/>
                <a:cs typeface="Times New Roman" pitchFamily="18" charset="0"/>
              </a:rPr>
              <a:t>+ 55x- 100= 0</a:t>
            </a:r>
            <a:endParaRPr lang="fr-FR" sz="2400" dirty="0">
              <a:solidFill>
                <a:srgbClr val="FF0000"/>
              </a:solidFill>
              <a:latin typeface="Times New Roman" pitchFamily="18" charset="0"/>
              <a:cs typeface="Times New Roman" pitchFamily="18" charset="0"/>
            </a:endParaRPr>
          </a:p>
        </p:txBody>
      </p:sp>
      <p:sp>
        <p:nvSpPr>
          <p:cNvPr id="20" name="Rectangle 19"/>
          <p:cNvSpPr/>
          <p:nvPr/>
        </p:nvSpPr>
        <p:spPr>
          <a:xfrm>
            <a:off x="3657600" y="3733800"/>
            <a:ext cx="5117051" cy="461665"/>
          </a:xfrm>
          <a:prstGeom prst="rect">
            <a:avLst/>
          </a:prstGeom>
        </p:spPr>
        <p:txBody>
          <a:bodyPr wrap="square">
            <a:spAutoFit/>
          </a:bodyPr>
          <a:lstStyle/>
          <a:p>
            <a:pPr algn="r" rtl="1"/>
            <a:r>
              <a:rPr lang="ar-DZ" sz="2400" b="1" dirty="0" smtClean="0">
                <a:latin typeface="Arial" pitchFamily="34" charset="0"/>
                <a:cs typeface="Arial" pitchFamily="34" charset="0"/>
              </a:rPr>
              <a:t>ومنه</a:t>
            </a:r>
            <a:r>
              <a:rPr lang="ar-DZ" sz="2400" b="1" dirty="0" smtClean="0">
                <a:latin typeface="Times New Roman" pitchFamily="18" charset="0"/>
                <a:cs typeface="Times New Roman" pitchFamily="18" charset="0"/>
              </a:rPr>
              <a:t> : </a:t>
            </a:r>
            <a:r>
              <a:rPr lang="fr-FR" sz="2400" b="1" dirty="0" smtClean="0">
                <a:latin typeface="Times New Roman" pitchFamily="18" charset="0"/>
                <a:cs typeface="Times New Roman" pitchFamily="18" charset="0"/>
              </a:rPr>
              <a:t>∆= (-55)</a:t>
            </a:r>
            <a:r>
              <a:rPr lang="fr-FR" sz="2400" b="1" baseline="30000" dirty="0" smtClean="0">
                <a:latin typeface="Times New Roman" pitchFamily="18" charset="0"/>
                <a:cs typeface="Times New Roman" pitchFamily="18" charset="0"/>
              </a:rPr>
              <a:t>2</a:t>
            </a:r>
            <a:r>
              <a:rPr lang="fr-FR" sz="2400" b="1" dirty="0" smtClean="0">
                <a:latin typeface="Times New Roman" pitchFamily="18" charset="0"/>
                <a:cs typeface="Times New Roman" pitchFamily="18" charset="0"/>
              </a:rPr>
              <a:t>- 4× 66.5(-100)=29625</a:t>
            </a:r>
            <a:endParaRPr lang="fr-FR" sz="2400" dirty="0">
              <a:latin typeface="Times New Roman" pitchFamily="18" charset="0"/>
              <a:cs typeface="Times New Roman" pitchFamily="18" charset="0"/>
            </a:endParaRPr>
          </a:p>
        </p:txBody>
      </p:sp>
      <p:grpSp>
        <p:nvGrpSpPr>
          <p:cNvPr id="5" name="Group 14"/>
          <p:cNvGrpSpPr>
            <a:grpSpLocks/>
          </p:cNvGrpSpPr>
          <p:nvPr/>
        </p:nvGrpSpPr>
        <p:grpSpPr bwMode="auto">
          <a:xfrm>
            <a:off x="304800" y="4723836"/>
            <a:ext cx="7103295" cy="838385"/>
            <a:chOff x="690" y="13247"/>
            <a:chExt cx="5918" cy="646"/>
          </a:xfrm>
        </p:grpSpPr>
        <p:sp>
          <p:nvSpPr>
            <p:cNvPr id="120847" name="Text Box 15"/>
            <p:cNvSpPr txBox="1">
              <a:spLocks noChangeArrowheads="1"/>
            </p:cNvSpPr>
            <p:nvPr/>
          </p:nvSpPr>
          <p:spPr bwMode="auto">
            <a:xfrm>
              <a:off x="690" y="13352"/>
              <a:ext cx="571" cy="3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x</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Arial" pitchFamily="34" charset="0"/>
                </a:rPr>
                <a:t>1</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0848" name="Text Box 16"/>
            <p:cNvSpPr txBox="1">
              <a:spLocks noChangeArrowheads="1"/>
            </p:cNvSpPr>
            <p:nvPr/>
          </p:nvSpPr>
          <p:spPr bwMode="auto">
            <a:xfrm>
              <a:off x="1262" y="13247"/>
              <a:ext cx="2548"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-55 – racine ( 29625)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0849" name="Text Box 17"/>
            <p:cNvSpPr txBox="1">
              <a:spLocks noChangeArrowheads="1"/>
            </p:cNvSpPr>
            <p:nvPr/>
          </p:nvSpPr>
          <p:spPr bwMode="auto">
            <a:xfrm>
              <a:off x="1709" y="13547"/>
              <a:ext cx="1041"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2(66.5)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0850" name="AutoShape 18"/>
            <p:cNvCxnSpPr>
              <a:cxnSpLocks noChangeShapeType="1"/>
            </p:cNvCxnSpPr>
            <p:nvPr/>
          </p:nvCxnSpPr>
          <p:spPr bwMode="auto">
            <a:xfrm>
              <a:off x="1410" y="13562"/>
              <a:ext cx="1965" cy="1"/>
            </a:xfrm>
            <a:prstGeom prst="straightConnector1">
              <a:avLst/>
            </a:prstGeom>
            <a:noFill/>
            <a:ln w="38100">
              <a:solidFill>
                <a:srgbClr val="000000"/>
              </a:solidFill>
              <a:round/>
              <a:headEnd/>
              <a:tailEnd/>
            </a:ln>
          </p:spPr>
        </p:cxnSp>
        <p:sp>
          <p:nvSpPr>
            <p:cNvPr id="120851" name="Text Box 19"/>
            <p:cNvSpPr txBox="1">
              <a:spLocks noChangeArrowheads="1"/>
            </p:cNvSpPr>
            <p:nvPr/>
          </p:nvSpPr>
          <p:spPr bwMode="auto">
            <a:xfrm>
              <a:off x="3547" y="13359"/>
              <a:ext cx="306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-1.7070… &lt; 0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سالب مرفوض</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6" name="Group 14"/>
          <p:cNvGrpSpPr>
            <a:grpSpLocks/>
          </p:cNvGrpSpPr>
          <p:nvPr/>
        </p:nvGrpSpPr>
        <p:grpSpPr bwMode="auto">
          <a:xfrm>
            <a:off x="320720" y="5707040"/>
            <a:ext cx="7527880" cy="838385"/>
            <a:chOff x="690" y="13247"/>
            <a:chExt cx="5918" cy="646"/>
          </a:xfrm>
        </p:grpSpPr>
        <p:sp>
          <p:nvSpPr>
            <p:cNvPr id="28" name="Text Box 15"/>
            <p:cNvSpPr txBox="1">
              <a:spLocks noChangeArrowheads="1"/>
            </p:cNvSpPr>
            <p:nvPr/>
          </p:nvSpPr>
          <p:spPr bwMode="auto">
            <a:xfrm>
              <a:off x="690" y="13352"/>
              <a:ext cx="571" cy="3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r>
                <a:rPr kumimoji="0" lang="ar-DZ"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16"/>
            <p:cNvSpPr txBox="1">
              <a:spLocks noChangeArrowheads="1"/>
            </p:cNvSpPr>
            <p:nvPr/>
          </p:nvSpPr>
          <p:spPr bwMode="auto">
            <a:xfrm>
              <a:off x="1262" y="13247"/>
              <a:ext cx="2548"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-55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racine ( 29625)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Text Box 17"/>
            <p:cNvSpPr txBox="1">
              <a:spLocks noChangeArrowheads="1"/>
            </p:cNvSpPr>
            <p:nvPr/>
          </p:nvSpPr>
          <p:spPr bwMode="auto">
            <a:xfrm>
              <a:off x="1709" y="13547"/>
              <a:ext cx="1041" cy="34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2(66.5)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1" name="AutoShape 18"/>
            <p:cNvCxnSpPr>
              <a:cxnSpLocks noChangeShapeType="1"/>
            </p:cNvCxnSpPr>
            <p:nvPr/>
          </p:nvCxnSpPr>
          <p:spPr bwMode="auto">
            <a:xfrm>
              <a:off x="1410" y="13562"/>
              <a:ext cx="1965" cy="1"/>
            </a:xfrm>
            <a:prstGeom prst="straightConnector1">
              <a:avLst/>
            </a:prstGeom>
            <a:noFill/>
            <a:ln w="38100">
              <a:solidFill>
                <a:srgbClr val="000000"/>
              </a:solidFill>
              <a:round/>
              <a:headEnd/>
              <a:tailEnd/>
            </a:ln>
          </p:spPr>
        </p:cxnSp>
        <p:sp>
          <p:nvSpPr>
            <p:cNvPr id="32" name="Text Box 19"/>
            <p:cNvSpPr txBox="1">
              <a:spLocks noChangeArrowheads="1"/>
            </p:cNvSpPr>
            <p:nvPr/>
          </p:nvSpPr>
          <p:spPr bwMode="auto">
            <a:xfrm>
              <a:off x="3547" y="13359"/>
              <a:ext cx="3061"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a:t>
              </a:r>
              <a:r>
                <a:rPr lang="fr-FR" sz="2400" b="1" dirty="0" smtClean="0">
                  <a:latin typeface="Times New Roman" pitchFamily="18" charset="0"/>
                  <a:ea typeface="Arial" pitchFamily="34" charset="0"/>
                  <a:cs typeface="Arial" pitchFamily="34" charset="0"/>
                </a:rPr>
                <a:t>+ 0,</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885… &gt; 0 </a:t>
              </a:r>
              <a:r>
                <a:rPr kumimoji="0" lang="ar-DZ"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موجب مقبول</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9"/>
          <p:cNvGrpSpPr/>
          <p:nvPr/>
        </p:nvGrpSpPr>
        <p:grpSpPr>
          <a:xfrm>
            <a:off x="146712" y="457197"/>
            <a:ext cx="8573072" cy="906380"/>
            <a:chOff x="146712" y="457197"/>
            <a:chExt cx="8573072" cy="906380"/>
          </a:xfrm>
        </p:grpSpPr>
        <p:grpSp>
          <p:nvGrpSpPr>
            <p:cNvPr id="3" name="Group 2"/>
            <p:cNvGrpSpPr>
              <a:grpSpLocks/>
            </p:cNvGrpSpPr>
            <p:nvPr/>
          </p:nvGrpSpPr>
          <p:grpSpPr bwMode="auto">
            <a:xfrm>
              <a:off x="4680884" y="457200"/>
              <a:ext cx="4038900" cy="906377"/>
              <a:chOff x="5743" y="13970"/>
              <a:chExt cx="4232" cy="678"/>
            </a:xfrm>
          </p:grpSpPr>
          <p:sp>
            <p:nvSpPr>
              <p:cNvPr id="121859" name="Text Box 3"/>
              <p:cNvSpPr txBox="1">
                <a:spLocks noChangeArrowheads="1"/>
              </p:cNvSpPr>
              <p:nvPr/>
            </p:nvSpPr>
            <p:spPr bwMode="auto">
              <a:xfrm>
                <a:off x="5743" y="14075"/>
                <a:ext cx="997"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TIR=</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sp>
            <p:nvSpPr>
              <p:cNvPr id="121860" name="Text Box 4"/>
              <p:cNvSpPr txBox="1">
                <a:spLocks noChangeArrowheads="1"/>
              </p:cNvSpPr>
              <p:nvPr/>
            </p:nvSpPr>
            <p:spPr bwMode="auto">
              <a:xfrm>
                <a:off x="6975" y="13970"/>
                <a:ext cx="404" cy="2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1861" name="Text Box 5"/>
              <p:cNvSpPr txBox="1">
                <a:spLocks noChangeArrowheads="1"/>
              </p:cNvSpPr>
              <p:nvPr/>
            </p:nvSpPr>
            <p:spPr bwMode="auto">
              <a:xfrm>
                <a:off x="6704" y="14270"/>
                <a:ext cx="1111" cy="37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0.885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1862" name="AutoShape 6"/>
              <p:cNvCxnSpPr>
                <a:cxnSpLocks noChangeShapeType="1"/>
              </p:cNvCxnSpPr>
              <p:nvPr/>
            </p:nvCxnSpPr>
            <p:spPr bwMode="auto">
              <a:xfrm>
                <a:off x="6867" y="14270"/>
                <a:ext cx="765" cy="0"/>
              </a:xfrm>
              <a:prstGeom prst="straightConnector1">
                <a:avLst/>
              </a:prstGeom>
              <a:noFill/>
              <a:ln w="38100">
                <a:solidFill>
                  <a:srgbClr val="000000"/>
                </a:solidFill>
                <a:round/>
                <a:headEnd/>
                <a:tailEnd/>
              </a:ln>
            </p:spPr>
          </p:cxnSp>
          <p:sp>
            <p:nvSpPr>
              <p:cNvPr id="121863" name="Text Box 7"/>
              <p:cNvSpPr txBox="1">
                <a:spLocks noChangeArrowheads="1"/>
              </p:cNvSpPr>
              <p:nvPr/>
            </p:nvSpPr>
            <p:spPr bwMode="auto">
              <a:xfrm>
                <a:off x="7739" y="14066"/>
                <a:ext cx="2236" cy="3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-1= 0.13= 13%</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grpSp>
        <p:sp>
          <p:nvSpPr>
            <p:cNvPr id="11" name="Text Box 15"/>
            <p:cNvSpPr txBox="1">
              <a:spLocks noChangeArrowheads="1"/>
            </p:cNvSpPr>
            <p:nvPr/>
          </p:nvSpPr>
          <p:spPr bwMode="auto">
            <a:xfrm>
              <a:off x="146712" y="609600"/>
              <a:ext cx="1508080" cy="4814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r>
                <a:rPr kumimoji="0" lang="ar-DZ"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 0.885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4" name="Groupe 11"/>
            <p:cNvGrpSpPr/>
            <p:nvPr/>
          </p:nvGrpSpPr>
          <p:grpSpPr>
            <a:xfrm>
              <a:off x="2286000" y="457197"/>
              <a:ext cx="1752599" cy="838209"/>
              <a:chOff x="2547938" y="6398351"/>
              <a:chExt cx="1011115" cy="427164"/>
            </a:xfrm>
          </p:grpSpPr>
          <p:sp>
            <p:nvSpPr>
              <p:cNvPr id="13" name="Text Box 8"/>
              <p:cNvSpPr txBox="1">
                <a:spLocks noChangeArrowheads="1"/>
              </p:cNvSpPr>
              <p:nvPr/>
            </p:nvSpPr>
            <p:spPr bwMode="auto">
              <a:xfrm>
                <a:off x="2547938" y="6483351"/>
                <a:ext cx="633412" cy="2256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TIR=</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Text Box 9"/>
              <p:cNvSpPr txBox="1">
                <a:spLocks noChangeArrowheads="1"/>
              </p:cNvSpPr>
              <p:nvPr/>
            </p:nvSpPr>
            <p:spPr bwMode="auto">
              <a:xfrm>
                <a:off x="3057525" y="6398351"/>
                <a:ext cx="257175" cy="2329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 Box 10"/>
              <p:cNvSpPr txBox="1">
                <a:spLocks noChangeArrowheads="1"/>
              </p:cNvSpPr>
              <p:nvPr/>
            </p:nvSpPr>
            <p:spPr bwMode="auto">
              <a:xfrm>
                <a:off x="3046413" y="6588123"/>
                <a:ext cx="252412" cy="2373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Arial" pitchFamily="34" charset="0"/>
                  </a:rPr>
                  <a:t>x</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cxnSp>
            <p:nvCxnSpPr>
              <p:cNvPr id="16" name="AutoShape 11"/>
              <p:cNvCxnSpPr>
                <a:cxnSpLocks noChangeShapeType="1"/>
              </p:cNvCxnSpPr>
              <p:nvPr/>
            </p:nvCxnSpPr>
            <p:spPr bwMode="auto">
              <a:xfrm>
                <a:off x="3076575" y="6616700"/>
                <a:ext cx="260350" cy="0"/>
              </a:xfrm>
              <a:prstGeom prst="straightConnector1">
                <a:avLst/>
              </a:prstGeom>
              <a:noFill/>
              <a:ln w="38100">
                <a:solidFill>
                  <a:srgbClr val="000000"/>
                </a:solidFill>
                <a:round/>
                <a:headEnd/>
                <a:tailEnd/>
              </a:ln>
            </p:spPr>
          </p:cxnSp>
          <p:sp>
            <p:nvSpPr>
              <p:cNvPr id="17" name="Text Box 12"/>
              <p:cNvSpPr txBox="1">
                <a:spLocks noChangeArrowheads="1"/>
              </p:cNvSpPr>
              <p:nvPr/>
            </p:nvSpPr>
            <p:spPr bwMode="auto">
              <a:xfrm>
                <a:off x="3314700" y="6516312"/>
                <a:ext cx="244353" cy="15387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30000" smtClean="0">
                    <a:ln>
                      <a:noFill/>
                    </a:ln>
                    <a:solidFill>
                      <a:schemeClr val="tx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grpSp>
        <p:sp>
          <p:nvSpPr>
            <p:cNvPr id="18" name="Flèche droite 17"/>
            <p:cNvSpPr/>
            <p:nvPr/>
          </p:nvSpPr>
          <p:spPr>
            <a:xfrm>
              <a:off x="1828800" y="762000"/>
              <a:ext cx="304800" cy="228600"/>
            </a:xfrm>
            <a:prstGeom prst="rightArrow">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droite 18"/>
            <p:cNvSpPr/>
            <p:nvPr/>
          </p:nvSpPr>
          <p:spPr>
            <a:xfrm>
              <a:off x="4267200" y="762000"/>
              <a:ext cx="304800" cy="228600"/>
            </a:xfrm>
            <a:prstGeom prst="rightArrow">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1" name="Rectangle 20"/>
          <p:cNvSpPr/>
          <p:nvPr/>
        </p:nvSpPr>
        <p:spPr>
          <a:xfrm>
            <a:off x="3124200" y="1447800"/>
            <a:ext cx="5562600" cy="523220"/>
          </a:xfrm>
          <a:prstGeom prst="rect">
            <a:avLst/>
          </a:prstGeom>
        </p:spPr>
        <p:txBody>
          <a:bodyPr wrap="square">
            <a:spAutoFit/>
          </a:bodyPr>
          <a:lstStyle/>
          <a:p>
            <a:pPr algn="r" rtl="1"/>
            <a:r>
              <a:rPr lang="ar-DZ" sz="2800" b="1" dirty="0" smtClean="0">
                <a:solidFill>
                  <a:srgbClr val="FF0000"/>
                </a:solidFill>
                <a:latin typeface="Times New Roman" pitchFamily="18" charset="0"/>
                <a:cs typeface="Times New Roman" pitchFamily="18" charset="0"/>
              </a:rPr>
              <a:t>إذن: معدل العائد الداخلي يساوي %</a:t>
            </a:r>
            <a:r>
              <a:rPr lang="fr-FR" sz="2800" b="1" dirty="0" smtClean="0">
                <a:solidFill>
                  <a:srgbClr val="FF0000"/>
                </a:solidFill>
                <a:latin typeface="Times New Roman" pitchFamily="18" charset="0"/>
                <a:cs typeface="Times New Roman" pitchFamily="18" charset="0"/>
              </a:rPr>
              <a:t>TIR= 13</a:t>
            </a:r>
            <a:endParaRPr lang="fr-FR" sz="2800" dirty="0">
              <a:solidFill>
                <a:srgbClr val="FF0000"/>
              </a:solidFill>
              <a:latin typeface="Times New Roman" pitchFamily="18" charset="0"/>
              <a:cs typeface="Times New Roman" pitchFamily="18" charset="0"/>
            </a:endParaRPr>
          </a:p>
        </p:txBody>
      </p:sp>
      <p:sp>
        <p:nvSpPr>
          <p:cNvPr id="121864" name="Rectangle 8"/>
          <p:cNvSpPr>
            <a:spLocks noChangeArrowheads="1"/>
          </p:cNvSpPr>
          <p:nvPr/>
        </p:nvSpPr>
        <p:spPr bwMode="auto">
          <a:xfrm>
            <a:off x="381000" y="2286000"/>
            <a:ext cx="8382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بما أن </a:t>
            </a: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معدل العائد المطلوب 11 % أقل من معدل العائد الداخلي 13%، فالمشروع مقبول.</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يمكن التحقق من النتيجة</a:t>
            </a:r>
            <a:r>
              <a:rPr kumimoji="0" lang="ar-DZ" sz="2800" b="1" i="0" u="none" strike="noStrike" cap="none" normalizeH="0" dirty="0" smtClean="0">
                <a:ln>
                  <a:noFill/>
                </a:ln>
                <a:solidFill>
                  <a:schemeClr val="tx1"/>
                </a:solidFill>
                <a:effectLst/>
                <a:latin typeface="Simplified Arabic"/>
                <a:ea typeface="Calibri" pitchFamily="34" charset="0"/>
                <a:cs typeface="Arial" pitchFamily="34" charset="0"/>
              </a:rPr>
              <a:t> السابقة </a:t>
            </a:r>
            <a:r>
              <a:rPr kumimoji="0" lang="ar-DZ" sz="2800" b="1" i="0" u="none" strike="noStrike" cap="none" normalizeH="0" baseline="0" dirty="0" smtClean="0">
                <a:ln>
                  <a:noFill/>
                </a:ln>
                <a:solidFill>
                  <a:schemeClr val="tx1"/>
                </a:solidFill>
                <a:effectLst/>
                <a:latin typeface="Simplified Arabic"/>
                <a:ea typeface="Calibri" pitchFamily="34" charset="0"/>
                <a:cs typeface="Arial" pitchFamily="34" charset="0"/>
              </a:rPr>
              <a:t>بحساب القيمة الحالية الصافية:</a:t>
            </a: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VAN= 55(1.11)</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+ 66.5(1.11)</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- 100= 3.52&gt; 0</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Simplified Arabic"/>
                <a:ea typeface="Calibri" pitchFamily="34" charset="0"/>
                <a:cs typeface="Arial" pitchFamily="34" charset="0"/>
              </a:rPr>
              <a:t>القيمة الحالية الصافية موجبة، ومنه المشروع مقبول.</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200"/>
            <a:ext cx="8001000" cy="1143000"/>
          </a:xfrm>
        </p:spPr>
        <p:txBody>
          <a:bodyPr>
            <a:normAutofit/>
          </a:bodyPr>
          <a:lstStyle/>
          <a:p>
            <a:pPr algn="r" rtl="1"/>
            <a:r>
              <a:rPr lang="ar-DZ" sz="4400" b="1" dirty="0" smtClean="0">
                <a:solidFill>
                  <a:srgbClr val="FF0000"/>
                </a:solidFill>
                <a:latin typeface="Times New Roman" pitchFamily="18" charset="0"/>
                <a:cs typeface="Times New Roman" pitchFamily="18" charset="0"/>
              </a:rPr>
              <a:t>مصطلحات:</a:t>
            </a:r>
            <a:endParaRPr lang="fr-FR" sz="4400" b="1" dirty="0" smtClean="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28600" y="838200"/>
            <a:ext cx="8610600" cy="5638800"/>
          </a:xfrm>
        </p:spPr>
        <p:txBody>
          <a:bodyPr>
            <a:normAutofit fontScale="92500" lnSpcReduction="20000"/>
          </a:bodyPr>
          <a:lstStyle/>
          <a:p>
            <a:pPr algn="just" rtl="1">
              <a:buNone/>
            </a:pPr>
            <a:r>
              <a:rPr lang="fr-FR" b="1" dirty="0" smtClean="0">
                <a:latin typeface="Times New Roman" pitchFamily="18" charset="0"/>
                <a:cs typeface="Times New Roman" pitchFamily="18" charset="0"/>
              </a:rPr>
              <a:t>CP</a:t>
            </a:r>
            <a:r>
              <a:rPr lang="ar-DZ" b="1"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Capitaux propres</a:t>
            </a:r>
            <a:r>
              <a:rPr lang="ar-DZ" b="1" dirty="0" smtClean="0">
                <a:latin typeface="Times New Roman" pitchFamily="18" charset="0"/>
                <a:cs typeface="Times New Roman" pitchFamily="18" charset="0"/>
              </a:rPr>
              <a:t> أموال خاصة، أو حقوق ملكية </a:t>
            </a:r>
            <a:r>
              <a:rPr lang="fr-FR" b="1" dirty="0" err="1" smtClean="0">
                <a:latin typeface="Times New Roman" pitchFamily="18" charset="0"/>
                <a:cs typeface="Times New Roman" pitchFamily="18" charset="0"/>
              </a:rPr>
              <a:t>Equity</a:t>
            </a:r>
            <a:r>
              <a:rPr lang="fr-FR" b="1" dirty="0" smtClean="0">
                <a:latin typeface="Times New Roman" pitchFamily="18" charset="0"/>
                <a:cs typeface="Times New Roman" pitchFamily="18" charset="0"/>
              </a:rPr>
              <a:t> (E)</a:t>
            </a:r>
            <a:r>
              <a:rPr lang="ar-DZ" b="1" dirty="0" smtClean="0">
                <a:latin typeface="Times New Roman" pitchFamily="18" charset="0"/>
                <a:cs typeface="Times New Roman" pitchFamily="18" charset="0"/>
              </a:rPr>
              <a:t>.</a:t>
            </a:r>
            <a:endParaRPr lang="fr-FR" b="1" dirty="0" smtClean="0">
              <a:latin typeface="Times New Roman" pitchFamily="18" charset="0"/>
              <a:cs typeface="Times New Roman" pitchFamily="18" charset="0"/>
            </a:endParaRPr>
          </a:p>
          <a:p>
            <a:pPr algn="just" rtl="1">
              <a:buNone/>
            </a:pPr>
            <a:r>
              <a:rPr lang="fr-FR" b="1" dirty="0" smtClean="0">
                <a:latin typeface="Times New Roman" pitchFamily="18" charset="0"/>
                <a:cs typeface="Times New Roman" pitchFamily="18" charset="0"/>
              </a:rPr>
              <a:t>D</a:t>
            </a:r>
            <a:r>
              <a:rPr lang="ar-DZ" b="1" dirty="0" smtClean="0">
                <a:latin typeface="Times New Roman" pitchFamily="18" charset="0"/>
                <a:cs typeface="Times New Roman" pitchFamily="18" charset="0"/>
              </a:rPr>
              <a:t>: ديون مالية </a:t>
            </a:r>
            <a:r>
              <a:rPr lang="fr-FR" b="1" dirty="0" smtClean="0">
                <a:latin typeface="Times New Roman" pitchFamily="18" charset="0"/>
                <a:cs typeface="Times New Roman" pitchFamily="18" charset="0"/>
              </a:rPr>
              <a:t>Dettes financières </a:t>
            </a:r>
            <a:endParaRPr lang="ar-DZ" b="1" dirty="0" smtClean="0">
              <a:latin typeface="Times New Roman" pitchFamily="18" charset="0"/>
              <a:cs typeface="Times New Roman" pitchFamily="18" charset="0"/>
            </a:endParaRPr>
          </a:p>
          <a:p>
            <a:pPr algn="just" rtl="1">
              <a:buNone/>
            </a:pPr>
            <a:r>
              <a:rPr lang="en-US" b="1" dirty="0" smtClean="0">
                <a:latin typeface="Times New Roman" pitchFamily="18" charset="0"/>
                <a:cs typeface="Times New Roman" pitchFamily="18" charset="0"/>
              </a:rPr>
              <a:t>EBIT</a:t>
            </a:r>
            <a:r>
              <a:rPr lang="ar-SA"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Earnings Before Interest and </a:t>
            </a:r>
            <a:r>
              <a:rPr lang="en-US" b="1" dirty="0" err="1" smtClean="0">
                <a:latin typeface="Times New Roman" pitchFamily="18" charset="0"/>
                <a:cs typeface="Times New Roman" pitchFamily="18" charset="0"/>
              </a:rPr>
              <a:t>Taxe</a:t>
            </a:r>
            <a:r>
              <a:rPr lang="en-US" b="1" dirty="0" smtClean="0">
                <a:latin typeface="Times New Roman" pitchFamily="18" charset="0"/>
                <a:cs typeface="Times New Roman" pitchFamily="18" charset="0"/>
              </a:rPr>
              <a:t> </a:t>
            </a:r>
            <a:r>
              <a:rPr lang="ar-DZ" b="1" dirty="0" smtClean="0">
                <a:latin typeface="Times New Roman" pitchFamily="18" charset="0"/>
                <a:cs typeface="Times New Roman" pitchFamily="18" charset="0"/>
              </a:rPr>
              <a:t>: ربح قبل الفوائد والضرائب، وتسمى نتيجة الاستغلال </a:t>
            </a:r>
            <a:r>
              <a:rPr lang="fr-FR" b="1" dirty="0" err="1" smtClean="0">
                <a:latin typeface="Times New Roman" pitchFamily="18" charset="0"/>
                <a:cs typeface="Times New Roman" pitchFamily="18" charset="0"/>
              </a:rPr>
              <a:t>Resultat</a:t>
            </a:r>
            <a:r>
              <a:rPr lang="fr-FR" b="1" dirty="0" smtClean="0">
                <a:latin typeface="Times New Roman" pitchFamily="18" charset="0"/>
                <a:cs typeface="Times New Roman" pitchFamily="18" charset="0"/>
              </a:rPr>
              <a:t> d’exploitation</a:t>
            </a:r>
            <a:endParaRPr lang="ar-DZ" b="1" dirty="0" smtClean="0">
              <a:latin typeface="Times New Roman" pitchFamily="18" charset="0"/>
              <a:cs typeface="Times New Roman" pitchFamily="18" charset="0"/>
            </a:endParaRPr>
          </a:p>
          <a:p>
            <a:pPr algn="just" rtl="1">
              <a:buNone/>
            </a:pPr>
            <a:r>
              <a:rPr lang="fr-FR" b="1" dirty="0" smtClean="0">
                <a:solidFill>
                  <a:srgbClr val="FF0000"/>
                </a:solidFill>
                <a:latin typeface="Times New Roman" pitchFamily="18" charset="0"/>
                <a:cs typeface="Times New Roman" pitchFamily="18" charset="0"/>
              </a:rPr>
              <a:t>EBIT</a:t>
            </a:r>
            <a:r>
              <a:rPr lang="ar-DZ" b="1" dirty="0" smtClean="0">
                <a:solidFill>
                  <a:srgbClr val="FF0000"/>
                </a:solidFill>
                <a:latin typeface="Times New Roman" pitchFamily="18" charset="0"/>
                <a:cs typeface="Times New Roman" pitchFamily="18" charset="0"/>
              </a:rPr>
              <a:t>= مجموع </a:t>
            </a:r>
            <a:r>
              <a:rPr lang="ar-DZ" b="1" dirty="0" err="1" smtClean="0">
                <a:solidFill>
                  <a:srgbClr val="FF0000"/>
                </a:solidFill>
                <a:latin typeface="Times New Roman" pitchFamily="18" charset="0"/>
                <a:cs typeface="Times New Roman" pitchFamily="18" charset="0"/>
              </a:rPr>
              <a:t>المداخيل</a:t>
            </a:r>
            <a:r>
              <a:rPr lang="ar-DZ" b="1" dirty="0" smtClean="0">
                <a:solidFill>
                  <a:srgbClr val="FF0000"/>
                </a:solidFill>
                <a:latin typeface="Times New Roman" pitchFamily="18" charset="0"/>
                <a:cs typeface="Times New Roman" pitchFamily="18" charset="0"/>
              </a:rPr>
              <a:t> – مجموع النفقات، باستثناء الفوائد والضرائب</a:t>
            </a:r>
          </a:p>
          <a:p>
            <a:pPr algn="just" rtl="1">
              <a:buNone/>
            </a:pPr>
            <a:r>
              <a:rPr lang="en-US" b="1" dirty="0" smtClean="0">
                <a:latin typeface="Times New Roman" pitchFamily="18" charset="0"/>
                <a:cs typeface="Times New Roman" pitchFamily="18" charset="0"/>
              </a:rPr>
              <a:t>EBT</a:t>
            </a:r>
            <a:r>
              <a:rPr lang="ar-SA"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Earnings Before </a:t>
            </a:r>
            <a:r>
              <a:rPr lang="en-US" b="1" dirty="0" err="1" smtClean="0">
                <a:latin typeface="Times New Roman" pitchFamily="18" charset="0"/>
                <a:cs typeface="Times New Roman" pitchFamily="18" charset="0"/>
              </a:rPr>
              <a:t>Taxe</a:t>
            </a:r>
            <a:r>
              <a:rPr lang="en-US" b="1" dirty="0" smtClean="0">
                <a:latin typeface="Times New Roman" pitchFamily="18" charset="0"/>
                <a:cs typeface="Times New Roman" pitchFamily="18" charset="0"/>
              </a:rPr>
              <a:t> </a:t>
            </a:r>
            <a:r>
              <a:rPr lang="ar-DZ" b="1" dirty="0" smtClean="0">
                <a:latin typeface="Times New Roman" pitchFamily="18" charset="0"/>
                <a:cs typeface="Times New Roman" pitchFamily="18" charset="0"/>
              </a:rPr>
              <a:t>: ربح قبل الضرائب</a:t>
            </a:r>
            <a:endParaRPr lang="fr-FR" b="1" dirty="0" smtClean="0">
              <a:latin typeface="Times New Roman" pitchFamily="18" charset="0"/>
              <a:cs typeface="Times New Roman" pitchFamily="18" charset="0"/>
            </a:endParaRPr>
          </a:p>
          <a:p>
            <a:pPr algn="just" rtl="1">
              <a:buNone/>
            </a:pPr>
            <a:r>
              <a:rPr lang="ar-SA"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NI</a:t>
            </a:r>
            <a:r>
              <a:rPr lang="ar-DZ"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Net Income</a:t>
            </a:r>
            <a:r>
              <a:rPr lang="ar-DZ" b="1" dirty="0" smtClean="0">
                <a:latin typeface="Times New Roman" pitchFamily="18" charset="0"/>
                <a:cs typeface="Times New Roman" pitchFamily="18" charset="0"/>
              </a:rPr>
              <a:t>: دخل (ربح) صاف، نتيجة صافية</a:t>
            </a:r>
          </a:p>
          <a:p>
            <a:pPr algn="just">
              <a:buNone/>
            </a:pPr>
            <a:r>
              <a:rPr lang="en-US" b="1" dirty="0" smtClean="0">
                <a:latin typeface="Times New Roman" pitchFamily="18" charset="0"/>
                <a:cs typeface="Times New Roman" pitchFamily="18" charset="0"/>
              </a:rPr>
              <a:t>NI=(EBIT- i D)- </a:t>
            </a:r>
            <a:r>
              <a:rPr lang="en-US" b="1" dirty="0" smtClean="0">
                <a:solidFill>
                  <a:srgbClr val="002060"/>
                </a:solidFill>
                <a:latin typeface="Times New Roman" pitchFamily="18" charset="0"/>
                <a:cs typeface="Times New Roman" pitchFamily="18" charset="0"/>
              </a:rPr>
              <a:t>Taxes</a:t>
            </a:r>
          </a:p>
          <a:p>
            <a:pPr algn="just">
              <a:buNone/>
            </a:pPr>
            <a:r>
              <a:rPr lang="en-US" b="1" dirty="0" smtClean="0">
                <a:latin typeface="Times New Roman" pitchFamily="18" charset="0"/>
                <a:cs typeface="Times New Roman" pitchFamily="18" charset="0"/>
              </a:rPr>
              <a:t>     =(EBIT- i D)-</a:t>
            </a:r>
            <a:r>
              <a:rPr lang="en-US" b="1" dirty="0" smtClean="0">
                <a:solidFill>
                  <a:srgbClr val="002060"/>
                </a:solidFill>
                <a:latin typeface="Times New Roman" pitchFamily="18" charset="0"/>
                <a:cs typeface="Times New Roman" pitchFamily="18" charset="0"/>
              </a:rPr>
              <a:t> (EBIT- i D)T </a:t>
            </a:r>
          </a:p>
          <a:p>
            <a:pPr algn="just">
              <a:buNone/>
            </a:pPr>
            <a:r>
              <a:rPr lang="en-US" b="1" dirty="0" smtClean="0">
                <a:solidFill>
                  <a:srgbClr val="FF0000"/>
                </a:solidFill>
                <a:latin typeface="Times New Roman" pitchFamily="18" charset="0"/>
                <a:cs typeface="Times New Roman" pitchFamily="18" charset="0"/>
              </a:rPr>
              <a:t>NI= (EBIT- i D)(1-T) </a:t>
            </a:r>
            <a:endParaRPr lang="fr-FR" dirty="0" smtClean="0">
              <a:solidFill>
                <a:srgbClr val="FF0000"/>
              </a:solidFill>
              <a:latin typeface="Times New Roman" pitchFamily="18" charset="0"/>
              <a:cs typeface="Times New Roman" pitchFamily="18" charset="0"/>
            </a:endParaRPr>
          </a:p>
          <a:p>
            <a:pPr marL="14288" indent="46038" algn="just" rtl="1">
              <a:buNone/>
            </a:pPr>
            <a:r>
              <a:rPr lang="en-US" b="1" dirty="0" smtClean="0">
                <a:latin typeface="Times New Roman" pitchFamily="18" charset="0"/>
                <a:cs typeface="Times New Roman" pitchFamily="18" charset="0"/>
              </a:rPr>
              <a:t>EPS</a:t>
            </a:r>
            <a:r>
              <a:rPr lang="ar-DZ"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Earnings Per Share</a:t>
            </a:r>
            <a:r>
              <a:rPr lang="ar-DZ" b="1" dirty="0" smtClean="0">
                <a:latin typeface="Times New Roman" pitchFamily="18" charset="0"/>
                <a:cs typeface="Times New Roman" pitchFamily="18" charset="0"/>
              </a:rPr>
              <a:t> أو</a:t>
            </a:r>
            <a:r>
              <a:rPr lang="en-US" b="1" dirty="0" err="1" smtClean="0">
                <a:latin typeface="Times New Roman" pitchFamily="18" charset="0"/>
                <a:cs typeface="Times New Roman" pitchFamily="18" charset="0"/>
              </a:rPr>
              <a:t>Bénéfice</a:t>
            </a:r>
            <a:r>
              <a:rPr lang="en-US" b="1" dirty="0" smtClean="0">
                <a:latin typeface="Times New Roman" pitchFamily="18" charset="0"/>
                <a:cs typeface="Times New Roman" pitchFamily="18" charset="0"/>
              </a:rPr>
              <a:t> par action</a:t>
            </a:r>
            <a:r>
              <a:rPr lang="fr-FR" b="1" dirty="0" smtClean="0">
                <a:latin typeface="Times New Roman" pitchFamily="18" charset="0"/>
                <a:cs typeface="Times New Roman" pitchFamily="18" charset="0"/>
              </a:rPr>
              <a:t> </a:t>
            </a:r>
            <a:r>
              <a:rPr lang="ar-DZ"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ربح لكل سهم</a:t>
            </a:r>
            <a:endParaRPr lang="fr-F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8200"/>
            <a:ext cx="8153400" cy="5791200"/>
          </a:xfrm>
        </p:spPr>
        <p:txBody>
          <a:bodyPr/>
          <a:lstStyle/>
          <a:p>
            <a:pPr marL="23813" indent="-23813" algn="just" rtl="1">
              <a:buNone/>
            </a:pPr>
            <a:r>
              <a:rPr lang="ar-DZ" sz="3600" b="1" dirty="0" smtClean="0">
                <a:solidFill>
                  <a:srgbClr val="FF0000"/>
                </a:solidFill>
                <a:latin typeface="Arial" pitchFamily="34" charset="0"/>
                <a:cs typeface="Arial" pitchFamily="34" charset="0"/>
              </a:rPr>
              <a:t>تمرين إضافي: </a:t>
            </a:r>
          </a:p>
          <a:p>
            <a:pPr marL="23813" indent="-23813" algn="just" rtl="1">
              <a:buNone/>
            </a:pPr>
            <a:r>
              <a:rPr lang="ar-SA" b="1" dirty="0" smtClean="0">
                <a:latin typeface="Arial" pitchFamily="34" charset="0"/>
                <a:cs typeface="Arial" pitchFamily="34" charset="0"/>
              </a:rPr>
              <a:t>تقوم شركة بالمفاضلة بين بديلين </a:t>
            </a:r>
            <a:r>
              <a:rPr lang="en-US" b="1" dirty="0" smtClean="0">
                <a:latin typeface="Arial" pitchFamily="34" charset="0"/>
                <a:cs typeface="Arial" pitchFamily="34" charset="0"/>
              </a:rPr>
              <a:t>A </a:t>
            </a:r>
            <a:r>
              <a:rPr lang="ar-DZ" b="1" dirty="0" smtClean="0">
                <a:latin typeface="Arial" pitchFamily="34" charset="0"/>
                <a:cs typeface="Arial" pitchFamily="34" charset="0"/>
              </a:rPr>
              <a:t> و </a:t>
            </a:r>
            <a:r>
              <a:rPr lang="fr-FR" b="1" dirty="0" smtClean="0">
                <a:latin typeface="Arial" pitchFamily="34" charset="0"/>
                <a:cs typeface="Arial" pitchFamily="34" charset="0"/>
              </a:rPr>
              <a:t>B</a:t>
            </a:r>
            <a:r>
              <a:rPr lang="ar-SA" b="1" dirty="0" smtClean="0">
                <a:latin typeface="Arial" pitchFamily="34" charset="0"/>
                <a:cs typeface="Arial" pitchFamily="34" charset="0"/>
              </a:rPr>
              <a:t>، تكلفتهما:</a:t>
            </a:r>
            <a:r>
              <a:rPr lang="ar-SA" b="1" dirty="0" smtClean="0"/>
              <a:t> </a:t>
            </a:r>
            <a:r>
              <a:rPr lang="ar-SA" b="1" dirty="0" smtClean="0">
                <a:latin typeface="Times New Roman" pitchFamily="18" charset="0"/>
                <a:cs typeface="Times New Roman" pitchFamily="18" charset="0"/>
              </a:rPr>
              <a:t>250</a:t>
            </a:r>
            <a:r>
              <a:rPr lang="fr-FR" b="1" dirty="0" smtClean="0">
                <a:latin typeface="Times New Roman" pitchFamily="18" charset="0"/>
                <a:cs typeface="Times New Roman" pitchFamily="18" charset="0"/>
              </a:rPr>
              <a:t>I</a:t>
            </a:r>
            <a:r>
              <a:rPr lang="fr-FR" b="1" baseline="-25000" dirty="0" smtClean="0">
                <a:latin typeface="Times New Roman" pitchFamily="18" charset="0"/>
                <a:cs typeface="Times New Roman" pitchFamily="18" charset="0"/>
              </a:rPr>
              <a:t>0A</a:t>
            </a:r>
            <a:r>
              <a:rPr lang="en-US" b="1" dirty="0" smtClean="0">
                <a:latin typeface="Times New Roman" pitchFamily="18" charset="0"/>
                <a:cs typeface="Times New Roman" pitchFamily="18" charset="0"/>
              </a:rPr>
              <a:t>=</a:t>
            </a:r>
            <a:r>
              <a:rPr lang="ar-SA" b="1" dirty="0" smtClean="0"/>
              <a:t>، </a:t>
            </a:r>
            <a:r>
              <a:rPr lang="fr-FR" b="1" dirty="0" smtClean="0">
                <a:latin typeface="Times New Roman" pitchFamily="18" charset="0"/>
                <a:cs typeface="Times New Roman" pitchFamily="18" charset="0"/>
              </a:rPr>
              <a:t>I</a:t>
            </a:r>
            <a:r>
              <a:rPr lang="fr-FR" b="1" baseline="-25000" dirty="0" smtClean="0">
                <a:latin typeface="Times New Roman" pitchFamily="18" charset="0"/>
                <a:cs typeface="Times New Roman" pitchFamily="18" charset="0"/>
              </a:rPr>
              <a:t>0B </a:t>
            </a:r>
            <a:r>
              <a:rPr lang="en-US" b="1" dirty="0" smtClean="0">
                <a:latin typeface="Times New Roman" pitchFamily="18" charset="0"/>
                <a:cs typeface="Times New Roman" pitchFamily="18" charset="0"/>
              </a:rPr>
              <a:t>=270 </a:t>
            </a:r>
            <a:r>
              <a:rPr lang="ar-DZ" b="1" dirty="0" smtClean="0">
                <a:latin typeface="Times New Roman" pitchFamily="18" charset="0"/>
                <a:cs typeface="Times New Roman" pitchFamily="18" charset="0"/>
              </a:rPr>
              <a:t> </a:t>
            </a:r>
            <a:r>
              <a:rPr lang="ar-SA" b="1" dirty="0" smtClean="0">
                <a:latin typeface="Arial" pitchFamily="34" charset="0"/>
                <a:cs typeface="Arial" pitchFamily="34" charset="0"/>
              </a:rPr>
              <a:t>وعمرهما</a:t>
            </a:r>
            <a:r>
              <a:rPr lang="ar-SA" b="1" dirty="0" smtClean="0"/>
              <a:t> </a:t>
            </a:r>
            <a:r>
              <a:rPr lang="en-US" b="1" dirty="0" err="1" smtClean="0">
                <a:latin typeface="Times New Roman" pitchFamily="18" charset="0"/>
                <a:cs typeface="Times New Roman" pitchFamily="18" charset="0"/>
              </a:rPr>
              <a:t>n</a:t>
            </a:r>
            <a:r>
              <a:rPr lang="en-US" b="1" baseline="-25000" dirty="0" err="1" smtClean="0">
                <a:latin typeface="Times New Roman" pitchFamily="18" charset="0"/>
                <a:cs typeface="Times New Roman" pitchFamily="18" charset="0"/>
              </a:rPr>
              <a:t>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a:t>
            </a:r>
            <a:r>
              <a:rPr lang="en-US" b="1" baseline="-25000" dirty="0" err="1" smtClean="0">
                <a:latin typeface="Times New Roman" pitchFamily="18" charset="0"/>
                <a:cs typeface="Times New Roman" pitchFamily="18" charset="0"/>
              </a:rPr>
              <a:t>B</a:t>
            </a:r>
            <a:r>
              <a:rPr lang="en-US" b="1" dirty="0" smtClean="0">
                <a:latin typeface="Times New Roman" pitchFamily="18" charset="0"/>
                <a:cs typeface="Times New Roman" pitchFamily="18" charset="0"/>
              </a:rPr>
              <a:t>=</a:t>
            </a:r>
            <a:r>
              <a:rPr lang="fr-F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5</a:t>
            </a:r>
            <a:r>
              <a:rPr lang="ar-SA" b="1" dirty="0" smtClean="0"/>
              <a:t>، </a:t>
            </a:r>
            <a:r>
              <a:rPr lang="ar-SA" b="1" dirty="0" smtClean="0">
                <a:latin typeface="Arial" pitchFamily="34" charset="0"/>
                <a:cs typeface="Arial" pitchFamily="34" charset="0"/>
              </a:rPr>
              <a:t>من المتوقع أن يعطي كل منهما </a:t>
            </a:r>
            <a:r>
              <a:rPr lang="ar-DZ" b="1" dirty="0" smtClean="0">
                <a:latin typeface="Arial" pitchFamily="34" charset="0"/>
                <a:cs typeface="Arial" pitchFamily="34" charset="0"/>
              </a:rPr>
              <a:t>تدفقا نقديا سنويا صافيا</a:t>
            </a:r>
            <a:r>
              <a:rPr lang="ar-DZ" b="1" dirty="0" smtClean="0"/>
              <a:t>: </a:t>
            </a:r>
            <a:r>
              <a:rPr lang="fr-FR" b="1" dirty="0" smtClean="0">
                <a:latin typeface="Times New Roman" pitchFamily="18" charset="0"/>
                <a:cs typeface="Times New Roman" pitchFamily="18" charset="0"/>
              </a:rPr>
              <a:t>CF</a:t>
            </a:r>
            <a:r>
              <a:rPr lang="fr-FR" b="1" baseline="-25000" dirty="0" smtClean="0">
                <a:latin typeface="Times New Roman" pitchFamily="18" charset="0"/>
                <a:cs typeface="Times New Roman" pitchFamily="18" charset="0"/>
              </a:rPr>
              <a:t>A</a:t>
            </a:r>
            <a:r>
              <a:rPr lang="fr-FR" b="1" dirty="0" smtClean="0">
                <a:latin typeface="Times New Roman" pitchFamily="18" charset="0"/>
                <a:cs typeface="Times New Roman" pitchFamily="18" charset="0"/>
              </a:rPr>
              <a:t>=85</a:t>
            </a:r>
            <a:r>
              <a:rPr lang="ar-DZ" b="1" dirty="0" smtClean="0">
                <a:latin typeface="Times New Roman" pitchFamily="18" charset="0"/>
                <a:cs typeface="Times New Roman" pitchFamily="18" charset="0"/>
              </a:rPr>
              <a:t>،</a:t>
            </a:r>
            <a:r>
              <a:rPr lang="fr-FR" b="1" dirty="0" smtClean="0">
                <a:latin typeface="Times New Roman" pitchFamily="18" charset="0"/>
                <a:cs typeface="Times New Roman" pitchFamily="18" charset="0"/>
              </a:rPr>
              <a:t>CF</a:t>
            </a:r>
            <a:r>
              <a:rPr lang="fr-FR" b="1" baseline="-25000" dirty="0" smtClean="0">
                <a:latin typeface="Times New Roman" pitchFamily="18" charset="0"/>
                <a:cs typeface="Times New Roman" pitchFamily="18" charset="0"/>
              </a:rPr>
              <a:t>B</a:t>
            </a:r>
            <a:r>
              <a:rPr lang="fr-FR" b="1" dirty="0" smtClean="0">
                <a:latin typeface="Times New Roman" pitchFamily="18" charset="0"/>
                <a:cs typeface="Times New Roman" pitchFamily="18" charset="0"/>
              </a:rPr>
              <a:t>=90 </a:t>
            </a:r>
            <a:r>
              <a:rPr lang="ar-DZ" b="1"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pPr marL="23813" indent="-23813" algn="just" rtl="1">
              <a:buNone/>
            </a:pPr>
            <a:r>
              <a:rPr lang="ar-DZ" b="1" dirty="0" smtClean="0">
                <a:latin typeface="Arial" pitchFamily="34" charset="0"/>
                <a:cs typeface="Arial" pitchFamily="34" charset="0"/>
              </a:rPr>
              <a:t>متوسط عائد السوق</a:t>
            </a:r>
            <a:r>
              <a:rPr lang="ar-DZ" b="1"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E(</a:t>
            </a:r>
            <a:r>
              <a:rPr lang="fr-FR" b="1" dirty="0" err="1" smtClean="0">
                <a:latin typeface="Times New Roman" pitchFamily="18" charset="0"/>
                <a:cs typeface="Times New Roman" pitchFamily="18" charset="0"/>
              </a:rPr>
              <a:t>R</a:t>
            </a:r>
            <a:r>
              <a:rPr lang="fr-FR" b="1" baseline="-25000" dirty="0" err="1" smtClean="0">
                <a:latin typeface="Times New Roman" pitchFamily="18" charset="0"/>
                <a:cs typeface="Times New Roman" pitchFamily="18" charset="0"/>
              </a:rPr>
              <a:t>m</a:t>
            </a:r>
            <a:r>
              <a:rPr lang="fr-FR" b="1" dirty="0" smtClean="0">
                <a:latin typeface="Times New Roman" pitchFamily="18" charset="0"/>
                <a:cs typeface="Times New Roman" pitchFamily="18" charset="0"/>
              </a:rPr>
              <a:t>)=12%</a:t>
            </a:r>
            <a:r>
              <a:rPr lang="ar-DZ" b="1" dirty="0" smtClean="0"/>
              <a:t>، </a:t>
            </a:r>
            <a:r>
              <a:rPr lang="ar-DZ" b="1" dirty="0" smtClean="0">
                <a:latin typeface="Arial" pitchFamily="34" charset="0"/>
                <a:cs typeface="Arial" pitchFamily="34" charset="0"/>
              </a:rPr>
              <a:t>معدل العائد على الاستثمار خالي المخاطر</a:t>
            </a:r>
            <a:r>
              <a:rPr lang="ar-DZ" b="1" dirty="0" smtClean="0"/>
              <a:t> </a:t>
            </a:r>
            <a:r>
              <a:rPr lang="fr-FR" b="1" dirty="0" smtClean="0">
                <a:latin typeface="Times New Roman" pitchFamily="18" charset="0"/>
                <a:cs typeface="Times New Roman" pitchFamily="18" charset="0"/>
              </a:rPr>
              <a:t>R</a:t>
            </a:r>
            <a:r>
              <a:rPr lang="fr-FR" b="1" baseline="-25000" dirty="0" smtClean="0">
                <a:latin typeface="Times New Roman" pitchFamily="18" charset="0"/>
                <a:cs typeface="Times New Roman" pitchFamily="18" charset="0"/>
              </a:rPr>
              <a:t>F</a:t>
            </a:r>
            <a:r>
              <a:rPr lang="fr-FR" b="1" dirty="0" smtClean="0">
                <a:latin typeface="Times New Roman" pitchFamily="18" charset="0"/>
                <a:cs typeface="Times New Roman" pitchFamily="18" charset="0"/>
              </a:rPr>
              <a:t>=8%</a:t>
            </a:r>
            <a:r>
              <a:rPr lang="ar-DZ" b="1" dirty="0" smtClean="0"/>
              <a:t>، </a:t>
            </a:r>
            <a:r>
              <a:rPr lang="ar-DZ" b="1" dirty="0" smtClean="0">
                <a:latin typeface="Arial" pitchFamily="34" charset="0"/>
                <a:cs typeface="Arial" pitchFamily="34" charset="0"/>
              </a:rPr>
              <a:t>ومعامل بيتا للبديلين</a:t>
            </a:r>
            <a:r>
              <a:rPr lang="ar-DZ" b="1" dirty="0" smtClean="0"/>
              <a:t> </a:t>
            </a:r>
            <a:r>
              <a:rPr lang="fr-FR" b="1" dirty="0" err="1" smtClean="0">
                <a:latin typeface="Times New Roman" pitchFamily="18" charset="0"/>
                <a:cs typeface="Times New Roman" pitchFamily="18" charset="0"/>
              </a:rPr>
              <a:t>β</a:t>
            </a:r>
            <a:r>
              <a:rPr lang="fr-FR" b="1" baseline="-25000" dirty="0" err="1" smtClean="0">
                <a:latin typeface="Times New Roman" pitchFamily="18" charset="0"/>
                <a:cs typeface="Times New Roman" pitchFamily="18" charset="0"/>
              </a:rPr>
              <a:t>A</a:t>
            </a:r>
            <a:r>
              <a:rPr lang="fr-FR" b="1" dirty="0" smtClean="0">
                <a:latin typeface="Times New Roman" pitchFamily="18" charset="0"/>
                <a:cs typeface="Times New Roman" pitchFamily="18" charset="0"/>
              </a:rPr>
              <a:t>=0.75 </a:t>
            </a:r>
            <a:r>
              <a:rPr lang="ar-DZ" b="1" dirty="0" smtClean="0">
                <a:latin typeface="Times New Roman" pitchFamily="18" charset="0"/>
                <a:cs typeface="Times New Roman" pitchFamily="18" charset="0"/>
              </a:rPr>
              <a:t>، </a:t>
            </a:r>
            <a:r>
              <a:rPr lang="fr-FR" b="1" dirty="0" err="1" smtClean="0">
                <a:latin typeface="Times New Roman" pitchFamily="18" charset="0"/>
                <a:cs typeface="Times New Roman" pitchFamily="18" charset="0"/>
              </a:rPr>
              <a:t>β</a:t>
            </a:r>
            <a:r>
              <a:rPr lang="fr-FR" b="1" baseline="-25000" dirty="0" err="1" smtClean="0">
                <a:latin typeface="Times New Roman" pitchFamily="18" charset="0"/>
                <a:cs typeface="Times New Roman" pitchFamily="18" charset="0"/>
              </a:rPr>
              <a:t>B</a:t>
            </a:r>
            <a:r>
              <a:rPr lang="fr-FR" b="1" dirty="0" smtClean="0">
                <a:latin typeface="Times New Roman" pitchFamily="18" charset="0"/>
                <a:cs typeface="Times New Roman" pitchFamily="18" charset="0"/>
              </a:rPr>
              <a:t>=0.5</a:t>
            </a:r>
            <a:r>
              <a:rPr lang="ar-DZ" b="1"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marL="23813" indent="-23813" algn="just" rtl="1">
              <a:buNone/>
            </a:pPr>
            <a:r>
              <a:rPr lang="ar-DZ" b="1" u="sng" dirty="0" smtClean="0">
                <a:latin typeface="Arial" pitchFamily="34" charset="0"/>
                <a:cs typeface="Arial" pitchFamily="34" charset="0"/>
              </a:rPr>
              <a:t>المطلوب</a:t>
            </a:r>
            <a:r>
              <a:rPr lang="ar-DZ" b="1" dirty="0" smtClean="0">
                <a:latin typeface="Arial" pitchFamily="34" charset="0"/>
                <a:cs typeface="Arial" pitchFamily="34" charset="0"/>
              </a:rPr>
              <a:t>: </a:t>
            </a:r>
          </a:p>
          <a:p>
            <a:pPr marL="23813" indent="-23813" algn="just" rtl="1">
              <a:buNone/>
            </a:pPr>
            <a:r>
              <a:rPr lang="ar-DZ" b="1" dirty="0" smtClean="0">
                <a:latin typeface="Arial" pitchFamily="34" charset="0"/>
                <a:cs typeface="Arial" pitchFamily="34" charset="0"/>
              </a:rPr>
              <a:t>ما المشروع الذي تختاره الشركة؟</a:t>
            </a:r>
            <a:endParaRPr lang="fr-FR" dirty="0">
              <a:latin typeface="Arial" pitchFamily="34" charset="0"/>
              <a:cs typeface="Arial" pitchFamily="3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0"/>
            <a:ext cx="8229600" cy="6248400"/>
          </a:xfrm>
        </p:spPr>
        <p:txBody>
          <a:bodyPr>
            <a:normAutofit fontScale="92500" lnSpcReduction="10000"/>
          </a:bodyPr>
          <a:lstStyle/>
          <a:p>
            <a:pPr marL="49213" indent="-23813" algn="just" rtl="1">
              <a:buNone/>
            </a:pPr>
            <a:r>
              <a:rPr lang="ar-DZ" sz="3600" b="1" dirty="0" smtClean="0">
                <a:solidFill>
                  <a:srgbClr val="FF0000"/>
                </a:solidFill>
                <a:latin typeface="Arial" pitchFamily="34" charset="0"/>
                <a:cs typeface="Arial" pitchFamily="34" charset="0"/>
              </a:rPr>
              <a:t>الحل:</a:t>
            </a:r>
          </a:p>
          <a:p>
            <a:pPr marL="23813" indent="-23813">
              <a:buNone/>
            </a:pPr>
            <a:r>
              <a:rPr lang="en-US" sz="2800" b="1" dirty="0" smtClean="0">
                <a:latin typeface="Times New Roman" pitchFamily="18" charset="0"/>
                <a:cs typeface="Times New Roman" pitchFamily="18" charset="0"/>
              </a:rPr>
              <a:t>I</a:t>
            </a:r>
            <a:r>
              <a:rPr lang="en-US" sz="2800" b="1" baseline="-25000" dirty="0" smtClean="0">
                <a:latin typeface="Times New Roman" pitchFamily="18" charset="0"/>
                <a:cs typeface="Times New Roman" pitchFamily="18" charset="0"/>
              </a:rPr>
              <a:t>0A</a:t>
            </a:r>
            <a:r>
              <a:rPr lang="en-US" sz="2800" b="1" dirty="0" smtClean="0">
                <a:latin typeface="Times New Roman" pitchFamily="18" charset="0"/>
                <a:cs typeface="Times New Roman" pitchFamily="18" charset="0"/>
              </a:rPr>
              <a:t> =250, I</a:t>
            </a:r>
            <a:r>
              <a:rPr lang="en-US" sz="2800" b="1" baseline="-25000" dirty="0" smtClean="0">
                <a:latin typeface="Times New Roman" pitchFamily="18" charset="0"/>
                <a:cs typeface="Times New Roman" pitchFamily="18" charset="0"/>
              </a:rPr>
              <a:t>0B </a:t>
            </a:r>
            <a:r>
              <a:rPr lang="en-US" sz="2800" b="1" dirty="0" smtClean="0">
                <a:latin typeface="Times New Roman" pitchFamily="18" charset="0"/>
                <a:cs typeface="Times New Roman" pitchFamily="18" charset="0"/>
              </a:rPr>
              <a:t>=270, </a:t>
            </a:r>
            <a:r>
              <a:rPr lang="en-US" sz="2800" b="1" dirty="0" err="1" smtClean="0">
                <a:latin typeface="Times New Roman" pitchFamily="18" charset="0"/>
                <a:cs typeface="Times New Roman" pitchFamily="18" charset="0"/>
              </a:rPr>
              <a:t>n</a:t>
            </a:r>
            <a:r>
              <a:rPr lang="en-US" sz="2800" b="1" baseline="-25000" dirty="0" err="1" smtClean="0">
                <a:latin typeface="Times New Roman" pitchFamily="18" charset="0"/>
                <a:cs typeface="Times New Roman" pitchFamily="18" charset="0"/>
              </a:rPr>
              <a:t>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a:t>
            </a:r>
            <a:r>
              <a:rPr lang="en-US" sz="2800" b="1" baseline="-25000" dirty="0" err="1" smtClean="0">
                <a:latin typeface="Times New Roman" pitchFamily="18" charset="0"/>
                <a:cs typeface="Times New Roman" pitchFamily="18" charset="0"/>
              </a:rPr>
              <a:t>B</a:t>
            </a:r>
            <a:r>
              <a:rPr lang="en-US" sz="2800" b="1" baseline="-250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n = 5, CF</a:t>
            </a:r>
            <a:r>
              <a:rPr lang="en-US" sz="2800" b="1" baseline="-25000" dirty="0" smtClean="0">
                <a:latin typeface="Times New Roman" pitchFamily="18" charset="0"/>
                <a:cs typeface="Times New Roman" pitchFamily="18" charset="0"/>
              </a:rPr>
              <a:t>A </a:t>
            </a:r>
            <a:r>
              <a:rPr lang="en-US" sz="2800" b="1" dirty="0" smtClean="0">
                <a:latin typeface="Times New Roman" pitchFamily="18" charset="0"/>
                <a:cs typeface="Times New Roman" pitchFamily="18" charset="0"/>
              </a:rPr>
              <a:t>= 85, CF</a:t>
            </a:r>
            <a:r>
              <a:rPr lang="en-US" sz="2800" b="1" baseline="-25000" dirty="0" smtClean="0">
                <a:latin typeface="Times New Roman" pitchFamily="18" charset="0"/>
                <a:cs typeface="Times New Roman" pitchFamily="18" charset="0"/>
              </a:rPr>
              <a:t>B </a:t>
            </a:r>
            <a:r>
              <a:rPr lang="en-US" sz="2800" b="1" dirty="0" smtClean="0">
                <a:latin typeface="Times New Roman" pitchFamily="18" charset="0"/>
                <a:cs typeface="Times New Roman" pitchFamily="18" charset="0"/>
              </a:rPr>
              <a:t>= 90. </a:t>
            </a:r>
            <a:endParaRPr lang="fr-FR" sz="2800"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12%,  R</a:t>
            </a:r>
            <a:r>
              <a:rPr lang="en-US" sz="2800" b="1" baseline="-25000" dirty="0" smtClean="0">
                <a:latin typeface="Times New Roman" pitchFamily="18" charset="0"/>
                <a:cs typeface="Times New Roman" pitchFamily="18" charset="0"/>
              </a:rPr>
              <a:t>F </a:t>
            </a:r>
            <a:r>
              <a:rPr lang="en-US" sz="2800" b="1" dirty="0" smtClean="0">
                <a:latin typeface="Times New Roman" pitchFamily="18" charset="0"/>
                <a:cs typeface="Times New Roman" pitchFamily="18" charset="0"/>
              </a:rPr>
              <a:t>= 8%,  </a:t>
            </a:r>
            <a:r>
              <a:rPr lang="fr-FR" sz="2800" b="1" dirty="0" smtClean="0">
                <a:latin typeface="Times New Roman" pitchFamily="18" charset="0"/>
                <a:cs typeface="Times New Roman" pitchFamily="18" charset="0"/>
              </a:rPr>
              <a:t>β</a:t>
            </a:r>
            <a:r>
              <a:rPr lang="en-US" sz="2800" b="1" baseline="-25000" dirty="0" smtClean="0">
                <a:latin typeface="Times New Roman" pitchFamily="18" charset="0"/>
                <a:cs typeface="Times New Roman" pitchFamily="18" charset="0"/>
              </a:rPr>
              <a:t>A</a:t>
            </a:r>
            <a:r>
              <a:rPr lang="en-US" sz="2800" b="1" dirty="0" smtClean="0">
                <a:latin typeface="Times New Roman" pitchFamily="18" charset="0"/>
                <a:cs typeface="Times New Roman" pitchFamily="18" charset="0"/>
              </a:rPr>
              <a:t>=0.75,  </a:t>
            </a:r>
            <a:r>
              <a:rPr lang="fr-FR" sz="2800" b="1" dirty="0" smtClean="0">
                <a:latin typeface="Times New Roman" pitchFamily="18" charset="0"/>
                <a:cs typeface="Times New Roman" pitchFamily="18" charset="0"/>
              </a:rPr>
              <a:t>β</a:t>
            </a:r>
            <a:r>
              <a:rPr lang="en-US" sz="2800" b="1" baseline="-25000" dirty="0" smtClean="0">
                <a:latin typeface="Times New Roman" pitchFamily="18" charset="0"/>
                <a:cs typeface="Times New Roman" pitchFamily="18" charset="0"/>
              </a:rPr>
              <a:t>B</a:t>
            </a:r>
            <a:r>
              <a:rPr lang="en-US" sz="2800" b="1" dirty="0" smtClean="0">
                <a:latin typeface="Times New Roman" pitchFamily="18" charset="0"/>
                <a:cs typeface="Times New Roman" pitchFamily="18" charset="0"/>
              </a:rPr>
              <a:t>=0.5</a:t>
            </a:r>
            <a:endParaRPr lang="fr-FR" sz="2800" dirty="0" smtClean="0"/>
          </a:p>
          <a:p>
            <a:pPr marL="0" indent="0" algn="just" rtl="1">
              <a:buNone/>
            </a:pPr>
            <a:r>
              <a:rPr lang="ar-DZ" sz="2800" b="1" dirty="0" smtClean="0">
                <a:latin typeface="Arial" pitchFamily="34" charset="0"/>
                <a:cs typeface="Arial" pitchFamily="34" charset="0"/>
              </a:rPr>
              <a:t>      </a:t>
            </a:r>
          </a:p>
          <a:p>
            <a:pPr marL="0" indent="0" algn="just" rtl="1">
              <a:buNone/>
            </a:pPr>
            <a:r>
              <a:rPr lang="ar-DZ" sz="2800" b="1" dirty="0" smtClean="0">
                <a:latin typeface="Arial" pitchFamily="34" charset="0"/>
                <a:cs typeface="Arial" pitchFamily="34" charset="0"/>
              </a:rPr>
              <a:t>    نقوم بحساب تكلفة رأس المال لكل مشروع باستخدام بيتا، ثم نستخدمه في حساب القيمة الحالية للمشروعين والمفاضلة بينهما.</a:t>
            </a:r>
            <a:endParaRPr lang="ar-DZ" sz="2800" b="1" dirty="0" smtClean="0">
              <a:solidFill>
                <a:srgbClr val="FF0000"/>
              </a:solidFill>
              <a:latin typeface="Arial" pitchFamily="34" charset="0"/>
              <a:cs typeface="Arial" pitchFamily="34" charset="0"/>
            </a:endParaRPr>
          </a:p>
          <a:p>
            <a:pPr algn="just" rtl="1">
              <a:buNone/>
            </a:pPr>
            <a:r>
              <a:rPr lang="ar-DZ" sz="2800" b="1" dirty="0" smtClean="0">
                <a:solidFill>
                  <a:srgbClr val="FF0000"/>
                </a:solidFill>
                <a:latin typeface="Arial" pitchFamily="34" charset="0"/>
                <a:cs typeface="Arial" pitchFamily="34" charset="0"/>
              </a:rPr>
              <a:t>1. حساب معدل العائد المطلوب:</a:t>
            </a:r>
          </a:p>
          <a:p>
            <a:pPr algn="ctr" rtl="1">
              <a:buNone/>
            </a:pPr>
            <a:r>
              <a:rPr lang="en-US" sz="2800" b="1" dirty="0" smtClean="0">
                <a:latin typeface="Times New Roman" pitchFamily="18" charset="0"/>
                <a:cs typeface="Times New Roman" pitchFamily="18" charset="0"/>
              </a:rPr>
              <a:t>R= </a:t>
            </a:r>
            <a:r>
              <a:rPr lang="fr-FR" sz="2800" b="1" dirty="0" smtClean="0">
                <a:latin typeface="Times New Roman" pitchFamily="18" charset="0"/>
                <a:cs typeface="Times New Roman" pitchFamily="18" charset="0"/>
              </a:rPr>
              <a:t>β</a:t>
            </a:r>
            <a:r>
              <a:rPr lang="en-US" sz="2800" b="1" baseline="-250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endParaRPr lang="fr-FR" sz="2800" b="1" dirty="0" smtClean="0">
              <a:solidFill>
                <a:srgbClr val="FF0000"/>
              </a:solidFill>
              <a:latin typeface="Times New Roman" pitchFamily="18" charset="0"/>
              <a:cs typeface="Times New Roman" pitchFamily="18" charset="0"/>
            </a:endParaRPr>
          </a:p>
          <a:p>
            <a:pPr algn="just" rtl="1">
              <a:buNone/>
            </a:pPr>
            <a:r>
              <a:rPr lang="ar-DZ" sz="2800" b="1" dirty="0" smtClean="0">
                <a:latin typeface="Arial" pitchFamily="34" charset="0"/>
                <a:cs typeface="Arial" pitchFamily="34" charset="0"/>
              </a:rPr>
              <a:t>المشروع الأول </a:t>
            </a:r>
            <a:r>
              <a:rPr lang="fr-FR" sz="2800" b="1" dirty="0" smtClean="0">
                <a:latin typeface="Times New Roman" pitchFamily="18" charset="0"/>
                <a:cs typeface="Times New Roman" pitchFamily="18" charset="0"/>
              </a:rPr>
              <a:t>A</a:t>
            </a:r>
            <a:r>
              <a:rPr lang="ar-DZ" sz="2800" dirty="0" smtClean="0">
                <a:latin typeface="Arial" pitchFamily="34" charset="0"/>
                <a:cs typeface="Arial" pitchFamily="34" charset="0"/>
              </a:rPr>
              <a:t>:</a:t>
            </a:r>
            <a:endParaRPr lang="fr-FR" sz="2800" dirty="0" smtClean="0">
              <a:latin typeface="Arial" pitchFamily="34" charset="0"/>
              <a:cs typeface="Arial" pitchFamily="34" charset="0"/>
            </a:endParaRPr>
          </a:p>
          <a:p>
            <a:pPr>
              <a:buNone/>
            </a:pP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A</a:t>
            </a:r>
            <a:r>
              <a:rPr lang="en-US"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β</a:t>
            </a:r>
            <a:r>
              <a:rPr lang="en-US" sz="2800" b="1" baseline="-25000" dirty="0" smtClean="0">
                <a:latin typeface="Times New Roman" pitchFamily="18" charset="0"/>
                <a:cs typeface="Times New Roman" pitchFamily="18" charset="0"/>
              </a:rPr>
              <a:t>A</a:t>
            </a:r>
            <a:r>
              <a:rPr lang="en-US" sz="2800" b="1" dirty="0" smtClean="0">
                <a:latin typeface="Times New Roman" pitchFamily="18" charset="0"/>
                <a:cs typeface="Times New Roman" pitchFamily="18" charset="0"/>
              </a:rPr>
              <a:t>[E(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endParaRPr lang="fr-FR" sz="2800" b="1"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A</a:t>
            </a:r>
            <a:r>
              <a:rPr lang="en-US"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0,75</a:t>
            </a:r>
            <a:r>
              <a:rPr lang="en-US" sz="2800" b="1" dirty="0" smtClean="0">
                <a:latin typeface="Times New Roman" pitchFamily="18" charset="0"/>
                <a:cs typeface="Times New Roman" pitchFamily="18" charset="0"/>
              </a:rPr>
              <a:t>[12- 8]+ 8 = 11%.</a:t>
            </a:r>
            <a:endParaRPr lang="ar-DZ" sz="2800" b="1" dirty="0" smtClean="0">
              <a:latin typeface="Times New Roman" pitchFamily="18" charset="0"/>
              <a:cs typeface="Times New Roman" pitchFamily="18" charset="0"/>
            </a:endParaRPr>
          </a:p>
          <a:p>
            <a:pPr marL="49213" indent="-23813" algn="just" rtl="1">
              <a:buNone/>
            </a:pPr>
            <a:r>
              <a:rPr lang="ar-DZ" sz="2800" b="1" dirty="0" smtClean="0">
                <a:latin typeface="Arial" pitchFamily="34" charset="0"/>
                <a:cs typeface="Arial" pitchFamily="34" charset="0"/>
              </a:rPr>
              <a:t>المشروع الأول </a:t>
            </a:r>
            <a:r>
              <a:rPr lang="fr-FR" sz="2800" b="1" dirty="0" smtClean="0">
                <a:latin typeface="Times New Roman" pitchFamily="18" charset="0"/>
                <a:cs typeface="Times New Roman" pitchFamily="18" charset="0"/>
              </a:rPr>
              <a:t>B</a:t>
            </a:r>
            <a:r>
              <a:rPr lang="ar-DZ" sz="2800" b="1" dirty="0" smtClean="0">
                <a:latin typeface="Times New Roman" pitchFamily="18" charset="0"/>
                <a:cs typeface="Times New Roman" pitchFamily="18" charset="0"/>
              </a:rPr>
              <a:t>:</a:t>
            </a:r>
          </a:p>
          <a:p>
            <a:pPr>
              <a:buNone/>
            </a:pP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B</a:t>
            </a:r>
            <a:r>
              <a:rPr lang="en-US"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β</a:t>
            </a:r>
            <a:r>
              <a:rPr lang="en-US" sz="2800" b="1" baseline="-25000" dirty="0" smtClean="0">
                <a:latin typeface="Times New Roman" pitchFamily="18" charset="0"/>
                <a:cs typeface="Times New Roman" pitchFamily="18" charset="0"/>
              </a:rPr>
              <a:t>B</a:t>
            </a:r>
            <a:r>
              <a:rPr lang="en-US" sz="2800" b="1" dirty="0" smtClean="0">
                <a:latin typeface="Times New Roman" pitchFamily="18" charset="0"/>
                <a:cs typeface="Times New Roman" pitchFamily="18" charset="0"/>
              </a:rPr>
              <a:t>[E(</a:t>
            </a:r>
            <a:r>
              <a:rPr lang="en-US" sz="2800" b="1" dirty="0" err="1" smtClean="0">
                <a:latin typeface="Times New Roman" pitchFamily="18" charset="0"/>
                <a:cs typeface="Times New Roman" pitchFamily="18" charset="0"/>
              </a:rPr>
              <a:t>R</a:t>
            </a:r>
            <a:r>
              <a:rPr lang="en-US" sz="2800" b="1" baseline="-25000" dirty="0" err="1" smtClean="0">
                <a:latin typeface="Times New Roman" pitchFamily="18" charset="0"/>
                <a:cs typeface="Times New Roman" pitchFamily="18" charset="0"/>
              </a:rPr>
              <a:t>m</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r>
              <a:rPr lang="en-US" sz="2800" b="1" dirty="0" smtClean="0">
                <a:latin typeface="Times New Roman" pitchFamily="18" charset="0"/>
                <a:cs typeface="Times New Roman" pitchFamily="18" charset="0"/>
              </a:rPr>
              <a:t>)]+ R</a:t>
            </a:r>
            <a:r>
              <a:rPr lang="en-US" sz="2800" b="1" baseline="-25000" dirty="0" smtClean="0">
                <a:latin typeface="Times New Roman" pitchFamily="18" charset="0"/>
                <a:cs typeface="Times New Roman" pitchFamily="18" charset="0"/>
              </a:rPr>
              <a:t>F</a:t>
            </a:r>
            <a:endParaRPr lang="fr-FR" sz="2800" b="1" dirty="0" smtClean="0">
              <a:latin typeface="Times New Roman" pitchFamily="18" charset="0"/>
              <a:cs typeface="Times New Roman" pitchFamily="18" charset="0"/>
            </a:endParaRPr>
          </a:p>
          <a:p>
            <a:pPr>
              <a:buNone/>
            </a:pPr>
            <a:r>
              <a:rPr lang="en-US" sz="2800" b="1" baseline="-250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R</a:t>
            </a:r>
            <a:r>
              <a:rPr lang="en-US" sz="2800" b="1" baseline="-25000" dirty="0" smtClean="0">
                <a:latin typeface="Times New Roman" pitchFamily="18" charset="0"/>
                <a:cs typeface="Times New Roman" pitchFamily="18" charset="0"/>
              </a:rPr>
              <a:t>B</a:t>
            </a:r>
            <a:r>
              <a:rPr lang="en-US"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0,5</a:t>
            </a:r>
            <a:r>
              <a:rPr lang="en-US" sz="2800" b="1" dirty="0" smtClean="0">
                <a:latin typeface="Times New Roman" pitchFamily="18" charset="0"/>
                <a:cs typeface="Times New Roman" pitchFamily="18" charset="0"/>
              </a:rPr>
              <a:t>[12- 8]+ 8 = 10%.</a:t>
            </a:r>
            <a:endParaRPr lang="fr-FR" sz="2800" b="1" dirty="0">
              <a:latin typeface="Times New Roman" pitchFamily="18" charset="0"/>
              <a:cs typeface="Times New Roman" pitchFamily="18"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09601"/>
            <a:ext cx="8077200" cy="1142999"/>
          </a:xfrm>
        </p:spPr>
        <p:txBody>
          <a:bodyPr/>
          <a:lstStyle/>
          <a:p>
            <a:pPr marL="0" indent="0" algn="just" rtl="1">
              <a:buNone/>
              <a:tabLst>
                <a:tab pos="341313" algn="l"/>
                <a:tab pos="395288" algn="l"/>
              </a:tabLst>
            </a:pPr>
            <a:r>
              <a:rPr lang="ar-DZ" sz="3200" b="1" dirty="0" smtClean="0">
                <a:solidFill>
                  <a:srgbClr val="FF0000"/>
                </a:solidFill>
                <a:latin typeface="Times New Roman" pitchFamily="18" charset="0"/>
                <a:cs typeface="Times New Roman" pitchFamily="18" charset="0"/>
              </a:rPr>
              <a:t>2. </a:t>
            </a:r>
            <a:r>
              <a:rPr lang="ar-DZ" sz="3200" b="1" dirty="0" smtClean="0">
                <a:solidFill>
                  <a:srgbClr val="FF0000"/>
                </a:solidFill>
                <a:latin typeface="Arial" pitchFamily="34" charset="0"/>
                <a:cs typeface="Arial" pitchFamily="34" charset="0"/>
              </a:rPr>
              <a:t>القيمة الحالية الصافية للمشروعين: </a:t>
            </a:r>
            <a:r>
              <a:rPr lang="ar-DZ" sz="2800" b="1" dirty="0" smtClean="0">
                <a:latin typeface="Arial" pitchFamily="34" charset="0"/>
                <a:cs typeface="Arial" pitchFamily="34" charset="0"/>
              </a:rPr>
              <a:t>حالة تدفقات نقدية منتظمة للمشروعين:</a:t>
            </a:r>
            <a:endParaRPr lang="fr-FR" dirty="0">
              <a:latin typeface="Arial" pitchFamily="34" charset="0"/>
              <a:cs typeface="Arial" pitchFamily="34" charset="0"/>
            </a:endParaRPr>
          </a:p>
        </p:txBody>
      </p:sp>
      <p:grpSp>
        <p:nvGrpSpPr>
          <p:cNvPr id="137218" name="Group 2"/>
          <p:cNvGrpSpPr>
            <a:grpSpLocks/>
          </p:cNvGrpSpPr>
          <p:nvPr/>
        </p:nvGrpSpPr>
        <p:grpSpPr bwMode="auto">
          <a:xfrm>
            <a:off x="609600" y="1371600"/>
            <a:ext cx="3810150" cy="1066800"/>
            <a:chOff x="1845" y="6344"/>
            <a:chExt cx="3172" cy="882"/>
          </a:xfrm>
        </p:grpSpPr>
        <p:sp>
          <p:nvSpPr>
            <p:cNvPr id="137219" name="Text Box 3"/>
            <p:cNvSpPr txBox="1">
              <a:spLocks noChangeArrowheads="1"/>
            </p:cNvSpPr>
            <p:nvPr/>
          </p:nvSpPr>
          <p:spPr bwMode="auto">
            <a:xfrm>
              <a:off x="1845" y="6629"/>
              <a:ext cx="1425" cy="40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VAN= CF</a:t>
              </a:r>
              <a:endParaRPr kumimoji="0" lang="fr-FR" sz="4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7220" name="Text Box 4"/>
            <p:cNvSpPr txBox="1">
              <a:spLocks noChangeArrowheads="1"/>
            </p:cNvSpPr>
            <p:nvPr/>
          </p:nvSpPr>
          <p:spPr bwMode="auto">
            <a:xfrm>
              <a:off x="3494" y="6779"/>
              <a:ext cx="375" cy="4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1" name="Text Box 5"/>
            <p:cNvSpPr txBox="1">
              <a:spLocks noChangeArrowheads="1"/>
            </p:cNvSpPr>
            <p:nvPr/>
          </p:nvSpPr>
          <p:spPr bwMode="auto">
            <a:xfrm>
              <a:off x="3135" y="6344"/>
              <a:ext cx="1185"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1-(1+i)</a:t>
              </a:r>
              <a:r>
                <a:rPr kumimoji="0" lang="fr-FR" sz="28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-n</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7222" name="AutoShape 6"/>
            <p:cNvCxnSpPr>
              <a:cxnSpLocks noChangeShapeType="1"/>
            </p:cNvCxnSpPr>
            <p:nvPr/>
          </p:nvCxnSpPr>
          <p:spPr bwMode="auto">
            <a:xfrm>
              <a:off x="3247" y="6869"/>
              <a:ext cx="945" cy="0"/>
            </a:xfrm>
            <a:prstGeom prst="straightConnector1">
              <a:avLst/>
            </a:prstGeom>
            <a:noFill/>
            <a:ln w="9525">
              <a:solidFill>
                <a:srgbClr val="000000"/>
              </a:solidFill>
              <a:round/>
              <a:headEnd/>
              <a:tailEnd/>
            </a:ln>
          </p:spPr>
        </p:cxnSp>
        <p:sp>
          <p:nvSpPr>
            <p:cNvPr id="137223" name="Text Box 7"/>
            <p:cNvSpPr txBox="1">
              <a:spLocks noChangeArrowheads="1"/>
            </p:cNvSpPr>
            <p:nvPr/>
          </p:nvSpPr>
          <p:spPr bwMode="auto">
            <a:xfrm>
              <a:off x="4252" y="6629"/>
              <a:ext cx="765" cy="47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I</a:t>
              </a:r>
              <a:r>
                <a:rPr kumimoji="0" lang="fr-FR" sz="28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37224" name="Rectangle 8"/>
          <p:cNvSpPr>
            <a:spLocks noChangeArrowheads="1"/>
          </p:cNvSpPr>
          <p:nvPr/>
        </p:nvSpPr>
        <p:spPr bwMode="auto">
          <a:xfrm>
            <a:off x="6017366" y="2133600"/>
            <a:ext cx="251703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المشروع الأول </a:t>
            </a:r>
            <a:r>
              <a:rPr kumimoji="0" lang="fr-FR" sz="3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a:t>
            </a:r>
            <a:r>
              <a:rPr kumimoji="0" lang="ar-DZ"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137225" name="Group 9"/>
          <p:cNvGrpSpPr>
            <a:grpSpLocks/>
          </p:cNvGrpSpPr>
          <p:nvPr/>
        </p:nvGrpSpPr>
        <p:grpSpPr bwMode="auto">
          <a:xfrm>
            <a:off x="381000" y="2819408"/>
            <a:ext cx="8096696" cy="990762"/>
            <a:chOff x="525" y="7873"/>
            <a:chExt cx="7692" cy="820"/>
          </a:xfrm>
        </p:grpSpPr>
        <p:grpSp>
          <p:nvGrpSpPr>
            <p:cNvPr id="137226" name="Group 10"/>
            <p:cNvGrpSpPr>
              <a:grpSpLocks/>
            </p:cNvGrpSpPr>
            <p:nvPr/>
          </p:nvGrpSpPr>
          <p:grpSpPr bwMode="auto">
            <a:xfrm>
              <a:off x="525" y="7936"/>
              <a:ext cx="3358" cy="757"/>
              <a:chOff x="525" y="7614"/>
              <a:chExt cx="3358" cy="757"/>
            </a:xfrm>
          </p:grpSpPr>
          <p:sp>
            <p:nvSpPr>
              <p:cNvPr id="137227" name="Text Box 11"/>
              <p:cNvSpPr txBox="1">
                <a:spLocks noChangeArrowheads="1"/>
              </p:cNvSpPr>
              <p:nvPr/>
            </p:nvSpPr>
            <p:spPr bwMode="auto">
              <a:xfrm>
                <a:off x="525" y="7746"/>
                <a:ext cx="144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CF</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28" name="Text Box 12"/>
              <p:cNvSpPr txBox="1">
                <a:spLocks noChangeArrowheads="1"/>
              </p:cNvSpPr>
              <p:nvPr/>
            </p:nvSpPr>
            <p:spPr bwMode="auto">
              <a:xfrm>
                <a:off x="2335" y="7987"/>
                <a:ext cx="555" cy="38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k</a:t>
                </a:r>
                <a:r>
                  <a:rPr kumimoji="0" lang="fr-FR" sz="20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A</a:t>
                </a:r>
                <a:endParaRPr kumimoji="0" lang="fr-FR" sz="36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7229" name="Text Box 13"/>
              <p:cNvSpPr txBox="1">
                <a:spLocks noChangeArrowheads="1"/>
              </p:cNvSpPr>
              <p:nvPr/>
            </p:nvSpPr>
            <p:spPr bwMode="auto">
              <a:xfrm>
                <a:off x="2073" y="7614"/>
                <a:ext cx="1395" cy="4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1-(1+k</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fr-FR" sz="20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-n</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7230" name="AutoShape 14"/>
              <p:cNvCxnSpPr>
                <a:cxnSpLocks noChangeShapeType="1"/>
              </p:cNvCxnSpPr>
              <p:nvPr/>
            </p:nvCxnSpPr>
            <p:spPr bwMode="auto">
              <a:xfrm>
                <a:off x="1900" y="7986"/>
                <a:ext cx="1125" cy="0"/>
              </a:xfrm>
              <a:prstGeom prst="straightConnector1">
                <a:avLst/>
              </a:prstGeom>
              <a:noFill/>
              <a:ln w="9525">
                <a:solidFill>
                  <a:srgbClr val="000000"/>
                </a:solidFill>
                <a:round/>
                <a:headEnd/>
                <a:tailEnd/>
              </a:ln>
            </p:spPr>
          </p:cxnSp>
          <p:sp>
            <p:nvSpPr>
              <p:cNvPr id="137231" name="Text Box 15"/>
              <p:cNvSpPr txBox="1">
                <a:spLocks noChangeArrowheads="1"/>
              </p:cNvSpPr>
              <p:nvPr/>
            </p:nvSpPr>
            <p:spPr bwMode="auto">
              <a:xfrm>
                <a:off x="3118" y="7805"/>
                <a:ext cx="765"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I</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137232" name="Group 16"/>
            <p:cNvGrpSpPr>
              <a:grpSpLocks/>
            </p:cNvGrpSpPr>
            <p:nvPr/>
          </p:nvGrpSpPr>
          <p:grpSpPr bwMode="auto">
            <a:xfrm>
              <a:off x="4072" y="7873"/>
              <a:ext cx="4145" cy="820"/>
              <a:chOff x="4072" y="7873"/>
              <a:chExt cx="4145" cy="820"/>
            </a:xfrm>
          </p:grpSpPr>
          <p:sp>
            <p:nvSpPr>
              <p:cNvPr id="137233" name="Text Box 17"/>
              <p:cNvSpPr txBox="1">
                <a:spLocks noChangeArrowheads="1"/>
              </p:cNvSpPr>
              <p:nvPr/>
            </p:nvSpPr>
            <p:spPr bwMode="auto">
              <a:xfrm>
                <a:off x="4072" y="8068"/>
                <a:ext cx="1448"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85</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34" name="Text Box 18"/>
              <p:cNvSpPr txBox="1">
                <a:spLocks noChangeArrowheads="1"/>
              </p:cNvSpPr>
              <p:nvPr/>
            </p:nvSpPr>
            <p:spPr bwMode="auto">
              <a:xfrm>
                <a:off x="5448" y="8278"/>
                <a:ext cx="624" cy="4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0.11</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7235" name="Text Box 19"/>
              <p:cNvSpPr txBox="1">
                <a:spLocks noChangeArrowheads="1"/>
              </p:cNvSpPr>
              <p:nvPr/>
            </p:nvSpPr>
            <p:spPr bwMode="auto">
              <a:xfrm>
                <a:off x="5230" y="7873"/>
                <a:ext cx="1393"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1-(1,11)</a:t>
                </a:r>
                <a:r>
                  <a:rPr kumimoji="0" lang="fr-FR" sz="20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-5</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7236" name="AutoShape 20"/>
              <p:cNvCxnSpPr>
                <a:cxnSpLocks noChangeShapeType="1"/>
              </p:cNvCxnSpPr>
              <p:nvPr/>
            </p:nvCxnSpPr>
            <p:spPr bwMode="auto">
              <a:xfrm>
                <a:off x="5303" y="8285"/>
                <a:ext cx="1095" cy="1"/>
              </a:xfrm>
              <a:prstGeom prst="straightConnector1">
                <a:avLst/>
              </a:prstGeom>
              <a:noFill/>
              <a:ln w="9525">
                <a:solidFill>
                  <a:srgbClr val="000000"/>
                </a:solidFill>
                <a:round/>
                <a:headEnd/>
                <a:tailEnd/>
              </a:ln>
            </p:spPr>
          </p:cxnSp>
          <p:sp>
            <p:nvSpPr>
              <p:cNvPr id="137237" name="Text Box 21"/>
              <p:cNvSpPr txBox="1">
                <a:spLocks noChangeArrowheads="1"/>
              </p:cNvSpPr>
              <p:nvPr/>
            </p:nvSpPr>
            <p:spPr bwMode="auto">
              <a:xfrm>
                <a:off x="6389" y="8068"/>
                <a:ext cx="182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-250 = 64,15 &gt; 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grpSp>
        <p:nvGrpSpPr>
          <p:cNvPr id="50" name="Group 9"/>
          <p:cNvGrpSpPr>
            <a:grpSpLocks/>
          </p:cNvGrpSpPr>
          <p:nvPr/>
        </p:nvGrpSpPr>
        <p:grpSpPr bwMode="auto">
          <a:xfrm>
            <a:off x="381000" y="4571838"/>
            <a:ext cx="8229325" cy="990762"/>
            <a:chOff x="525" y="7873"/>
            <a:chExt cx="7818" cy="820"/>
          </a:xfrm>
        </p:grpSpPr>
        <p:grpSp>
          <p:nvGrpSpPr>
            <p:cNvPr id="51" name="Group 10"/>
            <p:cNvGrpSpPr>
              <a:grpSpLocks/>
            </p:cNvGrpSpPr>
            <p:nvPr/>
          </p:nvGrpSpPr>
          <p:grpSpPr bwMode="auto">
            <a:xfrm>
              <a:off x="525" y="7936"/>
              <a:ext cx="3358" cy="757"/>
              <a:chOff x="525" y="7614"/>
              <a:chExt cx="3358" cy="757"/>
            </a:xfrm>
          </p:grpSpPr>
          <p:sp>
            <p:nvSpPr>
              <p:cNvPr id="58" name="Text Box 11"/>
              <p:cNvSpPr txBox="1">
                <a:spLocks noChangeArrowheads="1"/>
              </p:cNvSpPr>
              <p:nvPr/>
            </p:nvSpPr>
            <p:spPr bwMode="auto">
              <a:xfrm>
                <a:off x="525" y="7746"/>
                <a:ext cx="144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lang="fr-FR" sz="2000" b="1" baseline="-25000" dirty="0" smtClean="0">
                    <a:latin typeface="Times New Roman" pitchFamily="18" charset="0"/>
                    <a:ea typeface="Arial" pitchFamily="34" charset="0"/>
                    <a:cs typeface="Times New Roman" pitchFamily="18" charset="0"/>
                  </a:rPr>
                  <a:t>B</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CF</a:t>
                </a:r>
                <a:r>
                  <a:rPr lang="fr-FR" sz="2000" b="1" baseline="-25000" dirty="0" smtClean="0">
                    <a:latin typeface="Times New Roman" pitchFamily="18" charset="0"/>
                    <a:ea typeface="Arial" pitchFamily="34" charset="0"/>
                    <a:cs typeface="Times New Roman" pitchFamily="18" charset="0"/>
                  </a:rPr>
                  <a:t>B</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9" name="Text Box 12"/>
              <p:cNvSpPr txBox="1">
                <a:spLocks noChangeArrowheads="1"/>
              </p:cNvSpPr>
              <p:nvPr/>
            </p:nvSpPr>
            <p:spPr bwMode="auto">
              <a:xfrm>
                <a:off x="2335" y="7987"/>
                <a:ext cx="555" cy="38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lang="fr-FR" sz="2000" b="1" baseline="-25000" dirty="0" err="1" smtClean="0">
                    <a:latin typeface="Times New Roman" pitchFamily="18" charset="0"/>
                    <a:ea typeface="Arial" pitchFamily="34" charset="0"/>
                    <a:cs typeface="Times New Roman" pitchFamily="18" charset="0"/>
                  </a:rPr>
                  <a:t>B</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0" name="Text Box 13"/>
              <p:cNvSpPr txBox="1">
                <a:spLocks noChangeArrowheads="1"/>
              </p:cNvSpPr>
              <p:nvPr/>
            </p:nvSpPr>
            <p:spPr bwMode="auto">
              <a:xfrm>
                <a:off x="2073" y="7614"/>
                <a:ext cx="1395" cy="44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1-(1+</a:t>
                </a:r>
                <a:r>
                  <a:rPr kumimoji="0" lang="fr-FR" sz="2000" b="1" i="0" u="none" strike="noStrike" cap="none" normalizeH="0" baseline="0" dirty="0" err="1" smtClean="0">
                    <a:ln>
                      <a:noFill/>
                    </a:ln>
                    <a:solidFill>
                      <a:schemeClr val="tx1"/>
                    </a:solidFill>
                    <a:effectLst/>
                    <a:latin typeface="Times New Roman" pitchFamily="18" charset="0"/>
                    <a:ea typeface="Arial" pitchFamily="34" charset="0"/>
                    <a:cs typeface="Times New Roman" pitchFamily="18" charset="0"/>
                  </a:rPr>
                  <a:t>k</a:t>
                </a:r>
                <a:r>
                  <a:rPr lang="fr-FR" sz="2000" b="1" baseline="-25000" dirty="0" err="1" smtClean="0">
                    <a:latin typeface="Times New Roman" pitchFamily="18" charset="0"/>
                    <a:ea typeface="Arial" pitchFamily="34" charset="0"/>
                    <a:cs typeface="Times New Roman" pitchFamily="18" charset="0"/>
                  </a:rPr>
                  <a:t>B</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r>
                  <a:rPr kumimoji="0" lang="fr-FR" sz="20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-n</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61" name="AutoShape 14"/>
              <p:cNvCxnSpPr>
                <a:cxnSpLocks noChangeShapeType="1"/>
              </p:cNvCxnSpPr>
              <p:nvPr/>
            </p:nvCxnSpPr>
            <p:spPr bwMode="auto">
              <a:xfrm>
                <a:off x="1900" y="7986"/>
                <a:ext cx="1125" cy="0"/>
              </a:xfrm>
              <a:prstGeom prst="straightConnector1">
                <a:avLst/>
              </a:prstGeom>
              <a:noFill/>
              <a:ln w="9525">
                <a:solidFill>
                  <a:srgbClr val="000000"/>
                </a:solidFill>
                <a:round/>
                <a:headEnd/>
                <a:tailEnd/>
              </a:ln>
            </p:spPr>
          </p:cxnSp>
          <p:sp>
            <p:nvSpPr>
              <p:cNvPr id="62" name="Text Box 15"/>
              <p:cNvSpPr txBox="1">
                <a:spLocks noChangeArrowheads="1"/>
              </p:cNvSpPr>
              <p:nvPr/>
            </p:nvSpPr>
            <p:spPr bwMode="auto">
              <a:xfrm>
                <a:off x="3118" y="7805"/>
                <a:ext cx="765" cy="3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I</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0B</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52" name="Group 16"/>
            <p:cNvGrpSpPr>
              <a:grpSpLocks/>
            </p:cNvGrpSpPr>
            <p:nvPr/>
          </p:nvGrpSpPr>
          <p:grpSpPr bwMode="auto">
            <a:xfrm>
              <a:off x="4072" y="7873"/>
              <a:ext cx="4271" cy="820"/>
              <a:chOff x="4072" y="7873"/>
              <a:chExt cx="4271" cy="820"/>
            </a:xfrm>
          </p:grpSpPr>
          <p:sp>
            <p:nvSpPr>
              <p:cNvPr id="53" name="Text Box 17"/>
              <p:cNvSpPr txBox="1">
                <a:spLocks noChangeArrowheads="1"/>
              </p:cNvSpPr>
              <p:nvPr/>
            </p:nvSpPr>
            <p:spPr bwMode="auto">
              <a:xfrm>
                <a:off x="4072" y="8068"/>
                <a:ext cx="1448"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B</a:t>
                </a: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90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4" name="Text Box 18"/>
              <p:cNvSpPr txBox="1">
                <a:spLocks noChangeArrowheads="1"/>
              </p:cNvSpPr>
              <p:nvPr/>
            </p:nvSpPr>
            <p:spPr bwMode="auto">
              <a:xfrm>
                <a:off x="5448" y="8278"/>
                <a:ext cx="624" cy="4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0.10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5" name="Text Box 19"/>
              <p:cNvSpPr txBox="1">
                <a:spLocks noChangeArrowheads="1"/>
              </p:cNvSpPr>
              <p:nvPr/>
            </p:nvSpPr>
            <p:spPr bwMode="auto">
              <a:xfrm>
                <a:off x="5230" y="7873"/>
                <a:ext cx="1393"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1-(1,10)</a:t>
                </a:r>
                <a:r>
                  <a:rPr kumimoji="0" lang="fr-FR" sz="2000" b="1" i="0" u="none" strike="noStrike" cap="none" normalizeH="0" baseline="30000" dirty="0" smtClean="0">
                    <a:ln>
                      <a:noFill/>
                    </a:ln>
                    <a:solidFill>
                      <a:schemeClr val="tx1"/>
                    </a:solidFill>
                    <a:effectLst/>
                    <a:latin typeface="Times New Roman" pitchFamily="18" charset="0"/>
                    <a:ea typeface="Arial" pitchFamily="34" charset="0"/>
                    <a:cs typeface="Times New Roman" pitchFamily="18" charset="0"/>
                  </a:rPr>
                  <a:t>-5</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56" name="AutoShape 20"/>
              <p:cNvCxnSpPr>
                <a:cxnSpLocks noChangeShapeType="1"/>
              </p:cNvCxnSpPr>
              <p:nvPr/>
            </p:nvCxnSpPr>
            <p:spPr bwMode="auto">
              <a:xfrm>
                <a:off x="5303" y="8285"/>
                <a:ext cx="1095" cy="1"/>
              </a:xfrm>
              <a:prstGeom prst="straightConnector1">
                <a:avLst/>
              </a:prstGeom>
              <a:noFill/>
              <a:ln w="9525">
                <a:solidFill>
                  <a:srgbClr val="000000"/>
                </a:solidFill>
                <a:round/>
                <a:headEnd/>
                <a:tailEnd/>
              </a:ln>
            </p:spPr>
          </p:cxnSp>
          <p:sp>
            <p:nvSpPr>
              <p:cNvPr id="57" name="Text Box 21"/>
              <p:cNvSpPr txBox="1">
                <a:spLocks noChangeArrowheads="1"/>
              </p:cNvSpPr>
              <p:nvPr/>
            </p:nvSpPr>
            <p:spPr bwMode="auto">
              <a:xfrm>
                <a:off x="6389" y="8068"/>
                <a:ext cx="1954"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-280 = 71,24 &gt; 0</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sp>
        <p:nvSpPr>
          <p:cNvPr id="63" name="Rectangle 8"/>
          <p:cNvSpPr>
            <a:spLocks noChangeArrowheads="1"/>
          </p:cNvSpPr>
          <p:nvPr/>
        </p:nvSpPr>
        <p:spPr bwMode="auto">
          <a:xfrm>
            <a:off x="6096000" y="3886200"/>
            <a:ext cx="251703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المشروع الأول </a:t>
            </a:r>
            <a:r>
              <a:rPr kumimoji="0" lang="fr-FR" sz="3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a:t>
            </a:r>
            <a:r>
              <a:rPr kumimoji="0" lang="ar-DZ"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0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 name="Rectangle 63"/>
          <p:cNvSpPr/>
          <p:nvPr/>
        </p:nvSpPr>
        <p:spPr>
          <a:xfrm>
            <a:off x="381000" y="5486400"/>
            <a:ext cx="8229600" cy="954107"/>
          </a:xfrm>
          <a:prstGeom prst="rect">
            <a:avLst/>
          </a:prstGeom>
        </p:spPr>
        <p:txBody>
          <a:bodyPr wrap="square">
            <a:spAutoFit/>
          </a:bodyPr>
          <a:lstStyle/>
          <a:p>
            <a:pPr algn="just" rtl="1"/>
            <a:r>
              <a:rPr lang="ar-DZ" sz="2800" b="1" dirty="0" smtClean="0">
                <a:latin typeface="Arial" pitchFamily="34" charset="0"/>
                <a:cs typeface="Arial" pitchFamily="34" charset="0"/>
              </a:rPr>
              <a:t>     بما </a:t>
            </a:r>
            <a:r>
              <a:rPr lang="ar-DZ" sz="2800" b="1" dirty="0" err="1" smtClean="0">
                <a:latin typeface="Arial" pitchFamily="34" charset="0"/>
                <a:cs typeface="Arial" pitchFamily="34" charset="0"/>
              </a:rPr>
              <a:t>ان</a:t>
            </a:r>
            <a:r>
              <a:rPr lang="ar-DZ" sz="2800" b="1" dirty="0" smtClean="0">
                <a:latin typeface="Arial" pitchFamily="34" charset="0"/>
                <a:cs typeface="Arial" pitchFamily="34" charset="0"/>
              </a:rPr>
              <a:t> المشروعان </a:t>
            </a:r>
            <a:r>
              <a:rPr lang="fr-FR" sz="2800" b="1" dirty="0" smtClean="0">
                <a:latin typeface="Times New Roman" pitchFamily="18" charset="0"/>
                <a:cs typeface="Times New Roman" pitchFamily="18" charset="0"/>
              </a:rPr>
              <a:t>A</a:t>
            </a:r>
            <a:r>
              <a:rPr lang="ar-DZ" sz="2800" b="1" dirty="0" smtClean="0">
                <a:latin typeface="Arial" pitchFamily="34" charset="0"/>
                <a:cs typeface="Arial" pitchFamily="34" charset="0"/>
              </a:rPr>
              <a:t> و </a:t>
            </a:r>
            <a:r>
              <a:rPr lang="fr-FR" sz="2800" b="1" dirty="0" smtClean="0">
                <a:latin typeface="Times New Roman" pitchFamily="18" charset="0"/>
                <a:cs typeface="Times New Roman" pitchFamily="18" charset="0"/>
              </a:rPr>
              <a:t>B</a:t>
            </a:r>
            <a:r>
              <a:rPr lang="ar-DZ" sz="2800" b="1" dirty="0" smtClean="0">
                <a:latin typeface="Arial" pitchFamily="34" charset="0"/>
                <a:cs typeface="Arial" pitchFamily="34" charset="0"/>
              </a:rPr>
              <a:t> لهما تكلفة استثمارية مختلفة وعمر اقتصادي متماثل، لذا نستعمل </a:t>
            </a:r>
            <a:r>
              <a:rPr lang="ar-DZ" sz="2800" b="1" dirty="0" smtClean="0">
                <a:solidFill>
                  <a:srgbClr val="FF0000"/>
                </a:solidFill>
                <a:latin typeface="Arial" pitchFamily="34" charset="0"/>
                <a:cs typeface="Arial" pitchFamily="34" charset="0"/>
              </a:rPr>
              <a:t>مؤشر الربحية </a:t>
            </a:r>
            <a:r>
              <a:rPr lang="ar-DZ" sz="2800" b="1" dirty="0" smtClean="0">
                <a:latin typeface="Arial" pitchFamily="34" charset="0"/>
                <a:cs typeface="Arial" pitchFamily="34" charset="0"/>
              </a:rPr>
              <a:t>للمفاضلة بينهما</a:t>
            </a:r>
            <a:r>
              <a:rPr lang="fr-FR" sz="2800" b="1" dirty="0" smtClean="0">
                <a:latin typeface="Arial" pitchFamily="34" charset="0"/>
                <a:cs typeface="Arial" pitchFamily="34" charset="0"/>
              </a:rPr>
              <a:t>.</a:t>
            </a:r>
            <a:endParaRPr lang="fr-FR" sz="2800" dirty="0">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8242" name="Group 2"/>
          <p:cNvGrpSpPr>
            <a:grpSpLocks/>
          </p:cNvGrpSpPr>
          <p:nvPr/>
        </p:nvGrpSpPr>
        <p:grpSpPr bwMode="auto">
          <a:xfrm>
            <a:off x="381000" y="1143000"/>
            <a:ext cx="2200567" cy="914654"/>
            <a:chOff x="1380" y="10863"/>
            <a:chExt cx="1413" cy="831"/>
          </a:xfrm>
        </p:grpSpPr>
        <p:sp>
          <p:nvSpPr>
            <p:cNvPr id="138243" name="Text Box 3"/>
            <p:cNvSpPr txBox="1">
              <a:spLocks noChangeArrowheads="1"/>
            </p:cNvSpPr>
            <p:nvPr/>
          </p:nvSpPr>
          <p:spPr bwMode="auto">
            <a:xfrm>
              <a:off x="1380" y="11019"/>
              <a:ext cx="489"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IP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44" name="Text Box 4"/>
            <p:cNvSpPr txBox="1">
              <a:spLocks noChangeArrowheads="1"/>
            </p:cNvSpPr>
            <p:nvPr/>
          </p:nvSpPr>
          <p:spPr bwMode="auto">
            <a:xfrm>
              <a:off x="1869" y="10863"/>
              <a:ext cx="538"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VAN</a:t>
              </a:r>
              <a:endParaRPr kumimoji="0" lang="fr-FR" sz="40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8245" name="Text Box 5"/>
            <p:cNvSpPr txBox="1">
              <a:spLocks noChangeArrowheads="1"/>
            </p:cNvSpPr>
            <p:nvPr/>
          </p:nvSpPr>
          <p:spPr bwMode="auto">
            <a:xfrm>
              <a:off x="1967" y="11259"/>
              <a:ext cx="28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8246" name="AutoShape 6"/>
            <p:cNvCxnSpPr>
              <a:cxnSpLocks noChangeShapeType="1"/>
            </p:cNvCxnSpPr>
            <p:nvPr/>
          </p:nvCxnSpPr>
          <p:spPr bwMode="auto">
            <a:xfrm>
              <a:off x="1820" y="11279"/>
              <a:ext cx="495" cy="0"/>
            </a:xfrm>
            <a:prstGeom prst="straightConnector1">
              <a:avLst/>
            </a:prstGeom>
            <a:noFill/>
            <a:ln w="9525">
              <a:solidFill>
                <a:srgbClr val="000000"/>
              </a:solidFill>
              <a:round/>
              <a:headEnd/>
              <a:tailEnd/>
            </a:ln>
          </p:spPr>
        </p:cxnSp>
        <p:sp>
          <p:nvSpPr>
            <p:cNvPr id="138247" name="Text Box 7"/>
            <p:cNvSpPr txBox="1">
              <a:spLocks noChangeArrowheads="1"/>
            </p:cNvSpPr>
            <p:nvPr/>
          </p:nvSpPr>
          <p:spPr bwMode="auto">
            <a:xfrm>
              <a:off x="2359" y="11071"/>
              <a:ext cx="434"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+ 1</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138248" name="Group 8"/>
          <p:cNvGrpSpPr>
            <a:grpSpLocks/>
          </p:cNvGrpSpPr>
          <p:nvPr/>
        </p:nvGrpSpPr>
        <p:grpSpPr bwMode="auto">
          <a:xfrm>
            <a:off x="381000" y="2514600"/>
            <a:ext cx="6019291" cy="1066800"/>
            <a:chOff x="495" y="12240"/>
            <a:chExt cx="5753" cy="840"/>
          </a:xfrm>
        </p:grpSpPr>
        <p:sp>
          <p:nvSpPr>
            <p:cNvPr id="138249" name="Text Box 9"/>
            <p:cNvSpPr txBox="1">
              <a:spLocks noChangeArrowheads="1"/>
            </p:cNvSpPr>
            <p:nvPr/>
          </p:nvSpPr>
          <p:spPr bwMode="auto">
            <a:xfrm>
              <a:off x="495" y="12508"/>
              <a:ext cx="85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0" name="Text Box 10"/>
            <p:cNvSpPr txBox="1">
              <a:spLocks noChangeArrowheads="1"/>
            </p:cNvSpPr>
            <p:nvPr/>
          </p:nvSpPr>
          <p:spPr bwMode="auto">
            <a:xfrm>
              <a:off x="1200" y="12300"/>
              <a:ext cx="99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1" name="Text Box 11"/>
            <p:cNvSpPr txBox="1">
              <a:spLocks noChangeArrowheads="1"/>
            </p:cNvSpPr>
            <p:nvPr/>
          </p:nvSpPr>
          <p:spPr bwMode="auto">
            <a:xfrm>
              <a:off x="1335" y="12705"/>
              <a:ext cx="63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8252" name="AutoShape 12"/>
            <p:cNvCxnSpPr>
              <a:cxnSpLocks noChangeShapeType="1"/>
            </p:cNvCxnSpPr>
            <p:nvPr/>
          </p:nvCxnSpPr>
          <p:spPr bwMode="auto">
            <a:xfrm>
              <a:off x="1335" y="12705"/>
              <a:ext cx="705" cy="0"/>
            </a:xfrm>
            <a:prstGeom prst="straightConnector1">
              <a:avLst/>
            </a:prstGeom>
            <a:noFill/>
            <a:ln w="9525">
              <a:solidFill>
                <a:srgbClr val="000000"/>
              </a:solidFill>
              <a:round/>
              <a:headEnd/>
              <a:tailEnd/>
            </a:ln>
          </p:spPr>
        </p:cxnSp>
        <p:sp>
          <p:nvSpPr>
            <p:cNvPr id="138253" name="Text Box 13"/>
            <p:cNvSpPr txBox="1">
              <a:spLocks noChangeArrowheads="1"/>
            </p:cNvSpPr>
            <p:nvPr/>
          </p:nvSpPr>
          <p:spPr bwMode="auto">
            <a:xfrm>
              <a:off x="2085" y="12536"/>
              <a:ext cx="630"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+ 1</a:t>
              </a:r>
              <a:endParaRPr kumimoji="0" lang="fr-FR" sz="4000" b="0" i="0" u="none" strike="noStrike" cap="none" normalizeH="0" baseline="0" smtClean="0">
                <a:ln>
                  <a:noFill/>
                </a:ln>
                <a:solidFill>
                  <a:schemeClr val="tx1"/>
                </a:solidFill>
                <a:effectLst/>
                <a:latin typeface="Times New Roman" pitchFamily="18" charset="0"/>
                <a:cs typeface="Times New Roman" pitchFamily="18" charset="0"/>
              </a:endParaRPr>
            </a:p>
          </p:txBody>
        </p:sp>
        <p:grpSp>
          <p:nvGrpSpPr>
            <p:cNvPr id="138254" name="Group 14"/>
            <p:cNvGrpSpPr>
              <a:grpSpLocks/>
            </p:cNvGrpSpPr>
            <p:nvPr/>
          </p:nvGrpSpPr>
          <p:grpSpPr bwMode="auto">
            <a:xfrm>
              <a:off x="3135" y="12240"/>
              <a:ext cx="3113" cy="840"/>
              <a:chOff x="4515" y="12240"/>
              <a:chExt cx="3113" cy="840"/>
            </a:xfrm>
          </p:grpSpPr>
          <p:sp>
            <p:nvSpPr>
              <p:cNvPr id="138255" name="Text Box 15"/>
              <p:cNvSpPr txBox="1">
                <a:spLocks noChangeArrowheads="1"/>
              </p:cNvSpPr>
              <p:nvPr/>
            </p:nvSpPr>
            <p:spPr bwMode="auto">
              <a:xfrm>
                <a:off x="4515" y="12465"/>
                <a:ext cx="93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IP </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6" name="Text Box 16"/>
              <p:cNvSpPr txBox="1">
                <a:spLocks noChangeArrowheads="1"/>
              </p:cNvSpPr>
              <p:nvPr/>
            </p:nvSpPr>
            <p:spPr bwMode="auto">
              <a:xfrm>
                <a:off x="6165" y="12465"/>
                <a:ext cx="1463"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+ 1= 1,25</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7" name="Text Box 17"/>
              <p:cNvSpPr txBox="1">
                <a:spLocks noChangeArrowheads="1"/>
              </p:cNvSpPr>
              <p:nvPr/>
            </p:nvSpPr>
            <p:spPr bwMode="auto">
              <a:xfrm>
                <a:off x="5295" y="12240"/>
                <a:ext cx="96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64 ,15</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58" name="Text Box 18"/>
              <p:cNvSpPr txBox="1">
                <a:spLocks noChangeArrowheads="1"/>
              </p:cNvSpPr>
              <p:nvPr/>
            </p:nvSpPr>
            <p:spPr bwMode="auto">
              <a:xfrm>
                <a:off x="5430" y="12705"/>
                <a:ext cx="669"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250</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8259" name="AutoShape 19"/>
              <p:cNvCxnSpPr>
                <a:cxnSpLocks noChangeShapeType="1"/>
              </p:cNvCxnSpPr>
              <p:nvPr/>
            </p:nvCxnSpPr>
            <p:spPr bwMode="auto">
              <a:xfrm>
                <a:off x="5404" y="12662"/>
                <a:ext cx="660" cy="0"/>
              </a:xfrm>
              <a:prstGeom prst="straightConnector1">
                <a:avLst/>
              </a:prstGeom>
              <a:noFill/>
              <a:ln w="9525">
                <a:solidFill>
                  <a:srgbClr val="000000"/>
                </a:solidFill>
                <a:round/>
                <a:headEnd/>
                <a:tailEnd/>
              </a:ln>
            </p:spPr>
          </p:cxnSp>
        </p:grpSp>
      </p:grpSp>
      <p:grpSp>
        <p:nvGrpSpPr>
          <p:cNvPr id="138260" name="Group 20"/>
          <p:cNvGrpSpPr>
            <a:grpSpLocks/>
          </p:cNvGrpSpPr>
          <p:nvPr/>
        </p:nvGrpSpPr>
        <p:grpSpPr bwMode="auto">
          <a:xfrm>
            <a:off x="381000" y="3962400"/>
            <a:ext cx="6248193" cy="990600"/>
            <a:chOff x="495" y="12240"/>
            <a:chExt cx="5745" cy="900"/>
          </a:xfrm>
        </p:grpSpPr>
        <p:sp>
          <p:nvSpPr>
            <p:cNvPr id="138261" name="Text Box 21"/>
            <p:cNvSpPr txBox="1">
              <a:spLocks noChangeArrowheads="1"/>
            </p:cNvSpPr>
            <p:nvPr/>
          </p:nvSpPr>
          <p:spPr bwMode="auto">
            <a:xfrm>
              <a:off x="495" y="12465"/>
              <a:ext cx="855"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B</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62" name="Text Box 22"/>
            <p:cNvSpPr txBox="1">
              <a:spLocks noChangeArrowheads="1"/>
            </p:cNvSpPr>
            <p:nvPr/>
          </p:nvSpPr>
          <p:spPr bwMode="auto">
            <a:xfrm>
              <a:off x="1200" y="12240"/>
              <a:ext cx="99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B</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8263" name="Text Box 23"/>
            <p:cNvSpPr txBox="1">
              <a:spLocks noChangeArrowheads="1"/>
            </p:cNvSpPr>
            <p:nvPr/>
          </p:nvSpPr>
          <p:spPr bwMode="auto">
            <a:xfrm>
              <a:off x="1335" y="12705"/>
              <a:ext cx="63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0B</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38264" name="AutoShape 24"/>
            <p:cNvCxnSpPr>
              <a:cxnSpLocks noChangeShapeType="1"/>
            </p:cNvCxnSpPr>
            <p:nvPr/>
          </p:nvCxnSpPr>
          <p:spPr bwMode="auto">
            <a:xfrm>
              <a:off x="1335" y="12705"/>
              <a:ext cx="705" cy="0"/>
            </a:xfrm>
            <a:prstGeom prst="straightConnector1">
              <a:avLst/>
            </a:prstGeom>
            <a:noFill/>
            <a:ln w="9525">
              <a:solidFill>
                <a:srgbClr val="000000"/>
              </a:solidFill>
              <a:round/>
              <a:headEnd/>
              <a:tailEnd/>
            </a:ln>
          </p:spPr>
        </p:cxnSp>
        <p:sp>
          <p:nvSpPr>
            <p:cNvPr id="138265" name="Text Box 25"/>
            <p:cNvSpPr txBox="1">
              <a:spLocks noChangeArrowheads="1"/>
            </p:cNvSpPr>
            <p:nvPr/>
          </p:nvSpPr>
          <p:spPr bwMode="auto">
            <a:xfrm>
              <a:off x="2085" y="12465"/>
              <a:ext cx="630"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+ 1</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grpSp>
          <p:nvGrpSpPr>
            <p:cNvPr id="138266" name="Group 26"/>
            <p:cNvGrpSpPr>
              <a:grpSpLocks/>
            </p:cNvGrpSpPr>
            <p:nvPr/>
          </p:nvGrpSpPr>
          <p:grpSpPr bwMode="auto">
            <a:xfrm>
              <a:off x="3135" y="12240"/>
              <a:ext cx="3105" cy="900"/>
              <a:chOff x="4515" y="12240"/>
              <a:chExt cx="3105" cy="900"/>
            </a:xfrm>
          </p:grpSpPr>
          <p:sp>
            <p:nvSpPr>
              <p:cNvPr id="138267" name="Text Box 27"/>
              <p:cNvSpPr txBox="1">
                <a:spLocks noChangeArrowheads="1"/>
              </p:cNvSpPr>
              <p:nvPr/>
            </p:nvSpPr>
            <p:spPr bwMode="auto">
              <a:xfrm>
                <a:off x="4515" y="12465"/>
                <a:ext cx="930"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IP </a:t>
                </a:r>
                <a:r>
                  <a:rPr kumimoji="0" lang="fr-FR" sz="2400" b="1" i="0" u="none" strike="noStrike" cap="none" normalizeH="0" baseline="-25000" smtClean="0">
                    <a:ln>
                      <a:noFill/>
                    </a:ln>
                    <a:solidFill>
                      <a:schemeClr val="tx1"/>
                    </a:solidFill>
                    <a:effectLst/>
                    <a:latin typeface="Times New Roman" pitchFamily="18" charset="0"/>
                    <a:ea typeface="Arial" pitchFamily="34" charset="0"/>
                    <a:cs typeface="Times New Roman" pitchFamily="18" charset="0"/>
                  </a:rPr>
                  <a:t>B</a:t>
                </a: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8268" name="Text Box 28"/>
              <p:cNvSpPr txBox="1">
                <a:spLocks noChangeArrowheads="1"/>
              </p:cNvSpPr>
              <p:nvPr/>
            </p:nvSpPr>
            <p:spPr bwMode="auto">
              <a:xfrm>
                <a:off x="6165" y="12465"/>
                <a:ext cx="1455"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+ 1= 1,26</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8269" name="Text Box 29"/>
              <p:cNvSpPr txBox="1">
                <a:spLocks noChangeArrowheads="1"/>
              </p:cNvSpPr>
              <p:nvPr/>
            </p:nvSpPr>
            <p:spPr bwMode="auto">
              <a:xfrm>
                <a:off x="5295" y="12240"/>
                <a:ext cx="96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71,24</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38270" name="Text Box 30"/>
              <p:cNvSpPr txBox="1">
                <a:spLocks noChangeArrowheads="1"/>
              </p:cNvSpPr>
              <p:nvPr/>
            </p:nvSpPr>
            <p:spPr bwMode="auto">
              <a:xfrm>
                <a:off x="5430" y="12705"/>
                <a:ext cx="82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tx1"/>
                    </a:solidFill>
                    <a:effectLst/>
                    <a:latin typeface="Times New Roman" pitchFamily="18" charset="0"/>
                    <a:ea typeface="Arial" pitchFamily="34" charset="0"/>
                    <a:cs typeface="Times New Roman" pitchFamily="18" charset="0"/>
                  </a:rPr>
                  <a:t>270</a:t>
                </a:r>
                <a:endParaRPr kumimoji="0" lang="fr-FR" sz="2400" b="0" i="0" u="none" strike="noStrike" cap="none" normalizeH="0" baseline="0" smtClean="0">
                  <a:ln>
                    <a:noFill/>
                  </a:ln>
                  <a:solidFill>
                    <a:schemeClr val="tx1"/>
                  </a:solidFill>
                  <a:effectLst/>
                  <a:latin typeface="Times New Roman" pitchFamily="18" charset="0"/>
                  <a:cs typeface="Times New Roman" pitchFamily="18" charset="0"/>
                </a:endParaRPr>
              </a:p>
            </p:txBody>
          </p:sp>
          <p:cxnSp>
            <p:nvCxnSpPr>
              <p:cNvPr id="138271" name="AutoShape 31"/>
              <p:cNvCxnSpPr>
                <a:cxnSpLocks noChangeShapeType="1"/>
              </p:cNvCxnSpPr>
              <p:nvPr/>
            </p:nvCxnSpPr>
            <p:spPr bwMode="auto">
              <a:xfrm>
                <a:off x="5430" y="12705"/>
                <a:ext cx="660" cy="0"/>
              </a:xfrm>
              <a:prstGeom prst="straightConnector1">
                <a:avLst/>
              </a:prstGeom>
              <a:noFill/>
              <a:ln w="9525">
                <a:solidFill>
                  <a:srgbClr val="000000"/>
                </a:solidFill>
                <a:round/>
                <a:headEnd/>
                <a:tailEnd/>
              </a:ln>
            </p:spPr>
          </p:cxnSp>
        </p:grpSp>
      </p:grpSp>
      <p:sp>
        <p:nvSpPr>
          <p:cNvPr id="34" name="Rectangle 33"/>
          <p:cNvSpPr/>
          <p:nvPr/>
        </p:nvSpPr>
        <p:spPr>
          <a:xfrm>
            <a:off x="4020452" y="533400"/>
            <a:ext cx="4600940" cy="523220"/>
          </a:xfrm>
          <a:prstGeom prst="rect">
            <a:avLst/>
          </a:prstGeom>
        </p:spPr>
        <p:txBody>
          <a:bodyPr wrap="none">
            <a:spAutoFit/>
          </a:bodyPr>
          <a:lstStyle/>
          <a:p>
            <a:pPr algn="r" rtl="1"/>
            <a:r>
              <a:rPr lang="ar-DZ" sz="2800" b="1" dirty="0" smtClean="0">
                <a:solidFill>
                  <a:srgbClr val="FF0000"/>
                </a:solidFill>
                <a:latin typeface="Times New Roman" pitchFamily="18" charset="0"/>
                <a:cs typeface="Times New Roman" pitchFamily="18" charset="0"/>
              </a:rPr>
              <a:t>3. </a:t>
            </a:r>
            <a:r>
              <a:rPr lang="ar-DZ" sz="2800" b="1" dirty="0" smtClean="0">
                <a:solidFill>
                  <a:srgbClr val="FF0000"/>
                </a:solidFill>
                <a:latin typeface="Arial" pitchFamily="34" charset="0"/>
                <a:cs typeface="Arial" pitchFamily="34" charset="0"/>
              </a:rPr>
              <a:t>حساب مؤشر الربحية للمشروعين:</a:t>
            </a:r>
            <a:endParaRPr lang="fr-FR" sz="2800" dirty="0"/>
          </a:p>
        </p:txBody>
      </p:sp>
      <p:sp>
        <p:nvSpPr>
          <p:cNvPr id="138272" name="Rectangle 32"/>
          <p:cNvSpPr>
            <a:spLocks noChangeArrowheads="1"/>
          </p:cNvSpPr>
          <p:nvPr/>
        </p:nvSpPr>
        <p:spPr bwMode="auto">
          <a:xfrm>
            <a:off x="2819400" y="5334000"/>
            <a:ext cx="5715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بما أن :  </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IP</a:t>
            </a:r>
            <a:r>
              <a:rPr kumimoji="0" lang="fr-FR"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&gt; IP</a:t>
            </a:r>
            <a:r>
              <a:rPr kumimoji="0" lang="fr-FR"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A</a:t>
            </a: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المشروع الأفضل هو </a:t>
            </a:r>
            <a:r>
              <a:rPr kumimoji="0" lang="fr-FR"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a:t>
            </a:r>
            <a:r>
              <a:rPr kumimoji="0" lang="ar-DZ" sz="2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36" name="Rectangle 8"/>
          <p:cNvSpPr>
            <a:spLocks noChangeArrowheads="1"/>
          </p:cNvSpPr>
          <p:nvPr/>
        </p:nvSpPr>
        <p:spPr bwMode="auto">
          <a:xfrm>
            <a:off x="6017366" y="1960602"/>
            <a:ext cx="251703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المشروع الأول </a:t>
            </a:r>
            <a:r>
              <a:rPr kumimoji="0" lang="fr-FR" sz="3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a:t>
            </a:r>
            <a:r>
              <a:rPr kumimoji="0" lang="ar-DZ"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000" b="0" i="0" u="none" strike="noStrike" cap="none" normalizeH="0" baseline="0" dirty="0" smtClean="0">
              <a:ln>
                <a:noFill/>
              </a:ln>
              <a:solidFill>
                <a:srgbClr val="FF0000"/>
              </a:solidFill>
              <a:effectLst/>
              <a:latin typeface="Arial" pitchFamily="34" charset="0"/>
              <a:cs typeface="Arial" pitchFamily="34" charset="0"/>
            </a:endParaRPr>
          </a:p>
        </p:txBody>
      </p:sp>
      <p:sp>
        <p:nvSpPr>
          <p:cNvPr id="37" name="Rectangle 8"/>
          <p:cNvSpPr>
            <a:spLocks noChangeArrowheads="1"/>
          </p:cNvSpPr>
          <p:nvPr/>
        </p:nvSpPr>
        <p:spPr bwMode="auto">
          <a:xfrm>
            <a:off x="6096000" y="3429000"/>
            <a:ext cx="251703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المشروع الأول </a:t>
            </a:r>
            <a:r>
              <a:rPr kumimoji="0" lang="fr-FR" sz="3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a:t>
            </a:r>
            <a:r>
              <a:rPr kumimoji="0" lang="ar-DZ"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ar-DZ" sz="30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04800" y="304800"/>
            <a:ext cx="8458200" cy="3733800"/>
          </a:xfrm>
          <a:prstGeom prst="rect">
            <a:avLst/>
          </a:prstGeom>
        </p:spPr>
        <p:txBody>
          <a:bodyPr/>
          <a:lstStyle/>
          <a:p>
            <a:pPr marL="548640" indent="-411480" algn="ctr" rtl="1"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الجمهــورية الجزائــرية الديمقــراطية الشعبيـــة</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dirty="0" smtClean="0">
                <a:latin typeface="Times New Roman" pitchFamily="18" charset="0"/>
                <a:cs typeface="Times New Roman" pitchFamily="18" charset="0"/>
              </a:rPr>
              <a:t>وزارة </a:t>
            </a:r>
            <a:r>
              <a:rPr lang="ar-DZ" sz="2400" b="1" dirty="0">
                <a:latin typeface="Times New Roman" pitchFamily="18" charset="0"/>
                <a:cs typeface="Times New Roman" pitchFamily="18" charset="0"/>
              </a:rPr>
              <a:t>التعليــم العــالي </a:t>
            </a:r>
            <a:r>
              <a:rPr lang="ar-DZ" sz="2400" b="1" dirty="0" smtClean="0">
                <a:latin typeface="Times New Roman" pitchFamily="18" charset="0"/>
                <a:cs typeface="Times New Roman" pitchFamily="18" charset="0"/>
              </a:rPr>
              <a:t>والبحــث </a:t>
            </a:r>
            <a:r>
              <a:rPr lang="ar-DZ" sz="2400" b="1" dirty="0">
                <a:latin typeface="Times New Roman" pitchFamily="18" charset="0"/>
                <a:cs typeface="Times New Roman" pitchFamily="18" charset="0"/>
              </a:rPr>
              <a:t>العلمـي</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smtClean="0">
                <a:latin typeface="Times New Roman" pitchFamily="18" charset="0"/>
                <a:cs typeface="Times New Roman" pitchFamily="18" charset="0"/>
              </a:rPr>
              <a:t>جــامعة </a:t>
            </a:r>
            <a:r>
              <a:rPr lang="ar-DZ" sz="2400" b="1" i="1" dirty="0">
                <a:latin typeface="Times New Roman" pitchFamily="18" charset="0"/>
                <a:cs typeface="Times New Roman" pitchFamily="18" charset="0"/>
              </a:rPr>
              <a:t>محــمد خيضــر – بسكرة –</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كــلية العلــوم الاقتصــادية </a:t>
            </a:r>
            <a:r>
              <a:rPr lang="ar-DZ" sz="2400" b="1" i="1" dirty="0" smtClean="0">
                <a:latin typeface="Times New Roman" pitchFamily="18" charset="0"/>
                <a:cs typeface="Times New Roman" pitchFamily="18" charset="0"/>
              </a:rPr>
              <a:t>والتجــارية وعلــوم </a:t>
            </a:r>
            <a:r>
              <a:rPr lang="ar-DZ" sz="2400" b="1" i="1" dirty="0">
                <a:latin typeface="Times New Roman" pitchFamily="18" charset="0"/>
                <a:cs typeface="Times New Roman" pitchFamily="18" charset="0"/>
              </a:rPr>
              <a:t>التسييــر</a:t>
            </a:r>
            <a:endParaRPr lang="en-US" sz="2400" b="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قسم العلوم التجارية</a:t>
            </a:r>
            <a:endParaRPr lang="fr-FR" sz="2400" b="1" i="1" dirty="0">
              <a:latin typeface="Times New Roman" pitchFamily="18" charset="0"/>
              <a:cs typeface="Times New Roman" pitchFamily="18" charset="0"/>
            </a:endParaRPr>
          </a:p>
          <a:p>
            <a:pPr marL="548640" indent="-411480" algn="ctr" fontAlgn="auto">
              <a:spcBef>
                <a:spcPts val="0"/>
              </a:spcBef>
              <a:spcAft>
                <a:spcPts val="0"/>
              </a:spcAft>
              <a:buClr>
                <a:schemeClr val="tx1">
                  <a:shade val="95000"/>
                </a:schemeClr>
              </a:buClr>
              <a:buSzPct val="65000"/>
              <a:defRPr/>
            </a:pPr>
            <a:r>
              <a:rPr lang="ar-DZ" sz="2400" b="1" i="1" dirty="0">
                <a:latin typeface="Times New Roman" pitchFamily="18" charset="0"/>
                <a:cs typeface="Times New Roman" pitchFamily="18" charset="0"/>
              </a:rPr>
              <a:t>فرع علوم محاسبية ومالية</a:t>
            </a:r>
            <a:endParaRPr lang="en-US" sz="2400" b="1" i="1" dirty="0">
              <a:latin typeface="Times New Roman" pitchFamily="18"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2400" b="1" dirty="0">
                <a:latin typeface="Times New Roman" pitchFamily="18" charset="0"/>
                <a:ea typeface="Tahoma" pitchFamily="34" charset="0"/>
                <a:cs typeface="Times New Roman" pitchFamily="18" charset="0"/>
              </a:rPr>
              <a:t>سنة ثالثة مالية المؤسسة</a:t>
            </a:r>
            <a:endParaRPr lang="ar-DZ" b="1" dirty="0">
              <a:latin typeface="Times New Roman" pitchFamily="18" charset="0"/>
              <a:ea typeface="Tahoma" pitchFamily="34" charset="0"/>
              <a:cs typeface="Times New Roman" pitchFamily="18" charset="0"/>
            </a:endParaRPr>
          </a:p>
          <a:p>
            <a:pPr marL="548640" indent="-411480" algn="ctr" rtl="1" fontAlgn="auto">
              <a:spcBef>
                <a:spcPts val="0"/>
              </a:spcBef>
              <a:spcAft>
                <a:spcPts val="0"/>
              </a:spcAft>
              <a:buClr>
                <a:schemeClr val="tx1">
                  <a:shade val="95000"/>
                </a:schemeClr>
              </a:buClr>
              <a:buSzPct val="65000"/>
              <a:defRPr/>
            </a:pPr>
            <a:r>
              <a:rPr lang="ar-DZ" sz="4000" b="1" dirty="0">
                <a:latin typeface="Times New Roman" pitchFamily="18" charset="0"/>
                <a:ea typeface="Tahoma" pitchFamily="34" charset="0"/>
                <a:cs typeface="Times New Roman" pitchFamily="18" charset="0"/>
              </a:rPr>
              <a:t>مقياس: تسيير مالي </a:t>
            </a:r>
            <a:r>
              <a:rPr lang="ar-DZ" sz="4000" b="1" dirty="0" smtClean="0">
                <a:latin typeface="Times New Roman" pitchFamily="18" charset="0"/>
                <a:ea typeface="Tahoma" pitchFamily="34" charset="0"/>
                <a:cs typeface="Times New Roman" pitchFamily="18" charset="0"/>
              </a:rPr>
              <a:t>2</a:t>
            </a:r>
            <a:endParaRPr lang="ar-DZ" sz="4000" b="1" dirty="0">
              <a:latin typeface="Times New Roman" pitchFamily="18" charset="0"/>
              <a:ea typeface="Tahoma" pitchFamily="34" charset="0"/>
              <a:cs typeface="Times New Roman" pitchFamily="18" charset="0"/>
            </a:endParaRPr>
          </a:p>
          <a:p>
            <a:pPr marL="548640" indent="-411480" algn="ctr" rtl="1" fontAlgn="ctr">
              <a:spcBef>
                <a:spcPct val="20000"/>
              </a:spcBef>
              <a:spcAft>
                <a:spcPts val="0"/>
              </a:spcAft>
              <a:buClr>
                <a:schemeClr val="tx1">
                  <a:shade val="95000"/>
                </a:schemeClr>
              </a:buClr>
              <a:buSzPct val="65000"/>
              <a:defRPr/>
            </a:pPr>
            <a:r>
              <a:rPr lang="ar-DZ" sz="2000" b="1" dirty="0">
                <a:latin typeface="Times New Roman" pitchFamily="18" charset="0"/>
                <a:cs typeface="Times New Roman" pitchFamily="18" charset="0"/>
              </a:rPr>
              <a:t>الموسم الجامعي: 2020/2019</a:t>
            </a:r>
            <a:endParaRPr lang="ar-DZ" sz="2800" b="1" dirty="0">
              <a:latin typeface="Times New Roman" pitchFamily="18" charset="0"/>
              <a:cs typeface="Times New Roman" pitchFamily="18" charset="0"/>
            </a:endParaRPr>
          </a:p>
        </p:txBody>
      </p:sp>
      <p:grpSp>
        <p:nvGrpSpPr>
          <p:cNvPr id="2" name="Group 1"/>
          <p:cNvGrpSpPr>
            <a:grpSpLocks/>
          </p:cNvGrpSpPr>
          <p:nvPr/>
        </p:nvGrpSpPr>
        <p:grpSpPr bwMode="auto">
          <a:xfrm>
            <a:off x="152400" y="152400"/>
            <a:ext cx="989013" cy="1143000"/>
            <a:chOff x="4041" y="5842"/>
            <a:chExt cx="1056" cy="1375"/>
          </a:xfrm>
        </p:grpSpPr>
        <p:sp>
          <p:nvSpPr>
            <p:cNvPr id="3082"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83"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4"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5"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grpSp>
        <p:nvGrpSpPr>
          <p:cNvPr id="3" name="Group 1"/>
          <p:cNvGrpSpPr>
            <a:grpSpLocks/>
          </p:cNvGrpSpPr>
          <p:nvPr/>
        </p:nvGrpSpPr>
        <p:grpSpPr bwMode="auto">
          <a:xfrm>
            <a:off x="8002588" y="152400"/>
            <a:ext cx="989012" cy="1143000"/>
            <a:chOff x="4041" y="5842"/>
            <a:chExt cx="1056" cy="1375"/>
          </a:xfrm>
        </p:grpSpPr>
        <p:sp>
          <p:nvSpPr>
            <p:cNvPr id="307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a:lstStyle/>
            <a:p>
              <a:endParaRPr lang="ar-DZ">
                <a:latin typeface="Book Antiqua" pitchFamily="18" charset="0"/>
                <a:cs typeface="Times New Roman" pitchFamily="18" charset="0"/>
              </a:endParaRPr>
            </a:p>
          </p:txBody>
        </p:sp>
        <p:pic>
          <p:nvPicPr>
            <p:cNvPr id="3079" name="Picture 3" descr="SigleUNI4"/>
            <p:cNvPicPr>
              <a:picLocks noChangeAspect="1" noChangeArrowheads="1"/>
            </p:cNvPicPr>
            <p:nvPr/>
          </p:nvPicPr>
          <p:blipFill>
            <a:blip r:embed="rId2"/>
            <a:srcRect l="2623" t="1465" r="1811"/>
            <a:stretch>
              <a:fillRect/>
            </a:stretch>
          </p:blipFill>
          <p:spPr bwMode="auto">
            <a:xfrm>
              <a:off x="4193" y="6073"/>
              <a:ext cx="742" cy="904"/>
            </a:xfrm>
            <a:prstGeom prst="rect">
              <a:avLst/>
            </a:prstGeom>
            <a:noFill/>
            <a:ln w="9525">
              <a:noFill/>
              <a:miter lim="800000"/>
              <a:headEnd/>
              <a:tailEnd/>
            </a:ln>
          </p:spPr>
        </p:pic>
        <p:sp>
          <p:nvSpPr>
            <p:cNvPr id="3080" name="WordArt 4"/>
            <p:cNvSpPr>
              <a:spLocks noChangeArrowheads="1" noChangeShapeType="1" noTextEdit="1"/>
            </p:cNvSpPr>
            <p:nvPr/>
          </p:nvSpPr>
          <p:spPr bwMode="auto">
            <a:xfrm>
              <a:off x="4190" y="5978"/>
              <a:ext cx="733" cy="746"/>
            </a:xfrm>
            <a:prstGeom prst="rect">
              <a:avLst/>
            </a:prstGeom>
          </p:spPr>
          <p:txBody>
            <a:bodyPr spcFirstLastPara="1" wrap="none" fromWordArt="1">
              <a:prstTxWarp prst="textArchUp">
                <a:avLst>
                  <a:gd name="adj" fmla="val 10800004"/>
                </a:avLst>
              </a:prstTxWarp>
            </a:bodyPr>
            <a:lstStyle/>
            <a:p>
              <a:pPr algn="ctr" rtl="1"/>
              <a:r>
                <a:rPr lang="ar-DZ" sz="3600" kern="10" dirty="0">
                  <a:ln w="9525">
                    <a:noFill/>
                    <a:round/>
                    <a:headEnd/>
                    <a:tailEnd/>
                  </a:ln>
                  <a:solidFill>
                    <a:srgbClr val="000080"/>
                  </a:solidFill>
                  <a:latin typeface="+mn-cs"/>
                  <a:ea typeface="+mn-cs"/>
                  <a:cs typeface="+mn-cs"/>
                </a:rPr>
                <a:t>جامعــــــة محمد </a:t>
              </a:r>
              <a:r>
                <a:rPr lang="ar-DZ" sz="3600" kern="10" dirty="0" err="1">
                  <a:ln w="9525">
                    <a:noFill/>
                    <a:round/>
                    <a:headEnd/>
                    <a:tailEnd/>
                  </a:ln>
                  <a:solidFill>
                    <a:srgbClr val="000080"/>
                  </a:solidFill>
                  <a:latin typeface="+mn-cs"/>
                  <a:ea typeface="+mn-cs"/>
                  <a:cs typeface="+mn-cs"/>
                </a:rPr>
                <a:t>خيضــــــــــــر</a:t>
              </a:r>
              <a:endParaRPr lang="fr-FR" sz="3600" kern="10" dirty="0">
                <a:ln w="9525">
                  <a:noFill/>
                  <a:round/>
                  <a:headEnd/>
                  <a:tailEnd/>
                </a:ln>
                <a:solidFill>
                  <a:srgbClr val="000080"/>
                </a:solidFill>
                <a:latin typeface="+mn-cs"/>
                <a:ea typeface="+mn-cs"/>
                <a:cs typeface="+mn-cs"/>
              </a:endParaRPr>
            </a:p>
          </p:txBody>
        </p:sp>
        <p:sp>
          <p:nvSpPr>
            <p:cNvPr id="3081" name="WordArt 5"/>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a:ln w="9525">
                    <a:noFill/>
                    <a:round/>
                    <a:headEnd/>
                    <a:tailEnd/>
                  </a:ln>
                  <a:solidFill>
                    <a:srgbClr val="000080"/>
                  </a:solidFill>
                  <a:latin typeface="+mn-cs"/>
                  <a:ea typeface="+mn-cs"/>
                  <a:cs typeface="+mn-cs"/>
                </a:rPr>
                <a:t>بــســكــــــــــــرة</a:t>
              </a:r>
              <a:endParaRPr lang="fr-FR" sz="3600" kern="10">
                <a:ln w="9525">
                  <a:noFill/>
                  <a:round/>
                  <a:headEnd/>
                  <a:tailEnd/>
                </a:ln>
                <a:solidFill>
                  <a:srgbClr val="000080"/>
                </a:solidFill>
                <a:latin typeface="+mn-cs"/>
                <a:ea typeface="+mn-cs"/>
                <a:cs typeface="+mn-cs"/>
              </a:endParaRPr>
            </a:p>
          </p:txBody>
        </p:sp>
      </p:grpSp>
      <p:sp>
        <p:nvSpPr>
          <p:cNvPr id="3077" name="Rectangle 16"/>
          <p:cNvSpPr>
            <a:spLocks noChangeArrowheads="1"/>
          </p:cNvSpPr>
          <p:nvPr/>
        </p:nvSpPr>
        <p:spPr bwMode="auto">
          <a:xfrm>
            <a:off x="228600" y="4038601"/>
            <a:ext cx="8686800" cy="1938992"/>
          </a:xfrm>
          <a:prstGeom prst="rect">
            <a:avLst/>
          </a:prstGeom>
          <a:noFill/>
          <a:ln w="9525">
            <a:noFill/>
            <a:miter lim="800000"/>
            <a:headEnd/>
            <a:tailEnd/>
          </a:ln>
        </p:spPr>
        <p:txBody>
          <a:bodyPr wrap="square">
            <a:spAutoFit/>
          </a:bodyPr>
          <a:lstStyle/>
          <a:p>
            <a:pPr algn="ctr" rtl="1" fontAlgn="ctr">
              <a:spcBef>
                <a:spcPct val="20000"/>
              </a:spcBef>
              <a:buClr>
                <a:srgbClr val="F0A22E"/>
              </a:buClr>
              <a:buSzPct val="70000"/>
            </a:pPr>
            <a:r>
              <a:rPr lang="ar-DZ" sz="2400" b="1" dirty="0">
                <a:solidFill>
                  <a:srgbClr val="000000"/>
                </a:solidFill>
                <a:latin typeface="Adobe Arabic"/>
                <a:ea typeface="Adobe Arabic"/>
                <a:cs typeface="Adobe Arabic"/>
              </a:rPr>
              <a:t>موضوع المحاضرة:</a:t>
            </a:r>
            <a:endParaRPr lang="fr-FR" sz="2400" b="1" dirty="0">
              <a:solidFill>
                <a:srgbClr val="000000"/>
              </a:solidFill>
              <a:latin typeface="Adobe Arabic"/>
              <a:ea typeface="Adobe Arabic"/>
              <a:cs typeface="Adobe Arabic"/>
            </a:endParaRPr>
          </a:p>
          <a:p>
            <a:pPr algn="ctr" rtl="1" fontAlgn="ctr">
              <a:spcBef>
                <a:spcPct val="20000"/>
              </a:spcBef>
              <a:buClr>
                <a:srgbClr val="F0A22E"/>
              </a:buClr>
              <a:buSzPct val="70000"/>
            </a:pPr>
            <a:r>
              <a:rPr lang="ar-DZ" sz="4800" b="1" dirty="0" smtClean="0">
                <a:solidFill>
                  <a:srgbClr val="FF0000"/>
                </a:solidFill>
                <a:latin typeface="Adobe Arabic"/>
                <a:ea typeface="Adobe Arabic"/>
                <a:cs typeface="Adobe Arabic"/>
              </a:rPr>
              <a:t>الفصل السادس</a:t>
            </a:r>
            <a:r>
              <a:rPr lang="ar-DZ" sz="4800" b="1" dirty="0" smtClean="0">
                <a:solidFill>
                  <a:srgbClr val="FF0000"/>
                </a:solidFill>
                <a:latin typeface="Times New Roman" pitchFamily="18" charset="0"/>
                <a:ea typeface="Adobe Arabic"/>
                <a:cs typeface="Times New Roman" pitchFamily="18" charset="0"/>
              </a:rPr>
              <a:t>:</a:t>
            </a:r>
            <a:r>
              <a:rPr lang="ar-DZ" sz="4800" b="1" dirty="0" smtClean="0">
                <a:solidFill>
                  <a:srgbClr val="FF0000"/>
                </a:solidFill>
                <a:latin typeface="Adobe Arabic"/>
                <a:ea typeface="Adobe Arabic"/>
                <a:cs typeface="Adobe Arabic"/>
              </a:rPr>
              <a:t> تكاليف التمويل</a:t>
            </a:r>
          </a:p>
          <a:p>
            <a:pPr algn="ctr" rtl="1" fontAlgn="ctr">
              <a:spcBef>
                <a:spcPct val="20000"/>
              </a:spcBef>
              <a:buClr>
                <a:srgbClr val="F0A22E"/>
              </a:buClr>
              <a:buSzPct val="70000"/>
            </a:pPr>
            <a:r>
              <a:rPr lang="ar-DZ" sz="3200" b="1" dirty="0" smtClean="0">
                <a:solidFill>
                  <a:srgbClr val="FF0000"/>
                </a:solidFill>
                <a:latin typeface="Times New Roman" pitchFamily="18" charset="0"/>
                <a:ea typeface="Adobe Arabic"/>
                <a:cs typeface="Times New Roman" pitchFamily="18" charset="0"/>
              </a:rPr>
              <a:t>4. </a:t>
            </a:r>
            <a:r>
              <a:rPr lang="ar-DZ" sz="3200" b="1" dirty="0" smtClean="0">
                <a:solidFill>
                  <a:srgbClr val="FF0000"/>
                </a:solidFill>
                <a:latin typeface="Adobe Arabic"/>
                <a:ea typeface="Adobe Arabic"/>
                <a:cs typeface="Adobe Arabic"/>
              </a:rPr>
              <a:t>تكلفة الأرباح المحتجزة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5600" y="274638"/>
            <a:ext cx="5562600" cy="7921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1. </a:t>
            </a:r>
            <a:r>
              <a:rPr lang="ar-DZ" sz="4000" b="1" dirty="0" smtClean="0">
                <a:solidFill>
                  <a:srgbClr val="FF0000"/>
                </a:solidFill>
                <a:latin typeface="Arial" pitchFamily="34" charset="0"/>
                <a:cs typeface="Arial" pitchFamily="34" charset="0"/>
              </a:rPr>
              <a:t>تعريف الأرباح المحتجزة</a:t>
            </a:r>
            <a:r>
              <a:rPr lang="ar-DZ" sz="4000" b="1" dirty="0" smtClean="0">
                <a:solidFill>
                  <a:srgbClr val="FF0000"/>
                </a:solidFill>
                <a:latin typeface="Times New Roman" pitchFamily="18" charset="0"/>
                <a:cs typeface="Times New Roman" pitchFamily="18" charset="0"/>
              </a:rPr>
              <a:t>:</a:t>
            </a:r>
            <a:endParaRPr lang="fr-FR" sz="40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304800" y="1371600"/>
            <a:ext cx="8229600" cy="1828800"/>
          </a:xfrm>
        </p:spPr>
        <p:txBody>
          <a:bodyPr>
            <a:noAutofit/>
          </a:bodyPr>
          <a:lstStyle/>
          <a:p>
            <a:pPr marL="0" indent="0" algn="just" rtl="1">
              <a:buNone/>
            </a:pPr>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الأرباح المحتجزة هي الأرباح التي تحققها الشركة، ولا توزعها على المساهمين، إمّا بهدف استثمارها في أعمال جديدة، أو لتسديد ديون مستحقة، أو لتوزيعها على المستثمرين في مرحلة لاحقة</a:t>
            </a:r>
            <a:r>
              <a:rPr lang="ar-DZ" sz="2800" b="1" dirty="0" smtClean="0">
                <a:latin typeface="Arial" pitchFamily="34" charset="0"/>
                <a:cs typeface="Arial" pitchFamily="34" charset="0"/>
              </a:rPr>
              <a:t>، وتظهر في الميزانية ضمن عناصر حقوق الملكية( رؤوس الأموال الخاصة). </a:t>
            </a:r>
            <a:endParaRPr lang="fr-FR" sz="2800" b="1" dirty="0" smtClean="0">
              <a:latin typeface="Arial" pitchFamily="34" charset="0"/>
              <a:cs typeface="Arial" pitchFamily="34" charset="0"/>
            </a:endParaRPr>
          </a:p>
        </p:txBody>
      </p:sp>
      <p:sp>
        <p:nvSpPr>
          <p:cNvPr id="4" name="Rectangle 3"/>
          <p:cNvSpPr/>
          <p:nvPr/>
        </p:nvSpPr>
        <p:spPr>
          <a:xfrm>
            <a:off x="228600" y="3505200"/>
            <a:ext cx="8382000" cy="2677656"/>
          </a:xfrm>
          <a:prstGeom prst="rect">
            <a:avLst/>
          </a:prstGeom>
        </p:spPr>
        <p:txBody>
          <a:bodyPr wrap="square">
            <a:spAutoFit/>
          </a:bodyPr>
          <a:lstStyle/>
          <a:p>
            <a:pPr algn="just" rtl="1"/>
            <a:r>
              <a:rPr lang="ar-SA" sz="2800" b="1" dirty="0" smtClean="0">
                <a:latin typeface="Arial" pitchFamily="34" charset="0"/>
                <a:cs typeface="Arial" pitchFamily="34" charset="0"/>
              </a:rPr>
              <a:t>‎</a:t>
            </a:r>
            <a:r>
              <a:rPr lang="ar-DZ" sz="2800" b="1" dirty="0" smtClean="0">
                <a:latin typeface="Arial" pitchFamily="34" charset="0"/>
                <a:cs typeface="Arial" pitchFamily="34" charset="0"/>
              </a:rPr>
              <a:t>     إذا كانت النتيجة الصافية </a:t>
            </a:r>
            <a:r>
              <a:rPr lang="ar-DZ" sz="2800" b="1" dirty="0" err="1" smtClean="0">
                <a:latin typeface="Arial" pitchFamily="34" charset="0"/>
                <a:cs typeface="Arial" pitchFamily="34" charset="0"/>
              </a:rPr>
              <a:t>حـ</a:t>
            </a:r>
            <a:r>
              <a:rPr lang="ar-DZ" sz="2800" b="1" dirty="0" smtClean="0">
                <a:latin typeface="Arial" pitchFamily="34" charset="0"/>
                <a:cs typeface="Arial" pitchFamily="34" charset="0"/>
              </a:rPr>
              <a:t> </a:t>
            </a:r>
            <a:r>
              <a:rPr lang="ar-DZ" sz="2800" b="1" dirty="0" smtClean="0">
                <a:latin typeface="Times New Roman" pitchFamily="18" charset="0"/>
                <a:cs typeface="Times New Roman" pitchFamily="18" charset="0"/>
              </a:rPr>
              <a:t>12 </a:t>
            </a:r>
            <a:r>
              <a:rPr lang="ar-DZ" sz="2800" b="1" dirty="0" smtClean="0">
                <a:latin typeface="Arial" pitchFamily="34" charset="0"/>
                <a:cs typeface="Arial" pitchFamily="34" charset="0"/>
              </a:rPr>
              <a:t>ربحا،</a:t>
            </a:r>
            <a:r>
              <a:rPr lang="ar-SA" sz="2800" b="1" dirty="0" smtClean="0">
                <a:latin typeface="Arial" pitchFamily="34" charset="0"/>
                <a:cs typeface="Arial" pitchFamily="34" charset="0"/>
              </a:rPr>
              <a:t> </a:t>
            </a:r>
            <a:r>
              <a:rPr lang="ar-DZ" sz="2800" b="1" dirty="0" smtClean="0">
                <a:latin typeface="Arial" pitchFamily="34" charset="0"/>
                <a:cs typeface="Arial" pitchFamily="34" charset="0"/>
              </a:rPr>
              <a:t>وقررت </a:t>
            </a:r>
            <a:r>
              <a:rPr lang="ar-SA" sz="2800" b="1" dirty="0" smtClean="0">
                <a:latin typeface="Arial" pitchFamily="34" charset="0"/>
                <a:cs typeface="Arial" pitchFamily="34" charset="0"/>
              </a:rPr>
              <a:t>توزيع جزء منه</a:t>
            </a:r>
            <a:r>
              <a:rPr lang="ar-DZ" sz="2800" b="1" dirty="0" smtClean="0">
                <a:latin typeface="Arial" pitchFamily="34" charset="0"/>
                <a:cs typeface="Arial" pitchFamily="34" charset="0"/>
              </a:rPr>
              <a:t>ا</a:t>
            </a:r>
            <a:r>
              <a:rPr lang="ar-SA" sz="2800" b="1" dirty="0" smtClean="0">
                <a:latin typeface="Arial" pitchFamily="34" charset="0"/>
                <a:cs typeface="Arial" pitchFamily="34" charset="0"/>
              </a:rPr>
              <a:t> على المساهمين</a:t>
            </a:r>
            <a:r>
              <a:rPr lang="ar-DZ" sz="2800" b="1" dirty="0" smtClean="0">
                <a:latin typeface="Arial" pitchFamily="34" charset="0"/>
                <a:cs typeface="Arial" pitchFamily="34" charset="0"/>
              </a:rPr>
              <a:t>(</a:t>
            </a:r>
            <a:r>
              <a:rPr lang="ar-DZ" sz="2800" b="1" dirty="0" err="1" smtClean="0">
                <a:latin typeface="Arial" pitchFamily="34" charset="0"/>
                <a:cs typeface="Arial" pitchFamily="34" charset="0"/>
              </a:rPr>
              <a:t>حـ</a:t>
            </a:r>
            <a:r>
              <a:rPr lang="fr-FR" sz="2800" b="1" dirty="0" smtClean="0">
                <a:latin typeface="Times New Roman" pitchFamily="18" charset="0"/>
                <a:cs typeface="Times New Roman" pitchFamily="18" charset="0"/>
              </a:rPr>
              <a:t>457</a:t>
            </a:r>
            <a:r>
              <a:rPr lang="fr-FR" sz="2800" b="1" dirty="0" smtClean="0">
                <a:latin typeface="Arial" pitchFamily="34" charset="0"/>
                <a:cs typeface="Arial" pitchFamily="34" charset="0"/>
              </a:rPr>
              <a:t> </a:t>
            </a:r>
            <a:r>
              <a:rPr lang="ar-DZ" sz="2800" b="1" dirty="0" smtClean="0">
                <a:latin typeface="Arial" pitchFamily="34" charset="0"/>
                <a:cs typeface="Arial" pitchFamily="34" charset="0"/>
              </a:rPr>
              <a:t> ا</a:t>
            </a:r>
            <a:r>
              <a:rPr lang="ar-SA" sz="2800" b="1" dirty="0" smtClean="0">
                <a:latin typeface="Arial" pitchFamily="34" charset="0"/>
                <a:cs typeface="Arial" pitchFamily="34" charset="0"/>
              </a:rPr>
              <a:t>لشركاء</a:t>
            </a:r>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الحصص الواجب دفعها</a:t>
            </a:r>
            <a:r>
              <a:rPr lang="ar-DZ" sz="2800" b="1" dirty="0" smtClean="0">
                <a:latin typeface="Arial" pitchFamily="34" charset="0"/>
                <a:cs typeface="Arial" pitchFamily="34" charset="0"/>
              </a:rPr>
              <a:t>)، </a:t>
            </a:r>
            <a:r>
              <a:rPr lang="ar-SA" sz="2800" b="1" dirty="0" smtClean="0">
                <a:latin typeface="Arial" pitchFamily="34" charset="0"/>
                <a:cs typeface="Arial" pitchFamily="34" charset="0"/>
              </a:rPr>
              <a:t>وفقا لعدد الأسهم التي يمتلكونها، </a:t>
            </a:r>
            <a:r>
              <a:rPr lang="ar-DZ" sz="2800" b="1" dirty="0" smtClean="0">
                <a:latin typeface="Arial" pitchFamily="34" charset="0"/>
                <a:cs typeface="Arial" pitchFamily="34" charset="0"/>
              </a:rPr>
              <a:t>و</a:t>
            </a:r>
            <a:r>
              <a:rPr lang="ar-SA" sz="2800" b="1" dirty="0" smtClean="0">
                <a:latin typeface="Arial" pitchFamily="34" charset="0"/>
                <a:cs typeface="Arial" pitchFamily="34" charset="0"/>
              </a:rPr>
              <a:t>يبقى جزء تحتفظ </a:t>
            </a:r>
            <a:r>
              <a:rPr lang="ar-SA" sz="2800" b="1" dirty="0" err="1" smtClean="0">
                <a:latin typeface="Arial" pitchFamily="34" charset="0"/>
                <a:cs typeface="Arial" pitchFamily="34" charset="0"/>
              </a:rPr>
              <a:t>يه</a:t>
            </a:r>
            <a:r>
              <a:rPr lang="ar-SA" sz="2800" b="1" dirty="0" smtClean="0">
                <a:latin typeface="Arial" pitchFamily="34" charset="0"/>
                <a:cs typeface="Arial" pitchFamily="34" charset="0"/>
              </a:rPr>
              <a:t> في حساباتها، تقوم </a:t>
            </a:r>
            <a:r>
              <a:rPr lang="ar-DZ" sz="2800" b="1" dirty="0" smtClean="0">
                <a:latin typeface="Arial" pitchFamily="34" charset="0"/>
                <a:cs typeface="Arial" pitchFamily="34" charset="0"/>
              </a:rPr>
              <a:t>بتحويله</a:t>
            </a:r>
            <a:r>
              <a:rPr lang="ar-SA" sz="2800" b="1" dirty="0" smtClean="0">
                <a:latin typeface="Arial" pitchFamily="34" charset="0"/>
                <a:cs typeface="Arial" pitchFamily="34" charset="0"/>
              </a:rPr>
              <a:t> إلى </a:t>
            </a:r>
            <a:r>
              <a:rPr lang="ar-DZ" sz="2800" b="1" dirty="0" err="1" smtClean="0">
                <a:latin typeface="Arial" pitchFamily="34" charset="0"/>
                <a:cs typeface="Arial" pitchFamily="34" charset="0"/>
              </a:rPr>
              <a:t>حـ</a:t>
            </a:r>
            <a:r>
              <a:rPr lang="ar-DZ" sz="2800" b="1" dirty="0" smtClean="0">
                <a:latin typeface="Arial" pitchFamily="34" charset="0"/>
                <a:cs typeface="Arial" pitchFamily="34" charset="0"/>
              </a:rPr>
              <a:t> 11 ترحيل من جديد: تراكم الأرباح المحتجزة </a:t>
            </a:r>
            <a:r>
              <a:rPr lang="ar-SA" sz="2800" b="1" dirty="0" smtClean="0">
                <a:latin typeface="Arial" pitchFamily="34" charset="0"/>
                <a:cs typeface="Arial" pitchFamily="34" charset="0"/>
              </a:rPr>
              <a:t>من السنوات الماضية، </a:t>
            </a:r>
            <a:r>
              <a:rPr lang="ar-DZ" sz="2800" b="1" dirty="0" smtClean="0">
                <a:latin typeface="Arial" pitchFamily="34" charset="0"/>
                <a:cs typeface="Arial" pitchFamily="34" charset="0"/>
              </a:rPr>
              <a:t>ومن هذا الحساب يتم التحويل إلى </a:t>
            </a:r>
            <a:r>
              <a:rPr lang="ar-DZ" sz="2800" b="1" dirty="0" err="1" smtClean="0">
                <a:latin typeface="Arial" pitchFamily="34" charset="0"/>
                <a:cs typeface="Arial" pitchFamily="34" charset="0"/>
              </a:rPr>
              <a:t>حـ</a:t>
            </a:r>
            <a:r>
              <a:rPr lang="ar-DZ" sz="2800" b="1" dirty="0" smtClean="0">
                <a:latin typeface="Arial" pitchFamily="34" charset="0"/>
                <a:cs typeface="Arial" pitchFamily="34" charset="0"/>
              </a:rPr>
              <a:t> </a:t>
            </a:r>
            <a:r>
              <a:rPr lang="ar-DZ" sz="2800" b="1" dirty="0" smtClean="0">
                <a:latin typeface="Times New Roman" pitchFamily="18" charset="0"/>
                <a:cs typeface="Times New Roman" pitchFamily="18" charset="0"/>
              </a:rPr>
              <a:t>106</a:t>
            </a:r>
            <a:r>
              <a:rPr lang="ar-DZ" sz="2800" b="1" dirty="0" smtClean="0">
                <a:latin typeface="Arial" pitchFamily="34" charset="0"/>
                <a:cs typeface="Arial" pitchFamily="34" charset="0"/>
              </a:rPr>
              <a:t> احتياطات، ثم إلى </a:t>
            </a:r>
            <a:r>
              <a:rPr lang="ar-DZ" sz="2800" b="1" dirty="0" err="1" smtClean="0">
                <a:latin typeface="Arial" pitchFamily="34" charset="0"/>
                <a:cs typeface="Arial" pitchFamily="34" charset="0"/>
              </a:rPr>
              <a:t>حـ</a:t>
            </a:r>
            <a:r>
              <a:rPr lang="ar-DZ" sz="2800" b="1" dirty="0" smtClean="0">
                <a:latin typeface="Arial" pitchFamily="34" charset="0"/>
                <a:cs typeface="Arial" pitchFamily="34" charset="0"/>
              </a:rPr>
              <a:t> </a:t>
            </a:r>
            <a:r>
              <a:rPr lang="ar-DZ" sz="2800" b="1" dirty="0" smtClean="0">
                <a:latin typeface="Times New Roman" pitchFamily="18" charset="0"/>
                <a:cs typeface="Times New Roman" pitchFamily="18" charset="0"/>
              </a:rPr>
              <a:t>101</a:t>
            </a:r>
            <a:r>
              <a:rPr lang="ar-DZ" sz="2800" b="1" dirty="0" smtClean="0">
                <a:latin typeface="Arial" pitchFamily="34" charset="0"/>
                <a:cs typeface="Arial" pitchFamily="34" charset="0"/>
              </a:rPr>
              <a:t> رأس المال الصادر إذا تقرر رفع رأس المال.</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153400" cy="3733800"/>
          </a:xfrm>
        </p:spPr>
        <p:txBody>
          <a:bodyPr>
            <a:noAutofit/>
          </a:bodyPr>
          <a:lstStyle/>
          <a:p>
            <a:pPr marL="0" indent="177800" algn="just" rtl="1">
              <a:buClr>
                <a:srgbClr val="FF0000"/>
              </a:buClr>
              <a:buSzPct val="100000"/>
              <a:buFont typeface="Wingdings" pitchFamily="2" charset="2"/>
              <a:buChar char="§"/>
            </a:pPr>
            <a:r>
              <a:rPr lang="ar-DZ" sz="2800" b="1" dirty="0" smtClean="0">
                <a:latin typeface="Arial" pitchFamily="34" charset="0"/>
                <a:cs typeface="Arial" pitchFamily="34" charset="0"/>
              </a:rPr>
              <a:t> مصدر تمويل أساسي للمؤسسات الصغيرة، لصعوبة الحصول على التمويل من المصادر الأخرى.</a:t>
            </a:r>
          </a:p>
          <a:p>
            <a:pPr marL="0" indent="177800" algn="just" rtl="1">
              <a:buClr>
                <a:srgbClr val="FF0000"/>
              </a:buClr>
              <a:buSzPct val="100000"/>
              <a:buFont typeface="Wingdings" pitchFamily="2" charset="2"/>
              <a:buChar char="§"/>
            </a:pPr>
            <a:r>
              <a:rPr lang="ar-DZ" sz="2800" b="1" dirty="0" smtClean="0">
                <a:latin typeface="Arial" pitchFamily="34" charset="0"/>
                <a:cs typeface="Arial" pitchFamily="34" charset="0"/>
              </a:rPr>
              <a:t> ذات تكلفة منخفضة نسبيا، لأنها لا تتطلب تكاليف معاملات كثيرة مقارنة بإصدار الأسهم والسندات.</a:t>
            </a:r>
          </a:p>
          <a:p>
            <a:pPr marL="0" indent="177800" algn="just" rtl="1">
              <a:buClr>
                <a:srgbClr val="FF0000"/>
              </a:buClr>
              <a:buSzPct val="100000"/>
              <a:buFont typeface="Wingdings" pitchFamily="2" charset="2"/>
              <a:buChar char="§"/>
            </a:pPr>
            <a:r>
              <a:rPr lang="ar-DZ" sz="2800" b="1" dirty="0" smtClean="0">
                <a:latin typeface="Arial" pitchFamily="34" charset="0"/>
                <a:cs typeface="Arial" pitchFamily="34" charset="0"/>
              </a:rPr>
              <a:t> لا يترتب عنها أي حقوق (ملكية أو دين)، ولا تتطلب ضمانات أو رهن أصول.</a:t>
            </a:r>
          </a:p>
          <a:p>
            <a:pPr marL="0" indent="177800" algn="just" rtl="1">
              <a:buClr>
                <a:srgbClr val="FF0000"/>
              </a:buClr>
              <a:buSzPct val="100000"/>
              <a:buFont typeface="Wingdings" pitchFamily="2" charset="2"/>
              <a:buChar char="§"/>
            </a:pPr>
            <a:r>
              <a:rPr lang="ar-DZ" sz="2800" b="1" dirty="0" smtClean="0">
                <a:latin typeface="Arial" pitchFamily="34" charset="0"/>
                <a:cs typeface="Arial" pitchFamily="34" charset="0"/>
              </a:rPr>
              <a:t> تراكمها ينعكس إيجابيا على </a:t>
            </a:r>
            <a:r>
              <a:rPr lang="ar-DZ" sz="2800" b="1" dirty="0" err="1" smtClean="0">
                <a:latin typeface="Arial" pitchFamily="34" charset="0"/>
                <a:cs typeface="Arial" pitchFamily="34" charset="0"/>
              </a:rPr>
              <a:t>ق</a:t>
            </a:r>
            <a:r>
              <a:rPr lang="ar-DZ" sz="2800" b="1" dirty="0" smtClean="0">
                <a:latin typeface="Arial" pitchFamily="34" charset="0"/>
                <a:cs typeface="Arial" pitchFamily="34" charset="0"/>
              </a:rPr>
              <a:t> س للسهم( ارتفاع)، </a:t>
            </a:r>
            <a:r>
              <a:rPr lang="ar-DZ" sz="2800" b="1" dirty="0" err="1" smtClean="0">
                <a:latin typeface="Arial" pitchFamily="34" charset="0"/>
                <a:cs typeface="Arial" pitchFamily="34" charset="0"/>
              </a:rPr>
              <a:t>ورسملتها</a:t>
            </a:r>
            <a:r>
              <a:rPr lang="ar-DZ" sz="2800" b="1" dirty="0" smtClean="0">
                <a:latin typeface="Arial" pitchFamily="34" charset="0"/>
                <a:cs typeface="Arial" pitchFamily="34" charset="0"/>
              </a:rPr>
              <a:t> تمنح المساهمين أسهم إضافية.</a:t>
            </a:r>
          </a:p>
          <a:p>
            <a:pPr marL="0" indent="0" algn="r" rtl="1">
              <a:buNone/>
            </a:pPr>
            <a:endParaRPr lang="fr-FR" sz="2800" b="1" dirty="0">
              <a:latin typeface="Arial" pitchFamily="34" charset="0"/>
              <a:cs typeface="Arial" pitchFamily="34" charset="0"/>
            </a:endParaRPr>
          </a:p>
        </p:txBody>
      </p:sp>
      <p:sp>
        <p:nvSpPr>
          <p:cNvPr id="5" name="Rectangle 4"/>
          <p:cNvSpPr/>
          <p:nvPr/>
        </p:nvSpPr>
        <p:spPr>
          <a:xfrm>
            <a:off x="2156104" y="457200"/>
            <a:ext cx="6293711" cy="707886"/>
          </a:xfrm>
          <a:prstGeom prst="rect">
            <a:avLst/>
          </a:prstGeom>
        </p:spPr>
        <p:txBody>
          <a:bodyPr wrap="none">
            <a:spAutoFit/>
          </a:bodyPr>
          <a:lstStyle/>
          <a:p>
            <a:pPr algn="r" rtl="1"/>
            <a:r>
              <a:rPr lang="ar-DZ" sz="4000" b="1" dirty="0" smtClean="0">
                <a:solidFill>
                  <a:srgbClr val="FF0000"/>
                </a:solidFill>
                <a:latin typeface="Times New Roman" pitchFamily="18" charset="0"/>
                <a:cs typeface="Times New Roman" pitchFamily="18" charset="0"/>
              </a:rPr>
              <a:t>2. </a:t>
            </a:r>
            <a:r>
              <a:rPr lang="ar-DZ" sz="4000" b="1" dirty="0" smtClean="0">
                <a:solidFill>
                  <a:srgbClr val="FF0000"/>
                </a:solidFill>
                <a:latin typeface="Arial" pitchFamily="34" charset="0"/>
                <a:cs typeface="Arial" pitchFamily="34" charset="0"/>
              </a:rPr>
              <a:t>مزايا التمويل بالأرباح المحتجزة: </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3600" y="274638"/>
            <a:ext cx="6324600" cy="1143000"/>
          </a:xfrm>
        </p:spPr>
        <p:txBody>
          <a:bodyPr>
            <a:normAutofit/>
          </a:bodyPr>
          <a:lstStyle/>
          <a:p>
            <a:pPr algn="r" rtl="1"/>
            <a:r>
              <a:rPr lang="ar-DZ" sz="4000" b="1" dirty="0" smtClean="0">
                <a:solidFill>
                  <a:srgbClr val="FF0000"/>
                </a:solidFill>
                <a:latin typeface="Times New Roman" pitchFamily="18" charset="0"/>
                <a:cs typeface="Times New Roman" pitchFamily="18" charset="0"/>
              </a:rPr>
              <a:t>3. </a:t>
            </a:r>
            <a:r>
              <a:rPr lang="ar-DZ" sz="4000" b="1" dirty="0" smtClean="0">
                <a:solidFill>
                  <a:srgbClr val="FF0000"/>
                </a:solidFill>
                <a:latin typeface="Arial" pitchFamily="34" charset="0"/>
                <a:cs typeface="Arial" pitchFamily="34" charset="0"/>
              </a:rPr>
              <a:t>عيوب التمويل بالأرباح المحتجزة: </a:t>
            </a:r>
            <a:endParaRPr lang="fr-FR" sz="4000" dirty="0"/>
          </a:p>
        </p:txBody>
      </p:sp>
      <p:sp>
        <p:nvSpPr>
          <p:cNvPr id="4" name="Espace réservé du contenu 3"/>
          <p:cNvSpPr>
            <a:spLocks noGrp="1"/>
          </p:cNvSpPr>
          <p:nvPr>
            <p:ph idx="1"/>
          </p:nvPr>
        </p:nvSpPr>
        <p:spPr>
          <a:xfrm>
            <a:off x="533400" y="1600200"/>
            <a:ext cx="8001000" cy="3970318"/>
          </a:xfrm>
          <a:prstGeom prst="rect">
            <a:avLst/>
          </a:prstGeom>
        </p:spPr>
        <p:txBody>
          <a:bodyPr wrap="square">
            <a:spAutoFit/>
          </a:bodyPr>
          <a:lstStyle/>
          <a:p>
            <a:pPr indent="231775" algn="r" rtl="1">
              <a:buClr>
                <a:srgbClr val="FF0000"/>
              </a:buClr>
              <a:buSzPct val="100000"/>
              <a:buFont typeface="Wingdings" pitchFamily="2" charset="2"/>
              <a:buChar char="ü"/>
            </a:pPr>
            <a:r>
              <a:rPr lang="ar-DZ" sz="2800" b="1" dirty="0" smtClean="0">
                <a:latin typeface="Arial" pitchFamily="34" charset="0"/>
                <a:cs typeface="Arial" pitchFamily="34" charset="0"/>
              </a:rPr>
              <a:t> لا تكون متاحة للمؤسسات الناشئة في بداية حياتها الإنتاجية.</a:t>
            </a:r>
          </a:p>
          <a:p>
            <a:pPr indent="231775" algn="r" rtl="1">
              <a:buClr>
                <a:srgbClr val="FF0000"/>
              </a:buClr>
              <a:buSzPct val="100000"/>
              <a:buFont typeface="Wingdings" pitchFamily="2" charset="2"/>
              <a:buChar char="ü"/>
            </a:pPr>
            <a:r>
              <a:rPr lang="ar-DZ" sz="2800" b="1" dirty="0" smtClean="0">
                <a:latin typeface="Arial" pitchFamily="34" charset="0"/>
                <a:cs typeface="Arial" pitchFamily="34" charset="0"/>
              </a:rPr>
              <a:t> زيادة نفقات استخدامها في حالة تحويلها لأسهم جديدة.</a:t>
            </a:r>
          </a:p>
          <a:p>
            <a:pPr indent="231775" algn="just" rtl="1">
              <a:buClr>
                <a:srgbClr val="FF0000"/>
              </a:buClr>
              <a:buSzPct val="100000"/>
              <a:buFont typeface="Wingdings" pitchFamily="2" charset="2"/>
              <a:buChar char="ü"/>
            </a:pPr>
            <a:r>
              <a:rPr lang="ar-DZ" sz="2800" b="1" dirty="0" smtClean="0">
                <a:latin typeface="Arial" pitchFamily="34" charset="0"/>
                <a:cs typeface="Arial" pitchFamily="34" charset="0"/>
              </a:rPr>
              <a:t> تحويلها لأسهم جديدة قد يؤدي إلى انخفاض التوزيعات مستقبلا، وذلك بسبب زيادة عدد الأسهم.</a:t>
            </a:r>
          </a:p>
          <a:p>
            <a:pPr indent="231775" algn="just" rtl="1">
              <a:buClr>
                <a:srgbClr val="FF0000"/>
              </a:buClr>
              <a:buSzPct val="100000"/>
              <a:buFont typeface="Wingdings" pitchFamily="2" charset="2"/>
              <a:buChar char="ü"/>
            </a:pPr>
            <a:r>
              <a:rPr lang="ar-DZ" sz="2800" b="1" dirty="0" smtClean="0">
                <a:latin typeface="Arial" pitchFamily="34" charset="0"/>
                <a:cs typeface="Arial" pitchFamily="34" charset="0"/>
              </a:rPr>
              <a:t> لا تستطيع المؤسسة استخدامها بشكل متكرر ومبالغ فيه، لأنها تتوقف على الأرباح المحققة والتوزيعات المقررة.</a:t>
            </a:r>
          </a:p>
          <a:p>
            <a:pPr indent="231775" algn="just" rtl="1">
              <a:buClr>
                <a:srgbClr val="FF0000"/>
              </a:buClr>
              <a:buSzPct val="100000"/>
              <a:buFont typeface="Wingdings" pitchFamily="2" charset="2"/>
              <a:buChar char="ü"/>
            </a:pPr>
            <a:r>
              <a:rPr lang="ar-DZ" sz="2800" b="1" dirty="0" smtClean="0">
                <a:latin typeface="Arial" pitchFamily="34" charset="0"/>
                <a:cs typeface="Arial" pitchFamily="34" charset="0"/>
              </a:rPr>
              <a:t> ارتفاع حجم التمويل المطلوب يجعلها غير كافية.</a:t>
            </a:r>
          </a:p>
          <a:p>
            <a:pPr indent="231775" algn="just" rtl="1">
              <a:buClr>
                <a:srgbClr val="FF0000"/>
              </a:buClr>
              <a:buSzPct val="100000"/>
              <a:buFont typeface="Wingdings" pitchFamily="2" charset="2"/>
              <a:buChar char="ü"/>
            </a:pPr>
            <a:r>
              <a:rPr lang="ar-DZ" sz="2800" b="1" dirty="0" smtClean="0">
                <a:latin typeface="Arial" pitchFamily="34" charset="0"/>
                <a:cs typeface="Arial" pitchFamily="34" charset="0"/>
              </a:rPr>
              <a:t> لا تحقق أي وفورات ضريبية للمؤسسة.</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33800" y="274638"/>
            <a:ext cx="4953000" cy="868362"/>
          </a:xfrm>
        </p:spPr>
        <p:txBody>
          <a:bodyPr>
            <a:normAutofit/>
          </a:bodyPr>
          <a:lstStyle/>
          <a:p>
            <a:pPr algn="r" rtl="1"/>
            <a:r>
              <a:rPr lang="ar-DZ" sz="4000" b="1" dirty="0" smtClean="0">
                <a:solidFill>
                  <a:srgbClr val="FF0000"/>
                </a:solidFill>
                <a:latin typeface="Times New Roman" pitchFamily="18" charset="0"/>
                <a:cs typeface="Times New Roman" pitchFamily="18" charset="0"/>
              </a:rPr>
              <a:t>4. </a:t>
            </a:r>
            <a:r>
              <a:rPr lang="ar-DZ" sz="4000" b="1" dirty="0" smtClean="0">
                <a:solidFill>
                  <a:srgbClr val="FF0000"/>
                </a:solidFill>
                <a:latin typeface="Arial" pitchFamily="34" charset="0"/>
                <a:cs typeface="Arial" pitchFamily="34" charset="0"/>
              </a:rPr>
              <a:t>تكلفة الأرباح المحتجزة:</a:t>
            </a:r>
            <a:endParaRPr lang="fr-FR" sz="4000" b="1" dirty="0">
              <a:solidFill>
                <a:srgbClr val="FF0000"/>
              </a:solidFill>
              <a:latin typeface="Arial" pitchFamily="34" charset="0"/>
              <a:cs typeface="Arial" pitchFamily="34" charset="0"/>
            </a:endParaRPr>
          </a:p>
        </p:txBody>
      </p:sp>
      <p:sp>
        <p:nvSpPr>
          <p:cNvPr id="3" name="Espace réservé du contenu 2"/>
          <p:cNvSpPr>
            <a:spLocks noGrp="1"/>
          </p:cNvSpPr>
          <p:nvPr>
            <p:ph idx="1"/>
          </p:nvPr>
        </p:nvSpPr>
        <p:spPr>
          <a:xfrm>
            <a:off x="457200" y="1600200"/>
            <a:ext cx="8077200" cy="1600200"/>
          </a:xfrm>
        </p:spPr>
        <p:txBody>
          <a:bodyPr>
            <a:normAutofit/>
          </a:bodyPr>
          <a:lstStyle/>
          <a:p>
            <a:pPr marL="0" indent="395288" algn="just" rtl="1">
              <a:buNone/>
            </a:pPr>
            <a:r>
              <a:rPr lang="ar-DZ" sz="2800" b="1" dirty="0" smtClean="0">
                <a:solidFill>
                  <a:srgbClr val="C00000"/>
                </a:solidFill>
                <a:latin typeface="Arial" pitchFamily="34" charset="0"/>
                <a:cs typeface="Arial" pitchFamily="34" charset="0"/>
              </a:rPr>
              <a:t>تكلفة الأرباح المحتجزة تساوي معدل العائد المطلوب من قبل المساهمين للاستثمار في أسهم المؤسسة، وبالتالي فهي تساوي تكلفة التمويل بالأسهم العادية.</a:t>
            </a:r>
            <a:endParaRPr lang="fr-FR" sz="2800" dirty="0" smtClean="0">
              <a:solidFill>
                <a:srgbClr val="C00000"/>
              </a:solidFill>
              <a:latin typeface="Arial" pitchFamily="34" charset="0"/>
              <a:cs typeface="Arial" pitchFamily="34" charset="0"/>
            </a:endParaRPr>
          </a:p>
          <a:p>
            <a:pPr marL="0" indent="0" algn="just" rtl="1">
              <a:buNone/>
            </a:pPr>
            <a:endParaRPr lang="fr-FR" dirty="0"/>
          </a:p>
        </p:txBody>
      </p:sp>
      <p:sp>
        <p:nvSpPr>
          <p:cNvPr id="4" name="Rectangle 3"/>
          <p:cNvSpPr/>
          <p:nvPr/>
        </p:nvSpPr>
        <p:spPr>
          <a:xfrm>
            <a:off x="457200" y="3505200"/>
            <a:ext cx="8077200" cy="2246769"/>
          </a:xfrm>
          <a:prstGeom prst="rect">
            <a:avLst/>
          </a:prstGeom>
        </p:spPr>
        <p:txBody>
          <a:bodyPr wrap="square">
            <a:spAutoFit/>
          </a:bodyPr>
          <a:lstStyle/>
          <a:p>
            <a:pPr algn="just" rtl="1"/>
            <a:r>
              <a:rPr lang="ar-DZ" sz="2800" b="1" dirty="0" smtClean="0">
                <a:latin typeface="Arial" pitchFamily="34" charset="0"/>
                <a:cs typeface="Arial" pitchFamily="34" charset="0"/>
              </a:rPr>
              <a:t>      لكن من الناحية العملية تكلفة التمويل بالأرباح المحتجزة أقل من تكلفة التمويل بإصدار أسهم عادية جديدة، خاصة إذا كانت الأرباح  الموزعة على المساهمين خاضعة للضريبة على الأرباح الشخصية، كما أن التمويل بالأرباح المحتجزة لا يحتاج إلى مصاريف إصدار وعمولات تدفع لشركات السمسرة. </a:t>
            </a:r>
            <a:endParaRPr lang="fr-FR" sz="2800"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01000" cy="868362"/>
          </a:xfrm>
        </p:spPr>
        <p:txBody>
          <a:bodyPr>
            <a:normAutofit/>
          </a:bodyPr>
          <a:lstStyle/>
          <a:p>
            <a:pPr algn="just" rtl="1"/>
            <a:r>
              <a:rPr lang="ar-DZ" sz="4000" b="1" dirty="0" smtClean="0">
                <a:solidFill>
                  <a:srgbClr val="FF0000"/>
                </a:solidFill>
                <a:latin typeface="Times New Roman" pitchFamily="18" charset="0"/>
                <a:cs typeface="Times New Roman" pitchFamily="18" charset="0"/>
              </a:rPr>
              <a:t>5. </a:t>
            </a:r>
            <a:r>
              <a:rPr lang="ar-DZ" sz="4000" b="1" dirty="0" smtClean="0">
                <a:solidFill>
                  <a:srgbClr val="FF0000"/>
                </a:solidFill>
                <a:latin typeface="Arial" pitchFamily="34" charset="0"/>
                <a:cs typeface="Arial" pitchFamily="34" charset="0"/>
              </a:rPr>
              <a:t>صيغة تكلفة الأرباح المحتجزة:</a:t>
            </a:r>
            <a:endParaRPr lang="fr-FR" sz="4000" b="1" dirty="0">
              <a:solidFill>
                <a:srgbClr val="FF0000"/>
              </a:solidFill>
              <a:latin typeface="Arial" pitchFamily="34" charset="0"/>
              <a:cs typeface="Arial" pitchFamily="34" charset="0"/>
            </a:endParaRPr>
          </a:p>
        </p:txBody>
      </p:sp>
      <p:grpSp>
        <p:nvGrpSpPr>
          <p:cNvPr id="1030" name="Group 6"/>
          <p:cNvGrpSpPr>
            <a:grpSpLocks/>
          </p:cNvGrpSpPr>
          <p:nvPr/>
        </p:nvGrpSpPr>
        <p:grpSpPr bwMode="auto">
          <a:xfrm>
            <a:off x="762000" y="1143000"/>
            <a:ext cx="3005896" cy="914676"/>
            <a:chOff x="453" y="7504"/>
            <a:chExt cx="2163" cy="661"/>
          </a:xfrm>
        </p:grpSpPr>
        <p:sp>
          <p:nvSpPr>
            <p:cNvPr id="1031" name="Zone de texte 2"/>
            <p:cNvSpPr txBox="1">
              <a:spLocks noChangeArrowheads="1"/>
            </p:cNvSpPr>
            <p:nvPr/>
          </p:nvSpPr>
          <p:spPr bwMode="auto">
            <a:xfrm>
              <a:off x="1150" y="7840"/>
              <a:ext cx="400" cy="3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P</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0</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2" name="Zone de texte 2"/>
            <p:cNvSpPr txBox="1">
              <a:spLocks noChangeArrowheads="1"/>
            </p:cNvSpPr>
            <p:nvPr/>
          </p:nvSpPr>
          <p:spPr bwMode="auto">
            <a:xfrm>
              <a:off x="453" y="7672"/>
              <a:ext cx="754" cy="3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k</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o</a:t>
              </a: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3" name="Zone de texte 2"/>
            <p:cNvSpPr txBox="1">
              <a:spLocks noChangeArrowheads="1"/>
            </p:cNvSpPr>
            <p:nvPr/>
          </p:nvSpPr>
          <p:spPr bwMode="auto">
            <a:xfrm>
              <a:off x="1166" y="7504"/>
              <a:ext cx="384" cy="3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a:t>
              </a:r>
              <a:r>
                <a:rPr kumimoji="0" lang="fr-FR" sz="2400" b="1" i="0" u="none" strike="noStrike" cap="none" normalizeH="0" baseline="-25000" dirty="0" smtClean="0">
                  <a:ln>
                    <a:noFill/>
                  </a:ln>
                  <a:solidFill>
                    <a:schemeClr val="tx1"/>
                  </a:solidFill>
                  <a:effectLst/>
                  <a:latin typeface="Times New Roman" pitchFamily="18" charset="0"/>
                  <a:ea typeface="Arial" pitchFamily="34" charset="0"/>
                  <a:cs typeface="Times New Roman" pitchFamily="18" charset="0"/>
                </a:rPr>
                <a:t>1</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4" name="Connecteur droit 406"/>
            <p:cNvSpPr>
              <a:spLocks noChangeShapeType="1"/>
            </p:cNvSpPr>
            <p:nvPr/>
          </p:nvSpPr>
          <p:spPr bwMode="auto">
            <a:xfrm>
              <a:off x="1111" y="7843"/>
              <a:ext cx="480" cy="0"/>
            </a:xfrm>
            <a:prstGeom prst="line">
              <a:avLst/>
            </a:prstGeom>
            <a:noFill/>
            <a:ln w="3175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4000">
                <a:latin typeface="Times New Roman" pitchFamily="18" charset="0"/>
                <a:cs typeface="Times New Roman" pitchFamily="18" charset="0"/>
              </a:endParaRPr>
            </a:p>
          </p:txBody>
        </p:sp>
        <p:sp>
          <p:nvSpPr>
            <p:cNvPr id="1035" name="Zone de texte 2"/>
            <p:cNvSpPr txBox="1">
              <a:spLocks noChangeArrowheads="1"/>
            </p:cNvSpPr>
            <p:nvPr/>
          </p:nvSpPr>
          <p:spPr bwMode="auto">
            <a:xfrm>
              <a:off x="1550" y="7672"/>
              <a:ext cx="1066" cy="32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g ](1-T)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036" name="Rectangle 12"/>
          <p:cNvSpPr>
            <a:spLocks noChangeArrowheads="1"/>
          </p:cNvSpPr>
          <p:nvPr/>
        </p:nvSpPr>
        <p:spPr bwMode="auto">
          <a:xfrm>
            <a:off x="228600" y="2199144"/>
            <a:ext cx="8382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sz="2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o</a:t>
            </a:r>
            <a:r>
              <a:rPr kumimoji="0" lang="ar-SA"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SA" sz="2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SA" sz="2600" b="1" i="0" u="none" strike="noStrike" cap="none" normalizeH="0" baseline="0" dirty="0" smtClean="0">
                <a:ln>
                  <a:noFill/>
                </a:ln>
                <a:solidFill>
                  <a:schemeClr val="tx1"/>
                </a:solidFill>
                <a:effectLst/>
                <a:latin typeface="Simplified Arabic"/>
                <a:ea typeface="Calibri" pitchFamily="34" charset="0"/>
                <a:cs typeface="Arial" pitchFamily="34" charset="0"/>
              </a:rPr>
              <a:t>تكلفة التمويل بالأرباح المحتجزة؛</a:t>
            </a:r>
            <a:endPar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endParaRPr>
          </a:p>
          <a:p>
            <a:pPr lvl="0" algn="justLow" rtl="1" fontAlgn="base">
              <a:spcBef>
                <a:spcPct val="0"/>
              </a:spcBef>
              <a:spcAft>
                <a:spcPct val="0"/>
              </a:spcAft>
            </a:pPr>
            <a:r>
              <a:rPr lang="fr-FR" sz="2600" b="1" dirty="0" smtClean="0">
                <a:solidFill>
                  <a:srgbClr val="FF0000"/>
                </a:solidFill>
                <a:latin typeface="Times New Roman" pitchFamily="18" charset="0"/>
                <a:ea typeface="Calibri" pitchFamily="34" charset="0"/>
                <a:cs typeface="Times New Roman" pitchFamily="18" charset="0"/>
              </a:rPr>
              <a:t>D</a:t>
            </a:r>
            <a:r>
              <a:rPr lang="fr-FR" sz="2600" b="1" baseline="-30000" dirty="0" smtClean="0">
                <a:solidFill>
                  <a:srgbClr val="FF0000"/>
                </a:solidFill>
                <a:latin typeface="Times New Roman" pitchFamily="18" charset="0"/>
                <a:ea typeface="Calibri" pitchFamily="34" charset="0"/>
                <a:cs typeface="Times New Roman" pitchFamily="18" charset="0"/>
              </a:rPr>
              <a:t>1</a:t>
            </a:r>
            <a:r>
              <a:rPr lang="ar-SA" sz="2600" b="1" dirty="0" smtClean="0">
                <a:solidFill>
                  <a:srgbClr val="FF0000"/>
                </a:solidFill>
                <a:latin typeface="Times New Roman" pitchFamily="18" charset="0"/>
                <a:ea typeface="Calibri" pitchFamily="34" charset="0"/>
                <a:cs typeface="Times New Roman" pitchFamily="18" charset="0"/>
              </a:rPr>
              <a:t>:</a:t>
            </a:r>
            <a:r>
              <a:rPr lang="ar-SA" sz="2600" b="1" baseline="-30000" dirty="0" smtClean="0">
                <a:solidFill>
                  <a:srgbClr val="FF0000"/>
                </a:solidFill>
                <a:latin typeface="Times New Roman" pitchFamily="18" charset="0"/>
                <a:ea typeface="Calibri" pitchFamily="34" charset="0"/>
                <a:cs typeface="Times New Roman" pitchFamily="18" charset="0"/>
              </a:rPr>
              <a:t> </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التوزيعات المتوقعة للسنة الأولى من تاريخ احتجاز الأرباح؛ </a:t>
            </a:r>
            <a:r>
              <a:rPr lang="ar-DZ" sz="2600" b="1" dirty="0" smtClean="0">
                <a:latin typeface="Simplified Arabic"/>
                <a:cs typeface="Arial" pitchFamily="34" charset="0"/>
              </a:rPr>
              <a:t>وتساوي: آخر توزيعات (1+ معدل نمو التوزيعات)</a:t>
            </a:r>
            <a:endParaRPr lang="fr-FR" sz="2600" b="1" dirty="0" smtClean="0">
              <a:latin typeface="Simplified Arabic"/>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a:t>
            </a:r>
            <a:r>
              <a:rPr kumimoji="0" lang="fr-FR" sz="2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0 </a:t>
            </a:r>
            <a:r>
              <a:rPr kumimoji="0" lang="ar-DZ"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6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ar-DZ" sz="2600" b="1" i="0" u="none" strike="noStrike" cap="none" normalizeH="0" baseline="0" dirty="0" err="1" smtClean="0">
                <a:ln>
                  <a:noFill/>
                </a:ln>
                <a:solidFill>
                  <a:schemeClr val="tx1"/>
                </a:solidFill>
                <a:effectLst/>
                <a:latin typeface="Simplified Arabic"/>
                <a:ea typeface="Calibri" pitchFamily="34" charset="0"/>
                <a:cs typeface="Arial" pitchFamily="34" charset="0"/>
              </a:rPr>
              <a:t>ق</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س </a:t>
            </a:r>
            <a:r>
              <a:rPr kumimoji="0" lang="ar-DZ" sz="2600" b="1" i="0" u="none" strike="noStrike" cap="none" normalizeH="0" baseline="0" dirty="0" err="1" smtClean="0">
                <a:ln>
                  <a:noFill/>
                </a:ln>
                <a:solidFill>
                  <a:schemeClr val="tx1"/>
                </a:solidFill>
                <a:effectLst/>
                <a:latin typeface="Simplified Arabic"/>
                <a:ea typeface="Calibri" pitchFamily="34" charset="0"/>
                <a:cs typeface="Arial" pitchFamily="34" charset="0"/>
              </a:rPr>
              <a:t>ص</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للسهم العادي لحظة احتجاز الأرباح؛</a:t>
            </a: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a:t>
            </a:r>
            <a:r>
              <a:rPr kumimoji="0" lang="ar-DZ"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معدل النمو المتوقع في التوزيعات؛</a:t>
            </a:r>
            <a:endParaRPr kumimoji="0" lang="fr-FR"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a:t>
            </a:r>
            <a:r>
              <a:rPr kumimoji="0" lang="ar-SA" sz="2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ar-SA" sz="2600" b="1" i="0" u="none" strike="noStrike" cap="none" normalizeH="0" baseline="0" dirty="0" smtClean="0">
                <a:ln>
                  <a:noFill/>
                </a:ln>
                <a:solidFill>
                  <a:schemeClr val="tx1"/>
                </a:solidFill>
                <a:effectLst/>
                <a:latin typeface="Simplified Arabic"/>
                <a:ea typeface="Calibri" pitchFamily="34" charset="0"/>
                <a:cs typeface="Arial" pitchFamily="34" charset="0"/>
              </a:rPr>
              <a:t>معدل الضريبة على الأرباح</a:t>
            </a:r>
            <a:r>
              <a:rPr kumimoji="0" lang="ar-DZ" sz="2600" b="1" i="0" u="none" strike="noStrike" cap="none" normalizeH="0" baseline="0" dirty="0" smtClean="0">
                <a:ln>
                  <a:noFill/>
                </a:ln>
                <a:solidFill>
                  <a:schemeClr val="tx1"/>
                </a:solidFill>
                <a:effectLst/>
                <a:latin typeface="Simplified Arabic"/>
                <a:ea typeface="Calibri" pitchFamily="34" charset="0"/>
                <a:cs typeface="Arial" pitchFamily="34" charset="0"/>
              </a:rPr>
              <a:t> الشخصية</a:t>
            </a:r>
            <a:r>
              <a:rPr kumimoji="0" lang="ar-SA" sz="2600" b="1" i="0" u="none" strike="noStrike" cap="none" normalizeH="0" baseline="0" dirty="0" smtClean="0">
                <a:ln>
                  <a:noFill/>
                </a:ln>
                <a:solidFill>
                  <a:schemeClr val="tx1"/>
                </a:solidFill>
                <a:effectLst/>
                <a:latin typeface="Simplified Arabic"/>
                <a:ea typeface="Calibri" pitchFamily="34" charset="0"/>
                <a:cs typeface="Arial" pitchFamily="34" charset="0"/>
              </a:rPr>
              <a:t>.</a:t>
            </a:r>
            <a:endParaRPr kumimoji="0" lang="fr-FR"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5"/>
          <p:cNvSpPr/>
          <p:nvPr/>
        </p:nvSpPr>
        <p:spPr>
          <a:xfrm>
            <a:off x="533400" y="4953000"/>
            <a:ext cx="8077200" cy="1692771"/>
          </a:xfrm>
          <a:prstGeom prst="rect">
            <a:avLst/>
          </a:prstGeom>
        </p:spPr>
        <p:txBody>
          <a:bodyPr wrap="square">
            <a:spAutoFit/>
          </a:bodyPr>
          <a:lstStyle/>
          <a:p>
            <a:pPr algn="just" rtl="1"/>
            <a:r>
              <a:rPr lang="ar-DZ" sz="2600" b="1" dirty="0" smtClean="0">
                <a:latin typeface="Simplified Arabic"/>
                <a:ea typeface="Calibri" pitchFamily="34" charset="0"/>
                <a:cs typeface="Arial" pitchFamily="34" charset="0"/>
              </a:rPr>
              <a:t>يؤخذ في الاعتبار ما كان سيدفعه المساهم من ضريبة على الأرباح الشخصية، إذا ما حصل على تلك الأرباح المحتجزة، كما أنه في حالة التمويل بالأرباح المحتجزة لا توجد مصاريف إصدار ولا خصم أو علاوة إصدار. </a:t>
            </a:r>
            <a:endParaRPr lang="fr-FR" sz="2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9007</TotalTime>
  <Words>11093</Words>
  <Application>Microsoft Office PowerPoint</Application>
  <PresentationFormat>Affichage à l'écran (4:3)</PresentationFormat>
  <Paragraphs>1618</Paragraphs>
  <Slides>138</Slides>
  <Notes>5</Notes>
  <HiddenSlides>0</HiddenSlides>
  <MMClips>0</MMClips>
  <ScaleCrop>false</ScaleCrop>
  <HeadingPairs>
    <vt:vector size="4" baseType="variant">
      <vt:variant>
        <vt:lpstr>Thème</vt:lpstr>
      </vt:variant>
      <vt:variant>
        <vt:i4>1</vt:i4>
      </vt:variant>
      <vt:variant>
        <vt:lpstr>Titres des diapositives</vt:lpstr>
      </vt:variant>
      <vt:variant>
        <vt:i4>138</vt:i4>
      </vt:variant>
    </vt:vector>
  </HeadingPairs>
  <TitlesOfParts>
    <vt:vector size="139" baseType="lpstr">
      <vt:lpstr>Technique</vt:lpstr>
      <vt:lpstr>Diapositive 1</vt:lpstr>
      <vt:lpstr>Diapositive 2</vt:lpstr>
      <vt:lpstr>2. مراحل قرار التمويل: </vt:lpstr>
      <vt:lpstr>3. تعريف تكلفة التمويل : </vt:lpstr>
      <vt:lpstr>4. حساب تكلفة مصدر تمويلي:</vt:lpstr>
      <vt:lpstr>5. تكلفة القروض المصرفية (ط م أ): </vt:lpstr>
      <vt:lpstr>6. الطريقة التقريبية:</vt:lpstr>
      <vt:lpstr>Diapositive 8</vt:lpstr>
      <vt:lpstr>مصطلحات:</vt:lpstr>
      <vt:lpstr>المردودية الاقتصادية: </vt:lpstr>
      <vt:lpstr>تحليل الجدول:</vt:lpstr>
      <vt:lpstr>تحليل الجدول:</vt:lpstr>
      <vt:lpstr>تكلفة القرض  الحقيقية: </vt:lpstr>
      <vt:lpstr>الوفر الضريبي:</vt:lpstr>
      <vt:lpstr>Diapositive 15</vt:lpstr>
      <vt:lpstr>Diapositive 16</vt:lpstr>
      <vt:lpstr>تطبيق قانون تكلفة القرض:</vt:lpstr>
      <vt:lpstr>7. الطريقة الدقيقة لحساب تكلفة القرض:</vt:lpstr>
      <vt:lpstr>مثال:</vt:lpstr>
      <vt:lpstr>أ. جدول اهتلاك القرض: </vt:lpstr>
      <vt:lpstr>Diapositive 21</vt:lpstr>
      <vt:lpstr>ب. جدول التدفقات النقدية للتمويل بالقرض:</vt:lpstr>
      <vt:lpstr>د. حساب تكلفة القرض المصرفي:</vt:lpstr>
      <vt:lpstr>منحنى تغيرات ق ح ص لتدفقات القرض</vt:lpstr>
      <vt:lpstr>التكلفة الدقيقة للتمويل بالقرض المصرفي ط أ:</vt:lpstr>
      <vt:lpstr>ملاحظة: </vt:lpstr>
      <vt:lpstr>Diapositive 27</vt:lpstr>
      <vt:lpstr>1. تعريف السند:</vt:lpstr>
      <vt:lpstr>2. خصائص السندات :</vt:lpstr>
      <vt:lpstr>3. عناصر السند:</vt:lpstr>
      <vt:lpstr>Diapositive 31</vt:lpstr>
      <vt:lpstr>Diapositive 32</vt:lpstr>
      <vt:lpstr>4. تكلفة السندات:</vt:lpstr>
      <vt:lpstr>حالة (1): إصدار السندات بعلاوة إصدار:</vt:lpstr>
      <vt:lpstr>Diapositive 35</vt:lpstr>
      <vt:lpstr>Diapositive 36</vt:lpstr>
      <vt:lpstr>حالة (2): إصدار السندات بخصم إصدار:</vt:lpstr>
      <vt:lpstr>حالة (3): إصدار السندات بقيمتها الاسمية:</vt:lpstr>
      <vt:lpstr>سلسلة تمارين 03: تكاليف التمويل</vt:lpstr>
      <vt:lpstr>حل التمرين الأول:</vt:lpstr>
      <vt:lpstr>Diapositive 41</vt:lpstr>
      <vt:lpstr>Diapositive 42</vt:lpstr>
      <vt:lpstr>Diapositive 43</vt:lpstr>
      <vt:lpstr>1. تعريف الأسهم الممتازة Action privilégiée :</vt:lpstr>
      <vt:lpstr>2. خصائص الأسهم الممتازة:</vt:lpstr>
      <vt:lpstr>Diapositive 46</vt:lpstr>
      <vt:lpstr>3. تكلفة الأسهم الممتازة:</vt:lpstr>
      <vt:lpstr>سلسلة تمارين 03: تكاليف التمويل</vt:lpstr>
      <vt:lpstr>حل التمرين الثاني: </vt:lpstr>
      <vt:lpstr>Diapositive 50</vt:lpstr>
      <vt:lpstr>Diapositive 51</vt:lpstr>
      <vt:lpstr>Diapositive 52</vt:lpstr>
      <vt:lpstr>1. تعريف الأسهم العادية:</vt:lpstr>
      <vt:lpstr>2. قيم الأسهم العادية</vt:lpstr>
      <vt:lpstr>Diapositive 55</vt:lpstr>
      <vt:lpstr>3. تكلفة الأسهم العاديةactions ordinaires :</vt:lpstr>
      <vt:lpstr>أ. نموذج النمو الدائم: </vt:lpstr>
      <vt:lpstr>صيغة النموذج:</vt:lpstr>
      <vt:lpstr>مراجعة المتتالية الهندسية:</vt:lpstr>
      <vt:lpstr>Diapositive 60</vt:lpstr>
      <vt:lpstr>Diapositive 61</vt:lpstr>
      <vt:lpstr>برهان نموذج النمو الدائم:</vt:lpstr>
      <vt:lpstr>Diapositive 63</vt:lpstr>
      <vt:lpstr>مزايا نموذج جوردن وشابيرو</vt:lpstr>
      <vt:lpstr>عيوب نموذج جوردن وشابيرو: </vt:lpstr>
      <vt:lpstr>Diapositive 66</vt:lpstr>
      <vt:lpstr>سلسلة تمارين 03: تكاليف التمويل</vt:lpstr>
      <vt:lpstr>حل التمرين الثالث:</vt:lpstr>
      <vt:lpstr>Diapositive 69</vt:lpstr>
      <vt:lpstr>نموذج تسعير الأصول المالية:</vt:lpstr>
      <vt:lpstr>Diapositive 71</vt:lpstr>
      <vt:lpstr>1. أهمية نموذج MEDAF:</vt:lpstr>
      <vt:lpstr>2. فروض نموذج تسعير الأصول المالية MEDAF: </vt:lpstr>
      <vt:lpstr>3. صيغة نموذجMEDAF :</vt:lpstr>
      <vt:lpstr>Diapositive 75</vt:lpstr>
      <vt:lpstr>Diapositive 76</vt:lpstr>
      <vt:lpstr>4. حالات β:</vt:lpstr>
      <vt:lpstr>Diapositive 78</vt:lpstr>
      <vt:lpstr>Diapositive 79</vt:lpstr>
      <vt:lpstr>Diapositive 80</vt:lpstr>
      <vt:lpstr>βa&lt; 0: عائد السهمa  يتحرك ارتفاعا وانخفاضا، بشكل معاكس لعائد السوق المالية، وهي حالة نادرة نجدها في: تجارة الذهب، السلع الرخيصة، المنتجات المستعملة ....</vt:lpstr>
      <vt:lpstr>6. عيوب نموذج تسعير الأصول المالية:</vt:lpstr>
      <vt:lpstr>7. خط سوق الأوراق المالية :</vt:lpstr>
      <vt:lpstr>Diapositive 84</vt:lpstr>
      <vt:lpstr>Diapositive 85</vt:lpstr>
      <vt:lpstr>سلسلة تمارين تكاليف التمويل:</vt:lpstr>
      <vt:lpstr>الحل:</vt:lpstr>
      <vt:lpstr>Diapositive 88</vt:lpstr>
      <vt:lpstr>Diapositive 89</vt:lpstr>
      <vt:lpstr>Diapositive 90</vt:lpstr>
      <vt:lpstr>Diapositive 91</vt:lpstr>
      <vt:lpstr>Diapositive 92</vt:lpstr>
      <vt:lpstr>Diapositive 93</vt:lpstr>
      <vt:lpstr>Diapositive 94</vt:lpstr>
      <vt:lpstr>1. تعريف الأرباح المحتجزة:</vt:lpstr>
      <vt:lpstr>Diapositive 96</vt:lpstr>
      <vt:lpstr>3. عيوب التمويل بالأرباح المحتجزة: </vt:lpstr>
      <vt:lpstr>4. تكلفة الأرباح المحتجزة:</vt:lpstr>
      <vt:lpstr>5. صيغة تكلفة الأرباح المحتجزة:</vt:lpstr>
      <vt:lpstr>سلسلة تمارين تكاليف التمويل</vt:lpstr>
      <vt:lpstr>الحل:</vt:lpstr>
      <vt:lpstr>Diapositive 102</vt:lpstr>
      <vt:lpstr>1. تعريف الائتمان التجاري:</vt:lpstr>
      <vt:lpstr>2. أشكال الإئتمان التجاري:</vt:lpstr>
      <vt:lpstr>3. مزايا الإئتمان التجاري:</vt:lpstr>
      <vt:lpstr>4. عيوب الإئتمان التجاري:</vt:lpstr>
      <vt:lpstr>5. تكلفة الإئتمان التجاري:</vt:lpstr>
      <vt:lpstr>6. حساب تكلفة الإئتمان التجاري</vt:lpstr>
      <vt:lpstr>7. تفسير الإئتمان التجاري:</vt:lpstr>
      <vt:lpstr>Diapositive 110</vt:lpstr>
      <vt:lpstr>Diapositive 111</vt:lpstr>
      <vt:lpstr>Diapositive 112</vt:lpstr>
      <vt:lpstr>1. تعريف الإئتمان المصرفي:</vt:lpstr>
      <vt:lpstr>2. الفرق بين القرض الإئتمان:</vt:lpstr>
      <vt:lpstr>3. تعريف الإئتمان المصرفي:</vt:lpstr>
      <vt:lpstr>Diapositive 116</vt:lpstr>
      <vt:lpstr>4. تكلفة الإئتمان المصرفي:</vt:lpstr>
      <vt:lpstr>سلسلة تمارين تكاليف التمويل</vt:lpstr>
      <vt:lpstr>الحل:</vt:lpstr>
      <vt:lpstr>Diapositive 120</vt:lpstr>
      <vt:lpstr>Diapositive 121</vt:lpstr>
      <vt:lpstr>الحل: </vt:lpstr>
      <vt:lpstr>Diapositive 123</vt:lpstr>
      <vt:lpstr>Diapositive 124</vt:lpstr>
      <vt:lpstr>1. تعاريف:</vt:lpstr>
      <vt:lpstr>2. محددات اختيار هيكل المالي:</vt:lpstr>
      <vt:lpstr>3. التكلفة المتوسطة المرجحة لرأس المال:</vt:lpstr>
      <vt:lpstr>Diapositive 128</vt:lpstr>
      <vt:lpstr>4. أهمية تكلفة رأس المال:</vt:lpstr>
      <vt:lpstr>5. مثــــــــــــال: </vt:lpstr>
      <vt:lpstr>سلسة تمارين تكلفة رأس المال وهيكل التمويل الأمثل:</vt:lpstr>
      <vt:lpstr>Diapositive 132</vt:lpstr>
      <vt:lpstr>الحل:</vt:lpstr>
      <vt:lpstr>Diapositive 134</vt:lpstr>
      <vt:lpstr>Diapositive 135</vt:lpstr>
      <vt:lpstr>Diapositive 136</vt:lpstr>
      <vt:lpstr>Diapositive 137</vt:lpstr>
      <vt:lpstr>Diapositive 138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 تكاليف التمويل</dc:title>
  <dc:creator>Admin</dc:creator>
  <cp:lastModifiedBy>Admin</cp:lastModifiedBy>
  <cp:revision>817</cp:revision>
  <dcterms:created xsi:type="dcterms:W3CDTF">2020-04-19T16:01:24Z</dcterms:created>
  <dcterms:modified xsi:type="dcterms:W3CDTF">2020-06-06T12:40:34Z</dcterms:modified>
</cp:coreProperties>
</file>