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70" r:id="rId2"/>
    <p:sldId id="258" r:id="rId3"/>
    <p:sldId id="259" r:id="rId4"/>
    <p:sldId id="260" r:id="rId5"/>
    <p:sldId id="261" r:id="rId6"/>
    <p:sldId id="263" r:id="rId7"/>
    <p:sldId id="271" r:id="rId8"/>
    <p:sldId id="264" r:id="rId9"/>
    <p:sldId id="272" r:id="rId1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0CD6-F1F9-4060-8D1B-23AF6A47AFDF}" type="datetimeFigureOut">
              <a:rPr lang="fr-FR" smtClean="0"/>
              <a:pPr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A0CF3-E8A5-413F-AC06-9E6B7F544E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0CF3-E8A5-413F-AC06-9E6B7F544EF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sz="4000" b="1" dirty="0" smtClean="0">
                <a:solidFill>
                  <a:srgbClr val="FF0000"/>
                </a:solidFill>
                <a:latin typeface="Algerian" pitchFamily="82" charset="0"/>
              </a:rPr>
              <a:t>الكتابة بالعربية</a:t>
            </a:r>
            <a:r>
              <a:rPr lang="ar-MA" dirty="0" smtClean="0">
                <a:solidFill>
                  <a:srgbClr val="FF0000"/>
                </a:solidFill>
              </a:rPr>
              <a:t/>
            </a:r>
            <a:br>
              <a:rPr lang="ar-MA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 t="-2431" r="73426" b="39931"/>
          <a:stretch>
            <a:fillRect/>
          </a:stretch>
        </p:blipFill>
        <p:spPr bwMode="auto">
          <a:xfrm>
            <a:off x="0" y="642918"/>
            <a:ext cx="342899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11017" t="11309" r="53321" b="10937"/>
          <a:stretch>
            <a:fillRect/>
          </a:stretch>
        </p:blipFill>
        <p:spPr bwMode="auto">
          <a:xfrm>
            <a:off x="3500430" y="1428712"/>
            <a:ext cx="56435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715000"/>
          </a:xfrm>
        </p:spPr>
        <p:txBody>
          <a:bodyPr>
            <a:noAutofit/>
          </a:bodyPr>
          <a:lstStyle/>
          <a:p>
            <a:pPr lvl="0" algn="r" rtl="1"/>
            <a:r>
              <a:rPr lang="ar-DZ" sz="3600" dirty="0"/>
              <a:t>اعادة تحويل البيانات من الكمية الى الاسمية في صفحة </a:t>
            </a:r>
            <a:r>
              <a:rPr lang="fr-FR" sz="3600" dirty="0"/>
              <a:t>AFFICHAGE DES </a:t>
            </a:r>
            <a:r>
              <a:rPr lang="fr-FR" sz="3600" dirty="0" smtClean="0"/>
              <a:t>VARIABLES </a:t>
            </a:r>
            <a:r>
              <a:rPr lang="ar-DZ" sz="3600" dirty="0" smtClean="0"/>
              <a:t> </a:t>
            </a:r>
            <a:r>
              <a:rPr lang="ar-DZ" sz="3600" dirty="0"/>
              <a:t>في برنامج </a:t>
            </a:r>
            <a:r>
              <a:rPr lang="fr-FR" sz="3600" dirty="0" err="1"/>
              <a:t>spss</a:t>
            </a:r>
            <a:r>
              <a:rPr lang="fr-FR" sz="3600" dirty="0" smtClean="0"/>
              <a:t>.</a:t>
            </a:r>
            <a:endParaRPr lang="ar-MA" sz="3600" dirty="0" smtClean="0"/>
          </a:p>
          <a:p>
            <a:pPr lvl="0" algn="r" rtl="1"/>
            <a:r>
              <a:rPr lang="ar-MA" sz="3600" dirty="0" smtClean="0"/>
              <a:t>اذا كنا نريد التسمية بالفرنسية ننقل من </a:t>
            </a:r>
            <a:r>
              <a:rPr lang="fr-FR" sz="3600" dirty="0" err="1" smtClean="0"/>
              <a:t>excel</a:t>
            </a:r>
            <a:r>
              <a:rPr lang="ar-MA" sz="3600" dirty="0" smtClean="0"/>
              <a:t> </a:t>
            </a:r>
            <a:r>
              <a:rPr lang="ar-MA" sz="3600" dirty="0" smtClean="0"/>
              <a:t>الى </a:t>
            </a:r>
            <a:r>
              <a:rPr lang="fr-FR" sz="3600" dirty="0" err="1" smtClean="0"/>
              <a:t>spss</a:t>
            </a:r>
            <a:r>
              <a:rPr lang="fr-FR" sz="3600" dirty="0" smtClean="0"/>
              <a:t> </a:t>
            </a:r>
            <a:r>
              <a:rPr lang="ar-MA" sz="3600" dirty="0" smtClean="0"/>
              <a:t> دون المرور بالتطبيق السابق ما يلي:  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24602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676456" cy="6480720"/>
          </a:xfrm>
        </p:spPr>
        <p:txBody>
          <a:bodyPr>
            <a:normAutofit/>
          </a:bodyPr>
          <a:lstStyle/>
          <a:p>
            <a:pPr lvl="0"/>
            <a:r>
              <a:rPr lang="fr-FR" sz="2800" b="1" dirty="0"/>
              <a:t>Sexe du répondant</a:t>
            </a:r>
            <a:r>
              <a:rPr lang="fr-FR" sz="2800" dirty="0"/>
              <a:t> :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Homme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Femme</a:t>
            </a:r>
          </a:p>
          <a:p>
            <a:pPr lvl="0"/>
            <a:r>
              <a:rPr lang="fr-FR" sz="2800" b="1" dirty="0"/>
              <a:t>Age du répon</a:t>
            </a:r>
            <a:r>
              <a:rPr lang="fr-FR" sz="2800" dirty="0"/>
              <a:t>dant :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(18-20)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(21-23)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(22-26)</a:t>
            </a:r>
          </a:p>
          <a:p>
            <a:pPr lvl="0"/>
            <a:r>
              <a:rPr lang="fr-FR" sz="2800" b="1" dirty="0"/>
              <a:t>Année de licence</a:t>
            </a:r>
            <a:endParaRPr lang="fr-FR" sz="2800" dirty="0"/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Première année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Deuxième année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800" dirty="0"/>
              <a:t>Troisième </a:t>
            </a:r>
            <a:r>
              <a:rPr lang="fr-FR" sz="2800" dirty="0" smtClean="0"/>
              <a:t>année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0622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964488" cy="6264696"/>
          </a:xfrm>
        </p:spPr>
        <p:txBody>
          <a:bodyPr>
            <a:normAutofit/>
          </a:bodyPr>
          <a:lstStyle/>
          <a:p>
            <a:pPr lvl="0"/>
            <a:r>
              <a:rPr lang="fr-FR" sz="3600" b="1" dirty="0"/>
              <a:t>Evaluation du taux du satisfaction du programme ;des « td.tp » ;de l’utilisation du la bibliothèque </a:t>
            </a:r>
            <a:endParaRPr lang="fr-FR" sz="3600" dirty="0"/>
          </a:p>
          <a:p>
            <a:pPr marL="514350" lvl="0" indent="-514350">
              <a:buFont typeface="+mj-lt"/>
              <a:buAutoNum type="arabicPeriod"/>
            </a:pPr>
            <a:r>
              <a:rPr lang="fr-FR" sz="3600" dirty="0"/>
              <a:t>Fortement satisfait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600" dirty="0"/>
              <a:t>Plutôt satisfait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600" dirty="0"/>
              <a:t>Plutôt insatisfait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600" dirty="0"/>
              <a:t>Fortement insatisfait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600" dirty="0"/>
              <a:t>Aucune opinion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39471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 noGrp="1"/>
          </p:cNvSpPr>
          <p:nvPr>
            <p:ph type="title"/>
          </p:nvPr>
        </p:nvSpPr>
        <p:spPr>
          <a:xfrm>
            <a:off x="0" y="1428736"/>
            <a:ext cx="9144000" cy="3571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 rtl="1"/>
            <a: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  <a:t/>
            </a:r>
            <a:b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</a:br>
            <a: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  <a:t/>
            </a:r>
            <a:b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</a:br>
            <a:r>
              <a:rPr lang="ar-DZ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  <a:t>اختيار جزء من الجدول لإجراء التقييم</a:t>
            </a:r>
            <a: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  <a:t/>
            </a:r>
            <a:b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</a:br>
            <a: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  <a:t/>
            </a:r>
            <a:b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</a:br>
            <a:r>
              <a:rPr lang="fr-FR" sz="4400" b="1" dirty="0" smtClean="0">
                <a:latin typeface="Calibri" pitchFamily="34" charset="0"/>
                <a:cs typeface="Simplified Arabic"/>
              </a:rPr>
              <a:t/>
            </a:r>
            <a:br>
              <a:rPr lang="fr-FR" sz="4400" b="1" dirty="0" smtClean="0">
                <a:latin typeface="Calibri" pitchFamily="34" charset="0"/>
                <a:cs typeface="Simplified Arabic"/>
              </a:rPr>
            </a:br>
            <a:r>
              <a:rPr lang="fr-FR" sz="4400" b="1" dirty="0" smtClean="0">
                <a:latin typeface="Calibri" pitchFamily="34" charset="0"/>
                <a:cs typeface="Simplified Arabic"/>
              </a:rPr>
              <a:t> </a:t>
            </a:r>
            <a:r>
              <a:rPr lang="ar-MA" sz="4400" b="1" dirty="0" smtClean="0">
                <a:solidFill>
                  <a:srgbClr val="FF0000"/>
                </a:solidFill>
                <a:latin typeface="Calibri" pitchFamily="34" charset="0"/>
                <a:cs typeface="Simplified Arabic"/>
              </a:rPr>
              <a:t>مثال: </a:t>
            </a:r>
            <a:r>
              <a:rPr lang="ar-MA" sz="4400" b="1" dirty="0" smtClean="0">
                <a:latin typeface="Calibri" pitchFamily="34" charset="0"/>
                <a:cs typeface="Simplified Arabic"/>
              </a:rPr>
              <a:t>لدينا الجدول التالي و الذي يوضح تطور عدد المؤسسات الصغيرة والمتوسطة في الجزائر </a:t>
            </a:r>
            <a:r>
              <a:rPr lang="ar-MA" sz="4400" b="1" dirty="0" err="1" smtClean="0">
                <a:latin typeface="Calibri" pitchFamily="34" charset="0"/>
                <a:cs typeface="Simplified Arabic"/>
              </a:rPr>
              <a:t>،</a:t>
            </a:r>
            <a:r>
              <a:rPr lang="ar-MA" sz="4400" b="1" dirty="0" smtClean="0">
                <a:latin typeface="Calibri" pitchFamily="34" charset="0"/>
                <a:cs typeface="Simplified Arabic"/>
              </a:rPr>
              <a:t> </a:t>
            </a:r>
            <a:r>
              <a:rPr lang="ar-DZ" sz="4400" b="1" dirty="0" smtClean="0">
                <a:latin typeface="Calibri" pitchFamily="34" charset="0"/>
                <a:cs typeface="Simplified Arabic"/>
              </a:rPr>
              <a:t> المطلوب تحديد</a:t>
            </a:r>
            <a:r>
              <a:rPr lang="ar-MA" sz="4400" b="1" dirty="0" smtClean="0">
                <a:latin typeface="Calibri" pitchFamily="34" charset="0"/>
                <a:cs typeface="Simplified Arabic"/>
              </a:rPr>
              <a:t> عدد المؤسسات من 2007</a:t>
            </a:r>
            <a:endParaRPr lang="fr-FR" sz="4400" b="1" dirty="0" smtClean="0">
              <a:latin typeface="Calibri" pitchFamily="34" charset="0"/>
              <a:cs typeface="Simplified Arab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6129" r="62637" b="24395"/>
          <a:stretch>
            <a:fillRect/>
          </a:stretch>
        </p:blipFill>
        <p:spPr bwMode="auto">
          <a:xfrm>
            <a:off x="0" y="27283"/>
            <a:ext cx="9144000" cy="683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1933" t="-695" r="64641" b="27778"/>
          <a:stretch>
            <a:fillRect/>
          </a:stretch>
        </p:blipFill>
        <p:spPr bwMode="auto">
          <a:xfrm>
            <a:off x="0" y="0"/>
            <a:ext cx="257173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l="26903" t="12696" r="34114" b="16015"/>
          <a:stretch>
            <a:fillRect/>
          </a:stretch>
        </p:blipFill>
        <p:spPr bwMode="auto">
          <a:xfrm>
            <a:off x="1928794" y="0"/>
            <a:ext cx="50720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1933575"/>
            <a:ext cx="6734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6129" r="56593" b="27419"/>
          <a:stretch>
            <a:fillRect/>
          </a:stretch>
        </p:blipFill>
        <p:spPr bwMode="auto">
          <a:xfrm>
            <a:off x="0" y="28907"/>
            <a:ext cx="9144000" cy="68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245</TotalTime>
  <Words>46</Words>
  <Application>Microsoft Office PowerPoint</Application>
  <PresentationFormat>Affichage à l'écran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Horizon</vt:lpstr>
      <vt:lpstr>الكتابة بالعربية </vt:lpstr>
      <vt:lpstr>Diapositive 2</vt:lpstr>
      <vt:lpstr>Diapositive 3</vt:lpstr>
      <vt:lpstr>Diapositive 4</vt:lpstr>
      <vt:lpstr>  اختيار جزء من الجدول لإجراء التقييم    مثال: لدينا الجدول التالي و الذي يوضح تطور عدد المؤسسات الصغيرة والمتوسطة في الجزائر ،  المطلوب تحديد عدد المؤسسات من 2007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Khalil</dc:creator>
  <cp:lastModifiedBy>ADMIN</cp:lastModifiedBy>
  <cp:revision>12</cp:revision>
  <dcterms:created xsi:type="dcterms:W3CDTF">2019-02-06T01:56:59Z</dcterms:created>
  <dcterms:modified xsi:type="dcterms:W3CDTF">2019-04-25T21:26:40Z</dcterms:modified>
</cp:coreProperties>
</file>