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3"/>
  </p:notesMasterIdLst>
  <p:sldIdLst>
    <p:sldId id="258" r:id="rId2"/>
    <p:sldId id="402" r:id="rId3"/>
    <p:sldId id="345" r:id="rId4"/>
    <p:sldId id="346" r:id="rId5"/>
    <p:sldId id="410" r:id="rId6"/>
    <p:sldId id="417" r:id="rId7"/>
    <p:sldId id="407" r:id="rId8"/>
    <p:sldId id="416" r:id="rId9"/>
    <p:sldId id="419" r:id="rId10"/>
    <p:sldId id="411" r:id="rId11"/>
    <p:sldId id="409" r:id="rId12"/>
    <p:sldId id="418" r:id="rId13"/>
    <p:sldId id="414" r:id="rId14"/>
    <p:sldId id="431" r:id="rId15"/>
    <p:sldId id="432" r:id="rId16"/>
    <p:sldId id="433" r:id="rId17"/>
    <p:sldId id="415" r:id="rId18"/>
    <p:sldId id="292" r:id="rId19"/>
    <p:sldId id="435" r:id="rId20"/>
    <p:sldId id="440" r:id="rId21"/>
    <p:sldId id="436" r:id="rId22"/>
    <p:sldId id="439" r:id="rId23"/>
    <p:sldId id="425" r:id="rId24"/>
    <p:sldId id="437" r:id="rId25"/>
    <p:sldId id="438" r:id="rId26"/>
    <p:sldId id="420" r:id="rId27"/>
    <p:sldId id="434" r:id="rId28"/>
    <p:sldId id="426" r:id="rId29"/>
    <p:sldId id="421" r:id="rId30"/>
    <p:sldId id="422" r:id="rId31"/>
    <p:sldId id="423" r:id="rId32"/>
    <p:sldId id="424" r:id="rId33"/>
    <p:sldId id="430" r:id="rId34"/>
    <p:sldId id="428" r:id="rId35"/>
    <p:sldId id="429" r:id="rId36"/>
    <p:sldId id="427" r:id="rId37"/>
    <p:sldId id="396" r:id="rId38"/>
    <p:sldId id="397" r:id="rId39"/>
    <p:sldId id="403" r:id="rId40"/>
    <p:sldId id="404" r:id="rId41"/>
    <p:sldId id="412" r:id="rId4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Section par défaut" id="{B1F0E278-12A8-4A40-A367-3900D05F7AEC}">
          <p14:sldIdLst>
            <p14:sldId id="258"/>
            <p14:sldId id="256"/>
            <p14:sldId id="289"/>
            <p14:sldId id="257"/>
            <p14:sldId id="284"/>
            <p14:sldId id="285"/>
            <p14:sldId id="287"/>
            <p14:sldId id="288"/>
            <p14:sldId id="273"/>
            <p14:sldId id="274"/>
            <p14:sldId id="275"/>
            <p14:sldId id="261"/>
            <p14:sldId id="263"/>
            <p14:sldId id="283"/>
            <p14:sldId id="262"/>
            <p14:sldId id="264"/>
            <p14:sldId id="265"/>
            <p14:sldId id="266"/>
            <p14:sldId id="267"/>
            <p14:sldId id="268"/>
            <p14:sldId id="290"/>
            <p14:sldId id="291"/>
            <p14:sldId id="292"/>
            <p14:sldId id="293"/>
            <p14:sldId id="294"/>
            <p14:sldId id="295"/>
            <p14:sldId id="300"/>
            <p14:sldId id="304"/>
            <p14:sldId id="299"/>
            <p14:sldId id="296"/>
            <p14:sldId id="297"/>
            <p14:sldId id="301"/>
            <p14:sldId id="302"/>
            <p14:sldId id="303"/>
            <p14:sldId id="298"/>
            <p14:sldId id="305"/>
            <p14:sldId id="306"/>
            <p14:sldId id="308"/>
            <p14:sldId id="309"/>
            <p14:sldId id="31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91" autoAdjust="0"/>
    <p:restoredTop sz="94622" autoAdjust="0"/>
  </p:normalViewPr>
  <p:slideViewPr>
    <p:cSldViewPr>
      <p:cViewPr>
        <p:scale>
          <a:sx n="90" d="100"/>
          <a:sy n="90" d="100"/>
        </p:scale>
        <p:origin x="-306" y="78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BB0148-E3B8-4CD0-9E49-09AA6E7A4731}" type="datetimeFigureOut">
              <a:rPr lang="fr-FR" smtClean="0"/>
              <a:t>24/02/2019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C2822B-EA50-4823-BA51-9582B08224CE}" type="slidenum">
              <a:rPr lang="fr-FR" smtClean="0"/>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2C2822B-EA50-4823-BA51-9582B08224CE}" type="slidenum">
              <a:rPr lang="fr-FR" smtClean="0"/>
              <a:t>19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3D1A26B4-2F1F-4CB6-BC6C-F074135FC970}" type="datetimeFigureOut">
              <a:rPr lang="fr-FR" smtClean="0"/>
              <a:pPr/>
              <a:t>23/02/2019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739539A-80A8-4FAE-BBDA-3328826FF00D}" type="slidenum">
              <a:rPr lang="fr-FR" smtClean="0"/>
              <a:pPr/>
              <a:t>‹N°›</a:t>
            </a:fld>
            <a:endParaRPr lang="fr-FR"/>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fr-FR" smtClean="0"/>
              <a:t>Modifiez le style du titre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3D1A26B4-2F1F-4CB6-BC6C-F074135FC970}" type="datetimeFigureOut">
              <a:rPr lang="fr-FR" smtClean="0"/>
              <a:pPr/>
              <a:t>23/02/2019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739539A-80A8-4FAE-BBDA-3328826FF00D}"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smtClean="0"/>
              <a:t>Modifiez le style du titre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3D1A26B4-2F1F-4CB6-BC6C-F074135FC970}" type="datetimeFigureOut">
              <a:rPr lang="fr-FR" smtClean="0"/>
              <a:pPr/>
              <a:t>23/02/2019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739539A-80A8-4FAE-BBDA-3328826FF00D}"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3D1A26B4-2F1F-4CB6-BC6C-F074135FC970}" type="datetimeFigureOut">
              <a:rPr lang="fr-FR" smtClean="0"/>
              <a:pPr/>
              <a:t>23/02/2019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739539A-80A8-4FAE-BBDA-3328826FF00D}"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95" name="Title 94"/>
          <p:cNvSpPr>
            <a:spLocks noGrp="1"/>
          </p:cNvSpPr>
          <p:nvPr>
            <p:ph type="title"/>
          </p:nvPr>
        </p:nvSpPr>
        <p:spPr>
          <a:xfrm>
            <a:off x="457200" y="4463568"/>
            <a:ext cx="8305800" cy="1143000"/>
          </a:xfrm>
        </p:spPr>
        <p:txBody>
          <a:bodyPr/>
          <a:lstStyle/>
          <a:p>
            <a:r>
              <a:rPr lang="fr-FR" smtClean="0"/>
              <a:t>Modifiez le style du titre</a:t>
            </a:r>
            <a:endParaRPr lang="en-US"/>
          </a:p>
        </p:txBody>
      </p:sp>
      <p:sp>
        <p:nvSpPr>
          <p:cNvPr id="2" name="Date Placeholder 1"/>
          <p:cNvSpPr>
            <a:spLocks noGrp="1"/>
          </p:cNvSpPr>
          <p:nvPr>
            <p:ph type="dt" sz="half" idx="10"/>
          </p:nvPr>
        </p:nvSpPr>
        <p:spPr/>
        <p:txBody>
          <a:bodyPr/>
          <a:lstStyle/>
          <a:p>
            <a:fld id="{3D1A26B4-2F1F-4CB6-BC6C-F074135FC970}" type="datetimeFigureOut">
              <a:rPr lang="fr-FR" smtClean="0"/>
              <a:pPr/>
              <a:t>23/02/2019</a:t>
            </a:fld>
            <a:endParaRPr lang="fr-FR"/>
          </a:p>
        </p:txBody>
      </p:sp>
      <p:sp>
        <p:nvSpPr>
          <p:cNvPr id="91" name="Footer Placeholder 90"/>
          <p:cNvSpPr>
            <a:spLocks noGrp="1"/>
          </p:cNvSpPr>
          <p:nvPr>
            <p:ph type="ftr" sz="quarter" idx="11"/>
          </p:nvPr>
        </p:nvSpPr>
        <p:spPr/>
        <p:txBody>
          <a:bodyPr/>
          <a:lstStyle/>
          <a:p>
            <a:endParaRPr lang="fr-FR"/>
          </a:p>
        </p:txBody>
      </p:sp>
      <p:sp>
        <p:nvSpPr>
          <p:cNvPr id="92" name="Slide Number Placeholder 91"/>
          <p:cNvSpPr>
            <a:spLocks noGrp="1"/>
          </p:cNvSpPr>
          <p:nvPr>
            <p:ph type="sldNum" sz="quarter" idx="12"/>
          </p:nvPr>
        </p:nvSpPr>
        <p:spPr/>
        <p:txBody>
          <a:bodyPr/>
          <a:lstStyle/>
          <a:p>
            <a:fld id="{2739539A-80A8-4FAE-BBDA-3328826FF00D}"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Date Placeholder 4"/>
          <p:cNvSpPr>
            <a:spLocks noGrp="1"/>
          </p:cNvSpPr>
          <p:nvPr>
            <p:ph type="dt" sz="half" idx="10"/>
          </p:nvPr>
        </p:nvSpPr>
        <p:spPr/>
        <p:txBody>
          <a:bodyPr/>
          <a:lstStyle/>
          <a:p>
            <a:fld id="{3D1A26B4-2F1F-4CB6-BC6C-F074135FC970}" type="datetimeFigureOut">
              <a:rPr lang="fr-FR" smtClean="0"/>
              <a:pPr/>
              <a:t>23/02/2019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739539A-80A8-4FAE-BBDA-3328826FF00D}"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6"/>
          <p:cNvSpPr>
            <a:spLocks noGrp="1"/>
          </p:cNvSpPr>
          <p:nvPr>
            <p:ph type="dt" sz="half" idx="10"/>
          </p:nvPr>
        </p:nvSpPr>
        <p:spPr/>
        <p:txBody>
          <a:bodyPr/>
          <a:lstStyle/>
          <a:p>
            <a:fld id="{3D1A26B4-2F1F-4CB6-BC6C-F074135FC970}" type="datetimeFigureOut">
              <a:rPr lang="fr-FR" smtClean="0"/>
              <a:pPr/>
              <a:t>23/02/2019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2739539A-80A8-4FAE-BBDA-3328826FF00D}"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3D1A26B4-2F1F-4CB6-BC6C-F074135FC970}" type="datetimeFigureOut">
              <a:rPr lang="fr-FR" smtClean="0"/>
              <a:pPr/>
              <a:t>23/02/2019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2739539A-80A8-4FAE-BBDA-3328826FF00D}"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1A26B4-2F1F-4CB6-BC6C-F074135FC970}" type="datetimeFigureOut">
              <a:rPr lang="fr-FR" smtClean="0"/>
              <a:pPr/>
              <a:t>23/02/2019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2739539A-80A8-4FAE-BBDA-3328826FF00D}"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3D1A26B4-2F1F-4CB6-BC6C-F074135FC970}" type="datetimeFigureOut">
              <a:rPr lang="fr-FR" smtClean="0"/>
              <a:pPr/>
              <a:t>23/02/2019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739539A-80A8-4FAE-BBDA-3328826FF00D}" type="slidenum">
              <a:rPr lang="fr-FR" smtClean="0"/>
              <a:pPr/>
              <a:t>‹N°›</a:t>
            </a:fld>
            <a:endParaRPr lang="fr-F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fr-FR" smtClean="0"/>
              <a:t>Modifiez le style du titre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a:p>
        </p:txBody>
      </p:sp>
      <p:sp>
        <p:nvSpPr>
          <p:cNvPr id="5" name="Date Placeholder 4"/>
          <p:cNvSpPr>
            <a:spLocks noGrp="1"/>
          </p:cNvSpPr>
          <p:nvPr>
            <p:ph type="dt" sz="half" idx="10"/>
          </p:nvPr>
        </p:nvSpPr>
        <p:spPr/>
        <p:txBody>
          <a:bodyPr/>
          <a:lstStyle/>
          <a:p>
            <a:fld id="{3D1A26B4-2F1F-4CB6-BC6C-F074135FC970}" type="datetimeFigureOut">
              <a:rPr lang="fr-FR" smtClean="0"/>
              <a:pPr/>
              <a:t>23/02/2019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739539A-80A8-4FAE-BBDA-3328826FF00D}" type="slidenum">
              <a:rPr lang="fr-FR" smtClean="0"/>
              <a:pPr/>
              <a:t>‹N°›</a:t>
            </a:fld>
            <a:endParaRPr lang="fr-F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fr-FR" smtClean="0"/>
              <a:t>Modifiez le style du titre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3D1A26B4-2F1F-4CB6-BC6C-F074135FC970}" type="datetimeFigureOut">
              <a:rPr lang="fr-FR" smtClean="0"/>
              <a:pPr/>
              <a:t>23/02/2019</a:t>
            </a:fld>
            <a:endParaRPr lang="fr-F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fr-F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2739539A-80A8-4FAE-BBDA-3328826FF00D}" type="slidenum">
              <a:rPr lang="fr-FR" smtClean="0"/>
              <a:pPr/>
              <a:t>‹N°›</a:t>
            </a:fld>
            <a:endParaRPr lang="fr-FR"/>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xml"/><Relationship Id="rId4" Type="http://schemas.openxmlformats.org/officeDocument/2006/relationships/image" Target="../media/image45.jpeg"/></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 Id="rId5" Type="http://schemas.openxmlformats.org/officeDocument/2006/relationships/image" Target="../media/image49.png"/><Relationship Id="rId4" Type="http://schemas.openxmlformats.org/officeDocument/2006/relationships/image" Target="../media/image48.jpeg"/></Relationships>
</file>

<file path=ppt/slides/_rels/slide3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2420888"/>
            <a:ext cx="4138697" cy="1569660"/>
          </a:xfrm>
          <a:prstGeom prst="rect">
            <a:avLst/>
          </a:prstGeom>
        </p:spPr>
        <p:txBody>
          <a:bodyPr wrap="none">
            <a:spAutoFit/>
          </a:bodyPr>
          <a:lstStyle/>
          <a:p>
            <a:r>
              <a:rPr lang="fr-FR" sz="4800" b="1" dirty="0" smtClean="0"/>
              <a:t>JOINTS</a:t>
            </a:r>
          </a:p>
          <a:p>
            <a:r>
              <a:rPr lang="fr-FR" sz="4800" b="1" dirty="0" smtClean="0"/>
              <a:t>CONSTRUCTIFS</a:t>
            </a:r>
            <a:endParaRPr lang="fr-FR" sz="6600" b="1" dirty="0" smtClean="0"/>
          </a:p>
        </p:txBody>
      </p:sp>
    </p:spTree>
    <p:extLst>
      <p:ext uri="{BB962C8B-B14F-4D97-AF65-F5344CB8AC3E}">
        <p14:creationId xmlns="" xmlns:p14="http://schemas.microsoft.com/office/powerpoint/2010/main" val="2342964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Joint de rupture / tassement</a:t>
            </a:r>
            <a:endParaRPr lang="fr-FR" dirty="0"/>
          </a:p>
        </p:txBody>
      </p:sp>
      <p:pic>
        <p:nvPicPr>
          <p:cNvPr id="2050" name="Picture 2"/>
          <p:cNvPicPr>
            <a:picLocks noGrp="1" noChangeAspect="1" noChangeArrowheads="1"/>
          </p:cNvPicPr>
          <p:nvPr>
            <p:ph idx="1"/>
          </p:nvPr>
        </p:nvPicPr>
        <p:blipFill>
          <a:blip r:embed="rId2"/>
          <a:srcRect/>
          <a:stretch>
            <a:fillRect/>
          </a:stretch>
        </p:blipFill>
        <p:spPr bwMode="auto">
          <a:xfrm>
            <a:off x="785786" y="1500174"/>
            <a:ext cx="3518259" cy="3143272"/>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4357686" y="1928802"/>
            <a:ext cx="4333875" cy="296704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a:srcRect/>
          <a:stretch>
            <a:fillRect/>
          </a:stretch>
        </p:blipFill>
        <p:spPr bwMode="auto">
          <a:xfrm>
            <a:off x="500034" y="2500306"/>
            <a:ext cx="8229600" cy="3882942"/>
          </a:xfrm>
          <a:prstGeom prst="rect">
            <a:avLst/>
          </a:prstGeom>
          <a:noFill/>
          <a:ln w="9525">
            <a:noFill/>
            <a:miter lim="800000"/>
            <a:headEnd/>
            <a:tailEnd/>
          </a:ln>
          <a:effectLst/>
        </p:spPr>
      </p:pic>
      <p:pic>
        <p:nvPicPr>
          <p:cNvPr id="5" name="Picture 2"/>
          <p:cNvPicPr>
            <a:picLocks noChangeAspect="1" noChangeArrowheads="1"/>
          </p:cNvPicPr>
          <p:nvPr/>
        </p:nvPicPr>
        <p:blipFill>
          <a:blip r:embed="rId3"/>
          <a:srcRect/>
          <a:stretch>
            <a:fillRect/>
          </a:stretch>
        </p:blipFill>
        <p:spPr bwMode="auto">
          <a:xfrm>
            <a:off x="1500166" y="357166"/>
            <a:ext cx="5661764" cy="1860434"/>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LES DIFFÉRENTES TYPES DE JOINTS</a:t>
            </a:r>
            <a:endParaRPr lang="fr-FR" dirty="0"/>
          </a:p>
        </p:txBody>
      </p:sp>
      <p:sp>
        <p:nvSpPr>
          <p:cNvPr id="3" name="Sous-titre 2"/>
          <p:cNvSpPr>
            <a:spLocks noGrp="1"/>
          </p:cNvSpPr>
          <p:nvPr>
            <p:ph type="subTitle" idx="1"/>
          </p:nvPr>
        </p:nvSpPr>
        <p:spPr/>
        <p:txBody>
          <a:bodyPr>
            <a:normAutofit fontScale="92500"/>
          </a:bodyPr>
          <a:lstStyle/>
          <a:p>
            <a:r>
              <a:rPr lang="fr-FR" sz="3600" dirty="0" smtClean="0"/>
              <a:t>2/ Le joint de dilatation</a:t>
            </a:r>
            <a:endParaRPr lang="fr-FR" sz="3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714356"/>
            <a:ext cx="4972056" cy="5411807"/>
          </a:xfrm>
        </p:spPr>
        <p:txBody>
          <a:bodyPr>
            <a:normAutofit fontScale="55000" lnSpcReduction="20000"/>
          </a:bodyPr>
          <a:lstStyle/>
          <a:p>
            <a:pPr>
              <a:buNone/>
            </a:pPr>
            <a:r>
              <a:rPr lang="fr-FR" sz="6500" u="sng" dirty="0" smtClean="0"/>
              <a:t>2/ Le </a:t>
            </a:r>
            <a:r>
              <a:rPr lang="fr-FR" sz="6500" u="sng" dirty="0" smtClean="0"/>
              <a:t>joint de dilatation</a:t>
            </a:r>
          </a:p>
          <a:p>
            <a:endParaRPr lang="fr-FR" dirty="0" smtClean="0"/>
          </a:p>
          <a:p>
            <a:r>
              <a:rPr lang="fr-FR" sz="3800" dirty="0" smtClean="0"/>
              <a:t>Un joint de dilatation est un joint destiné à absorber les variations de dimensions des matériaux d’une structure sous l'effet des variations de température.</a:t>
            </a:r>
          </a:p>
          <a:p>
            <a:r>
              <a:rPr lang="fr-FR" sz="3800" dirty="0" smtClean="0"/>
              <a:t> Il divise les grands bâtiments en un certain nombre de sections ,</a:t>
            </a:r>
          </a:p>
          <a:p>
            <a:r>
              <a:rPr lang="fr-FR" sz="3800" dirty="0" smtClean="0"/>
              <a:t> Il compense les variations de température et d’humidité </a:t>
            </a:r>
          </a:p>
          <a:p>
            <a:r>
              <a:rPr lang="fr-FR" sz="3800" dirty="0" smtClean="0"/>
              <a:t>Il évite les effets : - des variations hygrothermiques, du retrait et du gonflement des bétons, </a:t>
            </a:r>
          </a:p>
          <a:p>
            <a:r>
              <a:rPr lang="fr-FR" sz="3800" dirty="0" smtClean="0"/>
              <a:t>Joint de dilatation : Au droit des joints de dilatation (le joint de dilatation du bâtiment descend jusqu’aux fondations), la semelle n’est pas fractionnée.</a:t>
            </a:r>
            <a:endParaRPr lang="fr-FR" sz="3800" dirty="0"/>
          </a:p>
        </p:txBody>
      </p:sp>
      <p:pic>
        <p:nvPicPr>
          <p:cNvPr id="9218" name="Picture 2"/>
          <p:cNvPicPr>
            <a:picLocks noGrp="1" noChangeAspect="1" noChangeArrowheads="1"/>
          </p:cNvPicPr>
          <p:nvPr>
            <p:ph sz="half" idx="2"/>
          </p:nvPr>
        </p:nvPicPr>
        <p:blipFill>
          <a:blip r:embed="rId2"/>
          <a:srcRect/>
          <a:stretch>
            <a:fillRect/>
          </a:stretch>
        </p:blipFill>
        <p:spPr bwMode="auto">
          <a:xfrm>
            <a:off x="5643570" y="285728"/>
            <a:ext cx="3043237" cy="2265479"/>
          </a:xfrm>
          <a:prstGeom prst="rect">
            <a:avLst/>
          </a:prstGeom>
          <a:noFill/>
          <a:ln w="9525">
            <a:noFill/>
            <a:miter lim="800000"/>
            <a:headEnd/>
            <a:tailEnd/>
          </a:ln>
          <a:effectLst/>
        </p:spPr>
      </p:pic>
      <p:pic>
        <p:nvPicPr>
          <p:cNvPr id="6" name="Picture 2" descr="Image associÃ©e"/>
          <p:cNvPicPr>
            <a:picLocks noChangeAspect="1" noChangeArrowheads="1"/>
          </p:cNvPicPr>
          <p:nvPr/>
        </p:nvPicPr>
        <p:blipFill>
          <a:blip r:embed="rId3"/>
          <a:srcRect/>
          <a:stretch>
            <a:fillRect/>
          </a:stretch>
        </p:blipFill>
        <p:spPr bwMode="auto">
          <a:xfrm>
            <a:off x="5715008" y="2809880"/>
            <a:ext cx="3143272" cy="361951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Joint de dilatation pour ossature </a:t>
            </a:r>
            <a:br>
              <a:rPr lang="fr-FR" dirty="0" smtClean="0"/>
            </a:br>
            <a:r>
              <a:rPr lang="fr-FR" dirty="0" smtClean="0"/>
              <a:t>en béton armé</a:t>
            </a:r>
            <a:endParaRPr lang="fr-FR" dirty="0"/>
          </a:p>
        </p:txBody>
      </p:sp>
      <p:sp>
        <p:nvSpPr>
          <p:cNvPr id="3" name="Espace réservé du contenu 2"/>
          <p:cNvSpPr>
            <a:spLocks noGrp="1"/>
          </p:cNvSpPr>
          <p:nvPr>
            <p:ph idx="1"/>
          </p:nvPr>
        </p:nvSpPr>
        <p:spPr>
          <a:xfrm>
            <a:off x="457200" y="1600200"/>
            <a:ext cx="4543428" cy="4525963"/>
          </a:xfrm>
        </p:spPr>
        <p:txBody>
          <a:bodyPr>
            <a:normAutofit/>
          </a:bodyPr>
          <a:lstStyle/>
          <a:p>
            <a:r>
              <a:rPr lang="fr-FR" dirty="0" smtClean="0"/>
              <a:t>Zones sèches :   18m ≤ D</a:t>
            </a:r>
            <a:r>
              <a:rPr lang="fr-FR" dirty="0" smtClean="0"/>
              <a:t> </a:t>
            </a:r>
            <a:r>
              <a:rPr lang="fr-FR" dirty="0" smtClean="0"/>
              <a:t>≤ 24m</a:t>
            </a:r>
          </a:p>
          <a:p>
            <a:r>
              <a:rPr lang="fr-FR" dirty="0" smtClean="0"/>
              <a:t>Zones </a:t>
            </a:r>
            <a:r>
              <a:rPr lang="fr-FR" dirty="0" smtClean="0"/>
              <a:t>humides:  25m </a:t>
            </a:r>
            <a:r>
              <a:rPr lang="fr-FR" dirty="0" smtClean="0"/>
              <a:t>≤ D ≤ </a:t>
            </a:r>
            <a:r>
              <a:rPr lang="fr-FR" dirty="0" smtClean="0"/>
              <a:t>50m</a:t>
            </a:r>
          </a:p>
          <a:p>
            <a:r>
              <a:rPr lang="fr-FR" dirty="0" smtClean="0"/>
              <a:t>Épaisseur du joint: 2 à 3cm</a:t>
            </a:r>
          </a:p>
          <a:p>
            <a:pPr>
              <a:buFont typeface="Wingdings" pitchFamily="2" charset="2"/>
              <a:buChar char="Ø"/>
            </a:pPr>
            <a:r>
              <a:rPr lang="fr-FR" dirty="0" smtClean="0"/>
              <a:t> joint de dilatation à poteau-double: c’est la meilleure disposition qui consiste à doubler les éléments porteurs (poteaux doubles, murs doubles, …etc.)</a:t>
            </a:r>
            <a:endParaRPr lang="fr-FR" dirty="0" smtClean="0"/>
          </a:p>
          <a:p>
            <a:endParaRPr lang="fr-FR" dirty="0"/>
          </a:p>
        </p:txBody>
      </p:sp>
      <p:pic>
        <p:nvPicPr>
          <p:cNvPr id="1028" name="Picture 4" descr="Image associÃ©e"/>
          <p:cNvPicPr>
            <a:picLocks noChangeAspect="1" noChangeArrowheads="1"/>
          </p:cNvPicPr>
          <p:nvPr/>
        </p:nvPicPr>
        <p:blipFill>
          <a:blip r:embed="rId2"/>
          <a:srcRect/>
          <a:stretch>
            <a:fillRect/>
          </a:stretch>
        </p:blipFill>
        <p:spPr bwMode="auto">
          <a:xfrm>
            <a:off x="5857884" y="825511"/>
            <a:ext cx="2171696" cy="5032381"/>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6082" name="Picture 2" descr="Image associÃ©e"/>
          <p:cNvPicPr>
            <a:picLocks noChangeAspect="1" noChangeArrowheads="1"/>
          </p:cNvPicPr>
          <p:nvPr/>
        </p:nvPicPr>
        <p:blipFill>
          <a:blip r:embed="rId2"/>
          <a:srcRect/>
          <a:stretch>
            <a:fillRect/>
          </a:stretch>
        </p:blipFill>
        <p:spPr bwMode="auto">
          <a:xfrm>
            <a:off x="4000496" y="2143116"/>
            <a:ext cx="4377639" cy="3286148"/>
          </a:xfrm>
          <a:prstGeom prst="rect">
            <a:avLst/>
          </a:prstGeom>
          <a:noFill/>
        </p:spPr>
      </p:pic>
      <p:pic>
        <p:nvPicPr>
          <p:cNvPr id="46084" name="Picture 4" descr="RÃ©sultat de recherche d'images pour &quot;joint de dilatation pour ossature en bÃ©ton armÃ©&quot;"/>
          <p:cNvPicPr>
            <a:picLocks noChangeAspect="1" noChangeArrowheads="1"/>
          </p:cNvPicPr>
          <p:nvPr/>
        </p:nvPicPr>
        <p:blipFill>
          <a:blip r:embed="rId3"/>
          <a:srcRect/>
          <a:stretch>
            <a:fillRect/>
          </a:stretch>
        </p:blipFill>
        <p:spPr bwMode="auto">
          <a:xfrm>
            <a:off x="785786" y="1857364"/>
            <a:ext cx="2982537" cy="3976716"/>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Image associÃ©e"/>
          <p:cNvPicPr>
            <a:picLocks noChangeAspect="1" noChangeArrowheads="1"/>
          </p:cNvPicPr>
          <p:nvPr/>
        </p:nvPicPr>
        <p:blipFill>
          <a:blip r:embed="rId2"/>
          <a:srcRect/>
          <a:stretch>
            <a:fillRect/>
          </a:stretch>
        </p:blipFill>
        <p:spPr bwMode="auto">
          <a:xfrm>
            <a:off x="5000628" y="1214422"/>
            <a:ext cx="3286148" cy="5044380"/>
          </a:xfrm>
          <a:prstGeom prst="rect">
            <a:avLst/>
          </a:prstGeom>
          <a:noFill/>
        </p:spPr>
      </p:pic>
      <p:pic>
        <p:nvPicPr>
          <p:cNvPr id="47108" name="Picture 4" descr="RÃ©sultat de recherche d'images pour &quot;joint de dilatation pour ossature en bÃ©ton armÃ©&quot;"/>
          <p:cNvPicPr>
            <a:picLocks noChangeAspect="1" noChangeArrowheads="1"/>
          </p:cNvPicPr>
          <p:nvPr/>
        </p:nvPicPr>
        <p:blipFill>
          <a:blip r:embed="rId3"/>
          <a:srcRect/>
          <a:stretch>
            <a:fillRect/>
          </a:stretch>
        </p:blipFill>
        <p:spPr bwMode="auto">
          <a:xfrm>
            <a:off x="714348" y="1285860"/>
            <a:ext cx="3857652" cy="5003816"/>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2"/>
          <p:cNvSpPr txBox="1">
            <a:spLocks noChangeArrowheads="1"/>
          </p:cNvSpPr>
          <p:nvPr/>
        </p:nvSpPr>
        <p:spPr>
          <a:xfrm>
            <a:off x="685800" y="548680"/>
            <a:ext cx="7772400" cy="1081088"/>
          </a:xfrm>
          <a:prstGeom prst="rect">
            <a:avLst/>
          </a:prstGeom>
          <a:noFill/>
          <a:ln/>
          <a:extLst>
            <a:ext uri="{91240B29-F687-4F45-9708-019B960494DF}">
              <a14:hiddenLine xmlns="" xmlns:a14="http://schemas.microsoft.com/office/drawing/2010/main" w="9525" cap="flat" cmpd="sng">
                <a:solidFill>
                  <a:schemeClr val="tx1"/>
                </a:solidFill>
                <a:prstDash val="solid"/>
                <a:miter lim="800000"/>
                <a:headEnd type="none" w="med" len="med"/>
                <a:tailEnd type="none" w="med" len="med"/>
              </a14:hiddenLine>
            </a:ext>
          </a:extLst>
        </p:spPr>
        <p:txBody>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algn="ctr">
              <a:spcBef>
                <a:spcPct val="50000"/>
              </a:spcBef>
              <a:buClrTx/>
              <a:buFontTx/>
              <a:buNone/>
            </a:pPr>
            <a:r>
              <a:rPr lang="fr-FR" b="1" dirty="0" smtClean="0">
                <a:solidFill>
                  <a:srgbClr val="FFFF00"/>
                </a:solidFill>
              </a:rPr>
              <a:t>IMPORTANT :</a:t>
            </a:r>
            <a:r>
              <a:rPr lang="fr-FR" dirty="0" smtClean="0">
                <a:solidFill>
                  <a:srgbClr val="FFFF00"/>
                </a:solidFill>
              </a:rPr>
              <a:t> </a:t>
            </a:r>
            <a:r>
              <a:rPr lang="fr-FR" u="sng" dirty="0" smtClean="0">
                <a:solidFill>
                  <a:schemeClr val="tx1"/>
                </a:solidFill>
              </a:rPr>
              <a:t>le joint de rupture </a:t>
            </a:r>
            <a:r>
              <a:rPr lang="fr-FR" dirty="0" smtClean="0">
                <a:solidFill>
                  <a:srgbClr val="FFFF00"/>
                </a:solidFill>
              </a:rPr>
              <a:t>pour tassement  traverse les bâtiments de part en part ,alors que </a:t>
            </a:r>
            <a:r>
              <a:rPr lang="fr-FR" u="sng" dirty="0" smtClean="0">
                <a:solidFill>
                  <a:schemeClr val="tx1"/>
                </a:solidFill>
              </a:rPr>
              <a:t>le joint de dilatation</a:t>
            </a:r>
            <a:r>
              <a:rPr lang="fr-FR" dirty="0" smtClean="0">
                <a:solidFill>
                  <a:srgbClr val="FFFF00"/>
                </a:solidFill>
              </a:rPr>
              <a:t> s’arrête au-dessus des fondations.</a:t>
            </a:r>
            <a:endParaRPr lang="fr-FR" dirty="0">
              <a:solidFill>
                <a:srgbClr val="FFFF00"/>
              </a:solidFill>
            </a:endParaRPr>
          </a:p>
        </p:txBody>
      </p:sp>
      <p:grpSp>
        <p:nvGrpSpPr>
          <p:cNvPr id="12" name="Groupe 11"/>
          <p:cNvGrpSpPr/>
          <p:nvPr/>
        </p:nvGrpSpPr>
        <p:grpSpPr>
          <a:xfrm>
            <a:off x="2143108" y="1928802"/>
            <a:ext cx="6028691" cy="2643206"/>
            <a:chOff x="762000" y="3198414"/>
            <a:chExt cx="6212331" cy="2745186"/>
          </a:xfrm>
        </p:grpSpPr>
        <p:sp>
          <p:nvSpPr>
            <p:cNvPr id="2" name="Freeform 6"/>
            <p:cNvSpPr>
              <a:spLocks/>
            </p:cNvSpPr>
            <p:nvPr/>
          </p:nvSpPr>
          <p:spPr bwMode="auto">
            <a:xfrm>
              <a:off x="762000" y="4114800"/>
              <a:ext cx="990600" cy="1828800"/>
            </a:xfrm>
            <a:custGeom>
              <a:avLst/>
              <a:gdLst>
                <a:gd name="T0" fmla="*/ 384 w 624"/>
                <a:gd name="T1" fmla="*/ 0 h 1152"/>
                <a:gd name="T2" fmla="*/ 384 w 624"/>
                <a:gd name="T3" fmla="*/ 912 h 1152"/>
                <a:gd name="T4" fmla="*/ 0 w 624"/>
                <a:gd name="T5" fmla="*/ 912 h 1152"/>
                <a:gd name="T6" fmla="*/ 0 w 624"/>
                <a:gd name="T7" fmla="*/ 1152 h 1152"/>
                <a:gd name="T8" fmla="*/ 624 w 624"/>
                <a:gd name="T9" fmla="*/ 1152 h 1152"/>
                <a:gd name="T10" fmla="*/ 624 w 624"/>
                <a:gd name="T11" fmla="*/ 0 h 1152"/>
              </a:gdLst>
              <a:ahLst/>
              <a:cxnLst>
                <a:cxn ang="0">
                  <a:pos x="T0" y="T1"/>
                </a:cxn>
                <a:cxn ang="0">
                  <a:pos x="T2" y="T3"/>
                </a:cxn>
                <a:cxn ang="0">
                  <a:pos x="T4" y="T5"/>
                </a:cxn>
                <a:cxn ang="0">
                  <a:pos x="T6" y="T7"/>
                </a:cxn>
                <a:cxn ang="0">
                  <a:pos x="T8" y="T9"/>
                </a:cxn>
                <a:cxn ang="0">
                  <a:pos x="T10" y="T11"/>
                </a:cxn>
              </a:cxnLst>
              <a:rect l="0" t="0" r="r" b="b"/>
              <a:pathLst>
                <a:path w="624" h="1152">
                  <a:moveTo>
                    <a:pt x="384" y="0"/>
                  </a:moveTo>
                  <a:lnTo>
                    <a:pt x="384" y="912"/>
                  </a:lnTo>
                  <a:lnTo>
                    <a:pt x="0" y="912"/>
                  </a:lnTo>
                  <a:lnTo>
                    <a:pt x="0" y="1152"/>
                  </a:lnTo>
                  <a:lnTo>
                    <a:pt x="624" y="1152"/>
                  </a:lnTo>
                  <a:lnTo>
                    <a:pt x="624" y="0"/>
                  </a:lnTo>
                </a:path>
              </a:pathLst>
            </a:custGeom>
            <a:noFill/>
            <a:ln w="9525" cap="flat" cmpd="sng">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3" name="Freeform 7"/>
            <p:cNvSpPr>
              <a:spLocks/>
            </p:cNvSpPr>
            <p:nvPr/>
          </p:nvSpPr>
          <p:spPr bwMode="auto">
            <a:xfrm flipH="1">
              <a:off x="1828800" y="4114800"/>
              <a:ext cx="990600" cy="1828800"/>
            </a:xfrm>
            <a:custGeom>
              <a:avLst/>
              <a:gdLst>
                <a:gd name="T0" fmla="*/ 384 w 624"/>
                <a:gd name="T1" fmla="*/ 0 h 1152"/>
                <a:gd name="T2" fmla="*/ 384 w 624"/>
                <a:gd name="T3" fmla="*/ 912 h 1152"/>
                <a:gd name="T4" fmla="*/ 0 w 624"/>
                <a:gd name="T5" fmla="*/ 912 h 1152"/>
                <a:gd name="T6" fmla="*/ 0 w 624"/>
                <a:gd name="T7" fmla="*/ 1152 h 1152"/>
                <a:gd name="T8" fmla="*/ 624 w 624"/>
                <a:gd name="T9" fmla="*/ 1152 h 1152"/>
                <a:gd name="T10" fmla="*/ 624 w 624"/>
                <a:gd name="T11" fmla="*/ 0 h 1152"/>
              </a:gdLst>
              <a:ahLst/>
              <a:cxnLst>
                <a:cxn ang="0">
                  <a:pos x="T0" y="T1"/>
                </a:cxn>
                <a:cxn ang="0">
                  <a:pos x="T2" y="T3"/>
                </a:cxn>
                <a:cxn ang="0">
                  <a:pos x="T4" y="T5"/>
                </a:cxn>
                <a:cxn ang="0">
                  <a:pos x="T6" y="T7"/>
                </a:cxn>
                <a:cxn ang="0">
                  <a:pos x="T8" y="T9"/>
                </a:cxn>
                <a:cxn ang="0">
                  <a:pos x="T10" y="T11"/>
                </a:cxn>
              </a:cxnLst>
              <a:rect l="0" t="0" r="r" b="b"/>
              <a:pathLst>
                <a:path w="624" h="1152">
                  <a:moveTo>
                    <a:pt x="384" y="0"/>
                  </a:moveTo>
                  <a:lnTo>
                    <a:pt x="384" y="912"/>
                  </a:lnTo>
                  <a:lnTo>
                    <a:pt x="0" y="912"/>
                  </a:lnTo>
                  <a:lnTo>
                    <a:pt x="0" y="1152"/>
                  </a:lnTo>
                  <a:lnTo>
                    <a:pt x="624" y="1152"/>
                  </a:lnTo>
                  <a:lnTo>
                    <a:pt x="624" y="0"/>
                  </a:lnTo>
                </a:path>
              </a:pathLst>
            </a:custGeom>
            <a:noFill/>
            <a:ln w="9525" cap="flat" cmpd="sng">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4" name="Rectangle 8"/>
            <p:cNvSpPr>
              <a:spLocks noChangeArrowheads="1"/>
            </p:cNvSpPr>
            <p:nvPr/>
          </p:nvSpPr>
          <p:spPr bwMode="auto">
            <a:xfrm>
              <a:off x="1752600" y="4114800"/>
              <a:ext cx="76200" cy="1828800"/>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 name="Line 9"/>
            <p:cNvSpPr>
              <a:spLocks noChangeShapeType="1"/>
            </p:cNvSpPr>
            <p:nvPr/>
          </p:nvSpPr>
          <p:spPr bwMode="auto">
            <a:xfrm flipH="1">
              <a:off x="1828800" y="4114800"/>
              <a:ext cx="1219200" cy="609600"/>
            </a:xfrm>
            <a:prstGeom prst="line">
              <a:avLst/>
            </a:prstGeom>
            <a:noFill/>
            <a:ln w="19050">
              <a:solidFill>
                <a:schemeClr val="hlink"/>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6" name="Text Box 10"/>
            <p:cNvSpPr txBox="1">
              <a:spLocks noChangeArrowheads="1"/>
            </p:cNvSpPr>
            <p:nvPr/>
          </p:nvSpPr>
          <p:spPr bwMode="auto">
            <a:xfrm>
              <a:off x="2895601" y="3810000"/>
              <a:ext cx="2136016" cy="9909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fr-FR" sz="2800" dirty="0"/>
                <a:t>Joint de rupture</a:t>
              </a:r>
            </a:p>
          </p:txBody>
        </p:sp>
        <p:sp>
          <p:nvSpPr>
            <p:cNvPr id="8" name="Rectangle 15"/>
            <p:cNvSpPr>
              <a:spLocks noChangeArrowheads="1"/>
            </p:cNvSpPr>
            <p:nvPr/>
          </p:nvSpPr>
          <p:spPr bwMode="auto">
            <a:xfrm>
              <a:off x="5800759" y="4114800"/>
              <a:ext cx="74613" cy="1447800"/>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 name="Line 16"/>
            <p:cNvSpPr>
              <a:spLocks noChangeShapeType="1"/>
            </p:cNvSpPr>
            <p:nvPr/>
          </p:nvSpPr>
          <p:spPr bwMode="auto">
            <a:xfrm flipH="1">
              <a:off x="5848378" y="3581400"/>
              <a:ext cx="495300" cy="1143000"/>
            </a:xfrm>
            <a:prstGeom prst="line">
              <a:avLst/>
            </a:prstGeom>
            <a:noFill/>
            <a:ln w="19050">
              <a:solidFill>
                <a:schemeClr val="hlink"/>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10" name="Text Box 17"/>
            <p:cNvSpPr txBox="1">
              <a:spLocks noChangeArrowheads="1"/>
            </p:cNvSpPr>
            <p:nvPr/>
          </p:nvSpPr>
          <p:spPr bwMode="auto">
            <a:xfrm>
              <a:off x="4961873" y="3198414"/>
              <a:ext cx="2012458" cy="3779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fr-FR" sz="2800" dirty="0"/>
                <a:t>Joint de dilatation</a:t>
              </a:r>
            </a:p>
          </p:txBody>
        </p:sp>
        <p:sp>
          <p:nvSpPr>
            <p:cNvPr id="11" name="Freeform 18"/>
            <p:cNvSpPr>
              <a:spLocks/>
            </p:cNvSpPr>
            <p:nvPr/>
          </p:nvSpPr>
          <p:spPr bwMode="auto">
            <a:xfrm>
              <a:off x="4819684" y="4114800"/>
              <a:ext cx="2057400" cy="1828800"/>
            </a:xfrm>
            <a:custGeom>
              <a:avLst/>
              <a:gdLst>
                <a:gd name="T0" fmla="*/ 384 w 1296"/>
                <a:gd name="T1" fmla="*/ 0 h 1152"/>
                <a:gd name="T2" fmla="*/ 384 w 1296"/>
                <a:gd name="T3" fmla="*/ 912 h 1152"/>
                <a:gd name="T4" fmla="*/ 0 w 1296"/>
                <a:gd name="T5" fmla="*/ 912 h 1152"/>
                <a:gd name="T6" fmla="*/ 0 w 1296"/>
                <a:gd name="T7" fmla="*/ 1152 h 1152"/>
                <a:gd name="T8" fmla="*/ 1296 w 1296"/>
                <a:gd name="T9" fmla="*/ 1152 h 1152"/>
                <a:gd name="T10" fmla="*/ 1296 w 1296"/>
                <a:gd name="T11" fmla="*/ 912 h 1152"/>
                <a:gd name="T12" fmla="*/ 912 w 1296"/>
                <a:gd name="T13" fmla="*/ 912 h 1152"/>
                <a:gd name="T14" fmla="*/ 912 w 1296"/>
                <a:gd name="T15" fmla="*/ 0 h 11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6" h="1152">
                  <a:moveTo>
                    <a:pt x="384" y="0"/>
                  </a:moveTo>
                  <a:lnTo>
                    <a:pt x="384" y="912"/>
                  </a:lnTo>
                  <a:lnTo>
                    <a:pt x="0" y="912"/>
                  </a:lnTo>
                  <a:lnTo>
                    <a:pt x="0" y="1152"/>
                  </a:lnTo>
                  <a:lnTo>
                    <a:pt x="1296" y="1152"/>
                  </a:lnTo>
                  <a:lnTo>
                    <a:pt x="1296" y="912"/>
                  </a:lnTo>
                  <a:lnTo>
                    <a:pt x="912" y="912"/>
                  </a:lnTo>
                  <a:lnTo>
                    <a:pt x="912" y="0"/>
                  </a:lnTo>
                </a:path>
              </a:pathLst>
            </a:custGeom>
            <a:noFill/>
            <a:ln w="9525" cap="flat" cmpd="sng">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fr-FR"/>
            </a:p>
          </p:txBody>
        </p:sp>
      </p:grpSp>
    </p:spTree>
    <p:extLst>
      <p:ext uri="{BB962C8B-B14F-4D97-AF65-F5344CB8AC3E}">
        <p14:creationId xmlns="" xmlns:p14="http://schemas.microsoft.com/office/powerpoint/2010/main" val="10245263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57158" y="500042"/>
            <a:ext cx="4909290" cy="523220"/>
          </a:xfrm>
          <a:prstGeom prst="rect">
            <a:avLst/>
          </a:prstGeom>
          <a:noFill/>
        </p:spPr>
        <p:txBody>
          <a:bodyPr wrap="square" rtlCol="0">
            <a:spAutoFit/>
          </a:bodyPr>
          <a:lstStyle/>
          <a:p>
            <a:r>
              <a:rPr lang="fr-FR" sz="2800" b="1" u="sng" dirty="0" smtClean="0"/>
              <a:t>Semelle sous joint de dilatation </a:t>
            </a:r>
            <a:endParaRPr lang="fr-FR" sz="2800" b="1" u="sng" dirty="0"/>
          </a:p>
        </p:txBody>
      </p:sp>
      <p:pic>
        <p:nvPicPr>
          <p:cNvPr id="3" name="Picture 2"/>
          <p:cNvPicPr>
            <a:picLocks noChangeAspect="1" noChangeArrowheads="1"/>
          </p:cNvPicPr>
          <p:nvPr/>
        </p:nvPicPr>
        <p:blipFill>
          <a:blip r:embed="rId2" cstate="print"/>
          <a:srcRect t="19433" r="6601"/>
          <a:stretch>
            <a:fillRect/>
          </a:stretch>
        </p:blipFill>
        <p:spPr bwMode="auto">
          <a:xfrm>
            <a:off x="1571604" y="1857364"/>
            <a:ext cx="5715040" cy="3860318"/>
          </a:xfrm>
          <a:prstGeom prst="rect">
            <a:avLst/>
          </a:prstGeom>
          <a:noFill/>
          <a:ln w="9525">
            <a:noFill/>
            <a:miter lim="800000"/>
            <a:headEnd/>
            <a:tailEnd/>
          </a:ln>
          <a:effectLst/>
        </p:spPr>
      </p:pic>
    </p:spTree>
    <p:extLst>
      <p:ext uri="{BB962C8B-B14F-4D97-AF65-F5344CB8AC3E}">
        <p14:creationId xmlns="" xmlns:p14="http://schemas.microsoft.com/office/powerpoint/2010/main" val="10245263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401080" cy="1143000"/>
          </a:xfrm>
        </p:spPr>
        <p:txBody>
          <a:bodyPr>
            <a:noAutofit/>
          </a:bodyPr>
          <a:lstStyle/>
          <a:p>
            <a:r>
              <a:rPr lang="fr-FR" u="sng" dirty="0" smtClean="0">
                <a:solidFill>
                  <a:schemeClr val="tx2"/>
                </a:solidFill>
                <a:latin typeface="+mn-lt"/>
                <a:ea typeface="+mn-ea"/>
                <a:cs typeface="+mn-cs"/>
              </a:rPr>
              <a:t>Joint de dilatation pour maçonnerie porteuse</a:t>
            </a:r>
          </a:p>
        </p:txBody>
      </p:sp>
      <p:sp>
        <p:nvSpPr>
          <p:cNvPr id="3" name="Espace réservé du contenu 2"/>
          <p:cNvSpPr>
            <a:spLocks noGrp="1"/>
          </p:cNvSpPr>
          <p:nvPr>
            <p:ph idx="1"/>
          </p:nvPr>
        </p:nvSpPr>
        <p:spPr>
          <a:xfrm>
            <a:off x="4071934" y="928670"/>
            <a:ext cx="4643470" cy="4857784"/>
          </a:xfrm>
        </p:spPr>
        <p:txBody>
          <a:bodyPr>
            <a:normAutofit/>
          </a:bodyPr>
          <a:lstStyle/>
          <a:p>
            <a:r>
              <a:rPr lang="fr-FR" sz="2800" dirty="0" smtClean="0"/>
              <a:t>Régions sèches à forte opposition de T°:  D</a:t>
            </a:r>
            <a:r>
              <a:rPr lang="fr-FR" sz="2800" dirty="0" smtClean="0"/>
              <a:t> </a:t>
            </a:r>
            <a:r>
              <a:rPr lang="fr-FR" sz="2800" dirty="0" smtClean="0"/>
              <a:t>≤ 20m</a:t>
            </a:r>
          </a:p>
          <a:p>
            <a:r>
              <a:rPr lang="fr-FR" sz="2800" dirty="0" smtClean="0"/>
              <a:t>Régions Humides et tempérées :</a:t>
            </a:r>
          </a:p>
          <a:p>
            <a:pPr>
              <a:buNone/>
            </a:pPr>
            <a:r>
              <a:rPr lang="fr-FR" sz="2800" dirty="0" smtClean="0"/>
              <a:t> </a:t>
            </a:r>
            <a:r>
              <a:rPr lang="fr-FR" sz="2800" dirty="0" smtClean="0"/>
              <a:t>    D ≤ 35m</a:t>
            </a:r>
          </a:p>
          <a:p>
            <a:r>
              <a:rPr lang="fr-FR" sz="2800" dirty="0" smtClean="0"/>
              <a:t>Épaisseur minimale du joint: e=10mm</a:t>
            </a:r>
          </a:p>
          <a:p>
            <a:r>
              <a:rPr lang="fr-FR" sz="2800" dirty="0" smtClean="0"/>
              <a:t>Il est préférables que le joint soit </a:t>
            </a:r>
            <a:r>
              <a:rPr lang="fr-FR" sz="2800" dirty="0" smtClean="0"/>
              <a:t>en palier pour </a:t>
            </a:r>
            <a:r>
              <a:rPr lang="fr-FR" sz="2800" dirty="0" smtClean="0"/>
              <a:t>ne pas affaiblir le mur </a:t>
            </a:r>
            <a:r>
              <a:rPr lang="fr-FR" sz="2800" dirty="0" smtClean="0"/>
              <a:t>porteur </a:t>
            </a:r>
            <a:endParaRPr lang="fr-FR" sz="2800" dirty="0" smtClean="0"/>
          </a:p>
          <a:p>
            <a:endParaRPr lang="fr-FR" dirty="0" smtClean="0"/>
          </a:p>
        </p:txBody>
      </p:sp>
      <p:pic>
        <p:nvPicPr>
          <p:cNvPr id="49154" name="Picture 2" descr="Image associÃ©e"/>
          <p:cNvPicPr>
            <a:picLocks noChangeAspect="1" noChangeArrowheads="1"/>
          </p:cNvPicPr>
          <p:nvPr/>
        </p:nvPicPr>
        <p:blipFill>
          <a:blip r:embed="rId3"/>
          <a:srcRect l="62926"/>
          <a:stretch>
            <a:fillRect/>
          </a:stretch>
        </p:blipFill>
        <p:spPr bwMode="auto">
          <a:xfrm>
            <a:off x="285720" y="1571612"/>
            <a:ext cx="3645679" cy="3616053"/>
          </a:xfrm>
          <a:prstGeom prst="rect">
            <a:avLst/>
          </a:prstGeom>
          <a:noFill/>
        </p:spPr>
      </p:pic>
      <p:cxnSp>
        <p:nvCxnSpPr>
          <p:cNvPr id="6" name="Connecteur droit avec flèche 5"/>
          <p:cNvCxnSpPr/>
          <p:nvPr/>
        </p:nvCxnSpPr>
        <p:spPr>
          <a:xfrm rot="16200000" flipH="1">
            <a:off x="1321571" y="4107661"/>
            <a:ext cx="1643074" cy="1428760"/>
          </a:xfrm>
          <a:prstGeom prst="straightConnector1">
            <a:avLst/>
          </a:prstGeom>
          <a:ln w="28575">
            <a:headEnd type="triangle"/>
            <a:tailEnd type="none"/>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2786050" y="5643578"/>
            <a:ext cx="1285852" cy="369332"/>
          </a:xfrm>
          <a:prstGeom prst="rect">
            <a:avLst/>
          </a:prstGeom>
          <a:noFill/>
        </p:spPr>
        <p:txBody>
          <a:bodyPr wrap="square" rtlCol="0">
            <a:spAutoFit/>
          </a:bodyPr>
          <a:lstStyle/>
          <a:p>
            <a:r>
              <a:rPr lang="fr-FR" dirty="0" smtClean="0"/>
              <a:t>Joint </a:t>
            </a:r>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u="sng" dirty="0" smtClean="0">
                <a:solidFill>
                  <a:srgbClr val="FFFF00"/>
                </a:solidFill>
              </a:rPr>
              <a:t>Définitions</a:t>
            </a:r>
            <a:br>
              <a:rPr lang="fr-FR" u="sng" dirty="0" smtClean="0">
                <a:solidFill>
                  <a:srgbClr val="FFFF00"/>
                </a:solidFill>
              </a:rPr>
            </a:br>
            <a:endParaRPr lang="fr-FR" dirty="0"/>
          </a:p>
        </p:txBody>
      </p:sp>
      <p:sp>
        <p:nvSpPr>
          <p:cNvPr id="3" name="Espace réservé du contenu 2"/>
          <p:cNvSpPr>
            <a:spLocks noGrp="1"/>
          </p:cNvSpPr>
          <p:nvPr>
            <p:ph idx="1"/>
          </p:nvPr>
        </p:nvSpPr>
        <p:spPr>
          <a:xfrm>
            <a:off x="457200" y="1142984"/>
            <a:ext cx="8229600" cy="4983179"/>
          </a:xfrm>
        </p:spPr>
        <p:txBody>
          <a:bodyPr/>
          <a:lstStyle/>
          <a:p>
            <a:r>
              <a:rPr lang="fr-FR" dirty="0" smtClean="0">
                <a:solidFill>
                  <a:schemeClr val="tx1"/>
                </a:solidFill>
              </a:rPr>
              <a:t>Un joint est une coupure (qui peut s’étendre jusqu’aux fondations) réalisée dans un ouvrage pour le diviser en plusieurs parties, chaque partie pouvant se déplacer ou se déformer librement.</a:t>
            </a:r>
          </a:p>
          <a:p>
            <a:endParaRPr lang="fr-FR" dirty="0" smtClean="0">
              <a:solidFill>
                <a:schemeClr val="tx1"/>
              </a:solidFill>
            </a:endParaRPr>
          </a:p>
          <a:p>
            <a:r>
              <a:rPr lang="fr-FR" dirty="0" smtClean="0">
                <a:solidFill>
                  <a:schemeClr val="tx1"/>
                </a:solidFill>
              </a:rPr>
              <a:t>Un joint est donc une coupure artificielle (fausses fissures) dont l’emplacement, judicieusement choisi, évite l’apparition de fissures et leur conséquences (perte d’étanchéité, infiltrations d’eau, chute de résistance, instabilité…)</a:t>
            </a:r>
          </a:p>
          <a:p>
            <a:endParaRPr lang="fr-FR" dirty="0" smtClean="0">
              <a:solidFill>
                <a:schemeClr val="tx1"/>
              </a:solidFill>
            </a:endParaRPr>
          </a:p>
          <a:p>
            <a:r>
              <a:rPr lang="fr-FR" dirty="0" smtClean="0">
                <a:solidFill>
                  <a:schemeClr val="tx1"/>
                </a:solidFill>
              </a:rPr>
              <a:t>Ces éléments peuvent être de même nature ou de nature différentes ( bois et béton) </a:t>
            </a:r>
          </a:p>
          <a:p>
            <a:endParaRPr lang="fr-FR" dirty="0" smtClean="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Conditions  pour disposer les joints</a:t>
            </a:r>
            <a:endParaRPr lang="fr-FR" dirty="0"/>
          </a:p>
        </p:txBody>
      </p:sp>
      <p:sp>
        <p:nvSpPr>
          <p:cNvPr id="3" name="Espace réservé du contenu 2"/>
          <p:cNvSpPr>
            <a:spLocks noGrp="1"/>
          </p:cNvSpPr>
          <p:nvPr>
            <p:ph idx="1"/>
          </p:nvPr>
        </p:nvSpPr>
        <p:spPr>
          <a:xfrm>
            <a:off x="457200" y="1600200"/>
            <a:ext cx="4186238" cy="1400171"/>
          </a:xfrm>
        </p:spPr>
        <p:txBody>
          <a:bodyPr>
            <a:noAutofit/>
          </a:bodyPr>
          <a:lstStyle/>
          <a:p>
            <a:r>
              <a:rPr lang="fr-FR" sz="1800" dirty="0" smtClean="0"/>
              <a:t>Éviter les croisements</a:t>
            </a:r>
          </a:p>
          <a:p>
            <a:r>
              <a:rPr lang="fr-FR" sz="1800" dirty="0" smtClean="0"/>
              <a:t>Éviter les décrochements</a:t>
            </a:r>
          </a:p>
          <a:p>
            <a:r>
              <a:rPr lang="fr-FR" sz="1800" dirty="0" smtClean="0"/>
              <a:t>Éviter les joints involontaires (liants, déchets de maçonnerie, gravats, …)</a:t>
            </a:r>
            <a:endParaRPr lang="fr-FR" sz="1800" dirty="0"/>
          </a:p>
        </p:txBody>
      </p:sp>
      <p:pic>
        <p:nvPicPr>
          <p:cNvPr id="4" name="Image 3" descr="20190223_235449.jpg"/>
          <p:cNvPicPr>
            <a:picLocks noChangeAspect="1"/>
          </p:cNvPicPr>
          <p:nvPr/>
        </p:nvPicPr>
        <p:blipFill>
          <a:blip r:embed="rId2" cstate="print">
            <a:lum bright="10000"/>
          </a:blip>
          <a:srcRect l="55406" t="20720" r="18918" b="14415"/>
          <a:stretch>
            <a:fillRect/>
          </a:stretch>
        </p:blipFill>
        <p:spPr>
          <a:xfrm rot="5400000">
            <a:off x="1107258" y="2536025"/>
            <a:ext cx="1357321" cy="2571768"/>
          </a:xfrm>
          <a:prstGeom prst="rect">
            <a:avLst/>
          </a:prstGeom>
        </p:spPr>
      </p:pic>
      <p:pic>
        <p:nvPicPr>
          <p:cNvPr id="5" name="Image 4" descr="20190223_235455.jpg"/>
          <p:cNvPicPr>
            <a:picLocks noChangeAspect="1"/>
          </p:cNvPicPr>
          <p:nvPr/>
        </p:nvPicPr>
        <p:blipFill>
          <a:blip r:embed="rId3" cstate="print">
            <a:lum bright="20000"/>
          </a:blip>
          <a:srcRect l="56141" r="7017" b="14035"/>
          <a:stretch>
            <a:fillRect/>
          </a:stretch>
        </p:blipFill>
        <p:spPr>
          <a:xfrm rot="5400000">
            <a:off x="4491621" y="2366371"/>
            <a:ext cx="1500197" cy="2625323"/>
          </a:xfrm>
          <a:prstGeom prst="rect">
            <a:avLst/>
          </a:prstGeom>
        </p:spPr>
      </p:pic>
      <p:pic>
        <p:nvPicPr>
          <p:cNvPr id="6" name="Image 5" descr="20190223_235506.jpg"/>
          <p:cNvPicPr>
            <a:picLocks noChangeAspect="1"/>
          </p:cNvPicPr>
          <p:nvPr/>
        </p:nvPicPr>
        <p:blipFill>
          <a:blip r:embed="rId4" cstate="print">
            <a:lum bright="10000" contrast="20000"/>
          </a:blip>
          <a:srcRect l="56466" t="6321" r="3879" b="-5172"/>
          <a:stretch>
            <a:fillRect/>
          </a:stretch>
        </p:blipFill>
        <p:spPr>
          <a:xfrm rot="5400000">
            <a:off x="3500430" y="3929065"/>
            <a:ext cx="1643073" cy="307183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Joint de dilatation pour ossature métallique</a:t>
            </a:r>
            <a:endParaRPr lang="fr-FR" dirty="0"/>
          </a:p>
        </p:txBody>
      </p:sp>
      <p:sp>
        <p:nvSpPr>
          <p:cNvPr id="3" name="Espace réservé du contenu 2"/>
          <p:cNvSpPr>
            <a:spLocks noGrp="1"/>
          </p:cNvSpPr>
          <p:nvPr>
            <p:ph idx="1"/>
          </p:nvPr>
        </p:nvSpPr>
        <p:spPr>
          <a:xfrm>
            <a:off x="457200" y="1600201"/>
            <a:ext cx="5472122" cy="685792"/>
          </a:xfrm>
        </p:spPr>
        <p:txBody>
          <a:bodyPr/>
          <a:lstStyle/>
          <a:p>
            <a:r>
              <a:rPr lang="fr-FR" dirty="0" smtClean="0"/>
              <a:t>D ≤ </a:t>
            </a:r>
            <a:r>
              <a:rPr lang="fr-FR" dirty="0" smtClean="0"/>
              <a:t>50m sauf particularités</a:t>
            </a:r>
            <a:endParaRPr lang="fr-FR" dirty="0"/>
          </a:p>
        </p:txBody>
      </p:sp>
      <p:pic>
        <p:nvPicPr>
          <p:cNvPr id="50178" name="Picture 2" descr="RÃ©sultat de recherche d'images pour &quot;joint de dilatation pour structure mÃ©tallique&quot;"/>
          <p:cNvPicPr>
            <a:picLocks noChangeAspect="1" noChangeArrowheads="1"/>
          </p:cNvPicPr>
          <p:nvPr/>
        </p:nvPicPr>
        <p:blipFill>
          <a:blip r:embed="rId2"/>
          <a:srcRect/>
          <a:stretch>
            <a:fillRect/>
          </a:stretch>
        </p:blipFill>
        <p:spPr bwMode="auto">
          <a:xfrm>
            <a:off x="214282" y="2643182"/>
            <a:ext cx="5362575" cy="1314451"/>
          </a:xfrm>
          <a:prstGeom prst="rect">
            <a:avLst/>
          </a:prstGeom>
          <a:noFill/>
        </p:spPr>
      </p:pic>
      <p:pic>
        <p:nvPicPr>
          <p:cNvPr id="50180" name="Picture 4" descr="RÃ©sultat de recherche d'images pour &quot;joint de dilatation pour structure mÃ©tallique&quot;"/>
          <p:cNvPicPr>
            <a:picLocks noChangeAspect="1" noChangeArrowheads="1"/>
          </p:cNvPicPr>
          <p:nvPr/>
        </p:nvPicPr>
        <p:blipFill>
          <a:blip r:embed="rId3"/>
          <a:srcRect/>
          <a:stretch>
            <a:fillRect/>
          </a:stretch>
        </p:blipFill>
        <p:spPr bwMode="auto">
          <a:xfrm>
            <a:off x="5929322" y="2143116"/>
            <a:ext cx="2624129" cy="3906892"/>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RÃ©sultat de recherche d'images pour &quot;joint de dilatation pour structure mÃ©tallique&quot;"/>
          <p:cNvPicPr>
            <a:picLocks noChangeAspect="1" noChangeArrowheads="1"/>
          </p:cNvPicPr>
          <p:nvPr/>
        </p:nvPicPr>
        <p:blipFill>
          <a:blip r:embed="rId2"/>
          <a:srcRect/>
          <a:stretch>
            <a:fillRect/>
          </a:stretch>
        </p:blipFill>
        <p:spPr bwMode="auto">
          <a:xfrm>
            <a:off x="4214810" y="3643314"/>
            <a:ext cx="4167214" cy="2500330"/>
          </a:xfrm>
          <a:prstGeom prst="rect">
            <a:avLst/>
          </a:prstGeom>
          <a:noFill/>
        </p:spPr>
      </p:pic>
      <p:pic>
        <p:nvPicPr>
          <p:cNvPr id="53252" name="Picture 4" descr="RÃ©sultat de recherche d'images pour &quot;joint de dilatation pour structure mÃ©tallique&quot;"/>
          <p:cNvPicPr>
            <a:picLocks noChangeAspect="1" noChangeArrowheads="1"/>
          </p:cNvPicPr>
          <p:nvPr/>
        </p:nvPicPr>
        <p:blipFill>
          <a:blip r:embed="rId3"/>
          <a:srcRect/>
          <a:stretch>
            <a:fillRect/>
          </a:stretch>
        </p:blipFill>
        <p:spPr bwMode="auto">
          <a:xfrm>
            <a:off x="571472" y="714356"/>
            <a:ext cx="3461221" cy="311072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LES DIFFÉRENTES TYPES DE JOINTS</a:t>
            </a:r>
            <a:endParaRPr lang="fr-FR" dirty="0"/>
          </a:p>
        </p:txBody>
      </p:sp>
      <p:sp>
        <p:nvSpPr>
          <p:cNvPr id="3" name="Sous-titre 2"/>
          <p:cNvSpPr>
            <a:spLocks noGrp="1"/>
          </p:cNvSpPr>
          <p:nvPr>
            <p:ph type="subTitle" idx="1"/>
          </p:nvPr>
        </p:nvSpPr>
        <p:spPr/>
        <p:txBody>
          <a:bodyPr>
            <a:normAutofit/>
          </a:bodyPr>
          <a:lstStyle/>
          <a:p>
            <a:r>
              <a:rPr lang="fr-FR" sz="3600" dirty="0" smtClean="0"/>
              <a:t>3/ Joint de Retrait</a:t>
            </a:r>
            <a:endParaRPr lang="fr-FR" sz="36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214290"/>
            <a:ext cx="8229600" cy="703282"/>
          </a:xfrm>
        </p:spPr>
        <p:txBody>
          <a:bodyPr/>
          <a:lstStyle/>
          <a:p>
            <a:r>
              <a:rPr lang="fr-FR" dirty="0" smtClean="0"/>
              <a:t>Joint de retrait</a:t>
            </a:r>
            <a:endParaRPr lang="fr-FR" dirty="0"/>
          </a:p>
        </p:txBody>
      </p:sp>
      <p:sp>
        <p:nvSpPr>
          <p:cNvPr id="3" name="Espace réservé du contenu 2"/>
          <p:cNvSpPr>
            <a:spLocks noGrp="1"/>
          </p:cNvSpPr>
          <p:nvPr>
            <p:ph idx="1"/>
          </p:nvPr>
        </p:nvSpPr>
        <p:spPr>
          <a:xfrm>
            <a:off x="357158" y="1071546"/>
            <a:ext cx="8429684" cy="5000660"/>
          </a:xfrm>
        </p:spPr>
        <p:txBody>
          <a:bodyPr>
            <a:normAutofit fontScale="92500" lnSpcReduction="20000"/>
          </a:bodyPr>
          <a:lstStyle/>
          <a:p>
            <a:r>
              <a:rPr lang="fr-FR" dirty="0" smtClean="0"/>
              <a:t>Pour le cas des dallages, un retrait du béton des panneaux de dallage peuvent aussi se produire en cas de dilatation du matériau. La réalisation d’un joint consiste à réduire en un point la section du dallage pour que la fissure se produise à cet endroit. Dans ce cas, le joint est appelé joint de retrait</a:t>
            </a:r>
            <a:r>
              <a:rPr lang="fr-FR" dirty="0" smtClean="0"/>
              <a:t>.</a:t>
            </a:r>
          </a:p>
          <a:p>
            <a:r>
              <a:rPr lang="fr-FR" dirty="0" smtClean="0"/>
              <a:t> </a:t>
            </a:r>
            <a:r>
              <a:rPr lang="fr-FR" dirty="0" smtClean="0"/>
              <a:t>Cette réduction de section peut se faire en insérant dans le béton frais une languette en bois aggloméré ou en contreplaqué ou bien un profilé en plastique qui demeurera dans le béton après son durcissement pour assurer l’étanchéité. On peut aussi procéder par sciage du béton qui vient de durcir (entre 6 et 48 heures après le bétonnage, selon les conditions climatiques) sur une profondeur allant de 1/3 à 1/4 de l’épaisseur du dallage.</a:t>
            </a:r>
            <a:br>
              <a:rPr lang="fr-FR" dirty="0" smtClean="0"/>
            </a:br>
            <a:r>
              <a:rPr lang="fr-FR" dirty="0" smtClean="0"/>
              <a:t>L’espacement des joints dépend des propriétés de retrait du béton, des caractéristiques de friction de l’infrastructure et de l’épaisseur de la dalle.</a:t>
            </a:r>
            <a:br>
              <a:rPr lang="fr-FR" dirty="0" smtClean="0"/>
            </a:br>
            <a:r>
              <a:rPr lang="fr-FR" dirty="0" smtClean="0"/>
              <a:t>Les espacements recommandés en fonction des épaisseurs de la dalle sont donnés</a:t>
            </a:r>
            <a:br>
              <a:rPr lang="fr-FR" dirty="0" smtClean="0"/>
            </a:br>
            <a:r>
              <a:rPr lang="fr-FR" dirty="0" smtClean="0"/>
              <a:t>dans le tableau ci-après.</a:t>
            </a:r>
          </a:p>
          <a:p>
            <a:endParaRPr lang="fr-F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a:srcRect/>
          <a:stretch>
            <a:fillRect/>
          </a:stretch>
        </p:blipFill>
        <p:spPr bwMode="auto">
          <a:xfrm>
            <a:off x="1857356" y="428604"/>
            <a:ext cx="4857784" cy="3173527"/>
          </a:xfrm>
          <a:prstGeom prst="rect">
            <a:avLst/>
          </a:prstGeom>
          <a:noFill/>
          <a:ln w="9525">
            <a:noFill/>
            <a:miter lim="800000"/>
            <a:headEnd/>
            <a:tailEnd/>
          </a:ln>
          <a:effectLst/>
        </p:spPr>
      </p:pic>
      <p:pic>
        <p:nvPicPr>
          <p:cNvPr id="51203" name="Picture 3"/>
          <p:cNvPicPr>
            <a:picLocks noChangeAspect="1" noChangeArrowheads="1"/>
          </p:cNvPicPr>
          <p:nvPr/>
        </p:nvPicPr>
        <p:blipFill>
          <a:blip r:embed="rId3"/>
          <a:srcRect/>
          <a:stretch>
            <a:fillRect/>
          </a:stretch>
        </p:blipFill>
        <p:spPr bwMode="auto">
          <a:xfrm>
            <a:off x="571472" y="3786190"/>
            <a:ext cx="7562850" cy="268605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68346"/>
          </a:xfrm>
        </p:spPr>
        <p:txBody>
          <a:bodyPr/>
          <a:lstStyle/>
          <a:p>
            <a:r>
              <a:rPr lang="fr-FR" dirty="0" smtClean="0"/>
              <a:t>Joint de retrait</a:t>
            </a:r>
            <a:endParaRPr lang="fr-FR" dirty="0"/>
          </a:p>
        </p:txBody>
      </p:sp>
      <p:sp>
        <p:nvSpPr>
          <p:cNvPr id="3" name="Espace réservé du contenu 2"/>
          <p:cNvSpPr>
            <a:spLocks noGrp="1"/>
          </p:cNvSpPr>
          <p:nvPr>
            <p:ph idx="1"/>
          </p:nvPr>
        </p:nvSpPr>
        <p:spPr>
          <a:xfrm>
            <a:off x="500034" y="1500174"/>
            <a:ext cx="7715304" cy="2571768"/>
          </a:xfrm>
        </p:spPr>
        <p:txBody>
          <a:bodyPr>
            <a:normAutofit/>
          </a:bodyPr>
          <a:lstStyle/>
          <a:p>
            <a:r>
              <a:rPr lang="fr-FR" dirty="0" smtClean="0"/>
              <a:t>Joint dont la fonction est de reprendre le retrait lié à la prise du matériau, en concentrant la fissuration sur la ligne  de faiblesse structurelle qu'il forme.</a:t>
            </a:r>
          </a:p>
          <a:p>
            <a:r>
              <a:rPr lang="fr-FR" dirty="0" smtClean="0"/>
              <a:t>Lors du retrait du béton, une fissuration superficielle apparaît. Les joints de retrait ont pour rôle d’organiser et de délimiter cette fissuration</a:t>
            </a:r>
            <a:r>
              <a:rPr lang="fr-FR" dirty="0" smtClean="0"/>
              <a:t>.</a:t>
            </a:r>
            <a:endParaRPr lang="fr-FR" dirty="0" smtClean="0"/>
          </a:p>
        </p:txBody>
      </p:sp>
      <p:sp>
        <p:nvSpPr>
          <p:cNvPr id="12290" name="AutoShape 2" descr="joint-de-retrait.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292" name="AutoShape 4" descr="joint-de-retrait.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294" name="AutoShape 6" descr="joint-de-retrait.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2298" name="Picture 10" descr="Image associÃ©e"/>
          <p:cNvPicPr>
            <a:picLocks noChangeAspect="1" noChangeArrowheads="1"/>
          </p:cNvPicPr>
          <p:nvPr/>
        </p:nvPicPr>
        <p:blipFill>
          <a:blip r:embed="rId2"/>
          <a:srcRect/>
          <a:stretch>
            <a:fillRect/>
          </a:stretch>
        </p:blipFill>
        <p:spPr bwMode="auto">
          <a:xfrm>
            <a:off x="428596" y="3857628"/>
            <a:ext cx="4500594" cy="2571751"/>
          </a:xfrm>
          <a:prstGeom prst="rect">
            <a:avLst/>
          </a:prstGeom>
          <a:noFill/>
        </p:spPr>
      </p:pic>
      <p:pic>
        <p:nvPicPr>
          <p:cNvPr id="12300" name="Picture 12" descr="RÃ©sultat de recherche d'images pour &quot;joint de dilatation pour ossature en bÃ©ton armÃ©&quot;"/>
          <p:cNvPicPr>
            <a:picLocks noChangeAspect="1" noChangeArrowheads="1"/>
          </p:cNvPicPr>
          <p:nvPr/>
        </p:nvPicPr>
        <p:blipFill>
          <a:blip r:embed="rId3"/>
          <a:srcRect/>
          <a:stretch>
            <a:fillRect/>
          </a:stretch>
        </p:blipFill>
        <p:spPr bwMode="auto">
          <a:xfrm>
            <a:off x="5143504" y="3786191"/>
            <a:ext cx="3451580" cy="2571768"/>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Image associÃ©e"/>
          <p:cNvPicPr>
            <a:picLocks noChangeAspect="1" noChangeArrowheads="1"/>
          </p:cNvPicPr>
          <p:nvPr/>
        </p:nvPicPr>
        <p:blipFill>
          <a:blip r:embed="rId2"/>
          <a:srcRect/>
          <a:stretch>
            <a:fillRect/>
          </a:stretch>
        </p:blipFill>
        <p:spPr bwMode="auto">
          <a:xfrm>
            <a:off x="428595" y="1285860"/>
            <a:ext cx="8397551" cy="3857652"/>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68346"/>
          </a:xfrm>
        </p:spPr>
        <p:txBody>
          <a:bodyPr/>
          <a:lstStyle/>
          <a:p>
            <a:r>
              <a:rPr lang="fr-FR" dirty="0" smtClean="0"/>
              <a:t>Joint de retrait</a:t>
            </a:r>
            <a:endParaRPr lang="fr-FR" dirty="0"/>
          </a:p>
        </p:txBody>
      </p:sp>
      <p:sp>
        <p:nvSpPr>
          <p:cNvPr id="3" name="Espace réservé du contenu 2"/>
          <p:cNvSpPr>
            <a:spLocks noGrp="1"/>
          </p:cNvSpPr>
          <p:nvPr>
            <p:ph idx="1"/>
          </p:nvPr>
        </p:nvSpPr>
        <p:spPr>
          <a:xfrm>
            <a:off x="500034" y="1500174"/>
            <a:ext cx="4000528" cy="4500594"/>
          </a:xfrm>
        </p:spPr>
        <p:txBody>
          <a:bodyPr>
            <a:normAutofit/>
          </a:bodyPr>
          <a:lstStyle/>
          <a:p>
            <a:r>
              <a:rPr lang="fr-FR" dirty="0" smtClean="0"/>
              <a:t>Il est réalisé soit par réservation avant le coulage (baguette), soit par scellement de profilés perdus dans le support, soit par sciage a posteriori.</a:t>
            </a:r>
          </a:p>
          <a:p>
            <a:r>
              <a:rPr lang="fr-FR" dirty="0" smtClean="0"/>
              <a:t>Il évite les fissurations aléatoires , </a:t>
            </a:r>
            <a:endParaRPr lang="fr-FR" dirty="0" smtClean="0"/>
          </a:p>
          <a:p>
            <a:r>
              <a:rPr lang="fr-FR" dirty="0" smtClean="0"/>
              <a:t>Il </a:t>
            </a:r>
            <a:r>
              <a:rPr lang="fr-FR" dirty="0" smtClean="0"/>
              <a:t>relâche les tensions internes du béton </a:t>
            </a:r>
          </a:p>
        </p:txBody>
      </p:sp>
      <p:pic>
        <p:nvPicPr>
          <p:cNvPr id="3074" name="Picture 2"/>
          <p:cNvPicPr>
            <a:picLocks noChangeAspect="1" noChangeArrowheads="1"/>
          </p:cNvPicPr>
          <p:nvPr/>
        </p:nvPicPr>
        <p:blipFill>
          <a:blip r:embed="rId2"/>
          <a:srcRect/>
          <a:stretch>
            <a:fillRect/>
          </a:stretch>
        </p:blipFill>
        <p:spPr bwMode="auto">
          <a:xfrm>
            <a:off x="4500562" y="714356"/>
            <a:ext cx="4291015" cy="3511775"/>
          </a:xfrm>
          <a:prstGeom prst="rect">
            <a:avLst/>
          </a:prstGeom>
          <a:noFill/>
          <a:ln w="9525">
            <a:noFill/>
            <a:miter lim="800000"/>
            <a:headEnd/>
            <a:tailEnd/>
          </a:ln>
          <a:effectLst/>
        </p:spPr>
      </p:pic>
      <p:pic>
        <p:nvPicPr>
          <p:cNvPr id="6146" name="Picture 2" descr="RÃ©sultat de recherche d'images pour &quot;joint de dilatation pour ossature en bÃ©ton armÃ©&quot;"/>
          <p:cNvPicPr>
            <a:picLocks noChangeAspect="1" noChangeArrowheads="1"/>
          </p:cNvPicPr>
          <p:nvPr/>
        </p:nvPicPr>
        <p:blipFill>
          <a:blip r:embed="rId3"/>
          <a:srcRect/>
          <a:stretch>
            <a:fillRect/>
          </a:stretch>
        </p:blipFill>
        <p:spPr bwMode="auto">
          <a:xfrm>
            <a:off x="4572000" y="4500569"/>
            <a:ext cx="4143404" cy="2000253"/>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642910" y="428604"/>
            <a:ext cx="7534275" cy="3352800"/>
          </a:xfrm>
          <a:prstGeom prst="rect">
            <a:avLst/>
          </a:prstGeom>
          <a:noFill/>
          <a:ln w="9525">
            <a:noFill/>
            <a:miter lim="800000"/>
            <a:headEnd/>
            <a:tailEnd/>
          </a:ln>
          <a:effectLst/>
        </p:spPr>
      </p:pic>
      <p:pic>
        <p:nvPicPr>
          <p:cNvPr id="14339" name="Picture 3"/>
          <p:cNvPicPr>
            <a:picLocks noChangeAspect="1" noChangeArrowheads="1"/>
          </p:cNvPicPr>
          <p:nvPr/>
        </p:nvPicPr>
        <p:blipFill>
          <a:blip r:embed="rId3"/>
          <a:srcRect/>
          <a:stretch>
            <a:fillRect/>
          </a:stretch>
        </p:blipFill>
        <p:spPr bwMode="auto">
          <a:xfrm>
            <a:off x="642910" y="3786190"/>
            <a:ext cx="3343270" cy="2919475"/>
          </a:xfrm>
          <a:prstGeom prst="rect">
            <a:avLst/>
          </a:prstGeom>
          <a:noFill/>
          <a:ln w="9525">
            <a:noFill/>
            <a:miter lim="800000"/>
            <a:headEnd/>
            <a:tailEnd/>
          </a:ln>
          <a:effectLst/>
        </p:spPr>
      </p:pic>
      <p:pic>
        <p:nvPicPr>
          <p:cNvPr id="14340" name="Picture 4"/>
          <p:cNvPicPr>
            <a:picLocks noChangeAspect="1" noChangeArrowheads="1"/>
          </p:cNvPicPr>
          <p:nvPr/>
        </p:nvPicPr>
        <p:blipFill>
          <a:blip r:embed="rId4"/>
          <a:srcRect/>
          <a:stretch>
            <a:fillRect/>
          </a:stretch>
        </p:blipFill>
        <p:spPr bwMode="auto">
          <a:xfrm>
            <a:off x="4786314" y="4500570"/>
            <a:ext cx="2971800" cy="1647825"/>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txBox="1">
            <a:spLocks noChangeArrowheads="1"/>
          </p:cNvSpPr>
          <p:nvPr/>
        </p:nvSpPr>
        <p:spPr>
          <a:xfrm>
            <a:off x="838200" y="228600"/>
            <a:ext cx="7620000" cy="990600"/>
          </a:xfrm>
          <a:prstGeom prst="rect">
            <a:avLst/>
          </a:prstGeom>
        </p:spPr>
        <p:txBody>
          <a:bodyPr/>
          <a:lst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pPr marL="457200" indent="-457200">
              <a:buFont typeface="Arial" pitchFamily="34" charset="0"/>
              <a:buChar char="•"/>
            </a:pPr>
            <a:r>
              <a:rPr lang="fr-FR" sz="3200" u="sng" dirty="0" smtClean="0">
                <a:solidFill>
                  <a:srgbClr val="FFFF00"/>
                </a:solidFill>
              </a:rPr>
              <a:t>Définitions</a:t>
            </a:r>
            <a:endParaRPr lang="fr-FR" sz="3200" u="sng" dirty="0">
              <a:solidFill>
                <a:srgbClr val="FFFF00"/>
              </a:solidFill>
            </a:endParaRPr>
          </a:p>
        </p:txBody>
      </p:sp>
      <p:pic>
        <p:nvPicPr>
          <p:cNvPr id="1026" name="Picture 2"/>
          <p:cNvPicPr>
            <a:picLocks noChangeAspect="1" noChangeArrowheads="1"/>
          </p:cNvPicPr>
          <p:nvPr/>
        </p:nvPicPr>
        <p:blipFill>
          <a:blip r:embed="rId2"/>
          <a:srcRect/>
          <a:stretch>
            <a:fillRect/>
          </a:stretch>
        </p:blipFill>
        <p:spPr bwMode="auto">
          <a:xfrm>
            <a:off x="2285984" y="2786058"/>
            <a:ext cx="4701966" cy="284322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1071538" y="1142984"/>
            <a:ext cx="6772275" cy="1323975"/>
          </a:xfrm>
          <a:prstGeom prst="rect">
            <a:avLst/>
          </a:prstGeom>
          <a:noFill/>
          <a:ln w="9525">
            <a:noFill/>
            <a:miter lim="800000"/>
            <a:headEnd/>
            <a:tailEnd/>
          </a:ln>
          <a:effectLst/>
        </p:spPr>
      </p:pic>
    </p:spTree>
    <p:extLst>
      <p:ext uri="{BB962C8B-B14F-4D97-AF65-F5344CB8AC3E}">
        <p14:creationId xmlns="" xmlns:p14="http://schemas.microsoft.com/office/powerpoint/2010/main" val="23272411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TRAITEMENT DE FISSURE</a:t>
            </a:r>
            <a:endParaRPr lang="fr-FR" dirty="0"/>
          </a:p>
        </p:txBody>
      </p:sp>
      <p:pic>
        <p:nvPicPr>
          <p:cNvPr id="5122" name="Picture 2"/>
          <p:cNvPicPr>
            <a:picLocks noChangeAspect="1" noChangeArrowheads="1"/>
          </p:cNvPicPr>
          <p:nvPr/>
        </p:nvPicPr>
        <p:blipFill>
          <a:blip r:embed="rId2"/>
          <a:srcRect/>
          <a:stretch>
            <a:fillRect/>
          </a:stretch>
        </p:blipFill>
        <p:spPr bwMode="auto">
          <a:xfrm>
            <a:off x="704850" y="1528763"/>
            <a:ext cx="7734300" cy="3800475"/>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Cas des dallages sur terre plein </a:t>
            </a:r>
            <a:br>
              <a:rPr lang="fr-FR" dirty="0" smtClean="0"/>
            </a:br>
            <a:r>
              <a:rPr lang="fr-FR" sz="3200" dirty="0" smtClean="0"/>
              <a:t>(dallage non porté)</a:t>
            </a:r>
            <a:endParaRPr lang="fr-FR" dirty="0"/>
          </a:p>
        </p:txBody>
      </p:sp>
      <p:pic>
        <p:nvPicPr>
          <p:cNvPr id="6148" name="Picture 4"/>
          <p:cNvPicPr>
            <a:picLocks noChangeAspect="1" noChangeArrowheads="1"/>
          </p:cNvPicPr>
          <p:nvPr/>
        </p:nvPicPr>
        <p:blipFill>
          <a:blip r:embed="rId2"/>
          <a:srcRect/>
          <a:stretch>
            <a:fillRect/>
          </a:stretch>
        </p:blipFill>
        <p:spPr bwMode="auto">
          <a:xfrm>
            <a:off x="2071670" y="4286256"/>
            <a:ext cx="4924425" cy="2000250"/>
          </a:xfrm>
          <a:prstGeom prst="rect">
            <a:avLst/>
          </a:prstGeom>
          <a:noFill/>
          <a:ln w="9525">
            <a:noFill/>
            <a:miter lim="800000"/>
            <a:headEnd/>
            <a:tailEnd/>
          </a:ln>
          <a:effectLst/>
        </p:spPr>
      </p:pic>
      <p:pic>
        <p:nvPicPr>
          <p:cNvPr id="6149" name="Picture 5"/>
          <p:cNvPicPr>
            <a:picLocks noChangeAspect="1" noChangeArrowheads="1"/>
          </p:cNvPicPr>
          <p:nvPr/>
        </p:nvPicPr>
        <p:blipFill>
          <a:blip r:embed="rId3"/>
          <a:srcRect/>
          <a:stretch>
            <a:fillRect/>
          </a:stretch>
        </p:blipFill>
        <p:spPr bwMode="auto">
          <a:xfrm>
            <a:off x="642910" y="1928802"/>
            <a:ext cx="7977813" cy="2143140"/>
          </a:xfrm>
          <a:prstGeom prst="rect">
            <a:avLst/>
          </a:prstGeom>
          <a:noFill/>
          <a:ln w="9525">
            <a:noFill/>
            <a:miter lim="800000"/>
            <a:headEnd/>
            <a:tailEnd/>
          </a:ln>
          <a:effectLst/>
        </p:spPr>
      </p:pic>
      <p:sp>
        <p:nvSpPr>
          <p:cNvPr id="7" name="ZoneTexte 6"/>
          <p:cNvSpPr txBox="1"/>
          <p:nvPr/>
        </p:nvSpPr>
        <p:spPr>
          <a:xfrm>
            <a:off x="714348" y="1357298"/>
            <a:ext cx="3714776" cy="461665"/>
          </a:xfrm>
          <a:prstGeom prst="rect">
            <a:avLst/>
          </a:prstGeom>
          <a:noFill/>
        </p:spPr>
        <p:txBody>
          <a:bodyPr wrap="square" rtlCol="0">
            <a:spAutoFit/>
          </a:bodyPr>
          <a:lstStyle/>
          <a:p>
            <a:r>
              <a:rPr lang="fr-FR" sz="2400" dirty="0" smtClean="0"/>
              <a:t>Sur un dallage on rencontre</a:t>
            </a:r>
            <a:endParaRPr lang="fr-FR" sz="2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Cas des dallages sur terre plein </a:t>
            </a:r>
            <a:br>
              <a:rPr lang="fr-FR" dirty="0" smtClean="0"/>
            </a:br>
            <a:r>
              <a:rPr lang="fr-FR" sz="3200" dirty="0" smtClean="0"/>
              <a:t>(dallage non porté)</a:t>
            </a:r>
            <a:endParaRPr lang="fr-FR" dirty="0"/>
          </a:p>
        </p:txBody>
      </p:sp>
      <p:pic>
        <p:nvPicPr>
          <p:cNvPr id="6148" name="Picture 4"/>
          <p:cNvPicPr>
            <a:picLocks noChangeAspect="1" noChangeArrowheads="1"/>
          </p:cNvPicPr>
          <p:nvPr/>
        </p:nvPicPr>
        <p:blipFill>
          <a:blip r:embed="rId2"/>
          <a:srcRect/>
          <a:stretch>
            <a:fillRect/>
          </a:stretch>
        </p:blipFill>
        <p:spPr bwMode="auto">
          <a:xfrm>
            <a:off x="2071670" y="4286256"/>
            <a:ext cx="4924425" cy="2000250"/>
          </a:xfrm>
          <a:prstGeom prst="rect">
            <a:avLst/>
          </a:prstGeom>
          <a:noFill/>
          <a:ln w="9525">
            <a:noFill/>
            <a:miter lim="800000"/>
            <a:headEnd/>
            <a:tailEnd/>
          </a:ln>
          <a:effectLst/>
        </p:spPr>
      </p:pic>
      <p:pic>
        <p:nvPicPr>
          <p:cNvPr id="7170" name="Picture 2"/>
          <p:cNvPicPr>
            <a:picLocks noChangeAspect="1" noChangeArrowheads="1"/>
          </p:cNvPicPr>
          <p:nvPr/>
        </p:nvPicPr>
        <p:blipFill>
          <a:blip r:embed="rId3"/>
          <a:srcRect/>
          <a:stretch>
            <a:fillRect/>
          </a:stretch>
        </p:blipFill>
        <p:spPr bwMode="auto">
          <a:xfrm>
            <a:off x="857224" y="1785926"/>
            <a:ext cx="7200900" cy="1928826"/>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571472" y="2214554"/>
            <a:ext cx="7912971" cy="2786082"/>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LES </a:t>
            </a:r>
            <a:r>
              <a:rPr lang="fr-FR" dirty="0" smtClean="0"/>
              <a:t>JOINTS de Second Œuvre</a:t>
            </a:r>
            <a:endParaRPr lang="fr-FR" dirty="0"/>
          </a:p>
        </p:txBody>
      </p:sp>
      <p:sp>
        <p:nvSpPr>
          <p:cNvPr id="3" name="Sous-titre 2"/>
          <p:cNvSpPr>
            <a:spLocks noGrp="1"/>
          </p:cNvSpPr>
          <p:nvPr>
            <p:ph type="subTitle" idx="1"/>
          </p:nvPr>
        </p:nvSpPr>
        <p:spPr/>
        <p:txBody>
          <a:bodyPr>
            <a:normAutofit fontScale="92500" lnSpcReduction="10000"/>
          </a:bodyPr>
          <a:lstStyle/>
          <a:p>
            <a:r>
              <a:rPr lang="fr-FR" sz="3600" dirty="0" smtClean="0"/>
              <a:t>1/ Le joint de préfabrication</a:t>
            </a:r>
            <a:endParaRPr lang="fr-FR" sz="36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600200"/>
            <a:ext cx="4829180" cy="4525963"/>
          </a:xfrm>
        </p:spPr>
        <p:txBody>
          <a:bodyPr/>
          <a:lstStyle/>
          <a:p>
            <a:endParaRPr lang="fr-FR" dirty="0"/>
          </a:p>
        </p:txBody>
      </p:sp>
      <p:pic>
        <p:nvPicPr>
          <p:cNvPr id="3074" name="Picture 2" descr="Image associÃ©e"/>
          <p:cNvPicPr>
            <a:picLocks noChangeAspect="1" noChangeArrowheads="1"/>
          </p:cNvPicPr>
          <p:nvPr/>
        </p:nvPicPr>
        <p:blipFill>
          <a:blip r:embed="rId2"/>
          <a:srcRect/>
          <a:stretch>
            <a:fillRect/>
          </a:stretch>
        </p:blipFill>
        <p:spPr bwMode="auto">
          <a:xfrm>
            <a:off x="1000100" y="2714620"/>
            <a:ext cx="6696075" cy="2314575"/>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Traitement des joints</a:t>
            </a:r>
            <a:endParaRPr lang="fr-FR" dirty="0"/>
          </a:p>
        </p:txBody>
      </p:sp>
      <p:sp>
        <p:nvSpPr>
          <p:cNvPr id="4" name="Sous-titre 3"/>
          <p:cNvSpPr>
            <a:spLocks noGrp="1"/>
          </p:cNvSpPr>
          <p:nvPr>
            <p:ph type="subTitle" idx="1"/>
          </p:nvPr>
        </p:nvSpPr>
        <p:spPr/>
        <p:txBody>
          <a:bodyPr>
            <a:normAutofit/>
          </a:bodyPr>
          <a:lstStyle/>
          <a:p>
            <a:r>
              <a:rPr lang="fr-FR" sz="2800" dirty="0" smtClean="0"/>
              <a:t>Produits de Remplissage</a:t>
            </a:r>
            <a:endParaRPr lang="fr-FR" sz="28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68346"/>
          </a:xfrm>
        </p:spPr>
        <p:txBody>
          <a:bodyPr/>
          <a:lstStyle/>
          <a:p>
            <a:r>
              <a:rPr lang="fr-FR" dirty="0" smtClean="0"/>
              <a:t>TRAITEMENTS DES JOINTS</a:t>
            </a:r>
            <a:endParaRPr lang="fr-FR" dirty="0"/>
          </a:p>
        </p:txBody>
      </p:sp>
      <p:pic>
        <p:nvPicPr>
          <p:cNvPr id="4098" name="Picture 2"/>
          <p:cNvPicPr>
            <a:picLocks noChangeAspect="1" noChangeArrowheads="1"/>
          </p:cNvPicPr>
          <p:nvPr/>
        </p:nvPicPr>
        <p:blipFill>
          <a:blip r:embed="rId2"/>
          <a:srcRect/>
          <a:stretch>
            <a:fillRect/>
          </a:stretch>
        </p:blipFill>
        <p:spPr bwMode="auto">
          <a:xfrm>
            <a:off x="571472" y="1214422"/>
            <a:ext cx="4962404" cy="2000264"/>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642910" y="3429000"/>
            <a:ext cx="6429375" cy="1647825"/>
          </a:xfrm>
          <a:prstGeom prst="rect">
            <a:avLst/>
          </a:prstGeom>
          <a:noFill/>
          <a:ln w="9525">
            <a:noFill/>
            <a:miter lim="800000"/>
            <a:headEnd/>
            <a:tailEnd/>
          </a:ln>
          <a:effectLst/>
        </p:spPr>
      </p:pic>
      <p:pic>
        <p:nvPicPr>
          <p:cNvPr id="23554" name="Picture 2" descr="RÃ©sultat de recherche d'images pour &quot;joint de dilatation pour ossature en bÃ©ton armÃ©&quot;"/>
          <p:cNvPicPr>
            <a:picLocks noChangeAspect="1" noChangeArrowheads="1"/>
          </p:cNvPicPr>
          <p:nvPr/>
        </p:nvPicPr>
        <p:blipFill>
          <a:blip r:embed="rId4"/>
          <a:srcRect/>
          <a:stretch>
            <a:fillRect/>
          </a:stretch>
        </p:blipFill>
        <p:spPr bwMode="auto">
          <a:xfrm>
            <a:off x="5929322" y="1142984"/>
            <a:ext cx="2571768" cy="1926345"/>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srcRect/>
          <a:stretch>
            <a:fillRect/>
          </a:stretch>
        </p:blipFill>
        <p:spPr bwMode="auto">
          <a:xfrm>
            <a:off x="571472" y="928670"/>
            <a:ext cx="5724525" cy="2171700"/>
          </a:xfrm>
          <a:prstGeom prst="rect">
            <a:avLst/>
          </a:prstGeom>
          <a:noFill/>
          <a:ln w="9525">
            <a:noFill/>
            <a:miter lim="800000"/>
            <a:headEnd/>
            <a:tailEnd/>
          </a:ln>
          <a:effectLst/>
        </p:spPr>
      </p:pic>
      <p:pic>
        <p:nvPicPr>
          <p:cNvPr id="13315" name="Picture 3"/>
          <p:cNvPicPr>
            <a:picLocks noChangeAspect="1" noChangeArrowheads="1"/>
          </p:cNvPicPr>
          <p:nvPr/>
        </p:nvPicPr>
        <p:blipFill>
          <a:blip r:embed="rId3"/>
          <a:srcRect/>
          <a:stretch>
            <a:fillRect/>
          </a:stretch>
        </p:blipFill>
        <p:spPr bwMode="auto">
          <a:xfrm>
            <a:off x="4786314" y="3500438"/>
            <a:ext cx="3810000" cy="2352675"/>
          </a:xfrm>
          <a:prstGeom prst="rect">
            <a:avLst/>
          </a:prstGeom>
          <a:noFill/>
          <a:ln w="9525">
            <a:noFill/>
            <a:miter lim="800000"/>
            <a:headEnd/>
            <a:tailEnd/>
          </a:ln>
          <a:effectLst/>
        </p:spPr>
      </p:pic>
      <p:pic>
        <p:nvPicPr>
          <p:cNvPr id="22530" name="Picture 2" descr="RÃ©sultat de recherche d'images pour &quot;joint de dilatation pour ossature en bÃ©ton armÃ©&quot;"/>
          <p:cNvPicPr>
            <a:picLocks noChangeAspect="1" noChangeArrowheads="1"/>
          </p:cNvPicPr>
          <p:nvPr/>
        </p:nvPicPr>
        <p:blipFill>
          <a:blip r:embed="rId4"/>
          <a:srcRect/>
          <a:stretch>
            <a:fillRect/>
          </a:stretch>
        </p:blipFill>
        <p:spPr bwMode="auto">
          <a:xfrm>
            <a:off x="1142976" y="3571876"/>
            <a:ext cx="3300434" cy="2357454"/>
          </a:xfrm>
          <a:prstGeom prst="rect">
            <a:avLst/>
          </a:prstGeom>
          <a:noFill/>
        </p:spPr>
      </p:pic>
      <p:pic>
        <p:nvPicPr>
          <p:cNvPr id="22532" name="Picture 4" descr="RÃ©sultat de recherche d'images pour &quot;joint de dilatation pour ossature en bÃ©ton armÃ©&quot;"/>
          <p:cNvPicPr>
            <a:picLocks noChangeAspect="1" noChangeArrowheads="1"/>
          </p:cNvPicPr>
          <p:nvPr/>
        </p:nvPicPr>
        <p:blipFill>
          <a:blip r:embed="rId5"/>
          <a:srcRect/>
          <a:stretch>
            <a:fillRect/>
          </a:stretch>
        </p:blipFill>
        <p:spPr bwMode="auto">
          <a:xfrm>
            <a:off x="6500826" y="928670"/>
            <a:ext cx="2076450" cy="2200275"/>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PRODUITS DE REMPLISSAGE</a:t>
            </a:r>
            <a:endParaRPr lang="fr-FR" dirty="0"/>
          </a:p>
        </p:txBody>
      </p:sp>
      <p:sp>
        <p:nvSpPr>
          <p:cNvPr id="3" name="Rectangle 2"/>
          <p:cNvSpPr/>
          <p:nvPr/>
        </p:nvSpPr>
        <p:spPr>
          <a:xfrm>
            <a:off x="714348" y="1571612"/>
            <a:ext cx="7286676" cy="2000548"/>
          </a:xfrm>
          <a:prstGeom prst="rect">
            <a:avLst/>
          </a:prstGeom>
        </p:spPr>
        <p:txBody>
          <a:bodyPr wrap="square">
            <a:spAutoFit/>
          </a:bodyPr>
          <a:lstStyle/>
          <a:p>
            <a:r>
              <a:rPr lang="fr-FR" sz="2400" dirty="0" smtClean="0"/>
              <a:t>Les qualités d’un produit pour joint sont : </a:t>
            </a:r>
          </a:p>
          <a:p>
            <a:pPr marL="457200" indent="-457200">
              <a:buAutoNum type="arabicPeriod"/>
            </a:pPr>
            <a:r>
              <a:rPr lang="fr-FR" sz="2400" dirty="0" smtClean="0"/>
              <a:t>Adhérence </a:t>
            </a:r>
          </a:p>
          <a:p>
            <a:pPr marL="457200" indent="-457200">
              <a:buAutoNum type="arabicPeriod"/>
            </a:pPr>
            <a:r>
              <a:rPr lang="fr-FR" sz="2400" dirty="0" smtClean="0"/>
              <a:t>Plasticité +ou</a:t>
            </a:r>
            <a:r>
              <a:rPr lang="fr-FR" sz="2800" dirty="0" smtClean="0"/>
              <a:t>-</a:t>
            </a:r>
            <a:r>
              <a:rPr lang="fr-FR" sz="2400" dirty="0" smtClean="0"/>
              <a:t> permanente ( cela dépend des joints) pour permettre un libre jeu des éléments . </a:t>
            </a:r>
          </a:p>
          <a:p>
            <a:pPr marL="457200" indent="-457200">
              <a:buAutoNum type="arabicPeriod"/>
            </a:pPr>
            <a:r>
              <a:rPr lang="fr-FR" sz="2400" dirty="0" smtClean="0"/>
              <a:t>Facilité d’utilisation et de mise en œuvre</a:t>
            </a:r>
            <a:endParaRPr lang="fr-FR" sz="2400" dirty="0"/>
          </a:p>
        </p:txBody>
      </p:sp>
      <p:pic>
        <p:nvPicPr>
          <p:cNvPr id="21506" name="Picture 2" descr="RÃ©sultat de recherche d'images pour &quot;joint de dilatation pour ossature en bÃ©ton armÃ©&quot;"/>
          <p:cNvPicPr>
            <a:picLocks noChangeAspect="1" noChangeArrowheads="1"/>
          </p:cNvPicPr>
          <p:nvPr/>
        </p:nvPicPr>
        <p:blipFill>
          <a:blip r:embed="rId2"/>
          <a:srcRect/>
          <a:stretch>
            <a:fillRect/>
          </a:stretch>
        </p:blipFill>
        <p:spPr bwMode="auto">
          <a:xfrm>
            <a:off x="857224" y="4000504"/>
            <a:ext cx="4286280" cy="194362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357290" y="785794"/>
            <a:ext cx="6098679" cy="3429024"/>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1357290" y="4429132"/>
            <a:ext cx="2865970" cy="1857388"/>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t="6550"/>
          <a:stretch>
            <a:fillRect/>
          </a:stretch>
        </p:blipFill>
        <p:spPr bwMode="auto">
          <a:xfrm>
            <a:off x="5214942" y="4500570"/>
            <a:ext cx="2400300" cy="2038349"/>
          </a:xfrm>
          <a:prstGeom prst="rect">
            <a:avLst/>
          </a:prstGeom>
          <a:noFill/>
          <a:ln w="9525">
            <a:noFill/>
            <a:miter lim="800000"/>
            <a:headEnd/>
            <a:tailEnd/>
          </a:ln>
          <a:effectLst/>
        </p:spPr>
      </p:pic>
    </p:spTree>
    <p:extLst>
      <p:ext uri="{BB962C8B-B14F-4D97-AF65-F5344CB8AC3E}">
        <p14:creationId xmlns="" xmlns:p14="http://schemas.microsoft.com/office/powerpoint/2010/main" val="23272411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96908"/>
          </a:xfrm>
        </p:spPr>
        <p:txBody>
          <a:bodyPr/>
          <a:lstStyle/>
          <a:p>
            <a:r>
              <a:rPr lang="fr-FR" dirty="0" smtClean="0"/>
              <a:t>LES PRODUITS DE REMPLISSAGE</a:t>
            </a:r>
            <a:endParaRPr lang="fr-FR" dirty="0"/>
          </a:p>
        </p:txBody>
      </p:sp>
      <p:sp>
        <p:nvSpPr>
          <p:cNvPr id="3" name="Rectangle 2"/>
          <p:cNvSpPr/>
          <p:nvPr/>
        </p:nvSpPr>
        <p:spPr>
          <a:xfrm>
            <a:off x="571472" y="1142984"/>
            <a:ext cx="7858180" cy="3785652"/>
          </a:xfrm>
          <a:prstGeom prst="rect">
            <a:avLst/>
          </a:prstGeom>
        </p:spPr>
        <p:txBody>
          <a:bodyPr wrap="square">
            <a:spAutoFit/>
          </a:bodyPr>
          <a:lstStyle/>
          <a:p>
            <a:r>
              <a:rPr lang="fr-FR" sz="2400" dirty="0" smtClean="0"/>
              <a:t>Pour le remplissage on utilise les matériaux suivants:</a:t>
            </a:r>
          </a:p>
          <a:p>
            <a:r>
              <a:rPr lang="fr-FR" sz="2400" dirty="0" smtClean="0"/>
              <a:t>Copeaux de bois liés par un ciment, liège, carton ondulé, planche de bois, tôle mince, laine de verre ou de roche, mastic, asphalte et matière plastique. </a:t>
            </a:r>
          </a:p>
          <a:p>
            <a:r>
              <a:rPr lang="fr-FR" sz="2400" dirty="0" smtClean="0"/>
              <a:t>Ces matériaux perdent rapidement leur souplesse et des fissures apparaissent souvent après un certain temps entre le bord et le remplissage des joints. Pour cette raison, il convient de placer dans les joints une feuille métallique d’étanchéité en cuivre, zinc, ou plomb (voir figure)</a:t>
            </a:r>
          </a:p>
          <a:p>
            <a:endParaRPr lang="fr-FR" sz="24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PRODUITS DE REMPLISSAGE</a:t>
            </a:r>
            <a:endParaRPr lang="fr-FR" dirty="0"/>
          </a:p>
        </p:txBody>
      </p:sp>
      <p:sp>
        <p:nvSpPr>
          <p:cNvPr id="3" name="Espace réservé du contenu 2"/>
          <p:cNvSpPr>
            <a:spLocks noGrp="1"/>
          </p:cNvSpPr>
          <p:nvPr>
            <p:ph idx="1"/>
          </p:nvPr>
        </p:nvSpPr>
        <p:spPr/>
        <p:txBody>
          <a:bodyPr>
            <a:normAutofit fontScale="92500"/>
          </a:bodyPr>
          <a:lstStyle/>
          <a:p>
            <a:r>
              <a:rPr lang="fr-FR" dirty="0" smtClean="0"/>
              <a:t>Les joints sont traités au plâtre ou au mortier , dans certains cas toutefois lorsque par exemple les faces des joints doivent jouer fortement l’une par rapport à l’autre on est amené à utiliser des produits spéciaux </a:t>
            </a:r>
            <a:r>
              <a:rPr lang="fr-FR" sz="2800" dirty="0" smtClean="0"/>
              <a:t>. </a:t>
            </a:r>
          </a:p>
          <a:p>
            <a:r>
              <a:rPr lang="fr-FR" dirty="0" smtClean="0"/>
              <a:t> Mastic : produit dans la consistance à froids est suffisamment molle pour permettre l’utilisation en calfeutrement (bouchage) étanche des joints . </a:t>
            </a:r>
          </a:p>
          <a:p>
            <a:r>
              <a:rPr lang="fr-FR" dirty="0" smtClean="0"/>
              <a:t> Garniture d’étanchéité : cardon ou bande de matière plastique ou élastique servant à assurer l’étanchéité du joint à l’air ou à l’eau . </a:t>
            </a:r>
          </a:p>
          <a:p>
            <a:r>
              <a:rPr lang="fr-FR" dirty="0" smtClean="0"/>
              <a:t> joint à la pompe : produit plastique appliqué à la pompe à main ou mécanique</a:t>
            </a:r>
          </a:p>
          <a:p>
            <a:r>
              <a:rPr lang="fr-FR" dirty="0" smtClean="0"/>
              <a:t>  En Caoutchouc</a:t>
            </a:r>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CLASSIFICATION DES JOINTS</a:t>
            </a:r>
            <a:br>
              <a:rPr lang="fr-FR" dirty="0" smtClean="0"/>
            </a:br>
            <a:r>
              <a:rPr lang="fr-FR" dirty="0" smtClean="0"/>
              <a:t> A/ Joints principaux</a:t>
            </a:r>
          </a:p>
        </p:txBody>
      </p:sp>
      <p:sp>
        <p:nvSpPr>
          <p:cNvPr id="3" name="Espace réservé du contenu 2"/>
          <p:cNvSpPr>
            <a:spLocks noGrp="1"/>
          </p:cNvSpPr>
          <p:nvPr>
            <p:ph idx="1"/>
          </p:nvPr>
        </p:nvSpPr>
        <p:spPr>
          <a:xfrm>
            <a:off x="428596" y="1428736"/>
            <a:ext cx="8501122" cy="2428892"/>
          </a:xfrm>
        </p:spPr>
        <p:txBody>
          <a:bodyPr>
            <a:noAutofit/>
          </a:bodyPr>
          <a:lstStyle/>
          <a:p>
            <a:r>
              <a:rPr lang="fr-FR" dirty="0" smtClean="0"/>
              <a:t>Série de joints concernant les grandes œuvres (gros-œuvre): poteaux, poutres, dalle, fondations,…</a:t>
            </a:r>
          </a:p>
          <a:p>
            <a:r>
              <a:rPr lang="fr-FR" dirty="0" smtClean="0"/>
              <a:t>Parmi ces joints on peut citer: </a:t>
            </a:r>
          </a:p>
          <a:p>
            <a:pPr lvl="2"/>
            <a:r>
              <a:rPr lang="fr-FR" dirty="0" smtClean="0"/>
              <a:t>les joints de rupture (tassement, tous les joints qui concernent le sol)</a:t>
            </a:r>
          </a:p>
          <a:p>
            <a:pPr lvl="2"/>
            <a:r>
              <a:rPr lang="fr-FR" dirty="0" smtClean="0"/>
              <a:t>les joints de dilatation</a:t>
            </a:r>
          </a:p>
          <a:p>
            <a:pPr lvl="2"/>
            <a:r>
              <a:rPr lang="fr-FR" dirty="0" smtClean="0"/>
              <a:t>les joints de retrait </a:t>
            </a:r>
          </a:p>
        </p:txBody>
      </p:sp>
      <p:sp>
        <p:nvSpPr>
          <p:cNvPr id="4" name="ZoneTexte 3"/>
          <p:cNvSpPr txBox="1"/>
          <p:nvPr/>
        </p:nvSpPr>
        <p:spPr>
          <a:xfrm>
            <a:off x="571472" y="3857628"/>
            <a:ext cx="3929090" cy="584775"/>
          </a:xfrm>
          <a:prstGeom prst="rect">
            <a:avLst/>
          </a:prstGeom>
          <a:noFill/>
        </p:spPr>
        <p:txBody>
          <a:bodyPr wrap="square" rtlCol="0">
            <a:spAutoFit/>
          </a:bodyPr>
          <a:lstStyle/>
          <a:p>
            <a:r>
              <a:rPr lang="fr-FR" sz="3200" dirty="0" smtClean="0"/>
              <a:t>B/ Joints secondaires</a:t>
            </a:r>
            <a:endParaRPr lang="fr-FR" sz="3200" dirty="0"/>
          </a:p>
        </p:txBody>
      </p:sp>
      <p:sp>
        <p:nvSpPr>
          <p:cNvPr id="5" name="ZoneTexte 4"/>
          <p:cNvSpPr txBox="1"/>
          <p:nvPr/>
        </p:nvSpPr>
        <p:spPr>
          <a:xfrm>
            <a:off x="642910" y="4429132"/>
            <a:ext cx="7429552" cy="1754326"/>
          </a:xfrm>
          <a:prstGeom prst="rect">
            <a:avLst/>
          </a:prstGeom>
          <a:noFill/>
        </p:spPr>
        <p:txBody>
          <a:bodyPr wrap="square" rtlCol="0">
            <a:spAutoFit/>
          </a:bodyPr>
          <a:lstStyle/>
          <a:p>
            <a:r>
              <a:rPr lang="fr-FR" sz="2400" dirty="0" smtClean="0"/>
              <a:t>Ce sont des joints concernant les secondes œuvres, on trouve notamment: </a:t>
            </a:r>
          </a:p>
          <a:p>
            <a:pPr lvl="1">
              <a:buFont typeface="Arial" pitchFamily="34" charset="0"/>
              <a:buChar char="•"/>
            </a:pPr>
            <a:r>
              <a:rPr lang="fr-FR" sz="2000" dirty="0" smtClean="0">
                <a:solidFill>
                  <a:schemeClr val="tx2"/>
                </a:solidFill>
              </a:rPr>
              <a:t> les </a:t>
            </a:r>
            <a:r>
              <a:rPr lang="fr-FR" sz="2000" dirty="0" smtClean="0">
                <a:solidFill>
                  <a:schemeClr val="tx2"/>
                </a:solidFill>
              </a:rPr>
              <a:t>éléments préfabriqués,</a:t>
            </a:r>
          </a:p>
          <a:p>
            <a:pPr lvl="1">
              <a:buFont typeface="Arial" pitchFamily="34" charset="0"/>
              <a:buChar char="•"/>
            </a:pPr>
            <a:r>
              <a:rPr lang="fr-FR" sz="2000" dirty="0" smtClean="0">
                <a:solidFill>
                  <a:schemeClr val="tx2"/>
                </a:solidFill>
              </a:rPr>
              <a:t> joints de la maçonnerie, </a:t>
            </a:r>
          </a:p>
          <a:p>
            <a:pPr lvl="1">
              <a:buFont typeface="Arial" pitchFamily="34" charset="0"/>
              <a:buChar char="•"/>
            </a:pPr>
            <a:r>
              <a:rPr lang="fr-FR" sz="2000" dirty="0" smtClean="0">
                <a:solidFill>
                  <a:schemeClr val="tx2"/>
                </a:solidFill>
              </a:rPr>
              <a:t> joints </a:t>
            </a:r>
            <a:r>
              <a:rPr lang="fr-FR" sz="2000" dirty="0" smtClean="0">
                <a:solidFill>
                  <a:schemeClr val="tx2"/>
                </a:solidFill>
              </a:rPr>
              <a:t>d’exécution des </a:t>
            </a:r>
            <a:r>
              <a:rPr lang="fr-FR" sz="2000" dirty="0" err="1" smtClean="0">
                <a:solidFill>
                  <a:schemeClr val="tx2"/>
                </a:solidFill>
              </a:rPr>
              <a:t>plate-formes</a:t>
            </a:r>
            <a:r>
              <a:rPr lang="fr-FR" sz="2000" dirty="0" smtClean="0">
                <a:solidFill>
                  <a:schemeClr val="tx2"/>
                </a:solidFill>
              </a:rPr>
              <a:t>+dallage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LES DIFFÉRENTES TYPES DE JOINTS</a:t>
            </a:r>
            <a:endParaRPr lang="fr-FR" dirty="0"/>
          </a:p>
        </p:txBody>
      </p:sp>
      <p:sp>
        <p:nvSpPr>
          <p:cNvPr id="3" name="Sous-titre 2"/>
          <p:cNvSpPr>
            <a:spLocks noGrp="1"/>
          </p:cNvSpPr>
          <p:nvPr>
            <p:ph type="subTitle" idx="1"/>
          </p:nvPr>
        </p:nvSpPr>
        <p:spPr/>
        <p:txBody>
          <a:bodyPr>
            <a:normAutofit/>
          </a:bodyPr>
          <a:lstStyle/>
          <a:p>
            <a:r>
              <a:rPr lang="fr-FR" sz="3600" dirty="0" smtClean="0"/>
              <a:t>1/ Le joint de Rupture</a:t>
            </a:r>
            <a:endParaRPr lang="fr-FR" sz="3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14290"/>
            <a:ext cx="8301038" cy="1082636"/>
          </a:xfrm>
        </p:spPr>
        <p:txBody>
          <a:bodyPr>
            <a:normAutofit fontScale="90000"/>
          </a:bodyPr>
          <a:lstStyle/>
          <a:p>
            <a:r>
              <a:rPr lang="fr-FR" u="sng" dirty="0" smtClean="0"/>
              <a:t>1/ Le joint de rupture</a:t>
            </a:r>
            <a:br>
              <a:rPr lang="fr-FR" u="sng" dirty="0" smtClean="0"/>
            </a:br>
            <a:endParaRPr lang="fr-FR" dirty="0"/>
          </a:p>
        </p:txBody>
      </p:sp>
      <p:sp>
        <p:nvSpPr>
          <p:cNvPr id="3" name="Espace réservé du contenu 2"/>
          <p:cNvSpPr>
            <a:spLocks noGrp="1"/>
          </p:cNvSpPr>
          <p:nvPr>
            <p:ph sz="half" idx="1"/>
          </p:nvPr>
        </p:nvSpPr>
        <p:spPr>
          <a:xfrm>
            <a:off x="285720" y="1071546"/>
            <a:ext cx="5857916" cy="5143536"/>
          </a:xfrm>
        </p:spPr>
        <p:txBody>
          <a:bodyPr>
            <a:normAutofit fontScale="40000" lnSpcReduction="20000"/>
          </a:bodyPr>
          <a:lstStyle/>
          <a:p>
            <a:endParaRPr lang="fr-FR" sz="5000" dirty="0" smtClean="0"/>
          </a:p>
          <a:p>
            <a:r>
              <a:rPr lang="fr-FR" sz="6400" dirty="0" smtClean="0"/>
              <a:t>Lorsque des tassements sont à craindre, les fondations doivent être fractionnées. Les joints de rupture sont des coupures destinées à permettre le mouvement des parties de la structure:</a:t>
            </a:r>
          </a:p>
          <a:p>
            <a:r>
              <a:rPr lang="fr-FR" sz="6400" dirty="0" smtClean="0"/>
              <a:t>Le tassement peut être provoqué par :</a:t>
            </a:r>
          </a:p>
          <a:p>
            <a:r>
              <a:rPr lang="fr-FR" sz="6400" b="1" dirty="0" smtClean="0"/>
              <a:t>A) des causes accidentelles</a:t>
            </a:r>
            <a:r>
              <a:rPr lang="fr-FR" sz="6400" dirty="0" smtClean="0"/>
              <a:t>: tassement inégal du sol et des fondation,…</a:t>
            </a:r>
          </a:p>
          <a:p>
            <a:r>
              <a:rPr lang="fr-FR" sz="6400" b="1" dirty="0" smtClean="0"/>
              <a:t>B) des causes naturelles</a:t>
            </a:r>
            <a:r>
              <a:rPr lang="fr-FR" sz="6400" dirty="0" smtClean="0"/>
              <a:t>: différence de hauteur entre deux bâtiments accolées, …</a:t>
            </a:r>
            <a:r>
              <a:rPr lang="fr-FR" sz="6400" dirty="0" err="1" smtClean="0"/>
              <a:t>etc</a:t>
            </a:r>
            <a:endParaRPr lang="fr-FR" sz="6400" dirty="0" smtClean="0"/>
          </a:p>
        </p:txBody>
      </p:sp>
      <p:pic>
        <p:nvPicPr>
          <p:cNvPr id="10242" name="Picture 2"/>
          <p:cNvPicPr>
            <a:picLocks noGrp="1" noChangeAspect="1" noChangeArrowheads="1"/>
          </p:cNvPicPr>
          <p:nvPr>
            <p:ph sz="half" idx="2"/>
          </p:nvPr>
        </p:nvPicPr>
        <p:blipFill>
          <a:blip r:embed="rId2"/>
          <a:srcRect/>
          <a:stretch>
            <a:fillRect/>
          </a:stretch>
        </p:blipFill>
        <p:spPr bwMode="auto">
          <a:xfrm>
            <a:off x="6286512" y="2357430"/>
            <a:ext cx="2543164" cy="2385822"/>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joint de rupture (tassement)</a:t>
            </a:r>
            <a:endParaRPr lang="fr-FR" dirty="0"/>
          </a:p>
        </p:txBody>
      </p:sp>
      <p:sp>
        <p:nvSpPr>
          <p:cNvPr id="3" name="Espace réservé du contenu 2"/>
          <p:cNvSpPr>
            <a:spLocks noGrp="1"/>
          </p:cNvSpPr>
          <p:nvPr>
            <p:ph idx="1"/>
          </p:nvPr>
        </p:nvSpPr>
        <p:spPr/>
        <p:txBody>
          <a:bodyPr>
            <a:normAutofit lnSpcReduction="10000"/>
          </a:bodyPr>
          <a:lstStyle/>
          <a:p>
            <a:r>
              <a:rPr lang="fr-FR" dirty="0" smtClean="0"/>
              <a:t>Les joints de tassements s’imposent dans les cas suivants :</a:t>
            </a:r>
          </a:p>
          <a:p>
            <a:r>
              <a:rPr lang="fr-FR" dirty="0" smtClean="0"/>
              <a:t> L’ouvrage est constitué par les volumes de hauteurs différentes, transmettant de même sol homogène des charges inégales </a:t>
            </a:r>
          </a:p>
          <a:p>
            <a:r>
              <a:rPr lang="fr-FR" dirty="0" smtClean="0"/>
              <a:t> L'ouvrage repose sur des fondations hétérogènes dans un terrain homogène</a:t>
            </a:r>
          </a:p>
          <a:p>
            <a:r>
              <a:rPr lang="fr-FR" dirty="0" smtClean="0"/>
              <a:t> L’ouvrage repose sur des fondations homogènes, mais les niveaux des bons sol  se trouvent à des altitudes différentes, entrainant  des réactions inégales </a:t>
            </a:r>
          </a:p>
          <a:p>
            <a:r>
              <a:rPr lang="fr-FR" dirty="0" smtClean="0"/>
              <a:t> L’ouvrage existe et doit être agrandi , les fondations à achevé de se tasser, les fondations neuves anciennes entrainerait des désordres</a:t>
            </a:r>
          </a:p>
          <a:p>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54032"/>
          </a:xfrm>
        </p:spPr>
        <p:txBody>
          <a:bodyPr/>
          <a:lstStyle/>
          <a:p>
            <a:r>
              <a:rPr lang="fr-FR" dirty="0" smtClean="0"/>
              <a:t>Joint de rupture / tassement</a:t>
            </a:r>
            <a:endParaRPr lang="fr-FR" dirty="0"/>
          </a:p>
        </p:txBody>
      </p:sp>
      <p:pic>
        <p:nvPicPr>
          <p:cNvPr id="1026" name="Picture 2"/>
          <p:cNvPicPr>
            <a:picLocks noGrp="1" noChangeAspect="1" noChangeArrowheads="1"/>
          </p:cNvPicPr>
          <p:nvPr>
            <p:ph idx="1"/>
          </p:nvPr>
        </p:nvPicPr>
        <p:blipFill>
          <a:blip r:embed="rId2"/>
          <a:srcRect/>
          <a:stretch>
            <a:fillRect/>
          </a:stretch>
        </p:blipFill>
        <p:spPr bwMode="auto">
          <a:xfrm>
            <a:off x="1214414" y="1500174"/>
            <a:ext cx="6543675" cy="3171825"/>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Mailles">
  <a:themeElements>
    <a:clrScheme name="Mailles">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é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ailles">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10320</TotalTime>
  <Words>1193</Words>
  <Application>Microsoft Office PowerPoint</Application>
  <PresentationFormat>Affichage à l'écran (4:3)</PresentationFormat>
  <Paragraphs>104</Paragraphs>
  <Slides>41</Slides>
  <Notes>1</Notes>
  <HiddenSlides>0</HiddenSlides>
  <MMClips>0</MMClips>
  <ScaleCrop>false</ScaleCrop>
  <HeadingPairs>
    <vt:vector size="4" baseType="variant">
      <vt:variant>
        <vt:lpstr>Thème</vt:lpstr>
      </vt:variant>
      <vt:variant>
        <vt:i4>1</vt:i4>
      </vt:variant>
      <vt:variant>
        <vt:lpstr>Titres des diapositives</vt:lpstr>
      </vt:variant>
      <vt:variant>
        <vt:i4>41</vt:i4>
      </vt:variant>
    </vt:vector>
  </HeadingPairs>
  <TitlesOfParts>
    <vt:vector size="42" baseType="lpstr">
      <vt:lpstr>Mailles</vt:lpstr>
      <vt:lpstr>Diapositive 1</vt:lpstr>
      <vt:lpstr>Définitions </vt:lpstr>
      <vt:lpstr>Diapositive 3</vt:lpstr>
      <vt:lpstr>Diapositive 4</vt:lpstr>
      <vt:lpstr>CLASSIFICATION DES JOINTS  A/ Joints principaux</vt:lpstr>
      <vt:lpstr>LES DIFFÉRENTES TYPES DE JOINTS</vt:lpstr>
      <vt:lpstr>1/ Le joint de rupture </vt:lpstr>
      <vt:lpstr>Le joint de rupture (tassement)</vt:lpstr>
      <vt:lpstr>Joint de rupture / tassement</vt:lpstr>
      <vt:lpstr>Joint de rupture / tassement</vt:lpstr>
      <vt:lpstr>Diapositive 11</vt:lpstr>
      <vt:lpstr>LES DIFFÉRENTES TYPES DE JOINTS</vt:lpstr>
      <vt:lpstr>Diapositive 13</vt:lpstr>
      <vt:lpstr>Joint de dilatation pour ossature  en béton armé</vt:lpstr>
      <vt:lpstr>Diapositive 15</vt:lpstr>
      <vt:lpstr>Diapositive 16</vt:lpstr>
      <vt:lpstr>Diapositive 17</vt:lpstr>
      <vt:lpstr>Diapositive 18</vt:lpstr>
      <vt:lpstr>Joint de dilatation pour maçonnerie porteuse</vt:lpstr>
      <vt:lpstr>Conditions  pour disposer les joints</vt:lpstr>
      <vt:lpstr>Joint de dilatation pour ossature métallique</vt:lpstr>
      <vt:lpstr>Diapositive 22</vt:lpstr>
      <vt:lpstr>LES DIFFÉRENTES TYPES DE JOINTS</vt:lpstr>
      <vt:lpstr>Joint de retrait</vt:lpstr>
      <vt:lpstr>Diapositive 25</vt:lpstr>
      <vt:lpstr>Joint de retrait</vt:lpstr>
      <vt:lpstr>Diapositive 27</vt:lpstr>
      <vt:lpstr>Joint de retrait</vt:lpstr>
      <vt:lpstr>Diapositive 29</vt:lpstr>
      <vt:lpstr>TRAITEMENT DE FISSURE</vt:lpstr>
      <vt:lpstr>Cas des dallages sur terre plein  (dallage non porté)</vt:lpstr>
      <vt:lpstr>Cas des dallages sur terre plein  (dallage non porté)</vt:lpstr>
      <vt:lpstr>Diapositive 33</vt:lpstr>
      <vt:lpstr>LES JOINTS de Second Œuvre</vt:lpstr>
      <vt:lpstr>Diapositive 35</vt:lpstr>
      <vt:lpstr>Traitement des joints</vt:lpstr>
      <vt:lpstr>TRAITEMENTS DES JOINTS</vt:lpstr>
      <vt:lpstr>Diapositive 38</vt:lpstr>
      <vt:lpstr>LES PRODUITS DE REMPLISSAGE</vt:lpstr>
      <vt:lpstr>LES PRODUITS DE REMPLISSAGE</vt:lpstr>
      <vt:lpstr>LES PRODUITS DE REMPLISSAGE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MOHI</dc:creator>
  <cp:lastModifiedBy>ASUS</cp:lastModifiedBy>
  <cp:revision>99</cp:revision>
  <dcterms:created xsi:type="dcterms:W3CDTF">2012-12-01T22:12:51Z</dcterms:created>
  <dcterms:modified xsi:type="dcterms:W3CDTF">2019-02-23T23:30:30Z</dcterms:modified>
</cp:coreProperties>
</file>