
<file path=[Content_Types].xml><?xml version="1.0" encoding="utf-8"?>
<Types xmlns="http://schemas.openxmlformats.org/package/2006/content-types">
  <Default Extension="png" ContentType="image/png"/>
  <Default Extension="jpeg" ContentType="image/jpeg"/>
  <Default Extension="m4a" ContentType="audio/mp4"/>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sldIdLst>
    <p:sldId id="256" r:id="rId2"/>
    <p:sldId id="288" r:id="rId3"/>
    <p:sldId id="289" r:id="rId4"/>
    <p:sldId id="291" r:id="rId5"/>
    <p:sldId id="290" r:id="rId6"/>
    <p:sldId id="314" r:id="rId7"/>
    <p:sldId id="292" r:id="rId8"/>
    <p:sldId id="293" r:id="rId9"/>
    <p:sldId id="294" r:id="rId10"/>
    <p:sldId id="295" r:id="rId11"/>
    <p:sldId id="296" r:id="rId12"/>
    <p:sldId id="297" r:id="rId13"/>
    <p:sldId id="298" r:id="rId14"/>
    <p:sldId id="299" r:id="rId15"/>
    <p:sldId id="301" r:id="rId16"/>
    <p:sldId id="302" r:id="rId17"/>
    <p:sldId id="303" r:id="rId18"/>
    <p:sldId id="304" r:id="rId19"/>
    <p:sldId id="305" r:id="rId20"/>
    <p:sldId id="306" r:id="rId21"/>
    <p:sldId id="310" r:id="rId22"/>
    <p:sldId id="308" r:id="rId23"/>
    <p:sldId id="311" r:id="rId24"/>
    <p:sldId id="312" r:id="rId25"/>
    <p:sldId id="313" r:id="rId26"/>
    <p:sldId id="315" r:id="rId27"/>
    <p:sldId id="307" r:id="rId28"/>
    <p:sldId id="259" r:id="rId29"/>
    <p:sldId id="287" r:id="rId3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94A5C38F-9B8F-4D71-A6A7-B8E5DC3E0F4C}">
          <p14:sldIdLst>
            <p14:sldId id="256"/>
            <p14:sldId id="288"/>
            <p14:sldId id="289"/>
            <p14:sldId id="291"/>
            <p14:sldId id="290"/>
            <p14:sldId id="314"/>
            <p14:sldId id="292"/>
            <p14:sldId id="293"/>
            <p14:sldId id="294"/>
            <p14:sldId id="295"/>
            <p14:sldId id="296"/>
            <p14:sldId id="297"/>
            <p14:sldId id="298"/>
            <p14:sldId id="299"/>
            <p14:sldId id="301"/>
            <p14:sldId id="302"/>
            <p14:sldId id="303"/>
            <p14:sldId id="304"/>
            <p14:sldId id="305"/>
            <p14:sldId id="306"/>
            <p14:sldId id="310"/>
            <p14:sldId id="308"/>
            <p14:sldId id="311"/>
          </p14:sldIdLst>
        </p14:section>
        <p14:section name="Section sans titre" id="{4CE926B5-FD3D-41FE-BF24-3086D4D5DEF9}">
          <p14:sldIdLst>
            <p14:sldId id="312"/>
            <p14:sldId id="313"/>
            <p14:sldId id="315"/>
            <p14:sldId id="307"/>
            <p14:sldId id="259"/>
            <p14:sldId id="28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06" autoAdjust="0"/>
    <p:restoredTop sz="94624" autoAdjust="0"/>
  </p:normalViewPr>
  <p:slideViewPr>
    <p:cSldViewPr>
      <p:cViewPr varScale="1">
        <p:scale>
          <a:sx n="69" d="100"/>
          <a:sy n="69" d="100"/>
        </p:scale>
        <p:origin x="165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9FB607-E98E-4B63-8C09-0CCBDA80AE08}" type="doc">
      <dgm:prSet loTypeId="urn:microsoft.com/office/officeart/2005/8/layout/radial4" loCatId="relationship" qsTypeId="urn:microsoft.com/office/officeart/2005/8/quickstyle/3d1" qsCatId="3D" csTypeId="urn:microsoft.com/office/officeart/2005/8/colors/accent3_4" csCatId="accent3" phldr="1"/>
      <dgm:spPr/>
      <dgm:t>
        <a:bodyPr/>
        <a:lstStyle/>
        <a:p>
          <a:endParaRPr lang="fr-FR"/>
        </a:p>
      </dgm:t>
    </dgm:pt>
    <dgm:pt modelId="{E9791AE2-7201-4F97-9047-70D361CE5213}">
      <dgm:prSet phldrT="[Texte]"/>
      <dgm:spPr/>
      <dgm:t>
        <a:bodyPr/>
        <a:lstStyle/>
        <a:p>
          <a:r>
            <a:rPr lang="fr-FR" b="1" dirty="0" smtClean="0">
              <a:solidFill>
                <a:schemeClr val="tx1"/>
              </a:solidFill>
              <a:latin typeface="Comic Sans MS" pitchFamily="66" charset="0"/>
            </a:rPr>
            <a:t>Formes des S.aureus</a:t>
          </a:r>
          <a:endParaRPr lang="fr-FR" dirty="0">
            <a:solidFill>
              <a:schemeClr val="tx1"/>
            </a:solidFill>
          </a:endParaRPr>
        </a:p>
      </dgm:t>
    </dgm:pt>
    <dgm:pt modelId="{D83608C9-727B-4F1B-A3E7-3E5314C5B579}" type="parTrans" cxnId="{BBC697D9-7F9E-4FFB-9001-415AF7AB0991}">
      <dgm:prSet/>
      <dgm:spPr/>
      <dgm:t>
        <a:bodyPr/>
        <a:lstStyle/>
        <a:p>
          <a:endParaRPr lang="fr-FR"/>
        </a:p>
      </dgm:t>
    </dgm:pt>
    <dgm:pt modelId="{605347DB-F51D-4958-9F7B-17E004C32D8B}" type="sibTrans" cxnId="{BBC697D9-7F9E-4FFB-9001-415AF7AB0991}">
      <dgm:prSet/>
      <dgm:spPr/>
      <dgm:t>
        <a:bodyPr/>
        <a:lstStyle/>
        <a:p>
          <a:endParaRPr lang="fr-FR"/>
        </a:p>
      </dgm:t>
    </dgm:pt>
    <dgm:pt modelId="{E3D80B61-AE50-44CE-8A68-19EF1CD8A539}">
      <dgm:prSet phldrT="[Texte]" custT="1"/>
      <dgm:spPr/>
      <dgm:t>
        <a:bodyPr/>
        <a:lstStyle/>
        <a:p>
          <a:r>
            <a:rPr lang="fr-FR" sz="3200" b="1" dirty="0" smtClean="0">
              <a:solidFill>
                <a:schemeClr val="tx1"/>
              </a:solidFill>
              <a:latin typeface="Comic Sans MS" pitchFamily="66" charset="0"/>
            </a:rPr>
            <a:t>Formes localisées</a:t>
          </a:r>
          <a:endParaRPr lang="fr-FR" sz="3200" b="1" dirty="0">
            <a:solidFill>
              <a:schemeClr val="tx1"/>
            </a:solidFill>
            <a:latin typeface="Comic Sans MS" pitchFamily="66" charset="0"/>
          </a:endParaRPr>
        </a:p>
      </dgm:t>
    </dgm:pt>
    <dgm:pt modelId="{1B9D5D99-EF2E-4F9E-A4C3-1DF77A90556E}" type="parTrans" cxnId="{BFC40F68-F71F-4FB3-9F44-6C82F7EB5CF4}">
      <dgm:prSet/>
      <dgm:spPr/>
      <dgm:t>
        <a:bodyPr/>
        <a:lstStyle/>
        <a:p>
          <a:endParaRPr lang="fr-FR"/>
        </a:p>
      </dgm:t>
    </dgm:pt>
    <dgm:pt modelId="{52DFC5E2-788E-4CB0-80AB-9563CC0A1C99}" type="sibTrans" cxnId="{BFC40F68-F71F-4FB3-9F44-6C82F7EB5CF4}">
      <dgm:prSet/>
      <dgm:spPr/>
      <dgm:t>
        <a:bodyPr/>
        <a:lstStyle/>
        <a:p>
          <a:endParaRPr lang="fr-FR"/>
        </a:p>
      </dgm:t>
    </dgm:pt>
    <dgm:pt modelId="{5908E6FA-6313-4D1A-851F-BDE7BB7D3D71}">
      <dgm:prSet phldrT="[Texte]" custT="1"/>
      <dgm:spPr/>
      <dgm:t>
        <a:bodyPr/>
        <a:lstStyle/>
        <a:p>
          <a:r>
            <a:rPr lang="fr-FR" sz="3200" b="1" dirty="0" smtClean="0">
              <a:solidFill>
                <a:schemeClr val="tx1"/>
              </a:solidFill>
              <a:latin typeface="Comic Sans MS" pitchFamily="66" charset="0"/>
            </a:rPr>
            <a:t>Formes généralisées </a:t>
          </a:r>
          <a:endParaRPr lang="fr-FR" sz="2800" b="1" dirty="0">
            <a:solidFill>
              <a:schemeClr val="tx1"/>
            </a:solidFill>
            <a:latin typeface="Comic Sans MS" pitchFamily="66" charset="0"/>
          </a:endParaRPr>
        </a:p>
      </dgm:t>
    </dgm:pt>
    <dgm:pt modelId="{6E88495A-A01C-4A56-A359-9281E0914EBD}" type="parTrans" cxnId="{D80BFBAD-6889-4F2B-B1FD-A91F742959CC}">
      <dgm:prSet/>
      <dgm:spPr/>
      <dgm:t>
        <a:bodyPr/>
        <a:lstStyle/>
        <a:p>
          <a:endParaRPr lang="fr-FR"/>
        </a:p>
      </dgm:t>
    </dgm:pt>
    <dgm:pt modelId="{76047816-0FE7-4C61-9525-7311D398EF0F}" type="sibTrans" cxnId="{D80BFBAD-6889-4F2B-B1FD-A91F742959CC}">
      <dgm:prSet/>
      <dgm:spPr/>
      <dgm:t>
        <a:bodyPr/>
        <a:lstStyle/>
        <a:p>
          <a:endParaRPr lang="fr-FR"/>
        </a:p>
      </dgm:t>
    </dgm:pt>
    <dgm:pt modelId="{85F9AA60-0D09-41BD-AC7A-06B65DBA7203}">
      <dgm:prSet/>
      <dgm:spPr/>
      <dgm:t>
        <a:bodyPr/>
        <a:lstStyle/>
        <a:p>
          <a:endParaRPr lang="fr-FR"/>
        </a:p>
      </dgm:t>
    </dgm:pt>
    <dgm:pt modelId="{08378E1D-9952-452D-A52F-F0E3A7D210CF}" type="parTrans" cxnId="{AE78F27F-4307-48F6-9FE1-1EEF183F4AE2}">
      <dgm:prSet/>
      <dgm:spPr/>
      <dgm:t>
        <a:bodyPr/>
        <a:lstStyle/>
        <a:p>
          <a:endParaRPr lang="fr-FR"/>
        </a:p>
      </dgm:t>
    </dgm:pt>
    <dgm:pt modelId="{C6E743E1-E2FD-4813-8BC5-F6CFB6AB3B78}" type="sibTrans" cxnId="{AE78F27F-4307-48F6-9FE1-1EEF183F4AE2}">
      <dgm:prSet/>
      <dgm:spPr/>
      <dgm:t>
        <a:bodyPr/>
        <a:lstStyle/>
        <a:p>
          <a:endParaRPr lang="fr-FR"/>
        </a:p>
      </dgm:t>
    </dgm:pt>
    <dgm:pt modelId="{1E0E1929-05E8-41F9-BC8D-E134F33ADF5D}" type="pres">
      <dgm:prSet presAssocID="{EF9FB607-E98E-4B63-8C09-0CCBDA80AE08}" presName="cycle" presStyleCnt="0">
        <dgm:presLayoutVars>
          <dgm:chMax val="1"/>
          <dgm:dir/>
          <dgm:animLvl val="ctr"/>
          <dgm:resizeHandles val="exact"/>
        </dgm:presLayoutVars>
      </dgm:prSet>
      <dgm:spPr/>
      <dgm:t>
        <a:bodyPr/>
        <a:lstStyle/>
        <a:p>
          <a:endParaRPr lang="fr-FR"/>
        </a:p>
      </dgm:t>
    </dgm:pt>
    <dgm:pt modelId="{029F4E0E-D2A6-4847-8E7D-F239BB29D052}" type="pres">
      <dgm:prSet presAssocID="{E9791AE2-7201-4F97-9047-70D361CE5213}" presName="centerShape" presStyleLbl="node0" presStyleIdx="0" presStyleCnt="1" custScaleX="197607" custScaleY="23280" custLinFactNeighborX="-876" custLinFactNeighborY="-64628"/>
      <dgm:spPr>
        <a:prstGeom prst="roundRect">
          <a:avLst/>
        </a:prstGeom>
      </dgm:spPr>
      <dgm:t>
        <a:bodyPr/>
        <a:lstStyle/>
        <a:p>
          <a:endParaRPr lang="fr-FR"/>
        </a:p>
      </dgm:t>
    </dgm:pt>
    <dgm:pt modelId="{51C04194-C5E3-4BC9-A5AE-3E22A93A8EB1}" type="pres">
      <dgm:prSet presAssocID="{1B9D5D99-EF2E-4F9E-A4C3-1DF77A90556E}" presName="parTrans" presStyleLbl="bgSibTrans2D1" presStyleIdx="0" presStyleCnt="2"/>
      <dgm:spPr/>
      <dgm:t>
        <a:bodyPr/>
        <a:lstStyle/>
        <a:p>
          <a:endParaRPr lang="fr-FR"/>
        </a:p>
      </dgm:t>
    </dgm:pt>
    <dgm:pt modelId="{D0DBAD40-B9C7-491F-9C4B-6F4CCBD420F3}" type="pres">
      <dgm:prSet presAssocID="{E3D80B61-AE50-44CE-8A68-19EF1CD8A539}" presName="node" presStyleLbl="node1" presStyleIdx="0" presStyleCnt="2" custAng="10800000" custFlipVert="1" custScaleX="151104" custScaleY="43071" custRadScaleRad="91597" custRadScaleInc="12720">
        <dgm:presLayoutVars>
          <dgm:bulletEnabled val="1"/>
        </dgm:presLayoutVars>
      </dgm:prSet>
      <dgm:spPr/>
      <dgm:t>
        <a:bodyPr/>
        <a:lstStyle/>
        <a:p>
          <a:endParaRPr lang="fr-FR"/>
        </a:p>
      </dgm:t>
    </dgm:pt>
    <dgm:pt modelId="{CF9BACDC-A67D-4C56-81B0-B4B5061D01A2}" type="pres">
      <dgm:prSet presAssocID="{6E88495A-A01C-4A56-A359-9281E0914EBD}" presName="parTrans" presStyleLbl="bgSibTrans2D1" presStyleIdx="1" presStyleCnt="2"/>
      <dgm:spPr/>
      <dgm:t>
        <a:bodyPr/>
        <a:lstStyle/>
        <a:p>
          <a:endParaRPr lang="fr-FR"/>
        </a:p>
      </dgm:t>
    </dgm:pt>
    <dgm:pt modelId="{FDF9EBD3-64DC-484E-BD7F-FC4A9AB75A86}" type="pres">
      <dgm:prSet presAssocID="{5908E6FA-6313-4D1A-851F-BDE7BB7D3D71}" presName="node" presStyleLbl="node1" presStyleIdx="1" presStyleCnt="2" custScaleX="157463" custScaleY="39723" custRadScaleRad="90723" custRadScaleInc="-14348">
        <dgm:presLayoutVars>
          <dgm:bulletEnabled val="1"/>
        </dgm:presLayoutVars>
      </dgm:prSet>
      <dgm:spPr/>
      <dgm:t>
        <a:bodyPr/>
        <a:lstStyle/>
        <a:p>
          <a:endParaRPr lang="fr-FR"/>
        </a:p>
      </dgm:t>
    </dgm:pt>
  </dgm:ptLst>
  <dgm:cxnLst>
    <dgm:cxn modelId="{BBC697D9-7F9E-4FFB-9001-415AF7AB0991}" srcId="{EF9FB607-E98E-4B63-8C09-0CCBDA80AE08}" destId="{E9791AE2-7201-4F97-9047-70D361CE5213}" srcOrd="0" destOrd="0" parTransId="{D83608C9-727B-4F1B-A3E7-3E5314C5B579}" sibTransId="{605347DB-F51D-4958-9F7B-17E004C32D8B}"/>
    <dgm:cxn modelId="{A0CCC0AE-8236-4D43-B6FC-8CB721CCBBA3}" type="presOf" srcId="{E3D80B61-AE50-44CE-8A68-19EF1CD8A539}" destId="{D0DBAD40-B9C7-491F-9C4B-6F4CCBD420F3}" srcOrd="0" destOrd="0" presId="urn:microsoft.com/office/officeart/2005/8/layout/radial4"/>
    <dgm:cxn modelId="{AE78F27F-4307-48F6-9FE1-1EEF183F4AE2}" srcId="{EF9FB607-E98E-4B63-8C09-0CCBDA80AE08}" destId="{85F9AA60-0D09-41BD-AC7A-06B65DBA7203}" srcOrd="1" destOrd="0" parTransId="{08378E1D-9952-452D-A52F-F0E3A7D210CF}" sibTransId="{C6E743E1-E2FD-4813-8BC5-F6CFB6AB3B78}"/>
    <dgm:cxn modelId="{D80BFBAD-6889-4F2B-B1FD-A91F742959CC}" srcId="{E9791AE2-7201-4F97-9047-70D361CE5213}" destId="{5908E6FA-6313-4D1A-851F-BDE7BB7D3D71}" srcOrd="1" destOrd="0" parTransId="{6E88495A-A01C-4A56-A359-9281E0914EBD}" sibTransId="{76047816-0FE7-4C61-9525-7311D398EF0F}"/>
    <dgm:cxn modelId="{1295FEEF-88CA-4D5F-8A33-9914D99CD784}" type="presOf" srcId="{6E88495A-A01C-4A56-A359-9281E0914EBD}" destId="{CF9BACDC-A67D-4C56-81B0-B4B5061D01A2}" srcOrd="0" destOrd="0" presId="urn:microsoft.com/office/officeart/2005/8/layout/radial4"/>
    <dgm:cxn modelId="{625DE82D-86C8-4991-A095-5FB391AB911D}" type="presOf" srcId="{EF9FB607-E98E-4B63-8C09-0CCBDA80AE08}" destId="{1E0E1929-05E8-41F9-BC8D-E134F33ADF5D}" srcOrd="0" destOrd="0" presId="urn:microsoft.com/office/officeart/2005/8/layout/radial4"/>
    <dgm:cxn modelId="{8D12C584-8539-4FAD-97B6-1C0291969196}" type="presOf" srcId="{5908E6FA-6313-4D1A-851F-BDE7BB7D3D71}" destId="{FDF9EBD3-64DC-484E-BD7F-FC4A9AB75A86}" srcOrd="0" destOrd="0" presId="urn:microsoft.com/office/officeart/2005/8/layout/radial4"/>
    <dgm:cxn modelId="{48429B8B-28F6-434A-BBC7-D68086D1F717}" type="presOf" srcId="{E9791AE2-7201-4F97-9047-70D361CE5213}" destId="{029F4E0E-D2A6-4847-8E7D-F239BB29D052}" srcOrd="0" destOrd="0" presId="urn:microsoft.com/office/officeart/2005/8/layout/radial4"/>
    <dgm:cxn modelId="{BFC40F68-F71F-4FB3-9F44-6C82F7EB5CF4}" srcId="{E9791AE2-7201-4F97-9047-70D361CE5213}" destId="{E3D80B61-AE50-44CE-8A68-19EF1CD8A539}" srcOrd="0" destOrd="0" parTransId="{1B9D5D99-EF2E-4F9E-A4C3-1DF77A90556E}" sibTransId="{52DFC5E2-788E-4CB0-80AB-9563CC0A1C99}"/>
    <dgm:cxn modelId="{C96CFE35-2881-42FF-8337-6E4646396D5E}" type="presOf" srcId="{1B9D5D99-EF2E-4F9E-A4C3-1DF77A90556E}" destId="{51C04194-C5E3-4BC9-A5AE-3E22A93A8EB1}" srcOrd="0" destOrd="0" presId="urn:microsoft.com/office/officeart/2005/8/layout/radial4"/>
    <dgm:cxn modelId="{FCDE4357-3EDE-4ECB-B690-E978AD5A9A58}" type="presParOf" srcId="{1E0E1929-05E8-41F9-BC8D-E134F33ADF5D}" destId="{029F4E0E-D2A6-4847-8E7D-F239BB29D052}" srcOrd="0" destOrd="0" presId="urn:microsoft.com/office/officeart/2005/8/layout/radial4"/>
    <dgm:cxn modelId="{AA513043-6DD5-4001-9936-CEE1584AB1DA}" type="presParOf" srcId="{1E0E1929-05E8-41F9-BC8D-E134F33ADF5D}" destId="{51C04194-C5E3-4BC9-A5AE-3E22A93A8EB1}" srcOrd="1" destOrd="0" presId="urn:microsoft.com/office/officeart/2005/8/layout/radial4"/>
    <dgm:cxn modelId="{9397B826-929E-4AD8-BD75-73BDE76E958B}" type="presParOf" srcId="{1E0E1929-05E8-41F9-BC8D-E134F33ADF5D}" destId="{D0DBAD40-B9C7-491F-9C4B-6F4CCBD420F3}" srcOrd="2" destOrd="0" presId="urn:microsoft.com/office/officeart/2005/8/layout/radial4"/>
    <dgm:cxn modelId="{517ECB9E-E1B3-489E-A9D4-3C875ED71263}" type="presParOf" srcId="{1E0E1929-05E8-41F9-BC8D-E134F33ADF5D}" destId="{CF9BACDC-A67D-4C56-81B0-B4B5061D01A2}" srcOrd="3" destOrd="0" presId="urn:microsoft.com/office/officeart/2005/8/layout/radial4"/>
    <dgm:cxn modelId="{F3918E1F-4D4C-4A5F-9E63-DA60F7EEC498}" type="presParOf" srcId="{1E0E1929-05E8-41F9-BC8D-E134F33ADF5D}" destId="{FDF9EBD3-64DC-484E-BD7F-FC4A9AB75A86}" srcOrd="4" destOrd="0" presId="urn:microsoft.com/office/officeart/2005/8/layout/radial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4B9C09-122D-4AA1-8CEB-AA8B52038960}" type="doc">
      <dgm:prSet loTypeId="urn:microsoft.com/office/officeart/2005/8/layout/radial5" loCatId="relationship" qsTypeId="urn:microsoft.com/office/officeart/2005/8/quickstyle/3d1" qsCatId="3D" csTypeId="urn:microsoft.com/office/officeart/2005/8/colors/accent3_1" csCatId="accent3" phldr="1"/>
      <dgm:spPr/>
      <dgm:t>
        <a:bodyPr/>
        <a:lstStyle/>
        <a:p>
          <a:endParaRPr lang="fr-FR"/>
        </a:p>
      </dgm:t>
    </dgm:pt>
    <dgm:pt modelId="{922696D6-8C4B-4E50-A589-D6007DDF5FC9}">
      <dgm:prSet phldrT="[Texte]" custT="1"/>
      <dgm:spPr/>
      <dgm:t>
        <a:bodyPr/>
        <a:lstStyle/>
        <a:p>
          <a:r>
            <a:rPr lang="fr-FR" sz="3600" b="1" dirty="0" smtClean="0">
              <a:solidFill>
                <a:schemeClr val="tx1"/>
              </a:solidFill>
              <a:latin typeface="Comic Sans MS" pitchFamily="66" charset="0"/>
            </a:rPr>
            <a:t>Pouvoir pathogène</a:t>
          </a:r>
          <a:endParaRPr lang="fr-FR" sz="3600" dirty="0"/>
        </a:p>
      </dgm:t>
    </dgm:pt>
    <dgm:pt modelId="{0839DB67-D6F8-496B-9BFC-4FB2A27C8110}" type="parTrans" cxnId="{0E2D156F-B7B7-41CC-9C93-E1306E788E71}">
      <dgm:prSet/>
      <dgm:spPr/>
      <dgm:t>
        <a:bodyPr/>
        <a:lstStyle/>
        <a:p>
          <a:endParaRPr lang="fr-FR"/>
        </a:p>
      </dgm:t>
    </dgm:pt>
    <dgm:pt modelId="{F8F74ED8-18AE-45D1-B3DB-C310FBF5A92B}" type="sibTrans" cxnId="{0E2D156F-B7B7-41CC-9C93-E1306E788E71}">
      <dgm:prSet/>
      <dgm:spPr/>
      <dgm:t>
        <a:bodyPr/>
        <a:lstStyle/>
        <a:p>
          <a:endParaRPr lang="fr-FR"/>
        </a:p>
      </dgm:t>
    </dgm:pt>
    <dgm:pt modelId="{F65B130E-FF44-4098-A910-956B84BA8F29}">
      <dgm:prSet phldrT="[Texte]"/>
      <dgm:spPr/>
      <dgm:t>
        <a:bodyPr/>
        <a:lstStyle/>
        <a:p>
          <a:r>
            <a:rPr lang="fr-FR" b="1" dirty="0" smtClean="0">
              <a:solidFill>
                <a:schemeClr val="tx1"/>
              </a:solidFill>
              <a:latin typeface="Comic Sans MS" pitchFamily="66" charset="0"/>
            </a:rPr>
            <a:t>B- Septicémies et endocardites </a:t>
          </a:r>
          <a:endParaRPr lang="fr-FR" b="1" dirty="0">
            <a:solidFill>
              <a:schemeClr val="tx1"/>
            </a:solidFill>
            <a:latin typeface="Comic Sans MS" pitchFamily="66" charset="0"/>
          </a:endParaRPr>
        </a:p>
      </dgm:t>
    </dgm:pt>
    <dgm:pt modelId="{13E428C8-BB9F-45DA-AAC8-B3177C992B74}" type="parTrans" cxnId="{6AA1021B-E32C-4DB8-973A-B345A5E2DA82}">
      <dgm:prSet/>
      <dgm:spPr/>
      <dgm:t>
        <a:bodyPr/>
        <a:lstStyle/>
        <a:p>
          <a:endParaRPr lang="fr-FR"/>
        </a:p>
      </dgm:t>
    </dgm:pt>
    <dgm:pt modelId="{83A8E581-5558-4301-90B1-54CFA12E5873}" type="sibTrans" cxnId="{6AA1021B-E32C-4DB8-973A-B345A5E2DA82}">
      <dgm:prSet/>
      <dgm:spPr/>
      <dgm:t>
        <a:bodyPr/>
        <a:lstStyle/>
        <a:p>
          <a:endParaRPr lang="fr-FR"/>
        </a:p>
      </dgm:t>
    </dgm:pt>
    <dgm:pt modelId="{5FABA00F-1FD3-4F41-840C-9E0FB5D43AB5}">
      <dgm:prSet phldrT="[Texte]" custT="1"/>
      <dgm:spPr/>
      <dgm:t>
        <a:bodyPr/>
        <a:lstStyle/>
        <a:p>
          <a:r>
            <a:rPr lang="fr-FR" sz="2400" b="1" dirty="0" smtClean="0">
              <a:solidFill>
                <a:schemeClr val="tx1"/>
              </a:solidFill>
              <a:latin typeface="Comic Sans MS" pitchFamily="66" charset="0"/>
            </a:rPr>
            <a:t>C-Manifestations d’origine </a:t>
          </a:r>
          <a:r>
            <a:rPr lang="fr-FR" sz="2400" b="1" dirty="0" err="1" smtClean="0">
              <a:solidFill>
                <a:schemeClr val="tx1"/>
              </a:solidFill>
              <a:latin typeface="Comic Sans MS" pitchFamily="66" charset="0"/>
            </a:rPr>
            <a:t>toxinique</a:t>
          </a:r>
          <a:endParaRPr lang="fr-FR" sz="2400" b="1" dirty="0">
            <a:solidFill>
              <a:schemeClr val="tx1"/>
            </a:solidFill>
            <a:latin typeface="Comic Sans MS" pitchFamily="66" charset="0"/>
          </a:endParaRPr>
        </a:p>
      </dgm:t>
    </dgm:pt>
    <dgm:pt modelId="{763EFC96-4460-481A-A8FA-F63B1834F4DF}" type="parTrans" cxnId="{D7FFAE25-BA58-4744-B2A0-FA7B4AE95584}">
      <dgm:prSet/>
      <dgm:spPr/>
      <dgm:t>
        <a:bodyPr/>
        <a:lstStyle/>
        <a:p>
          <a:endParaRPr lang="fr-FR"/>
        </a:p>
      </dgm:t>
    </dgm:pt>
    <dgm:pt modelId="{EB3569EA-1FC3-4AFA-B623-AEE786F20ADC}" type="sibTrans" cxnId="{D7FFAE25-BA58-4744-B2A0-FA7B4AE95584}">
      <dgm:prSet/>
      <dgm:spPr/>
      <dgm:t>
        <a:bodyPr/>
        <a:lstStyle/>
        <a:p>
          <a:endParaRPr lang="fr-FR"/>
        </a:p>
      </dgm:t>
    </dgm:pt>
    <dgm:pt modelId="{13A3BE47-F841-41E3-A064-0AD840BC8EB9}">
      <dgm:prSet phldrT="[Texte]"/>
      <dgm:spPr/>
      <dgm:t>
        <a:bodyPr/>
        <a:lstStyle/>
        <a:p>
          <a:r>
            <a:rPr lang="fr-FR" b="1" dirty="0" err="1" smtClean="0">
              <a:solidFill>
                <a:schemeClr val="tx1"/>
              </a:solidFill>
              <a:latin typeface="Comic Sans MS" pitchFamily="66" charset="0"/>
            </a:rPr>
            <a:t>A-Lésions</a:t>
          </a:r>
          <a:r>
            <a:rPr lang="fr-FR" b="1" dirty="0" smtClean="0">
              <a:solidFill>
                <a:schemeClr val="tx1"/>
              </a:solidFill>
              <a:latin typeface="Comic Sans MS" pitchFamily="66" charset="0"/>
            </a:rPr>
            <a:t> suppurées</a:t>
          </a:r>
          <a:endParaRPr lang="fr-FR" b="1" dirty="0">
            <a:solidFill>
              <a:schemeClr val="tx1"/>
            </a:solidFill>
            <a:latin typeface="Comic Sans MS" pitchFamily="66" charset="0"/>
          </a:endParaRPr>
        </a:p>
      </dgm:t>
    </dgm:pt>
    <dgm:pt modelId="{013079B9-3C28-4094-B79C-0BC123DBE238}" type="parTrans" cxnId="{342C92DE-F90C-46C2-ACFA-C2D9A73A67C4}">
      <dgm:prSet/>
      <dgm:spPr/>
      <dgm:t>
        <a:bodyPr/>
        <a:lstStyle/>
        <a:p>
          <a:endParaRPr lang="fr-FR"/>
        </a:p>
      </dgm:t>
    </dgm:pt>
    <dgm:pt modelId="{ADD46361-7DF8-4C44-966A-4D32419A016B}" type="sibTrans" cxnId="{342C92DE-F90C-46C2-ACFA-C2D9A73A67C4}">
      <dgm:prSet/>
      <dgm:spPr/>
      <dgm:t>
        <a:bodyPr/>
        <a:lstStyle/>
        <a:p>
          <a:endParaRPr lang="fr-FR"/>
        </a:p>
      </dgm:t>
    </dgm:pt>
    <dgm:pt modelId="{1BEB6E5C-4D8B-4D87-AD6E-4753D262CD21}">
      <dgm:prSet/>
      <dgm:spPr/>
      <dgm:t>
        <a:bodyPr/>
        <a:lstStyle/>
        <a:p>
          <a:endParaRPr lang="fr-FR"/>
        </a:p>
      </dgm:t>
    </dgm:pt>
    <dgm:pt modelId="{203D85A6-DF27-45F2-8DB1-DEC6831F0788}" type="parTrans" cxnId="{AE9EA834-8AC1-41FA-8CC8-7A92375E56AA}">
      <dgm:prSet/>
      <dgm:spPr/>
      <dgm:t>
        <a:bodyPr/>
        <a:lstStyle/>
        <a:p>
          <a:endParaRPr lang="fr-FR"/>
        </a:p>
      </dgm:t>
    </dgm:pt>
    <dgm:pt modelId="{B63362D4-02B3-427A-B4E1-ED09FBC4BC24}" type="sibTrans" cxnId="{AE9EA834-8AC1-41FA-8CC8-7A92375E56AA}">
      <dgm:prSet/>
      <dgm:spPr/>
      <dgm:t>
        <a:bodyPr/>
        <a:lstStyle/>
        <a:p>
          <a:endParaRPr lang="fr-FR"/>
        </a:p>
      </dgm:t>
    </dgm:pt>
    <dgm:pt modelId="{8062F406-7308-4FD2-AA54-EB5F798D2ECD}" type="pres">
      <dgm:prSet presAssocID="{424B9C09-122D-4AA1-8CEB-AA8B52038960}" presName="Name0" presStyleCnt="0">
        <dgm:presLayoutVars>
          <dgm:chMax val="1"/>
          <dgm:dir/>
          <dgm:animLvl val="ctr"/>
          <dgm:resizeHandles val="exact"/>
        </dgm:presLayoutVars>
      </dgm:prSet>
      <dgm:spPr/>
      <dgm:t>
        <a:bodyPr/>
        <a:lstStyle/>
        <a:p>
          <a:endParaRPr lang="fr-FR"/>
        </a:p>
      </dgm:t>
    </dgm:pt>
    <dgm:pt modelId="{7BEE4D24-BC07-4A50-9F53-D546B915A646}" type="pres">
      <dgm:prSet presAssocID="{922696D6-8C4B-4E50-A589-D6007DDF5FC9}" presName="centerShape" presStyleLbl="node0" presStyleIdx="0" presStyleCnt="1" custScaleX="249247" custScaleY="58280" custLinFactNeighborX="-4641" custLinFactNeighborY="-52276"/>
      <dgm:spPr/>
      <dgm:t>
        <a:bodyPr/>
        <a:lstStyle/>
        <a:p>
          <a:endParaRPr lang="fr-FR"/>
        </a:p>
      </dgm:t>
    </dgm:pt>
    <dgm:pt modelId="{3BBFA613-49AB-404E-8B23-69EB95C514D5}" type="pres">
      <dgm:prSet presAssocID="{13E428C8-BB9F-45DA-AAC8-B3177C992B74}" presName="parTrans" presStyleLbl="sibTrans2D1" presStyleIdx="0" presStyleCnt="3" custScaleX="154664" custLinFactNeighborX="4577" custLinFactNeighborY="12428"/>
      <dgm:spPr/>
      <dgm:t>
        <a:bodyPr/>
        <a:lstStyle/>
        <a:p>
          <a:endParaRPr lang="fr-FR"/>
        </a:p>
      </dgm:t>
    </dgm:pt>
    <dgm:pt modelId="{D127A778-ACBD-4045-94EC-7618632462D6}" type="pres">
      <dgm:prSet presAssocID="{13E428C8-BB9F-45DA-AAC8-B3177C992B74}" presName="connectorText" presStyleLbl="sibTrans2D1" presStyleIdx="0" presStyleCnt="3"/>
      <dgm:spPr/>
      <dgm:t>
        <a:bodyPr/>
        <a:lstStyle/>
        <a:p>
          <a:endParaRPr lang="fr-FR"/>
        </a:p>
      </dgm:t>
    </dgm:pt>
    <dgm:pt modelId="{9BB5CE0B-F1F3-4C15-B805-0BC1D8A7D943}" type="pres">
      <dgm:prSet presAssocID="{F65B130E-FF44-4098-A910-956B84BA8F29}" presName="node" presStyleLbl="node1" presStyleIdx="0" presStyleCnt="3" custScaleX="175595" custScaleY="90163" custRadScaleRad="44088" custRadScaleInc="-290167">
        <dgm:presLayoutVars>
          <dgm:bulletEnabled val="1"/>
        </dgm:presLayoutVars>
      </dgm:prSet>
      <dgm:spPr/>
      <dgm:t>
        <a:bodyPr/>
        <a:lstStyle/>
        <a:p>
          <a:endParaRPr lang="fr-FR"/>
        </a:p>
      </dgm:t>
    </dgm:pt>
    <dgm:pt modelId="{5D6DEEBB-78D8-423E-B932-2E93308C79BC}" type="pres">
      <dgm:prSet presAssocID="{763EFC96-4460-481A-A8FA-F63B1834F4DF}" presName="parTrans" presStyleLbl="sibTrans2D1" presStyleIdx="1" presStyleCnt="3" custScaleX="148261" custLinFactNeighborX="3024" custLinFactNeighborY="15372"/>
      <dgm:spPr/>
      <dgm:t>
        <a:bodyPr/>
        <a:lstStyle/>
        <a:p>
          <a:endParaRPr lang="fr-FR"/>
        </a:p>
      </dgm:t>
    </dgm:pt>
    <dgm:pt modelId="{FBA23BD8-D430-453E-938D-F2D4ABA3A448}" type="pres">
      <dgm:prSet presAssocID="{763EFC96-4460-481A-A8FA-F63B1834F4DF}" presName="connectorText" presStyleLbl="sibTrans2D1" presStyleIdx="1" presStyleCnt="3"/>
      <dgm:spPr/>
      <dgm:t>
        <a:bodyPr/>
        <a:lstStyle/>
        <a:p>
          <a:endParaRPr lang="fr-FR"/>
        </a:p>
      </dgm:t>
    </dgm:pt>
    <dgm:pt modelId="{3B5342D4-47F0-469F-B17E-3A3301B35BF7}" type="pres">
      <dgm:prSet presAssocID="{5FABA00F-1FD3-4F41-840C-9E0FB5D43AB5}" presName="node" presStyleLbl="node1" presStyleIdx="1" presStyleCnt="3" custScaleX="166754" custRadScaleRad="97749" custRadScaleInc="-49189">
        <dgm:presLayoutVars>
          <dgm:bulletEnabled val="1"/>
        </dgm:presLayoutVars>
      </dgm:prSet>
      <dgm:spPr/>
      <dgm:t>
        <a:bodyPr/>
        <a:lstStyle/>
        <a:p>
          <a:endParaRPr lang="fr-FR"/>
        </a:p>
      </dgm:t>
    </dgm:pt>
    <dgm:pt modelId="{74191624-34FD-4563-ADC0-03DD74B096D8}" type="pres">
      <dgm:prSet presAssocID="{013079B9-3C28-4094-B79C-0BC123DBE238}" presName="parTrans" presStyleLbl="sibTrans2D1" presStyleIdx="2" presStyleCnt="3" custScaleX="131767" custLinFactNeighborX="-13300" custLinFactNeighborY="13562"/>
      <dgm:spPr/>
      <dgm:t>
        <a:bodyPr/>
        <a:lstStyle/>
        <a:p>
          <a:endParaRPr lang="fr-FR"/>
        </a:p>
      </dgm:t>
    </dgm:pt>
    <dgm:pt modelId="{766E46B6-791E-49E8-B6DB-69E65F30F144}" type="pres">
      <dgm:prSet presAssocID="{013079B9-3C28-4094-B79C-0BC123DBE238}" presName="connectorText" presStyleLbl="sibTrans2D1" presStyleIdx="2" presStyleCnt="3"/>
      <dgm:spPr/>
      <dgm:t>
        <a:bodyPr/>
        <a:lstStyle/>
        <a:p>
          <a:endParaRPr lang="fr-FR"/>
        </a:p>
      </dgm:t>
    </dgm:pt>
    <dgm:pt modelId="{B6E56473-D4BF-44DB-92F7-05774CA5E052}" type="pres">
      <dgm:prSet presAssocID="{13A3BE47-F841-41E3-A064-0AD840BC8EB9}" presName="node" presStyleLbl="node1" presStyleIdx="2" presStyleCnt="3" custScaleX="113253" custRadScaleRad="97820" custRadScaleInc="53733">
        <dgm:presLayoutVars>
          <dgm:bulletEnabled val="1"/>
        </dgm:presLayoutVars>
      </dgm:prSet>
      <dgm:spPr/>
      <dgm:t>
        <a:bodyPr/>
        <a:lstStyle/>
        <a:p>
          <a:endParaRPr lang="fr-FR"/>
        </a:p>
      </dgm:t>
    </dgm:pt>
  </dgm:ptLst>
  <dgm:cxnLst>
    <dgm:cxn modelId="{64C65BC2-D974-4585-B674-618DB606A12D}" type="presOf" srcId="{5FABA00F-1FD3-4F41-840C-9E0FB5D43AB5}" destId="{3B5342D4-47F0-469F-B17E-3A3301B35BF7}" srcOrd="0" destOrd="0" presId="urn:microsoft.com/office/officeart/2005/8/layout/radial5"/>
    <dgm:cxn modelId="{A6292C0B-A46F-4FB3-89E6-F24FE3D7A523}" type="presOf" srcId="{013079B9-3C28-4094-B79C-0BC123DBE238}" destId="{766E46B6-791E-49E8-B6DB-69E65F30F144}" srcOrd="1" destOrd="0" presId="urn:microsoft.com/office/officeart/2005/8/layout/radial5"/>
    <dgm:cxn modelId="{100DA3ED-A8A6-464E-ABDE-403B6ACED7D3}" type="presOf" srcId="{13E428C8-BB9F-45DA-AAC8-B3177C992B74}" destId="{3BBFA613-49AB-404E-8B23-69EB95C514D5}" srcOrd="0" destOrd="0" presId="urn:microsoft.com/office/officeart/2005/8/layout/radial5"/>
    <dgm:cxn modelId="{0E2D156F-B7B7-41CC-9C93-E1306E788E71}" srcId="{424B9C09-122D-4AA1-8CEB-AA8B52038960}" destId="{922696D6-8C4B-4E50-A589-D6007DDF5FC9}" srcOrd="0" destOrd="0" parTransId="{0839DB67-D6F8-496B-9BFC-4FB2A27C8110}" sibTransId="{F8F74ED8-18AE-45D1-B3DB-C310FBF5A92B}"/>
    <dgm:cxn modelId="{1E724646-C959-487F-9EFA-0B8FD8903B92}" type="presOf" srcId="{013079B9-3C28-4094-B79C-0BC123DBE238}" destId="{74191624-34FD-4563-ADC0-03DD74B096D8}" srcOrd="0" destOrd="0" presId="urn:microsoft.com/office/officeart/2005/8/layout/radial5"/>
    <dgm:cxn modelId="{D7FFAE25-BA58-4744-B2A0-FA7B4AE95584}" srcId="{922696D6-8C4B-4E50-A589-D6007DDF5FC9}" destId="{5FABA00F-1FD3-4F41-840C-9E0FB5D43AB5}" srcOrd="1" destOrd="0" parTransId="{763EFC96-4460-481A-A8FA-F63B1834F4DF}" sibTransId="{EB3569EA-1FC3-4AFA-B623-AEE786F20ADC}"/>
    <dgm:cxn modelId="{6E5D8AA1-C5D0-45A6-AF95-08DB043F5BD3}" type="presOf" srcId="{F65B130E-FF44-4098-A910-956B84BA8F29}" destId="{9BB5CE0B-F1F3-4C15-B805-0BC1D8A7D943}" srcOrd="0" destOrd="0" presId="urn:microsoft.com/office/officeart/2005/8/layout/radial5"/>
    <dgm:cxn modelId="{28269EF9-3D0A-4517-BD61-099E66A75F3B}" type="presOf" srcId="{763EFC96-4460-481A-A8FA-F63B1834F4DF}" destId="{5D6DEEBB-78D8-423E-B932-2E93308C79BC}" srcOrd="0" destOrd="0" presId="urn:microsoft.com/office/officeart/2005/8/layout/radial5"/>
    <dgm:cxn modelId="{D02B78FB-4114-4B00-8EDD-4C9E507AA7E6}" type="presOf" srcId="{763EFC96-4460-481A-A8FA-F63B1834F4DF}" destId="{FBA23BD8-D430-453E-938D-F2D4ABA3A448}" srcOrd="1" destOrd="0" presId="urn:microsoft.com/office/officeart/2005/8/layout/radial5"/>
    <dgm:cxn modelId="{486EA261-5454-4317-B9B5-6D696C3B838A}" type="presOf" srcId="{922696D6-8C4B-4E50-A589-D6007DDF5FC9}" destId="{7BEE4D24-BC07-4A50-9F53-D546B915A646}" srcOrd="0" destOrd="0" presId="urn:microsoft.com/office/officeart/2005/8/layout/radial5"/>
    <dgm:cxn modelId="{AE9EA834-8AC1-41FA-8CC8-7A92375E56AA}" srcId="{424B9C09-122D-4AA1-8CEB-AA8B52038960}" destId="{1BEB6E5C-4D8B-4D87-AD6E-4753D262CD21}" srcOrd="1" destOrd="0" parTransId="{203D85A6-DF27-45F2-8DB1-DEC6831F0788}" sibTransId="{B63362D4-02B3-427A-B4E1-ED09FBC4BC24}"/>
    <dgm:cxn modelId="{0CADE43F-DBF8-4CD7-88B0-C6CC305353FB}" type="presOf" srcId="{13E428C8-BB9F-45DA-AAC8-B3177C992B74}" destId="{D127A778-ACBD-4045-94EC-7618632462D6}" srcOrd="1" destOrd="0" presId="urn:microsoft.com/office/officeart/2005/8/layout/radial5"/>
    <dgm:cxn modelId="{6AA1021B-E32C-4DB8-973A-B345A5E2DA82}" srcId="{922696D6-8C4B-4E50-A589-D6007DDF5FC9}" destId="{F65B130E-FF44-4098-A910-956B84BA8F29}" srcOrd="0" destOrd="0" parTransId="{13E428C8-BB9F-45DA-AAC8-B3177C992B74}" sibTransId="{83A8E581-5558-4301-90B1-54CFA12E5873}"/>
    <dgm:cxn modelId="{342C92DE-F90C-46C2-ACFA-C2D9A73A67C4}" srcId="{922696D6-8C4B-4E50-A589-D6007DDF5FC9}" destId="{13A3BE47-F841-41E3-A064-0AD840BC8EB9}" srcOrd="2" destOrd="0" parTransId="{013079B9-3C28-4094-B79C-0BC123DBE238}" sibTransId="{ADD46361-7DF8-4C44-966A-4D32419A016B}"/>
    <dgm:cxn modelId="{D151B0BF-B483-47A9-87BB-E0CB9C2E9A05}" type="presOf" srcId="{424B9C09-122D-4AA1-8CEB-AA8B52038960}" destId="{8062F406-7308-4FD2-AA54-EB5F798D2ECD}" srcOrd="0" destOrd="0" presId="urn:microsoft.com/office/officeart/2005/8/layout/radial5"/>
    <dgm:cxn modelId="{1886E23D-2715-4A0C-99F9-956FA6ACEDF0}" type="presOf" srcId="{13A3BE47-F841-41E3-A064-0AD840BC8EB9}" destId="{B6E56473-D4BF-44DB-92F7-05774CA5E052}" srcOrd="0" destOrd="0" presId="urn:microsoft.com/office/officeart/2005/8/layout/radial5"/>
    <dgm:cxn modelId="{D75C678B-6B07-4F3B-8C95-FC62D5FC22E6}" type="presParOf" srcId="{8062F406-7308-4FD2-AA54-EB5F798D2ECD}" destId="{7BEE4D24-BC07-4A50-9F53-D546B915A646}" srcOrd="0" destOrd="0" presId="urn:microsoft.com/office/officeart/2005/8/layout/radial5"/>
    <dgm:cxn modelId="{642BFF0C-677C-4054-9C2C-F48179FEFB03}" type="presParOf" srcId="{8062F406-7308-4FD2-AA54-EB5F798D2ECD}" destId="{3BBFA613-49AB-404E-8B23-69EB95C514D5}" srcOrd="1" destOrd="0" presId="urn:microsoft.com/office/officeart/2005/8/layout/radial5"/>
    <dgm:cxn modelId="{00C3CC11-2BB2-4851-810A-49B852A693FE}" type="presParOf" srcId="{3BBFA613-49AB-404E-8B23-69EB95C514D5}" destId="{D127A778-ACBD-4045-94EC-7618632462D6}" srcOrd="0" destOrd="0" presId="urn:microsoft.com/office/officeart/2005/8/layout/radial5"/>
    <dgm:cxn modelId="{9DE16913-EDAF-4A52-ACEA-CAF350EACC8C}" type="presParOf" srcId="{8062F406-7308-4FD2-AA54-EB5F798D2ECD}" destId="{9BB5CE0B-F1F3-4C15-B805-0BC1D8A7D943}" srcOrd="2" destOrd="0" presId="urn:microsoft.com/office/officeart/2005/8/layout/radial5"/>
    <dgm:cxn modelId="{19D76897-2160-4916-85AF-D5BA2C91FC3C}" type="presParOf" srcId="{8062F406-7308-4FD2-AA54-EB5F798D2ECD}" destId="{5D6DEEBB-78D8-423E-B932-2E93308C79BC}" srcOrd="3" destOrd="0" presId="urn:microsoft.com/office/officeart/2005/8/layout/radial5"/>
    <dgm:cxn modelId="{396BF8A2-4072-468F-88A2-08BA8E16F234}" type="presParOf" srcId="{5D6DEEBB-78D8-423E-B932-2E93308C79BC}" destId="{FBA23BD8-D430-453E-938D-F2D4ABA3A448}" srcOrd="0" destOrd="0" presId="urn:microsoft.com/office/officeart/2005/8/layout/radial5"/>
    <dgm:cxn modelId="{6ECCE810-C958-493D-82FC-52806347D453}" type="presParOf" srcId="{8062F406-7308-4FD2-AA54-EB5F798D2ECD}" destId="{3B5342D4-47F0-469F-B17E-3A3301B35BF7}" srcOrd="4" destOrd="0" presId="urn:microsoft.com/office/officeart/2005/8/layout/radial5"/>
    <dgm:cxn modelId="{F0DD67BE-014B-4796-892B-AE08B514678B}" type="presParOf" srcId="{8062F406-7308-4FD2-AA54-EB5F798D2ECD}" destId="{74191624-34FD-4563-ADC0-03DD74B096D8}" srcOrd="5" destOrd="0" presId="urn:microsoft.com/office/officeart/2005/8/layout/radial5"/>
    <dgm:cxn modelId="{40A86249-4834-436B-A581-F65D3CECCC81}" type="presParOf" srcId="{74191624-34FD-4563-ADC0-03DD74B096D8}" destId="{766E46B6-791E-49E8-B6DB-69E65F30F144}" srcOrd="0" destOrd="0" presId="urn:microsoft.com/office/officeart/2005/8/layout/radial5"/>
    <dgm:cxn modelId="{D8D4D5BC-887F-4BB2-97FB-6F2C2CAB74D7}" type="presParOf" srcId="{8062F406-7308-4FD2-AA54-EB5F798D2ECD}" destId="{B6E56473-D4BF-44DB-92F7-05774CA5E052}" srcOrd="6" destOrd="0" presId="urn:microsoft.com/office/officeart/2005/8/layout/radial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9F4E0E-D2A6-4847-8E7D-F239BB29D052}">
      <dsp:nvSpPr>
        <dsp:cNvPr id="0" name=""/>
        <dsp:cNvSpPr/>
      </dsp:nvSpPr>
      <dsp:spPr>
        <a:xfrm>
          <a:off x="1577083" y="0"/>
          <a:ext cx="5591125" cy="658688"/>
        </a:xfrm>
        <a:prstGeom prst="roundRect">
          <a:avLst/>
        </a:prstGeom>
        <a:gradFill rotWithShape="0">
          <a:gsLst>
            <a:gs pos="0">
              <a:schemeClr val="accent3">
                <a:shade val="60000"/>
                <a:hueOff val="0"/>
                <a:satOff val="0"/>
                <a:lumOff val="0"/>
                <a:alphaOff val="0"/>
                <a:shade val="51000"/>
                <a:satMod val="130000"/>
              </a:schemeClr>
            </a:gs>
            <a:gs pos="80000">
              <a:schemeClr val="accent3">
                <a:shade val="60000"/>
                <a:hueOff val="0"/>
                <a:satOff val="0"/>
                <a:lumOff val="0"/>
                <a:alphaOff val="0"/>
                <a:shade val="93000"/>
                <a:satMod val="130000"/>
              </a:schemeClr>
            </a:gs>
            <a:gs pos="100000">
              <a:schemeClr val="accent3">
                <a:shade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fr-FR" sz="3400" b="1" kern="1200" dirty="0" smtClean="0">
              <a:solidFill>
                <a:schemeClr val="tx1"/>
              </a:solidFill>
              <a:latin typeface="Comic Sans MS" pitchFamily="66" charset="0"/>
            </a:rPr>
            <a:t>Formes des S.aureus</a:t>
          </a:r>
          <a:endParaRPr lang="fr-FR" sz="3400" kern="1200" dirty="0">
            <a:solidFill>
              <a:schemeClr val="tx1"/>
            </a:solidFill>
          </a:endParaRPr>
        </a:p>
      </dsp:txBody>
      <dsp:txXfrm>
        <a:off x="1609237" y="32154"/>
        <a:ext cx="5526817" cy="594380"/>
      </dsp:txXfrm>
    </dsp:sp>
    <dsp:sp modelId="{51C04194-C5E3-4BC9-A5AE-3E22A93A8EB1}">
      <dsp:nvSpPr>
        <dsp:cNvPr id="0" name=""/>
        <dsp:cNvSpPr/>
      </dsp:nvSpPr>
      <dsp:spPr>
        <a:xfrm rot="8650496">
          <a:off x="1822278" y="971491"/>
          <a:ext cx="2204610" cy="806383"/>
        </a:xfrm>
        <a:prstGeom prst="leftArrow">
          <a:avLst>
            <a:gd name="adj1" fmla="val 60000"/>
            <a:gd name="adj2" fmla="val 50000"/>
          </a:avLst>
        </a:prstGeom>
        <a:gradFill rotWithShape="0">
          <a:gsLst>
            <a:gs pos="0">
              <a:schemeClr val="accent3">
                <a:shade val="90000"/>
                <a:hueOff val="0"/>
                <a:satOff val="0"/>
                <a:lumOff val="0"/>
                <a:alphaOff val="0"/>
                <a:shade val="51000"/>
                <a:satMod val="130000"/>
              </a:schemeClr>
            </a:gs>
            <a:gs pos="80000">
              <a:schemeClr val="accent3">
                <a:shade val="90000"/>
                <a:hueOff val="0"/>
                <a:satOff val="0"/>
                <a:lumOff val="0"/>
                <a:alphaOff val="0"/>
                <a:shade val="93000"/>
                <a:satMod val="130000"/>
              </a:schemeClr>
            </a:gs>
            <a:gs pos="100000">
              <a:schemeClr val="accent3">
                <a:shade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0DBAD40-B9C7-491F-9C4B-6F4CCBD420F3}">
      <dsp:nvSpPr>
        <dsp:cNvPr id="0" name=""/>
        <dsp:cNvSpPr/>
      </dsp:nvSpPr>
      <dsp:spPr>
        <a:xfrm rot="10800000" flipV="1">
          <a:off x="29" y="1556786"/>
          <a:ext cx="4061593" cy="926180"/>
        </a:xfrm>
        <a:prstGeom prst="roundRect">
          <a:avLst>
            <a:gd name="adj" fmla="val 10000"/>
          </a:avLst>
        </a:prstGeom>
        <a:gradFill rotWithShape="0">
          <a:gsLst>
            <a:gs pos="0">
              <a:schemeClr val="accent3">
                <a:shade val="50000"/>
                <a:hueOff val="0"/>
                <a:satOff val="0"/>
                <a:lumOff val="0"/>
                <a:alphaOff val="0"/>
                <a:shade val="51000"/>
                <a:satMod val="130000"/>
              </a:schemeClr>
            </a:gs>
            <a:gs pos="80000">
              <a:schemeClr val="accent3">
                <a:shade val="50000"/>
                <a:hueOff val="0"/>
                <a:satOff val="0"/>
                <a:lumOff val="0"/>
                <a:alphaOff val="0"/>
                <a:shade val="93000"/>
                <a:satMod val="130000"/>
              </a:schemeClr>
            </a:gs>
            <a:gs pos="100000">
              <a:schemeClr val="accent3">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fr-FR" sz="3200" b="1" kern="1200" dirty="0" smtClean="0">
              <a:solidFill>
                <a:schemeClr val="tx1"/>
              </a:solidFill>
              <a:latin typeface="Comic Sans MS" pitchFamily="66" charset="0"/>
            </a:rPr>
            <a:t>Formes localisées</a:t>
          </a:r>
          <a:endParaRPr lang="fr-FR" sz="3200" b="1" kern="1200" dirty="0">
            <a:solidFill>
              <a:schemeClr val="tx1"/>
            </a:solidFill>
            <a:latin typeface="Comic Sans MS" pitchFamily="66" charset="0"/>
          </a:endParaRPr>
        </a:p>
      </dsp:txBody>
      <dsp:txXfrm rot="-10800000">
        <a:off x="27156" y="1583913"/>
        <a:ext cx="4007339" cy="871926"/>
      </dsp:txXfrm>
    </dsp:sp>
    <dsp:sp modelId="{CF9BACDC-A67D-4C56-81B0-B4B5061D01A2}">
      <dsp:nvSpPr>
        <dsp:cNvPr id="0" name=""/>
        <dsp:cNvSpPr/>
      </dsp:nvSpPr>
      <dsp:spPr>
        <a:xfrm rot="2083224">
          <a:off x="4750310" y="952328"/>
          <a:ext cx="2206392" cy="806383"/>
        </a:xfrm>
        <a:prstGeom prst="leftArrow">
          <a:avLst>
            <a:gd name="adj1" fmla="val 60000"/>
            <a:gd name="adj2" fmla="val 50000"/>
          </a:avLst>
        </a:prstGeom>
        <a:gradFill rotWithShape="0">
          <a:gsLst>
            <a:gs pos="0">
              <a:schemeClr val="accent3">
                <a:shade val="90000"/>
                <a:hueOff val="-44674"/>
                <a:satOff val="-14329"/>
                <a:lumOff val="35419"/>
                <a:alphaOff val="0"/>
                <a:shade val="51000"/>
                <a:satMod val="130000"/>
              </a:schemeClr>
            </a:gs>
            <a:gs pos="80000">
              <a:schemeClr val="accent3">
                <a:shade val="90000"/>
                <a:hueOff val="-44674"/>
                <a:satOff val="-14329"/>
                <a:lumOff val="35419"/>
                <a:alphaOff val="0"/>
                <a:shade val="93000"/>
                <a:satMod val="130000"/>
              </a:schemeClr>
            </a:gs>
            <a:gs pos="100000">
              <a:schemeClr val="accent3">
                <a:shade val="90000"/>
                <a:hueOff val="-44674"/>
                <a:satOff val="-14329"/>
                <a:lumOff val="3541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DF9EBD3-64DC-484E-BD7F-FC4A9AB75A86}">
      <dsp:nvSpPr>
        <dsp:cNvPr id="0" name=""/>
        <dsp:cNvSpPr/>
      </dsp:nvSpPr>
      <dsp:spPr>
        <a:xfrm>
          <a:off x="4644009" y="1556777"/>
          <a:ext cx="4232519" cy="854186"/>
        </a:xfrm>
        <a:prstGeom prst="roundRect">
          <a:avLst>
            <a:gd name="adj" fmla="val 10000"/>
          </a:avLst>
        </a:prstGeom>
        <a:gradFill rotWithShape="0">
          <a:gsLst>
            <a:gs pos="0">
              <a:schemeClr val="accent3">
                <a:shade val="50000"/>
                <a:hueOff val="-42479"/>
                <a:satOff val="-15138"/>
                <a:lumOff val="43962"/>
                <a:alphaOff val="0"/>
                <a:shade val="51000"/>
                <a:satMod val="130000"/>
              </a:schemeClr>
            </a:gs>
            <a:gs pos="80000">
              <a:schemeClr val="accent3">
                <a:shade val="50000"/>
                <a:hueOff val="-42479"/>
                <a:satOff val="-15138"/>
                <a:lumOff val="43962"/>
                <a:alphaOff val="0"/>
                <a:shade val="93000"/>
                <a:satMod val="130000"/>
              </a:schemeClr>
            </a:gs>
            <a:gs pos="100000">
              <a:schemeClr val="accent3">
                <a:shade val="50000"/>
                <a:hueOff val="-42479"/>
                <a:satOff val="-15138"/>
                <a:lumOff val="4396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fr-FR" sz="3200" b="1" kern="1200" dirty="0" smtClean="0">
              <a:solidFill>
                <a:schemeClr val="tx1"/>
              </a:solidFill>
              <a:latin typeface="Comic Sans MS" pitchFamily="66" charset="0"/>
            </a:rPr>
            <a:t>Formes généralisées </a:t>
          </a:r>
          <a:endParaRPr lang="fr-FR" sz="2800" b="1" kern="1200" dirty="0">
            <a:solidFill>
              <a:schemeClr val="tx1"/>
            </a:solidFill>
            <a:latin typeface="Comic Sans MS" pitchFamily="66" charset="0"/>
          </a:endParaRPr>
        </a:p>
      </dsp:txBody>
      <dsp:txXfrm>
        <a:off x="4669027" y="1581795"/>
        <a:ext cx="4182483" cy="8041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E4D24-BC07-4A50-9F53-D546B915A646}">
      <dsp:nvSpPr>
        <dsp:cNvPr id="0" name=""/>
        <dsp:cNvSpPr/>
      </dsp:nvSpPr>
      <dsp:spPr>
        <a:xfrm>
          <a:off x="1509914" y="333065"/>
          <a:ext cx="4958463" cy="1159409"/>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fr-FR" sz="3600" b="1" kern="1200" dirty="0" smtClean="0">
              <a:solidFill>
                <a:schemeClr val="tx1"/>
              </a:solidFill>
              <a:latin typeface="Comic Sans MS" pitchFamily="66" charset="0"/>
            </a:rPr>
            <a:t>Pouvoir pathogène</a:t>
          </a:r>
          <a:endParaRPr lang="fr-FR" sz="3600" kern="1200" dirty="0"/>
        </a:p>
      </dsp:txBody>
      <dsp:txXfrm>
        <a:off x="2236064" y="502857"/>
        <a:ext cx="3506163" cy="819825"/>
      </dsp:txXfrm>
    </dsp:sp>
    <dsp:sp modelId="{3BBFA613-49AB-404E-8B23-69EB95C514D5}">
      <dsp:nvSpPr>
        <dsp:cNvPr id="0" name=""/>
        <dsp:cNvSpPr/>
      </dsp:nvSpPr>
      <dsp:spPr>
        <a:xfrm rot="5290001">
          <a:off x="2890653" y="2673279"/>
          <a:ext cx="2474198" cy="751433"/>
        </a:xfrm>
        <a:prstGeom prst="rightArrow">
          <a:avLst>
            <a:gd name="adj1" fmla="val 60000"/>
            <a:gd name="adj2" fmla="val 50000"/>
          </a:avLst>
        </a:prstGeom>
        <a:gradFill rotWithShape="0">
          <a:gsLst>
            <a:gs pos="0">
              <a:schemeClr val="accent3">
                <a:tint val="60000"/>
                <a:hueOff val="0"/>
                <a:satOff val="0"/>
                <a:lumOff val="0"/>
                <a:alphaOff val="0"/>
                <a:shade val="51000"/>
                <a:satMod val="130000"/>
              </a:schemeClr>
            </a:gs>
            <a:gs pos="80000">
              <a:schemeClr val="accent3">
                <a:tint val="60000"/>
                <a:hueOff val="0"/>
                <a:satOff val="0"/>
                <a:lumOff val="0"/>
                <a:alphaOff val="0"/>
                <a:shade val="93000"/>
                <a:satMod val="130000"/>
              </a:schemeClr>
            </a:gs>
            <a:gs pos="100000">
              <a:schemeClr val="accent3">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fr-FR" sz="2700" kern="1200"/>
        </a:p>
      </dsp:txBody>
      <dsp:txXfrm>
        <a:off x="2999762" y="2710909"/>
        <a:ext cx="2248768" cy="450859"/>
      </dsp:txXfrm>
    </dsp:sp>
    <dsp:sp modelId="{9BB5CE0B-F1F3-4C15-B805-0BC1D8A7D943}">
      <dsp:nvSpPr>
        <dsp:cNvPr id="0" name=""/>
        <dsp:cNvSpPr/>
      </dsp:nvSpPr>
      <dsp:spPr>
        <a:xfrm>
          <a:off x="2195739" y="4509127"/>
          <a:ext cx="3880820" cy="1992690"/>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fr-FR" sz="2700" b="1" kern="1200" dirty="0" smtClean="0">
              <a:solidFill>
                <a:schemeClr val="tx1"/>
              </a:solidFill>
              <a:latin typeface="Comic Sans MS" pitchFamily="66" charset="0"/>
            </a:rPr>
            <a:t>B- Septicémies et endocardites </a:t>
          </a:r>
          <a:endParaRPr lang="fr-FR" sz="2700" b="1" kern="1200" dirty="0">
            <a:solidFill>
              <a:schemeClr val="tx1"/>
            </a:solidFill>
            <a:latin typeface="Comic Sans MS" pitchFamily="66" charset="0"/>
          </a:endParaRPr>
        </a:p>
      </dsp:txBody>
      <dsp:txXfrm>
        <a:off x="2764072" y="4800950"/>
        <a:ext cx="2744154" cy="1409044"/>
      </dsp:txXfrm>
    </dsp:sp>
    <dsp:sp modelId="{5D6DEEBB-78D8-423E-B932-2E93308C79BC}">
      <dsp:nvSpPr>
        <dsp:cNvPr id="0" name=""/>
        <dsp:cNvSpPr/>
      </dsp:nvSpPr>
      <dsp:spPr>
        <a:xfrm rot="2673379">
          <a:off x="4483813" y="2066998"/>
          <a:ext cx="1963797" cy="751433"/>
        </a:xfrm>
        <a:prstGeom prst="rightArrow">
          <a:avLst>
            <a:gd name="adj1" fmla="val 60000"/>
            <a:gd name="adj2" fmla="val 50000"/>
          </a:avLst>
        </a:prstGeom>
        <a:gradFill rotWithShape="0">
          <a:gsLst>
            <a:gs pos="0">
              <a:schemeClr val="accent3">
                <a:tint val="60000"/>
                <a:hueOff val="0"/>
                <a:satOff val="0"/>
                <a:lumOff val="0"/>
                <a:alphaOff val="0"/>
                <a:shade val="51000"/>
                <a:satMod val="130000"/>
              </a:schemeClr>
            </a:gs>
            <a:gs pos="80000">
              <a:schemeClr val="accent3">
                <a:tint val="60000"/>
                <a:hueOff val="0"/>
                <a:satOff val="0"/>
                <a:lumOff val="0"/>
                <a:alphaOff val="0"/>
                <a:shade val="93000"/>
                <a:satMod val="130000"/>
              </a:schemeClr>
            </a:gs>
            <a:gs pos="100000">
              <a:schemeClr val="accent3">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fr-FR" sz="2700" kern="1200"/>
        </a:p>
      </dsp:txBody>
      <dsp:txXfrm>
        <a:off x="4516212" y="2138203"/>
        <a:ext cx="1738367" cy="450859"/>
      </dsp:txXfrm>
    </dsp:sp>
    <dsp:sp modelId="{3B5342D4-47F0-469F-B17E-3A3301B35BF7}">
      <dsp:nvSpPr>
        <dsp:cNvPr id="0" name=""/>
        <dsp:cNvSpPr/>
      </dsp:nvSpPr>
      <dsp:spPr>
        <a:xfrm>
          <a:off x="5458573" y="3068959"/>
          <a:ext cx="3685426" cy="2210097"/>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b="1" kern="1200" dirty="0" smtClean="0">
              <a:solidFill>
                <a:schemeClr val="tx1"/>
              </a:solidFill>
              <a:latin typeface="Comic Sans MS" pitchFamily="66" charset="0"/>
            </a:rPr>
            <a:t>C-Manifestations d’origine </a:t>
          </a:r>
          <a:r>
            <a:rPr lang="fr-FR" sz="2400" b="1" kern="1200" dirty="0" err="1" smtClean="0">
              <a:solidFill>
                <a:schemeClr val="tx1"/>
              </a:solidFill>
              <a:latin typeface="Comic Sans MS" pitchFamily="66" charset="0"/>
            </a:rPr>
            <a:t>toxinique</a:t>
          </a:r>
          <a:endParaRPr lang="fr-FR" sz="2400" b="1" kern="1200" dirty="0">
            <a:solidFill>
              <a:schemeClr val="tx1"/>
            </a:solidFill>
            <a:latin typeface="Comic Sans MS" pitchFamily="66" charset="0"/>
          </a:endParaRPr>
        </a:p>
      </dsp:txBody>
      <dsp:txXfrm>
        <a:off x="5998291" y="3392620"/>
        <a:ext cx="2605990" cy="1562775"/>
      </dsp:txXfrm>
    </dsp:sp>
    <dsp:sp modelId="{74191624-34FD-4563-ADC0-03DD74B096D8}">
      <dsp:nvSpPr>
        <dsp:cNvPr id="0" name=""/>
        <dsp:cNvSpPr/>
      </dsp:nvSpPr>
      <dsp:spPr>
        <a:xfrm rot="7877430">
          <a:off x="1840322" y="2019740"/>
          <a:ext cx="1557880" cy="751433"/>
        </a:xfrm>
        <a:prstGeom prst="rightArrow">
          <a:avLst>
            <a:gd name="adj1" fmla="val 60000"/>
            <a:gd name="adj2" fmla="val 50000"/>
          </a:avLst>
        </a:prstGeom>
        <a:gradFill rotWithShape="0">
          <a:gsLst>
            <a:gs pos="0">
              <a:schemeClr val="accent3">
                <a:tint val="60000"/>
                <a:hueOff val="0"/>
                <a:satOff val="0"/>
                <a:lumOff val="0"/>
                <a:alphaOff val="0"/>
                <a:shade val="51000"/>
                <a:satMod val="130000"/>
              </a:schemeClr>
            </a:gs>
            <a:gs pos="80000">
              <a:schemeClr val="accent3">
                <a:tint val="60000"/>
                <a:hueOff val="0"/>
                <a:satOff val="0"/>
                <a:lumOff val="0"/>
                <a:alphaOff val="0"/>
                <a:shade val="93000"/>
                <a:satMod val="130000"/>
              </a:schemeClr>
            </a:gs>
            <a:gs pos="100000">
              <a:schemeClr val="accent3">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fr-FR" sz="2700" kern="1200"/>
        </a:p>
      </dsp:txBody>
      <dsp:txXfrm rot="10800000">
        <a:off x="2027415" y="2085336"/>
        <a:ext cx="1332450" cy="450859"/>
      </dsp:txXfrm>
    </dsp:sp>
    <dsp:sp modelId="{B6E56473-D4BF-44DB-92F7-05774CA5E052}">
      <dsp:nvSpPr>
        <dsp:cNvPr id="0" name=""/>
        <dsp:cNvSpPr/>
      </dsp:nvSpPr>
      <dsp:spPr>
        <a:xfrm>
          <a:off x="0" y="2924959"/>
          <a:ext cx="2503001" cy="2210097"/>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fr-FR" sz="2700" b="1" kern="1200" dirty="0" err="1" smtClean="0">
              <a:solidFill>
                <a:schemeClr val="tx1"/>
              </a:solidFill>
              <a:latin typeface="Comic Sans MS" pitchFamily="66" charset="0"/>
            </a:rPr>
            <a:t>A-Lésions</a:t>
          </a:r>
          <a:r>
            <a:rPr lang="fr-FR" sz="2700" b="1" kern="1200" dirty="0" smtClean="0">
              <a:solidFill>
                <a:schemeClr val="tx1"/>
              </a:solidFill>
              <a:latin typeface="Comic Sans MS" pitchFamily="66" charset="0"/>
            </a:rPr>
            <a:t> suppurées</a:t>
          </a:r>
          <a:endParaRPr lang="fr-FR" sz="2700" b="1" kern="1200" dirty="0">
            <a:solidFill>
              <a:schemeClr val="tx1"/>
            </a:solidFill>
            <a:latin typeface="Comic Sans MS" pitchFamily="66" charset="0"/>
          </a:endParaRPr>
        </a:p>
      </dsp:txBody>
      <dsp:txXfrm>
        <a:off x="366556" y="3248620"/>
        <a:ext cx="1769889" cy="1562775"/>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07A5AB-7371-4F24-AA80-1A85DF47222A}" type="datetimeFigureOut">
              <a:rPr lang="fr-FR" smtClean="0"/>
              <a:pPr/>
              <a:t>18/04/2020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69C638-19ED-4F62-B579-CF120411CC7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fr.wikipedia.org/wiki/Latin"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fr.wikipedia.org/wiki/Panaris#cite_note-1" TargetMode="External"/><Relationship Id="rId4" Type="http://schemas.openxmlformats.org/officeDocument/2006/relationships/hyperlink" Target="https://fr.wikipedia.org/wiki/Doigt"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fr.wikipedia.org/wiki/Bact%C3%A9rie" TargetMode="External"/><Relationship Id="rId3" Type="http://schemas.openxmlformats.org/officeDocument/2006/relationships/hyperlink" Target="https://fr.wikipedia.org/wiki/Prot%C3%A9ine" TargetMode="External"/><Relationship Id="rId7" Type="http://schemas.openxmlformats.org/officeDocument/2006/relationships/hyperlink" Target="https://fr.wikipedia.org/wiki/Facteur_de_virulence" TargetMode="External"/><Relationship Id="rId12" Type="http://schemas.openxmlformats.org/officeDocument/2006/relationships/hyperlink" Target="https://fr.wikipedia.org/wiki/Facteur_d'agglutination_A#cite_note-10.1046/j.1365-2958.2002.02935.x-5"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fr.wikipedia.org/w/index.php?title=Adh%C3%A9sine&amp;action=edit&amp;redlink=1" TargetMode="External"/><Relationship Id="rId11" Type="http://schemas.openxmlformats.org/officeDocument/2006/relationships/hyperlink" Target="https://fr.wikipedia.org/wiki/Plasma_sanguin" TargetMode="External"/><Relationship Id="rId5" Type="http://schemas.openxmlformats.org/officeDocument/2006/relationships/hyperlink" Target="https://fr.wikipedia.org/wiki/Fibrinog%C3%A8ne" TargetMode="External"/><Relationship Id="rId10" Type="http://schemas.openxmlformats.org/officeDocument/2006/relationships/hyperlink" Target="https://fr.wikipedia.org/wiki/Facteur_d'agglutination_A#cite_note-10.1128/IAI.73.2.990-998.2005-4" TargetMode="External"/><Relationship Id="rId4" Type="http://schemas.openxmlformats.org/officeDocument/2006/relationships/hyperlink" Target="https://fr.wikipedia.org/wiki/Staphylocoque_dor%C3%A9" TargetMode="External"/><Relationship Id="rId9" Type="http://schemas.openxmlformats.org/officeDocument/2006/relationships/hyperlink" Target="https://fr.wikipedia.org/wiki/Cellule_(biologi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869C638-19ED-4F62-B579-CF120411CC78}"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i="0" kern="1200" dirty="0" smtClean="0">
                <a:solidFill>
                  <a:schemeClr val="tx1"/>
                </a:solidFill>
                <a:effectLst/>
                <a:latin typeface="+mn-lt"/>
                <a:ea typeface="+mn-ea"/>
                <a:cs typeface="+mn-cs"/>
              </a:rPr>
              <a:t>Panaris</a:t>
            </a:r>
            <a:r>
              <a:rPr lang="fr-FR" sz="1200" b="0" i="0" kern="1200" dirty="0" smtClean="0">
                <a:solidFill>
                  <a:schemeClr val="tx1"/>
                </a:solidFill>
                <a:effectLst/>
                <a:latin typeface="+mn-lt"/>
                <a:ea typeface="+mn-ea"/>
                <a:cs typeface="+mn-cs"/>
              </a:rPr>
              <a:t> (du </a:t>
            </a:r>
            <a:r>
              <a:rPr lang="fr-FR" sz="1200" b="0" i="0" u="none" strike="noStrike" kern="1200" dirty="0" smtClean="0">
                <a:solidFill>
                  <a:schemeClr val="tx1"/>
                </a:solidFill>
                <a:effectLst/>
                <a:latin typeface="+mn-lt"/>
                <a:ea typeface="+mn-ea"/>
                <a:cs typeface="+mn-cs"/>
                <a:hlinkClick r:id="rId3" tooltip="Latin"/>
              </a:rPr>
              <a:t>latin</a:t>
            </a:r>
            <a:r>
              <a:rPr lang="fr-FR" sz="1200" b="0" i="0" kern="1200" dirty="0" smtClean="0">
                <a:solidFill>
                  <a:schemeClr val="tx1"/>
                </a:solidFill>
                <a:effectLst/>
                <a:latin typeface="+mn-lt"/>
                <a:ea typeface="+mn-ea"/>
                <a:cs typeface="+mn-cs"/>
              </a:rPr>
              <a:t> : </a:t>
            </a:r>
            <a:r>
              <a:rPr lang="fr-FR" sz="1200" b="0" i="1" kern="1200" dirty="0" err="1" smtClean="0">
                <a:solidFill>
                  <a:schemeClr val="tx1"/>
                </a:solidFill>
                <a:effectLst/>
                <a:latin typeface="+mn-lt"/>
                <a:ea typeface="+mn-ea"/>
                <a:cs typeface="+mn-cs"/>
              </a:rPr>
              <a:t>panaricium</a:t>
            </a:r>
            <a:r>
              <a:rPr lang="fr-FR" sz="1200" b="0" i="0" kern="1200" dirty="0" smtClean="0">
                <a:solidFill>
                  <a:schemeClr val="tx1"/>
                </a:solidFill>
                <a:effectLst/>
                <a:latin typeface="+mn-lt"/>
                <a:ea typeface="+mn-ea"/>
                <a:cs typeface="+mn-cs"/>
              </a:rPr>
              <a:t>), aussi appelé « mal blanc », est un terme général employé pour désigner « toutes les inflammations aiguës (des parties molles) des </a:t>
            </a:r>
            <a:r>
              <a:rPr lang="fr-FR" sz="1200" b="0" i="0" u="none" strike="noStrike" kern="1200" dirty="0" smtClean="0">
                <a:solidFill>
                  <a:schemeClr val="tx1"/>
                </a:solidFill>
                <a:effectLst/>
                <a:latin typeface="+mn-lt"/>
                <a:ea typeface="+mn-ea"/>
                <a:cs typeface="+mn-cs"/>
                <a:hlinkClick r:id="rId4" tooltip="Doigt"/>
              </a:rPr>
              <a:t>doigts</a:t>
            </a:r>
            <a:r>
              <a:rPr lang="fr-FR" sz="1200" b="0" i="0" kern="1200" dirty="0" smtClean="0">
                <a:solidFill>
                  <a:schemeClr val="tx1"/>
                </a:solidFill>
                <a:effectLst/>
                <a:latin typeface="+mn-lt"/>
                <a:ea typeface="+mn-ea"/>
                <a:cs typeface="+mn-cs"/>
              </a:rPr>
              <a:t>, quelles que soient leur nature, leur étendue et leur profondeur »</a:t>
            </a:r>
            <a:r>
              <a:rPr lang="fr-FR" sz="1200" b="0" i="0" u="none" strike="noStrike" kern="1200" baseline="30000" dirty="0" smtClean="0">
                <a:solidFill>
                  <a:schemeClr val="tx1"/>
                </a:solidFill>
                <a:effectLst/>
                <a:latin typeface="+mn-lt"/>
                <a:ea typeface="+mn-ea"/>
                <a:cs typeface="+mn-cs"/>
                <a:hlinkClick r:id="rId5"/>
              </a:rPr>
              <a:t>1</a:t>
            </a:r>
            <a:r>
              <a:rPr lang="fr-FR" sz="1200" b="0" i="0" kern="1200" dirty="0" smtClean="0">
                <a:solidFill>
                  <a:schemeClr val="tx1"/>
                </a:solidFill>
                <a:effectLst/>
                <a:latin typeface="+mn-lt"/>
                <a:ea typeface="+mn-ea"/>
                <a:cs typeface="+mn-cs"/>
              </a:rPr>
              <a:t>.</a:t>
            </a:r>
          </a:p>
          <a:p>
            <a:r>
              <a:rPr lang="fr-FR" dirty="0" smtClean="0"/>
              <a:t/>
            </a:r>
            <a:br>
              <a:rPr lang="fr-FR" dirty="0" smtClean="0"/>
            </a:b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9869C638-19ED-4F62-B579-CF120411CC78}" type="slidenum">
              <a:rPr lang="fr-FR" smtClean="0"/>
              <a:pPr/>
              <a:t>9</a:t>
            </a:fld>
            <a:endParaRPr lang="fr-FR"/>
          </a:p>
        </p:txBody>
      </p:sp>
    </p:spTree>
    <p:extLst>
      <p:ext uri="{BB962C8B-B14F-4D97-AF65-F5344CB8AC3E}">
        <p14:creationId xmlns:p14="http://schemas.microsoft.com/office/powerpoint/2010/main" val="1373057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dirty="0" smtClean="0">
                <a:solidFill>
                  <a:schemeClr val="tx1"/>
                </a:solidFill>
                <a:effectLst/>
                <a:latin typeface="+mn-lt"/>
                <a:ea typeface="+mn-ea"/>
                <a:cs typeface="+mn-cs"/>
              </a:rPr>
              <a:t>Connaissez-vous le sens de </a:t>
            </a:r>
            <a:r>
              <a:rPr lang="fr-FR" sz="1200" b="1" i="0" kern="1200" dirty="0" err="1" smtClean="0">
                <a:solidFill>
                  <a:schemeClr val="tx1"/>
                </a:solidFill>
                <a:effectLst/>
                <a:latin typeface="+mn-lt"/>
                <a:ea typeface="+mn-ea"/>
                <a:cs typeface="+mn-cs"/>
              </a:rPr>
              <a:t>manuportage</a:t>
            </a:r>
            <a:r>
              <a:rPr lang="fr-FR" sz="1200" b="0" i="0" kern="1200" dirty="0" smtClean="0">
                <a:solidFill>
                  <a:schemeClr val="tx1"/>
                </a:solidFill>
                <a:effectLst/>
                <a:latin typeface="+mn-lt"/>
                <a:ea typeface="+mn-ea"/>
                <a:cs typeface="+mn-cs"/>
              </a:rPr>
              <a:t>? Transmission des germes d'un individu à un autre par l'intermédiaire des mains. .</a:t>
            </a:r>
            <a:endParaRPr lang="fr-FR" dirty="0"/>
          </a:p>
        </p:txBody>
      </p:sp>
      <p:sp>
        <p:nvSpPr>
          <p:cNvPr id="4" name="Espace réservé du numéro de diapositive 3"/>
          <p:cNvSpPr>
            <a:spLocks noGrp="1"/>
          </p:cNvSpPr>
          <p:nvPr>
            <p:ph type="sldNum" sz="quarter" idx="10"/>
          </p:nvPr>
        </p:nvSpPr>
        <p:spPr/>
        <p:txBody>
          <a:bodyPr/>
          <a:lstStyle/>
          <a:p>
            <a:fld id="{9869C638-19ED-4F62-B579-CF120411CC78}" type="slidenum">
              <a:rPr lang="fr-FR" smtClean="0"/>
              <a:pPr/>
              <a:t>10</a:t>
            </a:fld>
            <a:endParaRPr lang="fr-FR"/>
          </a:p>
        </p:txBody>
      </p:sp>
    </p:spTree>
    <p:extLst>
      <p:ext uri="{BB962C8B-B14F-4D97-AF65-F5344CB8AC3E}">
        <p14:creationId xmlns:p14="http://schemas.microsoft.com/office/powerpoint/2010/main" val="3134528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dirty="0" smtClean="0">
                <a:solidFill>
                  <a:schemeClr val="tx1"/>
                </a:solidFill>
                <a:effectLst/>
                <a:latin typeface="+mn-lt"/>
                <a:ea typeface="+mn-ea"/>
                <a:cs typeface="+mn-cs"/>
              </a:rPr>
              <a:t>le </a:t>
            </a:r>
            <a:r>
              <a:rPr lang="fr-FR" sz="1200" b="1" i="0" kern="1200" dirty="0" smtClean="0">
                <a:solidFill>
                  <a:schemeClr val="tx1"/>
                </a:solidFill>
                <a:effectLst/>
                <a:latin typeface="+mn-lt"/>
                <a:ea typeface="+mn-ea"/>
                <a:cs typeface="+mn-cs"/>
              </a:rPr>
              <a:t>facteur d'agglutination A</a:t>
            </a:r>
            <a:r>
              <a:rPr lang="fr-FR" sz="1200" b="0" i="0" kern="1200" dirty="0" smtClean="0">
                <a:solidFill>
                  <a:schemeClr val="tx1"/>
                </a:solidFill>
                <a:effectLst/>
                <a:latin typeface="+mn-lt"/>
                <a:ea typeface="+mn-ea"/>
                <a:cs typeface="+mn-cs"/>
              </a:rPr>
              <a:t> (</a:t>
            </a:r>
            <a:r>
              <a:rPr lang="fr-FR" sz="1200" b="1" i="0" kern="1200" dirty="0" err="1" smtClean="0">
                <a:solidFill>
                  <a:schemeClr val="tx1"/>
                </a:solidFill>
                <a:effectLst/>
                <a:latin typeface="+mn-lt"/>
                <a:ea typeface="+mn-ea"/>
                <a:cs typeface="+mn-cs"/>
              </a:rPr>
              <a:t>ClfA</a:t>
            </a:r>
            <a:r>
              <a:rPr lang="fr-FR" sz="1200" b="0" i="0" kern="1200" dirty="0" smtClean="0">
                <a:solidFill>
                  <a:schemeClr val="tx1"/>
                </a:solidFill>
                <a:effectLst/>
                <a:latin typeface="+mn-lt"/>
                <a:ea typeface="+mn-ea"/>
                <a:cs typeface="+mn-cs"/>
              </a:rPr>
              <a:t>) est une </a:t>
            </a:r>
            <a:r>
              <a:rPr lang="fr-FR" sz="1200" b="0" i="0" u="none" strike="noStrike" kern="1200" dirty="0" smtClean="0">
                <a:solidFill>
                  <a:schemeClr val="tx1"/>
                </a:solidFill>
                <a:effectLst/>
                <a:latin typeface="+mn-lt"/>
                <a:ea typeface="+mn-ea"/>
                <a:cs typeface="+mn-cs"/>
                <a:hlinkClick r:id="rId3" tooltip="Protéine"/>
              </a:rPr>
              <a:t>protéine</a:t>
            </a:r>
            <a:r>
              <a:rPr lang="fr-FR" sz="1200" b="0" i="0" kern="1200" dirty="0" smtClean="0">
                <a:solidFill>
                  <a:schemeClr val="tx1"/>
                </a:solidFill>
                <a:effectLst/>
                <a:latin typeface="+mn-lt"/>
                <a:ea typeface="+mn-ea"/>
                <a:cs typeface="+mn-cs"/>
              </a:rPr>
              <a:t> du </a:t>
            </a:r>
            <a:r>
              <a:rPr lang="fr-FR" sz="1200" b="0" i="0" u="none" strike="noStrike" kern="1200" dirty="0" smtClean="0">
                <a:solidFill>
                  <a:schemeClr val="tx1"/>
                </a:solidFill>
                <a:effectLst/>
                <a:latin typeface="+mn-lt"/>
                <a:ea typeface="+mn-ea"/>
                <a:cs typeface="+mn-cs"/>
                <a:hlinkClick r:id="rId4" tooltip="Staphylocoque doré"/>
              </a:rPr>
              <a:t>staphylocoque doré</a:t>
            </a:r>
            <a:r>
              <a:rPr lang="fr-FR" sz="1200" b="0" i="0" kern="1200" dirty="0" smtClean="0">
                <a:solidFill>
                  <a:schemeClr val="tx1"/>
                </a:solidFill>
                <a:effectLst/>
                <a:latin typeface="+mn-lt"/>
                <a:ea typeface="+mn-ea"/>
                <a:cs typeface="+mn-cs"/>
              </a:rPr>
              <a:t> (</a:t>
            </a:r>
            <a:r>
              <a:rPr lang="fr-FR" sz="1200" b="0" i="1" kern="1200" dirty="0" smtClean="0">
                <a:solidFill>
                  <a:schemeClr val="tx1"/>
                </a:solidFill>
                <a:effectLst/>
                <a:latin typeface="+mn-lt"/>
                <a:ea typeface="+mn-ea"/>
                <a:cs typeface="+mn-cs"/>
              </a:rPr>
              <a:t>Staphylococcus aureus</a:t>
            </a:r>
            <a:r>
              <a:rPr lang="fr-FR" sz="1200" b="0" i="0" kern="1200" dirty="0" smtClean="0">
                <a:solidFill>
                  <a:schemeClr val="tx1"/>
                </a:solidFill>
                <a:effectLst/>
                <a:latin typeface="+mn-lt"/>
                <a:ea typeface="+mn-ea"/>
                <a:cs typeface="+mn-cs"/>
              </a:rPr>
              <a:t>) qui se lie au </a:t>
            </a:r>
            <a:r>
              <a:rPr lang="fr-FR" sz="1200" b="0" i="0" u="none" strike="noStrike" kern="1200" dirty="0" smtClean="0">
                <a:solidFill>
                  <a:schemeClr val="tx1"/>
                </a:solidFill>
                <a:effectLst/>
                <a:latin typeface="+mn-lt"/>
                <a:ea typeface="+mn-ea"/>
                <a:cs typeface="+mn-cs"/>
                <a:hlinkClick r:id="rId5" tooltip="Fibrinogène"/>
              </a:rPr>
              <a:t>fibrinogène</a:t>
            </a:r>
            <a:r>
              <a:rPr lang="fr-FR" sz="1200" b="0" i="0" kern="1200" dirty="0" smtClean="0">
                <a:solidFill>
                  <a:schemeClr val="tx1"/>
                </a:solidFill>
                <a:effectLst/>
                <a:latin typeface="+mn-lt"/>
                <a:ea typeface="+mn-ea"/>
                <a:cs typeface="+mn-cs"/>
              </a:rPr>
              <a:t> et fait partie de la famille des </a:t>
            </a:r>
            <a:r>
              <a:rPr lang="fr-FR" sz="1200" b="0" i="0" u="none" strike="noStrike" kern="1200" dirty="0" err="1" smtClean="0">
                <a:solidFill>
                  <a:schemeClr val="tx1"/>
                </a:solidFill>
                <a:effectLst/>
                <a:latin typeface="+mn-lt"/>
                <a:ea typeface="+mn-ea"/>
                <a:cs typeface="+mn-cs"/>
                <a:hlinkClick r:id="rId6" tooltip="Adhésine (page inexistante)"/>
              </a:rPr>
              <a:t>adhésines</a:t>
            </a:r>
            <a:r>
              <a:rPr lang="fr-FR" sz="1200" b="0" i="0" kern="1200" dirty="0" smtClean="0">
                <a:solidFill>
                  <a:schemeClr val="tx1"/>
                </a:solidFill>
                <a:effectLst/>
                <a:latin typeface="+mn-lt"/>
                <a:ea typeface="+mn-ea"/>
                <a:cs typeface="+mn-cs"/>
              </a:rPr>
              <a:t> . Il s'agit d'un </a:t>
            </a:r>
            <a:r>
              <a:rPr lang="fr-FR" sz="1200" b="0" i="0" u="none" strike="noStrike" kern="1200" dirty="0" smtClean="0">
                <a:solidFill>
                  <a:schemeClr val="tx1"/>
                </a:solidFill>
                <a:effectLst/>
                <a:latin typeface="+mn-lt"/>
                <a:ea typeface="+mn-ea"/>
                <a:cs typeface="+mn-cs"/>
                <a:hlinkClick r:id="rId7" tooltip="Facteur de virulence"/>
              </a:rPr>
              <a:t>facteur de virulence</a:t>
            </a:r>
            <a:r>
              <a:rPr lang="fr-FR" sz="1200" b="0" i="0" kern="1200" dirty="0" smtClean="0">
                <a:solidFill>
                  <a:schemeClr val="tx1"/>
                </a:solidFill>
                <a:effectLst/>
                <a:latin typeface="+mn-lt"/>
                <a:ea typeface="+mn-ea"/>
                <a:cs typeface="+mn-cs"/>
              </a:rPr>
              <a:t> de cette </a:t>
            </a:r>
            <a:r>
              <a:rPr lang="fr-FR" sz="1200" b="0" i="0" u="none" strike="noStrike" kern="1200" dirty="0" smtClean="0">
                <a:solidFill>
                  <a:schemeClr val="tx1"/>
                </a:solidFill>
                <a:effectLst/>
                <a:latin typeface="+mn-lt"/>
                <a:ea typeface="+mn-ea"/>
                <a:cs typeface="+mn-cs"/>
                <a:hlinkClick r:id="rId8" tooltip="Bactérie"/>
              </a:rPr>
              <a:t>bactérie</a:t>
            </a:r>
            <a:r>
              <a:rPr lang="fr-FR" sz="1200" b="0" i="0" kern="1200" dirty="0" smtClean="0">
                <a:solidFill>
                  <a:schemeClr val="tx1"/>
                </a:solidFill>
                <a:effectLst/>
                <a:latin typeface="+mn-lt"/>
                <a:ea typeface="+mn-ea"/>
                <a:cs typeface="+mn-cs"/>
              </a:rPr>
              <a:t>, localisée à la surface de la </a:t>
            </a:r>
            <a:r>
              <a:rPr lang="fr-FR" sz="1200" b="0" i="0" u="none" strike="noStrike" kern="1200" dirty="0" smtClean="0">
                <a:solidFill>
                  <a:schemeClr val="tx1"/>
                </a:solidFill>
                <a:effectLst/>
                <a:latin typeface="+mn-lt"/>
                <a:ea typeface="+mn-ea"/>
                <a:cs typeface="+mn-cs"/>
                <a:hlinkClick r:id="rId9" tooltip="Cellule (biologie)"/>
              </a:rPr>
              <a:t>cellule</a:t>
            </a:r>
            <a:r>
              <a:rPr lang="fr-FR" sz="1200" b="0" i="0" u="none" strike="noStrike" kern="1200" baseline="30000" dirty="0" smtClean="0">
                <a:solidFill>
                  <a:schemeClr val="tx1"/>
                </a:solidFill>
                <a:effectLst/>
                <a:latin typeface="+mn-lt"/>
                <a:ea typeface="+mn-ea"/>
                <a:cs typeface="+mn-cs"/>
                <a:hlinkClick r:id="rId10"/>
              </a:rPr>
              <a:t>4</a:t>
            </a:r>
            <a:r>
              <a:rPr lang="fr-FR" sz="1200" b="0" i="0" kern="1200" dirty="0" smtClean="0">
                <a:solidFill>
                  <a:schemeClr val="tx1"/>
                </a:solidFill>
                <a:effectLst/>
                <a:latin typeface="+mn-lt"/>
                <a:ea typeface="+mn-ea"/>
                <a:cs typeface="+mn-cs"/>
              </a:rPr>
              <a:t>. Sa liaison aux monomères de fibrinogène dans le </a:t>
            </a:r>
            <a:r>
              <a:rPr lang="fr-FR" sz="1200" b="0" i="0" u="none" strike="noStrike" kern="1200" dirty="0" smtClean="0">
                <a:solidFill>
                  <a:schemeClr val="tx1"/>
                </a:solidFill>
                <a:effectLst/>
                <a:latin typeface="+mn-lt"/>
                <a:ea typeface="+mn-ea"/>
                <a:cs typeface="+mn-cs"/>
                <a:hlinkClick r:id="rId11" tooltip="Plasma sanguin"/>
              </a:rPr>
              <a:t>plasma sanguin</a:t>
            </a:r>
            <a:r>
              <a:rPr lang="fr-FR" sz="1200" b="0" i="0" kern="1200" dirty="0" smtClean="0">
                <a:solidFill>
                  <a:schemeClr val="tx1"/>
                </a:solidFill>
                <a:effectLst/>
                <a:latin typeface="+mn-lt"/>
                <a:ea typeface="+mn-ea"/>
                <a:cs typeface="+mn-cs"/>
              </a:rPr>
              <a:t> a pour effet d'activer ces derniers et de déclencher l'agglutination du plasma</a:t>
            </a:r>
            <a:r>
              <a:rPr lang="fr-FR" sz="1200" b="0" i="0" u="none" strike="noStrike" kern="1200" baseline="30000" dirty="0" smtClean="0">
                <a:solidFill>
                  <a:schemeClr val="tx1"/>
                </a:solidFill>
                <a:effectLst/>
                <a:latin typeface="+mn-lt"/>
                <a:ea typeface="+mn-ea"/>
                <a:cs typeface="+mn-cs"/>
                <a:hlinkClick r:id="rId12"/>
              </a:rPr>
              <a:t>5</a:t>
            </a:r>
            <a:r>
              <a:rPr lang="fr-FR" sz="1200" b="0" i="0" kern="1200" dirty="0" smtClean="0">
                <a:solidFill>
                  <a:schemeClr val="tx1"/>
                </a:solidFill>
                <a:effectLst/>
                <a:latin typeface="+mn-lt"/>
                <a:ea typeface="+mn-ea"/>
                <a:cs typeface="+mn-cs"/>
              </a:rPr>
              <a:t>, d'où son</a:t>
            </a:r>
            <a:r>
              <a:rPr lang="fr-FR" sz="1200" b="0" i="0" kern="1200" baseline="0" dirty="0" smtClean="0">
                <a:solidFill>
                  <a:schemeClr val="tx1"/>
                </a:solidFill>
                <a:effectLst/>
                <a:latin typeface="+mn-lt"/>
                <a:ea typeface="+mn-ea"/>
                <a:cs typeface="+mn-cs"/>
              </a:rPr>
              <a:t> nom</a:t>
            </a:r>
          </a:p>
          <a:p>
            <a:r>
              <a:rPr lang="fr-FR" sz="1200" b="0" i="0" kern="1200" baseline="0" dirty="0" smtClean="0">
                <a:solidFill>
                  <a:schemeClr val="tx1"/>
                </a:solidFill>
                <a:effectLst/>
                <a:latin typeface="+mn-lt"/>
                <a:ea typeface="+mn-ea"/>
                <a:cs typeface="+mn-cs"/>
              </a:rPr>
              <a:t>La fibronectine est un </a:t>
            </a:r>
            <a:r>
              <a:rPr lang="fr-FR" sz="1200" b="0" i="0" kern="1200" baseline="0" dirty="0" smtClean="0">
                <a:solidFill>
                  <a:srgbClr val="FF0000"/>
                </a:solidFill>
                <a:effectLst/>
                <a:latin typeface="+mn-lt"/>
                <a:ea typeface="+mn-ea"/>
                <a:cs typeface="+mn-cs"/>
              </a:rPr>
              <a:t>glycoprotéine</a:t>
            </a:r>
            <a:r>
              <a:rPr lang="fr-FR" sz="1200" b="0" i="0" kern="1200" baseline="0" dirty="0" smtClean="0">
                <a:solidFill>
                  <a:schemeClr val="tx1"/>
                </a:solidFill>
                <a:effectLst/>
                <a:latin typeface="+mn-lt"/>
                <a:ea typeface="+mn-ea"/>
                <a:cs typeface="+mn-cs"/>
              </a:rPr>
              <a:t> </a:t>
            </a:r>
            <a:r>
              <a:rPr lang="fr-FR" sz="1200" b="0" i="0" kern="1200" dirty="0" smtClean="0">
                <a:solidFill>
                  <a:schemeClr val="tx1"/>
                </a:solidFill>
                <a:effectLst/>
                <a:latin typeface="+mn-lt"/>
                <a:ea typeface="+mn-ea"/>
                <a:cs typeface="+mn-cs"/>
              </a:rPr>
              <a:t>qui joue un rôle clé dans l'adhésion des cellules à la matrice extracellulaire. </a:t>
            </a:r>
            <a:endParaRPr lang="fr-FR" dirty="0">
              <a:solidFill>
                <a:schemeClr val="tx1"/>
              </a:solidFill>
            </a:endParaRPr>
          </a:p>
        </p:txBody>
      </p:sp>
      <p:sp>
        <p:nvSpPr>
          <p:cNvPr id="4" name="Espace réservé du numéro de diapositive 3"/>
          <p:cNvSpPr>
            <a:spLocks noGrp="1"/>
          </p:cNvSpPr>
          <p:nvPr>
            <p:ph type="sldNum" sz="quarter" idx="10"/>
          </p:nvPr>
        </p:nvSpPr>
        <p:spPr/>
        <p:txBody>
          <a:bodyPr/>
          <a:lstStyle/>
          <a:p>
            <a:fld id="{9869C638-19ED-4F62-B579-CF120411CC78}" type="slidenum">
              <a:rPr lang="fr-FR" smtClean="0"/>
              <a:pPr/>
              <a:t>15</a:t>
            </a:fld>
            <a:endParaRPr lang="fr-FR"/>
          </a:p>
        </p:txBody>
      </p:sp>
    </p:spTree>
    <p:extLst>
      <p:ext uri="{BB962C8B-B14F-4D97-AF65-F5344CB8AC3E}">
        <p14:creationId xmlns:p14="http://schemas.microsoft.com/office/powerpoint/2010/main" val="4095696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u="sng" dirty="0" smtClean="0">
                <a:solidFill>
                  <a:srgbClr val="FF0000"/>
                </a:solidFill>
                <a:latin typeface="Comic Sans MS" pitchFamily="66" charset="0"/>
              </a:rPr>
              <a:t>thrombophlébites septiques: </a:t>
            </a:r>
            <a:r>
              <a:rPr lang="fr-FR" dirty="0" smtClean="0">
                <a:solidFill>
                  <a:srgbClr val="FF0000"/>
                </a:solidFill>
                <a:latin typeface="Comic Sans MS" pitchFamily="66" charset="0"/>
              </a:rPr>
              <a:t>obturation des veines par un caillot de sang et qui s’accompagne,</a:t>
            </a:r>
            <a:r>
              <a:rPr lang="fr-FR" baseline="0" dirty="0" smtClean="0">
                <a:solidFill>
                  <a:srgbClr val="FF0000"/>
                </a:solidFill>
                <a:latin typeface="Comic Sans MS" pitchFamily="66" charset="0"/>
              </a:rPr>
              <a:t> le plus souvent d’une inflammation de la paroi veineuse</a:t>
            </a:r>
            <a:r>
              <a:rPr lang="fr-FR" dirty="0" smtClean="0"/>
              <a:t/>
            </a:r>
            <a:br>
              <a:rPr lang="fr-FR" dirty="0" smtClean="0"/>
            </a:br>
            <a:r>
              <a:rPr lang="fr-FR" b="1" u="sng" dirty="0" smtClean="0"/>
              <a:t>le terme septique  </a:t>
            </a:r>
            <a:r>
              <a:rPr lang="fr-FR" b="1" dirty="0" smtClean="0"/>
              <a:t>relatif à une infection microbienne</a:t>
            </a:r>
            <a:endParaRPr lang="fr-FR" b="1" dirty="0"/>
          </a:p>
        </p:txBody>
      </p:sp>
      <p:sp>
        <p:nvSpPr>
          <p:cNvPr id="4" name="Espace réservé du numéro de diapositive 3"/>
          <p:cNvSpPr>
            <a:spLocks noGrp="1"/>
          </p:cNvSpPr>
          <p:nvPr>
            <p:ph type="sldNum" sz="quarter" idx="10"/>
          </p:nvPr>
        </p:nvSpPr>
        <p:spPr/>
        <p:txBody>
          <a:bodyPr/>
          <a:lstStyle/>
          <a:p>
            <a:fld id="{9869C638-19ED-4F62-B579-CF120411CC78}" type="slidenum">
              <a:rPr lang="fr-FR" smtClean="0"/>
              <a:pPr/>
              <a:t>16</a:t>
            </a:fld>
            <a:endParaRPr lang="fr-FR"/>
          </a:p>
        </p:txBody>
      </p:sp>
    </p:spTree>
    <p:extLst>
      <p:ext uri="{BB962C8B-B14F-4D97-AF65-F5344CB8AC3E}">
        <p14:creationId xmlns:p14="http://schemas.microsoft.com/office/powerpoint/2010/main" val="984654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i="1" dirty="0" smtClean="0">
                <a:latin typeface="Comic Sans MS" pitchFamily="66" charset="0"/>
              </a:rPr>
              <a:t>Capable de supporter la présence d’inhibiteurs (</a:t>
            </a:r>
            <a:r>
              <a:rPr lang="fr-FR" sz="1200" i="1" dirty="0" err="1" smtClean="0">
                <a:latin typeface="Comic Sans MS" pitchFamily="66" charset="0"/>
              </a:rPr>
              <a:t>tellurite</a:t>
            </a:r>
            <a:r>
              <a:rPr lang="fr-FR" sz="1200" i="1" dirty="0" smtClean="0">
                <a:latin typeface="Comic Sans MS" pitchFamily="66" charset="0"/>
              </a:rPr>
              <a:t> de potassium et chlorure de lithium ); réalisant une réduction de </a:t>
            </a:r>
            <a:r>
              <a:rPr lang="fr-FR" sz="1200" i="1" dirty="0" err="1" smtClean="0">
                <a:latin typeface="Comic Sans MS" pitchFamily="66" charset="0"/>
              </a:rPr>
              <a:t>tellurite</a:t>
            </a:r>
            <a:r>
              <a:rPr lang="fr-FR" sz="1200" i="1" dirty="0" smtClean="0">
                <a:latin typeface="Comic Sans MS" pitchFamily="66" charset="0"/>
              </a:rPr>
              <a:t> en tellure (colonies noires) une lipolyse (liseré opaque autour des colonies ) et une protéolyse (halo clair autour des colonies),</a:t>
            </a:r>
            <a:r>
              <a:rPr lang="fr-FR" i="1" dirty="0" smtClean="0">
                <a:latin typeface="Comic Sans MS" pitchFamily="66" charset="0"/>
              </a:rPr>
              <a:t>  </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9869C638-19ED-4F62-B579-CF120411CC78}" type="slidenum">
              <a:rPr lang="fr-FR" smtClean="0"/>
              <a:pPr/>
              <a:t>23</a:t>
            </a:fld>
            <a:endParaRPr lang="fr-FR"/>
          </a:p>
        </p:txBody>
      </p:sp>
    </p:spTree>
    <p:extLst>
      <p:ext uri="{BB962C8B-B14F-4D97-AF65-F5344CB8AC3E}">
        <p14:creationId xmlns:p14="http://schemas.microsoft.com/office/powerpoint/2010/main" val="2552703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20A87744-5852-44A7-A097-60132019A08A}" type="datetimeFigureOut">
              <a:rPr lang="fr-FR" smtClean="0"/>
              <a:pPr/>
              <a:t>18/04/2020</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90CECC29-1639-4C14-84D9-0E381E79A43B}"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0A87744-5852-44A7-A097-60132019A08A}" type="datetimeFigureOut">
              <a:rPr lang="fr-FR" smtClean="0"/>
              <a:pPr/>
              <a:t>18/04/2020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CECC29-1639-4C14-84D9-0E381E79A43B}" type="slidenum">
              <a:rPr lang="fr-FR" smtClean="0"/>
              <a:pPr/>
              <a:t>‹N°›</a:t>
            </a:fld>
            <a:endParaRPr lang="fr-F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0A87744-5852-44A7-A097-60132019A08A}" type="datetimeFigureOut">
              <a:rPr lang="fr-FR" smtClean="0"/>
              <a:pPr/>
              <a:t>18/04/2020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CECC29-1639-4C14-84D9-0E381E79A43B}" type="slidenum">
              <a:rPr lang="fr-FR" smtClean="0"/>
              <a:pPr/>
              <a:t>‹N°›</a:t>
            </a:fld>
            <a:endParaRPr lang="fr-F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20A87744-5852-44A7-A097-60132019A08A}" type="datetimeFigureOut">
              <a:rPr lang="fr-FR" smtClean="0"/>
              <a:pPr/>
              <a:t>18/04/2020</a:t>
            </a:fld>
            <a:endParaRPr lang="fr-FR"/>
          </a:p>
        </p:txBody>
      </p:sp>
      <p:sp>
        <p:nvSpPr>
          <p:cNvPr id="9" name="Espace réservé du numéro de diapositive 8"/>
          <p:cNvSpPr>
            <a:spLocks noGrp="1"/>
          </p:cNvSpPr>
          <p:nvPr>
            <p:ph type="sldNum" sz="quarter" idx="15"/>
          </p:nvPr>
        </p:nvSpPr>
        <p:spPr/>
        <p:txBody>
          <a:bodyPr rtlCol="0"/>
          <a:lstStyle/>
          <a:p>
            <a:fld id="{90CECC29-1639-4C14-84D9-0E381E79A43B}" type="slidenum">
              <a:rPr lang="fr-FR" smtClean="0"/>
              <a:pPr/>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20A87744-5852-44A7-A097-60132019A08A}" type="datetimeFigureOut">
              <a:rPr lang="fr-FR" smtClean="0"/>
              <a:pPr/>
              <a:t>18/04/2020</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90CECC29-1639-4C14-84D9-0E381E79A43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20A87744-5852-44A7-A097-60132019A08A}" type="datetimeFigureOut">
              <a:rPr lang="fr-FR" smtClean="0"/>
              <a:pPr/>
              <a:t>18/04/2020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0CECC29-1639-4C14-84D9-0E381E79A43B}" type="slidenum">
              <a:rPr lang="fr-FR" smtClean="0"/>
              <a:pPr/>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20A87744-5852-44A7-A097-60132019A08A}" type="datetimeFigureOut">
              <a:rPr lang="fr-FR" smtClean="0"/>
              <a:pPr/>
              <a:t>18/04/2020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0CECC29-1639-4C14-84D9-0E381E79A43B}" type="slidenum">
              <a:rPr lang="fr-FR" smtClean="0"/>
              <a:pPr/>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20A87744-5852-44A7-A097-60132019A08A}" type="datetimeFigureOut">
              <a:rPr lang="fr-FR" smtClean="0"/>
              <a:pPr/>
              <a:t>18/04/2020</a:t>
            </a:fld>
            <a:endParaRPr lang="fr-FR"/>
          </a:p>
        </p:txBody>
      </p:sp>
      <p:sp>
        <p:nvSpPr>
          <p:cNvPr id="7" name="Espace réservé du numéro de diapositive 6"/>
          <p:cNvSpPr>
            <a:spLocks noGrp="1"/>
          </p:cNvSpPr>
          <p:nvPr>
            <p:ph type="sldNum" sz="quarter" idx="11"/>
          </p:nvPr>
        </p:nvSpPr>
        <p:spPr/>
        <p:txBody>
          <a:bodyPr rtlCol="0"/>
          <a:lstStyle/>
          <a:p>
            <a:fld id="{90CECC29-1639-4C14-84D9-0E381E79A43B}" type="slidenum">
              <a:rPr lang="fr-FR" smtClean="0"/>
              <a:pPr/>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0A87744-5852-44A7-A097-60132019A08A}" type="datetimeFigureOut">
              <a:rPr lang="fr-FR" smtClean="0"/>
              <a:pPr/>
              <a:t>18/04/2020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0CECC29-1639-4C14-84D9-0E381E79A43B}" type="slidenum">
              <a:rPr lang="fr-FR" smtClean="0"/>
              <a:pPr/>
              <a:t>‹N°›</a:t>
            </a:fld>
            <a:endParaRPr lang="fr-F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20A87744-5852-44A7-A097-60132019A08A}" type="datetimeFigureOut">
              <a:rPr lang="fr-FR" smtClean="0"/>
              <a:pPr/>
              <a:t>18/04/2020</a:t>
            </a:fld>
            <a:endParaRPr lang="fr-FR"/>
          </a:p>
        </p:txBody>
      </p:sp>
      <p:sp>
        <p:nvSpPr>
          <p:cNvPr id="22" name="Espace réservé du numéro de diapositive 21"/>
          <p:cNvSpPr>
            <a:spLocks noGrp="1"/>
          </p:cNvSpPr>
          <p:nvPr>
            <p:ph type="sldNum" sz="quarter" idx="15"/>
          </p:nvPr>
        </p:nvSpPr>
        <p:spPr/>
        <p:txBody>
          <a:bodyPr rtlCol="0"/>
          <a:lstStyle/>
          <a:p>
            <a:fld id="{90CECC29-1639-4C14-84D9-0E381E79A43B}" type="slidenum">
              <a:rPr lang="fr-FR" smtClean="0"/>
              <a:pPr/>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20A87744-5852-44A7-A097-60132019A08A}" type="datetimeFigureOut">
              <a:rPr lang="fr-FR" smtClean="0"/>
              <a:pPr/>
              <a:t>18/04/2020</a:t>
            </a:fld>
            <a:endParaRPr lang="fr-FR"/>
          </a:p>
        </p:txBody>
      </p:sp>
      <p:sp>
        <p:nvSpPr>
          <p:cNvPr id="18" name="Espace réservé du numéro de diapositive 17"/>
          <p:cNvSpPr>
            <a:spLocks noGrp="1"/>
          </p:cNvSpPr>
          <p:nvPr>
            <p:ph type="sldNum" sz="quarter" idx="11"/>
          </p:nvPr>
        </p:nvSpPr>
        <p:spPr/>
        <p:txBody>
          <a:bodyPr rtlCol="0"/>
          <a:lstStyle/>
          <a:p>
            <a:fld id="{90CECC29-1639-4C14-84D9-0E381E79A43B}" type="slidenum">
              <a:rPr lang="fr-FR" smtClean="0"/>
              <a:pPr/>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0A87744-5852-44A7-A097-60132019A08A}" type="datetimeFigureOut">
              <a:rPr lang="fr-FR" smtClean="0"/>
              <a:pPr/>
              <a:t>18/04/2020</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0CECC29-1639-4C14-84D9-0E381E79A43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emf"/><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slideLayout" Target="../slideLayouts/slideLayout6.xml"/><Relationship Id="rId7" Type="http://schemas.openxmlformats.org/officeDocument/2006/relationships/image" Target="../media/image13.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2.jpeg"/><Relationship Id="rId5" Type="http://schemas.openxmlformats.org/officeDocument/2006/relationships/image" Target="../media/image2.jpeg"/><Relationship Id="rId4" Type="http://schemas.openxmlformats.org/officeDocument/2006/relationships/notesSlide" Target="../notesSlides/notesSlide3.xml"/><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6.xml"/><Relationship Id="rId7" Type="http://schemas.openxmlformats.org/officeDocument/2006/relationships/diagramQuickStyle" Target="../diagrams/quickStyle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4.png"/><Relationship Id="rId4" Type="http://schemas.openxmlformats.org/officeDocument/2006/relationships/image" Target="../media/image2.jpeg"/><Relationship Id="rId9" Type="http://schemas.microsoft.com/office/2007/relationships/diagramDrawing" Target="../diagrams/drawing2.xml"/></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6.xml"/><Relationship Id="rId7" Type="http://schemas.openxmlformats.org/officeDocument/2006/relationships/image" Target="../media/image17.jpe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4.pn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4.png"/><Relationship Id="rId5" Type="http://schemas.openxmlformats.org/officeDocument/2006/relationships/image" Target="../media/image18.jpeg"/><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4.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4.pn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4.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4.png"/><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4.png"/><Relationship Id="rId4" Type="http://schemas.openxmlformats.org/officeDocument/2006/relationships/image" Target="../media/image19.jp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notesSlide" Target="../notesSlides/notesSlide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4.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4.png"/><Relationship Id="rId4" Type="http://schemas.openxmlformats.org/officeDocument/2006/relationships/image" Target="../media/image23.jp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8" Type="http://schemas.openxmlformats.org/officeDocument/2006/relationships/hyperlink" Target="https://fr.wikipedia.org/wiki/Staphylococcus" TargetMode="External"/><Relationship Id="rId3" Type="http://schemas.openxmlformats.org/officeDocument/2006/relationships/slideLayout" Target="../slideLayouts/slideLayout6.xml"/><Relationship Id="rId7" Type="http://schemas.openxmlformats.org/officeDocument/2006/relationships/hyperlink" Target="https://fr.wikipedia.org/wiki/Genre_(biologie)" TargetMode="Externa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hyperlink" Target="https://fr.wikipedia.org/wiki/Pathog%C3%A8ne" TargetMode="External"/><Relationship Id="rId11" Type="http://schemas.openxmlformats.org/officeDocument/2006/relationships/image" Target="../media/image4.png"/><Relationship Id="rId5" Type="http://schemas.openxmlformats.org/officeDocument/2006/relationships/hyperlink" Target="https://fr.wikipedia.org/wiki/Esp%C3%A8ce" TargetMode="External"/><Relationship Id="rId10" Type="http://schemas.openxmlformats.org/officeDocument/2006/relationships/hyperlink" Target="https://fr.wikipedia.org/wiki/Carot%C3%A9no%C3%AFde" TargetMode="External"/><Relationship Id="rId4" Type="http://schemas.openxmlformats.org/officeDocument/2006/relationships/image" Target="../media/image2.jpeg"/><Relationship Id="rId9" Type="http://schemas.openxmlformats.org/officeDocument/2006/relationships/hyperlink" Target="https://fr.wikipedia.org/wiki/Cocci"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4.pn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4.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4.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image" Target="../media/image11.jpeg"/><Relationship Id="rId3" Type="http://schemas.openxmlformats.org/officeDocument/2006/relationships/slideLayout" Target="../slideLayouts/slideLayout7.xml"/><Relationship Id="rId7" Type="http://schemas.openxmlformats.org/officeDocument/2006/relationships/diagramLayout" Target="../diagrams/layout1.xml"/><Relationship Id="rId12" Type="http://schemas.openxmlformats.org/officeDocument/2006/relationships/image" Target="../media/image10.jpe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diagramData" Target="../diagrams/data1.xml"/><Relationship Id="rId11" Type="http://schemas.openxmlformats.org/officeDocument/2006/relationships/image" Target="../media/image9.jpeg"/><Relationship Id="rId5" Type="http://schemas.openxmlformats.org/officeDocument/2006/relationships/image" Target="../media/image2.jpeg"/><Relationship Id="rId10" Type="http://schemas.microsoft.com/office/2007/relationships/diagramDrawing" Target="../diagrams/drawing1.xml"/><Relationship Id="rId4" Type="http://schemas.openxmlformats.org/officeDocument/2006/relationships/notesSlide" Target="../notesSlides/notesSlide2.xml"/><Relationship Id="rId9" Type="http://schemas.openxmlformats.org/officeDocument/2006/relationships/diagramColors" Target="../diagrams/colors1.xml"/><Relationship Id="rId1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téléchargement (2).jpg"/>
          <p:cNvPicPr>
            <a:picLocks noChangeAspect="1"/>
          </p:cNvPicPr>
          <p:nvPr/>
        </p:nvPicPr>
        <p:blipFill>
          <a:blip r:embed="rId5" cstate="print"/>
          <a:stretch>
            <a:fillRect/>
          </a:stretch>
        </p:blipFill>
        <p:spPr>
          <a:xfrm>
            <a:off x="-190533" y="-142900"/>
            <a:ext cx="9334533" cy="7000900"/>
          </a:xfrm>
          <a:prstGeom prst="rect">
            <a:avLst/>
          </a:prstGeom>
        </p:spPr>
      </p:pic>
      <p:sp>
        <p:nvSpPr>
          <p:cNvPr id="15" name="TextBox 5"/>
          <p:cNvSpPr txBox="1"/>
          <p:nvPr/>
        </p:nvSpPr>
        <p:spPr>
          <a:xfrm>
            <a:off x="0" y="4143380"/>
            <a:ext cx="3143240" cy="2436744"/>
          </a:xfrm>
          <a:prstGeom prst="rect">
            <a:avLst/>
          </a:prstGeom>
          <a:noFill/>
          <a:ln>
            <a:noFill/>
          </a:ln>
        </p:spPr>
        <p:txBody>
          <a:bodyPr wrap="square" lIns="96698" tIns="48349" rIns="96698" bIns="48349" rtlCol="0">
            <a:spAutoFit/>
          </a:bodyPr>
          <a:lstStyle/>
          <a:p>
            <a:r>
              <a:rPr lang="fr-FR" sz="3600" b="1" i="1" u="sng" dirty="0" smtClean="0">
                <a:solidFill>
                  <a:schemeClr val="bg1">
                    <a:lumMod val="85000"/>
                  </a:schemeClr>
                </a:solidFill>
                <a:latin typeface="Vijaya" pitchFamily="34" charset="0"/>
                <a:cs typeface="Vijaya" pitchFamily="34" charset="0"/>
              </a:rPr>
              <a:t>Préparé par:</a:t>
            </a:r>
            <a:endParaRPr lang="fr-FR" sz="3600" b="1" i="1" u="sng" dirty="0">
              <a:solidFill>
                <a:schemeClr val="bg1">
                  <a:lumMod val="85000"/>
                </a:schemeClr>
              </a:solidFill>
              <a:latin typeface="Vijaya" pitchFamily="34" charset="0"/>
              <a:cs typeface="Vijaya" pitchFamily="34" charset="0"/>
            </a:endParaRPr>
          </a:p>
          <a:p>
            <a:pPr marL="362617" indent="-362617">
              <a:buFont typeface="Arial" pitchFamily="34" charset="0"/>
              <a:buChar char="•"/>
            </a:pPr>
            <a:r>
              <a:rPr lang="fr-FR" sz="2000" b="1" dirty="0" smtClean="0">
                <a:solidFill>
                  <a:schemeClr val="bg1">
                    <a:lumMod val="85000"/>
                  </a:schemeClr>
                </a:solidFill>
                <a:latin typeface="Vijaya" pitchFamily="34" charset="0"/>
                <a:cs typeface="Vijaya" pitchFamily="34" charset="0"/>
              </a:rPr>
              <a:t>REZAZGUI </a:t>
            </a:r>
            <a:r>
              <a:rPr lang="fr-FR" sz="2000" b="1" dirty="0" err="1" smtClean="0">
                <a:solidFill>
                  <a:schemeClr val="bg1">
                    <a:lumMod val="85000"/>
                  </a:schemeClr>
                </a:solidFill>
                <a:latin typeface="Vijaya" pitchFamily="34" charset="0"/>
                <a:cs typeface="Vijaya" pitchFamily="34" charset="0"/>
              </a:rPr>
              <a:t>Afaf</a:t>
            </a:r>
            <a:endParaRPr lang="fr-FR" sz="2000" b="1" dirty="0" smtClean="0">
              <a:solidFill>
                <a:schemeClr val="bg1">
                  <a:lumMod val="85000"/>
                </a:schemeClr>
              </a:solidFill>
              <a:latin typeface="Vijaya" pitchFamily="34" charset="0"/>
              <a:cs typeface="Vijaya" pitchFamily="34" charset="0"/>
            </a:endParaRPr>
          </a:p>
          <a:p>
            <a:pPr marL="362617" indent="-362617">
              <a:buFont typeface="Arial" pitchFamily="34" charset="0"/>
              <a:buChar char="•"/>
            </a:pPr>
            <a:r>
              <a:rPr lang="fr-FR" sz="2000" b="1" dirty="0" smtClean="0">
                <a:solidFill>
                  <a:schemeClr val="bg1">
                    <a:lumMod val="85000"/>
                  </a:schemeClr>
                </a:solidFill>
                <a:latin typeface="Vijaya" pitchFamily="34" charset="0"/>
                <a:cs typeface="Vijaya" pitchFamily="34" charset="0"/>
              </a:rPr>
              <a:t>DJOUDI </a:t>
            </a:r>
            <a:r>
              <a:rPr lang="fr-FR" sz="2000" b="1" dirty="0" err="1" smtClean="0">
                <a:solidFill>
                  <a:schemeClr val="bg1">
                    <a:lumMod val="85000"/>
                  </a:schemeClr>
                </a:solidFill>
                <a:latin typeface="Vijaya" pitchFamily="34" charset="0"/>
                <a:cs typeface="Vijaya" pitchFamily="34" charset="0"/>
              </a:rPr>
              <a:t>Ichrak</a:t>
            </a:r>
            <a:r>
              <a:rPr lang="fr-FR" sz="2000" b="1" dirty="0" smtClean="0">
                <a:solidFill>
                  <a:schemeClr val="bg1">
                    <a:lumMod val="85000"/>
                  </a:schemeClr>
                </a:solidFill>
                <a:latin typeface="Vijaya" pitchFamily="34" charset="0"/>
                <a:cs typeface="Vijaya" pitchFamily="34" charset="0"/>
              </a:rPr>
              <a:t> </a:t>
            </a:r>
            <a:endParaRPr lang="fr-FR" sz="2000" b="1" dirty="0">
              <a:solidFill>
                <a:schemeClr val="bg1">
                  <a:lumMod val="85000"/>
                </a:schemeClr>
              </a:solidFill>
              <a:latin typeface="Vijaya" pitchFamily="34" charset="0"/>
              <a:cs typeface="Vijaya" pitchFamily="34" charset="0"/>
            </a:endParaRPr>
          </a:p>
          <a:p>
            <a:pPr marL="362617" indent="-362617">
              <a:buFont typeface="Arial" pitchFamily="34" charset="0"/>
              <a:buChar char="•"/>
            </a:pPr>
            <a:r>
              <a:rPr lang="fr-FR" sz="2000" b="1" dirty="0" smtClean="0">
                <a:solidFill>
                  <a:schemeClr val="bg1">
                    <a:lumMod val="85000"/>
                  </a:schemeClr>
                </a:solidFill>
                <a:latin typeface="Vijaya" pitchFamily="34" charset="0"/>
                <a:cs typeface="Vijaya" pitchFamily="34" charset="0"/>
              </a:rPr>
              <a:t>DERADJI BELOUM </a:t>
            </a:r>
            <a:r>
              <a:rPr lang="fr-FR" sz="2000" b="1" dirty="0" err="1" smtClean="0">
                <a:solidFill>
                  <a:schemeClr val="bg1">
                    <a:lumMod val="85000"/>
                  </a:schemeClr>
                </a:solidFill>
                <a:latin typeface="Vijaya" pitchFamily="34" charset="0"/>
                <a:cs typeface="Vijaya" pitchFamily="34" charset="0"/>
              </a:rPr>
              <a:t>Feryal</a:t>
            </a:r>
            <a:endParaRPr lang="fr-FR" sz="3600" b="1" dirty="0">
              <a:solidFill>
                <a:schemeClr val="bg1">
                  <a:lumMod val="85000"/>
                </a:schemeClr>
              </a:solidFill>
              <a:latin typeface="Vijaya" pitchFamily="34" charset="0"/>
              <a:cs typeface="Vijaya" pitchFamily="34" charset="0"/>
            </a:endParaRPr>
          </a:p>
          <a:p>
            <a:pPr marL="362617" indent="-362617"/>
            <a:endParaRPr lang="fr-FR" sz="1800" b="1" dirty="0">
              <a:solidFill>
                <a:srgbClr val="080808"/>
              </a:solidFill>
              <a:latin typeface="Arial Black" pitchFamily="34" charset="0"/>
            </a:endParaRPr>
          </a:p>
          <a:p>
            <a:endParaRPr lang="fr-FR" sz="1800" b="1" dirty="0">
              <a:solidFill>
                <a:srgbClr val="080808"/>
              </a:solidFill>
              <a:latin typeface="Arial Black" pitchFamily="34" charset="0"/>
            </a:endParaRPr>
          </a:p>
        </p:txBody>
      </p:sp>
      <p:sp>
        <p:nvSpPr>
          <p:cNvPr id="8" name="ZoneTexte 7"/>
          <p:cNvSpPr txBox="1"/>
          <p:nvPr/>
        </p:nvSpPr>
        <p:spPr>
          <a:xfrm>
            <a:off x="1571604" y="1"/>
            <a:ext cx="6336704" cy="1631216"/>
          </a:xfrm>
          <a:prstGeom prst="rect">
            <a:avLst/>
          </a:prstGeom>
          <a:noFill/>
        </p:spPr>
        <p:txBody>
          <a:bodyPr wrap="square" rtlCol="0">
            <a:spAutoFit/>
          </a:bodyPr>
          <a:lstStyle/>
          <a:p>
            <a:pPr algn="ctr"/>
            <a:r>
              <a:rPr lang="fr-FR" sz="3200" b="1" u="sng" dirty="0"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Université </a:t>
            </a:r>
            <a:r>
              <a:rPr lang="fr-FR" sz="3200" b="1" u="sng" dirty="0" err="1"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Mehemmed</a:t>
            </a:r>
            <a:r>
              <a:rPr lang="fr-FR" sz="3200" b="1" u="sng" dirty="0"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 </a:t>
            </a:r>
            <a:r>
              <a:rPr lang="fr-FR" sz="3200" b="1" u="sng" dirty="0" err="1"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Khider</a:t>
            </a:r>
            <a:r>
              <a:rPr lang="fr-FR" sz="2800" b="1" u="sng" dirty="0"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-Biskra</a:t>
            </a:r>
            <a:r>
              <a:rPr lang="fr-FR" sz="2400" b="1" u="sng" dirty="0" smtClean="0">
                <a:solidFill>
                  <a:schemeClr val="bg1">
                    <a:lumMod val="85000"/>
                  </a:schemeClr>
                </a:solidFill>
                <a:effectLst>
                  <a:outerShdw blurRad="38100" dist="38100" dir="2700000" algn="tl">
                    <a:srgbClr val="000000">
                      <a:alpha val="43137"/>
                    </a:srgbClr>
                  </a:outerShdw>
                </a:effectLst>
                <a:latin typeface="Browallia New" pitchFamily="34" charset="-34"/>
                <a:cs typeface="Browallia New" pitchFamily="34" charset="-34"/>
              </a:rPr>
              <a:t/>
            </a:r>
            <a:br>
              <a:rPr lang="fr-FR" sz="2400" b="1" u="sng" dirty="0" smtClean="0">
                <a:solidFill>
                  <a:schemeClr val="bg1">
                    <a:lumMod val="85000"/>
                  </a:schemeClr>
                </a:solidFill>
                <a:effectLst>
                  <a:outerShdw blurRad="38100" dist="38100" dir="2700000" algn="tl">
                    <a:srgbClr val="000000">
                      <a:alpha val="43137"/>
                    </a:srgbClr>
                  </a:outerShdw>
                </a:effectLst>
                <a:latin typeface="Browallia New" pitchFamily="34" charset="-34"/>
                <a:cs typeface="Browallia New" pitchFamily="34" charset="-34"/>
              </a:rPr>
            </a:br>
            <a:r>
              <a:rPr lang="fr-FR" sz="2000" b="1" u="sng" dirty="0"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Faculté des sciences exacte et sciences de la vie</a:t>
            </a:r>
            <a:br>
              <a:rPr lang="fr-FR" sz="2000" b="1" u="sng" dirty="0"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br>
            <a:r>
              <a:rPr lang="fr-FR" sz="2000" b="1" u="sng" dirty="0"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Département </a:t>
            </a:r>
            <a:r>
              <a:rPr lang="ar-DZ" sz="2000" b="1" u="sng" dirty="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 </a:t>
            </a:r>
            <a:r>
              <a:rPr lang="fr-FR" sz="2000" b="1" u="sng" dirty="0" smtClean="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rPr>
              <a:t>SNV</a:t>
            </a:r>
            <a:endParaRPr lang="fr-FR" sz="2400" u="sng" dirty="0">
              <a:solidFill>
                <a:schemeClr val="bg1">
                  <a:lumMod val="85000"/>
                </a:schemeClr>
              </a:solidFill>
              <a:effectLst>
                <a:outerShdw blurRad="38100" dist="38100" dir="2700000" algn="tl">
                  <a:srgbClr val="000000">
                    <a:alpha val="43137"/>
                  </a:srgbClr>
                </a:outerShdw>
              </a:effectLst>
              <a:latin typeface="Vijaya" pitchFamily="34" charset="0"/>
              <a:cs typeface="Vijaya" pitchFamily="34" charset="0"/>
            </a:endParaRPr>
          </a:p>
        </p:txBody>
      </p:sp>
      <p:pic>
        <p:nvPicPr>
          <p:cNvPr id="9" name="Image 1"/>
          <p:cNvPicPr>
            <a:picLocks noChangeAspect="1" noChangeArrowheads="1"/>
          </p:cNvPicPr>
          <p:nvPr/>
        </p:nvPicPr>
        <p:blipFill>
          <a:blip r:embed="rId6" cstate="print"/>
          <a:srcRect/>
          <a:stretch>
            <a:fillRect/>
          </a:stretch>
        </p:blipFill>
        <p:spPr bwMode="auto">
          <a:xfrm>
            <a:off x="0" y="0"/>
            <a:ext cx="1143008" cy="1052736"/>
          </a:xfrm>
          <a:prstGeom prst="rect">
            <a:avLst/>
          </a:prstGeom>
          <a:noFill/>
          <a:ln w="9525">
            <a:noFill/>
            <a:miter lim="800000"/>
            <a:headEnd/>
            <a:tailEnd/>
          </a:ln>
          <a:effectLst>
            <a:softEdge rad="63500"/>
          </a:effectLst>
        </p:spPr>
      </p:pic>
      <p:pic>
        <p:nvPicPr>
          <p:cNvPr id="10" name="Image 1"/>
          <p:cNvPicPr>
            <a:picLocks noChangeAspect="1" noChangeArrowheads="1"/>
          </p:cNvPicPr>
          <p:nvPr/>
        </p:nvPicPr>
        <p:blipFill>
          <a:blip r:embed="rId6" cstate="print"/>
          <a:srcRect/>
          <a:stretch>
            <a:fillRect/>
          </a:stretch>
        </p:blipFill>
        <p:spPr bwMode="auto">
          <a:xfrm>
            <a:off x="8000992" y="0"/>
            <a:ext cx="1143008" cy="1052736"/>
          </a:xfrm>
          <a:prstGeom prst="rect">
            <a:avLst/>
          </a:prstGeom>
          <a:noFill/>
          <a:ln w="9525">
            <a:noFill/>
            <a:miter lim="800000"/>
            <a:headEnd/>
            <a:tailEnd/>
          </a:ln>
          <a:effectLst>
            <a:softEdge rad="63500"/>
          </a:effectLst>
        </p:spPr>
      </p:pic>
      <p:sp>
        <p:nvSpPr>
          <p:cNvPr id="11" name="ZoneTexte 10"/>
          <p:cNvSpPr txBox="1"/>
          <p:nvPr/>
        </p:nvSpPr>
        <p:spPr>
          <a:xfrm>
            <a:off x="928662" y="2071678"/>
            <a:ext cx="7561410" cy="783193"/>
          </a:xfrm>
          <a:prstGeom prst="round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sz="4000" b="1" i="1" dirty="0" err="1" smtClean="0">
                <a:latin typeface="Vijaya" pitchFamily="34" charset="0"/>
                <a:cs typeface="Vijaya" pitchFamily="34" charset="0"/>
              </a:rPr>
              <a:t>Staphylococcus</a:t>
            </a:r>
            <a:r>
              <a:rPr lang="fr-FR" sz="4000" b="1" dirty="0" smtClean="0">
                <a:latin typeface="Vijaya" pitchFamily="34" charset="0"/>
                <a:cs typeface="Vijaya" pitchFamily="34" charset="0"/>
              </a:rPr>
              <a:t> </a:t>
            </a:r>
            <a:r>
              <a:rPr lang="fr-FR" sz="4000" b="1" i="1" dirty="0" smtClean="0">
                <a:latin typeface="Vijaya" pitchFamily="34" charset="0"/>
                <a:cs typeface="Vijaya" pitchFamily="34" charset="0"/>
              </a:rPr>
              <a:t>aureus</a:t>
            </a:r>
            <a:endParaRPr lang="fr-FR" sz="4000" b="1" i="1" dirty="0">
              <a:latin typeface="Vijaya" pitchFamily="34" charset="0"/>
              <a:cs typeface="Vijaya" pitchFamily="34" charset="0"/>
            </a:endParaRPr>
          </a:p>
        </p:txBody>
      </p:sp>
      <p:sp>
        <p:nvSpPr>
          <p:cNvPr id="13" name="ZoneTexte 12"/>
          <p:cNvSpPr txBox="1"/>
          <p:nvPr/>
        </p:nvSpPr>
        <p:spPr>
          <a:xfrm>
            <a:off x="6143636" y="4071942"/>
            <a:ext cx="3000364" cy="1569660"/>
          </a:xfrm>
          <a:prstGeom prst="rect">
            <a:avLst/>
          </a:prstGeom>
          <a:noFill/>
        </p:spPr>
        <p:txBody>
          <a:bodyPr wrap="square" rtlCol="0">
            <a:spAutoFit/>
          </a:bodyPr>
          <a:lstStyle/>
          <a:p>
            <a:r>
              <a:rPr lang="fr-FR" sz="3600" b="1" i="1" u="sng" dirty="0" smtClean="0">
                <a:solidFill>
                  <a:schemeClr val="bg1">
                    <a:lumMod val="85000"/>
                  </a:schemeClr>
                </a:solidFill>
                <a:latin typeface="Vijaya" pitchFamily="34" charset="0"/>
                <a:cs typeface="Vijaya" pitchFamily="34" charset="0"/>
              </a:rPr>
              <a:t>Professeur</a:t>
            </a:r>
          </a:p>
          <a:p>
            <a:r>
              <a:rPr lang="fr-FR" sz="3600" b="1" i="1" u="sng" dirty="0" smtClean="0">
                <a:solidFill>
                  <a:schemeClr val="bg1">
                    <a:lumMod val="85000"/>
                  </a:schemeClr>
                </a:solidFill>
                <a:latin typeface="Vijaya" pitchFamily="34" charset="0"/>
                <a:cs typeface="Vijaya" pitchFamily="34" charset="0"/>
              </a:rPr>
              <a:t>:</a:t>
            </a:r>
          </a:p>
          <a:p>
            <a:pPr>
              <a:buFont typeface="Arial" pitchFamily="34" charset="0"/>
              <a:buChar char="•"/>
            </a:pPr>
            <a:r>
              <a:rPr lang="fr-FR" sz="2400" dirty="0" err="1" smtClean="0">
                <a:solidFill>
                  <a:schemeClr val="bg1">
                    <a:lumMod val="85000"/>
                  </a:schemeClr>
                </a:solidFill>
                <a:latin typeface="Vijaya" pitchFamily="34" charset="0"/>
                <a:cs typeface="Vijaya" pitchFamily="34" charset="0"/>
              </a:rPr>
              <a:t>Mme.DJOUAMAA</a:t>
            </a:r>
            <a:endParaRPr lang="fr-FR" dirty="0">
              <a:solidFill>
                <a:schemeClr val="bg1">
                  <a:lumMod val="85000"/>
                </a:schemeClr>
              </a:solidFill>
              <a:latin typeface="Vijaya" pitchFamily="34" charset="0"/>
              <a:cs typeface="Vijaya"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p:transition spd="med" advClick="0" advTm="30276">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1"/>
                            </p:stCondLst>
                            <p:childTnLst>
                              <p:par>
                                <p:cTn id="8" presetID="22" presetClass="entr" presetSubtype="4" fill="hold" nodeType="after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1000"/>
                                        <p:tgtEl>
                                          <p:spTgt spid="9"/>
                                        </p:tgtEl>
                                      </p:cBhvr>
                                    </p:animEffect>
                                  </p:childTnLst>
                                </p:cTn>
                              </p:par>
                            </p:childTnLst>
                          </p:cTn>
                        </p:par>
                        <p:par>
                          <p:cTn id="11" fill="hold">
                            <p:stCondLst>
                              <p:cond delay="1001"/>
                            </p:stCondLst>
                            <p:childTnLst>
                              <p:par>
                                <p:cTn id="12" presetID="22" presetClass="entr" presetSubtype="4"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1000"/>
                                        <p:tgtEl>
                                          <p:spTgt spid="10"/>
                                        </p:tgtEl>
                                      </p:cBhvr>
                                    </p:animEffect>
                                  </p:childTnLst>
                                </p:cTn>
                              </p:par>
                            </p:childTnLst>
                          </p:cTn>
                        </p:par>
                        <p:par>
                          <p:cTn id="15" fill="hold">
                            <p:stCondLst>
                              <p:cond delay="2001"/>
                            </p:stCondLst>
                            <p:childTnLst>
                              <p:par>
                                <p:cTn id="16" presetID="10" presetClass="entr" presetSubtype="0" fill="hold" grpId="0" nodeType="afterEffect">
                                  <p:stCondLst>
                                    <p:cond delay="0"/>
                                  </p:stCondLst>
                                  <p:childTnLst>
                                    <p:set>
                                      <p:cBhvr>
                                        <p:cTn id="17" dur="1" fill="hold">
                                          <p:stCondLst>
                                            <p:cond delay="0"/>
                                          </p:stCondLst>
                                        </p:cTn>
                                        <p:tgtEl>
                                          <p:spTgt spid="11">
                                            <p:bg/>
                                          </p:spTgt>
                                        </p:tgtEl>
                                        <p:attrNameLst>
                                          <p:attrName>style.visibility</p:attrName>
                                        </p:attrNameLst>
                                      </p:cBhvr>
                                      <p:to>
                                        <p:strVal val="visible"/>
                                      </p:to>
                                    </p:set>
                                    <p:animEffect transition="in" filter="fade">
                                      <p:cBhvr>
                                        <p:cTn id="18" dur="1000"/>
                                        <p:tgtEl>
                                          <p:spTgt spid="11">
                                            <p:bg/>
                                          </p:spTgt>
                                        </p:tgtEl>
                                      </p:cBhvr>
                                    </p:animEffect>
                                  </p:childTnLst>
                                </p:cTn>
                              </p:par>
                            </p:childTnLst>
                          </p:cTn>
                        </p:par>
                        <p:par>
                          <p:cTn id="19" fill="hold">
                            <p:stCondLst>
                              <p:cond delay="3001"/>
                            </p:stCondLst>
                            <p:childTnLst>
                              <p:par>
                                <p:cTn id="20" presetID="10" presetClass="entr" presetSubtype="0" fill="hold" grpId="0" nodeType="after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1000"/>
                                        <p:tgtEl>
                                          <p:spTgt spid="11">
                                            <p:txEl>
                                              <p:pRg st="0" end="0"/>
                                            </p:txEl>
                                          </p:spTgt>
                                        </p:tgtEl>
                                      </p:cBhvr>
                                    </p:animEffect>
                                  </p:childTnLst>
                                </p:cTn>
                              </p:par>
                            </p:childTnLst>
                          </p:cTn>
                        </p:par>
                        <p:par>
                          <p:cTn id="23" fill="hold">
                            <p:stCondLst>
                              <p:cond delay="4001"/>
                            </p:stCondLst>
                            <p:childTnLst>
                              <p:par>
                                <p:cTn id="24" presetID="10" presetClass="entr" presetSubtype="0" fill="hold" grpId="0" nodeType="afterEffect">
                                  <p:stCondLst>
                                    <p:cond delay="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fade">
                                      <p:cBhvr>
                                        <p:cTn id="26" dur="1000"/>
                                        <p:tgtEl>
                                          <p:spTgt spid="8">
                                            <p:txEl>
                                              <p:pRg st="0" end="0"/>
                                            </p:txEl>
                                          </p:spTgt>
                                        </p:tgtEl>
                                      </p:cBhvr>
                                    </p:animEffect>
                                  </p:childTnLst>
                                </p:cTn>
                              </p:par>
                            </p:childTnLst>
                          </p:cTn>
                        </p:par>
                        <p:par>
                          <p:cTn id="27" fill="hold">
                            <p:stCondLst>
                              <p:cond delay="5001"/>
                            </p:stCondLst>
                            <p:childTnLst>
                              <p:par>
                                <p:cTn id="28" presetID="10" presetClass="entr" presetSubtype="0" fill="hold" grpId="0" nodeType="afterEffect">
                                  <p:stCondLst>
                                    <p:cond delay="0"/>
                                  </p:stCondLst>
                                  <p:childTnLst>
                                    <p:set>
                                      <p:cBhvr>
                                        <p:cTn id="29" dur="1" fill="hold">
                                          <p:stCondLst>
                                            <p:cond delay="0"/>
                                          </p:stCondLst>
                                        </p:cTn>
                                        <p:tgtEl>
                                          <p:spTgt spid="15">
                                            <p:txEl>
                                              <p:pRg st="0" end="0"/>
                                            </p:txEl>
                                          </p:spTgt>
                                        </p:tgtEl>
                                        <p:attrNameLst>
                                          <p:attrName>style.visibility</p:attrName>
                                        </p:attrNameLst>
                                      </p:cBhvr>
                                      <p:to>
                                        <p:strVal val="visible"/>
                                      </p:to>
                                    </p:set>
                                    <p:animEffect transition="in" filter="fade">
                                      <p:cBhvr>
                                        <p:cTn id="30" dur="1000"/>
                                        <p:tgtEl>
                                          <p:spTgt spid="15">
                                            <p:txEl>
                                              <p:pRg st="0" end="0"/>
                                            </p:txEl>
                                          </p:spTgt>
                                        </p:tgtEl>
                                      </p:cBhvr>
                                    </p:animEffect>
                                  </p:childTnLst>
                                </p:cTn>
                              </p:par>
                            </p:childTnLst>
                          </p:cTn>
                        </p:par>
                        <p:par>
                          <p:cTn id="31" fill="hold">
                            <p:stCondLst>
                              <p:cond delay="6001"/>
                            </p:stCondLst>
                            <p:childTnLst>
                              <p:par>
                                <p:cTn id="32" presetID="10" presetClass="entr" presetSubtype="0" fill="hold" grpId="0" nodeType="afterEffect">
                                  <p:stCondLst>
                                    <p:cond delay="0"/>
                                  </p:stCondLst>
                                  <p:childTnLst>
                                    <p:set>
                                      <p:cBhvr>
                                        <p:cTn id="33" dur="1" fill="hold">
                                          <p:stCondLst>
                                            <p:cond delay="0"/>
                                          </p:stCondLst>
                                        </p:cTn>
                                        <p:tgtEl>
                                          <p:spTgt spid="15">
                                            <p:txEl>
                                              <p:pRg st="1" end="1"/>
                                            </p:txEl>
                                          </p:spTgt>
                                        </p:tgtEl>
                                        <p:attrNameLst>
                                          <p:attrName>style.visibility</p:attrName>
                                        </p:attrNameLst>
                                      </p:cBhvr>
                                      <p:to>
                                        <p:strVal val="visible"/>
                                      </p:to>
                                    </p:set>
                                    <p:animEffect transition="in" filter="fade">
                                      <p:cBhvr>
                                        <p:cTn id="34" dur="1000"/>
                                        <p:tgtEl>
                                          <p:spTgt spid="15">
                                            <p:txEl>
                                              <p:pRg st="1" end="1"/>
                                            </p:txEl>
                                          </p:spTgt>
                                        </p:tgtEl>
                                      </p:cBhvr>
                                    </p:animEffect>
                                  </p:childTnLst>
                                </p:cTn>
                              </p:par>
                            </p:childTnLst>
                          </p:cTn>
                        </p:par>
                        <p:par>
                          <p:cTn id="35" fill="hold">
                            <p:stCondLst>
                              <p:cond delay="7001"/>
                            </p:stCondLst>
                            <p:childTnLst>
                              <p:par>
                                <p:cTn id="36" presetID="10" presetClass="entr" presetSubtype="0" fill="hold" grpId="0" nodeType="afterEffect">
                                  <p:stCondLst>
                                    <p:cond delay="0"/>
                                  </p:stCondLst>
                                  <p:childTnLst>
                                    <p:set>
                                      <p:cBhvr>
                                        <p:cTn id="37" dur="1" fill="hold">
                                          <p:stCondLst>
                                            <p:cond delay="0"/>
                                          </p:stCondLst>
                                        </p:cTn>
                                        <p:tgtEl>
                                          <p:spTgt spid="15">
                                            <p:txEl>
                                              <p:pRg st="2" end="2"/>
                                            </p:txEl>
                                          </p:spTgt>
                                        </p:tgtEl>
                                        <p:attrNameLst>
                                          <p:attrName>style.visibility</p:attrName>
                                        </p:attrNameLst>
                                      </p:cBhvr>
                                      <p:to>
                                        <p:strVal val="visible"/>
                                      </p:to>
                                    </p:set>
                                    <p:animEffect transition="in" filter="fade">
                                      <p:cBhvr>
                                        <p:cTn id="38" dur="1000"/>
                                        <p:tgtEl>
                                          <p:spTgt spid="15">
                                            <p:txEl>
                                              <p:pRg st="2" end="2"/>
                                            </p:txEl>
                                          </p:spTgt>
                                        </p:tgtEl>
                                      </p:cBhvr>
                                    </p:animEffect>
                                  </p:childTnLst>
                                </p:cTn>
                              </p:par>
                            </p:childTnLst>
                          </p:cTn>
                        </p:par>
                        <p:par>
                          <p:cTn id="39" fill="hold">
                            <p:stCondLst>
                              <p:cond delay="8001"/>
                            </p:stCondLst>
                            <p:childTnLst>
                              <p:par>
                                <p:cTn id="40" presetID="10" presetClass="entr" presetSubtype="0" fill="hold" grpId="0" nodeType="afterEffect">
                                  <p:stCondLst>
                                    <p:cond delay="0"/>
                                  </p:stCondLst>
                                  <p:childTnLst>
                                    <p:set>
                                      <p:cBhvr>
                                        <p:cTn id="41" dur="1" fill="hold">
                                          <p:stCondLst>
                                            <p:cond delay="0"/>
                                          </p:stCondLst>
                                        </p:cTn>
                                        <p:tgtEl>
                                          <p:spTgt spid="15">
                                            <p:txEl>
                                              <p:pRg st="3" end="3"/>
                                            </p:txEl>
                                          </p:spTgt>
                                        </p:tgtEl>
                                        <p:attrNameLst>
                                          <p:attrName>style.visibility</p:attrName>
                                        </p:attrNameLst>
                                      </p:cBhvr>
                                      <p:to>
                                        <p:strVal val="visible"/>
                                      </p:to>
                                    </p:set>
                                    <p:animEffect transition="in" filter="fade">
                                      <p:cBhvr>
                                        <p:cTn id="42" dur="1000"/>
                                        <p:tgtEl>
                                          <p:spTgt spid="15">
                                            <p:txEl>
                                              <p:pRg st="3" end="3"/>
                                            </p:txEl>
                                          </p:spTgt>
                                        </p:tgtEl>
                                      </p:cBhvr>
                                    </p:animEffect>
                                  </p:childTnLst>
                                </p:cTn>
                              </p:par>
                            </p:childTnLst>
                          </p:cTn>
                        </p:par>
                        <p:par>
                          <p:cTn id="43" fill="hold">
                            <p:stCondLst>
                              <p:cond delay="9001"/>
                            </p:stCondLst>
                            <p:childTnLst>
                              <p:par>
                                <p:cTn id="44" presetID="10" presetClass="entr" presetSubtype="0" fill="hold" grpId="0" nodeType="afterEffect">
                                  <p:stCondLst>
                                    <p:cond delay="0"/>
                                  </p:stCondLst>
                                  <p:childTnLst>
                                    <p:set>
                                      <p:cBhvr>
                                        <p:cTn id="45" dur="1" fill="hold">
                                          <p:stCondLst>
                                            <p:cond delay="0"/>
                                          </p:stCondLst>
                                        </p:cTn>
                                        <p:tgtEl>
                                          <p:spTgt spid="13">
                                            <p:txEl>
                                              <p:pRg st="0" end="0"/>
                                            </p:txEl>
                                          </p:spTgt>
                                        </p:tgtEl>
                                        <p:attrNameLst>
                                          <p:attrName>style.visibility</p:attrName>
                                        </p:attrNameLst>
                                      </p:cBhvr>
                                      <p:to>
                                        <p:strVal val="visible"/>
                                      </p:to>
                                    </p:set>
                                    <p:animEffect transition="in" filter="fade">
                                      <p:cBhvr>
                                        <p:cTn id="46" dur="1000"/>
                                        <p:tgtEl>
                                          <p:spTgt spid="13">
                                            <p:txEl>
                                              <p:pRg st="0" end="0"/>
                                            </p:txEl>
                                          </p:spTgt>
                                        </p:tgtEl>
                                      </p:cBhvr>
                                    </p:animEffect>
                                  </p:childTnLst>
                                </p:cTn>
                              </p:par>
                            </p:childTnLst>
                          </p:cTn>
                        </p:par>
                        <p:par>
                          <p:cTn id="47" fill="hold">
                            <p:stCondLst>
                              <p:cond delay="10001"/>
                            </p:stCondLst>
                            <p:childTnLst>
                              <p:par>
                                <p:cTn id="48" presetID="10" presetClass="entr" presetSubtype="0" fill="hold" grpId="0" nodeType="afterEffect">
                                  <p:stCondLst>
                                    <p:cond delay="0"/>
                                  </p:stCondLst>
                                  <p:childTnLst>
                                    <p:set>
                                      <p:cBhvr>
                                        <p:cTn id="49" dur="1" fill="hold">
                                          <p:stCondLst>
                                            <p:cond delay="0"/>
                                          </p:stCondLst>
                                        </p:cTn>
                                        <p:tgtEl>
                                          <p:spTgt spid="13">
                                            <p:txEl>
                                              <p:pRg st="1" end="1"/>
                                            </p:txEl>
                                          </p:spTgt>
                                        </p:tgtEl>
                                        <p:attrNameLst>
                                          <p:attrName>style.visibility</p:attrName>
                                        </p:attrNameLst>
                                      </p:cBhvr>
                                      <p:to>
                                        <p:strVal val="visible"/>
                                      </p:to>
                                    </p:set>
                                    <p:animEffect transition="in" filter="fade">
                                      <p:cBhvr>
                                        <p:cTn id="50" dur="1000"/>
                                        <p:tgtEl>
                                          <p:spTgt spid="13">
                                            <p:txEl>
                                              <p:pRg st="1" end="1"/>
                                            </p:txEl>
                                          </p:spTgt>
                                        </p:tgtEl>
                                      </p:cBhvr>
                                    </p:animEffect>
                                  </p:childTnLst>
                                </p:cTn>
                              </p:par>
                            </p:childTnLst>
                          </p:cTn>
                        </p:par>
                        <p:par>
                          <p:cTn id="51" fill="hold">
                            <p:stCondLst>
                              <p:cond delay="11001"/>
                            </p:stCondLst>
                            <p:childTnLst>
                              <p:par>
                                <p:cTn id="52" presetID="10" presetClass="entr" presetSubtype="0" fill="hold" grpId="0" nodeType="afterEffect">
                                  <p:stCondLst>
                                    <p:cond delay="0"/>
                                  </p:stCondLst>
                                  <p:childTnLst>
                                    <p:set>
                                      <p:cBhvr>
                                        <p:cTn id="53" dur="1" fill="hold">
                                          <p:stCondLst>
                                            <p:cond delay="0"/>
                                          </p:stCondLst>
                                        </p:cTn>
                                        <p:tgtEl>
                                          <p:spTgt spid="13">
                                            <p:txEl>
                                              <p:pRg st="2" end="2"/>
                                            </p:txEl>
                                          </p:spTgt>
                                        </p:tgtEl>
                                        <p:attrNameLst>
                                          <p:attrName>style.visibility</p:attrName>
                                        </p:attrNameLst>
                                      </p:cBhvr>
                                      <p:to>
                                        <p:strVal val="visible"/>
                                      </p:to>
                                    </p:set>
                                    <p:animEffect transition="in" filter="fade">
                                      <p:cBhvr>
                                        <p:cTn id="54" dur="10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5" fill="hold" display="0">
                  <p:stCondLst>
                    <p:cond delay="indefinite"/>
                  </p:stCondLst>
                  <p:endCondLst>
                    <p:cond evt="onStopAudio" delay="0">
                      <p:tgtEl>
                        <p:sldTgt/>
                      </p:tgtEl>
                    </p:cond>
                  </p:endCondLst>
                </p:cTn>
                <p:tgtEl>
                  <p:spTgt spid="2"/>
                </p:tgtEl>
              </p:cMediaNode>
            </p:audio>
          </p:childTnLst>
        </p:cTn>
      </p:par>
    </p:tnLst>
    <p:bldLst>
      <p:bldP spid="15" grpId="0" build="p"/>
      <p:bldP spid="8" grpId="0" build="allAtOnce"/>
      <p:bldP spid="11" grpId="0" build="allAtOnce" animBg="1"/>
      <p:bldP spid="1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5" cstate="print"/>
          <a:stretch>
            <a:fillRect/>
          </a:stretch>
        </p:blipFill>
        <p:spPr>
          <a:xfrm>
            <a:off x="0" y="1"/>
            <a:ext cx="9144000" cy="6857999"/>
          </a:xfrm>
          <a:prstGeom prst="rect">
            <a:avLst/>
          </a:prstGeom>
        </p:spPr>
      </p:pic>
      <p:sp>
        <p:nvSpPr>
          <p:cNvPr id="4" name="Rectangle à coins arrondis 3"/>
          <p:cNvSpPr/>
          <p:nvPr/>
        </p:nvSpPr>
        <p:spPr>
          <a:xfrm>
            <a:off x="2195736" y="260648"/>
            <a:ext cx="4608512" cy="100811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solidFill>
                  <a:schemeClr val="tx1"/>
                </a:solidFill>
                <a:latin typeface="Comic Sans MS" pitchFamily="66" charset="0"/>
              </a:rPr>
              <a:t>Transmission:</a:t>
            </a:r>
          </a:p>
        </p:txBody>
      </p:sp>
      <p:sp>
        <p:nvSpPr>
          <p:cNvPr id="5" name="Rectangle à coins arrondis 4"/>
          <p:cNvSpPr/>
          <p:nvPr/>
        </p:nvSpPr>
        <p:spPr>
          <a:xfrm>
            <a:off x="395536" y="1628800"/>
            <a:ext cx="8208912" cy="151216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400" dirty="0" smtClean="0">
                <a:latin typeface="Comic Sans MS" pitchFamily="66" charset="0"/>
              </a:rPr>
              <a:t>- La transmission interhumaine s’opère généralement par contact direct (</a:t>
            </a:r>
            <a:r>
              <a:rPr lang="fr-FR" sz="2400" dirty="0" err="1" smtClean="0">
                <a:latin typeface="Comic Sans MS" pitchFamily="66" charset="0"/>
              </a:rPr>
              <a:t>manuportage</a:t>
            </a:r>
            <a:r>
              <a:rPr lang="fr-FR" sz="2400" dirty="0" smtClean="0">
                <a:latin typeface="Comic Sans MS" pitchFamily="66" charset="0"/>
              </a:rPr>
              <a:t>). </a:t>
            </a:r>
          </a:p>
          <a:p>
            <a:pPr algn="ctr"/>
            <a:r>
              <a:rPr lang="fr-FR" sz="2400" dirty="0" smtClean="0">
                <a:latin typeface="Comic Sans MS" pitchFamily="66" charset="0"/>
              </a:rPr>
              <a:t>Elle peut aussi être indirecte par :</a:t>
            </a:r>
            <a:endParaRPr lang="ar-DZ" sz="2400" dirty="0" smtClean="0">
              <a:latin typeface="Comic Sans MS" pitchFamily="66" charset="0"/>
            </a:endParaRPr>
          </a:p>
        </p:txBody>
      </p:sp>
      <p:pic>
        <p:nvPicPr>
          <p:cNvPr id="6" name="Picture 2" descr="C:\Users\poste\Desktop\images.jpg"/>
          <p:cNvPicPr>
            <a:picLocks noChangeAspect="1" noChangeArrowheads="1"/>
          </p:cNvPicPr>
          <p:nvPr/>
        </p:nvPicPr>
        <p:blipFill>
          <a:blip r:embed="rId6" cstate="print"/>
          <a:srcRect/>
          <a:stretch>
            <a:fillRect/>
          </a:stretch>
        </p:blipFill>
        <p:spPr bwMode="auto">
          <a:xfrm>
            <a:off x="-51493" y="3284984"/>
            <a:ext cx="3090805" cy="2232248"/>
          </a:xfrm>
          <a:prstGeom prst="ellipse">
            <a:avLst/>
          </a:prstGeom>
          <a:ln>
            <a:noFill/>
          </a:ln>
          <a:effectLst>
            <a:softEdge rad="112500"/>
          </a:effectLst>
        </p:spPr>
      </p:pic>
      <p:pic>
        <p:nvPicPr>
          <p:cNvPr id="7" name="Picture 3" descr="C:\Users\poste\Desktop\14004_large.jpg"/>
          <p:cNvPicPr>
            <a:picLocks noChangeAspect="1" noChangeArrowheads="1"/>
          </p:cNvPicPr>
          <p:nvPr/>
        </p:nvPicPr>
        <p:blipFill>
          <a:blip r:embed="rId7" cstate="print"/>
          <a:srcRect/>
          <a:stretch>
            <a:fillRect/>
          </a:stretch>
        </p:blipFill>
        <p:spPr bwMode="auto">
          <a:xfrm>
            <a:off x="2973983" y="3356992"/>
            <a:ext cx="2730765" cy="2088232"/>
          </a:xfrm>
          <a:prstGeom prst="ellipse">
            <a:avLst/>
          </a:prstGeom>
          <a:ln>
            <a:noFill/>
          </a:ln>
          <a:effectLst>
            <a:softEdge rad="112500"/>
          </a:effectLst>
        </p:spPr>
      </p:pic>
      <p:pic>
        <p:nvPicPr>
          <p:cNvPr id="8" name="Picture 4" descr="C:\Users\poste\Desktop\index.jpg"/>
          <p:cNvPicPr>
            <a:picLocks noChangeAspect="1" noChangeArrowheads="1"/>
          </p:cNvPicPr>
          <p:nvPr/>
        </p:nvPicPr>
        <p:blipFill>
          <a:blip r:embed="rId8" cstate="print"/>
          <a:srcRect/>
          <a:stretch>
            <a:fillRect/>
          </a:stretch>
        </p:blipFill>
        <p:spPr bwMode="auto">
          <a:xfrm>
            <a:off x="5885933" y="3356992"/>
            <a:ext cx="3258067" cy="2160240"/>
          </a:xfrm>
          <a:prstGeom prst="ellipse">
            <a:avLst/>
          </a:prstGeom>
          <a:ln>
            <a:noFill/>
          </a:ln>
          <a:effectLst>
            <a:softEdge rad="112500"/>
          </a:effectLst>
        </p:spPr>
      </p:pic>
      <p:sp>
        <p:nvSpPr>
          <p:cNvPr id="10" name="Rectangle 9"/>
          <p:cNvSpPr/>
          <p:nvPr/>
        </p:nvSpPr>
        <p:spPr>
          <a:xfrm>
            <a:off x="0" y="5517232"/>
            <a:ext cx="2808312" cy="5232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r-FR"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mic Sans MS" pitchFamily="66" charset="0"/>
              </a:rPr>
              <a:t>Les </a:t>
            </a:r>
            <a:r>
              <a:rPr lang="fr-FR" sz="28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mic Sans MS" pitchFamily="66" charset="0"/>
              </a:rPr>
              <a:t>vetements</a:t>
            </a:r>
            <a:endParaRPr lang="fr-FR"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mic Sans MS" pitchFamily="66" charset="0"/>
            </a:endParaRPr>
          </a:p>
        </p:txBody>
      </p:sp>
      <p:sp>
        <p:nvSpPr>
          <p:cNvPr id="11" name="Rectangle 10"/>
          <p:cNvSpPr/>
          <p:nvPr/>
        </p:nvSpPr>
        <p:spPr>
          <a:xfrm>
            <a:off x="3384606" y="5445224"/>
            <a:ext cx="2143536" cy="58477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r-FR"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mic Sans MS" pitchFamily="66" charset="0"/>
              </a:rPr>
              <a:t>la literie </a:t>
            </a:r>
          </a:p>
        </p:txBody>
      </p:sp>
      <p:sp>
        <p:nvSpPr>
          <p:cNvPr id="12" name="Rectangle 11"/>
          <p:cNvSpPr/>
          <p:nvPr/>
        </p:nvSpPr>
        <p:spPr>
          <a:xfrm>
            <a:off x="6258274" y="5373216"/>
            <a:ext cx="2885726"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r-FR"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mic Sans MS" pitchFamily="66" charset="0"/>
              </a:rPr>
              <a:t>les aliments</a:t>
            </a:r>
            <a:endParaRPr lang="fr-FR"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mic Sans MS" pitchFamily="66"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cSld>
  <p:clrMapOvr>
    <a:masterClrMapping/>
  </p:clrMapOvr>
  <p:transition advTm="6149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4">
                                            <p:bg/>
                                          </p:spTgt>
                                        </p:tgtEl>
                                        <p:attrNameLst>
                                          <p:attrName>style.visibility</p:attrName>
                                        </p:attrNameLst>
                                      </p:cBhvr>
                                      <p:to>
                                        <p:strVal val="visible"/>
                                      </p:to>
                                    </p:set>
                                    <p:animEffect transition="in" filter="fade">
                                      <p:cBhvr>
                                        <p:cTn id="10" dur="2000"/>
                                        <p:tgtEl>
                                          <p:spTgt spid="4">
                                            <p:bg/>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2000"/>
                                        <p:tgtEl>
                                          <p:spTgt spid="4">
                                            <p:txEl>
                                              <p:pRg st="0" end="0"/>
                                            </p:txEl>
                                          </p:spTgt>
                                        </p:tgtEl>
                                      </p:cBhvr>
                                    </p:animEffect>
                                  </p:childTnLst>
                                </p:cTn>
                              </p:par>
                            </p:childTnLst>
                          </p:cTn>
                        </p:par>
                        <p:par>
                          <p:cTn id="15" fill="hold">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5">
                                            <p:bg/>
                                          </p:spTgt>
                                        </p:tgtEl>
                                        <p:attrNameLst>
                                          <p:attrName>style.visibility</p:attrName>
                                        </p:attrNameLst>
                                      </p:cBhvr>
                                      <p:to>
                                        <p:strVal val="visible"/>
                                      </p:to>
                                    </p:set>
                                    <p:animEffect transition="in" filter="fade">
                                      <p:cBhvr>
                                        <p:cTn id="18" dur="2000"/>
                                        <p:tgtEl>
                                          <p:spTgt spid="5">
                                            <p:bg/>
                                          </p:spTgt>
                                        </p:tgtEl>
                                      </p:cBhvr>
                                    </p:animEffect>
                                  </p:childTnLst>
                                </p:cTn>
                              </p:par>
                            </p:childTnLst>
                          </p:cTn>
                        </p:par>
                        <p:par>
                          <p:cTn id="19" fill="hold">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2000"/>
                                        <p:tgtEl>
                                          <p:spTgt spid="5">
                                            <p:txEl>
                                              <p:pRg st="0" end="0"/>
                                            </p:txEl>
                                          </p:spTgt>
                                        </p:tgtEl>
                                      </p:cBhvr>
                                    </p:animEffect>
                                  </p:childTnLst>
                                </p:cTn>
                              </p:par>
                            </p:childTnLst>
                          </p:cTn>
                        </p:par>
                        <p:par>
                          <p:cTn id="23" fill="hold">
                            <p:stCondLst>
                              <p:cond delay="8000"/>
                            </p:stCondLst>
                            <p:childTnLst>
                              <p:par>
                                <p:cTn id="24" presetID="10" presetClass="entr" presetSubtype="0" fill="hold" grpId="0" nodeType="after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Effect transition="in" filter="fade">
                                      <p:cBhvr>
                                        <p:cTn id="26" dur="2000"/>
                                        <p:tgtEl>
                                          <p:spTgt spid="5">
                                            <p:txEl>
                                              <p:pRg st="1" end="1"/>
                                            </p:txEl>
                                          </p:spTgt>
                                        </p:tgtEl>
                                      </p:cBhvr>
                                    </p:animEffect>
                                  </p:childTnLst>
                                </p:cTn>
                              </p:par>
                            </p:childTnLst>
                          </p:cTn>
                        </p:par>
                        <p:par>
                          <p:cTn id="27" fill="hold">
                            <p:stCondLst>
                              <p:cond delay="10000"/>
                            </p:stCondLst>
                            <p:childTnLst>
                              <p:par>
                                <p:cTn id="28" presetID="2" presetClass="entr" presetSubtype="4"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par>
                          <p:cTn id="32" fill="hold">
                            <p:stCondLst>
                              <p:cond delay="10500"/>
                            </p:stCondLst>
                            <p:childTnLst>
                              <p:par>
                                <p:cTn id="33" presetID="2" presetClass="entr" presetSubtype="4" fill="hold" nodeType="after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par>
                          <p:cTn id="37" fill="hold">
                            <p:stCondLst>
                              <p:cond delay="11000"/>
                            </p:stCondLst>
                            <p:childTnLst>
                              <p:par>
                                <p:cTn id="38" presetID="2" presetClass="entr" presetSubtype="4" fill="hold" nodeType="after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500" fill="hold"/>
                                        <p:tgtEl>
                                          <p:spTgt spid="8"/>
                                        </p:tgtEl>
                                        <p:attrNameLst>
                                          <p:attrName>ppt_x</p:attrName>
                                        </p:attrNameLst>
                                      </p:cBhvr>
                                      <p:tavLst>
                                        <p:tav tm="0">
                                          <p:val>
                                            <p:strVal val="#ppt_x"/>
                                          </p:val>
                                        </p:tav>
                                        <p:tav tm="100000">
                                          <p:val>
                                            <p:strVal val="#ppt_x"/>
                                          </p:val>
                                        </p:tav>
                                      </p:tavLst>
                                    </p:anim>
                                    <p:anim calcmode="lin" valueType="num">
                                      <p:cBhvr additive="base">
                                        <p:cTn id="41" dur="500" fill="hold"/>
                                        <p:tgtEl>
                                          <p:spTgt spid="8"/>
                                        </p:tgtEl>
                                        <p:attrNameLst>
                                          <p:attrName>ppt_y</p:attrName>
                                        </p:attrNameLst>
                                      </p:cBhvr>
                                      <p:tavLst>
                                        <p:tav tm="0">
                                          <p:val>
                                            <p:strVal val="1+#ppt_h/2"/>
                                          </p:val>
                                        </p:tav>
                                        <p:tav tm="100000">
                                          <p:val>
                                            <p:strVal val="#ppt_y"/>
                                          </p:val>
                                        </p:tav>
                                      </p:tavLst>
                                    </p:anim>
                                  </p:childTnLst>
                                </p:cTn>
                              </p:par>
                            </p:childTnLst>
                          </p:cTn>
                        </p:par>
                        <p:par>
                          <p:cTn id="42" fill="hold">
                            <p:stCondLst>
                              <p:cond delay="11500"/>
                            </p:stCondLst>
                            <p:childTnLst>
                              <p:par>
                                <p:cTn id="43" presetID="22" presetClass="entr" presetSubtype="4" fill="hold" grpId="0" nodeType="afterEffect">
                                  <p:stCondLst>
                                    <p:cond delay="0"/>
                                  </p:stCondLst>
                                  <p:childTnLst>
                                    <p:set>
                                      <p:cBhvr>
                                        <p:cTn id="44" dur="1" fill="hold">
                                          <p:stCondLst>
                                            <p:cond delay="0"/>
                                          </p:stCondLst>
                                        </p:cTn>
                                        <p:tgtEl>
                                          <p:spTgt spid="10">
                                            <p:txEl>
                                              <p:pRg st="0" end="0"/>
                                            </p:txEl>
                                          </p:spTgt>
                                        </p:tgtEl>
                                        <p:attrNameLst>
                                          <p:attrName>style.visibility</p:attrName>
                                        </p:attrNameLst>
                                      </p:cBhvr>
                                      <p:to>
                                        <p:strVal val="visible"/>
                                      </p:to>
                                    </p:set>
                                    <p:animEffect transition="in" filter="wipe(down)">
                                      <p:cBhvr>
                                        <p:cTn id="45" dur="500"/>
                                        <p:tgtEl>
                                          <p:spTgt spid="10">
                                            <p:txEl>
                                              <p:pRg st="0" end="0"/>
                                            </p:txEl>
                                          </p:spTgt>
                                        </p:tgtEl>
                                      </p:cBhvr>
                                    </p:animEffect>
                                  </p:childTnLst>
                                </p:cTn>
                              </p:par>
                            </p:childTnLst>
                          </p:cTn>
                        </p:par>
                        <p:par>
                          <p:cTn id="46" fill="hold">
                            <p:stCondLst>
                              <p:cond delay="12000"/>
                            </p:stCondLst>
                            <p:childTnLst>
                              <p:par>
                                <p:cTn id="47" presetID="22" presetClass="entr" presetSubtype="4" fill="hold" grpId="0" nodeType="afterEffect">
                                  <p:stCondLst>
                                    <p:cond delay="0"/>
                                  </p:stCondLst>
                                  <p:childTnLst>
                                    <p:set>
                                      <p:cBhvr>
                                        <p:cTn id="48" dur="1" fill="hold">
                                          <p:stCondLst>
                                            <p:cond delay="0"/>
                                          </p:stCondLst>
                                        </p:cTn>
                                        <p:tgtEl>
                                          <p:spTgt spid="11">
                                            <p:txEl>
                                              <p:pRg st="0" end="0"/>
                                            </p:txEl>
                                          </p:spTgt>
                                        </p:tgtEl>
                                        <p:attrNameLst>
                                          <p:attrName>style.visibility</p:attrName>
                                        </p:attrNameLst>
                                      </p:cBhvr>
                                      <p:to>
                                        <p:strVal val="visible"/>
                                      </p:to>
                                    </p:set>
                                    <p:animEffect transition="in" filter="wipe(down)">
                                      <p:cBhvr>
                                        <p:cTn id="49" dur="500"/>
                                        <p:tgtEl>
                                          <p:spTgt spid="11">
                                            <p:txEl>
                                              <p:pRg st="0" end="0"/>
                                            </p:txEl>
                                          </p:spTgt>
                                        </p:tgtEl>
                                      </p:cBhvr>
                                    </p:animEffect>
                                  </p:childTnLst>
                                </p:cTn>
                              </p:par>
                            </p:childTnLst>
                          </p:cTn>
                        </p:par>
                        <p:par>
                          <p:cTn id="50" fill="hold">
                            <p:stCondLst>
                              <p:cond delay="12500"/>
                            </p:stCondLst>
                            <p:childTnLst>
                              <p:par>
                                <p:cTn id="51" presetID="2" presetClass="entr" presetSubtype="4" fill="hold" grpId="0" nodeType="afterEffect">
                                  <p:stCondLst>
                                    <p:cond delay="0"/>
                                  </p:stCondLst>
                                  <p:childTnLst>
                                    <p:set>
                                      <p:cBhvr>
                                        <p:cTn id="52" dur="1" fill="hold">
                                          <p:stCondLst>
                                            <p:cond delay="0"/>
                                          </p:stCondLst>
                                        </p:cTn>
                                        <p:tgtEl>
                                          <p:spTgt spid="12">
                                            <p:txEl>
                                              <p:pRg st="0" end="0"/>
                                            </p:txEl>
                                          </p:spTgt>
                                        </p:tgtEl>
                                        <p:attrNameLst>
                                          <p:attrName>style.visibility</p:attrName>
                                        </p:attrNameLst>
                                      </p:cBhvr>
                                      <p:to>
                                        <p:strVal val="visible"/>
                                      </p:to>
                                    </p:set>
                                    <p:anim calcmode="lin" valueType="num">
                                      <p:cBhvr additive="base">
                                        <p:cTn id="5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5" fill="hold" display="0">
                  <p:stCondLst>
                    <p:cond delay="indefinite"/>
                  </p:stCondLst>
                  <p:endCondLst>
                    <p:cond evt="onStopAudio" delay="0">
                      <p:tgtEl>
                        <p:sldTgt/>
                      </p:tgtEl>
                    </p:cond>
                  </p:endCondLst>
                </p:cTn>
                <p:tgtEl>
                  <p:spTgt spid="2"/>
                </p:tgtEl>
              </p:cMediaNode>
            </p:audio>
          </p:childTnLst>
        </p:cTn>
      </p:par>
    </p:tnLst>
    <p:bldLst>
      <p:bldP spid="4" grpId="0" build="allAtOnce" animBg="1"/>
      <p:bldP spid="5" grpId="0" build="p" animBg="1"/>
      <p:bldP spid="10" grpId="0" build="allAtOnce"/>
      <p:bldP spid="11" grpId="0" build="p"/>
      <p:bldP spid="1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4" cstate="print"/>
          <a:stretch>
            <a:fillRect/>
          </a:stretch>
        </p:blipFill>
        <p:spPr>
          <a:xfrm>
            <a:off x="0" y="0"/>
            <a:ext cx="9144000" cy="6857999"/>
          </a:xfrm>
          <a:prstGeom prst="rect">
            <a:avLst/>
          </a:prstGeom>
        </p:spPr>
      </p:pic>
      <p:graphicFrame>
        <p:nvGraphicFramePr>
          <p:cNvPr id="5" name="Diagramme 4"/>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18500" y="6032500"/>
            <a:ext cx="609600" cy="609600"/>
          </a:xfrm>
          <a:prstGeom prst="rect">
            <a:avLst/>
          </a:prstGeom>
        </p:spPr>
      </p:pic>
    </p:spTree>
  </p:cSld>
  <p:clrMapOvr>
    <a:masterClrMapping/>
  </p:clrMapOvr>
  <p:transition advTm="3399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bldLst>
      <p:bldGraphic spid="5"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4" cstate="print"/>
          <a:stretch>
            <a:fillRect/>
          </a:stretch>
        </p:blipFill>
        <p:spPr>
          <a:xfrm>
            <a:off x="0" y="0"/>
            <a:ext cx="9144000" cy="6857999"/>
          </a:xfrm>
          <a:prstGeom prst="rect">
            <a:avLst/>
          </a:prstGeom>
        </p:spPr>
      </p:pic>
      <p:sp>
        <p:nvSpPr>
          <p:cNvPr id="4" name="Rectangle à coins arrondis 3"/>
          <p:cNvSpPr/>
          <p:nvPr/>
        </p:nvSpPr>
        <p:spPr>
          <a:xfrm>
            <a:off x="1979712" y="260648"/>
            <a:ext cx="5040560" cy="8640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fr-FR" sz="3200" b="1" dirty="0" err="1" smtClean="0">
                <a:solidFill>
                  <a:schemeClr val="tx1"/>
                </a:solidFill>
                <a:latin typeface="Comic Sans MS" pitchFamily="66" charset="0"/>
              </a:rPr>
              <a:t>A-Lésions</a:t>
            </a:r>
            <a:r>
              <a:rPr lang="fr-FR" sz="3200" b="1" dirty="0" smtClean="0">
                <a:solidFill>
                  <a:schemeClr val="tx1"/>
                </a:solidFill>
                <a:latin typeface="Comic Sans MS" pitchFamily="66" charset="0"/>
              </a:rPr>
              <a:t> suppurées</a:t>
            </a:r>
            <a:endParaRPr lang="fr-FR" sz="3200" b="1" dirty="0">
              <a:solidFill>
                <a:schemeClr val="tx1"/>
              </a:solidFill>
              <a:latin typeface="Comic Sans MS" pitchFamily="66" charset="0"/>
            </a:endParaRPr>
          </a:p>
        </p:txBody>
      </p:sp>
      <p:sp>
        <p:nvSpPr>
          <p:cNvPr id="5" name="Rectangle à coins arrondis 4"/>
          <p:cNvSpPr/>
          <p:nvPr/>
        </p:nvSpPr>
        <p:spPr>
          <a:xfrm>
            <a:off x="539552" y="1268760"/>
            <a:ext cx="8424936" cy="525658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400" dirty="0" smtClean="0">
                <a:latin typeface="Comic Sans MS" pitchFamily="66" charset="0"/>
              </a:rPr>
              <a:t>- Les plus fréquentes sont cutanées et </a:t>
            </a:r>
            <a:r>
              <a:rPr lang="fr-FR" sz="2400" dirty="0" err="1" smtClean="0">
                <a:latin typeface="Comic Sans MS" pitchFamily="66" charset="0"/>
              </a:rPr>
              <a:t>souscutanées</a:t>
            </a:r>
            <a:r>
              <a:rPr lang="fr-FR" sz="2400" dirty="0" smtClean="0">
                <a:latin typeface="Comic Sans MS" pitchFamily="66" charset="0"/>
              </a:rPr>
              <a:t>…..</a:t>
            </a:r>
          </a:p>
          <a:p>
            <a:pPr>
              <a:buFontTx/>
              <a:buChar char="-"/>
            </a:pPr>
            <a:r>
              <a:rPr lang="fr-FR" sz="2400" dirty="0" smtClean="0">
                <a:latin typeface="Comic Sans MS" pitchFamily="66" charset="0"/>
              </a:rPr>
              <a:t>S. aureus est aussi responsable de mastites chez les femmes qui allaitent.</a:t>
            </a:r>
          </a:p>
          <a:p>
            <a:pPr>
              <a:buFontTx/>
              <a:buChar char="-"/>
            </a:pPr>
            <a:r>
              <a:rPr lang="fr-FR" sz="2400" dirty="0" smtClean="0">
                <a:latin typeface="Comic Sans MS" pitchFamily="66" charset="0"/>
              </a:rPr>
              <a:t>S. aureus tient également une place dominante dans les infections osseuses primitives (ostéomyélite) ou post chirurgicales.</a:t>
            </a:r>
          </a:p>
          <a:p>
            <a:r>
              <a:rPr lang="fr-FR" sz="2400" dirty="0" smtClean="0">
                <a:latin typeface="Comic Sans MS" pitchFamily="66" charset="0"/>
              </a:rPr>
              <a:t>- Ainsi que dans les arthrites suppurées.</a:t>
            </a:r>
          </a:p>
          <a:p>
            <a:r>
              <a:rPr lang="fr-FR" sz="2400" dirty="0" smtClean="0">
                <a:latin typeface="Comic Sans MS" pitchFamily="66" charset="0"/>
              </a:rPr>
              <a:t>- Des atteintes pulmonaires peuvent s’observer notamment chez le nourrisson et chez les malades sous ventilation assistée.</a:t>
            </a:r>
          </a:p>
          <a:p>
            <a:r>
              <a:rPr lang="fr-FR" sz="2400" dirty="0" smtClean="0">
                <a:latin typeface="Comic Sans MS" pitchFamily="66" charset="0"/>
              </a:rPr>
              <a:t> - Elles peuvent parfois se compliquer de pleurésie purulente</a:t>
            </a:r>
            <a:r>
              <a:rPr lang="fr-FR" dirty="0" smtClean="0"/>
              <a:t>.</a:t>
            </a:r>
            <a:endParaRPr lang="fr-FR" dirty="0"/>
          </a:p>
        </p:txBody>
      </p:sp>
      <p:pic>
        <p:nvPicPr>
          <p:cNvPr id="11" name="Image 10" descr="téléchargement (9).jpg"/>
          <p:cNvPicPr>
            <a:picLocks noChangeAspect="1"/>
          </p:cNvPicPr>
          <p:nvPr/>
        </p:nvPicPr>
        <p:blipFill>
          <a:blip r:embed="rId5" cstate="print"/>
          <a:stretch>
            <a:fillRect/>
          </a:stretch>
        </p:blipFill>
        <p:spPr>
          <a:xfrm>
            <a:off x="214282" y="0"/>
            <a:ext cx="1387300" cy="1243034"/>
          </a:xfrm>
          <a:prstGeom prst="ellipse">
            <a:avLst/>
          </a:prstGeom>
          <a:ln>
            <a:noFill/>
          </a:ln>
          <a:effectLst>
            <a:softEdge rad="112500"/>
          </a:effectLst>
        </p:spPr>
      </p:pic>
      <p:pic>
        <p:nvPicPr>
          <p:cNvPr id="10" name="Image 9" descr="téléchargement (8).jpg"/>
          <p:cNvPicPr>
            <a:picLocks noChangeAspect="1"/>
          </p:cNvPicPr>
          <p:nvPr/>
        </p:nvPicPr>
        <p:blipFill>
          <a:blip r:embed="rId6" cstate="print"/>
          <a:stretch>
            <a:fillRect/>
          </a:stretch>
        </p:blipFill>
        <p:spPr>
          <a:xfrm>
            <a:off x="7358082" y="0"/>
            <a:ext cx="1368904" cy="1633383"/>
          </a:xfrm>
          <a:prstGeom prst="ellipse">
            <a:avLst/>
          </a:prstGeom>
          <a:ln>
            <a:noFill/>
          </a:ln>
          <a:effectLst>
            <a:softEdge rad="112500"/>
          </a:effectLst>
        </p:spPr>
      </p:pic>
      <p:pic>
        <p:nvPicPr>
          <p:cNvPr id="12" name="Image 11" descr="téléchargement (10).jpg"/>
          <p:cNvPicPr>
            <a:picLocks noChangeAspect="1"/>
          </p:cNvPicPr>
          <p:nvPr/>
        </p:nvPicPr>
        <p:blipFill>
          <a:blip r:embed="rId7" cstate="print"/>
          <a:stretch>
            <a:fillRect/>
          </a:stretch>
        </p:blipFill>
        <p:spPr>
          <a:xfrm>
            <a:off x="7665396" y="5517232"/>
            <a:ext cx="1478604" cy="1340768"/>
          </a:xfrm>
          <a:prstGeom prst="ellipse">
            <a:avLst/>
          </a:prstGeom>
          <a:ln>
            <a:noFill/>
          </a:ln>
          <a:effectLst>
            <a:softEdge rad="112500"/>
          </a:effec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cSld>
  <p:clrMapOvr>
    <a:masterClrMapping/>
  </p:clrMapOvr>
  <p:transition advTm="4679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4">
                                            <p:bg/>
                                          </p:spTgt>
                                        </p:tgtEl>
                                        <p:attrNameLst>
                                          <p:attrName>style.visibility</p:attrName>
                                        </p:attrNameLst>
                                      </p:cBhvr>
                                      <p:to>
                                        <p:strVal val="visible"/>
                                      </p:to>
                                    </p:set>
                                    <p:animEffect transition="in" filter="fade">
                                      <p:cBhvr>
                                        <p:cTn id="10" dur="2000"/>
                                        <p:tgtEl>
                                          <p:spTgt spid="4">
                                            <p:bg/>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2000"/>
                                        <p:tgtEl>
                                          <p:spTgt spid="4">
                                            <p:txEl>
                                              <p:pRg st="0" end="0"/>
                                            </p:txEl>
                                          </p:spTgt>
                                        </p:tgtEl>
                                      </p:cBhvr>
                                    </p:animEffect>
                                  </p:childTnLst>
                                </p:cTn>
                              </p:par>
                            </p:childTnLst>
                          </p:cTn>
                        </p:par>
                        <p:par>
                          <p:cTn id="15" fill="hold">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5">
                                            <p:bg/>
                                          </p:spTgt>
                                        </p:tgtEl>
                                        <p:attrNameLst>
                                          <p:attrName>style.visibility</p:attrName>
                                        </p:attrNameLst>
                                      </p:cBhvr>
                                      <p:to>
                                        <p:strVal val="visible"/>
                                      </p:to>
                                    </p:set>
                                    <p:animEffect transition="in" filter="fade">
                                      <p:cBhvr>
                                        <p:cTn id="18" dur="2000"/>
                                        <p:tgtEl>
                                          <p:spTgt spid="5">
                                            <p:bg/>
                                          </p:spTgt>
                                        </p:tgtEl>
                                      </p:cBhvr>
                                    </p:animEffect>
                                  </p:childTnLst>
                                </p:cTn>
                              </p:par>
                            </p:childTnLst>
                          </p:cTn>
                        </p:par>
                        <p:par>
                          <p:cTn id="19" fill="hold">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2000"/>
                                        <p:tgtEl>
                                          <p:spTgt spid="5">
                                            <p:txEl>
                                              <p:pRg st="0" end="0"/>
                                            </p:txEl>
                                          </p:spTgt>
                                        </p:tgtEl>
                                      </p:cBhvr>
                                    </p:animEffect>
                                  </p:childTnLst>
                                </p:cTn>
                              </p:par>
                            </p:childTnLst>
                          </p:cTn>
                        </p:par>
                        <p:par>
                          <p:cTn id="23" fill="hold">
                            <p:stCondLst>
                              <p:cond delay="8000"/>
                            </p:stCondLst>
                            <p:childTnLst>
                              <p:par>
                                <p:cTn id="24" presetID="10" presetClass="entr" presetSubtype="0" fill="hold" grpId="0" nodeType="after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Effect transition="in" filter="fade">
                                      <p:cBhvr>
                                        <p:cTn id="26" dur="2000"/>
                                        <p:tgtEl>
                                          <p:spTgt spid="5">
                                            <p:txEl>
                                              <p:pRg st="1" end="1"/>
                                            </p:txEl>
                                          </p:spTgt>
                                        </p:tgtEl>
                                      </p:cBhvr>
                                    </p:animEffect>
                                  </p:childTnLst>
                                </p:cTn>
                              </p:par>
                            </p:childTnLst>
                          </p:cTn>
                        </p:par>
                        <p:par>
                          <p:cTn id="27" fill="hold">
                            <p:stCondLst>
                              <p:cond delay="10000"/>
                            </p:stCondLst>
                            <p:childTnLst>
                              <p:par>
                                <p:cTn id="28" presetID="10" presetClass="entr" presetSubtype="0" fill="hold" grpId="0" nodeType="after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fade">
                                      <p:cBhvr>
                                        <p:cTn id="30" dur="2000"/>
                                        <p:tgtEl>
                                          <p:spTgt spid="5">
                                            <p:txEl>
                                              <p:pRg st="2" end="2"/>
                                            </p:txEl>
                                          </p:spTgt>
                                        </p:tgtEl>
                                      </p:cBhvr>
                                    </p:animEffect>
                                  </p:childTnLst>
                                </p:cTn>
                              </p:par>
                            </p:childTnLst>
                          </p:cTn>
                        </p:par>
                        <p:par>
                          <p:cTn id="31" fill="hold">
                            <p:stCondLst>
                              <p:cond delay="12000"/>
                            </p:stCondLst>
                            <p:childTnLst>
                              <p:par>
                                <p:cTn id="32" presetID="10" presetClass="entr" presetSubtype="0" fill="hold" grpId="0" nodeType="afterEffect">
                                  <p:stCondLst>
                                    <p:cond delay="0"/>
                                  </p:stCondLst>
                                  <p:childTnLst>
                                    <p:set>
                                      <p:cBhvr>
                                        <p:cTn id="33" dur="1" fill="hold">
                                          <p:stCondLst>
                                            <p:cond delay="0"/>
                                          </p:stCondLst>
                                        </p:cTn>
                                        <p:tgtEl>
                                          <p:spTgt spid="5">
                                            <p:txEl>
                                              <p:pRg st="3" end="3"/>
                                            </p:txEl>
                                          </p:spTgt>
                                        </p:tgtEl>
                                        <p:attrNameLst>
                                          <p:attrName>style.visibility</p:attrName>
                                        </p:attrNameLst>
                                      </p:cBhvr>
                                      <p:to>
                                        <p:strVal val="visible"/>
                                      </p:to>
                                    </p:set>
                                    <p:animEffect transition="in" filter="fade">
                                      <p:cBhvr>
                                        <p:cTn id="34" dur="2000"/>
                                        <p:tgtEl>
                                          <p:spTgt spid="5">
                                            <p:txEl>
                                              <p:pRg st="3" end="3"/>
                                            </p:txEl>
                                          </p:spTgt>
                                        </p:tgtEl>
                                      </p:cBhvr>
                                    </p:animEffect>
                                  </p:childTnLst>
                                </p:cTn>
                              </p:par>
                            </p:childTnLst>
                          </p:cTn>
                        </p:par>
                        <p:par>
                          <p:cTn id="35" fill="hold">
                            <p:stCondLst>
                              <p:cond delay="14000"/>
                            </p:stCondLst>
                            <p:childTnLst>
                              <p:par>
                                <p:cTn id="36" presetID="10" presetClass="entr" presetSubtype="0" fill="hold" grpId="0" nodeType="after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Effect transition="in" filter="fade">
                                      <p:cBhvr>
                                        <p:cTn id="38" dur="2000"/>
                                        <p:tgtEl>
                                          <p:spTgt spid="5">
                                            <p:txEl>
                                              <p:pRg st="4" end="4"/>
                                            </p:txEl>
                                          </p:spTgt>
                                        </p:tgtEl>
                                      </p:cBhvr>
                                    </p:animEffect>
                                  </p:childTnLst>
                                </p:cTn>
                              </p:par>
                            </p:childTnLst>
                          </p:cTn>
                        </p:par>
                        <p:par>
                          <p:cTn id="39" fill="hold">
                            <p:stCondLst>
                              <p:cond delay="16000"/>
                            </p:stCondLst>
                            <p:childTnLst>
                              <p:par>
                                <p:cTn id="40" presetID="10" presetClass="entr" presetSubtype="0" fill="hold" grpId="0" nodeType="after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2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3" fill="hold" display="0">
                  <p:stCondLst>
                    <p:cond delay="indefinite"/>
                  </p:stCondLst>
                  <p:endCondLst>
                    <p:cond evt="onStopAudio" delay="0">
                      <p:tgtEl>
                        <p:sldTgt/>
                      </p:tgtEl>
                    </p:cond>
                  </p:endCondLst>
                </p:cTn>
                <p:tgtEl>
                  <p:spTgt spid="2"/>
                </p:tgtEl>
              </p:cMediaNode>
            </p:audio>
          </p:childTnLst>
        </p:cTn>
      </p:par>
    </p:tnLst>
    <p:bldLst>
      <p:bldP spid="4" grpId="0" build="allAtOnce" animBg="1"/>
      <p:bldP spid="5"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téléchargement (2).jpg"/>
          <p:cNvPicPr>
            <a:picLocks noChangeAspect="1"/>
          </p:cNvPicPr>
          <p:nvPr/>
        </p:nvPicPr>
        <p:blipFill>
          <a:blip r:embed="rId4" cstate="print"/>
          <a:stretch>
            <a:fillRect/>
          </a:stretch>
        </p:blipFill>
        <p:spPr>
          <a:xfrm>
            <a:off x="0" y="0"/>
            <a:ext cx="9144000" cy="6857999"/>
          </a:xfrm>
          <a:prstGeom prst="rect">
            <a:avLst/>
          </a:prstGeom>
        </p:spPr>
      </p:pic>
      <p:sp>
        <p:nvSpPr>
          <p:cNvPr id="5" name="Rectangle à coins arrondis 4"/>
          <p:cNvSpPr/>
          <p:nvPr/>
        </p:nvSpPr>
        <p:spPr>
          <a:xfrm>
            <a:off x="1043608" y="188640"/>
            <a:ext cx="6480720" cy="93610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fr-FR" sz="2800" b="1" dirty="0" smtClean="0">
                <a:solidFill>
                  <a:schemeClr val="tx1"/>
                </a:solidFill>
                <a:latin typeface="Comic Sans MS" pitchFamily="66" charset="0"/>
              </a:rPr>
              <a:t>B- Septicémies et endocardites </a:t>
            </a:r>
            <a:endParaRPr lang="fr-FR" sz="2800" b="1" dirty="0">
              <a:solidFill>
                <a:schemeClr val="tx1"/>
              </a:solidFill>
              <a:latin typeface="Comic Sans MS" pitchFamily="66" charset="0"/>
            </a:endParaRPr>
          </a:p>
        </p:txBody>
      </p:sp>
      <p:sp>
        <p:nvSpPr>
          <p:cNvPr id="6" name="Rectangle à coins arrondis 5"/>
          <p:cNvSpPr/>
          <p:nvPr/>
        </p:nvSpPr>
        <p:spPr>
          <a:xfrm>
            <a:off x="467544" y="1484784"/>
            <a:ext cx="8280920" cy="489654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000" dirty="0" smtClean="0">
                <a:latin typeface="Comic Sans MS" pitchFamily="66" charset="0"/>
              </a:rPr>
              <a:t>- Les lésions suppuratives peuvent se compliquer de septicémie. Une forme particulière est la staphylococcie maligne de la face. Elle a pour origine un furoncle de la lèvre ou de la narine qui se complique d’une thrombophlébite suppurée. Les toxicomanes utilisant la voie intraveineuse peuvent présenter des septicémies, souvent accompagnées d’une endocardite du cœur droit. En milieu hospitalier, les septicémies à S. aureus représentent une proportion importante des septicémies d’origine nosocomiale. La porte d’entrée est souvent un cathéter intra vasculaire. Toutefois certaines </a:t>
            </a:r>
            <a:r>
              <a:rPr lang="fr-FR" dirty="0" smtClean="0">
                <a:latin typeface="Comic Sans MS" pitchFamily="66" charset="0"/>
              </a:rPr>
              <a:t>septicémies </a:t>
            </a:r>
            <a:r>
              <a:rPr lang="fr-FR" sz="2000" dirty="0" smtClean="0">
                <a:latin typeface="Comic Sans MS" pitchFamily="66" charset="0"/>
              </a:rPr>
              <a:t>surviennent sans porte d’entrée apparente. Les septicémies à S. aureus se compliquent volontiers de métastases septiques notamment au niveau du poumon et de l’appareil </a:t>
            </a:r>
            <a:r>
              <a:rPr lang="fr-FR" sz="2000" dirty="0" err="1" smtClean="0">
                <a:latin typeface="Comic Sans MS" pitchFamily="66" charset="0"/>
              </a:rPr>
              <a:t>ostéo</a:t>
            </a:r>
            <a:r>
              <a:rPr lang="fr-FR" sz="2000" dirty="0" smtClean="0">
                <a:latin typeface="Comic Sans MS" pitchFamily="66" charset="0"/>
              </a:rPr>
              <a:t>-articulaire, plus rarement au niveau de l’appareil urinaire ou du système nerveux central</a:t>
            </a:r>
            <a:r>
              <a:rPr lang="fr-FR" sz="1600" dirty="0" smtClean="0"/>
              <a:t>.</a:t>
            </a:r>
            <a:endParaRPr lang="fr-FR" sz="16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4732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5">
                                            <p:bg/>
                                          </p:spTgt>
                                        </p:tgtEl>
                                        <p:attrNameLst>
                                          <p:attrName>style.visibility</p:attrName>
                                        </p:attrNameLst>
                                      </p:cBhvr>
                                      <p:to>
                                        <p:strVal val="visible"/>
                                      </p:to>
                                    </p:set>
                                    <p:animEffect transition="in" filter="fade">
                                      <p:cBhvr>
                                        <p:cTn id="10" dur="2000"/>
                                        <p:tgtEl>
                                          <p:spTgt spid="5">
                                            <p:bg/>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2000"/>
                                        <p:tgtEl>
                                          <p:spTgt spid="5">
                                            <p:txEl>
                                              <p:pRg st="0" end="0"/>
                                            </p:txEl>
                                          </p:spTgt>
                                        </p:tgtEl>
                                      </p:cBhvr>
                                    </p:animEffect>
                                  </p:childTnLst>
                                </p:cTn>
                              </p:par>
                            </p:childTnLst>
                          </p:cTn>
                        </p:par>
                        <p:par>
                          <p:cTn id="15" fill="hold">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6">
                                            <p:bg/>
                                          </p:spTgt>
                                        </p:tgtEl>
                                        <p:attrNameLst>
                                          <p:attrName>style.visibility</p:attrName>
                                        </p:attrNameLst>
                                      </p:cBhvr>
                                      <p:to>
                                        <p:strVal val="visible"/>
                                      </p:to>
                                    </p:set>
                                    <p:animEffect transition="in" filter="fade">
                                      <p:cBhvr>
                                        <p:cTn id="18" dur="2000"/>
                                        <p:tgtEl>
                                          <p:spTgt spid="6">
                                            <p:bg/>
                                          </p:spTgt>
                                        </p:tgtEl>
                                      </p:cBhvr>
                                    </p:animEffect>
                                  </p:childTnLst>
                                </p:cTn>
                              </p:par>
                            </p:childTnLst>
                          </p:cTn>
                        </p:par>
                        <p:par>
                          <p:cTn id="19" fill="hold">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fade">
                                      <p:cBhvr>
                                        <p:cTn id="22"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
                </p:tgtEl>
              </p:cMediaNode>
            </p:audio>
          </p:childTnLst>
        </p:cTn>
      </p:par>
    </p:tnLst>
    <p:bldLst>
      <p:bldP spid="5" grpId="0" build="allAtOnce" animBg="1"/>
      <p:bldP spid="6"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4" cstate="print"/>
          <a:stretch>
            <a:fillRect/>
          </a:stretch>
        </p:blipFill>
        <p:spPr>
          <a:xfrm>
            <a:off x="0" y="0"/>
            <a:ext cx="9193530" cy="6858000"/>
          </a:xfrm>
          <a:prstGeom prst="rect">
            <a:avLst/>
          </a:prstGeom>
        </p:spPr>
      </p:pic>
      <p:sp>
        <p:nvSpPr>
          <p:cNvPr id="4" name="Rectangle à coins arrondis 3"/>
          <p:cNvSpPr/>
          <p:nvPr/>
        </p:nvSpPr>
        <p:spPr>
          <a:xfrm>
            <a:off x="611560" y="332656"/>
            <a:ext cx="7488832" cy="122413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solidFill>
                  <a:schemeClr val="tx1"/>
                </a:solidFill>
                <a:latin typeface="Comic Sans MS" pitchFamily="66" charset="0"/>
              </a:rPr>
              <a:t>C-Manifestations d’origine </a:t>
            </a:r>
            <a:r>
              <a:rPr lang="fr-FR" sz="3200" b="1" dirty="0" err="1" smtClean="0">
                <a:solidFill>
                  <a:schemeClr val="tx1"/>
                </a:solidFill>
                <a:latin typeface="Comic Sans MS" pitchFamily="66" charset="0"/>
              </a:rPr>
              <a:t>toxinique</a:t>
            </a:r>
            <a:endParaRPr lang="fr-FR" sz="3200" b="1" dirty="0">
              <a:solidFill>
                <a:schemeClr val="tx1"/>
              </a:solidFill>
              <a:latin typeface="Comic Sans MS" pitchFamily="66" charset="0"/>
            </a:endParaRPr>
          </a:p>
        </p:txBody>
      </p:sp>
      <p:sp>
        <p:nvSpPr>
          <p:cNvPr id="5" name="Rectangle à coins arrondis 4"/>
          <p:cNvSpPr/>
          <p:nvPr/>
        </p:nvSpPr>
        <p:spPr>
          <a:xfrm>
            <a:off x="755576" y="1844824"/>
            <a:ext cx="7416824" cy="23042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400" dirty="0" smtClean="0">
                <a:latin typeface="Comic Sans MS" pitchFamily="66" charset="0"/>
              </a:rPr>
              <a:t>- S. aureus est responsable d’intoxications alimentaires à incubation courte (quelques heures). Ces intoxications sont dues à l’ingestion d’aliments contaminés par le personnel les manipulant et conservés trop longtemps à température ambiante.</a:t>
            </a:r>
            <a:endParaRPr lang="fr-FR" sz="2400" dirty="0">
              <a:latin typeface="Comic Sans MS" pitchFamily="66" charset="0"/>
            </a:endParaRPr>
          </a:p>
        </p:txBody>
      </p:sp>
      <p:pic>
        <p:nvPicPr>
          <p:cNvPr id="6" name="Image 5" descr="téléchargement (11).jpg"/>
          <p:cNvPicPr>
            <a:picLocks noChangeAspect="1"/>
          </p:cNvPicPr>
          <p:nvPr/>
        </p:nvPicPr>
        <p:blipFill>
          <a:blip r:embed="rId5" cstate="print"/>
          <a:stretch>
            <a:fillRect/>
          </a:stretch>
        </p:blipFill>
        <p:spPr>
          <a:xfrm>
            <a:off x="2699792" y="4382666"/>
            <a:ext cx="4202311" cy="2475334"/>
          </a:xfrm>
          <a:prstGeom prst="ellipse">
            <a:avLst/>
          </a:prstGeom>
          <a:ln>
            <a:noFill/>
          </a:ln>
          <a:effectLst>
            <a:softEdge rad="112500"/>
          </a:effec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spd="slow" advTm="22918">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5">
                                            <p:bg/>
                                          </p:spTgt>
                                        </p:tgtEl>
                                        <p:attrNameLst>
                                          <p:attrName>style.visibility</p:attrName>
                                        </p:attrNameLst>
                                      </p:cBhvr>
                                      <p:to>
                                        <p:strVal val="visible"/>
                                      </p:to>
                                    </p:set>
                                    <p:animEffect transition="in" filter="fade">
                                      <p:cBhvr>
                                        <p:cTn id="10" dur="2000"/>
                                        <p:tgtEl>
                                          <p:spTgt spid="5">
                                            <p:bg/>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
                </p:tgtEl>
              </p:cMediaNode>
            </p:audio>
          </p:childTnLst>
        </p:cTn>
      </p:par>
    </p:tnLst>
    <p:bldLst>
      <p:bldP spid="5"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5" cstate="print"/>
          <a:stretch>
            <a:fillRect/>
          </a:stretch>
        </p:blipFill>
        <p:spPr>
          <a:xfrm>
            <a:off x="0" y="0"/>
            <a:ext cx="9193530" cy="6858000"/>
          </a:xfrm>
          <a:prstGeom prst="rect">
            <a:avLst/>
          </a:prstGeom>
        </p:spPr>
      </p:pic>
      <p:sp>
        <p:nvSpPr>
          <p:cNvPr id="4" name="Rectangle à coins arrondis 3"/>
          <p:cNvSpPr/>
          <p:nvPr/>
        </p:nvSpPr>
        <p:spPr>
          <a:xfrm>
            <a:off x="1547664" y="260648"/>
            <a:ext cx="5688632" cy="108012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800" b="1" dirty="0" smtClean="0">
                <a:solidFill>
                  <a:schemeClr val="tx1"/>
                </a:solidFill>
                <a:latin typeface="Comic Sans MS" pitchFamily="66" charset="0"/>
              </a:rPr>
              <a:t>Facteurs de </a:t>
            </a:r>
            <a:r>
              <a:rPr lang="fr-FR" sz="2800" b="1" dirty="0" err="1" smtClean="0">
                <a:solidFill>
                  <a:schemeClr val="tx1"/>
                </a:solidFill>
                <a:latin typeface="Comic Sans MS" pitchFamily="66" charset="0"/>
              </a:rPr>
              <a:t>pathogénicité</a:t>
            </a:r>
            <a:r>
              <a:rPr lang="fr-FR" sz="2800" b="1" dirty="0" smtClean="0">
                <a:solidFill>
                  <a:schemeClr val="tx1"/>
                </a:solidFill>
                <a:latin typeface="Comic Sans MS" pitchFamily="66" charset="0"/>
              </a:rPr>
              <a:t> </a:t>
            </a:r>
            <a:endParaRPr lang="fr-FR" sz="2800" dirty="0">
              <a:solidFill>
                <a:schemeClr val="tx1"/>
              </a:solidFill>
              <a:latin typeface="Comic Sans MS" pitchFamily="66" charset="0"/>
            </a:endParaRPr>
          </a:p>
        </p:txBody>
      </p:sp>
      <p:sp>
        <p:nvSpPr>
          <p:cNvPr id="5" name="Rectangle à coins arrondis 4"/>
          <p:cNvSpPr/>
          <p:nvPr/>
        </p:nvSpPr>
        <p:spPr>
          <a:xfrm>
            <a:off x="395536" y="1556792"/>
            <a:ext cx="2160240" cy="489654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b="1" dirty="0" smtClean="0">
              <a:solidFill>
                <a:schemeClr val="tx1"/>
              </a:solidFill>
              <a:effectLst>
                <a:outerShdw blurRad="38100" dist="38100" dir="2700000" algn="tl">
                  <a:srgbClr val="000000">
                    <a:alpha val="43137"/>
                  </a:srgbClr>
                </a:outerShdw>
              </a:effectLst>
              <a:latin typeface="Comic Sans MS" pitchFamily="66" charset="0"/>
            </a:endParaRPr>
          </a:p>
          <a:p>
            <a:pPr algn="ctr"/>
            <a:r>
              <a:rPr lang="fr-FR" b="1" dirty="0" smtClean="0">
                <a:solidFill>
                  <a:schemeClr val="tx1"/>
                </a:solidFill>
                <a:effectLst>
                  <a:outerShdw blurRad="38100" dist="38100" dir="2700000" algn="tl">
                    <a:srgbClr val="000000">
                      <a:alpha val="43137"/>
                    </a:srgbClr>
                  </a:outerShdw>
                </a:effectLst>
                <a:latin typeface="Comic Sans MS" pitchFamily="66" charset="0"/>
              </a:rPr>
              <a:t>a. </a:t>
            </a:r>
            <a:r>
              <a:rPr lang="fr-FR" dirty="0" err="1" smtClean="0">
                <a:solidFill>
                  <a:schemeClr val="tx1"/>
                </a:solidFill>
                <a:effectLst>
                  <a:outerShdw blurRad="38100" dist="38100" dir="2700000" algn="tl">
                    <a:srgbClr val="000000">
                      <a:alpha val="43137"/>
                    </a:srgbClr>
                  </a:outerShdw>
                </a:effectLst>
                <a:latin typeface="Comic Sans MS" pitchFamily="66" charset="0"/>
              </a:rPr>
              <a:t>Proteine</a:t>
            </a:r>
            <a:r>
              <a:rPr lang="fr-FR" dirty="0" smtClean="0">
                <a:solidFill>
                  <a:schemeClr val="tx1"/>
                </a:solidFill>
                <a:effectLst>
                  <a:outerShdw blurRad="38100" dist="38100" dir="2700000" algn="tl">
                    <a:srgbClr val="000000">
                      <a:alpha val="43137"/>
                    </a:srgbClr>
                  </a:outerShdw>
                </a:effectLst>
                <a:latin typeface="Comic Sans MS" pitchFamily="66" charset="0"/>
              </a:rPr>
              <a:t> A: </a:t>
            </a:r>
            <a:r>
              <a:rPr lang="fr-FR" dirty="0" smtClean="0">
                <a:latin typeface="Comic Sans MS" pitchFamily="66" charset="0"/>
              </a:rPr>
              <a:t>La paroi de S. aureus contient un constituant, la protéine A, qui a la propriété de fixer aux  immunoglobulines G(</a:t>
            </a:r>
            <a:r>
              <a:rPr lang="fr-FR" dirty="0" err="1" smtClean="0">
                <a:latin typeface="Comic Sans MS" pitchFamily="66" charset="0"/>
              </a:rPr>
              <a:t>IgG</a:t>
            </a:r>
            <a:r>
              <a:rPr lang="fr-FR" dirty="0">
                <a:latin typeface="Comic Sans MS" pitchFamily="66" charset="0"/>
              </a:rPr>
              <a:t>)</a:t>
            </a:r>
            <a:r>
              <a:rPr lang="fr-FR" dirty="0" smtClean="0">
                <a:latin typeface="Comic Sans MS" pitchFamily="66" charset="0"/>
              </a:rPr>
              <a:t>  , ce qui pourrait interférer avec leur action </a:t>
            </a:r>
            <a:r>
              <a:rPr lang="fr-FR" dirty="0" err="1" smtClean="0">
                <a:latin typeface="Comic Sans MS" pitchFamily="66" charset="0"/>
              </a:rPr>
              <a:t>opsonisante</a:t>
            </a:r>
            <a:r>
              <a:rPr lang="fr-FR" dirty="0" smtClean="0">
                <a:latin typeface="Comic Sans MS" pitchFamily="66" charset="0"/>
              </a:rPr>
              <a:t>.       ( </a:t>
            </a:r>
            <a:r>
              <a:rPr lang="fr-FR" dirty="0" err="1" smtClean="0">
                <a:solidFill>
                  <a:srgbClr val="FF0000"/>
                </a:solidFill>
                <a:latin typeface="Comic Sans MS" pitchFamily="66" charset="0"/>
              </a:rPr>
              <a:t>empéche</a:t>
            </a:r>
            <a:r>
              <a:rPr lang="fr-FR" dirty="0" smtClean="0">
                <a:solidFill>
                  <a:srgbClr val="FF0000"/>
                </a:solidFill>
                <a:latin typeface="Comic Sans MS" pitchFamily="66" charset="0"/>
              </a:rPr>
              <a:t> la phagocytose</a:t>
            </a:r>
            <a:r>
              <a:rPr lang="fr-FR" dirty="0" smtClean="0">
                <a:latin typeface="Comic Sans MS" pitchFamily="66" charset="0"/>
              </a:rPr>
              <a:t>)</a:t>
            </a:r>
          </a:p>
          <a:p>
            <a:pPr algn="ctr"/>
            <a:endParaRPr lang="fr-FR" dirty="0">
              <a:solidFill>
                <a:schemeClr val="tx1"/>
              </a:solidFill>
              <a:effectLst>
                <a:outerShdw blurRad="38100" dist="38100" dir="2700000" algn="tl">
                  <a:srgbClr val="000000">
                    <a:alpha val="43137"/>
                  </a:srgbClr>
                </a:outerShdw>
              </a:effectLst>
              <a:latin typeface="Comic Sans MS" pitchFamily="66" charset="0"/>
            </a:endParaRPr>
          </a:p>
        </p:txBody>
      </p:sp>
      <p:sp>
        <p:nvSpPr>
          <p:cNvPr id="6" name="Rectangle à coins arrondis 5"/>
          <p:cNvSpPr/>
          <p:nvPr/>
        </p:nvSpPr>
        <p:spPr>
          <a:xfrm>
            <a:off x="5868144" y="1700808"/>
            <a:ext cx="2592288" cy="494116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b="1" dirty="0" smtClean="0">
                <a:solidFill>
                  <a:schemeClr val="tx1"/>
                </a:solidFill>
                <a:effectLst>
                  <a:outerShdw blurRad="38100" dist="38100" dir="2700000" algn="tl">
                    <a:srgbClr val="000000">
                      <a:alpha val="43137"/>
                    </a:srgbClr>
                  </a:outerShdw>
                </a:effectLst>
                <a:latin typeface="Comic Sans MS" pitchFamily="66" charset="0"/>
              </a:rPr>
              <a:t>b. </a:t>
            </a:r>
            <a:r>
              <a:rPr lang="fr-FR" dirty="0" err="1" smtClean="0">
                <a:solidFill>
                  <a:schemeClr val="tx1"/>
                </a:solidFill>
                <a:effectLst>
                  <a:outerShdw blurRad="38100" dist="38100" dir="2700000" algn="tl">
                    <a:srgbClr val="000000">
                      <a:alpha val="43137"/>
                    </a:srgbClr>
                  </a:outerShdw>
                </a:effectLst>
                <a:latin typeface="Comic Sans MS" pitchFamily="66" charset="0"/>
              </a:rPr>
              <a:t>Adhésines</a:t>
            </a:r>
            <a:r>
              <a:rPr lang="fr-FR" dirty="0" smtClean="0">
                <a:solidFill>
                  <a:schemeClr val="tx1"/>
                </a:solidFill>
                <a:effectLst>
                  <a:outerShdw blurRad="38100" dist="38100" dir="2700000" algn="tl">
                    <a:srgbClr val="000000">
                      <a:alpha val="43137"/>
                    </a:srgbClr>
                  </a:outerShdw>
                </a:effectLst>
                <a:latin typeface="Comic Sans MS" pitchFamily="66" charset="0"/>
              </a:rPr>
              <a:t> : </a:t>
            </a:r>
          </a:p>
          <a:p>
            <a:pPr algn="ctr"/>
            <a:r>
              <a:rPr lang="fr-FR" dirty="0" smtClean="0">
                <a:solidFill>
                  <a:schemeClr val="tx1"/>
                </a:solidFill>
                <a:latin typeface="Comic Sans MS" pitchFamily="66" charset="0"/>
              </a:rPr>
              <a:t>La bactérie possède des </a:t>
            </a:r>
            <a:r>
              <a:rPr lang="fr-FR" dirty="0" err="1" smtClean="0">
                <a:solidFill>
                  <a:schemeClr val="tx1"/>
                </a:solidFill>
                <a:latin typeface="Comic Sans MS" pitchFamily="66" charset="0"/>
              </a:rPr>
              <a:t>adhésines</a:t>
            </a:r>
            <a:r>
              <a:rPr lang="fr-FR" dirty="0" smtClean="0">
                <a:solidFill>
                  <a:schemeClr val="tx1"/>
                </a:solidFill>
                <a:latin typeface="Comic Sans MS" pitchFamily="66" charset="0"/>
              </a:rPr>
              <a:t> et un récepteur pour la fibronectine qui jouent un rôle dans son adhésion aux tissus (en particulier aux valves cardiaques) et au matériel étranger. Elle possède aussi un récepteur pour le fibrinogène (Clumping Factor)</a:t>
            </a:r>
            <a:endParaRPr lang="fr-FR" dirty="0">
              <a:solidFill>
                <a:schemeClr val="tx1"/>
              </a:solidFill>
              <a:latin typeface="Comic Sans MS" pitchFamily="66" charset="0"/>
            </a:endParaRPr>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spd="slow" advTm="13996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4">
                                            <p:bg/>
                                          </p:spTgt>
                                        </p:tgtEl>
                                        <p:attrNameLst>
                                          <p:attrName>style.visibility</p:attrName>
                                        </p:attrNameLst>
                                      </p:cBhvr>
                                      <p:to>
                                        <p:strVal val="visible"/>
                                      </p:to>
                                    </p:set>
                                    <p:animEffect transition="in" filter="fade">
                                      <p:cBhvr>
                                        <p:cTn id="10" dur="2000"/>
                                        <p:tgtEl>
                                          <p:spTgt spid="4">
                                            <p:bg/>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2000"/>
                                        <p:tgtEl>
                                          <p:spTgt spid="4">
                                            <p:txEl>
                                              <p:pRg st="0" end="0"/>
                                            </p:txEl>
                                          </p:spTgt>
                                        </p:tgtEl>
                                      </p:cBhvr>
                                    </p:animEffect>
                                  </p:childTnLst>
                                </p:cTn>
                              </p:par>
                            </p:childTnLst>
                          </p:cTn>
                        </p:par>
                        <p:par>
                          <p:cTn id="15" fill="hold">
                            <p:stCondLst>
                              <p:cond delay="4000"/>
                            </p:stCondLst>
                            <p:childTnLst>
                              <p:par>
                                <p:cTn id="16" presetID="2" presetClass="entr" presetSubtype="4" fill="hold" grpId="0" nodeType="afterEffect">
                                  <p:stCondLst>
                                    <p:cond delay="0"/>
                                  </p:stCondLst>
                                  <p:childTnLst>
                                    <p:set>
                                      <p:cBhvr>
                                        <p:cTn id="17" dur="1" fill="hold">
                                          <p:stCondLst>
                                            <p:cond delay="0"/>
                                          </p:stCondLst>
                                        </p:cTn>
                                        <p:tgtEl>
                                          <p:spTgt spid="5">
                                            <p:bg/>
                                          </p:spTgt>
                                        </p:tgtEl>
                                        <p:attrNameLst>
                                          <p:attrName>style.visibility</p:attrName>
                                        </p:attrNameLst>
                                      </p:cBhvr>
                                      <p:to>
                                        <p:strVal val="visible"/>
                                      </p:to>
                                    </p:set>
                                    <p:anim calcmode="lin" valueType="num">
                                      <p:cBhvr additive="base">
                                        <p:cTn id="18" dur="500" fill="hold"/>
                                        <p:tgtEl>
                                          <p:spTgt spid="5">
                                            <p:bg/>
                                          </p:spTgt>
                                        </p:tgtEl>
                                        <p:attrNameLst>
                                          <p:attrName>ppt_x</p:attrName>
                                        </p:attrNameLst>
                                      </p:cBhvr>
                                      <p:tavLst>
                                        <p:tav tm="0">
                                          <p:val>
                                            <p:strVal val="#ppt_x"/>
                                          </p:val>
                                        </p:tav>
                                        <p:tav tm="100000">
                                          <p:val>
                                            <p:strVal val="#ppt_x"/>
                                          </p:val>
                                        </p:tav>
                                      </p:tavLst>
                                    </p:anim>
                                    <p:anim calcmode="lin" valueType="num">
                                      <p:cBhvr additive="base">
                                        <p:cTn id="19" dur="500" fill="hold"/>
                                        <p:tgtEl>
                                          <p:spTgt spid="5">
                                            <p:bg/>
                                          </p:spTgt>
                                        </p:tgtEl>
                                        <p:attrNameLst>
                                          <p:attrName>ppt_y</p:attrName>
                                        </p:attrNameLst>
                                      </p:cBhvr>
                                      <p:tavLst>
                                        <p:tav tm="0">
                                          <p:val>
                                            <p:strVal val="1+#ppt_h/2"/>
                                          </p:val>
                                        </p:tav>
                                        <p:tav tm="100000">
                                          <p:val>
                                            <p:strVal val="#ppt_y"/>
                                          </p:val>
                                        </p:tav>
                                      </p:tavLst>
                                    </p:anim>
                                  </p:childTnLst>
                                </p:cTn>
                              </p:par>
                            </p:childTnLst>
                          </p:cTn>
                        </p:par>
                        <p:par>
                          <p:cTn id="20" fill="hold">
                            <p:stCondLst>
                              <p:cond delay="4500"/>
                            </p:stCondLst>
                            <p:childTnLst>
                              <p:par>
                                <p:cTn id="21" presetID="2" presetClass="entr" presetSubtype="4" fill="hold" grpId="0" nodeType="after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 calcmode="lin" valueType="num">
                                      <p:cBhvr additive="base">
                                        <p:cTn id="2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par>
                          <p:cTn id="25" fill="hold">
                            <p:stCondLst>
                              <p:cond delay="5000"/>
                            </p:stCondLst>
                            <p:childTnLst>
                              <p:par>
                                <p:cTn id="26" presetID="2" presetClass="entr" presetSubtype="4" fill="hold" grpId="0" nodeType="afterEffect">
                                  <p:stCondLst>
                                    <p:cond delay="0"/>
                                  </p:stCondLst>
                                  <p:childTnLst>
                                    <p:set>
                                      <p:cBhvr>
                                        <p:cTn id="27" dur="1" fill="hold">
                                          <p:stCondLst>
                                            <p:cond delay="0"/>
                                          </p:stCondLst>
                                        </p:cTn>
                                        <p:tgtEl>
                                          <p:spTgt spid="6">
                                            <p:bg/>
                                          </p:spTgt>
                                        </p:tgtEl>
                                        <p:attrNameLst>
                                          <p:attrName>style.visibility</p:attrName>
                                        </p:attrNameLst>
                                      </p:cBhvr>
                                      <p:to>
                                        <p:strVal val="visible"/>
                                      </p:to>
                                    </p:set>
                                    <p:anim calcmode="lin" valueType="num">
                                      <p:cBhvr additive="base">
                                        <p:cTn id="28" dur="500" fill="hold"/>
                                        <p:tgtEl>
                                          <p:spTgt spid="6">
                                            <p:bg/>
                                          </p:spTgt>
                                        </p:tgtEl>
                                        <p:attrNameLst>
                                          <p:attrName>ppt_x</p:attrName>
                                        </p:attrNameLst>
                                      </p:cBhvr>
                                      <p:tavLst>
                                        <p:tav tm="0">
                                          <p:val>
                                            <p:strVal val="#ppt_x"/>
                                          </p:val>
                                        </p:tav>
                                        <p:tav tm="100000">
                                          <p:val>
                                            <p:strVal val="#ppt_x"/>
                                          </p:val>
                                        </p:tav>
                                      </p:tavLst>
                                    </p:anim>
                                    <p:anim calcmode="lin" valueType="num">
                                      <p:cBhvr additive="base">
                                        <p:cTn id="29" dur="500" fill="hold"/>
                                        <p:tgtEl>
                                          <p:spTgt spid="6">
                                            <p:bg/>
                                          </p:spTgt>
                                        </p:tgtEl>
                                        <p:attrNameLst>
                                          <p:attrName>ppt_y</p:attrName>
                                        </p:attrNameLst>
                                      </p:cBhvr>
                                      <p:tavLst>
                                        <p:tav tm="0">
                                          <p:val>
                                            <p:strVal val="1+#ppt_h/2"/>
                                          </p:val>
                                        </p:tav>
                                        <p:tav tm="100000">
                                          <p:val>
                                            <p:strVal val="#ppt_y"/>
                                          </p:val>
                                        </p:tav>
                                      </p:tavLst>
                                    </p:anim>
                                  </p:childTnLst>
                                </p:cTn>
                              </p:par>
                            </p:childTnLst>
                          </p:cTn>
                        </p:par>
                        <p:par>
                          <p:cTn id="30" fill="hold">
                            <p:stCondLst>
                              <p:cond delay="5500"/>
                            </p:stCondLst>
                            <p:childTnLst>
                              <p:par>
                                <p:cTn id="31" presetID="2" presetClass="entr" presetSubtype="4" fill="hold" grpId="0" nodeType="after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anim calcmode="lin" valueType="num">
                                      <p:cBhvr additive="base">
                                        <p:cTn id="3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35" fill="hold">
                            <p:stCondLst>
                              <p:cond delay="6000"/>
                            </p:stCondLst>
                            <p:childTnLst>
                              <p:par>
                                <p:cTn id="36" presetID="2" presetClass="entr" presetSubtype="4" fill="hold" grpId="0" nodeType="afterEffect">
                                  <p:stCondLst>
                                    <p:cond delay="0"/>
                                  </p:stCondLst>
                                  <p:childTnLst>
                                    <p:set>
                                      <p:cBhvr>
                                        <p:cTn id="37" dur="1" fill="hold">
                                          <p:stCondLst>
                                            <p:cond delay="0"/>
                                          </p:stCondLst>
                                        </p:cTn>
                                        <p:tgtEl>
                                          <p:spTgt spid="6">
                                            <p:txEl>
                                              <p:pRg st="1" end="1"/>
                                            </p:txEl>
                                          </p:spTgt>
                                        </p:tgtEl>
                                        <p:attrNameLst>
                                          <p:attrName>style.visibility</p:attrName>
                                        </p:attrNameLst>
                                      </p:cBhvr>
                                      <p:to>
                                        <p:strVal val="visible"/>
                                      </p:to>
                                    </p:set>
                                    <p:anim calcmode="lin" valueType="num">
                                      <p:cBhvr additive="base">
                                        <p:cTn id="38"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0" fill="hold" display="0">
                  <p:stCondLst>
                    <p:cond delay="indefinite"/>
                  </p:stCondLst>
                  <p:endCondLst>
                    <p:cond evt="onStopAudio" delay="0">
                      <p:tgtEl>
                        <p:sldTgt/>
                      </p:tgtEl>
                    </p:cond>
                  </p:endCondLst>
                </p:cTn>
                <p:tgtEl>
                  <p:spTgt spid="9"/>
                </p:tgtEl>
              </p:cMediaNode>
            </p:audio>
          </p:childTnLst>
        </p:cTn>
      </p:par>
    </p:tnLst>
    <p:bldLst>
      <p:bldP spid="4" grpId="0" build="allAtOnce" animBg="1"/>
      <p:bldP spid="5" grpId="0" build="allAtOnce" animBg="1"/>
      <p:bldP spid="6"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téléchargement (2).jpg"/>
          <p:cNvPicPr>
            <a:picLocks noChangeAspect="1"/>
          </p:cNvPicPr>
          <p:nvPr/>
        </p:nvPicPr>
        <p:blipFill>
          <a:blip r:embed="rId5" cstate="print"/>
          <a:stretch>
            <a:fillRect/>
          </a:stretch>
        </p:blipFill>
        <p:spPr>
          <a:xfrm>
            <a:off x="0" y="0"/>
            <a:ext cx="9144000" cy="6858000"/>
          </a:xfrm>
          <a:prstGeom prst="rect">
            <a:avLst/>
          </a:prstGeom>
        </p:spPr>
      </p:pic>
      <p:sp>
        <p:nvSpPr>
          <p:cNvPr id="4" name="Rectangle à coins arrondis 3"/>
          <p:cNvSpPr/>
          <p:nvPr/>
        </p:nvSpPr>
        <p:spPr>
          <a:xfrm>
            <a:off x="323528" y="1844824"/>
            <a:ext cx="3888432" cy="479715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400" b="1" dirty="0" smtClean="0">
                <a:solidFill>
                  <a:schemeClr val="tx1"/>
                </a:solidFill>
                <a:effectLst>
                  <a:outerShdw blurRad="38100" dist="38100" dir="2700000" algn="tl">
                    <a:srgbClr val="000000">
                      <a:alpha val="43137"/>
                    </a:srgbClr>
                  </a:outerShdw>
                </a:effectLst>
                <a:latin typeface="Comic Sans MS" pitchFamily="66" charset="0"/>
              </a:rPr>
              <a:t> </a:t>
            </a:r>
            <a:r>
              <a:rPr lang="fr-FR" sz="2400" b="1" u="sng" dirty="0" smtClean="0">
                <a:solidFill>
                  <a:schemeClr val="tx1"/>
                </a:solidFill>
                <a:effectLst>
                  <a:outerShdw blurRad="38100" dist="38100" dir="2700000" algn="tl">
                    <a:srgbClr val="000000">
                      <a:alpha val="43137"/>
                    </a:srgbClr>
                  </a:outerShdw>
                </a:effectLst>
                <a:latin typeface="Comic Sans MS" pitchFamily="66" charset="0"/>
              </a:rPr>
              <a:t>Toxines </a:t>
            </a:r>
            <a:r>
              <a:rPr lang="fr-FR" sz="2400" b="1" u="sng" dirty="0" smtClean="0">
                <a:solidFill>
                  <a:schemeClr val="tx1"/>
                </a:solidFill>
                <a:latin typeface="Comic Sans MS" pitchFamily="66" charset="0"/>
              </a:rPr>
              <a:t>:</a:t>
            </a:r>
          </a:p>
          <a:p>
            <a:pPr algn="ctr"/>
            <a:r>
              <a:rPr lang="fr-FR" sz="2400" dirty="0" smtClean="0">
                <a:solidFill>
                  <a:schemeClr val="tx1"/>
                </a:solidFill>
                <a:latin typeface="Comic Sans MS" pitchFamily="66" charset="0"/>
              </a:rPr>
              <a:t> S. aureus peut produire de nombreuses toxines. Ces toxines libérées dans les aliments sont responsables d’intoxications alimentaires</a:t>
            </a:r>
            <a:r>
              <a:rPr lang="fr-FR" dirty="0" smtClean="0">
                <a:solidFill>
                  <a:schemeClr val="tx1"/>
                </a:solidFill>
                <a:latin typeface="Comic Sans MS" pitchFamily="66" charset="0"/>
              </a:rPr>
              <a:t>. </a:t>
            </a:r>
            <a:endParaRPr lang="fr-FR" dirty="0">
              <a:solidFill>
                <a:schemeClr val="tx1"/>
              </a:solidFill>
              <a:latin typeface="Comic Sans MS" pitchFamily="66" charset="0"/>
            </a:endParaRPr>
          </a:p>
        </p:txBody>
      </p:sp>
      <p:sp>
        <p:nvSpPr>
          <p:cNvPr id="5" name="Rectangle à coins arrondis 4"/>
          <p:cNvSpPr/>
          <p:nvPr/>
        </p:nvSpPr>
        <p:spPr>
          <a:xfrm>
            <a:off x="1700064" y="413048"/>
            <a:ext cx="5688632" cy="108012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800" b="1" dirty="0" smtClean="0">
                <a:solidFill>
                  <a:schemeClr val="tx1"/>
                </a:solidFill>
                <a:latin typeface="Comic Sans MS" pitchFamily="66" charset="0"/>
              </a:rPr>
              <a:t>Facteurs de </a:t>
            </a:r>
            <a:r>
              <a:rPr lang="fr-FR" sz="2800" b="1" dirty="0" err="1" smtClean="0">
                <a:solidFill>
                  <a:schemeClr val="tx1"/>
                </a:solidFill>
                <a:latin typeface="Comic Sans MS" pitchFamily="66" charset="0"/>
              </a:rPr>
              <a:t>pathogénicité</a:t>
            </a:r>
            <a:r>
              <a:rPr lang="fr-FR" sz="2800" b="1" dirty="0" smtClean="0">
                <a:solidFill>
                  <a:schemeClr val="tx1"/>
                </a:solidFill>
                <a:latin typeface="Comic Sans MS" pitchFamily="66" charset="0"/>
              </a:rPr>
              <a:t> </a:t>
            </a:r>
            <a:endParaRPr lang="fr-FR" sz="2800" dirty="0">
              <a:solidFill>
                <a:schemeClr val="tx1"/>
              </a:solidFill>
              <a:latin typeface="Comic Sans MS" pitchFamily="66" charset="0"/>
            </a:endParaRPr>
          </a:p>
        </p:txBody>
      </p:sp>
      <p:sp>
        <p:nvSpPr>
          <p:cNvPr id="6" name="Rectangle à coins arrondis 5"/>
          <p:cNvSpPr/>
          <p:nvPr/>
        </p:nvSpPr>
        <p:spPr>
          <a:xfrm>
            <a:off x="5508104" y="1844824"/>
            <a:ext cx="3024336" cy="302433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b="1" dirty="0" smtClean="0">
                <a:solidFill>
                  <a:schemeClr val="tx1"/>
                </a:solidFill>
                <a:effectLst>
                  <a:outerShdw blurRad="38100" dist="38100" dir="2700000" algn="tl">
                    <a:srgbClr val="000000">
                      <a:alpha val="43137"/>
                    </a:srgbClr>
                  </a:outerShdw>
                </a:effectLst>
                <a:latin typeface="Comic Sans MS" pitchFamily="66" charset="0"/>
              </a:rPr>
              <a:t> </a:t>
            </a:r>
            <a:r>
              <a:rPr lang="fr-FR" b="1" u="sng" dirty="0" smtClean="0">
                <a:solidFill>
                  <a:schemeClr val="tx1"/>
                </a:solidFill>
                <a:effectLst>
                  <a:outerShdw blurRad="38100" dist="38100" dir="2700000" algn="tl">
                    <a:srgbClr val="000000">
                      <a:alpha val="43137"/>
                    </a:srgbClr>
                  </a:outerShdw>
                </a:effectLst>
                <a:latin typeface="Comic Sans MS" pitchFamily="66" charset="0"/>
              </a:rPr>
              <a:t>Enzymes</a:t>
            </a:r>
            <a:r>
              <a:rPr lang="fr-FR" dirty="0" smtClean="0">
                <a:solidFill>
                  <a:schemeClr val="tx1"/>
                </a:solidFill>
                <a:effectLst>
                  <a:outerShdw blurRad="38100" dist="38100" dir="2700000" algn="tl">
                    <a:srgbClr val="000000">
                      <a:alpha val="43137"/>
                    </a:srgbClr>
                  </a:outerShdw>
                </a:effectLst>
                <a:latin typeface="Comic Sans MS" pitchFamily="66" charset="0"/>
              </a:rPr>
              <a:t> :</a:t>
            </a:r>
          </a:p>
          <a:p>
            <a:pPr algn="ctr"/>
            <a:r>
              <a:rPr lang="fr-FR" dirty="0" smtClean="0">
                <a:solidFill>
                  <a:schemeClr val="tx1"/>
                </a:solidFill>
                <a:latin typeface="Comic Sans MS" pitchFamily="66" charset="0"/>
              </a:rPr>
              <a:t> S. aureus produit différentes enzymes qui peuvent favoriser sa diffusion et une coagulase qui favorise la constitution de </a:t>
            </a:r>
            <a:r>
              <a:rPr lang="fr-FR" dirty="0" smtClean="0">
                <a:solidFill>
                  <a:srgbClr val="FF0000"/>
                </a:solidFill>
                <a:latin typeface="Comic Sans MS" pitchFamily="66" charset="0"/>
              </a:rPr>
              <a:t>thrombophlébites</a:t>
            </a:r>
            <a:r>
              <a:rPr lang="fr-FR" dirty="0" smtClean="0">
                <a:solidFill>
                  <a:schemeClr val="tx1"/>
                </a:solidFill>
                <a:latin typeface="Comic Sans MS" pitchFamily="66" charset="0"/>
              </a:rPr>
              <a:t> </a:t>
            </a:r>
            <a:r>
              <a:rPr lang="fr-FR" dirty="0" smtClean="0">
                <a:solidFill>
                  <a:srgbClr val="FF0000"/>
                </a:solidFill>
                <a:latin typeface="Comic Sans MS" pitchFamily="66" charset="0"/>
              </a:rPr>
              <a:t>septiques.</a:t>
            </a:r>
            <a:r>
              <a:rPr lang="fr-FR" dirty="0" smtClean="0">
                <a:solidFill>
                  <a:schemeClr val="tx1"/>
                </a:solidFill>
                <a:latin typeface="Comic Sans MS" pitchFamily="66" charset="0"/>
              </a:rPr>
              <a:t/>
            </a:r>
            <a:br>
              <a:rPr lang="fr-FR" dirty="0" smtClean="0">
                <a:solidFill>
                  <a:schemeClr val="tx1"/>
                </a:solidFill>
                <a:latin typeface="Comic Sans MS" pitchFamily="66" charset="0"/>
              </a:rPr>
            </a:br>
            <a:endParaRPr lang="fr-FR" dirty="0">
              <a:solidFill>
                <a:schemeClr val="tx1"/>
              </a:solidFill>
              <a:latin typeface="Comic Sans MS" pitchFamily="66" charset="0"/>
            </a:endParaRPr>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spd="slow" advTm="70667">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5">
                                            <p:bg/>
                                          </p:spTgt>
                                        </p:tgtEl>
                                        <p:attrNameLst>
                                          <p:attrName>style.visibility</p:attrName>
                                        </p:attrNameLst>
                                      </p:cBhvr>
                                      <p:to>
                                        <p:strVal val="visible"/>
                                      </p:to>
                                    </p:set>
                                    <p:animEffect transition="in" filter="fade">
                                      <p:cBhvr>
                                        <p:cTn id="10" dur="2000"/>
                                        <p:tgtEl>
                                          <p:spTgt spid="5">
                                            <p:bg/>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2000"/>
                                        <p:tgtEl>
                                          <p:spTgt spid="5">
                                            <p:txEl>
                                              <p:pRg st="0" end="0"/>
                                            </p:txEl>
                                          </p:spTgt>
                                        </p:tgtEl>
                                      </p:cBhvr>
                                    </p:animEffect>
                                  </p:childTnLst>
                                </p:cTn>
                              </p:par>
                            </p:childTnLst>
                          </p:cTn>
                        </p:par>
                        <p:par>
                          <p:cTn id="15" fill="hold">
                            <p:stCondLst>
                              <p:cond delay="4000"/>
                            </p:stCondLst>
                            <p:childTnLst>
                              <p:par>
                                <p:cTn id="16" presetID="2" presetClass="entr" presetSubtype="4" fill="hold" grpId="0" nodeType="afterEffect">
                                  <p:stCondLst>
                                    <p:cond delay="0"/>
                                  </p:stCondLst>
                                  <p:childTnLst>
                                    <p:set>
                                      <p:cBhvr>
                                        <p:cTn id="17" dur="1" fill="hold">
                                          <p:stCondLst>
                                            <p:cond delay="0"/>
                                          </p:stCondLst>
                                        </p:cTn>
                                        <p:tgtEl>
                                          <p:spTgt spid="4">
                                            <p:bg/>
                                          </p:spTgt>
                                        </p:tgtEl>
                                        <p:attrNameLst>
                                          <p:attrName>style.visibility</p:attrName>
                                        </p:attrNameLst>
                                      </p:cBhvr>
                                      <p:to>
                                        <p:strVal val="visible"/>
                                      </p:to>
                                    </p:set>
                                    <p:anim calcmode="lin" valueType="num">
                                      <p:cBhvr additive="base">
                                        <p:cTn id="18"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9" dur="500" fill="hold"/>
                                        <p:tgtEl>
                                          <p:spTgt spid="4">
                                            <p:bg/>
                                          </p:spTgt>
                                        </p:tgtEl>
                                        <p:attrNameLst>
                                          <p:attrName>ppt_y</p:attrName>
                                        </p:attrNameLst>
                                      </p:cBhvr>
                                      <p:tavLst>
                                        <p:tav tm="0">
                                          <p:val>
                                            <p:strVal val="1+#ppt_h/2"/>
                                          </p:val>
                                        </p:tav>
                                        <p:tav tm="100000">
                                          <p:val>
                                            <p:strVal val="#ppt_y"/>
                                          </p:val>
                                        </p:tav>
                                      </p:tavLst>
                                    </p:anim>
                                  </p:childTnLst>
                                </p:cTn>
                              </p:par>
                            </p:childTnLst>
                          </p:cTn>
                        </p:par>
                        <p:par>
                          <p:cTn id="20" fill="hold">
                            <p:stCondLst>
                              <p:cond delay="4500"/>
                            </p:stCondLst>
                            <p:childTnLst>
                              <p:par>
                                <p:cTn id="21" presetID="2" presetClass="entr" presetSubtype="4" fill="hold" grpId="0" nodeType="after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 calcmode="lin" valueType="num">
                                      <p:cBhvr additive="base">
                                        <p:cTn id="2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25" fill="hold">
                            <p:stCondLst>
                              <p:cond delay="5000"/>
                            </p:stCondLst>
                            <p:childTnLst>
                              <p:par>
                                <p:cTn id="26" presetID="2" presetClass="entr" presetSubtype="4" fill="hold" grpId="0" nodeType="after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 calcmode="lin" valueType="num">
                                      <p:cBhvr additive="base">
                                        <p:cTn id="28"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30" fill="hold">
                            <p:stCondLst>
                              <p:cond delay="5500"/>
                            </p:stCondLst>
                            <p:childTnLst>
                              <p:par>
                                <p:cTn id="31" presetID="2" presetClass="entr" presetSubtype="4" fill="hold" grpId="0" nodeType="afterEffect">
                                  <p:stCondLst>
                                    <p:cond delay="0"/>
                                  </p:stCondLst>
                                  <p:childTnLst>
                                    <p:set>
                                      <p:cBhvr>
                                        <p:cTn id="32" dur="1" fill="hold">
                                          <p:stCondLst>
                                            <p:cond delay="0"/>
                                          </p:stCondLst>
                                        </p:cTn>
                                        <p:tgtEl>
                                          <p:spTgt spid="6">
                                            <p:bg/>
                                          </p:spTgt>
                                        </p:tgtEl>
                                        <p:attrNameLst>
                                          <p:attrName>style.visibility</p:attrName>
                                        </p:attrNameLst>
                                      </p:cBhvr>
                                      <p:to>
                                        <p:strVal val="visible"/>
                                      </p:to>
                                    </p:set>
                                    <p:anim calcmode="lin" valueType="num">
                                      <p:cBhvr additive="base">
                                        <p:cTn id="33" dur="500" fill="hold"/>
                                        <p:tgtEl>
                                          <p:spTgt spid="6">
                                            <p:bg/>
                                          </p:spTgt>
                                        </p:tgtEl>
                                        <p:attrNameLst>
                                          <p:attrName>ppt_x</p:attrName>
                                        </p:attrNameLst>
                                      </p:cBhvr>
                                      <p:tavLst>
                                        <p:tav tm="0">
                                          <p:val>
                                            <p:strVal val="#ppt_x"/>
                                          </p:val>
                                        </p:tav>
                                        <p:tav tm="100000">
                                          <p:val>
                                            <p:strVal val="#ppt_x"/>
                                          </p:val>
                                        </p:tav>
                                      </p:tavLst>
                                    </p:anim>
                                    <p:anim calcmode="lin" valueType="num">
                                      <p:cBhvr additive="base">
                                        <p:cTn id="34" dur="500" fill="hold"/>
                                        <p:tgtEl>
                                          <p:spTgt spid="6">
                                            <p:bg/>
                                          </p:spTgt>
                                        </p:tgtEl>
                                        <p:attrNameLst>
                                          <p:attrName>ppt_y</p:attrName>
                                        </p:attrNameLst>
                                      </p:cBhvr>
                                      <p:tavLst>
                                        <p:tav tm="0">
                                          <p:val>
                                            <p:strVal val="1+#ppt_h/2"/>
                                          </p:val>
                                        </p:tav>
                                        <p:tav tm="100000">
                                          <p:val>
                                            <p:strVal val="#ppt_y"/>
                                          </p:val>
                                        </p:tav>
                                      </p:tavLst>
                                    </p:anim>
                                  </p:childTnLst>
                                </p:cTn>
                              </p:par>
                            </p:childTnLst>
                          </p:cTn>
                        </p:par>
                        <p:par>
                          <p:cTn id="35" fill="hold">
                            <p:stCondLst>
                              <p:cond delay="6000"/>
                            </p:stCondLst>
                            <p:childTnLst>
                              <p:par>
                                <p:cTn id="36" presetID="2" presetClass="entr" presetSubtype="4" fill="hold" grpId="0" nodeType="afterEffect">
                                  <p:stCondLst>
                                    <p:cond delay="0"/>
                                  </p:stCondLst>
                                  <p:childTnLst>
                                    <p:set>
                                      <p:cBhvr>
                                        <p:cTn id="37" dur="1" fill="hold">
                                          <p:stCondLst>
                                            <p:cond delay="0"/>
                                          </p:stCondLst>
                                        </p:cTn>
                                        <p:tgtEl>
                                          <p:spTgt spid="6">
                                            <p:txEl>
                                              <p:pRg st="0" end="0"/>
                                            </p:txEl>
                                          </p:spTgt>
                                        </p:tgtEl>
                                        <p:attrNameLst>
                                          <p:attrName>style.visibility</p:attrName>
                                        </p:attrNameLst>
                                      </p:cBhvr>
                                      <p:to>
                                        <p:strVal val="visible"/>
                                      </p:to>
                                    </p:set>
                                    <p:anim calcmode="lin" valueType="num">
                                      <p:cBhvr additive="base">
                                        <p:cTn id="38"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40" fill="hold">
                            <p:stCondLst>
                              <p:cond delay="6500"/>
                            </p:stCondLst>
                            <p:childTnLst>
                              <p:par>
                                <p:cTn id="41" presetID="2" presetClass="entr" presetSubtype="4" fill="hold" grpId="0" nodeType="after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 calcmode="lin" valueType="num">
                                      <p:cBhvr additive="base">
                                        <p:cTn id="4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5" fill="hold" display="0">
                  <p:stCondLst>
                    <p:cond delay="indefinite"/>
                  </p:stCondLst>
                  <p:endCondLst>
                    <p:cond evt="onStopAudio" delay="0">
                      <p:tgtEl>
                        <p:sldTgt/>
                      </p:tgtEl>
                    </p:cond>
                  </p:endCondLst>
                </p:cTn>
                <p:tgtEl>
                  <p:spTgt spid="9"/>
                </p:tgtEl>
              </p:cMediaNode>
            </p:audio>
          </p:childTnLst>
        </p:cTn>
      </p:par>
    </p:tnLst>
    <p:bldLst>
      <p:bldP spid="4" grpId="0" build="allAtOnce" animBg="1"/>
      <p:bldP spid="5" grpId="0" build="p" animBg="1"/>
      <p:bldP spid="6"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téléchargement (2).jpg"/>
          <p:cNvPicPr>
            <a:picLocks noChangeAspect="1"/>
          </p:cNvPicPr>
          <p:nvPr/>
        </p:nvPicPr>
        <p:blipFill>
          <a:blip r:embed="rId4" cstate="print"/>
          <a:stretch>
            <a:fillRect/>
          </a:stretch>
        </p:blipFill>
        <p:spPr>
          <a:xfrm>
            <a:off x="0" y="0"/>
            <a:ext cx="9144000" cy="6858000"/>
          </a:xfrm>
          <a:prstGeom prst="rect">
            <a:avLst/>
          </a:prstGeom>
        </p:spPr>
      </p:pic>
      <p:sp>
        <p:nvSpPr>
          <p:cNvPr id="3" name="Rectangle à coins arrondis 2"/>
          <p:cNvSpPr/>
          <p:nvPr/>
        </p:nvSpPr>
        <p:spPr>
          <a:xfrm>
            <a:off x="1403648" y="260648"/>
            <a:ext cx="5472608" cy="108012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solidFill>
                  <a:schemeClr val="tx1"/>
                </a:solidFill>
                <a:latin typeface="Comic Sans MS" pitchFamily="66" charset="0"/>
              </a:rPr>
              <a:t>Diagnostic bactériologique</a:t>
            </a:r>
            <a:endParaRPr lang="fr-FR" sz="3200" dirty="0">
              <a:solidFill>
                <a:schemeClr val="tx1"/>
              </a:solidFill>
              <a:latin typeface="Comic Sans MS" pitchFamily="66" charset="0"/>
            </a:endParaRPr>
          </a:p>
        </p:txBody>
      </p:sp>
      <p:sp>
        <p:nvSpPr>
          <p:cNvPr id="6" name="Rectangle à coins arrondis 5"/>
          <p:cNvSpPr/>
          <p:nvPr/>
        </p:nvSpPr>
        <p:spPr>
          <a:xfrm>
            <a:off x="251520" y="1484784"/>
            <a:ext cx="8352928" cy="501317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800" u="sng" dirty="0" smtClean="0">
                <a:solidFill>
                  <a:srgbClr val="FF0000"/>
                </a:solidFill>
                <a:effectLst>
                  <a:outerShdw blurRad="38100" dist="38100" dir="2700000" algn="tl">
                    <a:srgbClr val="000000">
                      <a:alpha val="43137"/>
                    </a:srgbClr>
                  </a:outerShdw>
                </a:effectLst>
                <a:latin typeface="Comic Sans MS" pitchFamily="66" charset="0"/>
              </a:rPr>
              <a:t>a- Diagnostic direct:</a:t>
            </a:r>
          </a:p>
          <a:p>
            <a:pPr algn="ctr"/>
            <a:endParaRPr lang="fr-FR" u="sng" dirty="0" smtClean="0">
              <a:solidFill>
                <a:schemeClr val="tx1"/>
              </a:solidFill>
              <a:effectLst>
                <a:outerShdw blurRad="38100" dist="38100" dir="2700000" algn="tl">
                  <a:srgbClr val="000000">
                    <a:alpha val="43137"/>
                  </a:srgbClr>
                </a:outerShdw>
              </a:effectLst>
              <a:latin typeface="Comic Sans MS" pitchFamily="66" charset="0"/>
            </a:endParaRPr>
          </a:p>
          <a:p>
            <a:pPr algn="ctr"/>
            <a:r>
              <a:rPr lang="fr-FR" dirty="0" smtClean="0">
                <a:solidFill>
                  <a:schemeClr val="tx1"/>
                </a:solidFill>
                <a:latin typeface="Comic Sans MS" pitchFamily="66" charset="0"/>
              </a:rPr>
              <a:t> </a:t>
            </a:r>
            <a:r>
              <a:rPr lang="fr-FR" sz="2400" dirty="0" smtClean="0">
                <a:solidFill>
                  <a:schemeClr val="tx1"/>
                </a:solidFill>
                <a:latin typeface="Comic Sans MS" pitchFamily="66" charset="0"/>
              </a:rPr>
              <a:t>Il repose sur l’isolement de la bactérie au niveau des lésions ou par hémoculture en cas de septicémie. Des milieux sélectifs peuvent être utilisés pour des prélèvements portant sur des régions où la flore commensale est abondante. Dans des cas très particuliers, des laboratoires spécialisés peuvent rechercher si la bactérie isolée possède ou non des toxines . L’étude de la sensibilité aux antibiotiques est indispensable, en particulier la recherche du caractère </a:t>
            </a:r>
            <a:r>
              <a:rPr lang="fr-FR" sz="2400" dirty="0" err="1" smtClean="0">
                <a:solidFill>
                  <a:schemeClr val="tx1"/>
                </a:solidFill>
                <a:latin typeface="Comic Sans MS" pitchFamily="66" charset="0"/>
              </a:rPr>
              <a:t>méti</a:t>
            </a:r>
            <a:r>
              <a:rPr lang="fr-FR" sz="2400" dirty="0" smtClean="0">
                <a:solidFill>
                  <a:schemeClr val="tx1"/>
                </a:solidFill>
                <a:latin typeface="Comic Sans MS" pitchFamily="66" charset="0"/>
              </a:rPr>
              <a:t>-R qui nécessite des techniques particulières.</a:t>
            </a:r>
            <a:endParaRPr lang="fr-FR" sz="2400" dirty="0">
              <a:solidFill>
                <a:schemeClr val="tx1"/>
              </a:solidFill>
              <a:latin typeface="Comic Sans MS" pitchFamily="66"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spd="slow" advTm="86113">
    <p:spli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fade">
                                      <p:cBhvr>
                                        <p:cTn id="10" dur="2000"/>
                                        <p:tgtEl>
                                          <p:spTgt spid="3">
                                            <p:bg/>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childTnLst>
                                </p:cTn>
                              </p:par>
                            </p:childTnLst>
                          </p:cTn>
                        </p:par>
                        <p:par>
                          <p:cTn id="15" fill="hold">
                            <p:stCondLst>
                              <p:cond delay="4000"/>
                            </p:stCondLst>
                            <p:childTnLst>
                              <p:par>
                                <p:cTn id="16" presetID="22" presetClass="entr" presetSubtype="4" fill="hold" grpId="0" nodeType="afterEffect">
                                  <p:stCondLst>
                                    <p:cond delay="0"/>
                                  </p:stCondLst>
                                  <p:childTnLst>
                                    <p:set>
                                      <p:cBhvr>
                                        <p:cTn id="17" dur="1" fill="hold">
                                          <p:stCondLst>
                                            <p:cond delay="0"/>
                                          </p:stCondLst>
                                        </p:cTn>
                                        <p:tgtEl>
                                          <p:spTgt spid="6">
                                            <p:bg/>
                                          </p:spTgt>
                                        </p:tgtEl>
                                        <p:attrNameLst>
                                          <p:attrName>style.visibility</p:attrName>
                                        </p:attrNameLst>
                                      </p:cBhvr>
                                      <p:to>
                                        <p:strVal val="visible"/>
                                      </p:to>
                                    </p:set>
                                    <p:animEffect transition="in" filter="wipe(down)">
                                      <p:cBhvr>
                                        <p:cTn id="18" dur="500"/>
                                        <p:tgtEl>
                                          <p:spTgt spid="6">
                                            <p:bg/>
                                          </p:spTgt>
                                        </p:tgtEl>
                                      </p:cBhvr>
                                    </p:animEffect>
                                  </p:childTnLst>
                                </p:cTn>
                              </p:par>
                            </p:childTnLst>
                          </p:cTn>
                        </p:par>
                        <p:par>
                          <p:cTn id="19" fill="hold">
                            <p:stCondLst>
                              <p:cond delay="4500"/>
                            </p:stCondLst>
                            <p:childTnLst>
                              <p:par>
                                <p:cTn id="20" presetID="22" presetClass="entr" presetSubtype="4" fill="hold" grpId="0" nodeType="after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wipe(down)">
                                      <p:cBhvr>
                                        <p:cTn id="22" dur="500"/>
                                        <p:tgtEl>
                                          <p:spTgt spid="6">
                                            <p:txEl>
                                              <p:pRg st="0" end="0"/>
                                            </p:txEl>
                                          </p:spTgt>
                                        </p:tgtEl>
                                      </p:cBhvr>
                                    </p:animEffect>
                                  </p:childTnLst>
                                </p:cTn>
                              </p:par>
                            </p:childTnLst>
                          </p:cTn>
                        </p:par>
                        <p:par>
                          <p:cTn id="23" fill="hold">
                            <p:stCondLst>
                              <p:cond delay="5000"/>
                            </p:stCondLst>
                            <p:childTnLst>
                              <p:par>
                                <p:cTn id="24" presetID="22" presetClass="entr" presetSubtype="4" fill="hold" grpId="0" nodeType="after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wipe(down)">
                                      <p:cBhvr>
                                        <p:cTn id="26"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4"/>
                </p:tgtEl>
              </p:cMediaNode>
            </p:audio>
          </p:childTnLst>
        </p:cTn>
      </p:par>
    </p:tnLst>
    <p:bldLst>
      <p:bldP spid="3" grpId="0" build="allAtOnce" animBg="1"/>
      <p:bldP spid="6"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4" cstate="print"/>
          <a:stretch>
            <a:fillRect/>
          </a:stretch>
        </p:blipFill>
        <p:spPr>
          <a:xfrm>
            <a:off x="0" y="0"/>
            <a:ext cx="9144000" cy="6858000"/>
          </a:xfrm>
          <a:prstGeom prst="rect">
            <a:avLst/>
          </a:prstGeom>
        </p:spPr>
      </p:pic>
      <p:sp>
        <p:nvSpPr>
          <p:cNvPr id="4" name="Rectangle à coins arrondis 3"/>
          <p:cNvSpPr/>
          <p:nvPr/>
        </p:nvSpPr>
        <p:spPr>
          <a:xfrm>
            <a:off x="1187624" y="188640"/>
            <a:ext cx="5904656" cy="93610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solidFill>
                  <a:schemeClr val="tx1"/>
                </a:solidFill>
                <a:latin typeface="Comic Sans MS" pitchFamily="66" charset="0"/>
              </a:rPr>
              <a:t>Traitement et prévention</a:t>
            </a:r>
            <a:endParaRPr lang="fr-FR" sz="3200" dirty="0">
              <a:solidFill>
                <a:schemeClr val="tx1"/>
              </a:solidFill>
              <a:latin typeface="Comic Sans MS" pitchFamily="66" charset="0"/>
            </a:endParaRPr>
          </a:p>
        </p:txBody>
      </p:sp>
      <p:sp>
        <p:nvSpPr>
          <p:cNvPr id="5" name="Rectangle à coins arrondis 4"/>
          <p:cNvSpPr/>
          <p:nvPr/>
        </p:nvSpPr>
        <p:spPr>
          <a:xfrm>
            <a:off x="395536" y="1340768"/>
            <a:ext cx="8424936" cy="525658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dirty="0" smtClean="0">
                <a:solidFill>
                  <a:schemeClr val="tx1"/>
                </a:solidFill>
                <a:latin typeface="Comic Sans MS" pitchFamily="66" charset="0"/>
              </a:rPr>
              <a:t>Le choix de l’antibiothérapie sera guidé par l’antibiogramme et le contexte clinique. Les souches communautaires sont généralement résistantes aux pénicillines G et A mais sensibles aux pénicillines M( oxacilline) (et aux céphalosporines). Elles sont souvent sensibles aux macrolides, aux </a:t>
            </a:r>
            <a:r>
              <a:rPr lang="fr-FR" dirty="0" err="1" smtClean="0">
                <a:solidFill>
                  <a:schemeClr val="tx1"/>
                </a:solidFill>
                <a:latin typeface="Comic Sans MS" pitchFamily="66" charset="0"/>
              </a:rPr>
              <a:t>synergistines</a:t>
            </a:r>
            <a:r>
              <a:rPr lang="fr-FR" dirty="0" smtClean="0">
                <a:solidFill>
                  <a:schemeClr val="tx1"/>
                </a:solidFill>
                <a:latin typeface="Comic Sans MS" pitchFamily="66" charset="0"/>
              </a:rPr>
              <a:t> et aux </a:t>
            </a:r>
            <a:r>
              <a:rPr lang="fr-FR" dirty="0" err="1" smtClean="0">
                <a:solidFill>
                  <a:schemeClr val="tx1"/>
                </a:solidFill>
                <a:latin typeface="Comic Sans MS" pitchFamily="66" charset="0"/>
              </a:rPr>
              <a:t>fluoroquinolones</a:t>
            </a:r>
            <a:r>
              <a:rPr lang="fr-FR" dirty="0" smtClean="0">
                <a:solidFill>
                  <a:schemeClr val="tx1"/>
                </a:solidFill>
                <a:latin typeface="Comic Sans MS" pitchFamily="66" charset="0"/>
              </a:rPr>
              <a:t>. , parmi les souches isolées en milieu hospitalier, des souches  sont résistantes à toutes les bêta-</a:t>
            </a:r>
            <a:r>
              <a:rPr lang="fr-FR" dirty="0" err="1" smtClean="0">
                <a:solidFill>
                  <a:schemeClr val="tx1"/>
                </a:solidFill>
                <a:latin typeface="Comic Sans MS" pitchFamily="66" charset="0"/>
              </a:rPr>
              <a:t>lactamines</a:t>
            </a:r>
            <a:r>
              <a:rPr lang="fr-FR" dirty="0" smtClean="0">
                <a:solidFill>
                  <a:schemeClr val="tx1"/>
                </a:solidFill>
                <a:latin typeface="Comic Sans MS" pitchFamily="66" charset="0"/>
              </a:rPr>
              <a:t> (souches </a:t>
            </a:r>
            <a:r>
              <a:rPr lang="fr-FR" dirty="0" err="1" smtClean="0">
                <a:solidFill>
                  <a:schemeClr val="tx1"/>
                </a:solidFill>
                <a:latin typeface="Comic Sans MS" pitchFamily="66" charset="0"/>
              </a:rPr>
              <a:t>méti</a:t>
            </a:r>
            <a:r>
              <a:rPr lang="fr-FR" dirty="0" smtClean="0">
                <a:solidFill>
                  <a:schemeClr val="tx1"/>
                </a:solidFill>
                <a:latin typeface="Comic Sans MS" pitchFamily="66" charset="0"/>
              </a:rPr>
              <a:t>-R)(Staphylocoque </a:t>
            </a:r>
            <a:r>
              <a:rPr lang="fr-FR" dirty="0" err="1" smtClean="0">
                <a:solidFill>
                  <a:schemeClr val="tx1"/>
                </a:solidFill>
                <a:latin typeface="Comic Sans MS" pitchFamily="66" charset="0"/>
              </a:rPr>
              <a:t>resistante</a:t>
            </a:r>
            <a:r>
              <a:rPr lang="fr-FR" dirty="0" smtClean="0">
                <a:solidFill>
                  <a:schemeClr val="tx1"/>
                </a:solidFill>
                <a:latin typeface="Comic Sans MS" pitchFamily="66" charset="0"/>
              </a:rPr>
              <a:t> à la </a:t>
            </a:r>
            <a:r>
              <a:rPr lang="fr-FR" dirty="0" err="1" smtClean="0">
                <a:solidFill>
                  <a:schemeClr val="tx1"/>
                </a:solidFill>
                <a:latin typeface="Comic Sans MS" pitchFamily="66" charset="0"/>
              </a:rPr>
              <a:t>méticilline</a:t>
            </a:r>
            <a:r>
              <a:rPr lang="fr-FR" dirty="0" smtClean="0">
                <a:solidFill>
                  <a:schemeClr val="tx1"/>
                </a:solidFill>
                <a:latin typeface="Comic Sans MS" pitchFamily="66" charset="0"/>
              </a:rPr>
              <a:t>) . Souvent seuls les </a:t>
            </a:r>
            <a:r>
              <a:rPr lang="fr-FR" dirty="0" err="1" smtClean="0">
                <a:solidFill>
                  <a:schemeClr val="tx1"/>
                </a:solidFill>
                <a:latin typeface="Comic Sans MS" pitchFamily="66" charset="0"/>
              </a:rPr>
              <a:t>glycopeptides</a:t>
            </a:r>
            <a:r>
              <a:rPr lang="fr-FR" dirty="0" smtClean="0">
                <a:solidFill>
                  <a:schemeClr val="tx1"/>
                </a:solidFill>
                <a:latin typeface="Comic Sans MS" pitchFamily="66" charset="0"/>
              </a:rPr>
              <a:t> restent actifs sur ces souches. Et des souches sont sensibles à la </a:t>
            </a:r>
            <a:r>
              <a:rPr lang="fr-FR" dirty="0" err="1" smtClean="0">
                <a:solidFill>
                  <a:schemeClr val="tx1"/>
                </a:solidFill>
                <a:latin typeface="Comic Sans MS" pitchFamily="66" charset="0"/>
              </a:rPr>
              <a:t>méticilline</a:t>
            </a:r>
            <a:r>
              <a:rPr lang="fr-FR" dirty="0" smtClean="0">
                <a:solidFill>
                  <a:schemeClr val="tx1"/>
                </a:solidFill>
                <a:latin typeface="Comic Sans MS" pitchFamily="66" charset="0"/>
              </a:rPr>
              <a:t> (</a:t>
            </a:r>
            <a:r>
              <a:rPr lang="fr-FR" dirty="0" err="1" smtClean="0">
                <a:solidFill>
                  <a:schemeClr val="tx1"/>
                </a:solidFill>
                <a:latin typeface="Comic Sans MS" pitchFamily="66" charset="0"/>
              </a:rPr>
              <a:t>méti-S</a:t>
            </a:r>
            <a:r>
              <a:rPr lang="fr-FR" dirty="0" smtClean="0">
                <a:solidFill>
                  <a:schemeClr val="tx1"/>
                </a:solidFill>
                <a:latin typeface="Comic Sans MS" pitchFamily="66" charset="0"/>
              </a:rPr>
              <a:t>)</a:t>
            </a:r>
            <a:r>
              <a:rPr lang="fr-FR" dirty="0">
                <a:solidFill>
                  <a:schemeClr val="tx1"/>
                </a:solidFill>
                <a:latin typeface="Comic Sans MS" pitchFamily="66" charset="0"/>
              </a:rPr>
              <a:t> . La </a:t>
            </a:r>
            <a:r>
              <a:rPr lang="fr-FR" dirty="0" smtClean="0">
                <a:solidFill>
                  <a:schemeClr val="tx1"/>
                </a:solidFill>
                <a:latin typeface="Comic Sans MS" pitchFamily="66" charset="0"/>
              </a:rPr>
              <a:t>prévention des infections nosocomiales repose sur un strict respect des règles d’hygiène et en particulier le lavage des mains. Il n’existe pas de vaccination efficace.</a:t>
            </a:r>
            <a:endParaRPr lang="fr-FR" dirty="0">
              <a:solidFill>
                <a:schemeClr val="tx1"/>
              </a:solidFill>
              <a:latin typeface="Comic Sans MS" pitchFamily="66"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spd="slow" advTm="260916">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4">
                                            <p:bg/>
                                          </p:spTgt>
                                        </p:tgtEl>
                                        <p:attrNameLst>
                                          <p:attrName>style.visibility</p:attrName>
                                        </p:attrNameLst>
                                      </p:cBhvr>
                                      <p:to>
                                        <p:strVal val="visible"/>
                                      </p:to>
                                    </p:set>
                                    <p:animEffect transition="in" filter="fade">
                                      <p:cBhvr>
                                        <p:cTn id="10" dur="2000"/>
                                        <p:tgtEl>
                                          <p:spTgt spid="4">
                                            <p:bg/>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2000"/>
                                        <p:tgtEl>
                                          <p:spTgt spid="4">
                                            <p:txEl>
                                              <p:pRg st="0" end="0"/>
                                            </p:txEl>
                                          </p:spTgt>
                                        </p:tgtEl>
                                      </p:cBhvr>
                                    </p:animEffect>
                                  </p:childTnLst>
                                </p:cTn>
                              </p:par>
                            </p:childTnLst>
                          </p:cTn>
                        </p:par>
                        <p:par>
                          <p:cTn id="15" fill="hold">
                            <p:stCondLst>
                              <p:cond delay="4000"/>
                            </p:stCondLst>
                            <p:childTnLst>
                              <p:par>
                                <p:cTn id="16" presetID="22" presetClass="entr" presetSubtype="4" fill="hold" grpId="0" nodeType="afterEffect">
                                  <p:stCondLst>
                                    <p:cond delay="0"/>
                                  </p:stCondLst>
                                  <p:childTnLst>
                                    <p:set>
                                      <p:cBhvr>
                                        <p:cTn id="17" dur="1" fill="hold">
                                          <p:stCondLst>
                                            <p:cond delay="0"/>
                                          </p:stCondLst>
                                        </p:cTn>
                                        <p:tgtEl>
                                          <p:spTgt spid="5">
                                            <p:bg/>
                                          </p:spTgt>
                                        </p:tgtEl>
                                        <p:attrNameLst>
                                          <p:attrName>style.visibility</p:attrName>
                                        </p:attrNameLst>
                                      </p:cBhvr>
                                      <p:to>
                                        <p:strVal val="visible"/>
                                      </p:to>
                                    </p:set>
                                    <p:animEffect transition="in" filter="wipe(down)">
                                      <p:cBhvr>
                                        <p:cTn id="18" dur="500"/>
                                        <p:tgtEl>
                                          <p:spTgt spid="5">
                                            <p:bg/>
                                          </p:spTgt>
                                        </p:tgtEl>
                                      </p:cBhvr>
                                    </p:animEffect>
                                  </p:childTnLst>
                                </p:cTn>
                              </p:par>
                            </p:childTnLst>
                          </p:cTn>
                        </p:par>
                        <p:par>
                          <p:cTn id="19" fill="hold">
                            <p:stCondLst>
                              <p:cond delay="4500"/>
                            </p:stCondLst>
                            <p:childTnLst>
                              <p:par>
                                <p:cTn id="20" presetID="22" presetClass="entr" presetSubtype="4" fill="hold" grpId="0" nodeType="after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wipe(down)">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
                </p:tgtEl>
              </p:cMediaNode>
            </p:audio>
          </p:childTnLst>
        </p:cTn>
      </p:par>
    </p:tnLst>
    <p:bldLst>
      <p:bldP spid="4" grpId="0" build="allAtOnce" animBg="1"/>
      <p:bldP spid="5"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téléchargement (2).jpg"/>
          <p:cNvPicPr>
            <a:picLocks noChangeAspect="1"/>
          </p:cNvPicPr>
          <p:nvPr/>
        </p:nvPicPr>
        <p:blipFill>
          <a:blip r:embed="rId4" cstate="print"/>
          <a:stretch>
            <a:fillRect/>
          </a:stretch>
        </p:blipFill>
        <p:spPr>
          <a:xfrm>
            <a:off x="0" y="0"/>
            <a:ext cx="9144000" cy="6858000"/>
          </a:xfrm>
          <a:prstGeom prst="rect">
            <a:avLst/>
          </a:prstGeom>
        </p:spPr>
      </p:pic>
      <p:sp>
        <p:nvSpPr>
          <p:cNvPr id="3" name="Rectangle à coins arrondis 2"/>
          <p:cNvSpPr/>
          <p:nvPr/>
        </p:nvSpPr>
        <p:spPr>
          <a:xfrm>
            <a:off x="2411760" y="260648"/>
            <a:ext cx="4032448" cy="7920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latin typeface="Comic Sans MS" pitchFamily="66" charset="0"/>
              </a:rPr>
              <a:t>Culture</a:t>
            </a:r>
            <a:endParaRPr lang="fr-FR" sz="3200" b="1" dirty="0">
              <a:latin typeface="Comic Sans MS" pitchFamily="66" charset="0"/>
            </a:endParaRPr>
          </a:p>
        </p:txBody>
      </p:sp>
      <p:sp>
        <p:nvSpPr>
          <p:cNvPr id="4" name="Rectangle à coins arrondis 3"/>
          <p:cNvSpPr/>
          <p:nvPr/>
        </p:nvSpPr>
        <p:spPr>
          <a:xfrm>
            <a:off x="323528" y="1484784"/>
            <a:ext cx="8317432" cy="518457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dirty="0" smtClean="0">
              <a:solidFill>
                <a:schemeClr val="tx1"/>
              </a:solidFill>
              <a:latin typeface="Comic Sans MS" pitchFamily="66" charset="0"/>
            </a:endParaRPr>
          </a:p>
          <a:p>
            <a:pPr algn="ctr"/>
            <a:r>
              <a:rPr lang="fr-FR" dirty="0" smtClean="0">
                <a:solidFill>
                  <a:schemeClr val="tx1"/>
                </a:solidFill>
                <a:latin typeface="Comic Sans MS" pitchFamily="66" charset="0"/>
              </a:rPr>
              <a:t>Comme tous les germes très répandus dans la nature, </a:t>
            </a:r>
            <a:r>
              <a:rPr lang="fr-FR" i="1" dirty="0" err="1" smtClean="0">
                <a:solidFill>
                  <a:schemeClr val="tx1"/>
                </a:solidFill>
                <a:latin typeface="Comic Sans MS" pitchFamily="66" charset="0"/>
              </a:rPr>
              <a:t>S.aureus</a:t>
            </a:r>
            <a:r>
              <a:rPr lang="fr-FR" i="1" dirty="0" smtClean="0">
                <a:solidFill>
                  <a:schemeClr val="tx1"/>
                </a:solidFill>
                <a:latin typeface="Comic Sans MS" pitchFamily="66" charset="0"/>
              </a:rPr>
              <a:t> </a:t>
            </a:r>
            <a:r>
              <a:rPr lang="fr-FR" dirty="0" smtClean="0">
                <a:solidFill>
                  <a:schemeClr val="tx1"/>
                </a:solidFill>
                <a:latin typeface="Comic Sans MS" pitchFamily="66" charset="0"/>
              </a:rPr>
              <a:t>cultivé facilement sur les milieux usuels, à des conditions de pH et de température variables. Il est même capable de pousser dans des conditions hostiles, par exemple en </a:t>
            </a:r>
            <a:r>
              <a:rPr lang="fr-FR" i="1" dirty="0" smtClean="0">
                <a:solidFill>
                  <a:schemeClr val="tx1"/>
                </a:solidFill>
                <a:latin typeface="Comic Sans MS" pitchFamily="66" charset="0"/>
              </a:rPr>
              <a:t>présence de 7 % de </a:t>
            </a:r>
            <a:r>
              <a:rPr lang="fr-FR" i="1" dirty="0" err="1" smtClean="0">
                <a:solidFill>
                  <a:schemeClr val="tx1"/>
                </a:solidFill>
                <a:latin typeface="Comic Sans MS" pitchFamily="66" charset="0"/>
              </a:rPr>
              <a:t>Nacl</a:t>
            </a:r>
            <a:r>
              <a:rPr lang="fr-FR" dirty="0" smtClean="0">
                <a:solidFill>
                  <a:schemeClr val="tx1"/>
                </a:solidFill>
                <a:latin typeface="Comic Sans MS" pitchFamily="66" charset="0"/>
              </a:rPr>
              <a:t>. Ce caractère est mis à profit dans le milieu de culture sélectif </a:t>
            </a:r>
            <a:r>
              <a:rPr lang="fr-FR" dirty="0" err="1" smtClean="0">
                <a:solidFill>
                  <a:schemeClr val="tx1"/>
                </a:solidFill>
                <a:latin typeface="Comic Sans MS" pitchFamily="66" charset="0"/>
              </a:rPr>
              <a:t>hypersalé</a:t>
            </a:r>
            <a:r>
              <a:rPr lang="fr-FR" dirty="0" smtClean="0">
                <a:solidFill>
                  <a:schemeClr val="tx1"/>
                </a:solidFill>
                <a:latin typeface="Comic Sans MS" pitchFamily="66" charset="0"/>
              </a:rPr>
              <a:t> de CHAPMAN pour isoler le staphylocoque d'un prélèvement </a:t>
            </a:r>
            <a:r>
              <a:rPr lang="fr-FR" dirty="0" err="1" smtClean="0">
                <a:solidFill>
                  <a:schemeClr val="tx1"/>
                </a:solidFill>
                <a:latin typeface="Comic Sans MS" pitchFamily="66" charset="0"/>
              </a:rPr>
              <a:t>polymicrobien</a:t>
            </a:r>
            <a:r>
              <a:rPr lang="fr-FR" dirty="0" smtClean="0">
                <a:solidFill>
                  <a:schemeClr val="tx1"/>
                </a:solidFill>
                <a:latin typeface="Comic Sans MS" pitchFamily="66" charset="0"/>
              </a:rPr>
              <a:t>.</a:t>
            </a:r>
            <a:br>
              <a:rPr lang="fr-FR" dirty="0" smtClean="0">
                <a:solidFill>
                  <a:schemeClr val="tx1"/>
                </a:solidFill>
                <a:latin typeface="Comic Sans MS" pitchFamily="66" charset="0"/>
              </a:rPr>
            </a:br>
            <a:r>
              <a:rPr lang="fr-FR" b="1" dirty="0" smtClean="0">
                <a:solidFill>
                  <a:schemeClr val="tx1"/>
                </a:solidFill>
                <a:latin typeface="Comic Sans MS" pitchFamily="66" charset="0"/>
              </a:rPr>
              <a:t>En bouillon</a:t>
            </a:r>
            <a:r>
              <a:rPr lang="fr-FR" dirty="0" smtClean="0">
                <a:solidFill>
                  <a:schemeClr val="tx1"/>
                </a:solidFill>
                <a:latin typeface="Comic Sans MS" pitchFamily="66" charset="0"/>
              </a:rPr>
              <a:t/>
            </a:r>
            <a:br>
              <a:rPr lang="fr-FR" dirty="0" smtClean="0">
                <a:solidFill>
                  <a:schemeClr val="tx1"/>
                </a:solidFill>
                <a:latin typeface="Comic Sans MS" pitchFamily="66" charset="0"/>
              </a:rPr>
            </a:br>
            <a:r>
              <a:rPr lang="fr-FR" i="1" dirty="0" smtClean="0">
                <a:solidFill>
                  <a:schemeClr val="tx1"/>
                </a:solidFill>
                <a:latin typeface="Comic Sans MS" pitchFamily="66" charset="0"/>
              </a:rPr>
              <a:t>S.aureus </a:t>
            </a:r>
            <a:r>
              <a:rPr lang="fr-FR" dirty="0" smtClean="0">
                <a:solidFill>
                  <a:schemeClr val="tx1"/>
                </a:solidFill>
                <a:latin typeface="Comic Sans MS" pitchFamily="66" charset="0"/>
              </a:rPr>
              <a:t>donne un trouble uniforme en quelques heures</a:t>
            </a:r>
            <a:br>
              <a:rPr lang="fr-FR" dirty="0" smtClean="0">
                <a:solidFill>
                  <a:schemeClr val="tx1"/>
                </a:solidFill>
                <a:latin typeface="Comic Sans MS" pitchFamily="66" charset="0"/>
              </a:rPr>
            </a:br>
            <a:r>
              <a:rPr lang="fr-FR" b="1" dirty="0" smtClean="0">
                <a:solidFill>
                  <a:schemeClr val="tx1"/>
                </a:solidFill>
                <a:latin typeface="Comic Sans MS" pitchFamily="66" charset="0"/>
              </a:rPr>
              <a:t>Sur gélose ordinaire</a:t>
            </a:r>
            <a:r>
              <a:rPr lang="fr-FR" dirty="0" smtClean="0">
                <a:solidFill>
                  <a:schemeClr val="tx1"/>
                </a:solidFill>
                <a:latin typeface="Comic Sans MS" pitchFamily="66" charset="0"/>
              </a:rPr>
              <a:t/>
            </a:r>
            <a:br>
              <a:rPr lang="fr-FR" dirty="0" smtClean="0">
                <a:solidFill>
                  <a:schemeClr val="tx1"/>
                </a:solidFill>
                <a:latin typeface="Comic Sans MS" pitchFamily="66" charset="0"/>
              </a:rPr>
            </a:br>
            <a:r>
              <a:rPr lang="fr-FR" dirty="0" smtClean="0">
                <a:solidFill>
                  <a:schemeClr val="tx1"/>
                </a:solidFill>
                <a:latin typeface="Comic Sans MS" pitchFamily="66" charset="0"/>
              </a:rPr>
              <a:t>les colonies sont lisses, rondes, bombées, brillantes, opaques, de 1 mm de diamètre. Elles se pigmentent habituellement en jaune doré (aureus), parfois en jaune citron, et parfois sont non pigmentées</a:t>
            </a:r>
            <a:br>
              <a:rPr lang="fr-FR" dirty="0" smtClean="0">
                <a:solidFill>
                  <a:schemeClr val="tx1"/>
                </a:solidFill>
                <a:latin typeface="Comic Sans MS" pitchFamily="66" charset="0"/>
              </a:rPr>
            </a:br>
            <a:r>
              <a:rPr lang="fr-FR" b="1" dirty="0" smtClean="0">
                <a:solidFill>
                  <a:schemeClr val="tx1"/>
                </a:solidFill>
                <a:latin typeface="Comic Sans MS" pitchFamily="66" charset="0"/>
              </a:rPr>
              <a:t>En gélose profonde</a:t>
            </a:r>
            <a:r>
              <a:rPr lang="fr-FR" dirty="0" smtClean="0">
                <a:solidFill>
                  <a:schemeClr val="tx1"/>
                </a:solidFill>
                <a:latin typeface="Comic Sans MS" pitchFamily="66" charset="0"/>
              </a:rPr>
              <a:t/>
            </a:r>
            <a:br>
              <a:rPr lang="fr-FR" dirty="0" smtClean="0">
                <a:solidFill>
                  <a:schemeClr val="tx1"/>
                </a:solidFill>
                <a:latin typeface="Comic Sans MS" pitchFamily="66" charset="0"/>
              </a:rPr>
            </a:br>
            <a:r>
              <a:rPr lang="fr-FR" i="1" dirty="0" smtClean="0">
                <a:solidFill>
                  <a:schemeClr val="tx1"/>
                </a:solidFill>
                <a:latin typeface="Comic Sans MS" pitchFamily="66" charset="0"/>
              </a:rPr>
              <a:t>S.aureus </a:t>
            </a:r>
            <a:r>
              <a:rPr lang="fr-FR" dirty="0" smtClean="0">
                <a:solidFill>
                  <a:schemeClr val="tx1"/>
                </a:solidFill>
                <a:latin typeface="Comic Sans MS" pitchFamily="66" charset="0"/>
              </a:rPr>
              <a:t>pousse dans la zone d'aérobiose et dans la zone d'anaérobiose. C'est donc une bactérie aérobie-anaérobie facultative, capable de se multiplier à la surface de la peau, en aérobiose et dans les tissus mal oxygénés, plaie profonde par exemple.</a:t>
            </a:r>
            <a:br>
              <a:rPr lang="fr-FR" dirty="0" smtClean="0">
                <a:solidFill>
                  <a:schemeClr val="tx1"/>
                </a:solidFill>
                <a:latin typeface="Comic Sans MS" pitchFamily="66" charset="0"/>
              </a:rPr>
            </a:br>
            <a:endParaRPr lang="fr-FR" dirty="0">
              <a:solidFill>
                <a:schemeClr val="tx1"/>
              </a:solidFill>
              <a:latin typeface="Comic Sans MS" pitchFamily="66"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spd="slow" advTm="158701">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fade">
                                      <p:cBhvr>
                                        <p:cTn id="10" dur="2000"/>
                                        <p:tgtEl>
                                          <p:spTgt spid="3">
                                            <p:bg/>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childTnLst>
                                </p:cTn>
                              </p:par>
                            </p:childTnLst>
                          </p:cTn>
                        </p:par>
                        <p:par>
                          <p:cTn id="15" fill="hold">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4">
                                            <p:bg/>
                                          </p:spTgt>
                                        </p:tgtEl>
                                        <p:attrNameLst>
                                          <p:attrName>style.visibility</p:attrName>
                                        </p:attrNameLst>
                                      </p:cBhvr>
                                      <p:to>
                                        <p:strVal val="visible"/>
                                      </p:to>
                                    </p:set>
                                    <p:animEffect transition="in" filter="fade">
                                      <p:cBhvr>
                                        <p:cTn id="18" dur="2000"/>
                                        <p:tgtEl>
                                          <p:spTgt spid="4">
                                            <p:bg/>
                                          </p:spTgt>
                                        </p:tgtEl>
                                      </p:cBhvr>
                                    </p:animEffect>
                                  </p:childTnLst>
                                </p:cTn>
                              </p:par>
                            </p:childTnLst>
                          </p:cTn>
                        </p:par>
                        <p:par>
                          <p:cTn id="19" fill="hold">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
                </p:tgtEl>
              </p:cMediaNode>
            </p:audio>
          </p:childTnLst>
        </p:cTn>
      </p:par>
    </p:tnLst>
    <p:bldLst>
      <p:bldP spid="3" grpId="0" build="allAtOnce" animBg="1"/>
      <p:bldP spid="4" grpId="0" build="allAtOnce"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téléchargement (2).jpg"/>
          <p:cNvPicPr>
            <a:picLocks noChangeAspect="1"/>
          </p:cNvPicPr>
          <p:nvPr/>
        </p:nvPicPr>
        <p:blipFill>
          <a:blip r:embed="rId5" cstate="print"/>
          <a:stretch>
            <a:fillRect/>
          </a:stretch>
        </p:blipFill>
        <p:spPr>
          <a:xfrm>
            <a:off x="0" y="0"/>
            <a:ext cx="9144000" cy="6858000"/>
          </a:xfrm>
          <a:prstGeom prst="rect">
            <a:avLst/>
          </a:prstGeom>
        </p:spPr>
      </p:pic>
      <p:sp>
        <p:nvSpPr>
          <p:cNvPr id="5" name="Rectangle à coins arrondis 4"/>
          <p:cNvSpPr/>
          <p:nvPr/>
        </p:nvSpPr>
        <p:spPr>
          <a:xfrm>
            <a:off x="6084168" y="2924944"/>
            <a:ext cx="2520280" cy="510778"/>
          </a:xfrm>
          <a:prstGeom prst="round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fr-FR" sz="2400" b="1" i="1" dirty="0" smtClean="0">
                <a:effectLst>
                  <a:outerShdw blurRad="38100" dist="38100" dir="2700000" algn="tl">
                    <a:srgbClr val="000000">
                      <a:alpha val="43137"/>
                    </a:srgbClr>
                  </a:outerShdw>
                </a:effectLst>
                <a:latin typeface="Comic Sans MS" pitchFamily="66" charset="0"/>
                <a:cs typeface="Vijaya" pitchFamily="34" charset="0"/>
              </a:rPr>
              <a:t>Plan de travail</a:t>
            </a:r>
            <a:endParaRPr lang="fr-FR" sz="2400" b="1" i="1" dirty="0">
              <a:effectLst>
                <a:outerShdw blurRad="38100" dist="38100" dir="2700000" algn="tl">
                  <a:srgbClr val="000000">
                    <a:alpha val="43137"/>
                  </a:srgbClr>
                </a:outerShdw>
              </a:effectLst>
              <a:latin typeface="Comic Sans MS" pitchFamily="66" charset="0"/>
              <a:cs typeface="Vijaya" pitchFamily="34" charset="0"/>
            </a:endParaRPr>
          </a:p>
        </p:txBody>
      </p:sp>
      <p:sp>
        <p:nvSpPr>
          <p:cNvPr id="9" name="Rectangle à coins arrondis 8"/>
          <p:cNvSpPr/>
          <p:nvPr/>
        </p:nvSpPr>
        <p:spPr>
          <a:xfrm>
            <a:off x="2195736" y="188640"/>
            <a:ext cx="3744416" cy="548680"/>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lvl="0" algn="ctr"/>
            <a:r>
              <a:rPr lang="fr-FR" sz="2200" b="1" i="1" dirty="0">
                <a:solidFill>
                  <a:schemeClr val="tx1"/>
                </a:solidFill>
                <a:effectLst>
                  <a:outerShdw blurRad="38100" dist="38100" dir="2700000" algn="tl">
                    <a:srgbClr val="000000">
                      <a:alpha val="43137"/>
                    </a:srgbClr>
                  </a:outerShdw>
                </a:effectLst>
                <a:latin typeface="Comic Sans MS" pitchFamily="66" charset="0"/>
              </a:rPr>
              <a:t>Introduction</a:t>
            </a:r>
            <a:endParaRPr lang="en-US" sz="2200" i="1" dirty="0">
              <a:solidFill>
                <a:schemeClr val="tx1"/>
              </a:solidFill>
              <a:latin typeface="Comic Sans MS" pitchFamily="66" charset="0"/>
            </a:endParaRPr>
          </a:p>
        </p:txBody>
      </p:sp>
      <p:sp>
        <p:nvSpPr>
          <p:cNvPr id="22" name="Rectangle à coins arrondis 21"/>
          <p:cNvSpPr/>
          <p:nvPr/>
        </p:nvSpPr>
        <p:spPr>
          <a:xfrm>
            <a:off x="2267744" y="908720"/>
            <a:ext cx="3240360" cy="43204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i="1" dirty="0" smtClean="0">
                <a:latin typeface="Comic Sans MS" pitchFamily="66" charset="0"/>
                <a:cs typeface="Times New Roman" pitchFamily="18" charset="0"/>
              </a:rPr>
              <a:t>Définition</a:t>
            </a:r>
            <a:endParaRPr lang="fr-FR" sz="2400" b="1" dirty="0">
              <a:latin typeface="Comic Sans MS" pitchFamily="66" charset="0"/>
            </a:endParaRPr>
          </a:p>
        </p:txBody>
      </p:sp>
      <p:sp>
        <p:nvSpPr>
          <p:cNvPr id="23" name="Rectangle à coins arrondis 22"/>
          <p:cNvSpPr/>
          <p:nvPr/>
        </p:nvSpPr>
        <p:spPr>
          <a:xfrm>
            <a:off x="2051720" y="1556792"/>
            <a:ext cx="3312368" cy="36004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a:r>
              <a:rPr lang="fr-FR" sz="2400" b="1" i="1" dirty="0" smtClean="0">
                <a:effectLst>
                  <a:outerShdw blurRad="38100" dist="38100" dir="2700000" algn="tl">
                    <a:srgbClr val="000000">
                      <a:alpha val="43137"/>
                    </a:srgbClr>
                  </a:outerShdw>
                </a:effectLst>
                <a:latin typeface="Comic Sans MS" pitchFamily="66" charset="0"/>
                <a:cs typeface="Arial" charset="0"/>
              </a:rPr>
              <a:t>Classification</a:t>
            </a:r>
            <a:endParaRPr lang="ar-DZ" sz="2400" b="1" i="1" dirty="0" smtClean="0">
              <a:effectLst>
                <a:outerShdw blurRad="38100" dist="38100" dir="2700000" algn="tl">
                  <a:srgbClr val="000000">
                    <a:alpha val="43137"/>
                  </a:srgbClr>
                </a:outerShdw>
              </a:effectLst>
              <a:latin typeface="Comic Sans MS" pitchFamily="66" charset="0"/>
              <a:cs typeface="Arial" charset="0"/>
            </a:endParaRPr>
          </a:p>
        </p:txBody>
      </p:sp>
      <p:sp>
        <p:nvSpPr>
          <p:cNvPr id="24" name="Rectangle à coins arrondis 23"/>
          <p:cNvSpPr/>
          <p:nvPr/>
        </p:nvSpPr>
        <p:spPr>
          <a:xfrm>
            <a:off x="2231740" y="2254560"/>
            <a:ext cx="3024336" cy="36004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2400" b="1" i="1" dirty="0" smtClean="0">
                <a:solidFill>
                  <a:schemeClr val="tx1">
                    <a:lumMod val="95000"/>
                    <a:lumOff val="5000"/>
                  </a:schemeClr>
                </a:solidFill>
                <a:latin typeface="Comic Sans MS" pitchFamily="66" charset="0"/>
              </a:rPr>
              <a:t>Habitat</a:t>
            </a:r>
            <a:endParaRPr lang="fr-FR" sz="2400" dirty="0">
              <a:latin typeface="Comic Sans MS" pitchFamily="66" charset="0"/>
            </a:endParaRPr>
          </a:p>
        </p:txBody>
      </p:sp>
      <p:sp>
        <p:nvSpPr>
          <p:cNvPr id="25" name="Rectangle à coins arrondis 24"/>
          <p:cNvSpPr/>
          <p:nvPr/>
        </p:nvSpPr>
        <p:spPr>
          <a:xfrm>
            <a:off x="1990475" y="2926842"/>
            <a:ext cx="3168352" cy="36004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i="1" dirty="0" smtClean="0">
                <a:latin typeface="Comic Sans MS" pitchFamily="66" charset="0"/>
              </a:rPr>
              <a:t>Forme</a:t>
            </a:r>
            <a:endParaRPr lang="fr-FR" dirty="0">
              <a:latin typeface="Comic Sans MS" pitchFamily="66" charset="0"/>
            </a:endParaRPr>
          </a:p>
        </p:txBody>
      </p:sp>
      <p:sp>
        <p:nvSpPr>
          <p:cNvPr id="28" name="Rectangle à coins arrondis 27"/>
          <p:cNvSpPr/>
          <p:nvPr/>
        </p:nvSpPr>
        <p:spPr>
          <a:xfrm>
            <a:off x="939846" y="3466902"/>
            <a:ext cx="4464496" cy="50405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i="1" dirty="0" smtClean="0">
                <a:latin typeface="Comic Sans MS" pitchFamily="66" charset="0"/>
              </a:rPr>
              <a:t>Pouvoir pathogène</a:t>
            </a:r>
            <a:endParaRPr lang="ar-DZ" sz="2400" b="1" i="1" dirty="0" smtClean="0">
              <a:latin typeface="Comic Sans MS" pitchFamily="66" charset="0"/>
            </a:endParaRPr>
          </a:p>
        </p:txBody>
      </p:sp>
      <p:sp>
        <p:nvSpPr>
          <p:cNvPr id="29" name="Rectangle à coins arrondis 28"/>
          <p:cNvSpPr/>
          <p:nvPr/>
        </p:nvSpPr>
        <p:spPr>
          <a:xfrm>
            <a:off x="1259632" y="4325739"/>
            <a:ext cx="4392488" cy="54868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400" b="1" i="1" dirty="0" smtClean="0">
                <a:latin typeface="Comic Sans MS" pitchFamily="66" charset="0"/>
              </a:rPr>
              <a:t>Facteurs de </a:t>
            </a:r>
            <a:r>
              <a:rPr lang="fr-FR" sz="2400" b="1" i="1" dirty="0" err="1" smtClean="0">
                <a:latin typeface="Comic Sans MS" pitchFamily="66" charset="0"/>
              </a:rPr>
              <a:t>pathogénicité</a:t>
            </a:r>
            <a:endParaRPr lang="ar-DZ" sz="2400" b="1" i="1" dirty="0" smtClean="0">
              <a:latin typeface="Comic Sans MS" pitchFamily="66" charset="0"/>
            </a:endParaRPr>
          </a:p>
        </p:txBody>
      </p:sp>
      <p:sp>
        <p:nvSpPr>
          <p:cNvPr id="30" name="Rectangle à coins arrondis 29"/>
          <p:cNvSpPr/>
          <p:nvPr/>
        </p:nvSpPr>
        <p:spPr>
          <a:xfrm>
            <a:off x="1403648" y="5229200"/>
            <a:ext cx="4680520" cy="43204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2400" b="1" i="1" dirty="0" smtClean="0">
                <a:latin typeface="Comic Sans MS" pitchFamily="66" charset="0"/>
              </a:rPr>
              <a:t>Diagnostic bactériologique</a:t>
            </a:r>
            <a:endParaRPr lang="ar-DZ" sz="2400" b="1" i="1" dirty="0" smtClean="0">
              <a:latin typeface="Comic Sans MS" pitchFamily="66" charset="0"/>
            </a:endParaRPr>
          </a:p>
        </p:txBody>
      </p:sp>
      <p:sp>
        <p:nvSpPr>
          <p:cNvPr id="31" name="Rectangle à coins arrondis 30"/>
          <p:cNvSpPr/>
          <p:nvPr/>
        </p:nvSpPr>
        <p:spPr>
          <a:xfrm>
            <a:off x="1907704" y="5805264"/>
            <a:ext cx="4824536" cy="43204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i="1" dirty="0" smtClean="0">
                <a:latin typeface="Comic Sans MS" pitchFamily="66" charset="0"/>
              </a:rPr>
              <a:t>Traitement et prévention</a:t>
            </a:r>
            <a:endParaRPr lang="ar-DZ" sz="2400" b="1" i="1" dirty="0" smtClean="0">
              <a:latin typeface="Comic Sans MS" pitchFamily="66" charset="0"/>
            </a:endParaRPr>
          </a:p>
        </p:txBody>
      </p:sp>
      <p:sp>
        <p:nvSpPr>
          <p:cNvPr id="32" name="Rectangle à coins arrondis 31"/>
          <p:cNvSpPr/>
          <p:nvPr/>
        </p:nvSpPr>
        <p:spPr>
          <a:xfrm>
            <a:off x="4391980" y="6395897"/>
            <a:ext cx="2520280" cy="38742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2400" b="1" i="1" dirty="0" smtClean="0">
                <a:solidFill>
                  <a:schemeClr val="tx1">
                    <a:lumMod val="95000"/>
                    <a:lumOff val="5000"/>
                  </a:schemeClr>
                </a:solidFill>
                <a:latin typeface="Comic Sans MS" pitchFamily="66" charset="0"/>
              </a:rPr>
              <a:t>Conclusion</a:t>
            </a:r>
            <a:endParaRPr lang="fr-FR" b="1" i="1" dirty="0" smtClean="0">
              <a:solidFill>
                <a:schemeClr val="tx1">
                  <a:lumMod val="95000"/>
                  <a:lumOff val="5000"/>
                </a:schemeClr>
              </a:solidFill>
              <a:latin typeface="Comic Sans MS" pitchFamily="66" charset="0"/>
            </a:endParaRPr>
          </a:p>
        </p:txBody>
      </p:sp>
      <p:sp>
        <p:nvSpPr>
          <p:cNvPr id="7" name="Block Arc 39"/>
          <p:cNvSpPr/>
          <p:nvPr/>
        </p:nvSpPr>
        <p:spPr>
          <a:xfrm flipH="1">
            <a:off x="5004048" y="-1611560"/>
            <a:ext cx="9505056" cy="8822568"/>
          </a:xfrm>
          <a:prstGeom prst="blockArc">
            <a:avLst>
              <a:gd name="adj1" fmla="val 19471493"/>
              <a:gd name="adj2" fmla="val 3656531"/>
              <a:gd name="adj3" fmla="val 3348"/>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lstStyle/>
          <a:p>
            <a:endParaRPr lang="en-US" dirty="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cSld>
  <p:clrMapOvr>
    <a:masterClrMapping/>
  </p:clrMapOvr>
  <p:transition spd="slow" advTm="19349">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5">
                                            <p:bg/>
                                          </p:spTgt>
                                        </p:tgtEl>
                                        <p:attrNameLst>
                                          <p:attrName>style.visibility</p:attrName>
                                        </p:attrNameLst>
                                      </p:cBhvr>
                                      <p:to>
                                        <p:strVal val="visible"/>
                                      </p:to>
                                    </p:set>
                                    <p:animEffect transition="in" filter="fade">
                                      <p:cBhvr>
                                        <p:cTn id="10" dur="2000"/>
                                        <p:tgtEl>
                                          <p:spTgt spid="5">
                                            <p:bg/>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2000"/>
                                        <p:tgtEl>
                                          <p:spTgt spid="5">
                                            <p:txEl>
                                              <p:pRg st="0" end="0"/>
                                            </p:txEl>
                                          </p:spTgt>
                                        </p:tgtEl>
                                      </p:cBhvr>
                                    </p:animEffect>
                                  </p:childTnLst>
                                </p:cTn>
                              </p:par>
                            </p:childTnLst>
                          </p:cTn>
                        </p:par>
                        <p:par>
                          <p:cTn id="15" fill="hold">
                            <p:stCondLst>
                              <p:cond delay="4000"/>
                            </p:stCondLst>
                            <p:childTnLst>
                              <p:par>
                                <p:cTn id="16" presetID="22" presetClass="entr" presetSubtype="2"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right)">
                                      <p:cBhvr>
                                        <p:cTn id="18" dur="2000"/>
                                        <p:tgtEl>
                                          <p:spTgt spid="7"/>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9">
                                            <p:bg/>
                                          </p:spTgt>
                                        </p:tgtEl>
                                        <p:attrNameLst>
                                          <p:attrName>style.visibility</p:attrName>
                                        </p:attrNameLst>
                                      </p:cBhvr>
                                      <p:to>
                                        <p:strVal val="visible"/>
                                      </p:to>
                                    </p:set>
                                    <p:animEffect transition="in" filter="wipe(down)">
                                      <p:cBhvr>
                                        <p:cTn id="21" dur="500"/>
                                        <p:tgtEl>
                                          <p:spTgt spid="9">
                                            <p:bg/>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wipe(down)">
                                      <p:cBhvr>
                                        <p:cTn id="24" dur="500"/>
                                        <p:tgtEl>
                                          <p:spTgt spid="9">
                                            <p:txEl>
                                              <p:pRg st="0" end="0"/>
                                            </p:txEl>
                                          </p:spTgt>
                                        </p:tgtEl>
                                      </p:cBhvr>
                                    </p:animEffect>
                                  </p:childTnLst>
                                </p:cTn>
                              </p:par>
                            </p:childTnLst>
                          </p:cTn>
                        </p:par>
                        <p:par>
                          <p:cTn id="25" fill="hold">
                            <p:stCondLst>
                              <p:cond delay="6000"/>
                            </p:stCondLst>
                            <p:childTnLst>
                              <p:par>
                                <p:cTn id="26" presetID="22" presetClass="entr" presetSubtype="4" fill="hold" grpId="0" nodeType="afterEffect">
                                  <p:stCondLst>
                                    <p:cond delay="0"/>
                                  </p:stCondLst>
                                  <p:childTnLst>
                                    <p:set>
                                      <p:cBhvr>
                                        <p:cTn id="27" dur="1" fill="hold">
                                          <p:stCondLst>
                                            <p:cond delay="0"/>
                                          </p:stCondLst>
                                        </p:cTn>
                                        <p:tgtEl>
                                          <p:spTgt spid="22">
                                            <p:bg/>
                                          </p:spTgt>
                                        </p:tgtEl>
                                        <p:attrNameLst>
                                          <p:attrName>style.visibility</p:attrName>
                                        </p:attrNameLst>
                                      </p:cBhvr>
                                      <p:to>
                                        <p:strVal val="visible"/>
                                      </p:to>
                                    </p:set>
                                    <p:animEffect transition="in" filter="wipe(down)">
                                      <p:cBhvr>
                                        <p:cTn id="28" dur="500"/>
                                        <p:tgtEl>
                                          <p:spTgt spid="22">
                                            <p:bg/>
                                          </p:spTgt>
                                        </p:tgtEl>
                                      </p:cBhvr>
                                    </p:animEffect>
                                  </p:childTnLst>
                                </p:cTn>
                              </p:par>
                            </p:childTnLst>
                          </p:cTn>
                        </p:par>
                        <p:par>
                          <p:cTn id="29" fill="hold">
                            <p:stCondLst>
                              <p:cond delay="6500"/>
                            </p:stCondLst>
                            <p:childTnLst>
                              <p:par>
                                <p:cTn id="30" presetID="22" presetClass="entr" presetSubtype="4" fill="hold" grpId="0" nodeType="afterEffect">
                                  <p:stCondLst>
                                    <p:cond delay="0"/>
                                  </p:stCondLst>
                                  <p:childTnLst>
                                    <p:set>
                                      <p:cBhvr>
                                        <p:cTn id="31" dur="1" fill="hold">
                                          <p:stCondLst>
                                            <p:cond delay="0"/>
                                          </p:stCondLst>
                                        </p:cTn>
                                        <p:tgtEl>
                                          <p:spTgt spid="22">
                                            <p:txEl>
                                              <p:pRg st="0" end="0"/>
                                            </p:txEl>
                                          </p:spTgt>
                                        </p:tgtEl>
                                        <p:attrNameLst>
                                          <p:attrName>style.visibility</p:attrName>
                                        </p:attrNameLst>
                                      </p:cBhvr>
                                      <p:to>
                                        <p:strVal val="visible"/>
                                      </p:to>
                                    </p:set>
                                    <p:animEffect transition="in" filter="wipe(down)">
                                      <p:cBhvr>
                                        <p:cTn id="32" dur="500"/>
                                        <p:tgtEl>
                                          <p:spTgt spid="22">
                                            <p:txEl>
                                              <p:pRg st="0" end="0"/>
                                            </p:txEl>
                                          </p:spTgt>
                                        </p:tgtEl>
                                      </p:cBhvr>
                                    </p:animEffect>
                                  </p:childTnLst>
                                </p:cTn>
                              </p:par>
                            </p:childTnLst>
                          </p:cTn>
                        </p:par>
                        <p:par>
                          <p:cTn id="33" fill="hold">
                            <p:stCondLst>
                              <p:cond delay="7000"/>
                            </p:stCondLst>
                            <p:childTnLst>
                              <p:par>
                                <p:cTn id="34" presetID="22" presetClass="entr" presetSubtype="4" fill="hold" grpId="0" nodeType="afterEffect">
                                  <p:stCondLst>
                                    <p:cond delay="0"/>
                                  </p:stCondLst>
                                  <p:childTnLst>
                                    <p:set>
                                      <p:cBhvr>
                                        <p:cTn id="35" dur="1" fill="hold">
                                          <p:stCondLst>
                                            <p:cond delay="0"/>
                                          </p:stCondLst>
                                        </p:cTn>
                                        <p:tgtEl>
                                          <p:spTgt spid="23">
                                            <p:bg/>
                                          </p:spTgt>
                                        </p:tgtEl>
                                        <p:attrNameLst>
                                          <p:attrName>style.visibility</p:attrName>
                                        </p:attrNameLst>
                                      </p:cBhvr>
                                      <p:to>
                                        <p:strVal val="visible"/>
                                      </p:to>
                                    </p:set>
                                    <p:animEffect transition="in" filter="wipe(down)">
                                      <p:cBhvr>
                                        <p:cTn id="36" dur="500"/>
                                        <p:tgtEl>
                                          <p:spTgt spid="23">
                                            <p:bg/>
                                          </p:spTgt>
                                        </p:tgtEl>
                                      </p:cBhvr>
                                    </p:animEffect>
                                  </p:childTnLst>
                                </p:cTn>
                              </p:par>
                            </p:childTnLst>
                          </p:cTn>
                        </p:par>
                        <p:par>
                          <p:cTn id="37" fill="hold">
                            <p:stCondLst>
                              <p:cond delay="7500"/>
                            </p:stCondLst>
                            <p:childTnLst>
                              <p:par>
                                <p:cTn id="38" presetID="22" presetClass="entr" presetSubtype="4" fill="hold" grpId="0" nodeType="afterEffect">
                                  <p:stCondLst>
                                    <p:cond delay="0"/>
                                  </p:stCondLst>
                                  <p:childTnLst>
                                    <p:set>
                                      <p:cBhvr>
                                        <p:cTn id="39" dur="1" fill="hold">
                                          <p:stCondLst>
                                            <p:cond delay="0"/>
                                          </p:stCondLst>
                                        </p:cTn>
                                        <p:tgtEl>
                                          <p:spTgt spid="23">
                                            <p:txEl>
                                              <p:pRg st="0" end="0"/>
                                            </p:txEl>
                                          </p:spTgt>
                                        </p:tgtEl>
                                        <p:attrNameLst>
                                          <p:attrName>style.visibility</p:attrName>
                                        </p:attrNameLst>
                                      </p:cBhvr>
                                      <p:to>
                                        <p:strVal val="visible"/>
                                      </p:to>
                                    </p:set>
                                    <p:animEffect transition="in" filter="wipe(down)">
                                      <p:cBhvr>
                                        <p:cTn id="40" dur="500"/>
                                        <p:tgtEl>
                                          <p:spTgt spid="23">
                                            <p:txEl>
                                              <p:pRg st="0" end="0"/>
                                            </p:txEl>
                                          </p:spTgt>
                                        </p:tgtEl>
                                      </p:cBhvr>
                                    </p:animEffect>
                                  </p:childTnLst>
                                </p:cTn>
                              </p:par>
                            </p:childTnLst>
                          </p:cTn>
                        </p:par>
                        <p:par>
                          <p:cTn id="41" fill="hold">
                            <p:stCondLst>
                              <p:cond delay="8000"/>
                            </p:stCondLst>
                            <p:childTnLst>
                              <p:par>
                                <p:cTn id="42" presetID="22" presetClass="entr" presetSubtype="4" fill="hold" grpId="0" nodeType="afterEffect">
                                  <p:stCondLst>
                                    <p:cond delay="0"/>
                                  </p:stCondLst>
                                  <p:childTnLst>
                                    <p:set>
                                      <p:cBhvr>
                                        <p:cTn id="43" dur="1" fill="hold">
                                          <p:stCondLst>
                                            <p:cond delay="0"/>
                                          </p:stCondLst>
                                        </p:cTn>
                                        <p:tgtEl>
                                          <p:spTgt spid="24">
                                            <p:bg/>
                                          </p:spTgt>
                                        </p:tgtEl>
                                        <p:attrNameLst>
                                          <p:attrName>style.visibility</p:attrName>
                                        </p:attrNameLst>
                                      </p:cBhvr>
                                      <p:to>
                                        <p:strVal val="visible"/>
                                      </p:to>
                                    </p:set>
                                    <p:animEffect transition="in" filter="wipe(down)">
                                      <p:cBhvr>
                                        <p:cTn id="44" dur="500"/>
                                        <p:tgtEl>
                                          <p:spTgt spid="24">
                                            <p:bg/>
                                          </p:spTgt>
                                        </p:tgtEl>
                                      </p:cBhvr>
                                    </p:animEffect>
                                  </p:childTnLst>
                                </p:cTn>
                              </p:par>
                            </p:childTnLst>
                          </p:cTn>
                        </p:par>
                        <p:par>
                          <p:cTn id="45" fill="hold">
                            <p:stCondLst>
                              <p:cond delay="8500"/>
                            </p:stCondLst>
                            <p:childTnLst>
                              <p:par>
                                <p:cTn id="46" presetID="22" presetClass="entr" presetSubtype="4" fill="hold" grpId="0" nodeType="afterEffect">
                                  <p:stCondLst>
                                    <p:cond delay="0"/>
                                  </p:stCondLst>
                                  <p:childTnLst>
                                    <p:set>
                                      <p:cBhvr>
                                        <p:cTn id="47" dur="1" fill="hold">
                                          <p:stCondLst>
                                            <p:cond delay="0"/>
                                          </p:stCondLst>
                                        </p:cTn>
                                        <p:tgtEl>
                                          <p:spTgt spid="24">
                                            <p:txEl>
                                              <p:pRg st="0" end="0"/>
                                            </p:txEl>
                                          </p:spTgt>
                                        </p:tgtEl>
                                        <p:attrNameLst>
                                          <p:attrName>style.visibility</p:attrName>
                                        </p:attrNameLst>
                                      </p:cBhvr>
                                      <p:to>
                                        <p:strVal val="visible"/>
                                      </p:to>
                                    </p:set>
                                    <p:animEffect transition="in" filter="wipe(down)">
                                      <p:cBhvr>
                                        <p:cTn id="48" dur="500"/>
                                        <p:tgtEl>
                                          <p:spTgt spid="24">
                                            <p:txEl>
                                              <p:pRg st="0" end="0"/>
                                            </p:txEl>
                                          </p:spTgt>
                                        </p:tgtEl>
                                      </p:cBhvr>
                                    </p:animEffect>
                                  </p:childTnLst>
                                </p:cTn>
                              </p:par>
                            </p:childTnLst>
                          </p:cTn>
                        </p:par>
                        <p:par>
                          <p:cTn id="49" fill="hold">
                            <p:stCondLst>
                              <p:cond delay="9000"/>
                            </p:stCondLst>
                            <p:childTnLst>
                              <p:par>
                                <p:cTn id="50" presetID="22" presetClass="entr" presetSubtype="4" fill="hold" grpId="0" nodeType="afterEffect">
                                  <p:stCondLst>
                                    <p:cond delay="0"/>
                                  </p:stCondLst>
                                  <p:childTnLst>
                                    <p:set>
                                      <p:cBhvr>
                                        <p:cTn id="51" dur="1" fill="hold">
                                          <p:stCondLst>
                                            <p:cond delay="0"/>
                                          </p:stCondLst>
                                        </p:cTn>
                                        <p:tgtEl>
                                          <p:spTgt spid="25">
                                            <p:bg/>
                                          </p:spTgt>
                                        </p:tgtEl>
                                        <p:attrNameLst>
                                          <p:attrName>style.visibility</p:attrName>
                                        </p:attrNameLst>
                                      </p:cBhvr>
                                      <p:to>
                                        <p:strVal val="visible"/>
                                      </p:to>
                                    </p:set>
                                    <p:animEffect transition="in" filter="wipe(down)">
                                      <p:cBhvr>
                                        <p:cTn id="52" dur="500"/>
                                        <p:tgtEl>
                                          <p:spTgt spid="25">
                                            <p:bg/>
                                          </p:spTgt>
                                        </p:tgtEl>
                                      </p:cBhvr>
                                    </p:animEffect>
                                  </p:childTnLst>
                                </p:cTn>
                              </p:par>
                            </p:childTnLst>
                          </p:cTn>
                        </p:par>
                        <p:par>
                          <p:cTn id="53" fill="hold">
                            <p:stCondLst>
                              <p:cond delay="9500"/>
                            </p:stCondLst>
                            <p:childTnLst>
                              <p:par>
                                <p:cTn id="54" presetID="22" presetClass="entr" presetSubtype="4" fill="hold" grpId="0" nodeType="afterEffect">
                                  <p:stCondLst>
                                    <p:cond delay="0"/>
                                  </p:stCondLst>
                                  <p:childTnLst>
                                    <p:set>
                                      <p:cBhvr>
                                        <p:cTn id="55" dur="1" fill="hold">
                                          <p:stCondLst>
                                            <p:cond delay="0"/>
                                          </p:stCondLst>
                                        </p:cTn>
                                        <p:tgtEl>
                                          <p:spTgt spid="25">
                                            <p:txEl>
                                              <p:pRg st="0" end="0"/>
                                            </p:txEl>
                                          </p:spTgt>
                                        </p:tgtEl>
                                        <p:attrNameLst>
                                          <p:attrName>style.visibility</p:attrName>
                                        </p:attrNameLst>
                                      </p:cBhvr>
                                      <p:to>
                                        <p:strVal val="visible"/>
                                      </p:to>
                                    </p:set>
                                    <p:animEffect transition="in" filter="wipe(down)">
                                      <p:cBhvr>
                                        <p:cTn id="56" dur="500"/>
                                        <p:tgtEl>
                                          <p:spTgt spid="25">
                                            <p:txEl>
                                              <p:pRg st="0" end="0"/>
                                            </p:txEl>
                                          </p:spTgt>
                                        </p:tgtEl>
                                      </p:cBhvr>
                                    </p:animEffect>
                                  </p:childTnLst>
                                </p:cTn>
                              </p:par>
                            </p:childTnLst>
                          </p:cTn>
                        </p:par>
                        <p:par>
                          <p:cTn id="57" fill="hold">
                            <p:stCondLst>
                              <p:cond delay="10000"/>
                            </p:stCondLst>
                            <p:childTnLst>
                              <p:par>
                                <p:cTn id="58" presetID="22" presetClass="entr" presetSubtype="4" fill="hold" grpId="0" nodeType="afterEffect">
                                  <p:stCondLst>
                                    <p:cond delay="0"/>
                                  </p:stCondLst>
                                  <p:childTnLst>
                                    <p:set>
                                      <p:cBhvr>
                                        <p:cTn id="59" dur="1" fill="hold">
                                          <p:stCondLst>
                                            <p:cond delay="0"/>
                                          </p:stCondLst>
                                        </p:cTn>
                                        <p:tgtEl>
                                          <p:spTgt spid="28">
                                            <p:bg/>
                                          </p:spTgt>
                                        </p:tgtEl>
                                        <p:attrNameLst>
                                          <p:attrName>style.visibility</p:attrName>
                                        </p:attrNameLst>
                                      </p:cBhvr>
                                      <p:to>
                                        <p:strVal val="visible"/>
                                      </p:to>
                                    </p:set>
                                    <p:animEffect transition="in" filter="wipe(down)">
                                      <p:cBhvr>
                                        <p:cTn id="60" dur="500"/>
                                        <p:tgtEl>
                                          <p:spTgt spid="28">
                                            <p:bg/>
                                          </p:spTgt>
                                        </p:tgtEl>
                                      </p:cBhvr>
                                    </p:animEffect>
                                  </p:childTnLst>
                                </p:cTn>
                              </p:par>
                            </p:childTnLst>
                          </p:cTn>
                        </p:par>
                        <p:par>
                          <p:cTn id="61" fill="hold">
                            <p:stCondLst>
                              <p:cond delay="10500"/>
                            </p:stCondLst>
                            <p:childTnLst>
                              <p:par>
                                <p:cTn id="62" presetID="22" presetClass="entr" presetSubtype="4" fill="hold" grpId="0" nodeType="afterEffect">
                                  <p:stCondLst>
                                    <p:cond delay="0"/>
                                  </p:stCondLst>
                                  <p:childTnLst>
                                    <p:set>
                                      <p:cBhvr>
                                        <p:cTn id="63" dur="1" fill="hold">
                                          <p:stCondLst>
                                            <p:cond delay="0"/>
                                          </p:stCondLst>
                                        </p:cTn>
                                        <p:tgtEl>
                                          <p:spTgt spid="28">
                                            <p:txEl>
                                              <p:pRg st="0" end="0"/>
                                            </p:txEl>
                                          </p:spTgt>
                                        </p:tgtEl>
                                        <p:attrNameLst>
                                          <p:attrName>style.visibility</p:attrName>
                                        </p:attrNameLst>
                                      </p:cBhvr>
                                      <p:to>
                                        <p:strVal val="visible"/>
                                      </p:to>
                                    </p:set>
                                    <p:animEffect transition="in" filter="wipe(down)">
                                      <p:cBhvr>
                                        <p:cTn id="64" dur="500"/>
                                        <p:tgtEl>
                                          <p:spTgt spid="28">
                                            <p:txEl>
                                              <p:pRg st="0" end="0"/>
                                            </p:txEl>
                                          </p:spTgt>
                                        </p:tgtEl>
                                      </p:cBhvr>
                                    </p:animEffect>
                                  </p:childTnLst>
                                </p:cTn>
                              </p:par>
                            </p:childTnLst>
                          </p:cTn>
                        </p:par>
                        <p:par>
                          <p:cTn id="65" fill="hold">
                            <p:stCondLst>
                              <p:cond delay="11000"/>
                            </p:stCondLst>
                            <p:childTnLst>
                              <p:par>
                                <p:cTn id="66" presetID="22" presetClass="entr" presetSubtype="4" fill="hold" grpId="0" nodeType="afterEffect">
                                  <p:stCondLst>
                                    <p:cond delay="0"/>
                                  </p:stCondLst>
                                  <p:childTnLst>
                                    <p:set>
                                      <p:cBhvr>
                                        <p:cTn id="67" dur="1" fill="hold">
                                          <p:stCondLst>
                                            <p:cond delay="0"/>
                                          </p:stCondLst>
                                        </p:cTn>
                                        <p:tgtEl>
                                          <p:spTgt spid="29">
                                            <p:bg/>
                                          </p:spTgt>
                                        </p:tgtEl>
                                        <p:attrNameLst>
                                          <p:attrName>style.visibility</p:attrName>
                                        </p:attrNameLst>
                                      </p:cBhvr>
                                      <p:to>
                                        <p:strVal val="visible"/>
                                      </p:to>
                                    </p:set>
                                    <p:animEffect transition="in" filter="wipe(down)">
                                      <p:cBhvr>
                                        <p:cTn id="68" dur="500"/>
                                        <p:tgtEl>
                                          <p:spTgt spid="29">
                                            <p:bg/>
                                          </p:spTgt>
                                        </p:tgtEl>
                                      </p:cBhvr>
                                    </p:animEffect>
                                  </p:childTnLst>
                                </p:cTn>
                              </p:par>
                            </p:childTnLst>
                          </p:cTn>
                        </p:par>
                        <p:par>
                          <p:cTn id="69" fill="hold">
                            <p:stCondLst>
                              <p:cond delay="11500"/>
                            </p:stCondLst>
                            <p:childTnLst>
                              <p:par>
                                <p:cTn id="70" presetID="22" presetClass="entr" presetSubtype="4" fill="hold" grpId="0" nodeType="afterEffect">
                                  <p:stCondLst>
                                    <p:cond delay="0"/>
                                  </p:stCondLst>
                                  <p:childTnLst>
                                    <p:set>
                                      <p:cBhvr>
                                        <p:cTn id="71" dur="1" fill="hold">
                                          <p:stCondLst>
                                            <p:cond delay="0"/>
                                          </p:stCondLst>
                                        </p:cTn>
                                        <p:tgtEl>
                                          <p:spTgt spid="29">
                                            <p:txEl>
                                              <p:pRg st="0" end="0"/>
                                            </p:txEl>
                                          </p:spTgt>
                                        </p:tgtEl>
                                        <p:attrNameLst>
                                          <p:attrName>style.visibility</p:attrName>
                                        </p:attrNameLst>
                                      </p:cBhvr>
                                      <p:to>
                                        <p:strVal val="visible"/>
                                      </p:to>
                                    </p:set>
                                    <p:animEffect transition="in" filter="wipe(down)">
                                      <p:cBhvr>
                                        <p:cTn id="72" dur="500"/>
                                        <p:tgtEl>
                                          <p:spTgt spid="29">
                                            <p:txEl>
                                              <p:pRg st="0" end="0"/>
                                            </p:txEl>
                                          </p:spTgt>
                                        </p:tgtEl>
                                      </p:cBhvr>
                                    </p:animEffect>
                                  </p:childTnLst>
                                </p:cTn>
                              </p:par>
                            </p:childTnLst>
                          </p:cTn>
                        </p:par>
                        <p:par>
                          <p:cTn id="73" fill="hold">
                            <p:stCondLst>
                              <p:cond delay="12000"/>
                            </p:stCondLst>
                            <p:childTnLst>
                              <p:par>
                                <p:cTn id="74" presetID="22" presetClass="entr" presetSubtype="4" fill="hold" grpId="0" nodeType="afterEffect">
                                  <p:stCondLst>
                                    <p:cond delay="0"/>
                                  </p:stCondLst>
                                  <p:childTnLst>
                                    <p:set>
                                      <p:cBhvr>
                                        <p:cTn id="75" dur="1" fill="hold">
                                          <p:stCondLst>
                                            <p:cond delay="0"/>
                                          </p:stCondLst>
                                        </p:cTn>
                                        <p:tgtEl>
                                          <p:spTgt spid="30">
                                            <p:bg/>
                                          </p:spTgt>
                                        </p:tgtEl>
                                        <p:attrNameLst>
                                          <p:attrName>style.visibility</p:attrName>
                                        </p:attrNameLst>
                                      </p:cBhvr>
                                      <p:to>
                                        <p:strVal val="visible"/>
                                      </p:to>
                                    </p:set>
                                    <p:animEffect transition="in" filter="wipe(down)">
                                      <p:cBhvr>
                                        <p:cTn id="76" dur="500"/>
                                        <p:tgtEl>
                                          <p:spTgt spid="30">
                                            <p:bg/>
                                          </p:spTgt>
                                        </p:tgtEl>
                                      </p:cBhvr>
                                    </p:animEffect>
                                  </p:childTnLst>
                                </p:cTn>
                              </p:par>
                            </p:childTnLst>
                          </p:cTn>
                        </p:par>
                        <p:par>
                          <p:cTn id="77" fill="hold">
                            <p:stCondLst>
                              <p:cond delay="12500"/>
                            </p:stCondLst>
                            <p:childTnLst>
                              <p:par>
                                <p:cTn id="78" presetID="22" presetClass="entr" presetSubtype="4" fill="hold" grpId="0" nodeType="afterEffect">
                                  <p:stCondLst>
                                    <p:cond delay="0"/>
                                  </p:stCondLst>
                                  <p:childTnLst>
                                    <p:set>
                                      <p:cBhvr>
                                        <p:cTn id="79" dur="1" fill="hold">
                                          <p:stCondLst>
                                            <p:cond delay="0"/>
                                          </p:stCondLst>
                                        </p:cTn>
                                        <p:tgtEl>
                                          <p:spTgt spid="30">
                                            <p:txEl>
                                              <p:pRg st="0" end="0"/>
                                            </p:txEl>
                                          </p:spTgt>
                                        </p:tgtEl>
                                        <p:attrNameLst>
                                          <p:attrName>style.visibility</p:attrName>
                                        </p:attrNameLst>
                                      </p:cBhvr>
                                      <p:to>
                                        <p:strVal val="visible"/>
                                      </p:to>
                                    </p:set>
                                    <p:animEffect transition="in" filter="wipe(down)">
                                      <p:cBhvr>
                                        <p:cTn id="80" dur="500"/>
                                        <p:tgtEl>
                                          <p:spTgt spid="30">
                                            <p:txEl>
                                              <p:pRg st="0" end="0"/>
                                            </p:txEl>
                                          </p:spTgt>
                                        </p:tgtEl>
                                      </p:cBhvr>
                                    </p:animEffect>
                                  </p:childTnLst>
                                </p:cTn>
                              </p:par>
                            </p:childTnLst>
                          </p:cTn>
                        </p:par>
                        <p:par>
                          <p:cTn id="81" fill="hold">
                            <p:stCondLst>
                              <p:cond delay="13000"/>
                            </p:stCondLst>
                            <p:childTnLst>
                              <p:par>
                                <p:cTn id="82" presetID="22" presetClass="entr" presetSubtype="4" fill="hold" grpId="0" nodeType="afterEffect">
                                  <p:stCondLst>
                                    <p:cond delay="0"/>
                                  </p:stCondLst>
                                  <p:childTnLst>
                                    <p:set>
                                      <p:cBhvr>
                                        <p:cTn id="83" dur="1" fill="hold">
                                          <p:stCondLst>
                                            <p:cond delay="0"/>
                                          </p:stCondLst>
                                        </p:cTn>
                                        <p:tgtEl>
                                          <p:spTgt spid="31">
                                            <p:bg/>
                                          </p:spTgt>
                                        </p:tgtEl>
                                        <p:attrNameLst>
                                          <p:attrName>style.visibility</p:attrName>
                                        </p:attrNameLst>
                                      </p:cBhvr>
                                      <p:to>
                                        <p:strVal val="visible"/>
                                      </p:to>
                                    </p:set>
                                    <p:animEffect transition="in" filter="wipe(down)">
                                      <p:cBhvr>
                                        <p:cTn id="84" dur="500"/>
                                        <p:tgtEl>
                                          <p:spTgt spid="31">
                                            <p:bg/>
                                          </p:spTgt>
                                        </p:tgtEl>
                                      </p:cBhvr>
                                    </p:animEffect>
                                  </p:childTnLst>
                                </p:cTn>
                              </p:par>
                            </p:childTnLst>
                          </p:cTn>
                        </p:par>
                        <p:par>
                          <p:cTn id="85" fill="hold">
                            <p:stCondLst>
                              <p:cond delay="13500"/>
                            </p:stCondLst>
                            <p:childTnLst>
                              <p:par>
                                <p:cTn id="86" presetID="22" presetClass="entr" presetSubtype="4" fill="hold" grpId="0" nodeType="afterEffect">
                                  <p:stCondLst>
                                    <p:cond delay="0"/>
                                  </p:stCondLst>
                                  <p:childTnLst>
                                    <p:set>
                                      <p:cBhvr>
                                        <p:cTn id="87" dur="1" fill="hold">
                                          <p:stCondLst>
                                            <p:cond delay="0"/>
                                          </p:stCondLst>
                                        </p:cTn>
                                        <p:tgtEl>
                                          <p:spTgt spid="31">
                                            <p:txEl>
                                              <p:pRg st="0" end="0"/>
                                            </p:txEl>
                                          </p:spTgt>
                                        </p:tgtEl>
                                        <p:attrNameLst>
                                          <p:attrName>style.visibility</p:attrName>
                                        </p:attrNameLst>
                                      </p:cBhvr>
                                      <p:to>
                                        <p:strVal val="visible"/>
                                      </p:to>
                                    </p:set>
                                    <p:animEffect transition="in" filter="wipe(down)">
                                      <p:cBhvr>
                                        <p:cTn id="88" dur="500"/>
                                        <p:tgtEl>
                                          <p:spTgt spid="31">
                                            <p:txEl>
                                              <p:pRg st="0" end="0"/>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32">
                                            <p:bg/>
                                          </p:spTgt>
                                        </p:tgtEl>
                                        <p:attrNameLst>
                                          <p:attrName>style.visibility</p:attrName>
                                        </p:attrNameLst>
                                      </p:cBhvr>
                                      <p:to>
                                        <p:strVal val="visible"/>
                                      </p:to>
                                    </p:set>
                                    <p:animEffect transition="in" filter="fade">
                                      <p:cBhvr>
                                        <p:cTn id="93" dur="2000"/>
                                        <p:tgtEl>
                                          <p:spTgt spid="32">
                                            <p:bg/>
                                          </p:spTgt>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32">
                                            <p:txEl>
                                              <p:pRg st="0" end="0"/>
                                            </p:txEl>
                                          </p:spTgt>
                                        </p:tgtEl>
                                        <p:attrNameLst>
                                          <p:attrName>style.visibility</p:attrName>
                                        </p:attrNameLst>
                                      </p:cBhvr>
                                      <p:to>
                                        <p:strVal val="visible"/>
                                      </p:to>
                                    </p:set>
                                    <p:animEffect transition="in" filter="fade">
                                      <p:cBhvr>
                                        <p:cTn id="98" dur="20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99" fill="hold" display="0">
                  <p:stCondLst>
                    <p:cond delay="indefinite"/>
                  </p:stCondLst>
                  <p:endCondLst>
                    <p:cond evt="onStopAudio" delay="0">
                      <p:tgtEl>
                        <p:sldTgt/>
                      </p:tgtEl>
                    </p:cond>
                  </p:endCondLst>
                </p:cTn>
                <p:tgtEl>
                  <p:spTgt spid="2"/>
                </p:tgtEl>
              </p:cMediaNode>
            </p:audio>
          </p:childTnLst>
        </p:cTn>
      </p:par>
    </p:tnLst>
    <p:bldLst>
      <p:bldP spid="5" grpId="0" build="allAtOnce" animBg="1"/>
      <p:bldP spid="9" grpId="0" build="p" animBg="1"/>
      <p:bldP spid="22" grpId="0" build="p" animBg="1"/>
      <p:bldP spid="23" grpId="0" build="p" animBg="1"/>
      <p:bldP spid="24" grpId="0" build="p" animBg="1"/>
      <p:bldP spid="25" grpId="0" build="p" animBg="1"/>
      <p:bldP spid="28" grpId="0" build="p" animBg="1"/>
      <p:bldP spid="29" grpId="0" build="p" animBg="1"/>
      <p:bldP spid="30" grpId="0" build="p" animBg="1"/>
      <p:bldP spid="31" grpId="0" build="p" animBg="1"/>
      <p:bldP spid="32" grpId="0" build="p"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4" cstate="print"/>
          <a:stretch>
            <a:fillRect/>
          </a:stretch>
        </p:blipFill>
        <p:spPr>
          <a:xfrm>
            <a:off x="0" y="0"/>
            <a:ext cx="9144000" cy="6858000"/>
          </a:xfrm>
          <a:prstGeom prst="rect">
            <a:avLst/>
          </a:prstGeom>
        </p:spPr>
      </p:pic>
      <p:sp>
        <p:nvSpPr>
          <p:cNvPr id="4" name="Rectangle à coins arrondis 3"/>
          <p:cNvSpPr/>
          <p:nvPr/>
        </p:nvSpPr>
        <p:spPr>
          <a:xfrm>
            <a:off x="1691680" y="332656"/>
            <a:ext cx="5688632" cy="108012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solidFill>
                  <a:schemeClr val="tx1"/>
                </a:solidFill>
                <a:latin typeface="Comic Sans MS" pitchFamily="66" charset="0"/>
              </a:rPr>
              <a:t>Caractères biochimiques</a:t>
            </a:r>
            <a:endParaRPr lang="fr-FR" sz="3200" b="1" dirty="0">
              <a:solidFill>
                <a:schemeClr val="tx1"/>
              </a:solidFill>
              <a:latin typeface="Comic Sans MS" pitchFamily="66" charset="0"/>
            </a:endParaRPr>
          </a:p>
        </p:txBody>
      </p:sp>
      <p:sp>
        <p:nvSpPr>
          <p:cNvPr id="5" name="Rectangle à coins arrondis 4"/>
          <p:cNvSpPr/>
          <p:nvPr/>
        </p:nvSpPr>
        <p:spPr>
          <a:xfrm>
            <a:off x="395536" y="1772816"/>
            <a:ext cx="8496944" cy="403244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i="1" dirty="0" smtClean="0"/>
          </a:p>
          <a:p>
            <a:pPr algn="ctr"/>
            <a:r>
              <a:rPr lang="fr-FR" i="1" dirty="0" smtClean="0">
                <a:latin typeface="Comic Sans MS" pitchFamily="66" charset="0"/>
              </a:rPr>
              <a:t>S.aureus </a:t>
            </a:r>
            <a:r>
              <a:rPr lang="fr-FR" dirty="0" smtClean="0">
                <a:latin typeface="Comic Sans MS" pitchFamily="66" charset="0"/>
              </a:rPr>
              <a:t>a un métabolisme aérobie prédominant et anaérobie facultatif. Il </a:t>
            </a:r>
            <a:r>
              <a:rPr lang="fr-FR" i="1" dirty="0" smtClean="0">
                <a:latin typeface="Comic Sans MS" pitchFamily="66" charset="0"/>
              </a:rPr>
              <a:t>est catalase positive </a:t>
            </a:r>
            <a:r>
              <a:rPr lang="fr-FR" dirty="0" smtClean="0">
                <a:latin typeface="Comic Sans MS" pitchFamily="66" charset="0"/>
              </a:rPr>
              <a:t>à la</a:t>
            </a:r>
            <a:br>
              <a:rPr lang="fr-FR" dirty="0" smtClean="0">
                <a:latin typeface="Comic Sans MS" pitchFamily="66" charset="0"/>
              </a:rPr>
            </a:br>
            <a:r>
              <a:rPr lang="fr-FR" dirty="0" smtClean="0">
                <a:latin typeface="Comic Sans MS" pitchFamily="66" charset="0"/>
              </a:rPr>
              <a:t>différence des bactéries du genre </a:t>
            </a:r>
            <a:r>
              <a:rPr lang="fr-FR" i="1" dirty="0" err="1" smtClean="0">
                <a:latin typeface="Comic Sans MS" pitchFamily="66" charset="0"/>
              </a:rPr>
              <a:t>Streptococcus</a:t>
            </a:r>
            <a:r>
              <a:rPr lang="fr-FR" i="1" dirty="0" smtClean="0">
                <a:latin typeface="Comic Sans MS" pitchFamily="66" charset="0"/>
              </a:rPr>
              <a:t> </a:t>
            </a:r>
            <a:r>
              <a:rPr lang="fr-FR" dirty="0" smtClean="0">
                <a:latin typeface="Comic Sans MS" pitchFamily="66" charset="0"/>
              </a:rPr>
              <a:t>qui n'ont pas de métabolisme aérobie. Il est toutefois capable de </a:t>
            </a:r>
            <a:r>
              <a:rPr lang="fr-FR" i="1" dirty="0" smtClean="0">
                <a:latin typeface="Comic Sans MS" pitchFamily="66" charset="0"/>
              </a:rPr>
              <a:t>fermenter </a:t>
            </a:r>
            <a:r>
              <a:rPr lang="fr-FR" dirty="0" smtClean="0">
                <a:latin typeface="Comic Sans MS" pitchFamily="66" charset="0"/>
              </a:rPr>
              <a:t>le glucose (métabolisme anaérobie) à la différence des microcoques. Il</a:t>
            </a:r>
            <a:br>
              <a:rPr lang="fr-FR" dirty="0" smtClean="0">
                <a:latin typeface="Comic Sans MS" pitchFamily="66" charset="0"/>
              </a:rPr>
            </a:br>
            <a:r>
              <a:rPr lang="fr-FR" dirty="0" smtClean="0">
                <a:latin typeface="Comic Sans MS" pitchFamily="66" charset="0"/>
              </a:rPr>
              <a:t>est habituellement capable de fermenter </a:t>
            </a:r>
            <a:r>
              <a:rPr lang="fr-FR" i="1" dirty="0" smtClean="0">
                <a:latin typeface="Comic Sans MS" pitchFamily="66" charset="0"/>
              </a:rPr>
              <a:t>le mannitol</a:t>
            </a:r>
            <a:r>
              <a:rPr lang="fr-FR" dirty="0" smtClean="0">
                <a:latin typeface="Comic Sans MS" pitchFamily="66" charset="0"/>
              </a:rPr>
              <a:t>. Ce caractère est souvent, mais pas obligatoirement, associé à la </a:t>
            </a:r>
            <a:r>
              <a:rPr lang="fr-FR" dirty="0" err="1" smtClean="0">
                <a:latin typeface="Comic Sans MS" pitchFamily="66" charset="0"/>
              </a:rPr>
              <a:t>pathogénicité</a:t>
            </a:r>
            <a:r>
              <a:rPr lang="fr-FR" dirty="0" smtClean="0">
                <a:latin typeface="Comic Sans MS" pitchFamily="66" charset="0"/>
              </a:rPr>
              <a:t>. Il est utilisé dans le milieu de CHAPMAN. La fermentation se</a:t>
            </a:r>
            <a:br>
              <a:rPr lang="fr-FR" dirty="0" smtClean="0">
                <a:latin typeface="Comic Sans MS" pitchFamily="66" charset="0"/>
              </a:rPr>
            </a:br>
            <a:r>
              <a:rPr lang="fr-FR" dirty="0" smtClean="0">
                <a:latin typeface="Comic Sans MS" pitchFamily="66" charset="0"/>
              </a:rPr>
              <a:t>traduit par le virage au jaune du milieu de culture.</a:t>
            </a:r>
          </a:p>
          <a:p>
            <a:r>
              <a:rPr lang="fr-FR" dirty="0" smtClean="0">
                <a:latin typeface="Comic Sans MS" pitchFamily="66" charset="0"/>
              </a:rPr>
              <a:t>Le milieu Baird Parker dédiée au dénombrement de </a:t>
            </a:r>
            <a:r>
              <a:rPr lang="fr-FR" i="1" dirty="0">
                <a:latin typeface="Comic Sans MS" pitchFamily="66" charset="0"/>
              </a:rPr>
              <a:t>S.aureus</a:t>
            </a:r>
            <a:r>
              <a:rPr lang="fr-FR" dirty="0" smtClean="0">
                <a:latin typeface="Comic Sans MS" pitchFamily="66" charset="0"/>
              </a:rPr>
              <a:t> dans un contexte alimentaire et le </a:t>
            </a:r>
            <a:r>
              <a:rPr lang="fr-FR" dirty="0" err="1" smtClean="0">
                <a:latin typeface="Comic Sans MS" pitchFamily="66" charset="0"/>
              </a:rPr>
              <a:t>chapman</a:t>
            </a:r>
            <a:r>
              <a:rPr lang="fr-FR" dirty="0" smtClean="0">
                <a:latin typeface="Comic Sans MS" pitchFamily="66" charset="0"/>
              </a:rPr>
              <a:t> est utilisé dans un contexte </a:t>
            </a:r>
            <a:r>
              <a:rPr lang="fr-FR" dirty="0" err="1" smtClean="0">
                <a:latin typeface="Comic Sans MS" pitchFamily="66" charset="0"/>
              </a:rPr>
              <a:t>medicale</a:t>
            </a:r>
            <a:r>
              <a:rPr lang="fr-FR" dirty="0" smtClean="0">
                <a:latin typeface="Comic Sans MS" pitchFamily="66" charset="0"/>
              </a:rPr>
              <a:t> </a:t>
            </a:r>
            <a:endParaRPr lang="fr-FR" dirty="0">
              <a:latin typeface="Comic Sans MS" pitchFamily="66" charset="0"/>
            </a:endParaRPr>
          </a:p>
        </p:txBody>
      </p:sp>
      <p:sp>
        <p:nvSpPr>
          <p:cNvPr id="2" name="Titre 1"/>
          <p:cNvSpPr>
            <a:spLocks noGrp="1"/>
          </p:cNvSpPr>
          <p:nvPr>
            <p:ph type="title"/>
          </p:nvPr>
        </p:nvSpPr>
        <p:spPr/>
        <p:txBody>
          <a:bodyPr/>
          <a:lstStyle/>
          <a:p>
            <a:endParaRPr lang="fr-F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spd="slow" advTm="103548">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4">
                                            <p:bg/>
                                          </p:spTgt>
                                        </p:tgtEl>
                                        <p:attrNameLst>
                                          <p:attrName>style.visibility</p:attrName>
                                        </p:attrNameLst>
                                      </p:cBhvr>
                                      <p:to>
                                        <p:strVal val="visible"/>
                                      </p:to>
                                    </p:set>
                                    <p:animEffect transition="in" filter="fade">
                                      <p:cBhvr>
                                        <p:cTn id="10" dur="2000"/>
                                        <p:tgtEl>
                                          <p:spTgt spid="4">
                                            <p:bg/>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2000"/>
                                        <p:tgtEl>
                                          <p:spTgt spid="4">
                                            <p:txEl>
                                              <p:pRg st="0" end="0"/>
                                            </p:txEl>
                                          </p:spTgt>
                                        </p:tgtEl>
                                      </p:cBhvr>
                                    </p:animEffect>
                                  </p:childTnLst>
                                </p:cTn>
                              </p:par>
                            </p:childTnLst>
                          </p:cTn>
                        </p:par>
                        <p:par>
                          <p:cTn id="15" fill="hold">
                            <p:stCondLst>
                              <p:cond delay="4000"/>
                            </p:stCondLst>
                            <p:childTnLst>
                              <p:par>
                                <p:cTn id="16" presetID="22" presetClass="entr" presetSubtype="4" fill="hold" grpId="0" nodeType="afterEffect">
                                  <p:stCondLst>
                                    <p:cond delay="0"/>
                                  </p:stCondLst>
                                  <p:childTnLst>
                                    <p:set>
                                      <p:cBhvr>
                                        <p:cTn id="17" dur="1" fill="hold">
                                          <p:stCondLst>
                                            <p:cond delay="0"/>
                                          </p:stCondLst>
                                        </p:cTn>
                                        <p:tgtEl>
                                          <p:spTgt spid="5">
                                            <p:bg/>
                                          </p:spTgt>
                                        </p:tgtEl>
                                        <p:attrNameLst>
                                          <p:attrName>style.visibility</p:attrName>
                                        </p:attrNameLst>
                                      </p:cBhvr>
                                      <p:to>
                                        <p:strVal val="visible"/>
                                      </p:to>
                                    </p:set>
                                    <p:animEffect transition="in" filter="wipe(down)">
                                      <p:cBhvr>
                                        <p:cTn id="18" dur="500"/>
                                        <p:tgtEl>
                                          <p:spTgt spid="5">
                                            <p:bg/>
                                          </p:spTgt>
                                        </p:tgtEl>
                                      </p:cBhvr>
                                    </p:animEffect>
                                  </p:childTnLst>
                                </p:cTn>
                              </p:par>
                            </p:childTnLst>
                          </p:cTn>
                        </p:par>
                        <p:par>
                          <p:cTn id="19" fill="hold">
                            <p:stCondLst>
                              <p:cond delay="4500"/>
                            </p:stCondLst>
                            <p:childTnLst>
                              <p:par>
                                <p:cTn id="20" presetID="22" presetClass="entr" presetSubtype="4" fill="hold" grpId="0" nodeType="after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wipe(down)">
                                      <p:cBhvr>
                                        <p:cTn id="22" dur="500"/>
                                        <p:tgtEl>
                                          <p:spTgt spid="5">
                                            <p:txEl>
                                              <p:pRg st="1" end="1"/>
                                            </p:txEl>
                                          </p:spTgt>
                                        </p:tgtEl>
                                      </p:cBhvr>
                                    </p:animEffect>
                                  </p:childTnLst>
                                </p:cTn>
                              </p:par>
                            </p:childTnLst>
                          </p:cTn>
                        </p:par>
                        <p:par>
                          <p:cTn id="23" fill="hold">
                            <p:stCondLst>
                              <p:cond delay="5000"/>
                            </p:stCondLst>
                            <p:childTnLst>
                              <p:par>
                                <p:cTn id="24" presetID="22" presetClass="entr" presetSubtype="4" fill="hold" grpId="0" nodeType="after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wipe(down)">
                                      <p:cBhvr>
                                        <p:cTn id="26"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6"/>
                </p:tgtEl>
              </p:cMediaNode>
            </p:audio>
          </p:childTnLst>
        </p:cTn>
      </p:par>
    </p:tnLst>
    <p:bldLst>
      <p:bldP spid="4" grpId="0" build="allAtOnce" animBg="1"/>
      <p:bldP spid="5"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milieux différentiel et sélectifs </a:t>
            </a:r>
            <a:endParaRPr lang="fr-FR" dirty="0"/>
          </a:p>
        </p:txBody>
      </p:sp>
      <p:sp>
        <p:nvSpPr>
          <p:cNvPr id="3" name="Espace réservé du contenu 2"/>
          <p:cNvSpPr>
            <a:spLocks noGrp="1"/>
          </p:cNvSpPr>
          <p:nvPr>
            <p:ph sz="quarter" idx="2"/>
          </p:nvPr>
        </p:nvSpPr>
        <p:spPr/>
        <p:txBody>
          <a:bodyPr/>
          <a:lstStyle/>
          <a:p>
            <a:r>
              <a:rPr lang="fr-FR" sz="1800" b="1" u="sng" dirty="0" smtClean="0"/>
              <a:t>Colonies caractéristiques de </a:t>
            </a:r>
            <a:r>
              <a:rPr lang="fr-FR" sz="1800" b="1" i="1" u="sng" dirty="0">
                <a:latin typeface="Comic Sans MS" pitchFamily="66" charset="0"/>
              </a:rPr>
              <a:t>S.aureus </a:t>
            </a:r>
            <a:endParaRPr lang="fr-FR" sz="1800" b="1" i="1" u="sng" dirty="0" smtClean="0">
              <a:latin typeface="Comic Sans MS" pitchFamily="66" charset="0"/>
            </a:endParaRPr>
          </a:p>
          <a:p>
            <a:r>
              <a:rPr lang="fr-FR" sz="1800" i="1" dirty="0" smtClean="0">
                <a:latin typeface="Comic Sans MS" pitchFamily="66" charset="0"/>
              </a:rPr>
              <a:t>Capable de supporter une forte concentration massique en </a:t>
            </a:r>
            <a:r>
              <a:rPr lang="fr-FR" sz="1800" i="1" dirty="0" err="1" smtClean="0">
                <a:latin typeface="Comic Sans MS" pitchFamily="66" charset="0"/>
              </a:rPr>
              <a:t>NaCl</a:t>
            </a:r>
            <a:r>
              <a:rPr lang="fr-FR" sz="1800" i="1" dirty="0" smtClean="0">
                <a:latin typeface="Comic Sans MS" pitchFamily="66" charset="0"/>
              </a:rPr>
              <a:t> (75g/l ) et dégradant le mannitol voir Figure 1 </a:t>
            </a:r>
            <a:endParaRPr lang="fr-FR" sz="1800" dirty="0"/>
          </a:p>
        </p:txBody>
      </p:sp>
      <p:sp>
        <p:nvSpPr>
          <p:cNvPr id="4" name="Espace réservé du contenu 3"/>
          <p:cNvSpPr>
            <a:spLocks noGrp="1"/>
          </p:cNvSpPr>
          <p:nvPr>
            <p:ph sz="quarter" idx="4"/>
          </p:nvPr>
        </p:nvSpPr>
        <p:spPr/>
        <p:txBody>
          <a:bodyPr>
            <a:normAutofit lnSpcReduction="10000"/>
          </a:bodyPr>
          <a:lstStyle/>
          <a:p>
            <a:r>
              <a:rPr lang="fr-FR" b="1" u="sng" dirty="0"/>
              <a:t>Colonies caractéristiques de </a:t>
            </a:r>
            <a:r>
              <a:rPr lang="fr-FR" b="1" i="1" u="sng" dirty="0" smtClean="0">
                <a:latin typeface="Comic Sans MS" pitchFamily="66" charset="0"/>
              </a:rPr>
              <a:t>S.aureus</a:t>
            </a:r>
          </a:p>
          <a:p>
            <a:r>
              <a:rPr lang="fr-FR" sz="1800" i="1" dirty="0" smtClean="0">
                <a:latin typeface="Comic Sans MS" pitchFamily="66" charset="0"/>
              </a:rPr>
              <a:t>Capable de supporter la présence d’inhibiteurs (</a:t>
            </a:r>
            <a:r>
              <a:rPr lang="fr-FR" sz="1800" i="1" dirty="0" err="1" smtClean="0">
                <a:latin typeface="Comic Sans MS" pitchFamily="66" charset="0"/>
              </a:rPr>
              <a:t>tellurite</a:t>
            </a:r>
            <a:r>
              <a:rPr lang="fr-FR" sz="1800" i="1" dirty="0" smtClean="0">
                <a:latin typeface="Comic Sans MS" pitchFamily="66" charset="0"/>
              </a:rPr>
              <a:t> de potassium et chlorure de lithium ); réalisant une réduction de </a:t>
            </a:r>
            <a:r>
              <a:rPr lang="fr-FR" sz="1800" i="1" dirty="0" err="1" smtClean="0">
                <a:latin typeface="Comic Sans MS" pitchFamily="66" charset="0"/>
              </a:rPr>
              <a:t>tellurite</a:t>
            </a:r>
            <a:r>
              <a:rPr lang="fr-FR" sz="1800" i="1" dirty="0" smtClean="0">
                <a:latin typeface="Comic Sans MS" pitchFamily="66" charset="0"/>
              </a:rPr>
              <a:t> en tellure (colonies noires) une lipolyse (liseré opaque autour des colonies ) et une protéolyse (halo clair autour des colonies),</a:t>
            </a:r>
            <a:r>
              <a:rPr lang="fr-FR" i="1" dirty="0" smtClean="0">
                <a:latin typeface="Comic Sans MS" pitchFamily="66" charset="0"/>
              </a:rPr>
              <a:t>  </a:t>
            </a:r>
            <a:endParaRPr lang="fr-FR" dirty="0"/>
          </a:p>
        </p:txBody>
      </p:sp>
      <p:sp>
        <p:nvSpPr>
          <p:cNvPr id="5" name="Espace réservé du texte 4"/>
          <p:cNvSpPr>
            <a:spLocks noGrp="1"/>
          </p:cNvSpPr>
          <p:nvPr>
            <p:ph type="body" sz="quarter" idx="1"/>
          </p:nvPr>
        </p:nvSpPr>
        <p:spPr/>
        <p:txBody>
          <a:bodyPr/>
          <a:lstStyle/>
          <a:p>
            <a:r>
              <a:rPr lang="fr-FR" dirty="0" smtClean="0"/>
              <a:t>Gélose Chapman </a:t>
            </a:r>
            <a:endParaRPr lang="fr-FR" dirty="0"/>
          </a:p>
        </p:txBody>
      </p:sp>
      <p:sp>
        <p:nvSpPr>
          <p:cNvPr id="6" name="Espace réservé du texte 5"/>
          <p:cNvSpPr>
            <a:spLocks noGrp="1"/>
          </p:cNvSpPr>
          <p:nvPr>
            <p:ph type="body" sz="quarter" idx="3"/>
          </p:nvPr>
        </p:nvSpPr>
        <p:spPr/>
        <p:txBody>
          <a:bodyPr/>
          <a:lstStyle/>
          <a:p>
            <a:r>
              <a:rPr lang="fr-FR" dirty="0" smtClean="0"/>
              <a:t>Gélose Baird Parker</a:t>
            </a:r>
            <a:endParaRPr lang="fr-FR"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56305671"/>
      </p:ext>
    </p:extLst>
  </p:cSld>
  <p:clrMapOvr>
    <a:masterClrMapping/>
  </p:clrMapOvr>
  <p:transition advTm="246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pic>
        <p:nvPicPr>
          <p:cNvPr id="5" name="Espace réservé du contenu 4"/>
          <p:cNvPicPr>
            <a:picLocks noGrp="1" noChangeAspect="1"/>
          </p:cNvPicPr>
          <p:nvPr>
            <p:ph sz="quarter" idx="1"/>
          </p:nvPr>
        </p:nvPicPr>
        <p:blipFill>
          <a:blip r:embed="rId4">
            <a:extLst>
              <a:ext uri="{28A0092B-C50C-407E-A947-70E740481C1C}">
                <a14:useLocalDpi xmlns:a14="http://schemas.microsoft.com/office/drawing/2010/main" val="0"/>
              </a:ext>
            </a:extLst>
          </a:blip>
          <a:stretch>
            <a:fillRect/>
          </a:stretch>
        </p:blipFill>
        <p:spPr>
          <a:xfrm>
            <a:off x="941916" y="548680"/>
            <a:ext cx="7230483" cy="5925145"/>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53914000"/>
      </p:ext>
    </p:extLst>
  </p:cSld>
  <p:clrMapOvr>
    <a:masterClrMapping/>
  </p:clrMapOvr>
  <p:transition advTm="7038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
            </a:r>
            <a:br>
              <a:rPr lang="fr-FR" dirty="0"/>
            </a:br>
            <a:r>
              <a:rPr lang="fr-FR" dirty="0"/>
              <a:t/>
            </a:r>
            <a:br>
              <a:rPr lang="fr-FR" dirty="0"/>
            </a:br>
            <a:endParaRPr lang="fr-FR" dirty="0"/>
          </a:p>
        </p:txBody>
      </p:sp>
      <p:pic>
        <p:nvPicPr>
          <p:cNvPr id="4" name="Espace réservé du contenu 3"/>
          <p:cNvPicPr>
            <a:picLocks noGrp="1" noChangeAspect="1"/>
          </p:cNvPicPr>
          <p:nvPr>
            <p:ph sz="quarter" idx="1"/>
          </p:nvPr>
        </p:nvPicPr>
        <p:blipFill>
          <a:blip r:embed="rId5" cstate="print">
            <a:extLst>
              <a:ext uri="{28A0092B-C50C-407E-A947-70E740481C1C}">
                <a14:useLocalDpi xmlns:a14="http://schemas.microsoft.com/office/drawing/2010/main" val="0"/>
              </a:ext>
            </a:extLst>
          </a:blip>
          <a:stretch>
            <a:fillRect/>
          </a:stretch>
        </p:blipFill>
        <p:spPr>
          <a:xfrm>
            <a:off x="251520" y="274638"/>
            <a:ext cx="2852185" cy="4666530"/>
          </a:xfrm>
        </p:spPr>
      </p:pic>
      <p:pic>
        <p:nvPicPr>
          <p:cNvPr id="7" name="Imag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03705" y="274638"/>
            <a:ext cx="5294318" cy="4666530"/>
          </a:xfrm>
          <a:prstGeom prst="rect">
            <a:avLst/>
          </a:prstGeom>
        </p:spPr>
      </p:pic>
      <p:sp>
        <p:nvSpPr>
          <p:cNvPr id="8" name="ZoneTexte 7"/>
          <p:cNvSpPr txBox="1"/>
          <p:nvPr/>
        </p:nvSpPr>
        <p:spPr>
          <a:xfrm>
            <a:off x="395536" y="5733256"/>
            <a:ext cx="7529264" cy="461665"/>
          </a:xfrm>
          <a:prstGeom prst="rect">
            <a:avLst/>
          </a:prstGeom>
          <a:noFill/>
        </p:spPr>
        <p:txBody>
          <a:bodyPr wrap="square" rtlCol="0">
            <a:spAutoFit/>
          </a:bodyPr>
          <a:lstStyle/>
          <a:p>
            <a:pPr algn="ctr"/>
            <a:r>
              <a:rPr lang="fr-FR" sz="2400" dirty="0" smtClean="0">
                <a:solidFill>
                  <a:srgbClr val="FF0000"/>
                </a:solidFill>
              </a:rPr>
              <a:t>Gélose Baird Parker</a:t>
            </a:r>
            <a:endParaRPr lang="fr-FR" sz="2400" dirty="0">
              <a:solidFill>
                <a:srgbClr val="FF0000"/>
              </a:solidFill>
            </a:endParaRPr>
          </a:p>
        </p:txBody>
      </p:sp>
      <p:cxnSp>
        <p:nvCxnSpPr>
          <p:cNvPr id="10" name="Connecteur droit 9"/>
          <p:cNvCxnSpPr/>
          <p:nvPr/>
        </p:nvCxnSpPr>
        <p:spPr>
          <a:xfrm flipH="1" flipV="1">
            <a:off x="2543660" y="3842300"/>
            <a:ext cx="792088"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3326117" y="5382050"/>
            <a:ext cx="1656184" cy="369332"/>
          </a:xfrm>
          <a:prstGeom prst="rect">
            <a:avLst/>
          </a:prstGeom>
          <a:noFill/>
        </p:spPr>
        <p:txBody>
          <a:bodyPr wrap="square" rtlCol="0">
            <a:spAutoFit/>
          </a:bodyPr>
          <a:lstStyle/>
          <a:p>
            <a:r>
              <a:rPr lang="fr-FR" dirty="0" smtClean="0"/>
              <a:t>Halo clair</a:t>
            </a:r>
            <a:endParaRPr lang="fr-FR" dirty="0"/>
          </a:p>
        </p:txBody>
      </p:sp>
      <p:cxnSp>
        <p:nvCxnSpPr>
          <p:cNvPr id="13" name="Connecteur droit 12"/>
          <p:cNvCxnSpPr/>
          <p:nvPr/>
        </p:nvCxnSpPr>
        <p:spPr>
          <a:xfrm flipV="1">
            <a:off x="851048" y="3845731"/>
            <a:ext cx="1346448" cy="1491481"/>
          </a:xfrm>
          <a:prstGeom prst="line">
            <a:avLst/>
          </a:prstGeom>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457200" y="5183034"/>
            <a:ext cx="1716454" cy="369332"/>
          </a:xfrm>
          <a:prstGeom prst="rect">
            <a:avLst/>
          </a:prstGeom>
          <a:noFill/>
        </p:spPr>
        <p:txBody>
          <a:bodyPr wrap="square" rtlCol="0">
            <a:spAutoFit/>
          </a:bodyPr>
          <a:lstStyle/>
          <a:p>
            <a:r>
              <a:rPr lang="fr-FR" dirty="0" smtClean="0"/>
              <a:t>Liseré opaque</a:t>
            </a:r>
            <a:endParaRPr lang="fr-FR" dirty="0"/>
          </a:p>
        </p:txBody>
      </p:sp>
      <p:cxnSp>
        <p:nvCxnSpPr>
          <p:cNvPr id="17" name="Connecteur droit 16"/>
          <p:cNvCxnSpPr/>
          <p:nvPr/>
        </p:nvCxnSpPr>
        <p:spPr>
          <a:xfrm>
            <a:off x="912272" y="3989799"/>
            <a:ext cx="122247" cy="2751569"/>
          </a:xfrm>
          <a:prstGeom prst="line">
            <a:avLst/>
          </a:prstGeom>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912272" y="6344454"/>
            <a:ext cx="1787520" cy="369332"/>
          </a:xfrm>
          <a:prstGeom prst="rect">
            <a:avLst/>
          </a:prstGeom>
          <a:noFill/>
        </p:spPr>
        <p:txBody>
          <a:bodyPr wrap="square" rtlCol="0">
            <a:spAutoFit/>
          </a:bodyPr>
          <a:lstStyle/>
          <a:p>
            <a:r>
              <a:rPr lang="fr-FR" dirty="0" smtClean="0"/>
              <a:t>Colonie noire</a:t>
            </a:r>
            <a:endParaRPr lang="fr-FR"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72826140"/>
      </p:ext>
    </p:extLst>
  </p:cSld>
  <p:clrMapOvr>
    <a:masterClrMapping/>
  </p:clrMapOvr>
  <p:transition advTm="16082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ctrTitle"/>
          </p:nvPr>
        </p:nvSpPr>
        <p:spPr/>
        <p:txBody>
          <a:bodyPr/>
          <a:lstStyle/>
          <a:p>
            <a:endParaRPr lang="fr-FR" dirty="0"/>
          </a:p>
        </p:txBody>
      </p:sp>
      <p:sp>
        <p:nvSpPr>
          <p:cNvPr id="9" name="Sous-titre 8"/>
          <p:cNvSpPr>
            <a:spLocks noGrp="1"/>
          </p:cNvSpPr>
          <p:nvPr>
            <p:ph type="subTitle" idx="1"/>
          </p:nvPr>
        </p:nvSpPr>
        <p:spPr/>
        <p:txBody>
          <a:bodyPr/>
          <a:lstStyle/>
          <a:p>
            <a:r>
              <a:rPr lang="fr-FR" dirty="0" smtClean="0"/>
              <a:t>Caractéristiques biochimiques et enzymatiques des </a:t>
            </a:r>
            <a:r>
              <a:rPr lang="fr-FR" i="1" dirty="0" err="1" smtClean="0">
                <a:solidFill>
                  <a:schemeClr val="tx1"/>
                </a:solidFill>
              </a:rPr>
              <a:t>Stpahylococcus</a:t>
            </a:r>
            <a:r>
              <a:rPr lang="fr-FR" i="1" dirty="0" smtClean="0">
                <a:solidFill>
                  <a:schemeClr val="tx1"/>
                </a:solidFill>
              </a:rPr>
              <a:t> aureus   Système Api </a:t>
            </a:r>
            <a:r>
              <a:rPr lang="fr-FR" i="1" dirty="0" err="1" smtClean="0">
                <a:solidFill>
                  <a:schemeClr val="tx1"/>
                </a:solidFill>
              </a:rPr>
              <a:t>Staph</a:t>
            </a:r>
            <a:endParaRPr lang="fr-FR" i="1" dirty="0">
              <a:solidFill>
                <a:schemeClr val="tx1"/>
              </a:solidFill>
            </a:endParaRPr>
          </a:p>
        </p:txBody>
      </p:sp>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3727" y="680396"/>
            <a:ext cx="6696745" cy="424847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79624318"/>
      </p:ext>
    </p:extLst>
  </p:cSld>
  <p:clrMapOvr>
    <a:masterClrMapping/>
  </p:clrMapOvr>
  <p:transition advTm="2425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14" name="Espace réservé du contenu 13"/>
          <p:cNvPicPr>
            <a:picLocks noGrp="1" noChangeAspect="1"/>
          </p:cNvPicPr>
          <p:nvPr>
            <p:ph sz="quarter" idx="1"/>
          </p:nvPr>
        </p:nvPicPr>
        <p:blipFill>
          <a:blip r:embed="rId4">
            <a:extLst>
              <a:ext uri="{28A0092B-C50C-407E-A947-70E740481C1C}">
                <a14:useLocalDpi xmlns:a14="http://schemas.microsoft.com/office/drawing/2010/main" val="0"/>
              </a:ext>
            </a:extLst>
          </a:blip>
          <a:stretch>
            <a:fillRect/>
          </a:stretch>
        </p:blipFill>
        <p:spPr>
          <a:xfrm>
            <a:off x="592836" y="404664"/>
            <a:ext cx="7331964" cy="5616624"/>
          </a:xfrm>
          <a:prstGeom prst="rect">
            <a:avLst/>
          </a:prstGeom>
          <a:ln w="228600" cap="sq" cmpd="thickThin">
            <a:solidFill>
              <a:srgbClr val="000000"/>
            </a:solidFill>
            <a:prstDash val="solid"/>
            <a:miter lim="800000"/>
          </a:ln>
          <a:effectLst>
            <a:innerShdw blurRad="76200">
              <a:srgbClr val="000000"/>
            </a:innerShdw>
          </a:effec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56876247"/>
      </p:ext>
    </p:extLst>
  </p:cSld>
  <p:clrMapOvr>
    <a:masterClrMapping/>
  </p:clrMapOvr>
  <p:transition advTm="771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Evaluation formative </a:t>
            </a:r>
            <a:r>
              <a:rPr lang="ar-DZ" dirty="0" smtClean="0"/>
              <a:t>تقويم تكويني     </a:t>
            </a:r>
            <a:r>
              <a:rPr lang="fr-FR" dirty="0" smtClean="0"/>
              <a:t>  </a:t>
            </a:r>
            <a:endParaRPr lang="fr-FR" dirty="0"/>
          </a:p>
        </p:txBody>
      </p:sp>
      <p:sp>
        <p:nvSpPr>
          <p:cNvPr id="3" name="Espace réservé du contenu 2"/>
          <p:cNvSpPr>
            <a:spLocks noGrp="1"/>
          </p:cNvSpPr>
          <p:nvPr>
            <p:ph sz="quarter" idx="1"/>
          </p:nvPr>
        </p:nvSpPr>
        <p:spPr/>
        <p:txBody>
          <a:bodyPr/>
          <a:lstStyle/>
          <a:p>
            <a:r>
              <a:rPr lang="fr-FR" dirty="0" smtClean="0"/>
              <a:t>Interpréter la galerie  Api </a:t>
            </a:r>
            <a:r>
              <a:rPr lang="fr-FR" dirty="0" err="1" smtClean="0"/>
              <a:t>Staph</a:t>
            </a:r>
            <a:r>
              <a:rPr lang="fr-FR" dirty="0" smtClean="0"/>
              <a:t> ?</a:t>
            </a:r>
          </a:p>
          <a:p>
            <a:r>
              <a:rPr lang="fr-FR" dirty="0" smtClean="0"/>
              <a:t>Présenter l’interprétation sous forme d’un tableau de lecture</a:t>
            </a:r>
            <a:r>
              <a:rPr lang="fr-FR" dirty="0" smtClean="0"/>
              <a:t>,</a:t>
            </a:r>
          </a:p>
          <a:p>
            <a:r>
              <a:rPr lang="fr-FR" dirty="0" smtClean="0"/>
              <a:t>Expliquer le test de </a:t>
            </a:r>
            <a:r>
              <a:rPr lang="fr-FR" dirty="0" err="1" smtClean="0"/>
              <a:t>coagulase</a:t>
            </a:r>
            <a:r>
              <a:rPr lang="fr-FR" dirty="0" smtClean="0"/>
              <a:t>?</a:t>
            </a:r>
          </a:p>
          <a:p>
            <a:r>
              <a:rPr lang="fr-FR" dirty="0" smtClean="0"/>
              <a:t>Envoyer votre réponse individuel sur mail </a:t>
            </a:r>
          </a:p>
          <a:p>
            <a:r>
              <a:rPr lang="fr-FR" dirty="0" smtClean="0"/>
              <a:t>maneldj@live.fr</a:t>
            </a:r>
            <a:endParaRPr lang="fr-F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79308777"/>
      </p:ext>
    </p:extLst>
  </p:cSld>
  <p:clrMapOvr>
    <a:masterClrMapping/>
  </p:clrMapOvr>
  <p:transition advTm="344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téléchargement (2).jpg"/>
          <p:cNvPicPr>
            <a:picLocks noChangeAspect="1"/>
          </p:cNvPicPr>
          <p:nvPr/>
        </p:nvPicPr>
        <p:blipFill>
          <a:blip r:embed="rId4" cstate="print"/>
          <a:stretch>
            <a:fillRect/>
          </a:stretch>
        </p:blipFill>
        <p:spPr>
          <a:xfrm>
            <a:off x="0" y="0"/>
            <a:ext cx="9144000" cy="6858000"/>
          </a:xfrm>
          <a:prstGeom prst="rect">
            <a:avLst/>
          </a:prstGeom>
        </p:spPr>
      </p:pic>
      <p:sp>
        <p:nvSpPr>
          <p:cNvPr id="3" name="Rectangle à coins arrondis 2"/>
          <p:cNvSpPr/>
          <p:nvPr/>
        </p:nvSpPr>
        <p:spPr>
          <a:xfrm>
            <a:off x="2555776" y="260648"/>
            <a:ext cx="3816424" cy="93610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effectLst>
                  <a:outerShdw blurRad="38100" dist="38100" dir="2700000" algn="tl">
                    <a:srgbClr val="000000">
                      <a:alpha val="43137"/>
                    </a:srgbClr>
                  </a:outerShdw>
                </a:effectLst>
                <a:latin typeface="Comic Sans MS" pitchFamily="66" charset="0"/>
              </a:rPr>
              <a:t>Conclusion</a:t>
            </a:r>
            <a:endParaRPr lang="fr-FR" sz="3200" b="1" dirty="0">
              <a:effectLst>
                <a:outerShdw blurRad="38100" dist="38100" dir="2700000" algn="tl">
                  <a:srgbClr val="000000">
                    <a:alpha val="43137"/>
                  </a:srgbClr>
                </a:outerShdw>
              </a:effectLst>
              <a:latin typeface="Comic Sans MS" pitchFamily="66" charset="0"/>
            </a:endParaRPr>
          </a:p>
        </p:txBody>
      </p:sp>
      <p:sp>
        <p:nvSpPr>
          <p:cNvPr id="4" name="Rectangle à coins arrondis 3"/>
          <p:cNvSpPr/>
          <p:nvPr/>
        </p:nvSpPr>
        <p:spPr>
          <a:xfrm>
            <a:off x="395536" y="1268760"/>
            <a:ext cx="8136904" cy="432048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dirty="0"/>
              <a:t>Le </a:t>
            </a:r>
            <a:r>
              <a:rPr lang="fr-FR" b="1" dirty="0"/>
              <a:t>staphylocoque doré</a:t>
            </a:r>
            <a:r>
              <a:rPr lang="fr-FR" dirty="0"/>
              <a:t> (</a:t>
            </a:r>
            <a:r>
              <a:rPr lang="fr-FR" b="1" i="1" dirty="0"/>
              <a:t>Staphylococcus aureus</a:t>
            </a:r>
            <a:r>
              <a:rPr lang="fr-FR" dirty="0"/>
              <a:t>) est l'</a:t>
            </a:r>
            <a:r>
              <a:rPr lang="fr-FR" dirty="0">
                <a:hlinkClick r:id="rId5" tooltip="Espèce"/>
              </a:rPr>
              <a:t>espèce</a:t>
            </a:r>
            <a:r>
              <a:rPr lang="fr-FR" dirty="0"/>
              <a:t> la plus </a:t>
            </a:r>
            <a:r>
              <a:rPr lang="fr-FR" dirty="0">
                <a:hlinkClick r:id="rId6" tooltip="Pathogène"/>
              </a:rPr>
              <a:t>pathogène</a:t>
            </a:r>
            <a:r>
              <a:rPr lang="fr-FR" dirty="0"/>
              <a:t> du </a:t>
            </a:r>
            <a:r>
              <a:rPr lang="fr-FR" dirty="0">
                <a:hlinkClick r:id="rId7" tooltip="Genre (biologie)"/>
              </a:rPr>
              <a:t>genre</a:t>
            </a:r>
            <a:r>
              <a:rPr lang="fr-FR" dirty="0"/>
              <a:t> </a:t>
            </a:r>
            <a:r>
              <a:rPr lang="fr-FR" i="1" dirty="0">
                <a:hlinkClick r:id="rId8" tooltip="Staphylococcus"/>
              </a:rPr>
              <a:t>Staphylococcus</a:t>
            </a:r>
            <a:r>
              <a:rPr lang="fr-FR" dirty="0"/>
              <a:t>. Elle est responsable d'intoxications alimentaires, d'infections localisées suppurées et, dans certains cas extrêmes, d'infections potentiellement mortelles (patient immunodéprimé, prothèses cardiaques). </a:t>
            </a:r>
            <a:r>
              <a:rPr lang="fr-FR" i="1" dirty="0"/>
              <a:t>S. aureus</a:t>
            </a:r>
            <a:r>
              <a:rPr lang="fr-FR" dirty="0"/>
              <a:t> se présente comme une </a:t>
            </a:r>
            <a:r>
              <a:rPr lang="fr-FR" dirty="0">
                <a:hlinkClick r:id="rId9" tooltip="Cocci"/>
              </a:rPr>
              <a:t>coque</a:t>
            </a:r>
            <a:r>
              <a:rPr lang="fr-FR" dirty="0"/>
              <a:t> en amas (grappes de raisin</a:t>
            </a:r>
            <a:r>
              <a:rPr lang="fr-FR" dirty="0" smtClean="0"/>
              <a:t>), </a:t>
            </a:r>
            <a:r>
              <a:rPr lang="fr-FR" dirty="0"/>
              <a:t>Sa teneur en </a:t>
            </a:r>
            <a:r>
              <a:rPr lang="fr-FR" dirty="0">
                <a:hlinkClick r:id="rId10" tooltip="Caroténoïde"/>
              </a:rPr>
              <a:t>caroténoïdes</a:t>
            </a:r>
            <a:r>
              <a:rPr lang="fr-FR" dirty="0"/>
              <a:t> lui confère une couleur dorée à l'origine de son nom</a:t>
            </a:r>
            <a:endParaRPr lang="fr-FR" dirty="0">
              <a:solidFill>
                <a:schemeClr val="tx1"/>
              </a:solidFill>
              <a:latin typeface="Comic Sans MS" pitchFamily="66"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318500" y="6032500"/>
            <a:ext cx="609600" cy="609600"/>
          </a:xfrm>
          <a:prstGeom prst="rect">
            <a:avLst/>
          </a:prstGeom>
        </p:spPr>
      </p:pic>
    </p:spTree>
  </p:cSld>
  <p:clrMapOvr>
    <a:masterClrMapping/>
  </p:clrMapOvr>
  <p:transition spd="slow" advTm="97412">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fade">
                                      <p:cBhvr>
                                        <p:cTn id="10" dur="2000"/>
                                        <p:tgtEl>
                                          <p:spTgt spid="3">
                                            <p:bg/>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childTnLst>
                                </p:cTn>
                              </p:par>
                            </p:childTnLst>
                          </p:cTn>
                        </p:par>
                        <p:par>
                          <p:cTn id="15" fill="hold">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4">
                                            <p:bg/>
                                          </p:spTgt>
                                        </p:tgtEl>
                                        <p:attrNameLst>
                                          <p:attrName>style.visibility</p:attrName>
                                        </p:attrNameLst>
                                      </p:cBhvr>
                                      <p:to>
                                        <p:strVal val="visible"/>
                                      </p:to>
                                    </p:set>
                                    <p:animEffect transition="in" filter="fade">
                                      <p:cBhvr>
                                        <p:cTn id="18" dur="2000"/>
                                        <p:tgtEl>
                                          <p:spTgt spid="4">
                                            <p:bg/>
                                          </p:spTgt>
                                        </p:tgtEl>
                                      </p:cBhvr>
                                    </p:animEffect>
                                  </p:childTnLst>
                                </p:cTn>
                              </p:par>
                            </p:childTnLst>
                          </p:cTn>
                        </p:par>
                        <p:par>
                          <p:cTn id="19" fill="hold">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
                </p:tgtEl>
              </p:cMediaNode>
            </p:audio>
          </p:childTnLst>
        </p:cTn>
      </p:par>
    </p:tnLst>
    <p:bldLst>
      <p:bldP spid="3" grpId="0" build="p" animBg="1"/>
      <p:bldP spid="4"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téléchargement (2).jpg"/>
          <p:cNvPicPr>
            <a:picLocks noChangeAspect="1"/>
          </p:cNvPicPr>
          <p:nvPr/>
        </p:nvPicPr>
        <p:blipFill>
          <a:blip r:embed="rId2" cstate="print"/>
          <a:stretch>
            <a:fillRect/>
          </a:stretch>
        </p:blipFill>
        <p:spPr>
          <a:xfrm>
            <a:off x="0" y="0"/>
            <a:ext cx="9144000" cy="6858000"/>
          </a:xfrm>
          <a:prstGeom prst="rect">
            <a:avLst/>
          </a:prstGeom>
        </p:spPr>
      </p:pic>
      <p:sp>
        <p:nvSpPr>
          <p:cNvPr id="3" name="Rectangle 2"/>
          <p:cNvSpPr/>
          <p:nvPr/>
        </p:nvSpPr>
        <p:spPr>
          <a:xfrm>
            <a:off x="500034" y="1857364"/>
            <a:ext cx="8032406" cy="954107"/>
          </a:xfrm>
          <a:prstGeom prst="rect">
            <a:avLst/>
          </a:prstGeom>
        </p:spPr>
        <p:txBody>
          <a:bodyPr wrap="square">
            <a:spAutoFit/>
          </a:bodyPr>
          <a:lstStyle/>
          <a:p>
            <a:pPr>
              <a:buFont typeface="Wingdings" pitchFamily="2" charset="2"/>
              <a:buChar char="q"/>
            </a:pPr>
            <a:r>
              <a:rPr lang="fr-FR" sz="2800" dirty="0" smtClean="0">
                <a:solidFill>
                  <a:schemeClr val="bg1"/>
                </a:solidFill>
              </a:rPr>
              <a:t>http://www.chups.jussieu.fr/polys/bacterio/bacterio/POLY.Chp.3.html</a:t>
            </a:r>
            <a:endParaRPr lang="fr-FR" sz="2800" dirty="0">
              <a:solidFill>
                <a:schemeClr val="bg1"/>
              </a:solidFill>
            </a:endParaRPr>
          </a:p>
        </p:txBody>
      </p:sp>
      <p:sp>
        <p:nvSpPr>
          <p:cNvPr id="4" name="Rectangle 3"/>
          <p:cNvSpPr/>
          <p:nvPr/>
        </p:nvSpPr>
        <p:spPr>
          <a:xfrm>
            <a:off x="500034" y="2928934"/>
            <a:ext cx="8143932" cy="1569660"/>
          </a:xfrm>
          <a:prstGeom prst="rect">
            <a:avLst/>
          </a:prstGeom>
        </p:spPr>
        <p:txBody>
          <a:bodyPr wrap="square">
            <a:spAutoFit/>
          </a:bodyPr>
          <a:lstStyle/>
          <a:p>
            <a:pPr>
              <a:buFont typeface="Wingdings" pitchFamily="2" charset="2"/>
              <a:buChar char="q"/>
            </a:pPr>
            <a:r>
              <a:rPr lang="fr-FR" sz="2400" dirty="0" smtClean="0">
                <a:solidFill>
                  <a:schemeClr val="bg1"/>
                </a:solidFill>
              </a:rPr>
              <a:t>https://cours examens.org/images/An_2016_1/Etude%20Superieures/</a:t>
            </a:r>
            <a:r>
              <a:rPr lang="fr-FR" sz="2400" dirty="0" err="1" smtClean="0">
                <a:solidFill>
                  <a:schemeClr val="bg1"/>
                </a:solidFill>
              </a:rPr>
              <a:t>Medecine</a:t>
            </a:r>
            <a:r>
              <a:rPr lang="fr-FR" sz="2400" dirty="0" smtClean="0">
                <a:solidFill>
                  <a:schemeClr val="bg1"/>
                </a:solidFill>
              </a:rPr>
              <a:t>/Alger/Microbio2/les%20cocci%20gram%20positifs%20et%20negatifs%20%20Ferrad.pdf</a:t>
            </a:r>
            <a:endParaRPr lang="fr-FR" sz="2400" dirty="0">
              <a:solidFill>
                <a:schemeClr val="bg1"/>
              </a:solidFill>
            </a:endParaRPr>
          </a:p>
        </p:txBody>
      </p:sp>
      <p:sp>
        <p:nvSpPr>
          <p:cNvPr id="5" name="Rectangle 4"/>
          <p:cNvSpPr/>
          <p:nvPr/>
        </p:nvSpPr>
        <p:spPr>
          <a:xfrm>
            <a:off x="719064" y="5589240"/>
            <a:ext cx="8424936" cy="830997"/>
          </a:xfrm>
          <a:prstGeom prst="rect">
            <a:avLst/>
          </a:prstGeom>
        </p:spPr>
        <p:txBody>
          <a:bodyPr wrap="square">
            <a:spAutoFit/>
          </a:bodyPr>
          <a:lstStyle/>
          <a:p>
            <a:pPr>
              <a:buFont typeface="Wingdings" pitchFamily="2" charset="2"/>
              <a:buChar char="q"/>
            </a:pPr>
            <a:r>
              <a:rPr lang="fr-FR" sz="2400" dirty="0" smtClean="0">
                <a:solidFill>
                  <a:schemeClr val="bg1"/>
                </a:solidFill>
              </a:rPr>
              <a:t>https</a:t>
            </a:r>
            <a:r>
              <a:rPr lang="fr-FR" dirty="0" smtClean="0">
                <a:solidFill>
                  <a:schemeClr val="bg1"/>
                </a:solidFill>
              </a:rPr>
              <a:t>://</a:t>
            </a:r>
            <a:r>
              <a:rPr lang="fr-FR" sz="2400" dirty="0" smtClean="0">
                <a:solidFill>
                  <a:schemeClr val="bg1"/>
                </a:solidFill>
              </a:rPr>
              <a:t>www.antibio-responsable.fr/bacteries/staphylocoque-dore</a:t>
            </a:r>
            <a:endParaRPr lang="fr-FR" dirty="0">
              <a:solidFill>
                <a:schemeClr val="bg1"/>
              </a:solidFill>
            </a:endParaRPr>
          </a:p>
        </p:txBody>
      </p:sp>
      <p:sp>
        <p:nvSpPr>
          <p:cNvPr id="6" name="Rectangle à coins arrondis 5"/>
          <p:cNvSpPr/>
          <p:nvPr/>
        </p:nvSpPr>
        <p:spPr>
          <a:xfrm>
            <a:off x="2051720" y="260648"/>
            <a:ext cx="5328592" cy="129614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effectLst>
                  <a:outerShdw blurRad="38100" dist="38100" dir="2700000" algn="tl">
                    <a:srgbClr val="000000">
                      <a:alpha val="43137"/>
                    </a:srgbClr>
                  </a:outerShdw>
                </a:effectLst>
                <a:latin typeface="Comic Sans MS" pitchFamily="66" charset="0"/>
              </a:rPr>
              <a:t>Listes des références</a:t>
            </a:r>
          </a:p>
        </p:txBody>
      </p:sp>
      <p:sp>
        <p:nvSpPr>
          <p:cNvPr id="8" name="Rectangle 7"/>
          <p:cNvSpPr/>
          <p:nvPr/>
        </p:nvSpPr>
        <p:spPr>
          <a:xfrm>
            <a:off x="683568" y="4581128"/>
            <a:ext cx="7704856" cy="830997"/>
          </a:xfrm>
          <a:prstGeom prst="rect">
            <a:avLst/>
          </a:prstGeom>
        </p:spPr>
        <p:txBody>
          <a:bodyPr wrap="square">
            <a:spAutoFit/>
          </a:bodyPr>
          <a:lstStyle/>
          <a:p>
            <a:pPr>
              <a:buFont typeface="Wingdings" pitchFamily="2" charset="2"/>
              <a:buChar char="q"/>
            </a:pPr>
            <a:r>
              <a:rPr lang="fr-FR" sz="2400" dirty="0" smtClean="0">
                <a:solidFill>
                  <a:schemeClr val="bg1"/>
                </a:solidFill>
              </a:rPr>
              <a:t>Yves, LE LOIR, and GANTIER Michel. Staphylococcus aureus. Lavoisier, (2009).</a:t>
            </a:r>
            <a:endParaRPr lang="fr-FR" sz="2400" dirty="0">
              <a:solidFill>
                <a:schemeClr val="bg1"/>
              </a:solidFill>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1000"/>
                                        <p:tgtEl>
                                          <p:spTgt spid="6">
                                            <p:bg/>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1000"/>
                                        <p:tgtEl>
                                          <p:spTgt spid="6">
                                            <p:txEl>
                                              <p:pRg st="0" end="0"/>
                                            </p:txEl>
                                          </p:spTgt>
                                        </p:tgtEl>
                                      </p:cBhvr>
                                    </p:animEffect>
                                  </p:childTnLst>
                                </p:cTn>
                              </p:par>
                            </p:childTnLst>
                          </p:cTn>
                        </p:par>
                        <p:par>
                          <p:cTn id="12" fill="hold">
                            <p:stCondLst>
                              <p:cond delay="2000"/>
                            </p:stCondLst>
                            <p:childTnLst>
                              <p:par>
                                <p:cTn id="13" presetID="22" presetClass="entr" presetSubtype="4"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down)">
                                      <p:cBhvr>
                                        <p:cTn id="15" dur="1000"/>
                                        <p:tgtEl>
                                          <p:spTgt spid="3">
                                            <p:txEl>
                                              <p:pRg st="0" end="0"/>
                                            </p:txEl>
                                          </p:spTgt>
                                        </p:tgtEl>
                                      </p:cBhvr>
                                    </p:animEffect>
                                  </p:childTnLst>
                                </p:cTn>
                              </p:par>
                            </p:childTnLst>
                          </p:cTn>
                        </p:par>
                        <p:par>
                          <p:cTn id="16" fill="hold">
                            <p:stCondLst>
                              <p:cond delay="3000"/>
                            </p:stCondLst>
                            <p:childTnLst>
                              <p:par>
                                <p:cTn id="17" presetID="22" presetClass="entr" presetSubtype="4" fill="hold" grpId="0" nodeType="after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down)">
                                      <p:cBhvr>
                                        <p:cTn id="19" dur="1000"/>
                                        <p:tgtEl>
                                          <p:spTgt spid="4">
                                            <p:txEl>
                                              <p:pRg st="0" end="0"/>
                                            </p:txEl>
                                          </p:spTgt>
                                        </p:tgtEl>
                                      </p:cBhvr>
                                    </p:animEffect>
                                  </p:childTnLst>
                                </p:cTn>
                              </p:par>
                            </p:childTnLst>
                          </p:cTn>
                        </p:par>
                        <p:par>
                          <p:cTn id="20" fill="hold">
                            <p:stCondLst>
                              <p:cond delay="4000"/>
                            </p:stCondLst>
                            <p:childTnLst>
                              <p:par>
                                <p:cTn id="21" presetID="22" presetClass="entr" presetSubtype="4" fill="hold" grpId="0" nodeType="after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wipe(down)">
                                      <p:cBhvr>
                                        <p:cTn id="23" dur="1000"/>
                                        <p:tgtEl>
                                          <p:spTgt spid="8">
                                            <p:txEl>
                                              <p:pRg st="0" end="0"/>
                                            </p:txEl>
                                          </p:spTgt>
                                        </p:tgtEl>
                                      </p:cBhvr>
                                    </p:animEffect>
                                  </p:childTnLst>
                                </p:cTn>
                              </p:par>
                            </p:childTnLst>
                          </p:cTn>
                        </p:par>
                        <p:par>
                          <p:cTn id="24" fill="hold">
                            <p:stCondLst>
                              <p:cond delay="5000"/>
                            </p:stCondLst>
                            <p:childTnLst>
                              <p:par>
                                <p:cTn id="25" presetID="22" presetClass="entr" presetSubtype="4" fill="hold" grpId="0" nodeType="after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wipe(down)">
                                      <p:cBhvr>
                                        <p:cTn id="27"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build="allAtOnce"/>
      <p:bldP spid="5" grpId="0" build="allAtOnce"/>
      <p:bldP spid="6" grpId="0" build="allAtOnce" animBg="1"/>
      <p:bldP spid="8" grpId="0" build="allAtOnce"/>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2" cstate="print"/>
          <a:stretch>
            <a:fillRect/>
          </a:stretch>
        </p:blipFill>
        <p:spPr>
          <a:xfrm>
            <a:off x="0" y="0"/>
            <a:ext cx="9144000" cy="6858000"/>
          </a:xfrm>
          <a:prstGeom prst="rect">
            <a:avLst/>
          </a:prstGeom>
        </p:spPr>
      </p:pic>
      <p:sp>
        <p:nvSpPr>
          <p:cNvPr id="4" name="Rectangle à coins arrondis 3"/>
          <p:cNvSpPr/>
          <p:nvPr/>
        </p:nvSpPr>
        <p:spPr>
          <a:xfrm>
            <a:off x="827584" y="692696"/>
            <a:ext cx="7704856" cy="475252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5400" b="1" i="1" dirty="0" smtClean="0">
                <a:latin typeface="Comic Sans MS" pitchFamily="66" charset="0"/>
              </a:rPr>
              <a:t>Merci pour votre attention</a:t>
            </a:r>
            <a:endParaRPr lang="fr-FR" sz="5400" b="1" i="1" dirty="0">
              <a:latin typeface="Comic Sans MS" pitchFamily="66" charset="0"/>
            </a:endParaRPr>
          </a:p>
        </p:txBody>
      </p:sp>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mph" presetSubtype="2" fill="hold" grpId="0" nodeType="afterEffect">
                                  <p:stCondLst>
                                    <p:cond delay="0"/>
                                  </p:stCondLst>
                                  <p:childTnLst>
                                    <p:anim to="1.5" calcmode="lin" valueType="num">
                                      <p:cBhvr override="childStyle">
                                        <p:cTn id="6" dur="3000" fill="hold"/>
                                        <p:tgtEl>
                                          <p:spTgt spid="4"/>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éléchargement (1).jpg"/>
          <p:cNvPicPr>
            <a:picLocks noChangeAspect="1"/>
          </p:cNvPicPr>
          <p:nvPr/>
        </p:nvPicPr>
        <p:blipFill>
          <a:blip r:embed="rId4" cstate="print"/>
          <a:stretch>
            <a:fillRect/>
          </a:stretch>
        </p:blipFill>
        <p:spPr>
          <a:xfrm>
            <a:off x="0" y="1"/>
            <a:ext cx="9143999" cy="6858000"/>
          </a:xfrm>
          <a:prstGeom prst="rect">
            <a:avLst/>
          </a:prstGeom>
        </p:spPr>
      </p:pic>
      <p:sp>
        <p:nvSpPr>
          <p:cNvPr id="3" name="Rectangle à coins arrondis 2"/>
          <p:cNvSpPr/>
          <p:nvPr/>
        </p:nvSpPr>
        <p:spPr>
          <a:xfrm>
            <a:off x="1691680" y="332656"/>
            <a:ext cx="5328592"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3600" b="1" i="1" dirty="0" smtClean="0">
                <a:latin typeface="Comic Sans MS" pitchFamily="66" charset="0"/>
              </a:rPr>
              <a:t>Introduction</a:t>
            </a:r>
            <a:endParaRPr lang="fr-FR" sz="3600" b="1" i="1" dirty="0">
              <a:latin typeface="Comic Sans MS" pitchFamily="66" charset="0"/>
            </a:endParaRPr>
          </a:p>
        </p:txBody>
      </p:sp>
      <p:sp>
        <p:nvSpPr>
          <p:cNvPr id="4" name="Rectangle à coins arrondis 3"/>
          <p:cNvSpPr/>
          <p:nvPr/>
        </p:nvSpPr>
        <p:spPr>
          <a:xfrm>
            <a:off x="611560" y="1124744"/>
            <a:ext cx="8208912" cy="302433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400" dirty="0" smtClean="0">
                <a:effectLst>
                  <a:outerShdw blurRad="38100" dist="38100" dir="2700000" algn="tl">
                    <a:srgbClr val="000000">
                      <a:alpha val="43137"/>
                    </a:srgbClr>
                  </a:outerShdw>
                </a:effectLst>
                <a:latin typeface="Comic Sans MS" pitchFamily="66" charset="0"/>
              </a:rPr>
              <a:t>Les bactéries du genre </a:t>
            </a:r>
            <a:r>
              <a:rPr lang="fr-FR" sz="2400" i="1" dirty="0" smtClean="0">
                <a:effectLst>
                  <a:outerShdw blurRad="38100" dist="38100" dir="2700000" algn="tl">
                    <a:srgbClr val="000000">
                      <a:alpha val="43137"/>
                    </a:srgbClr>
                  </a:outerShdw>
                </a:effectLst>
                <a:latin typeface="Comic Sans MS" pitchFamily="66" charset="0"/>
              </a:rPr>
              <a:t>Staphylococcus</a:t>
            </a:r>
            <a:r>
              <a:rPr lang="fr-FR" sz="2400" dirty="0" smtClean="0">
                <a:effectLst>
                  <a:outerShdw blurRad="38100" dist="38100" dir="2700000" algn="tl">
                    <a:srgbClr val="000000">
                      <a:alpha val="43137"/>
                    </a:srgbClr>
                  </a:outerShdw>
                </a:effectLst>
                <a:latin typeface="Comic Sans MS" pitchFamily="66" charset="0"/>
              </a:rPr>
              <a:t> sont des coques (</a:t>
            </a:r>
            <a:r>
              <a:rPr lang="fr-FR" sz="2400" dirty="0" err="1" smtClean="0">
                <a:effectLst>
                  <a:outerShdw blurRad="38100" dist="38100" dir="2700000" algn="tl">
                    <a:srgbClr val="000000">
                      <a:alpha val="43137"/>
                    </a:srgbClr>
                  </a:outerShdw>
                </a:effectLst>
                <a:latin typeface="Comic Sans MS" pitchFamily="66" charset="0"/>
              </a:rPr>
              <a:t>cocci</a:t>
            </a:r>
            <a:r>
              <a:rPr lang="fr-FR" sz="2400" dirty="0" smtClean="0">
                <a:effectLst>
                  <a:outerShdw blurRad="38100" dist="38100" dir="2700000" algn="tl">
                    <a:srgbClr val="000000">
                      <a:alpha val="43137"/>
                    </a:srgbClr>
                  </a:outerShdw>
                </a:effectLst>
                <a:latin typeface="Comic Sans MS" pitchFamily="66" charset="0"/>
              </a:rPr>
              <a:t>) à Gram positif, groupés en amas ayant la forme de grappes de raisin, Parmi les 27 espèces du genre actuellement répertoriées, les principaux sont </a:t>
            </a:r>
            <a:r>
              <a:rPr lang="fr-FR" sz="2400" i="1" dirty="0" smtClean="0">
                <a:effectLst>
                  <a:outerShdw blurRad="38100" dist="38100" dir="2700000" algn="tl">
                    <a:srgbClr val="000000">
                      <a:alpha val="43137"/>
                    </a:srgbClr>
                  </a:outerShdw>
                </a:effectLst>
                <a:latin typeface="Comic Sans MS" pitchFamily="66" charset="0"/>
              </a:rPr>
              <a:t>Staphylococcus aureus, </a:t>
            </a:r>
            <a:r>
              <a:rPr lang="fr-FR" sz="2400" i="1" dirty="0" err="1" smtClean="0">
                <a:effectLst>
                  <a:outerShdw blurRad="38100" dist="38100" dir="2700000" algn="tl">
                    <a:srgbClr val="000000">
                      <a:alpha val="43137"/>
                    </a:srgbClr>
                  </a:outerShdw>
                </a:effectLst>
                <a:latin typeface="Comic Sans MS" pitchFamily="66" charset="0"/>
              </a:rPr>
              <a:t>S.epidermidis</a:t>
            </a:r>
            <a:r>
              <a:rPr lang="fr-FR" sz="2400" i="1" dirty="0" smtClean="0">
                <a:effectLst>
                  <a:outerShdw blurRad="38100" dist="38100" dir="2700000" algn="tl">
                    <a:srgbClr val="000000">
                      <a:alpha val="43137"/>
                    </a:srgbClr>
                  </a:outerShdw>
                </a:effectLst>
                <a:latin typeface="Comic Sans MS" pitchFamily="66" charset="0"/>
              </a:rPr>
              <a:t> et </a:t>
            </a:r>
            <a:r>
              <a:rPr lang="fr-FR" sz="2400" i="1" dirty="0" err="1" smtClean="0">
                <a:effectLst>
                  <a:outerShdw blurRad="38100" dist="38100" dir="2700000" algn="tl">
                    <a:srgbClr val="000000">
                      <a:alpha val="43137"/>
                    </a:srgbClr>
                  </a:outerShdw>
                </a:effectLst>
                <a:latin typeface="Comic Sans MS" pitchFamily="66" charset="0"/>
              </a:rPr>
              <a:t>S.saprophyticus</a:t>
            </a:r>
            <a:r>
              <a:rPr lang="fr-FR" sz="2400" i="1" dirty="0" smtClean="0">
                <a:effectLst>
                  <a:outerShdw blurRad="38100" dist="38100" dir="2700000" algn="tl">
                    <a:srgbClr val="000000">
                      <a:alpha val="43137"/>
                    </a:srgbClr>
                  </a:outerShdw>
                </a:effectLst>
                <a:latin typeface="Comic Sans MS" pitchFamily="66" charset="0"/>
              </a:rPr>
              <a:t>.</a:t>
            </a:r>
            <a:r>
              <a:rPr lang="fr-FR" sz="2400" dirty="0" smtClean="0">
                <a:effectLst>
                  <a:outerShdw blurRad="38100" dist="38100" dir="2700000" algn="tl">
                    <a:srgbClr val="000000">
                      <a:alpha val="43137"/>
                    </a:srgbClr>
                  </a:outerShdw>
                </a:effectLst>
                <a:latin typeface="Comic Sans MS" pitchFamily="66" charset="0"/>
              </a:rPr>
              <a:t> L'espèce </a:t>
            </a:r>
            <a:r>
              <a:rPr lang="fr-FR" sz="2400" i="1" dirty="0" smtClean="0">
                <a:effectLst>
                  <a:outerShdw blurRad="38100" dist="38100" dir="2700000" algn="tl">
                    <a:srgbClr val="000000">
                      <a:alpha val="43137"/>
                    </a:srgbClr>
                  </a:outerShdw>
                </a:effectLst>
                <a:latin typeface="Comic Sans MS" pitchFamily="66" charset="0"/>
              </a:rPr>
              <a:t>S.aureus </a:t>
            </a:r>
            <a:r>
              <a:rPr lang="fr-FR" sz="2400" dirty="0" smtClean="0">
                <a:effectLst>
                  <a:outerShdw blurRad="38100" dist="38100" dir="2700000" algn="tl">
                    <a:srgbClr val="000000">
                      <a:alpha val="43137"/>
                    </a:srgbClr>
                  </a:outerShdw>
                </a:effectLst>
                <a:latin typeface="Comic Sans MS" pitchFamily="66" charset="0"/>
              </a:rPr>
              <a:t>sera prise comme type de description.</a:t>
            </a:r>
            <a:endParaRPr lang="fr-FR" sz="2400" dirty="0">
              <a:effectLst>
                <a:outerShdw blurRad="38100" dist="38100" dir="2700000" algn="tl">
                  <a:srgbClr val="000000">
                    <a:alpha val="43137"/>
                  </a:srgbClr>
                </a:outerShdw>
              </a:effectLst>
              <a:latin typeface="Comic Sans MS" pitchFamily="66" charset="0"/>
            </a:endParaRPr>
          </a:p>
        </p:txBody>
      </p:sp>
      <p:pic>
        <p:nvPicPr>
          <p:cNvPr id="5" name="Image 4" descr="téléchargement (3).jpg"/>
          <p:cNvPicPr>
            <a:picLocks noChangeAspect="1"/>
          </p:cNvPicPr>
          <p:nvPr/>
        </p:nvPicPr>
        <p:blipFill>
          <a:blip r:embed="rId5" cstate="print"/>
          <a:stretch>
            <a:fillRect/>
          </a:stretch>
        </p:blipFill>
        <p:spPr>
          <a:xfrm>
            <a:off x="1979712" y="4149080"/>
            <a:ext cx="5616624" cy="2708920"/>
          </a:xfrm>
          <a:prstGeom prst="ellipse">
            <a:avLst/>
          </a:prstGeom>
          <a:ln>
            <a:noFill/>
          </a:ln>
          <a:effectLst>
            <a:softEdge rad="112500"/>
          </a:effectLst>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spd="slow" advTm="99352">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fade">
                                      <p:cBhvr>
                                        <p:cTn id="10" dur="2000"/>
                                        <p:tgtEl>
                                          <p:spTgt spid="3">
                                            <p:bg/>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childTnLst>
                                </p:cTn>
                              </p:par>
                            </p:childTnLst>
                          </p:cTn>
                        </p:par>
                        <p:par>
                          <p:cTn id="15" fill="hold">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4">
                                            <p:bg/>
                                          </p:spTgt>
                                        </p:tgtEl>
                                        <p:attrNameLst>
                                          <p:attrName>style.visibility</p:attrName>
                                        </p:attrNameLst>
                                      </p:cBhvr>
                                      <p:to>
                                        <p:strVal val="visible"/>
                                      </p:to>
                                    </p:set>
                                    <p:animEffect transition="in" filter="fade">
                                      <p:cBhvr>
                                        <p:cTn id="18" dur="2000"/>
                                        <p:tgtEl>
                                          <p:spTgt spid="4">
                                            <p:bg/>
                                          </p:spTgt>
                                        </p:tgtEl>
                                      </p:cBhvr>
                                    </p:animEffect>
                                  </p:childTnLst>
                                </p:cTn>
                              </p:par>
                            </p:childTnLst>
                          </p:cTn>
                        </p:par>
                        <p:par>
                          <p:cTn id="19" fill="hold">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6"/>
                </p:tgtEl>
              </p:cMediaNode>
            </p:audio>
          </p:childTnLst>
        </p:cTn>
      </p:par>
    </p:tnLst>
    <p:bldLst>
      <p:bldP spid="3" grpId="0" build="allAtOnce" animBg="1"/>
      <p:bldP spid="4"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téléchargement (1).jpg"/>
          <p:cNvPicPr>
            <a:picLocks noChangeAspect="1"/>
          </p:cNvPicPr>
          <p:nvPr/>
        </p:nvPicPr>
        <p:blipFill>
          <a:blip r:embed="rId4" cstate="print"/>
          <a:stretch>
            <a:fillRect/>
          </a:stretch>
        </p:blipFill>
        <p:spPr>
          <a:xfrm>
            <a:off x="0" y="0"/>
            <a:ext cx="9144000" cy="6857999"/>
          </a:xfrm>
          <a:prstGeom prst="rect">
            <a:avLst/>
          </a:prstGeom>
        </p:spPr>
      </p:pic>
      <p:sp>
        <p:nvSpPr>
          <p:cNvPr id="10" name="Rectangle à coins arrondis 9"/>
          <p:cNvSpPr/>
          <p:nvPr/>
        </p:nvSpPr>
        <p:spPr>
          <a:xfrm>
            <a:off x="683568" y="3356992"/>
            <a:ext cx="7704856" cy="122413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800" b="1" dirty="0" smtClean="0">
                <a:latin typeface="Comic Sans MS" pitchFamily="66" charset="0"/>
              </a:rPr>
              <a:t>Et comment on fait le  diagnostic bactériologique et le traitement a suivre ?</a:t>
            </a:r>
            <a:endParaRPr lang="fr-FR" sz="2800" b="1" dirty="0">
              <a:latin typeface="Comic Sans MS" pitchFamily="66" charset="0"/>
            </a:endParaRPr>
          </a:p>
        </p:txBody>
      </p:sp>
      <p:pic>
        <p:nvPicPr>
          <p:cNvPr id="25" name="Image 24" descr="06486e82ceebc4890902625c408b26c2 (1).jpg"/>
          <p:cNvPicPr>
            <a:picLocks noChangeAspect="1"/>
          </p:cNvPicPr>
          <p:nvPr/>
        </p:nvPicPr>
        <p:blipFill>
          <a:blip r:embed="rId5" cstate="print">
            <a:clrChange>
              <a:clrFrom>
                <a:srgbClr val="F5F5F5"/>
              </a:clrFrom>
              <a:clrTo>
                <a:srgbClr val="F5F5F5">
                  <a:alpha val="0"/>
                </a:srgbClr>
              </a:clrTo>
            </a:clrChange>
          </a:blip>
          <a:stretch>
            <a:fillRect/>
          </a:stretch>
        </p:blipFill>
        <p:spPr>
          <a:xfrm rot="1375948">
            <a:off x="6835655" y="3451982"/>
            <a:ext cx="3393570" cy="3393570"/>
          </a:xfrm>
          <a:prstGeom prst="rect">
            <a:avLst/>
          </a:prstGeom>
        </p:spPr>
      </p:pic>
      <p:sp>
        <p:nvSpPr>
          <p:cNvPr id="7" name="Rectangle à coins arrondis 6"/>
          <p:cNvSpPr/>
          <p:nvPr/>
        </p:nvSpPr>
        <p:spPr>
          <a:xfrm>
            <a:off x="467544" y="260648"/>
            <a:ext cx="8136904" cy="151216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400" b="1" dirty="0" smtClean="0">
                <a:latin typeface="Comic Sans MS" pitchFamily="66" charset="0"/>
              </a:rPr>
              <a:t>Alors</a:t>
            </a:r>
          </a:p>
          <a:p>
            <a:pPr algn="ctr"/>
            <a:r>
              <a:rPr lang="fr-FR" sz="2400" b="1" dirty="0" smtClean="0">
                <a:latin typeface="Comic Sans MS" pitchFamily="66" charset="0"/>
              </a:rPr>
              <a:t>Quelle sont les </a:t>
            </a:r>
            <a:r>
              <a:rPr lang="fr-FR" sz="2400" b="1" dirty="0" err="1" smtClean="0">
                <a:latin typeface="Comic Sans MS" pitchFamily="66" charset="0"/>
              </a:rPr>
              <a:t>staphylococcus</a:t>
            </a:r>
            <a:r>
              <a:rPr lang="fr-FR" sz="2400" b="1" dirty="0" smtClean="0">
                <a:latin typeface="Comic Sans MS" pitchFamily="66" charset="0"/>
              </a:rPr>
              <a:t> aureus et quelles sont leurs caractéristiques? </a:t>
            </a:r>
          </a:p>
          <a:p>
            <a:pPr algn="ctr"/>
            <a:endParaRPr lang="fr-FR" dirty="0"/>
          </a:p>
        </p:txBody>
      </p:sp>
      <p:sp>
        <p:nvSpPr>
          <p:cNvPr id="9" name="Rectangle à coins arrondis 8"/>
          <p:cNvSpPr/>
          <p:nvPr/>
        </p:nvSpPr>
        <p:spPr>
          <a:xfrm>
            <a:off x="611560" y="1916832"/>
            <a:ext cx="7920880" cy="122413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400" b="1" dirty="0" smtClean="0">
                <a:latin typeface="Comic Sans MS" pitchFamily="66" charset="0"/>
              </a:rPr>
              <a:t>Quelle est le mode de pathogénicité de cette bactérie?</a:t>
            </a:r>
            <a:endParaRPr lang="fr-FR" sz="2400" b="1" dirty="0">
              <a:latin typeface="Comic Sans MS" pitchFamily="66"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spd="slow" advTm="62035">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7">
                                            <p:bg/>
                                          </p:spTgt>
                                        </p:tgtEl>
                                        <p:attrNameLst>
                                          <p:attrName>style.visibility</p:attrName>
                                        </p:attrNameLst>
                                      </p:cBhvr>
                                      <p:to>
                                        <p:strVal val="visible"/>
                                      </p:to>
                                    </p:set>
                                    <p:animEffect transition="in" filter="fade">
                                      <p:cBhvr>
                                        <p:cTn id="10" dur="2000"/>
                                        <p:tgtEl>
                                          <p:spTgt spid="7">
                                            <p:bg/>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2000"/>
                                        <p:tgtEl>
                                          <p:spTgt spid="7">
                                            <p:txEl>
                                              <p:pRg st="0" end="0"/>
                                            </p:txEl>
                                          </p:spTgt>
                                        </p:tgtEl>
                                      </p:cBhvr>
                                    </p:animEffect>
                                  </p:childTnLst>
                                </p:cTn>
                              </p:par>
                            </p:childTnLst>
                          </p:cTn>
                        </p:par>
                        <p:par>
                          <p:cTn id="15" fill="hold">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fade">
                                      <p:cBhvr>
                                        <p:cTn id="18" dur="2000"/>
                                        <p:tgtEl>
                                          <p:spTgt spid="7">
                                            <p:txEl>
                                              <p:pRg st="1" end="1"/>
                                            </p:txEl>
                                          </p:spTgt>
                                        </p:tgtEl>
                                      </p:cBhvr>
                                    </p:animEffect>
                                  </p:childTnLst>
                                </p:cTn>
                              </p:par>
                            </p:childTnLst>
                          </p:cTn>
                        </p:par>
                        <p:par>
                          <p:cTn id="19" fill="hold">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9">
                                            <p:bg/>
                                          </p:spTgt>
                                        </p:tgtEl>
                                        <p:attrNameLst>
                                          <p:attrName>style.visibility</p:attrName>
                                        </p:attrNameLst>
                                      </p:cBhvr>
                                      <p:to>
                                        <p:strVal val="visible"/>
                                      </p:to>
                                    </p:set>
                                    <p:animEffect transition="in" filter="fade">
                                      <p:cBhvr>
                                        <p:cTn id="22" dur="2000"/>
                                        <p:tgtEl>
                                          <p:spTgt spid="9">
                                            <p:bg/>
                                          </p:spTgt>
                                        </p:tgtEl>
                                      </p:cBhvr>
                                    </p:animEffect>
                                  </p:childTnLst>
                                </p:cTn>
                              </p:par>
                            </p:childTnLst>
                          </p:cTn>
                        </p:par>
                        <p:par>
                          <p:cTn id="23" fill="hold">
                            <p:stCondLst>
                              <p:cond delay="8000"/>
                            </p:stCondLst>
                            <p:childTnLst>
                              <p:par>
                                <p:cTn id="24" presetID="10" presetClass="entr" presetSubtype="0" fill="hold" grpId="0" nodeType="after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2000"/>
                                        <p:tgtEl>
                                          <p:spTgt spid="9">
                                            <p:txEl>
                                              <p:pRg st="0" end="0"/>
                                            </p:txEl>
                                          </p:spTgt>
                                        </p:tgtEl>
                                      </p:cBhvr>
                                    </p:animEffect>
                                  </p:childTnLst>
                                </p:cTn>
                              </p:par>
                            </p:childTnLst>
                          </p:cTn>
                        </p:par>
                        <p:par>
                          <p:cTn id="27" fill="hold">
                            <p:stCondLst>
                              <p:cond delay="10000"/>
                            </p:stCondLst>
                            <p:childTnLst>
                              <p:par>
                                <p:cTn id="28" presetID="10" presetClass="entr" presetSubtype="0" fill="hold" grpId="0" nodeType="afterEffect">
                                  <p:stCondLst>
                                    <p:cond delay="0"/>
                                  </p:stCondLst>
                                  <p:childTnLst>
                                    <p:set>
                                      <p:cBhvr>
                                        <p:cTn id="29" dur="1" fill="hold">
                                          <p:stCondLst>
                                            <p:cond delay="0"/>
                                          </p:stCondLst>
                                        </p:cTn>
                                        <p:tgtEl>
                                          <p:spTgt spid="10">
                                            <p:bg/>
                                          </p:spTgt>
                                        </p:tgtEl>
                                        <p:attrNameLst>
                                          <p:attrName>style.visibility</p:attrName>
                                        </p:attrNameLst>
                                      </p:cBhvr>
                                      <p:to>
                                        <p:strVal val="visible"/>
                                      </p:to>
                                    </p:set>
                                    <p:animEffect transition="in" filter="fade">
                                      <p:cBhvr>
                                        <p:cTn id="30" dur="2000"/>
                                        <p:tgtEl>
                                          <p:spTgt spid="10">
                                            <p:bg/>
                                          </p:spTgt>
                                        </p:tgtEl>
                                      </p:cBhvr>
                                    </p:animEffect>
                                  </p:childTnLst>
                                </p:cTn>
                              </p:par>
                            </p:childTnLst>
                          </p:cTn>
                        </p:par>
                        <p:par>
                          <p:cTn id="31" fill="hold">
                            <p:stCondLst>
                              <p:cond delay="12000"/>
                            </p:stCondLst>
                            <p:childTnLst>
                              <p:par>
                                <p:cTn id="32" presetID="10" presetClass="entr" presetSubtype="0" fill="hold" grpId="0" nodeType="afterEffect">
                                  <p:stCondLst>
                                    <p:cond delay="0"/>
                                  </p:stCondLst>
                                  <p:childTnLst>
                                    <p:set>
                                      <p:cBhvr>
                                        <p:cTn id="33" dur="1" fill="hold">
                                          <p:stCondLst>
                                            <p:cond delay="0"/>
                                          </p:stCondLst>
                                        </p:cTn>
                                        <p:tgtEl>
                                          <p:spTgt spid="10">
                                            <p:txEl>
                                              <p:pRg st="0" end="0"/>
                                            </p:txEl>
                                          </p:spTgt>
                                        </p:tgtEl>
                                        <p:attrNameLst>
                                          <p:attrName>style.visibility</p:attrName>
                                        </p:attrNameLst>
                                      </p:cBhvr>
                                      <p:to>
                                        <p:strVal val="visible"/>
                                      </p:to>
                                    </p:set>
                                    <p:animEffect transition="in" filter="fade">
                                      <p:cBhvr>
                                        <p:cTn id="34"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2"/>
                </p:tgtEl>
              </p:cMediaNode>
            </p:audio>
          </p:childTnLst>
        </p:cTn>
      </p:par>
    </p:tnLst>
    <p:bldLst>
      <p:bldP spid="10" grpId="0" build="allAtOnce" animBg="1"/>
      <p:bldP spid="7" grpId="0" build="allAtOnce" animBg="1"/>
      <p:bldP spid="9" grpId="0" uiExpand="1" build="allAtOnce"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éléchargement (1).jpg"/>
          <p:cNvPicPr>
            <a:picLocks noChangeAspect="1"/>
          </p:cNvPicPr>
          <p:nvPr/>
        </p:nvPicPr>
        <p:blipFill>
          <a:blip r:embed="rId4" cstate="print"/>
          <a:stretch>
            <a:fillRect/>
          </a:stretch>
        </p:blipFill>
        <p:spPr>
          <a:xfrm>
            <a:off x="0" y="0"/>
            <a:ext cx="9144000" cy="6857999"/>
          </a:xfrm>
          <a:prstGeom prst="rect">
            <a:avLst/>
          </a:prstGeom>
        </p:spPr>
      </p:pic>
      <p:sp>
        <p:nvSpPr>
          <p:cNvPr id="3" name="Rectangle à coins arrondis 2"/>
          <p:cNvSpPr/>
          <p:nvPr/>
        </p:nvSpPr>
        <p:spPr>
          <a:xfrm>
            <a:off x="1691680" y="260648"/>
            <a:ext cx="5976664" cy="100811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800" b="1" dirty="0" smtClean="0">
                <a:latin typeface="Comic Sans MS" pitchFamily="66" charset="0"/>
              </a:rPr>
              <a:t>Définition</a:t>
            </a:r>
            <a:endParaRPr lang="fr-FR" sz="2800" b="1" dirty="0">
              <a:latin typeface="Comic Sans MS" pitchFamily="66" charset="0"/>
            </a:endParaRPr>
          </a:p>
        </p:txBody>
      </p:sp>
      <p:sp>
        <p:nvSpPr>
          <p:cNvPr id="4" name="Rectangle à coins arrondis 3"/>
          <p:cNvSpPr/>
          <p:nvPr/>
        </p:nvSpPr>
        <p:spPr>
          <a:xfrm>
            <a:off x="467544" y="1628800"/>
            <a:ext cx="8172400" cy="331236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400" b="1" dirty="0" smtClean="0">
                <a:effectLst>
                  <a:outerShdw blurRad="38100" dist="38100" dir="2700000" algn="tl">
                    <a:srgbClr val="000000">
                      <a:alpha val="43137"/>
                    </a:srgbClr>
                  </a:outerShdw>
                </a:effectLst>
                <a:latin typeface="Comic Sans MS" pitchFamily="66" charset="0"/>
              </a:rPr>
              <a:t>Le staphylocoque doré (</a:t>
            </a:r>
            <a:r>
              <a:rPr lang="fr-FR" sz="2400" b="1" i="1" dirty="0" smtClean="0">
                <a:effectLst>
                  <a:outerShdw blurRad="38100" dist="38100" dir="2700000" algn="tl">
                    <a:srgbClr val="000000">
                      <a:alpha val="43137"/>
                    </a:srgbClr>
                  </a:outerShdw>
                </a:effectLst>
                <a:latin typeface="Comic Sans MS" pitchFamily="66" charset="0"/>
              </a:rPr>
              <a:t>Staphylococcus aureus</a:t>
            </a:r>
            <a:r>
              <a:rPr lang="fr-FR" sz="2400" b="1" dirty="0" smtClean="0">
                <a:effectLst>
                  <a:outerShdw blurRad="38100" dist="38100" dir="2700000" algn="tl">
                    <a:srgbClr val="000000">
                      <a:alpha val="43137"/>
                    </a:srgbClr>
                  </a:outerShdw>
                </a:effectLst>
                <a:latin typeface="Comic Sans MS" pitchFamily="66" charset="0"/>
              </a:rPr>
              <a:t>)(le Staphylocoque a coagulase positive) est une bactérie pathogène pour l'Homme.</a:t>
            </a:r>
          </a:p>
          <a:p>
            <a:pPr algn="ctr"/>
            <a:r>
              <a:rPr lang="fr-FR" sz="2400" b="1" dirty="0" smtClean="0">
                <a:effectLst>
                  <a:outerShdw blurRad="38100" dist="38100" dir="2700000" algn="tl">
                    <a:srgbClr val="000000">
                      <a:alpha val="43137"/>
                    </a:srgbClr>
                  </a:outerShdw>
                </a:effectLst>
                <a:latin typeface="Comic Sans MS" pitchFamily="66" charset="0"/>
              </a:rPr>
              <a:t>Appartenant au genre de Staphylococcus, le staphylocoque doré est une bactérie Gram positif qui se présente comme une coque, associée par groupes en amas (grappe de raisin) ou en chaînes. D'environ 1 micromètre de diamètre, la cellule bactérienne est immobile.</a:t>
            </a:r>
            <a:endParaRPr lang="fr-FR" sz="2400" b="1" dirty="0">
              <a:effectLst>
                <a:outerShdw blurRad="38100" dist="38100" dir="2700000" algn="tl">
                  <a:srgbClr val="000000">
                    <a:alpha val="43137"/>
                  </a:srgbClr>
                </a:outerShdw>
              </a:effectLst>
              <a:latin typeface="Comic Sans MS" pitchFamily="66" charset="0"/>
            </a:endParaRPr>
          </a:p>
        </p:txBody>
      </p:sp>
      <p:pic>
        <p:nvPicPr>
          <p:cNvPr id="6" name="Image 5" descr="téléchargement (7).jpg"/>
          <p:cNvPicPr>
            <a:picLocks noChangeAspect="1"/>
          </p:cNvPicPr>
          <p:nvPr/>
        </p:nvPicPr>
        <p:blipFill>
          <a:blip r:embed="rId5" cstate="print"/>
          <a:stretch>
            <a:fillRect/>
          </a:stretch>
        </p:blipFill>
        <p:spPr>
          <a:xfrm>
            <a:off x="262654" y="5045025"/>
            <a:ext cx="8881346" cy="1812975"/>
          </a:xfrm>
          <a:prstGeom prst="rect">
            <a:avLst/>
          </a:prstGeom>
          <a:ln>
            <a:noFill/>
          </a:ln>
          <a:effectLst>
            <a:softEdge rad="112500"/>
          </a:effec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spd="slow" advTm="52062">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22" presetClass="entr" presetSubtype="4" fill="hold" grpId="0" nodeType="afterEffect">
                                  <p:stCondLst>
                                    <p:cond delay="0"/>
                                  </p:stCondLst>
                                  <p:childTnLst>
                                    <p:set>
                                      <p:cBhvr>
                                        <p:cTn id="9" dur="1" fill="hold">
                                          <p:stCondLst>
                                            <p:cond delay="0"/>
                                          </p:stCondLst>
                                        </p:cTn>
                                        <p:tgtEl>
                                          <p:spTgt spid="3">
                                            <p:bg/>
                                          </p:spTgt>
                                        </p:tgtEl>
                                        <p:attrNameLst>
                                          <p:attrName>style.visibility</p:attrName>
                                        </p:attrNameLst>
                                      </p:cBhvr>
                                      <p:to>
                                        <p:strVal val="visible"/>
                                      </p:to>
                                    </p:set>
                                    <p:animEffect transition="in" filter="wipe(down)">
                                      <p:cBhvr>
                                        <p:cTn id="10" dur="2000"/>
                                        <p:tgtEl>
                                          <p:spTgt spid="3">
                                            <p:bg/>
                                          </p:spTgt>
                                        </p:tgtEl>
                                      </p:cBhvr>
                                    </p:animEffect>
                                  </p:childTnLst>
                                </p:cTn>
                              </p:par>
                            </p:childTnLst>
                          </p:cTn>
                        </p:par>
                        <p:par>
                          <p:cTn id="11" fill="hold">
                            <p:stCondLst>
                              <p:cond delay="2000"/>
                            </p:stCondLst>
                            <p:childTnLst>
                              <p:par>
                                <p:cTn id="12" presetID="22" presetClass="entr" presetSubtype="4"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2000"/>
                                        <p:tgtEl>
                                          <p:spTgt spid="3">
                                            <p:txEl>
                                              <p:pRg st="0" end="0"/>
                                            </p:txEl>
                                          </p:spTgt>
                                        </p:tgtEl>
                                      </p:cBhvr>
                                    </p:animEffect>
                                  </p:childTnLst>
                                </p:cTn>
                              </p:par>
                            </p:childTnLst>
                          </p:cTn>
                        </p:par>
                        <p:par>
                          <p:cTn id="15" fill="hold">
                            <p:stCondLst>
                              <p:cond delay="4000"/>
                            </p:stCondLst>
                            <p:childTnLst>
                              <p:par>
                                <p:cTn id="16" presetID="2" presetClass="entr" presetSubtype="6" fill="hold" grpId="0" nodeType="afterEffect">
                                  <p:stCondLst>
                                    <p:cond delay="0"/>
                                  </p:stCondLst>
                                  <p:childTnLst>
                                    <p:set>
                                      <p:cBhvr>
                                        <p:cTn id="17" dur="1" fill="hold">
                                          <p:stCondLst>
                                            <p:cond delay="0"/>
                                          </p:stCondLst>
                                        </p:cTn>
                                        <p:tgtEl>
                                          <p:spTgt spid="4">
                                            <p:bg/>
                                          </p:spTgt>
                                        </p:tgtEl>
                                        <p:attrNameLst>
                                          <p:attrName>style.visibility</p:attrName>
                                        </p:attrNameLst>
                                      </p:cBhvr>
                                      <p:to>
                                        <p:strVal val="visible"/>
                                      </p:to>
                                    </p:set>
                                    <p:anim calcmode="lin" valueType="num">
                                      <p:cBhvr additive="base">
                                        <p:cTn id="18" dur="2000" fill="hold"/>
                                        <p:tgtEl>
                                          <p:spTgt spid="4">
                                            <p:bg/>
                                          </p:spTgt>
                                        </p:tgtEl>
                                        <p:attrNameLst>
                                          <p:attrName>ppt_x</p:attrName>
                                        </p:attrNameLst>
                                      </p:cBhvr>
                                      <p:tavLst>
                                        <p:tav tm="0">
                                          <p:val>
                                            <p:strVal val="1+#ppt_w/2"/>
                                          </p:val>
                                        </p:tav>
                                        <p:tav tm="100000">
                                          <p:val>
                                            <p:strVal val="#ppt_x"/>
                                          </p:val>
                                        </p:tav>
                                      </p:tavLst>
                                    </p:anim>
                                    <p:anim calcmode="lin" valueType="num">
                                      <p:cBhvr additive="base">
                                        <p:cTn id="19" dur="2000" fill="hold"/>
                                        <p:tgtEl>
                                          <p:spTgt spid="4">
                                            <p:bg/>
                                          </p:spTgt>
                                        </p:tgtEl>
                                        <p:attrNameLst>
                                          <p:attrName>ppt_y</p:attrName>
                                        </p:attrNameLst>
                                      </p:cBhvr>
                                      <p:tavLst>
                                        <p:tav tm="0">
                                          <p:val>
                                            <p:strVal val="1+#ppt_h/2"/>
                                          </p:val>
                                        </p:tav>
                                        <p:tav tm="100000">
                                          <p:val>
                                            <p:strVal val="#ppt_y"/>
                                          </p:val>
                                        </p:tav>
                                      </p:tavLst>
                                    </p:anim>
                                  </p:childTnLst>
                                </p:cTn>
                              </p:par>
                            </p:childTnLst>
                          </p:cTn>
                        </p:par>
                        <p:par>
                          <p:cTn id="20" fill="hold">
                            <p:stCondLst>
                              <p:cond delay="6000"/>
                            </p:stCondLst>
                            <p:childTnLst>
                              <p:par>
                                <p:cTn id="21" presetID="2" presetClass="entr" presetSubtype="6" fill="hold" grpId="0" nodeType="after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 calcmode="lin" valueType="num">
                                      <p:cBhvr additive="base">
                                        <p:cTn id="23" dur="2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24" dur="2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25" fill="hold">
                            <p:stCondLst>
                              <p:cond delay="8000"/>
                            </p:stCondLst>
                            <p:childTnLst>
                              <p:par>
                                <p:cTn id="26" presetID="2" presetClass="entr" presetSubtype="6" fill="hold" grpId="0" nodeType="after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 calcmode="lin" valueType="num">
                                      <p:cBhvr additive="base">
                                        <p:cTn id="28" dur="20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29" dur="20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0" fill="hold" display="0">
                  <p:stCondLst>
                    <p:cond delay="indefinite"/>
                  </p:stCondLst>
                  <p:endCondLst>
                    <p:cond evt="onStopAudio" delay="0">
                      <p:tgtEl>
                        <p:sldTgt/>
                      </p:tgtEl>
                    </p:cond>
                  </p:endCondLst>
                </p:cTn>
                <p:tgtEl>
                  <p:spTgt spid="5"/>
                </p:tgtEl>
              </p:cMediaNode>
            </p:audio>
          </p:childTnLst>
        </p:cTn>
      </p:par>
    </p:tnLst>
    <p:bldLst>
      <p:bldP spid="3" grpId="0" build="p" animBg="1"/>
      <p:bldP spid="4" grpId="0" build="allAtOnce"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608" y="548680"/>
            <a:ext cx="6588224" cy="5688632"/>
          </a:xfrm>
          <a:prstGeom prst="rect">
            <a:avLst/>
          </a:prstGeom>
          <a:ln w="228600" cap="sq" cmpd="thickThin">
            <a:solidFill>
              <a:srgbClr val="000000"/>
            </a:solidFill>
            <a:prstDash val="solid"/>
            <a:miter lim="800000"/>
          </a:ln>
          <a:effectLst>
            <a:innerShdw blurRad="76200">
              <a:srgbClr val="000000"/>
            </a:innerShdw>
          </a:effec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98047950"/>
      </p:ext>
    </p:extLst>
  </p:cSld>
  <p:clrMapOvr>
    <a:masterClrMapping/>
  </p:clrMapOvr>
  <p:transition advTm="7247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4" cstate="print"/>
          <a:stretch>
            <a:fillRect/>
          </a:stretch>
        </p:blipFill>
        <p:spPr>
          <a:xfrm>
            <a:off x="0" y="0"/>
            <a:ext cx="9144000" cy="6857999"/>
          </a:xfrm>
          <a:prstGeom prst="rect">
            <a:avLst/>
          </a:prstGeom>
        </p:spPr>
      </p:pic>
      <p:sp>
        <p:nvSpPr>
          <p:cNvPr id="4" name="Rectangle à coins arrondis 3"/>
          <p:cNvSpPr/>
          <p:nvPr/>
        </p:nvSpPr>
        <p:spPr>
          <a:xfrm>
            <a:off x="2105383" y="-171400"/>
            <a:ext cx="4104456" cy="8640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800" b="1" dirty="0" smtClean="0">
                <a:latin typeface="Comic Sans MS" pitchFamily="66" charset="0"/>
              </a:rPr>
              <a:t>Classification</a:t>
            </a:r>
            <a:endParaRPr lang="fr-FR" sz="2800" b="1" dirty="0">
              <a:latin typeface="Comic Sans MS" pitchFamily="66" charset="0"/>
            </a:endParaRPr>
          </a:p>
        </p:txBody>
      </p:sp>
      <p:sp>
        <p:nvSpPr>
          <p:cNvPr id="5" name="Ellipse 4"/>
          <p:cNvSpPr/>
          <p:nvPr/>
        </p:nvSpPr>
        <p:spPr>
          <a:xfrm>
            <a:off x="467544" y="692696"/>
            <a:ext cx="7488832" cy="616530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400" dirty="0" smtClean="0">
                <a:effectLst>
                  <a:outerShdw blurRad="38100" dist="38100" dir="2700000" algn="tl">
                    <a:srgbClr val="000000">
                      <a:alpha val="43137"/>
                    </a:srgbClr>
                  </a:outerShdw>
                </a:effectLst>
                <a:latin typeface="Comic Sans MS" pitchFamily="66" charset="0"/>
              </a:rPr>
              <a:t>Domaine:  </a:t>
            </a:r>
            <a:r>
              <a:rPr lang="fr-FR" sz="2400" dirty="0" err="1" smtClean="0">
                <a:effectLst>
                  <a:outerShdw blurRad="38100" dist="38100" dir="2700000" algn="tl">
                    <a:srgbClr val="000000">
                      <a:alpha val="43137"/>
                    </a:srgbClr>
                  </a:outerShdw>
                </a:effectLst>
                <a:latin typeface="Comic Sans MS" pitchFamily="66" charset="0"/>
              </a:rPr>
              <a:t>Bacteria</a:t>
            </a:r>
            <a:r>
              <a:rPr lang="fr-FR" sz="2400" dirty="0" smtClean="0">
                <a:effectLst>
                  <a:outerShdw blurRad="38100" dist="38100" dir="2700000" algn="tl">
                    <a:srgbClr val="000000">
                      <a:alpha val="43137"/>
                    </a:srgbClr>
                  </a:outerShdw>
                </a:effectLst>
                <a:latin typeface="Comic Sans MS" pitchFamily="66" charset="0"/>
              </a:rPr>
              <a:t> </a:t>
            </a:r>
          </a:p>
          <a:p>
            <a:r>
              <a:rPr lang="fr-FR" sz="2400" dirty="0" smtClean="0">
                <a:effectLst>
                  <a:outerShdw blurRad="38100" dist="38100" dir="2700000" algn="tl">
                    <a:srgbClr val="000000">
                      <a:alpha val="43137"/>
                    </a:srgbClr>
                  </a:outerShdw>
                </a:effectLst>
                <a:latin typeface="Comic Sans MS" pitchFamily="66" charset="0"/>
              </a:rPr>
              <a:t>Phylum : </a:t>
            </a:r>
            <a:r>
              <a:rPr lang="fr-FR" sz="2400" dirty="0" err="1" smtClean="0">
                <a:effectLst>
                  <a:outerShdw blurRad="38100" dist="38100" dir="2700000" algn="tl">
                    <a:srgbClr val="000000">
                      <a:alpha val="43137"/>
                    </a:srgbClr>
                  </a:outerShdw>
                </a:effectLst>
                <a:latin typeface="Comic Sans MS" pitchFamily="66" charset="0"/>
              </a:rPr>
              <a:t>Firmicutes</a:t>
            </a:r>
            <a:r>
              <a:rPr lang="fr-FR" sz="2400" dirty="0" smtClean="0">
                <a:effectLst>
                  <a:outerShdw blurRad="38100" dist="38100" dir="2700000" algn="tl">
                    <a:srgbClr val="000000">
                      <a:alpha val="43137"/>
                    </a:srgbClr>
                  </a:outerShdw>
                </a:effectLst>
                <a:latin typeface="Comic Sans MS" pitchFamily="66" charset="0"/>
              </a:rPr>
              <a:t> </a:t>
            </a:r>
          </a:p>
          <a:p>
            <a:r>
              <a:rPr lang="fr-FR" sz="2400" dirty="0" smtClean="0">
                <a:effectLst>
                  <a:outerShdw blurRad="38100" dist="38100" dir="2700000" algn="tl">
                    <a:srgbClr val="000000">
                      <a:alpha val="43137"/>
                    </a:srgbClr>
                  </a:outerShdw>
                </a:effectLst>
                <a:latin typeface="Comic Sans MS" pitchFamily="66" charset="0"/>
              </a:rPr>
              <a:t>Classe :  </a:t>
            </a:r>
            <a:r>
              <a:rPr lang="fr-FR" sz="2400" dirty="0" err="1" smtClean="0">
                <a:effectLst>
                  <a:outerShdw blurRad="38100" dist="38100" dir="2700000" algn="tl">
                    <a:srgbClr val="000000">
                      <a:alpha val="43137"/>
                    </a:srgbClr>
                  </a:outerShdw>
                </a:effectLst>
                <a:latin typeface="Comic Sans MS" pitchFamily="66" charset="0"/>
              </a:rPr>
              <a:t>Bacilli</a:t>
            </a:r>
            <a:r>
              <a:rPr lang="fr-FR" sz="2400" dirty="0" smtClean="0">
                <a:effectLst>
                  <a:outerShdw blurRad="38100" dist="38100" dir="2700000" algn="tl">
                    <a:srgbClr val="000000">
                      <a:alpha val="43137"/>
                    </a:srgbClr>
                  </a:outerShdw>
                </a:effectLst>
                <a:latin typeface="Comic Sans MS" pitchFamily="66" charset="0"/>
              </a:rPr>
              <a:t> </a:t>
            </a:r>
          </a:p>
          <a:p>
            <a:r>
              <a:rPr lang="fr-FR" sz="2400" dirty="0" smtClean="0">
                <a:effectLst>
                  <a:outerShdw blurRad="38100" dist="38100" dir="2700000" algn="tl">
                    <a:srgbClr val="000000">
                      <a:alpha val="43137"/>
                    </a:srgbClr>
                  </a:outerShdw>
                </a:effectLst>
                <a:latin typeface="Comic Sans MS" pitchFamily="66" charset="0"/>
              </a:rPr>
              <a:t>Ordre :  </a:t>
            </a:r>
            <a:r>
              <a:rPr lang="fr-FR" sz="2400" dirty="0" err="1" smtClean="0">
                <a:effectLst>
                  <a:outerShdw blurRad="38100" dist="38100" dir="2700000" algn="tl">
                    <a:srgbClr val="000000">
                      <a:alpha val="43137"/>
                    </a:srgbClr>
                  </a:outerShdw>
                </a:effectLst>
                <a:latin typeface="Comic Sans MS" pitchFamily="66" charset="0"/>
              </a:rPr>
              <a:t>Bacillales</a:t>
            </a:r>
            <a:r>
              <a:rPr lang="fr-FR" sz="2400" dirty="0" smtClean="0">
                <a:effectLst>
                  <a:outerShdw blurRad="38100" dist="38100" dir="2700000" algn="tl">
                    <a:srgbClr val="000000">
                      <a:alpha val="43137"/>
                    </a:srgbClr>
                  </a:outerShdw>
                </a:effectLst>
                <a:latin typeface="Comic Sans MS" pitchFamily="66" charset="0"/>
              </a:rPr>
              <a:t> </a:t>
            </a:r>
            <a:endParaRPr lang="fr-FR" sz="2400" dirty="0">
              <a:effectLst>
                <a:outerShdw blurRad="38100" dist="38100" dir="2700000" algn="tl">
                  <a:srgbClr val="000000">
                    <a:alpha val="43137"/>
                  </a:srgbClr>
                </a:outerShdw>
              </a:effectLst>
              <a:latin typeface="Comic Sans MS" pitchFamily="66" charset="0"/>
            </a:endParaRPr>
          </a:p>
          <a:p>
            <a:r>
              <a:rPr lang="fr-FR" sz="2400" dirty="0" smtClean="0">
                <a:effectLst>
                  <a:outerShdw blurRad="38100" dist="38100" dir="2700000" algn="tl">
                    <a:srgbClr val="000000">
                      <a:alpha val="43137"/>
                    </a:srgbClr>
                  </a:outerShdw>
                </a:effectLst>
                <a:latin typeface="Comic Sans MS" pitchFamily="66" charset="0"/>
              </a:rPr>
              <a:t>Famille </a:t>
            </a:r>
            <a:r>
              <a:rPr lang="fr-FR" sz="2400" dirty="0">
                <a:effectLst>
                  <a:outerShdw blurRad="38100" dist="38100" dir="2700000" algn="tl">
                    <a:srgbClr val="000000">
                      <a:alpha val="43137"/>
                    </a:srgbClr>
                  </a:outerShdw>
                </a:effectLst>
                <a:latin typeface="Comic Sans MS" pitchFamily="66" charset="0"/>
              </a:rPr>
              <a:t>: Staphylococaceae</a:t>
            </a:r>
            <a:endParaRPr lang="fr-FR" sz="2400" dirty="0" smtClean="0">
              <a:effectLst>
                <a:outerShdw blurRad="38100" dist="38100" dir="2700000" algn="tl">
                  <a:srgbClr val="000000">
                    <a:alpha val="43137"/>
                  </a:srgbClr>
                </a:outerShdw>
              </a:effectLst>
              <a:latin typeface="Comic Sans MS" pitchFamily="66" charset="0"/>
            </a:endParaRPr>
          </a:p>
          <a:p>
            <a:pPr algn="ctr"/>
            <a:r>
              <a:rPr lang="fr-FR" sz="2400" dirty="0" smtClean="0">
                <a:effectLst>
                  <a:outerShdw blurRad="38100" dist="38100" dir="2700000" algn="tl">
                    <a:srgbClr val="000000">
                      <a:alpha val="43137"/>
                    </a:srgbClr>
                  </a:outerShdw>
                </a:effectLst>
                <a:latin typeface="Comic Sans MS" pitchFamily="66" charset="0"/>
              </a:rPr>
              <a:t>Genre :  Staphylococcus </a:t>
            </a:r>
          </a:p>
          <a:p>
            <a:pPr algn="ctr"/>
            <a:r>
              <a:rPr lang="fr-FR" sz="2400" dirty="0" smtClean="0">
                <a:effectLst>
                  <a:outerShdw blurRad="38100" dist="38100" dir="2700000" algn="tl">
                    <a:srgbClr val="000000">
                      <a:alpha val="43137"/>
                    </a:srgbClr>
                  </a:outerShdw>
                </a:effectLst>
                <a:latin typeface="Comic Sans MS" pitchFamily="66" charset="0"/>
              </a:rPr>
              <a:t>Espèce : Staphylococcus aureus</a:t>
            </a:r>
            <a:endParaRPr lang="fr-FR" sz="2400" dirty="0">
              <a:effectLst>
                <a:outerShdw blurRad="38100" dist="38100" dir="2700000" algn="tl">
                  <a:srgbClr val="000000">
                    <a:alpha val="43137"/>
                  </a:srgbClr>
                </a:outerShdw>
              </a:effectLst>
              <a:latin typeface="Comic Sans MS" pitchFamily="66" charset="0"/>
            </a:endParaRPr>
          </a:p>
        </p:txBody>
      </p:sp>
      <p:sp>
        <p:nvSpPr>
          <p:cNvPr id="2" name="ZoneTexte 1"/>
          <p:cNvSpPr txBox="1"/>
          <p:nvPr/>
        </p:nvSpPr>
        <p:spPr>
          <a:xfrm>
            <a:off x="1405697" y="1988840"/>
            <a:ext cx="4752528" cy="461665"/>
          </a:xfrm>
          <a:prstGeom prst="rect">
            <a:avLst/>
          </a:prstGeom>
          <a:noFill/>
        </p:spPr>
        <p:txBody>
          <a:bodyPr wrap="square" rtlCol="0">
            <a:spAutoFit/>
          </a:bodyPr>
          <a:lstStyle/>
          <a:p>
            <a:r>
              <a:rPr lang="fr-FR" dirty="0"/>
              <a:t> </a:t>
            </a:r>
            <a:r>
              <a:rPr lang="fr-FR" dirty="0" smtClean="0"/>
              <a:t> </a:t>
            </a:r>
            <a:r>
              <a:rPr lang="fr-FR" sz="2400" b="1" dirty="0" err="1" smtClean="0">
                <a:latin typeface="Century Scyhoolbook"/>
              </a:rPr>
              <a:t>Régne</a:t>
            </a:r>
            <a:r>
              <a:rPr lang="fr-FR" sz="2400" b="1" dirty="0" smtClean="0">
                <a:latin typeface="Century Scyhoolbook"/>
              </a:rPr>
              <a:t> : </a:t>
            </a:r>
            <a:r>
              <a:rPr lang="fr-FR" sz="2400" b="1" dirty="0" err="1" smtClean="0">
                <a:latin typeface="Century Scyhoolbook"/>
              </a:rPr>
              <a:t>Procaryota</a:t>
            </a:r>
            <a:endParaRPr lang="fr-FR" sz="2400" b="1" dirty="0">
              <a:latin typeface="Century Scyhoolbook"/>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spd="slow" advTm="40109">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4">
                                            <p:bg/>
                                          </p:spTgt>
                                        </p:tgtEl>
                                        <p:attrNameLst>
                                          <p:attrName>style.visibility</p:attrName>
                                        </p:attrNameLst>
                                      </p:cBhvr>
                                      <p:to>
                                        <p:strVal val="visible"/>
                                      </p:to>
                                    </p:set>
                                    <p:animEffect transition="in" filter="fade">
                                      <p:cBhvr>
                                        <p:cTn id="10" dur="2000"/>
                                        <p:tgtEl>
                                          <p:spTgt spid="4">
                                            <p:bg/>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2000"/>
                                        <p:tgtEl>
                                          <p:spTgt spid="4">
                                            <p:txEl>
                                              <p:pRg st="0" end="0"/>
                                            </p:txEl>
                                          </p:spTgt>
                                        </p:tgtEl>
                                      </p:cBhvr>
                                    </p:animEffect>
                                  </p:childTnLst>
                                </p:cTn>
                              </p:par>
                            </p:childTnLst>
                          </p:cTn>
                        </p:par>
                        <p:par>
                          <p:cTn id="15" fill="hold">
                            <p:stCondLst>
                              <p:cond delay="4000"/>
                            </p:stCondLst>
                            <p:childTnLst>
                              <p:par>
                                <p:cTn id="16" presetID="22" presetClass="entr" presetSubtype="1" fill="hold" grpId="0" nodeType="afterEffect">
                                  <p:stCondLst>
                                    <p:cond delay="0"/>
                                  </p:stCondLst>
                                  <p:childTnLst>
                                    <p:set>
                                      <p:cBhvr>
                                        <p:cTn id="17" dur="1" fill="hold">
                                          <p:stCondLst>
                                            <p:cond delay="0"/>
                                          </p:stCondLst>
                                        </p:cTn>
                                        <p:tgtEl>
                                          <p:spTgt spid="5">
                                            <p:bg/>
                                          </p:spTgt>
                                        </p:tgtEl>
                                        <p:attrNameLst>
                                          <p:attrName>style.visibility</p:attrName>
                                        </p:attrNameLst>
                                      </p:cBhvr>
                                      <p:to>
                                        <p:strVal val="visible"/>
                                      </p:to>
                                    </p:set>
                                    <p:animEffect transition="in" filter="wipe(up)">
                                      <p:cBhvr>
                                        <p:cTn id="18" dur="1000"/>
                                        <p:tgtEl>
                                          <p:spTgt spid="5">
                                            <p:bg/>
                                          </p:spTgt>
                                        </p:tgtEl>
                                      </p:cBhvr>
                                    </p:animEffect>
                                  </p:childTnLst>
                                </p:cTn>
                              </p:par>
                            </p:childTnLst>
                          </p:cTn>
                        </p:par>
                        <p:par>
                          <p:cTn id="19" fill="hold">
                            <p:stCondLst>
                              <p:cond delay="5000"/>
                            </p:stCondLst>
                            <p:childTnLst>
                              <p:par>
                                <p:cTn id="20" presetID="22" presetClass="entr" presetSubtype="1" fill="hold" grpId="0" nodeType="after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wipe(up)">
                                      <p:cBhvr>
                                        <p:cTn id="22" dur="1000"/>
                                        <p:tgtEl>
                                          <p:spTgt spid="5">
                                            <p:txEl>
                                              <p:pRg st="0" end="0"/>
                                            </p:txEl>
                                          </p:spTgt>
                                        </p:tgtEl>
                                      </p:cBhvr>
                                    </p:animEffect>
                                  </p:childTnLst>
                                </p:cTn>
                              </p:par>
                            </p:childTnLst>
                          </p:cTn>
                        </p:par>
                        <p:par>
                          <p:cTn id="23" fill="hold">
                            <p:stCondLst>
                              <p:cond delay="6000"/>
                            </p:stCondLst>
                            <p:childTnLst>
                              <p:par>
                                <p:cTn id="24" presetID="22" presetClass="entr" presetSubtype="1" fill="hold" grpId="0" nodeType="after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Effect transition="in" filter="wipe(up)">
                                      <p:cBhvr>
                                        <p:cTn id="26" dur="1000"/>
                                        <p:tgtEl>
                                          <p:spTgt spid="5">
                                            <p:txEl>
                                              <p:pRg st="1" end="1"/>
                                            </p:txEl>
                                          </p:spTgt>
                                        </p:tgtEl>
                                      </p:cBhvr>
                                    </p:animEffect>
                                  </p:childTnLst>
                                </p:cTn>
                              </p:par>
                            </p:childTnLst>
                          </p:cTn>
                        </p:par>
                        <p:par>
                          <p:cTn id="27" fill="hold">
                            <p:stCondLst>
                              <p:cond delay="7000"/>
                            </p:stCondLst>
                            <p:childTnLst>
                              <p:par>
                                <p:cTn id="28" presetID="22" presetClass="entr" presetSubtype="1" fill="hold" grpId="0" nodeType="after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wipe(up)">
                                      <p:cBhvr>
                                        <p:cTn id="30" dur="1000"/>
                                        <p:tgtEl>
                                          <p:spTgt spid="5">
                                            <p:txEl>
                                              <p:pRg st="2" end="2"/>
                                            </p:txEl>
                                          </p:spTgt>
                                        </p:tgtEl>
                                      </p:cBhvr>
                                    </p:animEffect>
                                  </p:childTnLst>
                                </p:cTn>
                              </p:par>
                            </p:childTnLst>
                          </p:cTn>
                        </p:par>
                        <p:par>
                          <p:cTn id="31" fill="hold">
                            <p:stCondLst>
                              <p:cond delay="8000"/>
                            </p:stCondLst>
                            <p:childTnLst>
                              <p:par>
                                <p:cTn id="32" presetID="22" presetClass="entr" presetSubtype="1" fill="hold" grpId="0" nodeType="afterEffect">
                                  <p:stCondLst>
                                    <p:cond delay="0"/>
                                  </p:stCondLst>
                                  <p:childTnLst>
                                    <p:set>
                                      <p:cBhvr>
                                        <p:cTn id="33" dur="1" fill="hold">
                                          <p:stCondLst>
                                            <p:cond delay="0"/>
                                          </p:stCondLst>
                                        </p:cTn>
                                        <p:tgtEl>
                                          <p:spTgt spid="5">
                                            <p:txEl>
                                              <p:pRg st="3" end="3"/>
                                            </p:txEl>
                                          </p:spTgt>
                                        </p:tgtEl>
                                        <p:attrNameLst>
                                          <p:attrName>style.visibility</p:attrName>
                                        </p:attrNameLst>
                                      </p:cBhvr>
                                      <p:to>
                                        <p:strVal val="visible"/>
                                      </p:to>
                                    </p:set>
                                    <p:animEffect transition="in" filter="wipe(up)">
                                      <p:cBhvr>
                                        <p:cTn id="34" dur="1000"/>
                                        <p:tgtEl>
                                          <p:spTgt spid="5">
                                            <p:txEl>
                                              <p:pRg st="3" end="3"/>
                                            </p:txEl>
                                          </p:spTgt>
                                        </p:tgtEl>
                                      </p:cBhvr>
                                    </p:animEffect>
                                  </p:childTnLst>
                                </p:cTn>
                              </p:par>
                            </p:childTnLst>
                          </p:cTn>
                        </p:par>
                        <p:par>
                          <p:cTn id="35" fill="hold">
                            <p:stCondLst>
                              <p:cond delay="9000"/>
                            </p:stCondLst>
                            <p:childTnLst>
                              <p:par>
                                <p:cTn id="36" presetID="22" presetClass="entr" presetSubtype="1" fill="hold" grpId="0" nodeType="after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Effect transition="in" filter="wipe(up)">
                                      <p:cBhvr>
                                        <p:cTn id="38" dur="1000"/>
                                        <p:tgtEl>
                                          <p:spTgt spid="5">
                                            <p:txEl>
                                              <p:pRg st="4" end="4"/>
                                            </p:txEl>
                                          </p:spTgt>
                                        </p:tgtEl>
                                      </p:cBhvr>
                                    </p:animEffect>
                                  </p:childTnLst>
                                </p:cTn>
                              </p:par>
                            </p:childTnLst>
                          </p:cTn>
                        </p:par>
                        <p:par>
                          <p:cTn id="39" fill="hold">
                            <p:stCondLst>
                              <p:cond delay="10000"/>
                            </p:stCondLst>
                            <p:childTnLst>
                              <p:par>
                                <p:cTn id="40" presetID="22" presetClass="entr" presetSubtype="1" fill="hold" grpId="0" nodeType="after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wipe(up)">
                                      <p:cBhvr>
                                        <p:cTn id="42" dur="1000"/>
                                        <p:tgtEl>
                                          <p:spTgt spid="5">
                                            <p:txEl>
                                              <p:pRg st="5" end="5"/>
                                            </p:txEl>
                                          </p:spTgt>
                                        </p:tgtEl>
                                      </p:cBhvr>
                                    </p:animEffect>
                                  </p:childTnLst>
                                </p:cTn>
                              </p:par>
                            </p:childTnLst>
                          </p:cTn>
                        </p:par>
                        <p:par>
                          <p:cTn id="43" fill="hold">
                            <p:stCondLst>
                              <p:cond delay="11000"/>
                            </p:stCondLst>
                            <p:childTnLst>
                              <p:par>
                                <p:cTn id="44" presetID="22" presetClass="entr" presetSubtype="1" fill="hold" grpId="0" nodeType="afterEffect">
                                  <p:stCondLst>
                                    <p:cond delay="0"/>
                                  </p:stCondLst>
                                  <p:childTnLst>
                                    <p:set>
                                      <p:cBhvr>
                                        <p:cTn id="45" dur="1" fill="hold">
                                          <p:stCondLst>
                                            <p:cond delay="0"/>
                                          </p:stCondLst>
                                        </p:cTn>
                                        <p:tgtEl>
                                          <p:spTgt spid="5">
                                            <p:txEl>
                                              <p:pRg st="6" end="6"/>
                                            </p:txEl>
                                          </p:spTgt>
                                        </p:tgtEl>
                                        <p:attrNameLst>
                                          <p:attrName>style.visibility</p:attrName>
                                        </p:attrNameLst>
                                      </p:cBhvr>
                                      <p:to>
                                        <p:strVal val="visible"/>
                                      </p:to>
                                    </p:set>
                                    <p:animEffect transition="in" filter="wipe(up)">
                                      <p:cBhvr>
                                        <p:cTn id="46" dur="1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7" fill="hold" display="0">
                  <p:stCondLst>
                    <p:cond delay="indefinite"/>
                  </p:stCondLst>
                  <p:endCondLst>
                    <p:cond evt="onStopAudio" delay="0">
                      <p:tgtEl>
                        <p:sldTgt/>
                      </p:tgtEl>
                    </p:cond>
                  </p:endCondLst>
                </p:cTn>
                <p:tgtEl>
                  <p:spTgt spid="6"/>
                </p:tgtEl>
              </p:cMediaNode>
            </p:audio>
          </p:childTnLst>
        </p:cTn>
      </p:par>
    </p:tnLst>
    <p:bldLst>
      <p:bldP spid="4" grpId="0" build="p" animBg="1"/>
      <p:bldP spid="5"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éléchargement (2).jpg"/>
          <p:cNvPicPr>
            <a:picLocks noChangeAspect="1"/>
          </p:cNvPicPr>
          <p:nvPr/>
        </p:nvPicPr>
        <p:blipFill>
          <a:blip r:embed="rId4" cstate="print"/>
          <a:stretch>
            <a:fillRect/>
          </a:stretch>
        </p:blipFill>
        <p:spPr>
          <a:xfrm>
            <a:off x="0" y="0"/>
            <a:ext cx="9144000" cy="6858000"/>
          </a:xfrm>
          <a:prstGeom prst="rect">
            <a:avLst/>
          </a:prstGeom>
        </p:spPr>
      </p:pic>
      <p:sp>
        <p:nvSpPr>
          <p:cNvPr id="4" name="Rectangle à coins arrondis 3"/>
          <p:cNvSpPr/>
          <p:nvPr/>
        </p:nvSpPr>
        <p:spPr>
          <a:xfrm>
            <a:off x="2627784" y="260648"/>
            <a:ext cx="4032448" cy="7920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400" b="1" dirty="0" smtClean="0">
                <a:latin typeface="Comic Sans MS" pitchFamily="66" charset="0"/>
              </a:rPr>
              <a:t>Habitat</a:t>
            </a:r>
            <a:endParaRPr lang="fr-FR" sz="2400" b="1" dirty="0">
              <a:latin typeface="Comic Sans MS" pitchFamily="66" charset="0"/>
            </a:endParaRPr>
          </a:p>
        </p:txBody>
      </p:sp>
      <p:sp>
        <p:nvSpPr>
          <p:cNvPr id="5" name="Rectangle à coins arrondis 4"/>
          <p:cNvSpPr/>
          <p:nvPr/>
        </p:nvSpPr>
        <p:spPr>
          <a:xfrm>
            <a:off x="214282" y="2000240"/>
            <a:ext cx="8496000" cy="365701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sz="2400" i="1" dirty="0" smtClean="0">
              <a:latin typeface="Comic Sans MS" pitchFamily="66" charset="0"/>
            </a:endParaRPr>
          </a:p>
          <a:p>
            <a:pPr algn="ctr"/>
            <a:r>
              <a:rPr lang="fr-FR" sz="2400" i="1" dirty="0" err="1" smtClean="0">
                <a:latin typeface="Comic Sans MS" pitchFamily="66" charset="0"/>
              </a:rPr>
              <a:t>S.aureus</a:t>
            </a:r>
            <a:r>
              <a:rPr lang="fr-FR" sz="2400" dirty="0" smtClean="0">
                <a:latin typeface="Comic Sans MS" pitchFamily="66" charset="0"/>
              </a:rPr>
              <a:t> est un commensal de la peau et des muqueuses de l’homme et des animaux (rhino-pharynx, intestin). On le trouve sur la muqueuse nasale d’un tiers environ des sujets normaux. Eliminé dans le milieu extérieur, cette bactérie peut survivre longtemps dans l’environnement.</a:t>
            </a:r>
          </a:p>
          <a:p>
            <a:r>
              <a:rPr lang="fr-FR" sz="2400" dirty="0" smtClean="0"/>
              <a:t/>
            </a:r>
            <a:br>
              <a:rPr lang="fr-FR" sz="2400" dirty="0" smtClean="0"/>
            </a:br>
            <a:endParaRPr lang="fr-FR" sz="2400" dirty="0">
              <a:latin typeface="Comic Sans MS" pitchFamily="66" charset="0"/>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spd="slow" advTm="7535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4">
                                            <p:bg/>
                                          </p:spTgt>
                                        </p:tgtEl>
                                        <p:attrNameLst>
                                          <p:attrName>style.visibility</p:attrName>
                                        </p:attrNameLst>
                                      </p:cBhvr>
                                      <p:to>
                                        <p:strVal val="visible"/>
                                      </p:to>
                                    </p:set>
                                    <p:animEffect transition="in" filter="fade">
                                      <p:cBhvr>
                                        <p:cTn id="10" dur="2000"/>
                                        <p:tgtEl>
                                          <p:spTgt spid="4">
                                            <p:bg/>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2000"/>
                                        <p:tgtEl>
                                          <p:spTgt spid="4">
                                            <p:txEl>
                                              <p:pRg st="0" end="0"/>
                                            </p:txEl>
                                          </p:spTgt>
                                        </p:tgtEl>
                                      </p:cBhvr>
                                    </p:animEffect>
                                  </p:childTnLst>
                                </p:cTn>
                              </p:par>
                            </p:childTnLst>
                          </p:cTn>
                        </p:par>
                        <p:par>
                          <p:cTn id="15" fill="hold">
                            <p:stCondLst>
                              <p:cond delay="4000"/>
                            </p:stCondLst>
                            <p:childTnLst>
                              <p:par>
                                <p:cTn id="16" presetID="22" presetClass="entr" presetSubtype="4" fill="hold" grpId="0" nodeType="afterEffect">
                                  <p:stCondLst>
                                    <p:cond delay="0"/>
                                  </p:stCondLst>
                                  <p:childTnLst>
                                    <p:set>
                                      <p:cBhvr>
                                        <p:cTn id="17" dur="1" fill="hold">
                                          <p:stCondLst>
                                            <p:cond delay="0"/>
                                          </p:stCondLst>
                                        </p:cTn>
                                        <p:tgtEl>
                                          <p:spTgt spid="5">
                                            <p:bg/>
                                          </p:spTgt>
                                        </p:tgtEl>
                                        <p:attrNameLst>
                                          <p:attrName>style.visibility</p:attrName>
                                        </p:attrNameLst>
                                      </p:cBhvr>
                                      <p:to>
                                        <p:strVal val="visible"/>
                                      </p:to>
                                    </p:set>
                                    <p:animEffect transition="in" filter="wipe(down)">
                                      <p:cBhvr>
                                        <p:cTn id="18" dur="500"/>
                                        <p:tgtEl>
                                          <p:spTgt spid="5">
                                            <p:bg/>
                                          </p:spTgt>
                                        </p:tgtEl>
                                      </p:cBhvr>
                                    </p:animEffect>
                                  </p:childTnLst>
                                </p:cTn>
                              </p:par>
                            </p:childTnLst>
                          </p:cTn>
                        </p:par>
                        <p:par>
                          <p:cTn id="19" fill="hold">
                            <p:stCondLst>
                              <p:cond delay="4500"/>
                            </p:stCondLst>
                            <p:childTnLst>
                              <p:par>
                                <p:cTn id="20" presetID="22" presetClass="entr" presetSubtype="4" fill="hold" grpId="0" nodeType="after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wipe(down)">
                                      <p:cBhvr>
                                        <p:cTn id="22" dur="500"/>
                                        <p:tgtEl>
                                          <p:spTgt spid="5">
                                            <p:txEl>
                                              <p:pRg st="1" end="1"/>
                                            </p:txEl>
                                          </p:spTgt>
                                        </p:tgtEl>
                                      </p:cBhvr>
                                    </p:animEffect>
                                  </p:childTnLst>
                                </p:cTn>
                              </p:par>
                            </p:childTnLst>
                          </p:cTn>
                        </p:par>
                        <p:par>
                          <p:cTn id="23" fill="hold">
                            <p:stCondLst>
                              <p:cond delay="5000"/>
                            </p:stCondLst>
                            <p:childTnLst>
                              <p:par>
                                <p:cTn id="24" presetID="22" presetClass="entr" presetSubtype="4" fill="hold" grpId="0" nodeType="after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wipe(down)">
                                      <p:cBhvr>
                                        <p:cTn id="26"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6"/>
                </p:tgtEl>
              </p:cMediaNode>
            </p:audio>
          </p:childTnLst>
        </p:cTn>
      </p:par>
    </p:tnLst>
    <p:bldLst>
      <p:bldP spid="4" grpId="0" build="allAtOnce" animBg="1"/>
      <p:bldP spid="5"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éléchargement (2).jpg"/>
          <p:cNvPicPr>
            <a:picLocks noChangeAspect="1"/>
          </p:cNvPicPr>
          <p:nvPr/>
        </p:nvPicPr>
        <p:blipFill>
          <a:blip r:embed="rId5" cstate="print"/>
          <a:stretch>
            <a:fillRect/>
          </a:stretch>
        </p:blipFill>
        <p:spPr>
          <a:xfrm>
            <a:off x="0" y="0"/>
            <a:ext cx="9144000" cy="6857999"/>
          </a:xfrm>
          <a:prstGeom prst="rect">
            <a:avLst/>
          </a:prstGeom>
        </p:spPr>
      </p:pic>
      <p:graphicFrame>
        <p:nvGraphicFramePr>
          <p:cNvPr id="4" name="Diagramme 3"/>
          <p:cNvGraphicFramePr/>
          <p:nvPr/>
        </p:nvGraphicFramePr>
        <p:xfrm>
          <a:off x="0" y="0"/>
          <a:ext cx="8964488" cy="6858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Flèche vers le bas 4"/>
          <p:cNvSpPr/>
          <p:nvPr/>
        </p:nvSpPr>
        <p:spPr>
          <a:xfrm>
            <a:off x="611560" y="2564904"/>
            <a:ext cx="432048" cy="720080"/>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6" name="Flèche vers le bas 5"/>
          <p:cNvSpPr/>
          <p:nvPr/>
        </p:nvSpPr>
        <p:spPr>
          <a:xfrm>
            <a:off x="2483768" y="2564904"/>
            <a:ext cx="432048" cy="720080"/>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pic>
        <p:nvPicPr>
          <p:cNvPr id="8" name="Picture 3" descr="C:\Users\poste\Documents\Panaritium01.jpg"/>
          <p:cNvPicPr>
            <a:picLocks noChangeAspect="1" noChangeArrowheads="1"/>
          </p:cNvPicPr>
          <p:nvPr/>
        </p:nvPicPr>
        <p:blipFill>
          <a:blip r:embed="rId11" cstate="print"/>
          <a:srcRect/>
          <a:stretch>
            <a:fillRect/>
          </a:stretch>
        </p:blipFill>
        <p:spPr bwMode="auto">
          <a:xfrm>
            <a:off x="0" y="3356992"/>
            <a:ext cx="1835696" cy="2304256"/>
          </a:xfrm>
          <a:prstGeom prst="rect">
            <a:avLst/>
          </a:prstGeom>
          <a:ln>
            <a:noFill/>
          </a:ln>
          <a:effectLst>
            <a:softEdge rad="112500"/>
          </a:effectLst>
        </p:spPr>
      </p:pic>
      <p:pic>
        <p:nvPicPr>
          <p:cNvPr id="9" name="Picture 4" descr="C:\Users\poste\Documents\87578495_623293385133659_8998197866577002496_n.jpg"/>
          <p:cNvPicPr>
            <a:picLocks noChangeAspect="1" noChangeArrowheads="1"/>
          </p:cNvPicPr>
          <p:nvPr/>
        </p:nvPicPr>
        <p:blipFill>
          <a:blip r:embed="rId12" cstate="print"/>
          <a:srcRect/>
          <a:stretch>
            <a:fillRect/>
          </a:stretch>
        </p:blipFill>
        <p:spPr bwMode="auto">
          <a:xfrm>
            <a:off x="1907704" y="3429000"/>
            <a:ext cx="2286016" cy="2295136"/>
          </a:xfrm>
          <a:prstGeom prst="rect">
            <a:avLst/>
          </a:prstGeom>
          <a:ln>
            <a:noFill/>
          </a:ln>
          <a:effectLst>
            <a:softEdge rad="112500"/>
          </a:effectLst>
        </p:spPr>
      </p:pic>
      <p:sp>
        <p:nvSpPr>
          <p:cNvPr id="10" name="Rectangle à coins arrondis 9"/>
          <p:cNvSpPr/>
          <p:nvPr/>
        </p:nvSpPr>
        <p:spPr>
          <a:xfrm>
            <a:off x="179512" y="5733256"/>
            <a:ext cx="1368152" cy="50405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b="1" dirty="0" smtClean="0">
                <a:solidFill>
                  <a:prstClr val="black"/>
                </a:solidFill>
                <a:latin typeface="Comic Sans MS" pitchFamily="66" charset="0"/>
              </a:rPr>
              <a:t>Panaris</a:t>
            </a:r>
            <a:endParaRPr lang="fr-FR" b="1" dirty="0">
              <a:latin typeface="Comic Sans MS" pitchFamily="66" charset="0"/>
            </a:endParaRPr>
          </a:p>
        </p:txBody>
      </p:sp>
      <p:sp>
        <p:nvSpPr>
          <p:cNvPr id="12" name="Rectangle à coins arrondis 11"/>
          <p:cNvSpPr/>
          <p:nvPr/>
        </p:nvSpPr>
        <p:spPr>
          <a:xfrm>
            <a:off x="2123728" y="5805264"/>
            <a:ext cx="1584176" cy="55436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a:r>
              <a:rPr lang="fr-FR" b="1" dirty="0" smtClean="0">
                <a:solidFill>
                  <a:prstClr val="black"/>
                </a:solidFill>
                <a:latin typeface="Comic Sans MS" pitchFamily="66" charset="0"/>
              </a:rPr>
              <a:t>Impétigo</a:t>
            </a:r>
            <a:endParaRPr lang="fr-FR" b="1" dirty="0">
              <a:solidFill>
                <a:prstClr val="black"/>
              </a:solidFill>
              <a:latin typeface="Comic Sans MS" pitchFamily="66" charset="0"/>
            </a:endParaRPr>
          </a:p>
        </p:txBody>
      </p:sp>
      <p:pic>
        <p:nvPicPr>
          <p:cNvPr id="13" name="Picture 2" descr="C:\Users\poste\Documents\87784138_495334174488492_2979142904536104960_n.jpg"/>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4427984" y="2348880"/>
            <a:ext cx="4572000" cy="1728192"/>
          </a:xfrm>
          <a:prstGeom prst="rect">
            <a:avLst/>
          </a:prstGeom>
          <a:noFill/>
        </p:spPr>
      </p:pic>
      <p:sp>
        <p:nvSpPr>
          <p:cNvPr id="14" name="Rectangle à coins arrondis 13"/>
          <p:cNvSpPr/>
          <p:nvPr/>
        </p:nvSpPr>
        <p:spPr>
          <a:xfrm>
            <a:off x="4427984" y="3905944"/>
            <a:ext cx="4355976" cy="295205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smtClean="0">
                <a:latin typeface="Comic Sans MS" pitchFamily="66" charset="0"/>
              </a:rPr>
              <a:t>Formes intestinales :</a:t>
            </a:r>
            <a:br>
              <a:rPr lang="fr-FR" dirty="0" smtClean="0">
                <a:latin typeface="Comic Sans MS" pitchFamily="66" charset="0"/>
              </a:rPr>
            </a:br>
            <a:r>
              <a:rPr lang="fr-FR" dirty="0" smtClean="0">
                <a:latin typeface="Comic Sans MS" pitchFamily="66" charset="0"/>
              </a:rPr>
              <a:t>• </a:t>
            </a:r>
            <a:r>
              <a:rPr lang="fr-FR" dirty="0" err="1" smtClean="0">
                <a:latin typeface="Comic Sans MS" pitchFamily="66" charset="0"/>
              </a:rPr>
              <a:t>Toxi</a:t>
            </a:r>
            <a:r>
              <a:rPr lang="fr-FR" dirty="0" smtClean="0">
                <a:latin typeface="Comic Sans MS" pitchFamily="66" charset="0"/>
              </a:rPr>
              <a:t> infection alimentaire (absorption de toxine préformée dans des</a:t>
            </a:r>
            <a:br>
              <a:rPr lang="fr-FR" dirty="0" smtClean="0">
                <a:latin typeface="Comic Sans MS" pitchFamily="66" charset="0"/>
              </a:rPr>
            </a:br>
            <a:r>
              <a:rPr lang="fr-FR" dirty="0" smtClean="0">
                <a:latin typeface="Comic Sans MS" pitchFamily="66" charset="0"/>
              </a:rPr>
              <a:t>aliments contaminés)</a:t>
            </a:r>
            <a:br>
              <a:rPr lang="fr-FR" dirty="0" smtClean="0">
                <a:latin typeface="Comic Sans MS" pitchFamily="66" charset="0"/>
              </a:rPr>
            </a:br>
            <a:r>
              <a:rPr lang="fr-FR" dirty="0" smtClean="0">
                <a:latin typeface="Comic Sans MS" pitchFamily="66" charset="0"/>
              </a:rPr>
              <a:t>• Entérocolite aiguë post-antibiothérapie </a:t>
            </a:r>
          </a:p>
          <a:p>
            <a:pPr algn="ctr"/>
            <a:r>
              <a:rPr lang="fr-FR" dirty="0" smtClean="0"/>
              <a:t>– </a:t>
            </a:r>
            <a:r>
              <a:rPr lang="fr-FR" dirty="0" smtClean="0">
                <a:latin typeface="Comic Sans MS" pitchFamily="66" charset="0"/>
              </a:rPr>
              <a:t>Syndrome de choc toxique</a:t>
            </a:r>
            <a:br>
              <a:rPr lang="fr-FR" dirty="0" smtClean="0">
                <a:latin typeface="Comic Sans MS" pitchFamily="66" charset="0"/>
              </a:rPr>
            </a:br>
            <a:r>
              <a:rPr lang="fr-FR" dirty="0" smtClean="0">
                <a:latin typeface="Comic Sans MS" pitchFamily="66" charset="0"/>
              </a:rPr>
              <a:t>• </a:t>
            </a:r>
            <a:r>
              <a:rPr lang="fr-FR" dirty="0" err="1" smtClean="0">
                <a:latin typeface="Comic Sans MS" pitchFamily="66" charset="0"/>
              </a:rPr>
              <a:t>Toxic</a:t>
            </a:r>
            <a:r>
              <a:rPr lang="fr-FR" dirty="0" smtClean="0">
                <a:latin typeface="Comic Sans MS" pitchFamily="66" charset="0"/>
              </a:rPr>
              <a:t> </a:t>
            </a:r>
            <a:r>
              <a:rPr lang="fr-FR" dirty="0" err="1" smtClean="0">
                <a:latin typeface="Comic Sans MS" pitchFamily="66" charset="0"/>
              </a:rPr>
              <a:t>Shock</a:t>
            </a:r>
            <a:r>
              <a:rPr lang="fr-FR" dirty="0" smtClean="0">
                <a:latin typeface="Comic Sans MS" pitchFamily="66" charset="0"/>
              </a:rPr>
              <a:t> Syndrome </a:t>
            </a:r>
            <a:r>
              <a:rPr lang="fr-FR" dirty="0" err="1" smtClean="0">
                <a:latin typeface="Comic Sans MS" pitchFamily="66" charset="0"/>
              </a:rPr>
              <a:t>Toxin</a:t>
            </a:r>
            <a:r>
              <a:rPr lang="fr-FR" dirty="0" smtClean="0">
                <a:latin typeface="Comic Sans MS" pitchFamily="66" charset="0"/>
              </a:rPr>
              <a:t> 1 ou TSST-1, </a:t>
            </a:r>
            <a:r>
              <a:rPr lang="fr-FR" dirty="0" err="1" smtClean="0">
                <a:latin typeface="Comic Sans MS" pitchFamily="66" charset="0"/>
              </a:rPr>
              <a:t>entérotoxine</a:t>
            </a:r>
            <a:r>
              <a:rPr lang="fr-FR" dirty="0" smtClean="0">
                <a:latin typeface="Comic Sans MS" pitchFamily="66" charset="0"/>
              </a:rPr>
              <a:t> B ou C</a:t>
            </a:r>
          </a:p>
          <a:p>
            <a:pPr algn="ctr"/>
            <a:endParaRPr lang="fr-FR" dirty="0">
              <a:latin typeface="Comic Sans MS" pitchFamily="66"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318500" y="6032500"/>
            <a:ext cx="609600" cy="609600"/>
          </a:xfrm>
          <a:prstGeom prst="rect">
            <a:avLst/>
          </a:prstGeom>
        </p:spPr>
      </p:pic>
    </p:spTree>
  </p:cSld>
  <p:clrMapOvr>
    <a:masterClrMapping/>
  </p:clrMapOvr>
  <p:transition advTm="3932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4">
                                            <p:graphicEl>
                                              <a:dgm id="{029F4E0E-D2A6-4847-8E7D-F239BB29D052}"/>
                                            </p:graphicEl>
                                          </p:spTgt>
                                        </p:tgtEl>
                                        <p:attrNameLst>
                                          <p:attrName>style.visibility</p:attrName>
                                        </p:attrNameLst>
                                      </p:cBhvr>
                                      <p:to>
                                        <p:strVal val="visible"/>
                                      </p:to>
                                    </p:set>
                                    <p:animEffect transition="in" filter="fade">
                                      <p:cBhvr>
                                        <p:cTn id="10" dur="2000"/>
                                        <p:tgtEl>
                                          <p:spTgt spid="4">
                                            <p:graphicEl>
                                              <a:dgm id="{029F4E0E-D2A6-4847-8E7D-F239BB29D052}"/>
                                            </p:graphicEl>
                                          </p:spTgt>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4">
                                            <p:graphicEl>
                                              <a:dgm id="{51C04194-C5E3-4BC9-A5AE-3E22A93A8EB1}"/>
                                            </p:graphicEl>
                                          </p:spTgt>
                                        </p:tgtEl>
                                        <p:attrNameLst>
                                          <p:attrName>style.visibility</p:attrName>
                                        </p:attrNameLst>
                                      </p:cBhvr>
                                      <p:to>
                                        <p:strVal val="visible"/>
                                      </p:to>
                                    </p:set>
                                    <p:animEffect transition="in" filter="fade">
                                      <p:cBhvr>
                                        <p:cTn id="14" dur="2000"/>
                                        <p:tgtEl>
                                          <p:spTgt spid="4">
                                            <p:graphicEl>
                                              <a:dgm id="{51C04194-C5E3-4BC9-A5AE-3E22A93A8EB1}"/>
                                            </p:graphicEl>
                                          </p:spTgt>
                                        </p:tgtEl>
                                      </p:cBhvr>
                                    </p:animEffect>
                                  </p:childTnLst>
                                </p:cTn>
                              </p:par>
                            </p:childTnLst>
                          </p:cTn>
                        </p:par>
                        <p:par>
                          <p:cTn id="15" fill="hold">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4">
                                            <p:graphicEl>
                                              <a:dgm id="{D0DBAD40-B9C7-491F-9C4B-6F4CCBD420F3}"/>
                                            </p:graphicEl>
                                          </p:spTgt>
                                        </p:tgtEl>
                                        <p:attrNameLst>
                                          <p:attrName>style.visibility</p:attrName>
                                        </p:attrNameLst>
                                      </p:cBhvr>
                                      <p:to>
                                        <p:strVal val="visible"/>
                                      </p:to>
                                    </p:set>
                                    <p:animEffect transition="in" filter="fade">
                                      <p:cBhvr>
                                        <p:cTn id="18" dur="2000"/>
                                        <p:tgtEl>
                                          <p:spTgt spid="4">
                                            <p:graphicEl>
                                              <a:dgm id="{D0DBAD40-B9C7-491F-9C4B-6F4CCBD420F3}"/>
                                            </p:graphicEl>
                                          </p:spTgt>
                                        </p:tgtEl>
                                      </p:cBhvr>
                                    </p:animEffect>
                                  </p:childTnLst>
                                </p:cTn>
                              </p:par>
                            </p:childTnLst>
                          </p:cTn>
                        </p:par>
                        <p:par>
                          <p:cTn id="19" fill="hold">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4">
                                            <p:graphicEl>
                                              <a:dgm id="{CF9BACDC-A67D-4C56-81B0-B4B5061D01A2}"/>
                                            </p:graphicEl>
                                          </p:spTgt>
                                        </p:tgtEl>
                                        <p:attrNameLst>
                                          <p:attrName>style.visibility</p:attrName>
                                        </p:attrNameLst>
                                      </p:cBhvr>
                                      <p:to>
                                        <p:strVal val="visible"/>
                                      </p:to>
                                    </p:set>
                                    <p:animEffect transition="in" filter="fade">
                                      <p:cBhvr>
                                        <p:cTn id="22" dur="2000"/>
                                        <p:tgtEl>
                                          <p:spTgt spid="4">
                                            <p:graphicEl>
                                              <a:dgm id="{CF9BACDC-A67D-4C56-81B0-B4B5061D01A2}"/>
                                            </p:graphicEl>
                                          </p:spTgt>
                                        </p:tgtEl>
                                      </p:cBhvr>
                                    </p:animEffect>
                                  </p:childTnLst>
                                </p:cTn>
                              </p:par>
                            </p:childTnLst>
                          </p:cTn>
                        </p:par>
                        <p:par>
                          <p:cTn id="23" fill="hold">
                            <p:stCondLst>
                              <p:cond delay="8000"/>
                            </p:stCondLst>
                            <p:childTnLst>
                              <p:par>
                                <p:cTn id="24" presetID="10" presetClass="entr" presetSubtype="0" fill="hold" grpId="0" nodeType="afterEffect">
                                  <p:stCondLst>
                                    <p:cond delay="0"/>
                                  </p:stCondLst>
                                  <p:childTnLst>
                                    <p:set>
                                      <p:cBhvr>
                                        <p:cTn id="25" dur="1" fill="hold">
                                          <p:stCondLst>
                                            <p:cond delay="0"/>
                                          </p:stCondLst>
                                        </p:cTn>
                                        <p:tgtEl>
                                          <p:spTgt spid="4">
                                            <p:graphicEl>
                                              <a:dgm id="{FDF9EBD3-64DC-484E-BD7F-FC4A9AB75A86}"/>
                                            </p:graphicEl>
                                          </p:spTgt>
                                        </p:tgtEl>
                                        <p:attrNameLst>
                                          <p:attrName>style.visibility</p:attrName>
                                        </p:attrNameLst>
                                      </p:cBhvr>
                                      <p:to>
                                        <p:strVal val="visible"/>
                                      </p:to>
                                    </p:set>
                                    <p:animEffect transition="in" filter="fade">
                                      <p:cBhvr>
                                        <p:cTn id="26" dur="2000"/>
                                        <p:tgtEl>
                                          <p:spTgt spid="4">
                                            <p:graphicEl>
                                              <a:dgm id="{FDF9EBD3-64DC-484E-BD7F-FC4A9AB75A86}"/>
                                            </p:graphicEl>
                                          </p:spTgt>
                                        </p:tgtEl>
                                      </p:cBhvr>
                                    </p:animEffect>
                                  </p:childTnLst>
                                </p:cTn>
                              </p:par>
                            </p:childTnLst>
                          </p:cTn>
                        </p:par>
                        <p:par>
                          <p:cTn id="27" fill="hold">
                            <p:stCondLst>
                              <p:cond delay="10000"/>
                            </p:stCondLst>
                            <p:childTnLst>
                              <p:par>
                                <p:cTn id="28" presetID="2" presetClass="entr" presetSubtype="4"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2000" fill="hold"/>
                                        <p:tgtEl>
                                          <p:spTgt spid="8"/>
                                        </p:tgtEl>
                                        <p:attrNameLst>
                                          <p:attrName>ppt_x</p:attrName>
                                        </p:attrNameLst>
                                      </p:cBhvr>
                                      <p:tavLst>
                                        <p:tav tm="0">
                                          <p:val>
                                            <p:strVal val="#ppt_x"/>
                                          </p:val>
                                        </p:tav>
                                        <p:tav tm="100000">
                                          <p:val>
                                            <p:strVal val="#ppt_x"/>
                                          </p:val>
                                        </p:tav>
                                      </p:tavLst>
                                    </p:anim>
                                    <p:anim calcmode="lin" valueType="num">
                                      <p:cBhvr additive="base">
                                        <p:cTn id="31" dur="2000" fill="hold"/>
                                        <p:tgtEl>
                                          <p:spTgt spid="8"/>
                                        </p:tgtEl>
                                        <p:attrNameLst>
                                          <p:attrName>ppt_y</p:attrName>
                                        </p:attrNameLst>
                                      </p:cBhvr>
                                      <p:tavLst>
                                        <p:tav tm="0">
                                          <p:val>
                                            <p:strVal val="1+#ppt_h/2"/>
                                          </p:val>
                                        </p:tav>
                                        <p:tav tm="100000">
                                          <p:val>
                                            <p:strVal val="#ppt_y"/>
                                          </p:val>
                                        </p:tav>
                                      </p:tavLst>
                                    </p:anim>
                                  </p:childTnLst>
                                </p:cTn>
                              </p:par>
                            </p:childTnLst>
                          </p:cTn>
                        </p:par>
                        <p:par>
                          <p:cTn id="32" fill="hold">
                            <p:stCondLst>
                              <p:cond delay="12000"/>
                            </p:stCondLst>
                            <p:childTnLst>
                              <p:par>
                                <p:cTn id="33" presetID="10" presetClass="entr" presetSubtype="0" fill="hold" grpId="0" nodeType="afterEffect">
                                  <p:stCondLst>
                                    <p:cond delay="0"/>
                                  </p:stCondLst>
                                  <p:childTnLst>
                                    <p:set>
                                      <p:cBhvr>
                                        <p:cTn id="34" dur="1" fill="hold">
                                          <p:stCondLst>
                                            <p:cond delay="0"/>
                                          </p:stCondLst>
                                        </p:cTn>
                                        <p:tgtEl>
                                          <p:spTgt spid="10">
                                            <p:bg/>
                                          </p:spTgt>
                                        </p:tgtEl>
                                        <p:attrNameLst>
                                          <p:attrName>style.visibility</p:attrName>
                                        </p:attrNameLst>
                                      </p:cBhvr>
                                      <p:to>
                                        <p:strVal val="visible"/>
                                      </p:to>
                                    </p:set>
                                    <p:animEffect transition="in" filter="fade">
                                      <p:cBhvr>
                                        <p:cTn id="35" dur="2000"/>
                                        <p:tgtEl>
                                          <p:spTgt spid="10">
                                            <p:bg/>
                                          </p:spTgt>
                                        </p:tgtEl>
                                      </p:cBhvr>
                                    </p:animEffect>
                                  </p:childTnLst>
                                </p:cTn>
                              </p:par>
                            </p:childTnLst>
                          </p:cTn>
                        </p:par>
                        <p:par>
                          <p:cTn id="36" fill="hold">
                            <p:stCondLst>
                              <p:cond delay="14000"/>
                            </p:stCondLst>
                            <p:childTnLst>
                              <p:par>
                                <p:cTn id="37" presetID="10" presetClass="entr" presetSubtype="0"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fade">
                                      <p:cBhvr>
                                        <p:cTn id="39" dur="2000"/>
                                        <p:tgtEl>
                                          <p:spTgt spid="10">
                                            <p:txEl>
                                              <p:pRg st="0" end="0"/>
                                            </p:txEl>
                                          </p:spTgt>
                                        </p:tgtEl>
                                      </p:cBhvr>
                                    </p:animEffect>
                                  </p:childTnLst>
                                </p:cTn>
                              </p:par>
                            </p:childTnLst>
                          </p:cTn>
                        </p:par>
                        <p:par>
                          <p:cTn id="40" fill="hold">
                            <p:stCondLst>
                              <p:cond delay="16000"/>
                            </p:stCondLst>
                            <p:childTnLst>
                              <p:par>
                                <p:cTn id="41" presetID="2" presetClass="entr" presetSubtype="4" fill="hold" nodeType="after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par>
                          <p:cTn id="45" fill="hold">
                            <p:stCondLst>
                              <p:cond delay="16500"/>
                            </p:stCondLst>
                            <p:childTnLst>
                              <p:par>
                                <p:cTn id="46" presetID="22" presetClass="entr" presetSubtype="4" fill="hold" grpId="0" nodeType="afterEffect">
                                  <p:stCondLst>
                                    <p:cond delay="0"/>
                                  </p:stCondLst>
                                  <p:childTnLst>
                                    <p:set>
                                      <p:cBhvr>
                                        <p:cTn id="47" dur="1" fill="hold">
                                          <p:stCondLst>
                                            <p:cond delay="0"/>
                                          </p:stCondLst>
                                        </p:cTn>
                                        <p:tgtEl>
                                          <p:spTgt spid="12">
                                            <p:bg/>
                                          </p:spTgt>
                                        </p:tgtEl>
                                        <p:attrNameLst>
                                          <p:attrName>style.visibility</p:attrName>
                                        </p:attrNameLst>
                                      </p:cBhvr>
                                      <p:to>
                                        <p:strVal val="visible"/>
                                      </p:to>
                                    </p:set>
                                    <p:animEffect transition="in" filter="wipe(down)">
                                      <p:cBhvr>
                                        <p:cTn id="48" dur="500"/>
                                        <p:tgtEl>
                                          <p:spTgt spid="12">
                                            <p:bg/>
                                          </p:spTgt>
                                        </p:tgtEl>
                                      </p:cBhvr>
                                    </p:animEffect>
                                  </p:childTnLst>
                                </p:cTn>
                              </p:par>
                            </p:childTnLst>
                          </p:cTn>
                        </p:par>
                        <p:par>
                          <p:cTn id="49" fill="hold">
                            <p:stCondLst>
                              <p:cond delay="17000"/>
                            </p:stCondLst>
                            <p:childTnLst>
                              <p:par>
                                <p:cTn id="50" presetID="22" presetClass="entr" presetSubtype="4" fill="hold" grpId="0" nodeType="after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down)">
                                      <p:cBhvr>
                                        <p:cTn id="52" dur="500"/>
                                        <p:tgtEl>
                                          <p:spTgt spid="12">
                                            <p:txEl>
                                              <p:pRg st="0" end="0"/>
                                            </p:txEl>
                                          </p:spTgt>
                                        </p:tgtEl>
                                      </p:cBhvr>
                                    </p:animEffect>
                                  </p:childTnLst>
                                </p:cTn>
                              </p:par>
                            </p:childTnLst>
                          </p:cTn>
                        </p:par>
                        <p:par>
                          <p:cTn id="53" fill="hold">
                            <p:stCondLst>
                              <p:cond delay="17500"/>
                            </p:stCondLst>
                            <p:childTnLst>
                              <p:par>
                                <p:cTn id="54" presetID="2" presetClass="entr" presetSubtype="4" fill="hold" nodeType="after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additive="base">
                                        <p:cTn id="56" dur="500" fill="hold"/>
                                        <p:tgtEl>
                                          <p:spTgt spid="13"/>
                                        </p:tgtEl>
                                        <p:attrNameLst>
                                          <p:attrName>ppt_x</p:attrName>
                                        </p:attrNameLst>
                                      </p:cBhvr>
                                      <p:tavLst>
                                        <p:tav tm="0">
                                          <p:val>
                                            <p:strVal val="#ppt_x"/>
                                          </p:val>
                                        </p:tav>
                                        <p:tav tm="100000">
                                          <p:val>
                                            <p:strVal val="#ppt_x"/>
                                          </p:val>
                                        </p:tav>
                                      </p:tavLst>
                                    </p:anim>
                                    <p:anim calcmode="lin" valueType="num">
                                      <p:cBhvr additive="base">
                                        <p:cTn id="57" dur="500" fill="hold"/>
                                        <p:tgtEl>
                                          <p:spTgt spid="13"/>
                                        </p:tgtEl>
                                        <p:attrNameLst>
                                          <p:attrName>ppt_y</p:attrName>
                                        </p:attrNameLst>
                                      </p:cBhvr>
                                      <p:tavLst>
                                        <p:tav tm="0">
                                          <p:val>
                                            <p:strVal val="1+#ppt_h/2"/>
                                          </p:val>
                                        </p:tav>
                                        <p:tav tm="100000">
                                          <p:val>
                                            <p:strVal val="#ppt_y"/>
                                          </p:val>
                                        </p:tav>
                                      </p:tavLst>
                                    </p:anim>
                                  </p:childTnLst>
                                </p:cTn>
                              </p:par>
                            </p:childTnLst>
                          </p:cTn>
                        </p:par>
                        <p:par>
                          <p:cTn id="58" fill="hold">
                            <p:stCondLst>
                              <p:cond delay="18000"/>
                            </p:stCondLst>
                            <p:childTnLst>
                              <p:par>
                                <p:cTn id="59" presetID="10" presetClass="entr" presetSubtype="0" fill="hold" grpId="0" nodeType="afterEffect">
                                  <p:stCondLst>
                                    <p:cond delay="0"/>
                                  </p:stCondLst>
                                  <p:childTnLst>
                                    <p:set>
                                      <p:cBhvr>
                                        <p:cTn id="60" dur="1" fill="hold">
                                          <p:stCondLst>
                                            <p:cond delay="0"/>
                                          </p:stCondLst>
                                        </p:cTn>
                                        <p:tgtEl>
                                          <p:spTgt spid="14">
                                            <p:bg/>
                                          </p:spTgt>
                                        </p:tgtEl>
                                        <p:attrNameLst>
                                          <p:attrName>style.visibility</p:attrName>
                                        </p:attrNameLst>
                                      </p:cBhvr>
                                      <p:to>
                                        <p:strVal val="visible"/>
                                      </p:to>
                                    </p:set>
                                    <p:animEffect transition="in" filter="fade">
                                      <p:cBhvr>
                                        <p:cTn id="61" dur="2000"/>
                                        <p:tgtEl>
                                          <p:spTgt spid="14">
                                            <p:bg/>
                                          </p:spTgt>
                                        </p:tgtEl>
                                      </p:cBhvr>
                                    </p:animEffect>
                                  </p:childTnLst>
                                </p:cTn>
                              </p:par>
                            </p:childTnLst>
                          </p:cTn>
                        </p:par>
                        <p:par>
                          <p:cTn id="62" fill="hold">
                            <p:stCondLst>
                              <p:cond delay="20000"/>
                            </p:stCondLst>
                            <p:childTnLst>
                              <p:par>
                                <p:cTn id="63" presetID="10" presetClass="entr" presetSubtype="0" fill="hold" grpId="0" nodeType="afterEffect">
                                  <p:stCondLst>
                                    <p:cond delay="0"/>
                                  </p:stCondLst>
                                  <p:childTnLst>
                                    <p:set>
                                      <p:cBhvr>
                                        <p:cTn id="64" dur="1" fill="hold">
                                          <p:stCondLst>
                                            <p:cond delay="0"/>
                                          </p:stCondLst>
                                        </p:cTn>
                                        <p:tgtEl>
                                          <p:spTgt spid="14">
                                            <p:txEl>
                                              <p:pRg st="0" end="0"/>
                                            </p:txEl>
                                          </p:spTgt>
                                        </p:tgtEl>
                                        <p:attrNameLst>
                                          <p:attrName>style.visibility</p:attrName>
                                        </p:attrNameLst>
                                      </p:cBhvr>
                                      <p:to>
                                        <p:strVal val="visible"/>
                                      </p:to>
                                    </p:set>
                                    <p:animEffect transition="in" filter="fade">
                                      <p:cBhvr>
                                        <p:cTn id="65" dur="2000"/>
                                        <p:tgtEl>
                                          <p:spTgt spid="14">
                                            <p:txEl>
                                              <p:pRg st="0" end="0"/>
                                            </p:txEl>
                                          </p:spTgt>
                                        </p:tgtEl>
                                      </p:cBhvr>
                                    </p:animEffect>
                                  </p:childTnLst>
                                </p:cTn>
                              </p:par>
                            </p:childTnLst>
                          </p:cTn>
                        </p:par>
                        <p:par>
                          <p:cTn id="66" fill="hold">
                            <p:stCondLst>
                              <p:cond delay="22000"/>
                            </p:stCondLst>
                            <p:childTnLst>
                              <p:par>
                                <p:cTn id="67" presetID="10" presetClass="entr" presetSubtype="0" fill="hold" grpId="0" nodeType="afterEffect">
                                  <p:stCondLst>
                                    <p:cond delay="0"/>
                                  </p:stCondLst>
                                  <p:childTnLst>
                                    <p:set>
                                      <p:cBhvr>
                                        <p:cTn id="68" dur="1" fill="hold">
                                          <p:stCondLst>
                                            <p:cond delay="0"/>
                                          </p:stCondLst>
                                        </p:cTn>
                                        <p:tgtEl>
                                          <p:spTgt spid="14">
                                            <p:txEl>
                                              <p:pRg st="1" end="1"/>
                                            </p:txEl>
                                          </p:spTgt>
                                        </p:tgtEl>
                                        <p:attrNameLst>
                                          <p:attrName>style.visibility</p:attrName>
                                        </p:attrNameLst>
                                      </p:cBhvr>
                                      <p:to>
                                        <p:strVal val="visible"/>
                                      </p:to>
                                    </p:set>
                                    <p:animEffect transition="in" filter="fade">
                                      <p:cBhvr>
                                        <p:cTn id="69" dur="20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0" fill="hold" display="0">
                  <p:stCondLst>
                    <p:cond delay="indefinite"/>
                  </p:stCondLst>
                  <p:endCondLst>
                    <p:cond evt="onStopAudio" delay="0">
                      <p:tgtEl>
                        <p:sldTgt/>
                      </p:tgtEl>
                    </p:cond>
                  </p:endCondLst>
                </p:cTn>
                <p:tgtEl>
                  <p:spTgt spid="3"/>
                </p:tgtEl>
              </p:cMediaNode>
            </p:audio>
          </p:childTnLst>
        </p:cTn>
      </p:par>
    </p:tnLst>
    <p:bldLst>
      <p:bldGraphic spid="4" grpId="0">
        <p:bldSub>
          <a:bldDgm bld="one"/>
        </p:bldSub>
      </p:bldGraphic>
      <p:bldP spid="10" grpId="0" build="p" animBg="1"/>
      <p:bldP spid="12" grpId="0" build="p" animBg="1"/>
      <p:bldP spid="14" grpId="0" build="p"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3|16.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Urbai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2388</TotalTime>
  <Words>1242</Words>
  <Application>Microsoft Office PowerPoint</Application>
  <PresentationFormat>Affichage à l'écran (4:3)</PresentationFormat>
  <Paragraphs>134</Paragraphs>
  <Slides>29</Slides>
  <Notes>6</Notes>
  <HiddenSlides>0</HiddenSlides>
  <MMClips>27</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29</vt:i4>
      </vt:variant>
    </vt:vector>
  </HeadingPairs>
  <TitlesOfParts>
    <vt:vector size="41" baseType="lpstr">
      <vt:lpstr>Arial</vt:lpstr>
      <vt:lpstr>Arial Black</vt:lpstr>
      <vt:lpstr>Browallia New</vt:lpstr>
      <vt:lpstr>Calibri</vt:lpstr>
      <vt:lpstr>Century Schoolbook</vt:lpstr>
      <vt:lpstr>Century Scyhoolbook</vt:lpstr>
      <vt:lpstr>Comic Sans MS</vt:lpstr>
      <vt:lpstr>Times New Roman</vt:lpstr>
      <vt:lpstr>Vijaya</vt:lpstr>
      <vt:lpstr>Wingdings</vt:lpstr>
      <vt:lpstr>Wingdings 2</vt:lpstr>
      <vt:lpstr>Oriel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milieux différentiel et sélectifs </vt:lpstr>
      <vt:lpstr>                                           </vt:lpstr>
      <vt:lpstr>  </vt:lpstr>
      <vt:lpstr>Présentation PowerPoint</vt:lpstr>
      <vt:lpstr>Présentation PowerPoint</vt:lpstr>
      <vt:lpstr>Evaluation formative تقويم تكويني       </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poste</dc:creator>
  <cp:lastModifiedBy>DELL</cp:lastModifiedBy>
  <cp:revision>257</cp:revision>
  <dcterms:created xsi:type="dcterms:W3CDTF">2020-02-14T22:31:17Z</dcterms:created>
  <dcterms:modified xsi:type="dcterms:W3CDTF">2020-04-18T01:24:25Z</dcterms:modified>
</cp:coreProperties>
</file>