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256" r:id="rId2"/>
    <p:sldId id="288" r:id="rId3"/>
    <p:sldId id="289" r:id="rId4"/>
    <p:sldId id="291" r:id="rId5"/>
    <p:sldId id="290" r:id="rId6"/>
    <p:sldId id="314" r:id="rId7"/>
    <p:sldId id="292" r:id="rId8"/>
    <p:sldId id="293" r:id="rId9"/>
    <p:sldId id="294" r:id="rId10"/>
    <p:sldId id="295" r:id="rId11"/>
    <p:sldId id="296" r:id="rId12"/>
    <p:sldId id="297" r:id="rId13"/>
    <p:sldId id="298" r:id="rId14"/>
    <p:sldId id="299" r:id="rId15"/>
    <p:sldId id="301" r:id="rId16"/>
    <p:sldId id="302" r:id="rId17"/>
    <p:sldId id="303" r:id="rId18"/>
    <p:sldId id="304" r:id="rId19"/>
    <p:sldId id="305" r:id="rId20"/>
    <p:sldId id="306" r:id="rId21"/>
    <p:sldId id="310" r:id="rId22"/>
    <p:sldId id="308" r:id="rId23"/>
    <p:sldId id="311" r:id="rId24"/>
    <p:sldId id="312" r:id="rId25"/>
    <p:sldId id="313" r:id="rId26"/>
    <p:sldId id="315" r:id="rId27"/>
    <p:sldId id="307" r:id="rId28"/>
    <p:sldId id="259" r:id="rId29"/>
    <p:sldId id="287" r:id="rId3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94A5C38F-9B8F-4D71-A6A7-B8E5DC3E0F4C}">
          <p14:sldIdLst>
            <p14:sldId id="256"/>
            <p14:sldId id="288"/>
            <p14:sldId id="289"/>
            <p14:sldId id="291"/>
            <p14:sldId id="290"/>
            <p14:sldId id="314"/>
            <p14:sldId id="292"/>
            <p14:sldId id="293"/>
            <p14:sldId id="294"/>
            <p14:sldId id="295"/>
            <p14:sldId id="296"/>
            <p14:sldId id="297"/>
            <p14:sldId id="298"/>
            <p14:sldId id="299"/>
            <p14:sldId id="301"/>
            <p14:sldId id="302"/>
            <p14:sldId id="303"/>
            <p14:sldId id="304"/>
            <p14:sldId id="305"/>
            <p14:sldId id="306"/>
            <p14:sldId id="310"/>
            <p14:sldId id="308"/>
            <p14:sldId id="311"/>
          </p14:sldIdLst>
        </p14:section>
        <p14:section name="Section sans titre" id="{4CE926B5-FD3D-41FE-BF24-3086D4D5DEF9}">
          <p14:sldIdLst>
            <p14:sldId id="312"/>
            <p14:sldId id="313"/>
            <p14:sldId id="315"/>
            <p14:sldId id="307"/>
            <p14:sldId id="259"/>
            <p14:sldId id="28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06" autoAdjust="0"/>
    <p:restoredTop sz="94624" autoAdjust="0"/>
  </p:normalViewPr>
  <p:slideViewPr>
    <p:cSldViewPr>
      <p:cViewPr varScale="1">
        <p:scale>
          <a:sx n="69" d="100"/>
          <a:sy n="69" d="100"/>
        </p:scale>
        <p:origin x="165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9FB607-E98E-4B63-8C09-0CCBDA80AE08}" type="doc">
      <dgm:prSet loTypeId="urn:microsoft.com/office/officeart/2005/8/layout/radial4" loCatId="relationship" qsTypeId="urn:microsoft.com/office/officeart/2005/8/quickstyle/3d1" qsCatId="3D" csTypeId="urn:microsoft.com/office/officeart/2005/8/colors/accent3_4" csCatId="accent3" phldr="1"/>
      <dgm:spPr/>
      <dgm:t>
        <a:bodyPr/>
        <a:lstStyle/>
        <a:p>
          <a:endParaRPr lang="fr-FR"/>
        </a:p>
      </dgm:t>
    </dgm:pt>
    <dgm:pt modelId="{E9791AE2-7201-4F97-9047-70D361CE5213}">
      <dgm:prSet phldrT="[Texte]"/>
      <dgm:spPr/>
      <dgm:t>
        <a:bodyPr/>
        <a:lstStyle/>
        <a:p>
          <a:r>
            <a:rPr lang="fr-FR" b="1" dirty="0" smtClean="0">
              <a:solidFill>
                <a:schemeClr val="tx1"/>
              </a:solidFill>
              <a:latin typeface="Comic Sans MS" pitchFamily="66" charset="0"/>
            </a:rPr>
            <a:t>Formes des S.aureus</a:t>
          </a:r>
          <a:endParaRPr lang="fr-FR" dirty="0">
            <a:solidFill>
              <a:schemeClr val="tx1"/>
            </a:solidFill>
          </a:endParaRPr>
        </a:p>
      </dgm:t>
    </dgm:pt>
    <dgm:pt modelId="{D83608C9-727B-4F1B-A3E7-3E5314C5B579}" type="parTrans" cxnId="{BBC697D9-7F9E-4FFB-9001-415AF7AB0991}">
      <dgm:prSet/>
      <dgm:spPr/>
      <dgm:t>
        <a:bodyPr/>
        <a:lstStyle/>
        <a:p>
          <a:endParaRPr lang="fr-FR"/>
        </a:p>
      </dgm:t>
    </dgm:pt>
    <dgm:pt modelId="{605347DB-F51D-4958-9F7B-17E004C32D8B}" type="sibTrans" cxnId="{BBC697D9-7F9E-4FFB-9001-415AF7AB0991}">
      <dgm:prSet/>
      <dgm:spPr/>
      <dgm:t>
        <a:bodyPr/>
        <a:lstStyle/>
        <a:p>
          <a:endParaRPr lang="fr-FR"/>
        </a:p>
      </dgm:t>
    </dgm:pt>
    <dgm:pt modelId="{E3D80B61-AE50-44CE-8A68-19EF1CD8A539}">
      <dgm:prSet phldrT="[Texte]" custT="1"/>
      <dgm:spPr/>
      <dgm:t>
        <a:bodyPr/>
        <a:lstStyle/>
        <a:p>
          <a:r>
            <a:rPr lang="fr-FR" sz="3200" b="1" dirty="0" smtClean="0">
              <a:solidFill>
                <a:schemeClr val="tx1"/>
              </a:solidFill>
              <a:latin typeface="Comic Sans MS" pitchFamily="66" charset="0"/>
            </a:rPr>
            <a:t>Formes localisées</a:t>
          </a:r>
          <a:endParaRPr lang="fr-FR" sz="3200" b="1" dirty="0">
            <a:solidFill>
              <a:schemeClr val="tx1"/>
            </a:solidFill>
            <a:latin typeface="Comic Sans MS" pitchFamily="66" charset="0"/>
          </a:endParaRPr>
        </a:p>
      </dgm:t>
    </dgm:pt>
    <dgm:pt modelId="{1B9D5D99-EF2E-4F9E-A4C3-1DF77A90556E}" type="parTrans" cxnId="{BFC40F68-F71F-4FB3-9F44-6C82F7EB5CF4}">
      <dgm:prSet/>
      <dgm:spPr/>
      <dgm:t>
        <a:bodyPr/>
        <a:lstStyle/>
        <a:p>
          <a:endParaRPr lang="fr-FR"/>
        </a:p>
      </dgm:t>
    </dgm:pt>
    <dgm:pt modelId="{52DFC5E2-788E-4CB0-80AB-9563CC0A1C99}" type="sibTrans" cxnId="{BFC40F68-F71F-4FB3-9F44-6C82F7EB5CF4}">
      <dgm:prSet/>
      <dgm:spPr/>
      <dgm:t>
        <a:bodyPr/>
        <a:lstStyle/>
        <a:p>
          <a:endParaRPr lang="fr-FR"/>
        </a:p>
      </dgm:t>
    </dgm:pt>
    <dgm:pt modelId="{5908E6FA-6313-4D1A-851F-BDE7BB7D3D71}">
      <dgm:prSet phldrT="[Texte]" custT="1"/>
      <dgm:spPr/>
      <dgm:t>
        <a:bodyPr/>
        <a:lstStyle/>
        <a:p>
          <a:r>
            <a:rPr lang="fr-FR" sz="3200" b="1" dirty="0" smtClean="0">
              <a:solidFill>
                <a:schemeClr val="tx1"/>
              </a:solidFill>
              <a:latin typeface="Comic Sans MS" pitchFamily="66" charset="0"/>
            </a:rPr>
            <a:t>Formes généralisées </a:t>
          </a:r>
          <a:endParaRPr lang="fr-FR" sz="2800" b="1" dirty="0">
            <a:solidFill>
              <a:schemeClr val="tx1"/>
            </a:solidFill>
            <a:latin typeface="Comic Sans MS" pitchFamily="66" charset="0"/>
          </a:endParaRPr>
        </a:p>
      </dgm:t>
    </dgm:pt>
    <dgm:pt modelId="{6E88495A-A01C-4A56-A359-9281E0914EBD}" type="parTrans" cxnId="{D80BFBAD-6889-4F2B-B1FD-A91F742959CC}">
      <dgm:prSet/>
      <dgm:spPr/>
      <dgm:t>
        <a:bodyPr/>
        <a:lstStyle/>
        <a:p>
          <a:endParaRPr lang="fr-FR"/>
        </a:p>
      </dgm:t>
    </dgm:pt>
    <dgm:pt modelId="{76047816-0FE7-4C61-9525-7311D398EF0F}" type="sibTrans" cxnId="{D80BFBAD-6889-4F2B-B1FD-A91F742959CC}">
      <dgm:prSet/>
      <dgm:spPr/>
      <dgm:t>
        <a:bodyPr/>
        <a:lstStyle/>
        <a:p>
          <a:endParaRPr lang="fr-FR"/>
        </a:p>
      </dgm:t>
    </dgm:pt>
    <dgm:pt modelId="{85F9AA60-0D09-41BD-AC7A-06B65DBA7203}">
      <dgm:prSet/>
      <dgm:spPr/>
      <dgm:t>
        <a:bodyPr/>
        <a:lstStyle/>
        <a:p>
          <a:endParaRPr lang="fr-FR"/>
        </a:p>
      </dgm:t>
    </dgm:pt>
    <dgm:pt modelId="{08378E1D-9952-452D-A52F-F0E3A7D210CF}" type="parTrans" cxnId="{AE78F27F-4307-48F6-9FE1-1EEF183F4AE2}">
      <dgm:prSet/>
      <dgm:spPr/>
      <dgm:t>
        <a:bodyPr/>
        <a:lstStyle/>
        <a:p>
          <a:endParaRPr lang="fr-FR"/>
        </a:p>
      </dgm:t>
    </dgm:pt>
    <dgm:pt modelId="{C6E743E1-E2FD-4813-8BC5-F6CFB6AB3B78}" type="sibTrans" cxnId="{AE78F27F-4307-48F6-9FE1-1EEF183F4AE2}">
      <dgm:prSet/>
      <dgm:spPr/>
      <dgm:t>
        <a:bodyPr/>
        <a:lstStyle/>
        <a:p>
          <a:endParaRPr lang="fr-FR"/>
        </a:p>
      </dgm:t>
    </dgm:pt>
    <dgm:pt modelId="{1E0E1929-05E8-41F9-BC8D-E134F33ADF5D}" type="pres">
      <dgm:prSet presAssocID="{EF9FB607-E98E-4B63-8C09-0CCBDA80AE08}" presName="cycle" presStyleCnt="0">
        <dgm:presLayoutVars>
          <dgm:chMax val="1"/>
          <dgm:dir/>
          <dgm:animLvl val="ctr"/>
          <dgm:resizeHandles val="exact"/>
        </dgm:presLayoutVars>
      </dgm:prSet>
      <dgm:spPr/>
      <dgm:t>
        <a:bodyPr/>
        <a:lstStyle/>
        <a:p>
          <a:endParaRPr lang="fr-FR"/>
        </a:p>
      </dgm:t>
    </dgm:pt>
    <dgm:pt modelId="{029F4E0E-D2A6-4847-8E7D-F239BB29D052}" type="pres">
      <dgm:prSet presAssocID="{E9791AE2-7201-4F97-9047-70D361CE5213}" presName="centerShape" presStyleLbl="node0" presStyleIdx="0" presStyleCnt="1" custScaleX="197607" custScaleY="23280" custLinFactNeighborX="-876" custLinFactNeighborY="-64628"/>
      <dgm:spPr>
        <a:prstGeom prst="roundRect">
          <a:avLst/>
        </a:prstGeom>
      </dgm:spPr>
      <dgm:t>
        <a:bodyPr/>
        <a:lstStyle/>
        <a:p>
          <a:endParaRPr lang="fr-FR"/>
        </a:p>
      </dgm:t>
    </dgm:pt>
    <dgm:pt modelId="{51C04194-C5E3-4BC9-A5AE-3E22A93A8EB1}" type="pres">
      <dgm:prSet presAssocID="{1B9D5D99-EF2E-4F9E-A4C3-1DF77A90556E}" presName="parTrans" presStyleLbl="bgSibTrans2D1" presStyleIdx="0" presStyleCnt="2"/>
      <dgm:spPr/>
      <dgm:t>
        <a:bodyPr/>
        <a:lstStyle/>
        <a:p>
          <a:endParaRPr lang="fr-FR"/>
        </a:p>
      </dgm:t>
    </dgm:pt>
    <dgm:pt modelId="{D0DBAD40-B9C7-491F-9C4B-6F4CCBD420F3}" type="pres">
      <dgm:prSet presAssocID="{E3D80B61-AE50-44CE-8A68-19EF1CD8A539}" presName="node" presStyleLbl="node1" presStyleIdx="0" presStyleCnt="2" custAng="10800000" custFlipVert="1" custScaleX="151104" custScaleY="43071" custRadScaleRad="91597" custRadScaleInc="12720">
        <dgm:presLayoutVars>
          <dgm:bulletEnabled val="1"/>
        </dgm:presLayoutVars>
      </dgm:prSet>
      <dgm:spPr/>
      <dgm:t>
        <a:bodyPr/>
        <a:lstStyle/>
        <a:p>
          <a:endParaRPr lang="fr-FR"/>
        </a:p>
      </dgm:t>
    </dgm:pt>
    <dgm:pt modelId="{CF9BACDC-A67D-4C56-81B0-B4B5061D01A2}" type="pres">
      <dgm:prSet presAssocID="{6E88495A-A01C-4A56-A359-9281E0914EBD}" presName="parTrans" presStyleLbl="bgSibTrans2D1" presStyleIdx="1" presStyleCnt="2"/>
      <dgm:spPr/>
      <dgm:t>
        <a:bodyPr/>
        <a:lstStyle/>
        <a:p>
          <a:endParaRPr lang="fr-FR"/>
        </a:p>
      </dgm:t>
    </dgm:pt>
    <dgm:pt modelId="{FDF9EBD3-64DC-484E-BD7F-FC4A9AB75A86}" type="pres">
      <dgm:prSet presAssocID="{5908E6FA-6313-4D1A-851F-BDE7BB7D3D71}" presName="node" presStyleLbl="node1" presStyleIdx="1" presStyleCnt="2" custScaleX="157463" custScaleY="39723" custRadScaleRad="90723" custRadScaleInc="-14348">
        <dgm:presLayoutVars>
          <dgm:bulletEnabled val="1"/>
        </dgm:presLayoutVars>
      </dgm:prSet>
      <dgm:spPr/>
      <dgm:t>
        <a:bodyPr/>
        <a:lstStyle/>
        <a:p>
          <a:endParaRPr lang="fr-FR"/>
        </a:p>
      </dgm:t>
    </dgm:pt>
  </dgm:ptLst>
  <dgm:cxnLst>
    <dgm:cxn modelId="{BBC697D9-7F9E-4FFB-9001-415AF7AB0991}" srcId="{EF9FB607-E98E-4B63-8C09-0CCBDA80AE08}" destId="{E9791AE2-7201-4F97-9047-70D361CE5213}" srcOrd="0" destOrd="0" parTransId="{D83608C9-727B-4F1B-A3E7-3E5314C5B579}" sibTransId="{605347DB-F51D-4958-9F7B-17E004C32D8B}"/>
    <dgm:cxn modelId="{A0CCC0AE-8236-4D43-B6FC-8CB721CCBBA3}" type="presOf" srcId="{E3D80B61-AE50-44CE-8A68-19EF1CD8A539}" destId="{D0DBAD40-B9C7-491F-9C4B-6F4CCBD420F3}" srcOrd="0" destOrd="0" presId="urn:microsoft.com/office/officeart/2005/8/layout/radial4"/>
    <dgm:cxn modelId="{AE78F27F-4307-48F6-9FE1-1EEF183F4AE2}" srcId="{EF9FB607-E98E-4B63-8C09-0CCBDA80AE08}" destId="{85F9AA60-0D09-41BD-AC7A-06B65DBA7203}" srcOrd="1" destOrd="0" parTransId="{08378E1D-9952-452D-A52F-F0E3A7D210CF}" sibTransId="{C6E743E1-E2FD-4813-8BC5-F6CFB6AB3B78}"/>
    <dgm:cxn modelId="{D80BFBAD-6889-4F2B-B1FD-A91F742959CC}" srcId="{E9791AE2-7201-4F97-9047-70D361CE5213}" destId="{5908E6FA-6313-4D1A-851F-BDE7BB7D3D71}" srcOrd="1" destOrd="0" parTransId="{6E88495A-A01C-4A56-A359-9281E0914EBD}" sibTransId="{76047816-0FE7-4C61-9525-7311D398EF0F}"/>
    <dgm:cxn modelId="{1295FEEF-88CA-4D5F-8A33-9914D99CD784}" type="presOf" srcId="{6E88495A-A01C-4A56-A359-9281E0914EBD}" destId="{CF9BACDC-A67D-4C56-81B0-B4B5061D01A2}" srcOrd="0" destOrd="0" presId="urn:microsoft.com/office/officeart/2005/8/layout/radial4"/>
    <dgm:cxn modelId="{625DE82D-86C8-4991-A095-5FB391AB911D}" type="presOf" srcId="{EF9FB607-E98E-4B63-8C09-0CCBDA80AE08}" destId="{1E0E1929-05E8-41F9-BC8D-E134F33ADF5D}" srcOrd="0" destOrd="0" presId="urn:microsoft.com/office/officeart/2005/8/layout/radial4"/>
    <dgm:cxn modelId="{8D12C584-8539-4FAD-97B6-1C0291969196}" type="presOf" srcId="{5908E6FA-6313-4D1A-851F-BDE7BB7D3D71}" destId="{FDF9EBD3-64DC-484E-BD7F-FC4A9AB75A86}" srcOrd="0" destOrd="0" presId="urn:microsoft.com/office/officeart/2005/8/layout/radial4"/>
    <dgm:cxn modelId="{48429B8B-28F6-434A-BBC7-D68086D1F717}" type="presOf" srcId="{E9791AE2-7201-4F97-9047-70D361CE5213}" destId="{029F4E0E-D2A6-4847-8E7D-F239BB29D052}" srcOrd="0" destOrd="0" presId="urn:microsoft.com/office/officeart/2005/8/layout/radial4"/>
    <dgm:cxn modelId="{BFC40F68-F71F-4FB3-9F44-6C82F7EB5CF4}" srcId="{E9791AE2-7201-4F97-9047-70D361CE5213}" destId="{E3D80B61-AE50-44CE-8A68-19EF1CD8A539}" srcOrd="0" destOrd="0" parTransId="{1B9D5D99-EF2E-4F9E-A4C3-1DF77A90556E}" sibTransId="{52DFC5E2-788E-4CB0-80AB-9563CC0A1C99}"/>
    <dgm:cxn modelId="{C96CFE35-2881-42FF-8337-6E4646396D5E}" type="presOf" srcId="{1B9D5D99-EF2E-4F9E-A4C3-1DF77A90556E}" destId="{51C04194-C5E3-4BC9-A5AE-3E22A93A8EB1}" srcOrd="0" destOrd="0" presId="urn:microsoft.com/office/officeart/2005/8/layout/radial4"/>
    <dgm:cxn modelId="{FCDE4357-3EDE-4ECB-B690-E978AD5A9A58}" type="presParOf" srcId="{1E0E1929-05E8-41F9-BC8D-E134F33ADF5D}" destId="{029F4E0E-D2A6-4847-8E7D-F239BB29D052}" srcOrd="0" destOrd="0" presId="urn:microsoft.com/office/officeart/2005/8/layout/radial4"/>
    <dgm:cxn modelId="{AA513043-6DD5-4001-9936-CEE1584AB1DA}" type="presParOf" srcId="{1E0E1929-05E8-41F9-BC8D-E134F33ADF5D}" destId="{51C04194-C5E3-4BC9-A5AE-3E22A93A8EB1}" srcOrd="1" destOrd="0" presId="urn:microsoft.com/office/officeart/2005/8/layout/radial4"/>
    <dgm:cxn modelId="{9397B826-929E-4AD8-BD75-73BDE76E958B}" type="presParOf" srcId="{1E0E1929-05E8-41F9-BC8D-E134F33ADF5D}" destId="{D0DBAD40-B9C7-491F-9C4B-6F4CCBD420F3}" srcOrd="2" destOrd="0" presId="urn:microsoft.com/office/officeart/2005/8/layout/radial4"/>
    <dgm:cxn modelId="{517ECB9E-E1B3-489E-A9D4-3C875ED71263}" type="presParOf" srcId="{1E0E1929-05E8-41F9-BC8D-E134F33ADF5D}" destId="{CF9BACDC-A67D-4C56-81B0-B4B5061D01A2}" srcOrd="3" destOrd="0" presId="urn:microsoft.com/office/officeart/2005/8/layout/radial4"/>
    <dgm:cxn modelId="{F3918E1F-4D4C-4A5F-9E63-DA60F7EEC498}" type="presParOf" srcId="{1E0E1929-05E8-41F9-BC8D-E134F33ADF5D}" destId="{FDF9EBD3-64DC-484E-BD7F-FC4A9AB75A86}" srcOrd="4" destOrd="0" presId="urn:microsoft.com/office/officeart/2005/8/layout/radial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4B9C09-122D-4AA1-8CEB-AA8B52038960}" type="doc">
      <dgm:prSet loTypeId="urn:microsoft.com/office/officeart/2005/8/layout/radial5" loCatId="relationship" qsTypeId="urn:microsoft.com/office/officeart/2005/8/quickstyle/3d1" qsCatId="3D" csTypeId="urn:microsoft.com/office/officeart/2005/8/colors/accent3_1" csCatId="accent3" phldr="1"/>
      <dgm:spPr/>
      <dgm:t>
        <a:bodyPr/>
        <a:lstStyle/>
        <a:p>
          <a:endParaRPr lang="fr-FR"/>
        </a:p>
      </dgm:t>
    </dgm:pt>
    <dgm:pt modelId="{922696D6-8C4B-4E50-A589-D6007DDF5FC9}">
      <dgm:prSet phldrT="[Texte]" custT="1"/>
      <dgm:spPr/>
      <dgm:t>
        <a:bodyPr/>
        <a:lstStyle/>
        <a:p>
          <a:r>
            <a:rPr lang="fr-FR" sz="3600" b="1" dirty="0" smtClean="0">
              <a:solidFill>
                <a:schemeClr val="tx1"/>
              </a:solidFill>
              <a:latin typeface="Comic Sans MS" pitchFamily="66" charset="0"/>
            </a:rPr>
            <a:t>Pouvoir pathogène</a:t>
          </a:r>
          <a:endParaRPr lang="fr-FR" sz="3600" dirty="0"/>
        </a:p>
      </dgm:t>
    </dgm:pt>
    <dgm:pt modelId="{0839DB67-D6F8-496B-9BFC-4FB2A27C8110}" type="parTrans" cxnId="{0E2D156F-B7B7-41CC-9C93-E1306E788E71}">
      <dgm:prSet/>
      <dgm:spPr/>
      <dgm:t>
        <a:bodyPr/>
        <a:lstStyle/>
        <a:p>
          <a:endParaRPr lang="fr-FR"/>
        </a:p>
      </dgm:t>
    </dgm:pt>
    <dgm:pt modelId="{F8F74ED8-18AE-45D1-B3DB-C310FBF5A92B}" type="sibTrans" cxnId="{0E2D156F-B7B7-41CC-9C93-E1306E788E71}">
      <dgm:prSet/>
      <dgm:spPr/>
      <dgm:t>
        <a:bodyPr/>
        <a:lstStyle/>
        <a:p>
          <a:endParaRPr lang="fr-FR"/>
        </a:p>
      </dgm:t>
    </dgm:pt>
    <dgm:pt modelId="{F65B130E-FF44-4098-A910-956B84BA8F29}">
      <dgm:prSet phldrT="[Texte]"/>
      <dgm:spPr/>
      <dgm:t>
        <a:bodyPr/>
        <a:lstStyle/>
        <a:p>
          <a:r>
            <a:rPr lang="fr-FR" b="1" dirty="0" smtClean="0">
              <a:solidFill>
                <a:schemeClr val="tx1"/>
              </a:solidFill>
              <a:latin typeface="Comic Sans MS" pitchFamily="66" charset="0"/>
            </a:rPr>
            <a:t>B- Septicémies et endocardites </a:t>
          </a:r>
          <a:endParaRPr lang="fr-FR" b="1" dirty="0">
            <a:solidFill>
              <a:schemeClr val="tx1"/>
            </a:solidFill>
            <a:latin typeface="Comic Sans MS" pitchFamily="66" charset="0"/>
          </a:endParaRPr>
        </a:p>
      </dgm:t>
    </dgm:pt>
    <dgm:pt modelId="{13E428C8-BB9F-45DA-AAC8-B3177C992B74}" type="parTrans" cxnId="{6AA1021B-E32C-4DB8-973A-B345A5E2DA82}">
      <dgm:prSet/>
      <dgm:spPr/>
      <dgm:t>
        <a:bodyPr/>
        <a:lstStyle/>
        <a:p>
          <a:endParaRPr lang="fr-FR"/>
        </a:p>
      </dgm:t>
    </dgm:pt>
    <dgm:pt modelId="{83A8E581-5558-4301-90B1-54CFA12E5873}" type="sibTrans" cxnId="{6AA1021B-E32C-4DB8-973A-B345A5E2DA82}">
      <dgm:prSet/>
      <dgm:spPr/>
      <dgm:t>
        <a:bodyPr/>
        <a:lstStyle/>
        <a:p>
          <a:endParaRPr lang="fr-FR"/>
        </a:p>
      </dgm:t>
    </dgm:pt>
    <dgm:pt modelId="{5FABA00F-1FD3-4F41-840C-9E0FB5D43AB5}">
      <dgm:prSet phldrT="[Texte]" custT="1"/>
      <dgm:spPr/>
      <dgm:t>
        <a:bodyPr/>
        <a:lstStyle/>
        <a:p>
          <a:r>
            <a:rPr lang="fr-FR" sz="2400" b="1" dirty="0" smtClean="0">
              <a:solidFill>
                <a:schemeClr val="tx1"/>
              </a:solidFill>
              <a:latin typeface="Comic Sans MS" pitchFamily="66" charset="0"/>
            </a:rPr>
            <a:t>C-Manifestations d’origine </a:t>
          </a:r>
          <a:r>
            <a:rPr lang="fr-FR" sz="2400" b="1" dirty="0" err="1" smtClean="0">
              <a:solidFill>
                <a:schemeClr val="tx1"/>
              </a:solidFill>
              <a:latin typeface="Comic Sans MS" pitchFamily="66" charset="0"/>
            </a:rPr>
            <a:t>toxinique</a:t>
          </a:r>
          <a:endParaRPr lang="fr-FR" sz="2400" b="1" dirty="0">
            <a:solidFill>
              <a:schemeClr val="tx1"/>
            </a:solidFill>
            <a:latin typeface="Comic Sans MS" pitchFamily="66" charset="0"/>
          </a:endParaRPr>
        </a:p>
      </dgm:t>
    </dgm:pt>
    <dgm:pt modelId="{763EFC96-4460-481A-A8FA-F63B1834F4DF}" type="parTrans" cxnId="{D7FFAE25-BA58-4744-B2A0-FA7B4AE95584}">
      <dgm:prSet/>
      <dgm:spPr/>
      <dgm:t>
        <a:bodyPr/>
        <a:lstStyle/>
        <a:p>
          <a:endParaRPr lang="fr-FR"/>
        </a:p>
      </dgm:t>
    </dgm:pt>
    <dgm:pt modelId="{EB3569EA-1FC3-4AFA-B623-AEE786F20ADC}" type="sibTrans" cxnId="{D7FFAE25-BA58-4744-B2A0-FA7B4AE95584}">
      <dgm:prSet/>
      <dgm:spPr/>
      <dgm:t>
        <a:bodyPr/>
        <a:lstStyle/>
        <a:p>
          <a:endParaRPr lang="fr-FR"/>
        </a:p>
      </dgm:t>
    </dgm:pt>
    <dgm:pt modelId="{13A3BE47-F841-41E3-A064-0AD840BC8EB9}">
      <dgm:prSet phldrT="[Texte]"/>
      <dgm:spPr/>
      <dgm:t>
        <a:bodyPr/>
        <a:lstStyle/>
        <a:p>
          <a:r>
            <a:rPr lang="fr-FR" b="1" dirty="0" err="1" smtClean="0">
              <a:solidFill>
                <a:schemeClr val="tx1"/>
              </a:solidFill>
              <a:latin typeface="Comic Sans MS" pitchFamily="66" charset="0"/>
            </a:rPr>
            <a:t>A-Lésions</a:t>
          </a:r>
          <a:r>
            <a:rPr lang="fr-FR" b="1" dirty="0" smtClean="0">
              <a:solidFill>
                <a:schemeClr val="tx1"/>
              </a:solidFill>
              <a:latin typeface="Comic Sans MS" pitchFamily="66" charset="0"/>
            </a:rPr>
            <a:t> suppurées</a:t>
          </a:r>
          <a:endParaRPr lang="fr-FR" b="1" dirty="0">
            <a:solidFill>
              <a:schemeClr val="tx1"/>
            </a:solidFill>
            <a:latin typeface="Comic Sans MS" pitchFamily="66" charset="0"/>
          </a:endParaRPr>
        </a:p>
      </dgm:t>
    </dgm:pt>
    <dgm:pt modelId="{013079B9-3C28-4094-B79C-0BC123DBE238}" type="parTrans" cxnId="{342C92DE-F90C-46C2-ACFA-C2D9A73A67C4}">
      <dgm:prSet/>
      <dgm:spPr/>
      <dgm:t>
        <a:bodyPr/>
        <a:lstStyle/>
        <a:p>
          <a:endParaRPr lang="fr-FR"/>
        </a:p>
      </dgm:t>
    </dgm:pt>
    <dgm:pt modelId="{ADD46361-7DF8-4C44-966A-4D32419A016B}" type="sibTrans" cxnId="{342C92DE-F90C-46C2-ACFA-C2D9A73A67C4}">
      <dgm:prSet/>
      <dgm:spPr/>
      <dgm:t>
        <a:bodyPr/>
        <a:lstStyle/>
        <a:p>
          <a:endParaRPr lang="fr-FR"/>
        </a:p>
      </dgm:t>
    </dgm:pt>
    <dgm:pt modelId="{1BEB6E5C-4D8B-4D87-AD6E-4753D262CD21}">
      <dgm:prSet/>
      <dgm:spPr/>
      <dgm:t>
        <a:bodyPr/>
        <a:lstStyle/>
        <a:p>
          <a:endParaRPr lang="fr-FR"/>
        </a:p>
      </dgm:t>
    </dgm:pt>
    <dgm:pt modelId="{203D85A6-DF27-45F2-8DB1-DEC6831F0788}" type="parTrans" cxnId="{AE9EA834-8AC1-41FA-8CC8-7A92375E56AA}">
      <dgm:prSet/>
      <dgm:spPr/>
      <dgm:t>
        <a:bodyPr/>
        <a:lstStyle/>
        <a:p>
          <a:endParaRPr lang="fr-FR"/>
        </a:p>
      </dgm:t>
    </dgm:pt>
    <dgm:pt modelId="{B63362D4-02B3-427A-B4E1-ED09FBC4BC24}" type="sibTrans" cxnId="{AE9EA834-8AC1-41FA-8CC8-7A92375E56AA}">
      <dgm:prSet/>
      <dgm:spPr/>
      <dgm:t>
        <a:bodyPr/>
        <a:lstStyle/>
        <a:p>
          <a:endParaRPr lang="fr-FR"/>
        </a:p>
      </dgm:t>
    </dgm:pt>
    <dgm:pt modelId="{8062F406-7308-4FD2-AA54-EB5F798D2ECD}" type="pres">
      <dgm:prSet presAssocID="{424B9C09-122D-4AA1-8CEB-AA8B52038960}" presName="Name0" presStyleCnt="0">
        <dgm:presLayoutVars>
          <dgm:chMax val="1"/>
          <dgm:dir/>
          <dgm:animLvl val="ctr"/>
          <dgm:resizeHandles val="exact"/>
        </dgm:presLayoutVars>
      </dgm:prSet>
      <dgm:spPr/>
      <dgm:t>
        <a:bodyPr/>
        <a:lstStyle/>
        <a:p>
          <a:endParaRPr lang="fr-FR"/>
        </a:p>
      </dgm:t>
    </dgm:pt>
    <dgm:pt modelId="{7BEE4D24-BC07-4A50-9F53-D546B915A646}" type="pres">
      <dgm:prSet presAssocID="{922696D6-8C4B-4E50-A589-D6007DDF5FC9}" presName="centerShape" presStyleLbl="node0" presStyleIdx="0" presStyleCnt="1" custScaleX="249247" custScaleY="58280" custLinFactNeighborX="-4641" custLinFactNeighborY="-52276"/>
      <dgm:spPr/>
      <dgm:t>
        <a:bodyPr/>
        <a:lstStyle/>
        <a:p>
          <a:endParaRPr lang="fr-FR"/>
        </a:p>
      </dgm:t>
    </dgm:pt>
    <dgm:pt modelId="{3BBFA613-49AB-404E-8B23-69EB95C514D5}" type="pres">
      <dgm:prSet presAssocID="{13E428C8-BB9F-45DA-AAC8-B3177C992B74}" presName="parTrans" presStyleLbl="sibTrans2D1" presStyleIdx="0" presStyleCnt="3" custScaleX="154664" custLinFactNeighborX="4577" custLinFactNeighborY="12428"/>
      <dgm:spPr/>
      <dgm:t>
        <a:bodyPr/>
        <a:lstStyle/>
        <a:p>
          <a:endParaRPr lang="fr-FR"/>
        </a:p>
      </dgm:t>
    </dgm:pt>
    <dgm:pt modelId="{D127A778-ACBD-4045-94EC-7618632462D6}" type="pres">
      <dgm:prSet presAssocID="{13E428C8-BB9F-45DA-AAC8-B3177C992B74}" presName="connectorText" presStyleLbl="sibTrans2D1" presStyleIdx="0" presStyleCnt="3"/>
      <dgm:spPr/>
      <dgm:t>
        <a:bodyPr/>
        <a:lstStyle/>
        <a:p>
          <a:endParaRPr lang="fr-FR"/>
        </a:p>
      </dgm:t>
    </dgm:pt>
    <dgm:pt modelId="{9BB5CE0B-F1F3-4C15-B805-0BC1D8A7D943}" type="pres">
      <dgm:prSet presAssocID="{F65B130E-FF44-4098-A910-956B84BA8F29}" presName="node" presStyleLbl="node1" presStyleIdx="0" presStyleCnt="3" custScaleX="175595" custScaleY="90163" custRadScaleRad="44088" custRadScaleInc="-290167">
        <dgm:presLayoutVars>
          <dgm:bulletEnabled val="1"/>
        </dgm:presLayoutVars>
      </dgm:prSet>
      <dgm:spPr/>
      <dgm:t>
        <a:bodyPr/>
        <a:lstStyle/>
        <a:p>
          <a:endParaRPr lang="fr-FR"/>
        </a:p>
      </dgm:t>
    </dgm:pt>
    <dgm:pt modelId="{5D6DEEBB-78D8-423E-B932-2E93308C79BC}" type="pres">
      <dgm:prSet presAssocID="{763EFC96-4460-481A-A8FA-F63B1834F4DF}" presName="parTrans" presStyleLbl="sibTrans2D1" presStyleIdx="1" presStyleCnt="3" custScaleX="148261" custLinFactNeighborX="3024" custLinFactNeighborY="15372"/>
      <dgm:spPr/>
      <dgm:t>
        <a:bodyPr/>
        <a:lstStyle/>
        <a:p>
          <a:endParaRPr lang="fr-FR"/>
        </a:p>
      </dgm:t>
    </dgm:pt>
    <dgm:pt modelId="{FBA23BD8-D430-453E-938D-F2D4ABA3A448}" type="pres">
      <dgm:prSet presAssocID="{763EFC96-4460-481A-A8FA-F63B1834F4DF}" presName="connectorText" presStyleLbl="sibTrans2D1" presStyleIdx="1" presStyleCnt="3"/>
      <dgm:spPr/>
      <dgm:t>
        <a:bodyPr/>
        <a:lstStyle/>
        <a:p>
          <a:endParaRPr lang="fr-FR"/>
        </a:p>
      </dgm:t>
    </dgm:pt>
    <dgm:pt modelId="{3B5342D4-47F0-469F-B17E-3A3301B35BF7}" type="pres">
      <dgm:prSet presAssocID="{5FABA00F-1FD3-4F41-840C-9E0FB5D43AB5}" presName="node" presStyleLbl="node1" presStyleIdx="1" presStyleCnt="3" custScaleX="166754" custRadScaleRad="97749" custRadScaleInc="-49189">
        <dgm:presLayoutVars>
          <dgm:bulletEnabled val="1"/>
        </dgm:presLayoutVars>
      </dgm:prSet>
      <dgm:spPr/>
      <dgm:t>
        <a:bodyPr/>
        <a:lstStyle/>
        <a:p>
          <a:endParaRPr lang="fr-FR"/>
        </a:p>
      </dgm:t>
    </dgm:pt>
    <dgm:pt modelId="{74191624-34FD-4563-ADC0-03DD74B096D8}" type="pres">
      <dgm:prSet presAssocID="{013079B9-3C28-4094-B79C-0BC123DBE238}" presName="parTrans" presStyleLbl="sibTrans2D1" presStyleIdx="2" presStyleCnt="3" custScaleX="131767" custLinFactNeighborX="-13300" custLinFactNeighborY="13562"/>
      <dgm:spPr/>
      <dgm:t>
        <a:bodyPr/>
        <a:lstStyle/>
        <a:p>
          <a:endParaRPr lang="fr-FR"/>
        </a:p>
      </dgm:t>
    </dgm:pt>
    <dgm:pt modelId="{766E46B6-791E-49E8-B6DB-69E65F30F144}" type="pres">
      <dgm:prSet presAssocID="{013079B9-3C28-4094-B79C-0BC123DBE238}" presName="connectorText" presStyleLbl="sibTrans2D1" presStyleIdx="2" presStyleCnt="3"/>
      <dgm:spPr/>
      <dgm:t>
        <a:bodyPr/>
        <a:lstStyle/>
        <a:p>
          <a:endParaRPr lang="fr-FR"/>
        </a:p>
      </dgm:t>
    </dgm:pt>
    <dgm:pt modelId="{B6E56473-D4BF-44DB-92F7-05774CA5E052}" type="pres">
      <dgm:prSet presAssocID="{13A3BE47-F841-41E3-A064-0AD840BC8EB9}" presName="node" presStyleLbl="node1" presStyleIdx="2" presStyleCnt="3" custScaleX="113253" custRadScaleRad="97820" custRadScaleInc="53733">
        <dgm:presLayoutVars>
          <dgm:bulletEnabled val="1"/>
        </dgm:presLayoutVars>
      </dgm:prSet>
      <dgm:spPr/>
      <dgm:t>
        <a:bodyPr/>
        <a:lstStyle/>
        <a:p>
          <a:endParaRPr lang="fr-FR"/>
        </a:p>
      </dgm:t>
    </dgm:pt>
  </dgm:ptLst>
  <dgm:cxnLst>
    <dgm:cxn modelId="{64C65BC2-D974-4585-B674-618DB606A12D}" type="presOf" srcId="{5FABA00F-1FD3-4F41-840C-9E0FB5D43AB5}" destId="{3B5342D4-47F0-469F-B17E-3A3301B35BF7}" srcOrd="0" destOrd="0" presId="urn:microsoft.com/office/officeart/2005/8/layout/radial5"/>
    <dgm:cxn modelId="{A6292C0B-A46F-4FB3-89E6-F24FE3D7A523}" type="presOf" srcId="{013079B9-3C28-4094-B79C-0BC123DBE238}" destId="{766E46B6-791E-49E8-B6DB-69E65F30F144}" srcOrd="1" destOrd="0" presId="urn:microsoft.com/office/officeart/2005/8/layout/radial5"/>
    <dgm:cxn modelId="{100DA3ED-A8A6-464E-ABDE-403B6ACED7D3}" type="presOf" srcId="{13E428C8-BB9F-45DA-AAC8-B3177C992B74}" destId="{3BBFA613-49AB-404E-8B23-69EB95C514D5}" srcOrd="0" destOrd="0" presId="urn:microsoft.com/office/officeart/2005/8/layout/radial5"/>
    <dgm:cxn modelId="{0E2D156F-B7B7-41CC-9C93-E1306E788E71}" srcId="{424B9C09-122D-4AA1-8CEB-AA8B52038960}" destId="{922696D6-8C4B-4E50-A589-D6007DDF5FC9}" srcOrd="0" destOrd="0" parTransId="{0839DB67-D6F8-496B-9BFC-4FB2A27C8110}" sibTransId="{F8F74ED8-18AE-45D1-B3DB-C310FBF5A92B}"/>
    <dgm:cxn modelId="{1E724646-C959-487F-9EFA-0B8FD8903B92}" type="presOf" srcId="{013079B9-3C28-4094-B79C-0BC123DBE238}" destId="{74191624-34FD-4563-ADC0-03DD74B096D8}" srcOrd="0" destOrd="0" presId="urn:microsoft.com/office/officeart/2005/8/layout/radial5"/>
    <dgm:cxn modelId="{D7FFAE25-BA58-4744-B2A0-FA7B4AE95584}" srcId="{922696D6-8C4B-4E50-A589-D6007DDF5FC9}" destId="{5FABA00F-1FD3-4F41-840C-9E0FB5D43AB5}" srcOrd="1" destOrd="0" parTransId="{763EFC96-4460-481A-A8FA-F63B1834F4DF}" sibTransId="{EB3569EA-1FC3-4AFA-B623-AEE786F20ADC}"/>
    <dgm:cxn modelId="{6E5D8AA1-C5D0-45A6-AF95-08DB043F5BD3}" type="presOf" srcId="{F65B130E-FF44-4098-A910-956B84BA8F29}" destId="{9BB5CE0B-F1F3-4C15-B805-0BC1D8A7D943}" srcOrd="0" destOrd="0" presId="urn:microsoft.com/office/officeart/2005/8/layout/radial5"/>
    <dgm:cxn modelId="{28269EF9-3D0A-4517-BD61-099E66A75F3B}" type="presOf" srcId="{763EFC96-4460-481A-A8FA-F63B1834F4DF}" destId="{5D6DEEBB-78D8-423E-B932-2E93308C79BC}" srcOrd="0" destOrd="0" presId="urn:microsoft.com/office/officeart/2005/8/layout/radial5"/>
    <dgm:cxn modelId="{D02B78FB-4114-4B00-8EDD-4C9E507AA7E6}" type="presOf" srcId="{763EFC96-4460-481A-A8FA-F63B1834F4DF}" destId="{FBA23BD8-D430-453E-938D-F2D4ABA3A448}" srcOrd="1" destOrd="0" presId="urn:microsoft.com/office/officeart/2005/8/layout/radial5"/>
    <dgm:cxn modelId="{486EA261-5454-4317-B9B5-6D696C3B838A}" type="presOf" srcId="{922696D6-8C4B-4E50-A589-D6007DDF5FC9}" destId="{7BEE4D24-BC07-4A50-9F53-D546B915A646}" srcOrd="0" destOrd="0" presId="urn:microsoft.com/office/officeart/2005/8/layout/radial5"/>
    <dgm:cxn modelId="{AE9EA834-8AC1-41FA-8CC8-7A92375E56AA}" srcId="{424B9C09-122D-4AA1-8CEB-AA8B52038960}" destId="{1BEB6E5C-4D8B-4D87-AD6E-4753D262CD21}" srcOrd="1" destOrd="0" parTransId="{203D85A6-DF27-45F2-8DB1-DEC6831F0788}" sibTransId="{B63362D4-02B3-427A-B4E1-ED09FBC4BC24}"/>
    <dgm:cxn modelId="{0CADE43F-DBF8-4CD7-88B0-C6CC305353FB}" type="presOf" srcId="{13E428C8-BB9F-45DA-AAC8-B3177C992B74}" destId="{D127A778-ACBD-4045-94EC-7618632462D6}" srcOrd="1" destOrd="0" presId="urn:microsoft.com/office/officeart/2005/8/layout/radial5"/>
    <dgm:cxn modelId="{6AA1021B-E32C-4DB8-973A-B345A5E2DA82}" srcId="{922696D6-8C4B-4E50-A589-D6007DDF5FC9}" destId="{F65B130E-FF44-4098-A910-956B84BA8F29}" srcOrd="0" destOrd="0" parTransId="{13E428C8-BB9F-45DA-AAC8-B3177C992B74}" sibTransId="{83A8E581-5558-4301-90B1-54CFA12E5873}"/>
    <dgm:cxn modelId="{342C92DE-F90C-46C2-ACFA-C2D9A73A67C4}" srcId="{922696D6-8C4B-4E50-A589-D6007DDF5FC9}" destId="{13A3BE47-F841-41E3-A064-0AD840BC8EB9}" srcOrd="2" destOrd="0" parTransId="{013079B9-3C28-4094-B79C-0BC123DBE238}" sibTransId="{ADD46361-7DF8-4C44-966A-4D32419A016B}"/>
    <dgm:cxn modelId="{D151B0BF-B483-47A9-87BB-E0CB9C2E9A05}" type="presOf" srcId="{424B9C09-122D-4AA1-8CEB-AA8B52038960}" destId="{8062F406-7308-4FD2-AA54-EB5F798D2ECD}" srcOrd="0" destOrd="0" presId="urn:microsoft.com/office/officeart/2005/8/layout/radial5"/>
    <dgm:cxn modelId="{1886E23D-2715-4A0C-99F9-956FA6ACEDF0}" type="presOf" srcId="{13A3BE47-F841-41E3-A064-0AD840BC8EB9}" destId="{B6E56473-D4BF-44DB-92F7-05774CA5E052}" srcOrd="0" destOrd="0" presId="urn:microsoft.com/office/officeart/2005/8/layout/radial5"/>
    <dgm:cxn modelId="{D75C678B-6B07-4F3B-8C95-FC62D5FC22E6}" type="presParOf" srcId="{8062F406-7308-4FD2-AA54-EB5F798D2ECD}" destId="{7BEE4D24-BC07-4A50-9F53-D546B915A646}" srcOrd="0" destOrd="0" presId="urn:microsoft.com/office/officeart/2005/8/layout/radial5"/>
    <dgm:cxn modelId="{642BFF0C-677C-4054-9C2C-F48179FEFB03}" type="presParOf" srcId="{8062F406-7308-4FD2-AA54-EB5F798D2ECD}" destId="{3BBFA613-49AB-404E-8B23-69EB95C514D5}" srcOrd="1" destOrd="0" presId="urn:microsoft.com/office/officeart/2005/8/layout/radial5"/>
    <dgm:cxn modelId="{00C3CC11-2BB2-4851-810A-49B852A693FE}" type="presParOf" srcId="{3BBFA613-49AB-404E-8B23-69EB95C514D5}" destId="{D127A778-ACBD-4045-94EC-7618632462D6}" srcOrd="0" destOrd="0" presId="urn:microsoft.com/office/officeart/2005/8/layout/radial5"/>
    <dgm:cxn modelId="{9DE16913-EDAF-4A52-ACEA-CAF350EACC8C}" type="presParOf" srcId="{8062F406-7308-4FD2-AA54-EB5F798D2ECD}" destId="{9BB5CE0B-F1F3-4C15-B805-0BC1D8A7D943}" srcOrd="2" destOrd="0" presId="urn:microsoft.com/office/officeart/2005/8/layout/radial5"/>
    <dgm:cxn modelId="{19D76897-2160-4916-85AF-D5BA2C91FC3C}" type="presParOf" srcId="{8062F406-7308-4FD2-AA54-EB5F798D2ECD}" destId="{5D6DEEBB-78D8-423E-B932-2E93308C79BC}" srcOrd="3" destOrd="0" presId="urn:microsoft.com/office/officeart/2005/8/layout/radial5"/>
    <dgm:cxn modelId="{396BF8A2-4072-468F-88A2-08BA8E16F234}" type="presParOf" srcId="{5D6DEEBB-78D8-423E-B932-2E93308C79BC}" destId="{FBA23BD8-D430-453E-938D-F2D4ABA3A448}" srcOrd="0" destOrd="0" presId="urn:microsoft.com/office/officeart/2005/8/layout/radial5"/>
    <dgm:cxn modelId="{6ECCE810-C958-493D-82FC-52806347D453}" type="presParOf" srcId="{8062F406-7308-4FD2-AA54-EB5F798D2ECD}" destId="{3B5342D4-47F0-469F-B17E-3A3301B35BF7}" srcOrd="4" destOrd="0" presId="urn:microsoft.com/office/officeart/2005/8/layout/radial5"/>
    <dgm:cxn modelId="{F0DD67BE-014B-4796-892B-AE08B514678B}" type="presParOf" srcId="{8062F406-7308-4FD2-AA54-EB5F798D2ECD}" destId="{74191624-34FD-4563-ADC0-03DD74B096D8}" srcOrd="5" destOrd="0" presId="urn:microsoft.com/office/officeart/2005/8/layout/radial5"/>
    <dgm:cxn modelId="{40A86249-4834-436B-A581-F65D3CECCC81}" type="presParOf" srcId="{74191624-34FD-4563-ADC0-03DD74B096D8}" destId="{766E46B6-791E-49E8-B6DB-69E65F30F144}" srcOrd="0" destOrd="0" presId="urn:microsoft.com/office/officeart/2005/8/layout/radial5"/>
    <dgm:cxn modelId="{D8D4D5BC-887F-4BB2-97FB-6F2C2CAB74D7}" type="presParOf" srcId="{8062F406-7308-4FD2-AA54-EB5F798D2ECD}" destId="{B6E56473-D4BF-44DB-92F7-05774CA5E052}" srcOrd="6"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F4E0E-D2A6-4847-8E7D-F239BB29D052}">
      <dsp:nvSpPr>
        <dsp:cNvPr id="0" name=""/>
        <dsp:cNvSpPr/>
      </dsp:nvSpPr>
      <dsp:spPr>
        <a:xfrm>
          <a:off x="1577083" y="0"/>
          <a:ext cx="5591125" cy="658688"/>
        </a:xfrm>
        <a:prstGeom prst="roundRect">
          <a:avLst/>
        </a:prstGeom>
        <a:gradFill rotWithShape="0">
          <a:gsLst>
            <a:gs pos="0">
              <a:schemeClr val="accent3">
                <a:shade val="60000"/>
                <a:hueOff val="0"/>
                <a:satOff val="0"/>
                <a:lumOff val="0"/>
                <a:alphaOff val="0"/>
                <a:shade val="51000"/>
                <a:satMod val="130000"/>
              </a:schemeClr>
            </a:gs>
            <a:gs pos="80000">
              <a:schemeClr val="accent3">
                <a:shade val="60000"/>
                <a:hueOff val="0"/>
                <a:satOff val="0"/>
                <a:lumOff val="0"/>
                <a:alphaOff val="0"/>
                <a:shade val="93000"/>
                <a:satMod val="130000"/>
              </a:schemeClr>
            </a:gs>
            <a:gs pos="100000">
              <a:schemeClr val="accent3">
                <a:shade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fr-FR" sz="3400" b="1" kern="1200" dirty="0" smtClean="0">
              <a:solidFill>
                <a:schemeClr val="tx1"/>
              </a:solidFill>
              <a:latin typeface="Comic Sans MS" pitchFamily="66" charset="0"/>
            </a:rPr>
            <a:t>Formes des S.aureus</a:t>
          </a:r>
          <a:endParaRPr lang="fr-FR" sz="3400" kern="1200" dirty="0">
            <a:solidFill>
              <a:schemeClr val="tx1"/>
            </a:solidFill>
          </a:endParaRPr>
        </a:p>
      </dsp:txBody>
      <dsp:txXfrm>
        <a:off x="1609237" y="32154"/>
        <a:ext cx="5526817" cy="594380"/>
      </dsp:txXfrm>
    </dsp:sp>
    <dsp:sp modelId="{51C04194-C5E3-4BC9-A5AE-3E22A93A8EB1}">
      <dsp:nvSpPr>
        <dsp:cNvPr id="0" name=""/>
        <dsp:cNvSpPr/>
      </dsp:nvSpPr>
      <dsp:spPr>
        <a:xfrm rot="8650496">
          <a:off x="1822278" y="971491"/>
          <a:ext cx="2204610" cy="806383"/>
        </a:xfrm>
        <a:prstGeom prst="leftArrow">
          <a:avLst>
            <a:gd name="adj1" fmla="val 60000"/>
            <a:gd name="adj2" fmla="val 50000"/>
          </a:avLst>
        </a:prstGeom>
        <a:gradFill rotWithShape="0">
          <a:gsLst>
            <a:gs pos="0">
              <a:schemeClr val="accent3">
                <a:shade val="90000"/>
                <a:hueOff val="0"/>
                <a:satOff val="0"/>
                <a:lumOff val="0"/>
                <a:alphaOff val="0"/>
                <a:shade val="51000"/>
                <a:satMod val="130000"/>
              </a:schemeClr>
            </a:gs>
            <a:gs pos="80000">
              <a:schemeClr val="accent3">
                <a:shade val="90000"/>
                <a:hueOff val="0"/>
                <a:satOff val="0"/>
                <a:lumOff val="0"/>
                <a:alphaOff val="0"/>
                <a:shade val="93000"/>
                <a:satMod val="130000"/>
              </a:schemeClr>
            </a:gs>
            <a:gs pos="100000">
              <a:schemeClr val="accent3">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0DBAD40-B9C7-491F-9C4B-6F4CCBD420F3}">
      <dsp:nvSpPr>
        <dsp:cNvPr id="0" name=""/>
        <dsp:cNvSpPr/>
      </dsp:nvSpPr>
      <dsp:spPr>
        <a:xfrm rot="10800000" flipV="1">
          <a:off x="29" y="1556786"/>
          <a:ext cx="4061593" cy="926180"/>
        </a:xfrm>
        <a:prstGeom prst="roundRect">
          <a:avLst>
            <a:gd name="adj" fmla="val 10000"/>
          </a:avLst>
        </a:prstGeom>
        <a:gradFill rotWithShape="0">
          <a:gsLst>
            <a:gs pos="0">
              <a:schemeClr val="accent3">
                <a:shade val="50000"/>
                <a:hueOff val="0"/>
                <a:satOff val="0"/>
                <a:lumOff val="0"/>
                <a:alphaOff val="0"/>
                <a:shade val="51000"/>
                <a:satMod val="130000"/>
              </a:schemeClr>
            </a:gs>
            <a:gs pos="80000">
              <a:schemeClr val="accent3">
                <a:shade val="50000"/>
                <a:hueOff val="0"/>
                <a:satOff val="0"/>
                <a:lumOff val="0"/>
                <a:alphaOff val="0"/>
                <a:shade val="93000"/>
                <a:satMod val="130000"/>
              </a:schemeClr>
            </a:gs>
            <a:gs pos="100000">
              <a:schemeClr val="accent3">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fr-FR" sz="3200" b="1" kern="1200" dirty="0" smtClean="0">
              <a:solidFill>
                <a:schemeClr val="tx1"/>
              </a:solidFill>
              <a:latin typeface="Comic Sans MS" pitchFamily="66" charset="0"/>
            </a:rPr>
            <a:t>Formes localisées</a:t>
          </a:r>
          <a:endParaRPr lang="fr-FR" sz="3200" b="1" kern="1200" dirty="0">
            <a:solidFill>
              <a:schemeClr val="tx1"/>
            </a:solidFill>
            <a:latin typeface="Comic Sans MS" pitchFamily="66" charset="0"/>
          </a:endParaRPr>
        </a:p>
      </dsp:txBody>
      <dsp:txXfrm rot="-10800000">
        <a:off x="27156" y="1583913"/>
        <a:ext cx="4007339" cy="871926"/>
      </dsp:txXfrm>
    </dsp:sp>
    <dsp:sp modelId="{CF9BACDC-A67D-4C56-81B0-B4B5061D01A2}">
      <dsp:nvSpPr>
        <dsp:cNvPr id="0" name=""/>
        <dsp:cNvSpPr/>
      </dsp:nvSpPr>
      <dsp:spPr>
        <a:xfrm rot="2083224">
          <a:off x="4750310" y="952328"/>
          <a:ext cx="2206392" cy="806383"/>
        </a:xfrm>
        <a:prstGeom prst="leftArrow">
          <a:avLst>
            <a:gd name="adj1" fmla="val 60000"/>
            <a:gd name="adj2" fmla="val 50000"/>
          </a:avLst>
        </a:prstGeom>
        <a:gradFill rotWithShape="0">
          <a:gsLst>
            <a:gs pos="0">
              <a:schemeClr val="accent3">
                <a:shade val="90000"/>
                <a:hueOff val="-44674"/>
                <a:satOff val="-14329"/>
                <a:lumOff val="35419"/>
                <a:alphaOff val="0"/>
                <a:shade val="51000"/>
                <a:satMod val="130000"/>
              </a:schemeClr>
            </a:gs>
            <a:gs pos="80000">
              <a:schemeClr val="accent3">
                <a:shade val="90000"/>
                <a:hueOff val="-44674"/>
                <a:satOff val="-14329"/>
                <a:lumOff val="35419"/>
                <a:alphaOff val="0"/>
                <a:shade val="93000"/>
                <a:satMod val="130000"/>
              </a:schemeClr>
            </a:gs>
            <a:gs pos="100000">
              <a:schemeClr val="accent3">
                <a:shade val="90000"/>
                <a:hueOff val="-44674"/>
                <a:satOff val="-14329"/>
                <a:lumOff val="354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DF9EBD3-64DC-484E-BD7F-FC4A9AB75A86}">
      <dsp:nvSpPr>
        <dsp:cNvPr id="0" name=""/>
        <dsp:cNvSpPr/>
      </dsp:nvSpPr>
      <dsp:spPr>
        <a:xfrm>
          <a:off x="4644009" y="1556777"/>
          <a:ext cx="4232519" cy="854186"/>
        </a:xfrm>
        <a:prstGeom prst="roundRect">
          <a:avLst>
            <a:gd name="adj" fmla="val 10000"/>
          </a:avLst>
        </a:prstGeom>
        <a:gradFill rotWithShape="0">
          <a:gsLst>
            <a:gs pos="0">
              <a:schemeClr val="accent3">
                <a:shade val="50000"/>
                <a:hueOff val="-42479"/>
                <a:satOff val="-15138"/>
                <a:lumOff val="43962"/>
                <a:alphaOff val="0"/>
                <a:shade val="51000"/>
                <a:satMod val="130000"/>
              </a:schemeClr>
            </a:gs>
            <a:gs pos="80000">
              <a:schemeClr val="accent3">
                <a:shade val="50000"/>
                <a:hueOff val="-42479"/>
                <a:satOff val="-15138"/>
                <a:lumOff val="43962"/>
                <a:alphaOff val="0"/>
                <a:shade val="93000"/>
                <a:satMod val="130000"/>
              </a:schemeClr>
            </a:gs>
            <a:gs pos="100000">
              <a:schemeClr val="accent3">
                <a:shade val="50000"/>
                <a:hueOff val="-42479"/>
                <a:satOff val="-15138"/>
                <a:lumOff val="439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fr-FR" sz="3200" b="1" kern="1200" dirty="0" smtClean="0">
              <a:solidFill>
                <a:schemeClr val="tx1"/>
              </a:solidFill>
              <a:latin typeface="Comic Sans MS" pitchFamily="66" charset="0"/>
            </a:rPr>
            <a:t>Formes généralisées </a:t>
          </a:r>
          <a:endParaRPr lang="fr-FR" sz="2800" b="1" kern="1200" dirty="0">
            <a:solidFill>
              <a:schemeClr val="tx1"/>
            </a:solidFill>
            <a:latin typeface="Comic Sans MS" pitchFamily="66" charset="0"/>
          </a:endParaRPr>
        </a:p>
      </dsp:txBody>
      <dsp:txXfrm>
        <a:off x="4669027" y="1581795"/>
        <a:ext cx="4182483" cy="8041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EE4D24-BC07-4A50-9F53-D546B915A646}">
      <dsp:nvSpPr>
        <dsp:cNvPr id="0" name=""/>
        <dsp:cNvSpPr/>
      </dsp:nvSpPr>
      <dsp:spPr>
        <a:xfrm>
          <a:off x="1509914" y="333065"/>
          <a:ext cx="4958463" cy="1159409"/>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fr-FR" sz="3600" b="1" kern="1200" dirty="0" smtClean="0">
              <a:solidFill>
                <a:schemeClr val="tx1"/>
              </a:solidFill>
              <a:latin typeface="Comic Sans MS" pitchFamily="66" charset="0"/>
            </a:rPr>
            <a:t>Pouvoir pathogène</a:t>
          </a:r>
          <a:endParaRPr lang="fr-FR" sz="3600" kern="1200" dirty="0"/>
        </a:p>
      </dsp:txBody>
      <dsp:txXfrm>
        <a:off x="2236064" y="502857"/>
        <a:ext cx="3506163" cy="819825"/>
      </dsp:txXfrm>
    </dsp:sp>
    <dsp:sp modelId="{3BBFA613-49AB-404E-8B23-69EB95C514D5}">
      <dsp:nvSpPr>
        <dsp:cNvPr id="0" name=""/>
        <dsp:cNvSpPr/>
      </dsp:nvSpPr>
      <dsp:spPr>
        <a:xfrm rot="5290001">
          <a:off x="2890653" y="2673279"/>
          <a:ext cx="2474198" cy="751433"/>
        </a:xfrm>
        <a:prstGeom prst="rightArrow">
          <a:avLst>
            <a:gd name="adj1" fmla="val 60000"/>
            <a:gd name="adj2" fmla="val 50000"/>
          </a:avLst>
        </a:prstGeom>
        <a:gradFill rotWithShape="0">
          <a:gsLst>
            <a:gs pos="0">
              <a:schemeClr val="accent3">
                <a:tint val="60000"/>
                <a:hueOff val="0"/>
                <a:satOff val="0"/>
                <a:lumOff val="0"/>
                <a:alphaOff val="0"/>
                <a:shade val="51000"/>
                <a:satMod val="130000"/>
              </a:schemeClr>
            </a:gs>
            <a:gs pos="80000">
              <a:schemeClr val="accent3">
                <a:tint val="60000"/>
                <a:hueOff val="0"/>
                <a:satOff val="0"/>
                <a:lumOff val="0"/>
                <a:alphaOff val="0"/>
                <a:shade val="93000"/>
                <a:satMod val="130000"/>
              </a:schemeClr>
            </a:gs>
            <a:gs pos="100000">
              <a:schemeClr val="accent3">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fr-FR" sz="2700" kern="1200"/>
        </a:p>
      </dsp:txBody>
      <dsp:txXfrm>
        <a:off x="2999762" y="2710909"/>
        <a:ext cx="2248768" cy="450859"/>
      </dsp:txXfrm>
    </dsp:sp>
    <dsp:sp modelId="{9BB5CE0B-F1F3-4C15-B805-0BC1D8A7D943}">
      <dsp:nvSpPr>
        <dsp:cNvPr id="0" name=""/>
        <dsp:cNvSpPr/>
      </dsp:nvSpPr>
      <dsp:spPr>
        <a:xfrm>
          <a:off x="2195739" y="4509127"/>
          <a:ext cx="3880820" cy="1992690"/>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fr-FR" sz="2700" b="1" kern="1200" dirty="0" smtClean="0">
              <a:solidFill>
                <a:schemeClr val="tx1"/>
              </a:solidFill>
              <a:latin typeface="Comic Sans MS" pitchFamily="66" charset="0"/>
            </a:rPr>
            <a:t>B- Septicémies et endocardites </a:t>
          </a:r>
          <a:endParaRPr lang="fr-FR" sz="2700" b="1" kern="1200" dirty="0">
            <a:solidFill>
              <a:schemeClr val="tx1"/>
            </a:solidFill>
            <a:latin typeface="Comic Sans MS" pitchFamily="66" charset="0"/>
          </a:endParaRPr>
        </a:p>
      </dsp:txBody>
      <dsp:txXfrm>
        <a:off x="2764072" y="4800950"/>
        <a:ext cx="2744154" cy="1409044"/>
      </dsp:txXfrm>
    </dsp:sp>
    <dsp:sp modelId="{5D6DEEBB-78D8-423E-B932-2E93308C79BC}">
      <dsp:nvSpPr>
        <dsp:cNvPr id="0" name=""/>
        <dsp:cNvSpPr/>
      </dsp:nvSpPr>
      <dsp:spPr>
        <a:xfrm rot="2673379">
          <a:off x="4483813" y="2066998"/>
          <a:ext cx="1963797" cy="751433"/>
        </a:xfrm>
        <a:prstGeom prst="rightArrow">
          <a:avLst>
            <a:gd name="adj1" fmla="val 60000"/>
            <a:gd name="adj2" fmla="val 50000"/>
          </a:avLst>
        </a:prstGeom>
        <a:gradFill rotWithShape="0">
          <a:gsLst>
            <a:gs pos="0">
              <a:schemeClr val="accent3">
                <a:tint val="60000"/>
                <a:hueOff val="0"/>
                <a:satOff val="0"/>
                <a:lumOff val="0"/>
                <a:alphaOff val="0"/>
                <a:shade val="51000"/>
                <a:satMod val="130000"/>
              </a:schemeClr>
            </a:gs>
            <a:gs pos="80000">
              <a:schemeClr val="accent3">
                <a:tint val="60000"/>
                <a:hueOff val="0"/>
                <a:satOff val="0"/>
                <a:lumOff val="0"/>
                <a:alphaOff val="0"/>
                <a:shade val="93000"/>
                <a:satMod val="130000"/>
              </a:schemeClr>
            </a:gs>
            <a:gs pos="100000">
              <a:schemeClr val="accent3">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fr-FR" sz="2700" kern="1200"/>
        </a:p>
      </dsp:txBody>
      <dsp:txXfrm>
        <a:off x="4516212" y="2138203"/>
        <a:ext cx="1738367" cy="450859"/>
      </dsp:txXfrm>
    </dsp:sp>
    <dsp:sp modelId="{3B5342D4-47F0-469F-B17E-3A3301B35BF7}">
      <dsp:nvSpPr>
        <dsp:cNvPr id="0" name=""/>
        <dsp:cNvSpPr/>
      </dsp:nvSpPr>
      <dsp:spPr>
        <a:xfrm>
          <a:off x="5458573" y="3068959"/>
          <a:ext cx="3685426" cy="2210097"/>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fr-FR" sz="2400" b="1" kern="1200" dirty="0" smtClean="0">
              <a:solidFill>
                <a:schemeClr val="tx1"/>
              </a:solidFill>
              <a:latin typeface="Comic Sans MS" pitchFamily="66" charset="0"/>
            </a:rPr>
            <a:t>C-Manifestations d’origine </a:t>
          </a:r>
          <a:r>
            <a:rPr lang="fr-FR" sz="2400" b="1" kern="1200" dirty="0" err="1" smtClean="0">
              <a:solidFill>
                <a:schemeClr val="tx1"/>
              </a:solidFill>
              <a:latin typeface="Comic Sans MS" pitchFamily="66" charset="0"/>
            </a:rPr>
            <a:t>toxinique</a:t>
          </a:r>
          <a:endParaRPr lang="fr-FR" sz="2400" b="1" kern="1200" dirty="0">
            <a:solidFill>
              <a:schemeClr val="tx1"/>
            </a:solidFill>
            <a:latin typeface="Comic Sans MS" pitchFamily="66" charset="0"/>
          </a:endParaRPr>
        </a:p>
      </dsp:txBody>
      <dsp:txXfrm>
        <a:off x="5998291" y="3392620"/>
        <a:ext cx="2605990" cy="1562775"/>
      </dsp:txXfrm>
    </dsp:sp>
    <dsp:sp modelId="{74191624-34FD-4563-ADC0-03DD74B096D8}">
      <dsp:nvSpPr>
        <dsp:cNvPr id="0" name=""/>
        <dsp:cNvSpPr/>
      </dsp:nvSpPr>
      <dsp:spPr>
        <a:xfrm rot="7877430">
          <a:off x="1840322" y="2019740"/>
          <a:ext cx="1557880" cy="751433"/>
        </a:xfrm>
        <a:prstGeom prst="rightArrow">
          <a:avLst>
            <a:gd name="adj1" fmla="val 60000"/>
            <a:gd name="adj2" fmla="val 50000"/>
          </a:avLst>
        </a:prstGeom>
        <a:gradFill rotWithShape="0">
          <a:gsLst>
            <a:gs pos="0">
              <a:schemeClr val="accent3">
                <a:tint val="60000"/>
                <a:hueOff val="0"/>
                <a:satOff val="0"/>
                <a:lumOff val="0"/>
                <a:alphaOff val="0"/>
                <a:shade val="51000"/>
                <a:satMod val="130000"/>
              </a:schemeClr>
            </a:gs>
            <a:gs pos="80000">
              <a:schemeClr val="accent3">
                <a:tint val="60000"/>
                <a:hueOff val="0"/>
                <a:satOff val="0"/>
                <a:lumOff val="0"/>
                <a:alphaOff val="0"/>
                <a:shade val="93000"/>
                <a:satMod val="130000"/>
              </a:schemeClr>
            </a:gs>
            <a:gs pos="100000">
              <a:schemeClr val="accent3">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fr-FR" sz="2700" kern="1200"/>
        </a:p>
      </dsp:txBody>
      <dsp:txXfrm rot="10800000">
        <a:off x="2027415" y="2085336"/>
        <a:ext cx="1332450" cy="450859"/>
      </dsp:txXfrm>
    </dsp:sp>
    <dsp:sp modelId="{B6E56473-D4BF-44DB-92F7-05774CA5E052}">
      <dsp:nvSpPr>
        <dsp:cNvPr id="0" name=""/>
        <dsp:cNvSpPr/>
      </dsp:nvSpPr>
      <dsp:spPr>
        <a:xfrm>
          <a:off x="0" y="2924959"/>
          <a:ext cx="2503001" cy="2210097"/>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fr-FR" sz="2700" b="1" kern="1200" dirty="0" err="1" smtClean="0">
              <a:solidFill>
                <a:schemeClr val="tx1"/>
              </a:solidFill>
              <a:latin typeface="Comic Sans MS" pitchFamily="66" charset="0"/>
            </a:rPr>
            <a:t>A-Lésions</a:t>
          </a:r>
          <a:r>
            <a:rPr lang="fr-FR" sz="2700" b="1" kern="1200" dirty="0" smtClean="0">
              <a:solidFill>
                <a:schemeClr val="tx1"/>
              </a:solidFill>
              <a:latin typeface="Comic Sans MS" pitchFamily="66" charset="0"/>
            </a:rPr>
            <a:t> suppurées</a:t>
          </a:r>
          <a:endParaRPr lang="fr-FR" sz="2700" b="1" kern="1200" dirty="0">
            <a:solidFill>
              <a:schemeClr val="tx1"/>
            </a:solidFill>
            <a:latin typeface="Comic Sans MS" pitchFamily="66" charset="0"/>
          </a:endParaRPr>
        </a:p>
      </dsp:txBody>
      <dsp:txXfrm>
        <a:off x="366556" y="3248620"/>
        <a:ext cx="1769889" cy="1562775"/>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07A5AB-7371-4F24-AA80-1A85DF47222A}" type="datetimeFigureOut">
              <a:rPr lang="fr-FR" smtClean="0"/>
              <a:pPr/>
              <a:t>18/04/2020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69C638-19ED-4F62-B579-CF120411CC78}"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fr.wikipedia.org/wiki/Latin"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fr.wikipedia.org/wiki/Panaris#cite_note-1" TargetMode="External"/><Relationship Id="rId4" Type="http://schemas.openxmlformats.org/officeDocument/2006/relationships/hyperlink" Target="https://fr.wikipedia.org/wiki/Doigt"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fr.wikipedia.org/wiki/Bact%C3%A9rie" TargetMode="External"/><Relationship Id="rId3" Type="http://schemas.openxmlformats.org/officeDocument/2006/relationships/hyperlink" Target="https://fr.wikipedia.org/wiki/Prot%C3%A9ine" TargetMode="External"/><Relationship Id="rId7" Type="http://schemas.openxmlformats.org/officeDocument/2006/relationships/hyperlink" Target="https://fr.wikipedia.org/wiki/Facteur_de_virulence" TargetMode="External"/><Relationship Id="rId12" Type="http://schemas.openxmlformats.org/officeDocument/2006/relationships/hyperlink" Target="https://fr.wikipedia.org/wiki/Facteur_d'agglutination_A#cite_note-10.1046/j.1365-2958.2002.02935.x-5"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fr.wikipedia.org/w/index.php?title=Adh%C3%A9sine&amp;action=edit&amp;redlink=1" TargetMode="External"/><Relationship Id="rId11" Type="http://schemas.openxmlformats.org/officeDocument/2006/relationships/hyperlink" Target="https://fr.wikipedia.org/wiki/Plasma_sanguin" TargetMode="External"/><Relationship Id="rId5" Type="http://schemas.openxmlformats.org/officeDocument/2006/relationships/hyperlink" Target="https://fr.wikipedia.org/wiki/Fibrinog%C3%A8ne" TargetMode="External"/><Relationship Id="rId10" Type="http://schemas.openxmlformats.org/officeDocument/2006/relationships/hyperlink" Target="https://fr.wikipedia.org/wiki/Facteur_d'agglutination_A#cite_note-10.1128/IAI.73.2.990-998.2005-4" TargetMode="External"/><Relationship Id="rId4" Type="http://schemas.openxmlformats.org/officeDocument/2006/relationships/hyperlink" Target="https://fr.wikipedia.org/wiki/Staphylocoque_dor%C3%A9" TargetMode="External"/><Relationship Id="rId9" Type="http://schemas.openxmlformats.org/officeDocument/2006/relationships/hyperlink" Target="https://fr.wikipedia.org/wiki/Cellule_(biologi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869C638-19ED-4F62-B579-CF120411CC78}" type="slidenum">
              <a:rPr lang="fr-FR" smtClean="0"/>
              <a:pPr/>
              <a:t>1</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i="0" kern="1200" dirty="0" smtClean="0">
                <a:solidFill>
                  <a:schemeClr val="tx1"/>
                </a:solidFill>
                <a:effectLst/>
                <a:latin typeface="+mn-lt"/>
                <a:ea typeface="+mn-ea"/>
                <a:cs typeface="+mn-cs"/>
              </a:rPr>
              <a:t>Panaris</a:t>
            </a:r>
            <a:r>
              <a:rPr lang="fr-FR" sz="1200" b="0" i="0" kern="1200" dirty="0" smtClean="0">
                <a:solidFill>
                  <a:schemeClr val="tx1"/>
                </a:solidFill>
                <a:effectLst/>
                <a:latin typeface="+mn-lt"/>
                <a:ea typeface="+mn-ea"/>
                <a:cs typeface="+mn-cs"/>
              </a:rPr>
              <a:t> (du </a:t>
            </a:r>
            <a:r>
              <a:rPr lang="fr-FR" sz="1200" b="0" i="0" u="none" strike="noStrike" kern="1200" dirty="0" smtClean="0">
                <a:solidFill>
                  <a:schemeClr val="tx1"/>
                </a:solidFill>
                <a:effectLst/>
                <a:latin typeface="+mn-lt"/>
                <a:ea typeface="+mn-ea"/>
                <a:cs typeface="+mn-cs"/>
                <a:hlinkClick r:id="rId3" tooltip="Latin"/>
              </a:rPr>
              <a:t>latin</a:t>
            </a:r>
            <a:r>
              <a:rPr lang="fr-FR" sz="1200" b="0" i="0" kern="1200" dirty="0" smtClean="0">
                <a:solidFill>
                  <a:schemeClr val="tx1"/>
                </a:solidFill>
                <a:effectLst/>
                <a:latin typeface="+mn-lt"/>
                <a:ea typeface="+mn-ea"/>
                <a:cs typeface="+mn-cs"/>
              </a:rPr>
              <a:t> : </a:t>
            </a:r>
            <a:r>
              <a:rPr lang="fr-FR" sz="1200" b="0" i="1" kern="1200" dirty="0" err="1" smtClean="0">
                <a:solidFill>
                  <a:schemeClr val="tx1"/>
                </a:solidFill>
                <a:effectLst/>
                <a:latin typeface="+mn-lt"/>
                <a:ea typeface="+mn-ea"/>
                <a:cs typeface="+mn-cs"/>
              </a:rPr>
              <a:t>panaricium</a:t>
            </a:r>
            <a:r>
              <a:rPr lang="fr-FR" sz="1200" b="0" i="0" kern="1200" dirty="0" smtClean="0">
                <a:solidFill>
                  <a:schemeClr val="tx1"/>
                </a:solidFill>
                <a:effectLst/>
                <a:latin typeface="+mn-lt"/>
                <a:ea typeface="+mn-ea"/>
                <a:cs typeface="+mn-cs"/>
              </a:rPr>
              <a:t>), aussi appelé « mal blanc », est un terme général employé pour désigner « toutes les inflammations aiguës (des parties molles) des </a:t>
            </a:r>
            <a:r>
              <a:rPr lang="fr-FR" sz="1200" b="0" i="0" u="none" strike="noStrike" kern="1200" dirty="0" smtClean="0">
                <a:solidFill>
                  <a:schemeClr val="tx1"/>
                </a:solidFill>
                <a:effectLst/>
                <a:latin typeface="+mn-lt"/>
                <a:ea typeface="+mn-ea"/>
                <a:cs typeface="+mn-cs"/>
                <a:hlinkClick r:id="rId4" tooltip="Doigt"/>
              </a:rPr>
              <a:t>doigts</a:t>
            </a:r>
            <a:r>
              <a:rPr lang="fr-FR" sz="1200" b="0" i="0" kern="1200" dirty="0" smtClean="0">
                <a:solidFill>
                  <a:schemeClr val="tx1"/>
                </a:solidFill>
                <a:effectLst/>
                <a:latin typeface="+mn-lt"/>
                <a:ea typeface="+mn-ea"/>
                <a:cs typeface="+mn-cs"/>
              </a:rPr>
              <a:t>, quelles que soient leur nature, leur étendue et leur profondeur »</a:t>
            </a:r>
            <a:r>
              <a:rPr lang="fr-FR" sz="1200" b="0" i="0" u="none" strike="noStrike" kern="1200" baseline="30000" dirty="0" smtClean="0">
                <a:solidFill>
                  <a:schemeClr val="tx1"/>
                </a:solidFill>
                <a:effectLst/>
                <a:latin typeface="+mn-lt"/>
                <a:ea typeface="+mn-ea"/>
                <a:cs typeface="+mn-cs"/>
                <a:hlinkClick r:id="rId5"/>
              </a:rPr>
              <a:t>1</a:t>
            </a:r>
            <a:r>
              <a:rPr lang="fr-FR" sz="1200" b="0" i="0" kern="1200" dirty="0" smtClean="0">
                <a:solidFill>
                  <a:schemeClr val="tx1"/>
                </a:solidFill>
                <a:effectLst/>
                <a:latin typeface="+mn-lt"/>
                <a:ea typeface="+mn-ea"/>
                <a:cs typeface="+mn-cs"/>
              </a:rPr>
              <a:t>.</a:t>
            </a:r>
          </a:p>
          <a:p>
            <a:r>
              <a:rPr lang="fr-FR" dirty="0" smtClean="0"/>
              <a:t/>
            </a:r>
            <a:br>
              <a:rPr lang="fr-FR" dirty="0" smtClean="0"/>
            </a:b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9869C638-19ED-4F62-B579-CF120411CC78}" type="slidenum">
              <a:rPr lang="fr-FR" smtClean="0"/>
              <a:pPr/>
              <a:t>9</a:t>
            </a:fld>
            <a:endParaRPr lang="fr-FR"/>
          </a:p>
        </p:txBody>
      </p:sp>
    </p:spTree>
    <p:extLst>
      <p:ext uri="{BB962C8B-B14F-4D97-AF65-F5344CB8AC3E}">
        <p14:creationId xmlns:p14="http://schemas.microsoft.com/office/powerpoint/2010/main" val="1373057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smtClean="0">
                <a:solidFill>
                  <a:schemeClr val="tx1"/>
                </a:solidFill>
                <a:effectLst/>
                <a:latin typeface="+mn-lt"/>
                <a:ea typeface="+mn-ea"/>
                <a:cs typeface="+mn-cs"/>
              </a:rPr>
              <a:t>Connaissez-vous le sens de </a:t>
            </a:r>
            <a:r>
              <a:rPr lang="fr-FR" sz="1200" b="1" i="0" kern="1200" dirty="0" err="1" smtClean="0">
                <a:solidFill>
                  <a:schemeClr val="tx1"/>
                </a:solidFill>
                <a:effectLst/>
                <a:latin typeface="+mn-lt"/>
                <a:ea typeface="+mn-ea"/>
                <a:cs typeface="+mn-cs"/>
              </a:rPr>
              <a:t>manuportage</a:t>
            </a:r>
            <a:r>
              <a:rPr lang="fr-FR" sz="1200" b="0" i="0" kern="1200" dirty="0" smtClean="0">
                <a:solidFill>
                  <a:schemeClr val="tx1"/>
                </a:solidFill>
                <a:effectLst/>
                <a:latin typeface="+mn-lt"/>
                <a:ea typeface="+mn-ea"/>
                <a:cs typeface="+mn-cs"/>
              </a:rPr>
              <a:t>? Transmission des germes d'un individu à un autre par l'intermédiaire des mains. .</a:t>
            </a:r>
            <a:endParaRPr lang="fr-FR" dirty="0"/>
          </a:p>
        </p:txBody>
      </p:sp>
      <p:sp>
        <p:nvSpPr>
          <p:cNvPr id="4" name="Espace réservé du numéro de diapositive 3"/>
          <p:cNvSpPr>
            <a:spLocks noGrp="1"/>
          </p:cNvSpPr>
          <p:nvPr>
            <p:ph type="sldNum" sz="quarter" idx="10"/>
          </p:nvPr>
        </p:nvSpPr>
        <p:spPr/>
        <p:txBody>
          <a:bodyPr/>
          <a:lstStyle/>
          <a:p>
            <a:fld id="{9869C638-19ED-4F62-B579-CF120411CC78}" type="slidenum">
              <a:rPr lang="fr-FR" smtClean="0"/>
              <a:pPr/>
              <a:t>10</a:t>
            </a:fld>
            <a:endParaRPr lang="fr-FR"/>
          </a:p>
        </p:txBody>
      </p:sp>
    </p:spTree>
    <p:extLst>
      <p:ext uri="{BB962C8B-B14F-4D97-AF65-F5344CB8AC3E}">
        <p14:creationId xmlns:p14="http://schemas.microsoft.com/office/powerpoint/2010/main" val="3134528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smtClean="0">
                <a:solidFill>
                  <a:schemeClr val="tx1"/>
                </a:solidFill>
                <a:effectLst/>
                <a:latin typeface="+mn-lt"/>
                <a:ea typeface="+mn-ea"/>
                <a:cs typeface="+mn-cs"/>
              </a:rPr>
              <a:t>le </a:t>
            </a:r>
            <a:r>
              <a:rPr lang="fr-FR" sz="1200" b="1" i="0" kern="1200" dirty="0" smtClean="0">
                <a:solidFill>
                  <a:schemeClr val="tx1"/>
                </a:solidFill>
                <a:effectLst/>
                <a:latin typeface="+mn-lt"/>
                <a:ea typeface="+mn-ea"/>
                <a:cs typeface="+mn-cs"/>
              </a:rPr>
              <a:t>facteur d'agglutination A</a:t>
            </a:r>
            <a:r>
              <a:rPr lang="fr-FR" sz="1200" b="0" i="0" kern="1200" dirty="0" smtClean="0">
                <a:solidFill>
                  <a:schemeClr val="tx1"/>
                </a:solidFill>
                <a:effectLst/>
                <a:latin typeface="+mn-lt"/>
                <a:ea typeface="+mn-ea"/>
                <a:cs typeface="+mn-cs"/>
              </a:rPr>
              <a:t> (</a:t>
            </a:r>
            <a:r>
              <a:rPr lang="fr-FR" sz="1200" b="1" i="0" kern="1200" dirty="0" err="1" smtClean="0">
                <a:solidFill>
                  <a:schemeClr val="tx1"/>
                </a:solidFill>
                <a:effectLst/>
                <a:latin typeface="+mn-lt"/>
                <a:ea typeface="+mn-ea"/>
                <a:cs typeface="+mn-cs"/>
              </a:rPr>
              <a:t>ClfA</a:t>
            </a:r>
            <a:r>
              <a:rPr lang="fr-FR" sz="1200" b="0" i="0" kern="1200" dirty="0" smtClean="0">
                <a:solidFill>
                  <a:schemeClr val="tx1"/>
                </a:solidFill>
                <a:effectLst/>
                <a:latin typeface="+mn-lt"/>
                <a:ea typeface="+mn-ea"/>
                <a:cs typeface="+mn-cs"/>
              </a:rPr>
              <a:t>) est une </a:t>
            </a:r>
            <a:r>
              <a:rPr lang="fr-FR" sz="1200" b="0" i="0" u="none" strike="noStrike" kern="1200" dirty="0" smtClean="0">
                <a:solidFill>
                  <a:schemeClr val="tx1"/>
                </a:solidFill>
                <a:effectLst/>
                <a:latin typeface="+mn-lt"/>
                <a:ea typeface="+mn-ea"/>
                <a:cs typeface="+mn-cs"/>
                <a:hlinkClick r:id="rId3" tooltip="Protéine"/>
              </a:rPr>
              <a:t>protéine</a:t>
            </a:r>
            <a:r>
              <a:rPr lang="fr-FR" sz="1200" b="0" i="0" kern="1200" dirty="0" smtClean="0">
                <a:solidFill>
                  <a:schemeClr val="tx1"/>
                </a:solidFill>
                <a:effectLst/>
                <a:latin typeface="+mn-lt"/>
                <a:ea typeface="+mn-ea"/>
                <a:cs typeface="+mn-cs"/>
              </a:rPr>
              <a:t> du </a:t>
            </a:r>
            <a:r>
              <a:rPr lang="fr-FR" sz="1200" b="0" i="0" u="none" strike="noStrike" kern="1200" dirty="0" smtClean="0">
                <a:solidFill>
                  <a:schemeClr val="tx1"/>
                </a:solidFill>
                <a:effectLst/>
                <a:latin typeface="+mn-lt"/>
                <a:ea typeface="+mn-ea"/>
                <a:cs typeface="+mn-cs"/>
                <a:hlinkClick r:id="rId4" tooltip="Staphylocoque doré"/>
              </a:rPr>
              <a:t>staphylocoque doré</a:t>
            </a:r>
            <a:r>
              <a:rPr lang="fr-FR" sz="1200" b="0" i="0" kern="1200" dirty="0" smtClean="0">
                <a:solidFill>
                  <a:schemeClr val="tx1"/>
                </a:solidFill>
                <a:effectLst/>
                <a:latin typeface="+mn-lt"/>
                <a:ea typeface="+mn-ea"/>
                <a:cs typeface="+mn-cs"/>
              </a:rPr>
              <a:t> (</a:t>
            </a:r>
            <a:r>
              <a:rPr lang="fr-FR" sz="1200" b="0" i="1" kern="1200" dirty="0" smtClean="0">
                <a:solidFill>
                  <a:schemeClr val="tx1"/>
                </a:solidFill>
                <a:effectLst/>
                <a:latin typeface="+mn-lt"/>
                <a:ea typeface="+mn-ea"/>
                <a:cs typeface="+mn-cs"/>
              </a:rPr>
              <a:t>Staphylococcus aureus</a:t>
            </a:r>
            <a:r>
              <a:rPr lang="fr-FR" sz="1200" b="0" i="0" kern="1200" dirty="0" smtClean="0">
                <a:solidFill>
                  <a:schemeClr val="tx1"/>
                </a:solidFill>
                <a:effectLst/>
                <a:latin typeface="+mn-lt"/>
                <a:ea typeface="+mn-ea"/>
                <a:cs typeface="+mn-cs"/>
              </a:rPr>
              <a:t>) qui se lie au </a:t>
            </a:r>
            <a:r>
              <a:rPr lang="fr-FR" sz="1200" b="0" i="0" u="none" strike="noStrike" kern="1200" dirty="0" smtClean="0">
                <a:solidFill>
                  <a:schemeClr val="tx1"/>
                </a:solidFill>
                <a:effectLst/>
                <a:latin typeface="+mn-lt"/>
                <a:ea typeface="+mn-ea"/>
                <a:cs typeface="+mn-cs"/>
                <a:hlinkClick r:id="rId5" tooltip="Fibrinogène"/>
              </a:rPr>
              <a:t>fibrinogène</a:t>
            </a:r>
            <a:r>
              <a:rPr lang="fr-FR" sz="1200" b="0" i="0" kern="1200" dirty="0" smtClean="0">
                <a:solidFill>
                  <a:schemeClr val="tx1"/>
                </a:solidFill>
                <a:effectLst/>
                <a:latin typeface="+mn-lt"/>
                <a:ea typeface="+mn-ea"/>
                <a:cs typeface="+mn-cs"/>
              </a:rPr>
              <a:t> et fait partie de la famille des </a:t>
            </a:r>
            <a:r>
              <a:rPr lang="fr-FR" sz="1200" b="0" i="0" u="none" strike="noStrike" kern="1200" dirty="0" err="1" smtClean="0">
                <a:solidFill>
                  <a:schemeClr val="tx1"/>
                </a:solidFill>
                <a:effectLst/>
                <a:latin typeface="+mn-lt"/>
                <a:ea typeface="+mn-ea"/>
                <a:cs typeface="+mn-cs"/>
                <a:hlinkClick r:id="rId6" tooltip="Adhésine (page inexistante)"/>
              </a:rPr>
              <a:t>adhésines</a:t>
            </a:r>
            <a:r>
              <a:rPr lang="fr-FR" sz="1200" b="0" i="0" kern="1200" dirty="0" smtClean="0">
                <a:solidFill>
                  <a:schemeClr val="tx1"/>
                </a:solidFill>
                <a:effectLst/>
                <a:latin typeface="+mn-lt"/>
                <a:ea typeface="+mn-ea"/>
                <a:cs typeface="+mn-cs"/>
              </a:rPr>
              <a:t> . Il s'agit d'un </a:t>
            </a:r>
            <a:r>
              <a:rPr lang="fr-FR" sz="1200" b="0" i="0" u="none" strike="noStrike" kern="1200" dirty="0" smtClean="0">
                <a:solidFill>
                  <a:schemeClr val="tx1"/>
                </a:solidFill>
                <a:effectLst/>
                <a:latin typeface="+mn-lt"/>
                <a:ea typeface="+mn-ea"/>
                <a:cs typeface="+mn-cs"/>
                <a:hlinkClick r:id="rId7" tooltip="Facteur de virulence"/>
              </a:rPr>
              <a:t>facteur de virulence</a:t>
            </a:r>
            <a:r>
              <a:rPr lang="fr-FR" sz="1200" b="0" i="0" kern="1200" dirty="0" smtClean="0">
                <a:solidFill>
                  <a:schemeClr val="tx1"/>
                </a:solidFill>
                <a:effectLst/>
                <a:latin typeface="+mn-lt"/>
                <a:ea typeface="+mn-ea"/>
                <a:cs typeface="+mn-cs"/>
              </a:rPr>
              <a:t> de cette </a:t>
            </a:r>
            <a:r>
              <a:rPr lang="fr-FR" sz="1200" b="0" i="0" u="none" strike="noStrike" kern="1200" dirty="0" smtClean="0">
                <a:solidFill>
                  <a:schemeClr val="tx1"/>
                </a:solidFill>
                <a:effectLst/>
                <a:latin typeface="+mn-lt"/>
                <a:ea typeface="+mn-ea"/>
                <a:cs typeface="+mn-cs"/>
                <a:hlinkClick r:id="rId8" tooltip="Bactérie"/>
              </a:rPr>
              <a:t>bactérie</a:t>
            </a:r>
            <a:r>
              <a:rPr lang="fr-FR" sz="1200" b="0" i="0" kern="1200" dirty="0" smtClean="0">
                <a:solidFill>
                  <a:schemeClr val="tx1"/>
                </a:solidFill>
                <a:effectLst/>
                <a:latin typeface="+mn-lt"/>
                <a:ea typeface="+mn-ea"/>
                <a:cs typeface="+mn-cs"/>
              </a:rPr>
              <a:t>, localisée à la surface de la </a:t>
            </a:r>
            <a:r>
              <a:rPr lang="fr-FR" sz="1200" b="0" i="0" u="none" strike="noStrike" kern="1200" dirty="0" smtClean="0">
                <a:solidFill>
                  <a:schemeClr val="tx1"/>
                </a:solidFill>
                <a:effectLst/>
                <a:latin typeface="+mn-lt"/>
                <a:ea typeface="+mn-ea"/>
                <a:cs typeface="+mn-cs"/>
                <a:hlinkClick r:id="rId9" tooltip="Cellule (biologie)"/>
              </a:rPr>
              <a:t>cellule</a:t>
            </a:r>
            <a:r>
              <a:rPr lang="fr-FR" sz="1200" b="0" i="0" u="none" strike="noStrike" kern="1200" baseline="30000" dirty="0" smtClean="0">
                <a:solidFill>
                  <a:schemeClr val="tx1"/>
                </a:solidFill>
                <a:effectLst/>
                <a:latin typeface="+mn-lt"/>
                <a:ea typeface="+mn-ea"/>
                <a:cs typeface="+mn-cs"/>
                <a:hlinkClick r:id="rId10"/>
              </a:rPr>
              <a:t>4</a:t>
            </a:r>
            <a:r>
              <a:rPr lang="fr-FR" sz="1200" b="0" i="0" kern="1200" dirty="0" smtClean="0">
                <a:solidFill>
                  <a:schemeClr val="tx1"/>
                </a:solidFill>
                <a:effectLst/>
                <a:latin typeface="+mn-lt"/>
                <a:ea typeface="+mn-ea"/>
                <a:cs typeface="+mn-cs"/>
              </a:rPr>
              <a:t>. Sa liaison aux monomères de fibrinogène dans le </a:t>
            </a:r>
            <a:r>
              <a:rPr lang="fr-FR" sz="1200" b="0" i="0" u="none" strike="noStrike" kern="1200" dirty="0" smtClean="0">
                <a:solidFill>
                  <a:schemeClr val="tx1"/>
                </a:solidFill>
                <a:effectLst/>
                <a:latin typeface="+mn-lt"/>
                <a:ea typeface="+mn-ea"/>
                <a:cs typeface="+mn-cs"/>
                <a:hlinkClick r:id="rId11" tooltip="Plasma sanguin"/>
              </a:rPr>
              <a:t>plasma sanguin</a:t>
            </a:r>
            <a:r>
              <a:rPr lang="fr-FR" sz="1200" b="0" i="0" kern="1200" dirty="0" smtClean="0">
                <a:solidFill>
                  <a:schemeClr val="tx1"/>
                </a:solidFill>
                <a:effectLst/>
                <a:latin typeface="+mn-lt"/>
                <a:ea typeface="+mn-ea"/>
                <a:cs typeface="+mn-cs"/>
              </a:rPr>
              <a:t> a pour effet d'activer ces derniers et de déclencher l'agglutination du plasma</a:t>
            </a:r>
            <a:r>
              <a:rPr lang="fr-FR" sz="1200" b="0" i="0" u="none" strike="noStrike" kern="1200" baseline="30000" dirty="0" smtClean="0">
                <a:solidFill>
                  <a:schemeClr val="tx1"/>
                </a:solidFill>
                <a:effectLst/>
                <a:latin typeface="+mn-lt"/>
                <a:ea typeface="+mn-ea"/>
                <a:cs typeface="+mn-cs"/>
                <a:hlinkClick r:id="rId12"/>
              </a:rPr>
              <a:t>5</a:t>
            </a:r>
            <a:r>
              <a:rPr lang="fr-FR" sz="1200" b="0" i="0" kern="1200" dirty="0" smtClean="0">
                <a:solidFill>
                  <a:schemeClr val="tx1"/>
                </a:solidFill>
                <a:effectLst/>
                <a:latin typeface="+mn-lt"/>
                <a:ea typeface="+mn-ea"/>
                <a:cs typeface="+mn-cs"/>
              </a:rPr>
              <a:t>, d'où son</a:t>
            </a:r>
            <a:r>
              <a:rPr lang="fr-FR" sz="1200" b="0" i="0" kern="1200" baseline="0" dirty="0" smtClean="0">
                <a:solidFill>
                  <a:schemeClr val="tx1"/>
                </a:solidFill>
                <a:effectLst/>
                <a:latin typeface="+mn-lt"/>
                <a:ea typeface="+mn-ea"/>
                <a:cs typeface="+mn-cs"/>
              </a:rPr>
              <a:t> nom</a:t>
            </a:r>
          </a:p>
          <a:p>
            <a:r>
              <a:rPr lang="fr-FR" sz="1200" b="0" i="0" kern="1200" baseline="0" dirty="0" smtClean="0">
                <a:solidFill>
                  <a:schemeClr val="tx1"/>
                </a:solidFill>
                <a:effectLst/>
                <a:latin typeface="+mn-lt"/>
                <a:ea typeface="+mn-ea"/>
                <a:cs typeface="+mn-cs"/>
              </a:rPr>
              <a:t>La fibronectine est un </a:t>
            </a:r>
            <a:r>
              <a:rPr lang="fr-FR" sz="1200" b="0" i="0" kern="1200" baseline="0" dirty="0" smtClean="0">
                <a:solidFill>
                  <a:srgbClr val="FF0000"/>
                </a:solidFill>
                <a:effectLst/>
                <a:latin typeface="+mn-lt"/>
                <a:ea typeface="+mn-ea"/>
                <a:cs typeface="+mn-cs"/>
              </a:rPr>
              <a:t>glycoprotéine</a:t>
            </a:r>
            <a:r>
              <a:rPr lang="fr-FR" sz="1200" b="0" i="0" kern="1200" baseline="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qui joue un rôle clé dans l'adhésion des cellules à la matrice extracellulaire. </a:t>
            </a:r>
            <a:endParaRPr lang="fr-FR" dirty="0">
              <a:solidFill>
                <a:schemeClr val="tx1"/>
              </a:solidFill>
            </a:endParaRPr>
          </a:p>
        </p:txBody>
      </p:sp>
      <p:sp>
        <p:nvSpPr>
          <p:cNvPr id="4" name="Espace réservé du numéro de diapositive 3"/>
          <p:cNvSpPr>
            <a:spLocks noGrp="1"/>
          </p:cNvSpPr>
          <p:nvPr>
            <p:ph type="sldNum" sz="quarter" idx="10"/>
          </p:nvPr>
        </p:nvSpPr>
        <p:spPr/>
        <p:txBody>
          <a:bodyPr/>
          <a:lstStyle/>
          <a:p>
            <a:fld id="{9869C638-19ED-4F62-B579-CF120411CC78}" type="slidenum">
              <a:rPr lang="fr-FR" smtClean="0"/>
              <a:pPr/>
              <a:t>15</a:t>
            </a:fld>
            <a:endParaRPr lang="fr-FR"/>
          </a:p>
        </p:txBody>
      </p:sp>
    </p:spTree>
    <p:extLst>
      <p:ext uri="{BB962C8B-B14F-4D97-AF65-F5344CB8AC3E}">
        <p14:creationId xmlns:p14="http://schemas.microsoft.com/office/powerpoint/2010/main" val="4095696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smtClean="0">
                <a:solidFill>
                  <a:srgbClr val="FF0000"/>
                </a:solidFill>
                <a:latin typeface="Comic Sans MS" pitchFamily="66" charset="0"/>
              </a:rPr>
              <a:t>thrombophlébites septiques: </a:t>
            </a:r>
            <a:r>
              <a:rPr lang="fr-FR" dirty="0" smtClean="0">
                <a:solidFill>
                  <a:srgbClr val="FF0000"/>
                </a:solidFill>
                <a:latin typeface="Comic Sans MS" pitchFamily="66" charset="0"/>
              </a:rPr>
              <a:t>obturation des veines par un caillot de sang et qui s’accompagne,</a:t>
            </a:r>
            <a:r>
              <a:rPr lang="fr-FR" baseline="0" dirty="0" smtClean="0">
                <a:solidFill>
                  <a:srgbClr val="FF0000"/>
                </a:solidFill>
                <a:latin typeface="Comic Sans MS" pitchFamily="66" charset="0"/>
              </a:rPr>
              <a:t> le plus souvent d’une inflammation de la paroi veineuse</a:t>
            </a:r>
            <a:r>
              <a:rPr lang="fr-FR" dirty="0" smtClean="0"/>
              <a:t/>
            </a:r>
            <a:br>
              <a:rPr lang="fr-FR" dirty="0" smtClean="0"/>
            </a:br>
            <a:r>
              <a:rPr lang="fr-FR" b="1" u="sng" dirty="0" smtClean="0"/>
              <a:t>le terme septique  </a:t>
            </a:r>
            <a:r>
              <a:rPr lang="fr-FR" b="1" dirty="0" smtClean="0"/>
              <a:t>relatif à une infection microbienne</a:t>
            </a:r>
            <a:endParaRPr lang="fr-FR" b="1" dirty="0"/>
          </a:p>
        </p:txBody>
      </p:sp>
      <p:sp>
        <p:nvSpPr>
          <p:cNvPr id="4" name="Espace réservé du numéro de diapositive 3"/>
          <p:cNvSpPr>
            <a:spLocks noGrp="1"/>
          </p:cNvSpPr>
          <p:nvPr>
            <p:ph type="sldNum" sz="quarter" idx="10"/>
          </p:nvPr>
        </p:nvSpPr>
        <p:spPr/>
        <p:txBody>
          <a:bodyPr/>
          <a:lstStyle/>
          <a:p>
            <a:fld id="{9869C638-19ED-4F62-B579-CF120411CC78}" type="slidenum">
              <a:rPr lang="fr-FR" smtClean="0"/>
              <a:pPr/>
              <a:t>16</a:t>
            </a:fld>
            <a:endParaRPr lang="fr-FR"/>
          </a:p>
        </p:txBody>
      </p:sp>
    </p:spTree>
    <p:extLst>
      <p:ext uri="{BB962C8B-B14F-4D97-AF65-F5344CB8AC3E}">
        <p14:creationId xmlns:p14="http://schemas.microsoft.com/office/powerpoint/2010/main" val="984654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i="1" dirty="0" smtClean="0">
                <a:latin typeface="Comic Sans MS" pitchFamily="66" charset="0"/>
              </a:rPr>
              <a:t>Capable de supporter la présence d’inhibiteurs (</a:t>
            </a:r>
            <a:r>
              <a:rPr lang="fr-FR" sz="1200" i="1" dirty="0" err="1" smtClean="0">
                <a:latin typeface="Comic Sans MS" pitchFamily="66" charset="0"/>
              </a:rPr>
              <a:t>tellurite</a:t>
            </a:r>
            <a:r>
              <a:rPr lang="fr-FR" sz="1200" i="1" dirty="0" smtClean="0">
                <a:latin typeface="Comic Sans MS" pitchFamily="66" charset="0"/>
              </a:rPr>
              <a:t> de potassium et chlorure de lithium ); réalisant une réduction de </a:t>
            </a:r>
            <a:r>
              <a:rPr lang="fr-FR" sz="1200" i="1" dirty="0" err="1" smtClean="0">
                <a:latin typeface="Comic Sans MS" pitchFamily="66" charset="0"/>
              </a:rPr>
              <a:t>tellurite</a:t>
            </a:r>
            <a:r>
              <a:rPr lang="fr-FR" sz="1200" i="1" dirty="0" smtClean="0">
                <a:latin typeface="Comic Sans MS" pitchFamily="66" charset="0"/>
              </a:rPr>
              <a:t> en tellure (colonies noires) une lipolyse (liseré opaque autour des colonies ) et une protéolyse (halo clair autour des colonies),</a:t>
            </a:r>
            <a:r>
              <a:rPr lang="fr-FR" i="1" dirty="0" smtClean="0">
                <a:latin typeface="Comic Sans MS" pitchFamily="66" charset="0"/>
              </a:rPr>
              <a:t>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9869C638-19ED-4F62-B579-CF120411CC78}" type="slidenum">
              <a:rPr lang="fr-FR" smtClean="0"/>
              <a:pPr/>
              <a:t>23</a:t>
            </a:fld>
            <a:endParaRPr lang="fr-FR"/>
          </a:p>
        </p:txBody>
      </p:sp>
    </p:spTree>
    <p:extLst>
      <p:ext uri="{BB962C8B-B14F-4D97-AF65-F5344CB8AC3E}">
        <p14:creationId xmlns:p14="http://schemas.microsoft.com/office/powerpoint/2010/main" val="2552703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smtClean="0"/>
              <a:t>Cliquez pour modifier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20A87744-5852-44A7-A097-60132019A08A}" type="datetimeFigureOut">
              <a:rPr lang="fr-FR" smtClean="0"/>
              <a:pPr/>
              <a:t>18/04/2020</a:t>
            </a:fld>
            <a:endParaRPr lang="fr-F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F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90CECC29-1639-4C14-84D9-0E381E79A43B}"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20A87744-5852-44A7-A097-60132019A08A}" type="datetimeFigureOut">
              <a:rPr lang="fr-FR" smtClean="0"/>
              <a:pPr/>
              <a:t>18/04/2020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0CECC29-1639-4C14-84D9-0E381E79A43B}" type="slidenum">
              <a:rPr lang="fr-FR" smtClean="0"/>
              <a:pPr/>
              <a:t>‹N°›</a:t>
            </a:fld>
            <a:endParaRPr lang="fr-F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20A87744-5852-44A7-A097-60132019A08A}" type="datetimeFigureOut">
              <a:rPr lang="fr-FR" smtClean="0"/>
              <a:pPr/>
              <a:t>18/04/2020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0CECC29-1639-4C14-84D9-0E381E79A43B}" type="slidenum">
              <a:rPr lang="fr-FR" smtClean="0"/>
              <a:pPr/>
              <a:t>‹N°›</a:t>
            </a:fld>
            <a:endParaRPr lang="fr-F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4"/>
          </p:nvPr>
        </p:nvSpPr>
        <p:spPr/>
        <p:txBody>
          <a:bodyPr rtlCol="0"/>
          <a:lstStyle/>
          <a:p>
            <a:fld id="{20A87744-5852-44A7-A097-60132019A08A}" type="datetimeFigureOut">
              <a:rPr lang="fr-FR" smtClean="0"/>
              <a:pPr/>
              <a:t>18/04/2020</a:t>
            </a:fld>
            <a:endParaRPr lang="fr-FR"/>
          </a:p>
        </p:txBody>
      </p:sp>
      <p:sp>
        <p:nvSpPr>
          <p:cNvPr id="9" name="Espace réservé du numéro de diapositive 8"/>
          <p:cNvSpPr>
            <a:spLocks noGrp="1"/>
          </p:cNvSpPr>
          <p:nvPr>
            <p:ph type="sldNum" sz="quarter" idx="15"/>
          </p:nvPr>
        </p:nvSpPr>
        <p:spPr/>
        <p:txBody>
          <a:bodyPr rtlCol="0"/>
          <a:lstStyle/>
          <a:p>
            <a:fld id="{90CECC29-1639-4C14-84D9-0E381E79A43B}"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20A87744-5852-44A7-A097-60132019A08A}" type="datetimeFigureOut">
              <a:rPr lang="fr-FR" smtClean="0"/>
              <a:pPr/>
              <a:t>18/04/2020</a:t>
            </a:fld>
            <a:endParaRPr lang="fr-F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90CECC29-1639-4C14-84D9-0E381E79A43B}"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5" name="Espace réservé de la date 4"/>
          <p:cNvSpPr>
            <a:spLocks noGrp="1"/>
          </p:cNvSpPr>
          <p:nvPr>
            <p:ph type="dt" sz="half" idx="10"/>
          </p:nvPr>
        </p:nvSpPr>
        <p:spPr/>
        <p:txBody>
          <a:bodyPr/>
          <a:lstStyle/>
          <a:p>
            <a:fld id="{20A87744-5852-44A7-A097-60132019A08A}" type="datetimeFigureOut">
              <a:rPr lang="fr-FR" smtClean="0"/>
              <a:pPr/>
              <a:t>18/04/2020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0CECC29-1639-4C14-84D9-0E381E79A43B}" type="slidenum">
              <a:rPr lang="fr-FR" smtClean="0"/>
              <a:pPr/>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smtClean="0"/>
              <a:t>Cliquez pour modifier le style du titre</a:t>
            </a:r>
            <a:endParaRPr kumimoji="0" lang="en-US"/>
          </a:p>
        </p:txBody>
      </p:sp>
      <p:sp>
        <p:nvSpPr>
          <p:cNvPr id="7" name="Espace réservé de la date 6"/>
          <p:cNvSpPr>
            <a:spLocks noGrp="1"/>
          </p:cNvSpPr>
          <p:nvPr>
            <p:ph type="dt" sz="half" idx="10"/>
          </p:nvPr>
        </p:nvSpPr>
        <p:spPr/>
        <p:txBody>
          <a:bodyPr/>
          <a:lstStyle/>
          <a:p>
            <a:fld id="{20A87744-5852-44A7-A097-60132019A08A}" type="datetimeFigureOut">
              <a:rPr lang="fr-FR" smtClean="0"/>
              <a:pPr/>
              <a:t>18/04/2020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0CECC29-1639-4C14-84D9-0E381E79A43B}" type="slidenum">
              <a:rPr lang="fr-FR" smtClean="0"/>
              <a:pPr/>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smtClean="0"/>
              <a:t>Cliquez pour modifier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smtClean="0"/>
              <a:t>Cliquez pour modifier les styles du texte du masque</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6" name="Espace réservé de la date 5"/>
          <p:cNvSpPr>
            <a:spLocks noGrp="1"/>
          </p:cNvSpPr>
          <p:nvPr>
            <p:ph type="dt" sz="half" idx="10"/>
          </p:nvPr>
        </p:nvSpPr>
        <p:spPr/>
        <p:txBody>
          <a:bodyPr rtlCol="0"/>
          <a:lstStyle/>
          <a:p>
            <a:fld id="{20A87744-5852-44A7-A097-60132019A08A}" type="datetimeFigureOut">
              <a:rPr lang="fr-FR" smtClean="0"/>
              <a:pPr/>
              <a:t>18/04/2020</a:t>
            </a:fld>
            <a:endParaRPr lang="fr-FR"/>
          </a:p>
        </p:txBody>
      </p:sp>
      <p:sp>
        <p:nvSpPr>
          <p:cNvPr id="7" name="Espace réservé du numéro de diapositive 6"/>
          <p:cNvSpPr>
            <a:spLocks noGrp="1"/>
          </p:cNvSpPr>
          <p:nvPr>
            <p:ph type="sldNum" sz="quarter" idx="11"/>
          </p:nvPr>
        </p:nvSpPr>
        <p:spPr/>
        <p:txBody>
          <a:bodyPr rtlCol="0"/>
          <a:lstStyle/>
          <a:p>
            <a:fld id="{90CECC29-1639-4C14-84D9-0E381E79A43B}" type="slidenum">
              <a:rPr lang="fr-FR" smtClean="0"/>
              <a:pPr/>
              <a:t>‹N°›</a:t>
            </a:fld>
            <a:endParaRPr lang="fr-FR"/>
          </a:p>
        </p:txBody>
      </p:sp>
      <p:sp>
        <p:nvSpPr>
          <p:cNvPr id="8" name="Espace réservé du pied de page 7"/>
          <p:cNvSpPr>
            <a:spLocks noGrp="1"/>
          </p:cNvSpPr>
          <p:nvPr>
            <p:ph type="ftr" sz="quarter" idx="12"/>
          </p:nvPr>
        </p:nvSpPr>
        <p:spPr/>
        <p:txBody>
          <a:bodyPr rtlCol="0"/>
          <a:lstStyle/>
          <a:p>
            <a:endParaRPr lang="fr-F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0A87744-5852-44A7-A097-60132019A08A}" type="datetimeFigureOut">
              <a:rPr lang="fr-FR" smtClean="0"/>
              <a:pPr/>
              <a:t>18/04/2020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0CECC29-1639-4C14-84D9-0E381E79A43B}" type="slidenum">
              <a:rPr lang="fr-FR" smtClean="0"/>
              <a:pPr/>
              <a:t>‹N°›</a:t>
            </a:fld>
            <a:endParaRPr lang="fr-F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1" name="Espace réservé de la date 20"/>
          <p:cNvSpPr>
            <a:spLocks noGrp="1"/>
          </p:cNvSpPr>
          <p:nvPr>
            <p:ph type="dt" sz="half" idx="14"/>
          </p:nvPr>
        </p:nvSpPr>
        <p:spPr/>
        <p:txBody>
          <a:bodyPr rtlCol="0"/>
          <a:lstStyle/>
          <a:p>
            <a:fld id="{20A87744-5852-44A7-A097-60132019A08A}" type="datetimeFigureOut">
              <a:rPr lang="fr-FR" smtClean="0"/>
              <a:pPr/>
              <a:t>18/04/2020</a:t>
            </a:fld>
            <a:endParaRPr lang="fr-FR"/>
          </a:p>
        </p:txBody>
      </p:sp>
      <p:sp>
        <p:nvSpPr>
          <p:cNvPr id="22" name="Espace réservé du numéro de diapositive 21"/>
          <p:cNvSpPr>
            <a:spLocks noGrp="1"/>
          </p:cNvSpPr>
          <p:nvPr>
            <p:ph type="sldNum" sz="quarter" idx="15"/>
          </p:nvPr>
        </p:nvSpPr>
        <p:spPr/>
        <p:txBody>
          <a:bodyPr rtlCol="0"/>
          <a:lstStyle/>
          <a:p>
            <a:fld id="{90CECC29-1639-4C14-84D9-0E381E79A43B}" type="slidenum">
              <a:rPr lang="fr-FR" smtClean="0"/>
              <a:pPr/>
              <a:t>‹N°›</a:t>
            </a:fld>
            <a:endParaRPr lang="fr-FR"/>
          </a:p>
        </p:txBody>
      </p:sp>
      <p:sp>
        <p:nvSpPr>
          <p:cNvPr id="23" name="Espace réservé du pied de page 22"/>
          <p:cNvSpPr>
            <a:spLocks noGrp="1"/>
          </p:cNvSpPr>
          <p:nvPr>
            <p:ph type="ftr" sz="quarter" idx="16"/>
          </p:nvPr>
        </p:nvSpPr>
        <p:spPr/>
        <p:txBody>
          <a:bodyPr rtlCol="0"/>
          <a:lstStyle/>
          <a:p>
            <a:endParaRPr lang="fr-FR"/>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smtClean="0"/>
              <a:t>Cliquez pour modifier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smtClean="0"/>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Espace réservé de la date 16"/>
          <p:cNvSpPr>
            <a:spLocks noGrp="1"/>
          </p:cNvSpPr>
          <p:nvPr>
            <p:ph type="dt" sz="half" idx="10"/>
          </p:nvPr>
        </p:nvSpPr>
        <p:spPr/>
        <p:txBody>
          <a:bodyPr rtlCol="0"/>
          <a:lstStyle/>
          <a:p>
            <a:fld id="{20A87744-5852-44A7-A097-60132019A08A}" type="datetimeFigureOut">
              <a:rPr lang="fr-FR" smtClean="0"/>
              <a:pPr/>
              <a:t>18/04/2020</a:t>
            </a:fld>
            <a:endParaRPr lang="fr-FR"/>
          </a:p>
        </p:txBody>
      </p:sp>
      <p:sp>
        <p:nvSpPr>
          <p:cNvPr id="18" name="Espace réservé du numéro de diapositive 17"/>
          <p:cNvSpPr>
            <a:spLocks noGrp="1"/>
          </p:cNvSpPr>
          <p:nvPr>
            <p:ph type="sldNum" sz="quarter" idx="11"/>
          </p:nvPr>
        </p:nvSpPr>
        <p:spPr/>
        <p:txBody>
          <a:bodyPr rtlCol="0"/>
          <a:lstStyle/>
          <a:p>
            <a:fld id="{90CECC29-1639-4C14-84D9-0E381E79A43B}" type="slidenum">
              <a:rPr lang="fr-FR" smtClean="0"/>
              <a:pPr/>
              <a:t>‹N°›</a:t>
            </a:fld>
            <a:endParaRPr lang="fr-FR"/>
          </a:p>
        </p:txBody>
      </p:sp>
      <p:sp>
        <p:nvSpPr>
          <p:cNvPr id="21" name="Espace réservé du pied de page 20"/>
          <p:cNvSpPr>
            <a:spLocks noGrp="1"/>
          </p:cNvSpPr>
          <p:nvPr>
            <p:ph type="ftr" sz="quarter" idx="12"/>
          </p:nvPr>
        </p:nvSpPr>
        <p:spPr/>
        <p:txBody>
          <a:bodyPr rtlCol="0"/>
          <a:lstStyle/>
          <a:p>
            <a:endParaRPr lang="fr-F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20A87744-5852-44A7-A097-60132019A08A}" type="datetimeFigureOut">
              <a:rPr lang="fr-FR" smtClean="0"/>
              <a:pPr/>
              <a:t>18/04/2020</a:t>
            </a:fld>
            <a:endParaRPr lang="fr-F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90CECC29-1639-4C14-84D9-0E381E79A43B}"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emf"/><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6.xml"/><Relationship Id="rId7" Type="http://schemas.openxmlformats.org/officeDocument/2006/relationships/image" Target="../media/image13.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jpeg"/><Relationship Id="rId5" Type="http://schemas.openxmlformats.org/officeDocument/2006/relationships/image" Target="../media/image2.jpeg"/><Relationship Id="rId4" Type="http://schemas.openxmlformats.org/officeDocument/2006/relationships/notesSlide" Target="../notesSlides/notesSlide3.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6.xml"/><Relationship Id="rId7" Type="http://schemas.openxmlformats.org/officeDocument/2006/relationships/diagramQuickStyle" Target="../diagrams/quickStyle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image" Target="../media/image2.jpeg"/><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17.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hyperlink" Target="https://fr.wikipedia.org/wiki/Staphylococcus" TargetMode="External"/><Relationship Id="rId3" Type="http://schemas.openxmlformats.org/officeDocument/2006/relationships/slideLayout" Target="../slideLayouts/slideLayout6.xml"/><Relationship Id="rId7" Type="http://schemas.openxmlformats.org/officeDocument/2006/relationships/hyperlink" Target="https://fr.wikipedia.org/wiki/Genre_(biologie)" TargetMode="Externa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s://fr.wikipedia.org/wiki/Pathog%C3%A8ne" TargetMode="External"/><Relationship Id="rId11" Type="http://schemas.openxmlformats.org/officeDocument/2006/relationships/image" Target="../media/image4.png"/><Relationship Id="rId5" Type="http://schemas.openxmlformats.org/officeDocument/2006/relationships/hyperlink" Target="https://fr.wikipedia.org/wiki/Esp%C3%A8ce" TargetMode="External"/><Relationship Id="rId10" Type="http://schemas.openxmlformats.org/officeDocument/2006/relationships/hyperlink" Target="https://fr.wikipedia.org/wiki/Carot%C3%A9no%C3%AFde" TargetMode="External"/><Relationship Id="rId4" Type="http://schemas.openxmlformats.org/officeDocument/2006/relationships/image" Target="../media/image2.jpeg"/><Relationship Id="rId9" Type="http://schemas.openxmlformats.org/officeDocument/2006/relationships/hyperlink" Target="https://fr.wikipedia.org/wiki/Cocci"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11.jpeg"/><Relationship Id="rId3" Type="http://schemas.openxmlformats.org/officeDocument/2006/relationships/slideLayout" Target="../slideLayouts/slideLayout7.xml"/><Relationship Id="rId7" Type="http://schemas.openxmlformats.org/officeDocument/2006/relationships/diagramLayout" Target="../diagrams/layout1.xml"/><Relationship Id="rId12" Type="http://schemas.openxmlformats.org/officeDocument/2006/relationships/image" Target="../media/image10.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Data" Target="../diagrams/data1.xml"/><Relationship Id="rId11" Type="http://schemas.openxmlformats.org/officeDocument/2006/relationships/image" Target="../media/image9.jpeg"/><Relationship Id="rId5" Type="http://schemas.openxmlformats.org/officeDocument/2006/relationships/image" Target="../media/image2.jpeg"/><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 Id="rId1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téléchargement (2).jpg"/>
          <p:cNvPicPr>
            <a:picLocks noChangeAspect="1"/>
          </p:cNvPicPr>
          <p:nvPr/>
        </p:nvPicPr>
        <p:blipFill>
          <a:blip r:embed="rId5" cstate="print"/>
          <a:stretch>
            <a:fillRect/>
          </a:stretch>
        </p:blipFill>
        <p:spPr>
          <a:xfrm>
            <a:off x="-190533" y="-142900"/>
            <a:ext cx="9334533" cy="7000900"/>
          </a:xfrm>
          <a:prstGeom prst="rect">
            <a:avLst/>
          </a:prstGeom>
        </p:spPr>
      </p:pic>
      <p:sp>
        <p:nvSpPr>
          <p:cNvPr id="15" name="TextBox 5"/>
          <p:cNvSpPr txBox="1"/>
          <p:nvPr/>
        </p:nvSpPr>
        <p:spPr>
          <a:xfrm>
            <a:off x="0" y="4143380"/>
            <a:ext cx="3143240" cy="2436744"/>
          </a:xfrm>
          <a:prstGeom prst="rect">
            <a:avLst/>
          </a:prstGeom>
          <a:noFill/>
          <a:ln>
            <a:noFill/>
          </a:ln>
        </p:spPr>
        <p:txBody>
          <a:bodyPr wrap="square" lIns="96698" tIns="48349" rIns="96698" bIns="48349" rtlCol="0">
            <a:spAutoFit/>
          </a:bodyPr>
          <a:lstStyle/>
          <a:p>
            <a:r>
              <a:rPr lang="fr-FR" sz="3600" b="1" i="1" u="sng" dirty="0" smtClean="0">
                <a:solidFill>
                  <a:schemeClr val="bg1">
                    <a:lumMod val="85000"/>
                  </a:schemeClr>
                </a:solidFill>
                <a:latin typeface="Vijaya" pitchFamily="34" charset="0"/>
                <a:cs typeface="Vijaya" pitchFamily="34" charset="0"/>
              </a:rPr>
              <a:t>Préparé par:</a:t>
            </a:r>
            <a:endParaRPr lang="fr-FR" sz="3600" b="1" i="1" u="sng" dirty="0">
              <a:solidFill>
                <a:schemeClr val="bg1">
                  <a:lumMod val="85000"/>
                </a:schemeClr>
              </a:solidFill>
              <a:latin typeface="Vijaya" pitchFamily="34" charset="0"/>
              <a:cs typeface="Vijaya" pitchFamily="34" charset="0"/>
            </a:endParaRPr>
          </a:p>
          <a:p>
            <a:pPr marL="362617" indent="-362617">
              <a:buFont typeface="Arial" pitchFamily="34" charset="0"/>
              <a:buChar char="•"/>
            </a:pPr>
            <a:r>
              <a:rPr lang="fr-FR" sz="2000" b="1" dirty="0" smtClean="0">
                <a:solidFill>
                  <a:schemeClr val="bg1">
                    <a:lumMod val="85000"/>
                  </a:schemeClr>
                </a:solidFill>
                <a:latin typeface="Vijaya" pitchFamily="34" charset="0"/>
                <a:cs typeface="Vijaya" pitchFamily="34" charset="0"/>
              </a:rPr>
              <a:t>REZAZGUI </a:t>
            </a:r>
            <a:r>
              <a:rPr lang="fr-FR" sz="2000" b="1" dirty="0" err="1" smtClean="0">
                <a:solidFill>
                  <a:schemeClr val="bg1">
                    <a:lumMod val="85000"/>
                  </a:schemeClr>
                </a:solidFill>
                <a:latin typeface="Vijaya" pitchFamily="34" charset="0"/>
                <a:cs typeface="Vijaya" pitchFamily="34" charset="0"/>
              </a:rPr>
              <a:t>Afaf</a:t>
            </a:r>
            <a:endParaRPr lang="fr-FR" sz="2000" b="1" dirty="0" smtClean="0">
              <a:solidFill>
                <a:schemeClr val="bg1">
                  <a:lumMod val="85000"/>
                </a:schemeClr>
              </a:solidFill>
              <a:latin typeface="Vijaya" pitchFamily="34" charset="0"/>
              <a:cs typeface="Vijaya" pitchFamily="34" charset="0"/>
            </a:endParaRPr>
          </a:p>
          <a:p>
            <a:pPr marL="362617" indent="-362617">
              <a:buFont typeface="Arial" pitchFamily="34" charset="0"/>
              <a:buChar char="•"/>
            </a:pPr>
            <a:r>
              <a:rPr lang="fr-FR" sz="2000" b="1" dirty="0" smtClean="0">
                <a:solidFill>
                  <a:schemeClr val="bg1">
                    <a:lumMod val="85000"/>
                  </a:schemeClr>
                </a:solidFill>
                <a:latin typeface="Vijaya" pitchFamily="34" charset="0"/>
                <a:cs typeface="Vijaya" pitchFamily="34" charset="0"/>
              </a:rPr>
              <a:t>DJOUDI </a:t>
            </a:r>
            <a:r>
              <a:rPr lang="fr-FR" sz="2000" b="1" dirty="0" err="1" smtClean="0">
                <a:solidFill>
                  <a:schemeClr val="bg1">
                    <a:lumMod val="85000"/>
                  </a:schemeClr>
                </a:solidFill>
                <a:latin typeface="Vijaya" pitchFamily="34" charset="0"/>
                <a:cs typeface="Vijaya" pitchFamily="34" charset="0"/>
              </a:rPr>
              <a:t>Ichrak</a:t>
            </a:r>
            <a:r>
              <a:rPr lang="fr-FR" sz="2000" b="1" dirty="0" smtClean="0">
                <a:solidFill>
                  <a:schemeClr val="bg1">
                    <a:lumMod val="85000"/>
                  </a:schemeClr>
                </a:solidFill>
                <a:latin typeface="Vijaya" pitchFamily="34" charset="0"/>
                <a:cs typeface="Vijaya" pitchFamily="34" charset="0"/>
              </a:rPr>
              <a:t> </a:t>
            </a:r>
            <a:endParaRPr lang="fr-FR" sz="2000" b="1" dirty="0">
              <a:solidFill>
                <a:schemeClr val="bg1">
                  <a:lumMod val="85000"/>
                </a:schemeClr>
              </a:solidFill>
              <a:latin typeface="Vijaya" pitchFamily="34" charset="0"/>
              <a:cs typeface="Vijaya" pitchFamily="34" charset="0"/>
            </a:endParaRPr>
          </a:p>
          <a:p>
            <a:pPr marL="362617" indent="-362617">
              <a:buFont typeface="Arial" pitchFamily="34" charset="0"/>
              <a:buChar char="•"/>
            </a:pPr>
            <a:r>
              <a:rPr lang="fr-FR" sz="2000" b="1" dirty="0" smtClean="0">
                <a:solidFill>
                  <a:schemeClr val="bg1">
                    <a:lumMod val="85000"/>
                  </a:schemeClr>
                </a:solidFill>
                <a:latin typeface="Vijaya" pitchFamily="34" charset="0"/>
                <a:cs typeface="Vijaya" pitchFamily="34" charset="0"/>
              </a:rPr>
              <a:t>DERADJI BELOUM </a:t>
            </a:r>
            <a:r>
              <a:rPr lang="fr-FR" sz="2000" b="1" dirty="0" err="1" smtClean="0">
                <a:solidFill>
                  <a:schemeClr val="bg1">
                    <a:lumMod val="85000"/>
                  </a:schemeClr>
                </a:solidFill>
                <a:latin typeface="Vijaya" pitchFamily="34" charset="0"/>
                <a:cs typeface="Vijaya" pitchFamily="34" charset="0"/>
              </a:rPr>
              <a:t>Feryal</a:t>
            </a:r>
            <a:endParaRPr lang="fr-FR" sz="3600" b="1" dirty="0">
              <a:solidFill>
                <a:schemeClr val="bg1">
                  <a:lumMod val="85000"/>
                </a:schemeClr>
              </a:solidFill>
              <a:latin typeface="Vijaya" pitchFamily="34" charset="0"/>
              <a:cs typeface="Vijaya" pitchFamily="34" charset="0"/>
            </a:endParaRPr>
          </a:p>
          <a:p>
            <a:pPr marL="362617" indent="-362617"/>
            <a:endParaRPr lang="fr-FR" sz="1800" b="1" dirty="0">
              <a:solidFill>
                <a:srgbClr val="080808"/>
              </a:solidFill>
              <a:latin typeface="Arial Black" pitchFamily="34" charset="0"/>
            </a:endParaRPr>
          </a:p>
          <a:p>
            <a:endParaRPr lang="fr-FR" sz="1800" b="1" dirty="0">
              <a:solidFill>
                <a:srgbClr val="080808"/>
              </a:solidFill>
              <a:latin typeface="Arial Black" pitchFamily="34" charset="0"/>
            </a:endParaRPr>
          </a:p>
        </p:txBody>
      </p:sp>
      <p:sp>
        <p:nvSpPr>
          <p:cNvPr id="8" name="ZoneTexte 7"/>
          <p:cNvSpPr txBox="1"/>
          <p:nvPr/>
        </p:nvSpPr>
        <p:spPr>
          <a:xfrm>
            <a:off x="1571604" y="1"/>
            <a:ext cx="6336704" cy="1631216"/>
          </a:xfrm>
          <a:prstGeom prst="rect">
            <a:avLst/>
          </a:prstGeom>
          <a:noFill/>
        </p:spPr>
        <p:txBody>
          <a:bodyPr wrap="square" rtlCol="0">
            <a:spAutoFit/>
          </a:bodyPr>
          <a:lstStyle/>
          <a:p>
            <a:pPr algn="ctr"/>
            <a:r>
              <a:rPr lang="fr-FR" sz="3200" b="1" u="sng" dirty="0" smtClean="0">
                <a:solidFill>
                  <a:schemeClr val="bg1">
                    <a:lumMod val="85000"/>
                  </a:schemeClr>
                </a:solidFill>
                <a:effectLst>
                  <a:outerShdw blurRad="38100" dist="38100" dir="2700000" algn="tl">
                    <a:srgbClr val="000000">
                      <a:alpha val="43137"/>
                    </a:srgbClr>
                  </a:outerShdw>
                </a:effectLst>
                <a:latin typeface="Vijaya" pitchFamily="34" charset="0"/>
                <a:cs typeface="Vijaya" pitchFamily="34" charset="0"/>
              </a:rPr>
              <a:t>Université </a:t>
            </a:r>
            <a:r>
              <a:rPr lang="fr-FR" sz="3200" b="1" u="sng" dirty="0" err="1" smtClean="0">
                <a:solidFill>
                  <a:schemeClr val="bg1">
                    <a:lumMod val="85000"/>
                  </a:schemeClr>
                </a:solidFill>
                <a:effectLst>
                  <a:outerShdw blurRad="38100" dist="38100" dir="2700000" algn="tl">
                    <a:srgbClr val="000000">
                      <a:alpha val="43137"/>
                    </a:srgbClr>
                  </a:outerShdw>
                </a:effectLst>
                <a:latin typeface="Vijaya" pitchFamily="34" charset="0"/>
                <a:cs typeface="Vijaya" pitchFamily="34" charset="0"/>
              </a:rPr>
              <a:t>Mehemmed</a:t>
            </a:r>
            <a:r>
              <a:rPr lang="fr-FR" sz="3200" b="1" u="sng" dirty="0" smtClean="0">
                <a:solidFill>
                  <a:schemeClr val="bg1">
                    <a:lumMod val="85000"/>
                  </a:schemeClr>
                </a:solidFill>
                <a:effectLst>
                  <a:outerShdw blurRad="38100" dist="38100" dir="2700000" algn="tl">
                    <a:srgbClr val="000000">
                      <a:alpha val="43137"/>
                    </a:srgbClr>
                  </a:outerShdw>
                </a:effectLst>
                <a:latin typeface="Vijaya" pitchFamily="34" charset="0"/>
                <a:cs typeface="Vijaya" pitchFamily="34" charset="0"/>
              </a:rPr>
              <a:t> </a:t>
            </a:r>
            <a:r>
              <a:rPr lang="fr-FR" sz="3200" b="1" u="sng" dirty="0" err="1" smtClean="0">
                <a:solidFill>
                  <a:schemeClr val="bg1">
                    <a:lumMod val="85000"/>
                  </a:schemeClr>
                </a:solidFill>
                <a:effectLst>
                  <a:outerShdw blurRad="38100" dist="38100" dir="2700000" algn="tl">
                    <a:srgbClr val="000000">
                      <a:alpha val="43137"/>
                    </a:srgbClr>
                  </a:outerShdw>
                </a:effectLst>
                <a:latin typeface="Vijaya" pitchFamily="34" charset="0"/>
                <a:cs typeface="Vijaya" pitchFamily="34" charset="0"/>
              </a:rPr>
              <a:t>Khider</a:t>
            </a:r>
            <a:r>
              <a:rPr lang="fr-FR" sz="2800" b="1" u="sng" dirty="0" smtClean="0">
                <a:solidFill>
                  <a:schemeClr val="bg1">
                    <a:lumMod val="85000"/>
                  </a:schemeClr>
                </a:solidFill>
                <a:effectLst>
                  <a:outerShdw blurRad="38100" dist="38100" dir="2700000" algn="tl">
                    <a:srgbClr val="000000">
                      <a:alpha val="43137"/>
                    </a:srgbClr>
                  </a:outerShdw>
                </a:effectLst>
                <a:latin typeface="Vijaya" pitchFamily="34" charset="0"/>
                <a:cs typeface="Vijaya" pitchFamily="34" charset="0"/>
              </a:rPr>
              <a:t>-Biskra</a:t>
            </a:r>
            <a:r>
              <a:rPr lang="fr-FR" sz="2400" b="1" u="sng" dirty="0" smtClean="0">
                <a:solidFill>
                  <a:schemeClr val="bg1">
                    <a:lumMod val="85000"/>
                  </a:schemeClr>
                </a:solidFill>
                <a:effectLst>
                  <a:outerShdw blurRad="38100" dist="38100" dir="2700000" algn="tl">
                    <a:srgbClr val="000000">
                      <a:alpha val="43137"/>
                    </a:srgbClr>
                  </a:outerShdw>
                </a:effectLst>
                <a:latin typeface="Browallia New" pitchFamily="34" charset="-34"/>
                <a:cs typeface="Browallia New" pitchFamily="34" charset="-34"/>
              </a:rPr>
              <a:t/>
            </a:r>
            <a:br>
              <a:rPr lang="fr-FR" sz="2400" b="1" u="sng" dirty="0" smtClean="0">
                <a:solidFill>
                  <a:schemeClr val="bg1">
                    <a:lumMod val="85000"/>
                  </a:schemeClr>
                </a:solidFill>
                <a:effectLst>
                  <a:outerShdw blurRad="38100" dist="38100" dir="2700000" algn="tl">
                    <a:srgbClr val="000000">
                      <a:alpha val="43137"/>
                    </a:srgbClr>
                  </a:outerShdw>
                </a:effectLst>
                <a:latin typeface="Browallia New" pitchFamily="34" charset="-34"/>
                <a:cs typeface="Browallia New" pitchFamily="34" charset="-34"/>
              </a:rPr>
            </a:br>
            <a:r>
              <a:rPr lang="fr-FR" sz="2000" b="1" u="sng" dirty="0" smtClean="0">
                <a:solidFill>
                  <a:schemeClr val="bg1">
                    <a:lumMod val="85000"/>
                  </a:schemeClr>
                </a:solidFill>
                <a:effectLst>
                  <a:outerShdw blurRad="38100" dist="38100" dir="2700000" algn="tl">
                    <a:srgbClr val="000000">
                      <a:alpha val="43137"/>
                    </a:srgbClr>
                  </a:outerShdw>
                </a:effectLst>
                <a:latin typeface="Vijaya" pitchFamily="34" charset="0"/>
                <a:cs typeface="Vijaya" pitchFamily="34" charset="0"/>
              </a:rPr>
              <a:t>Faculté des sciences exacte et sciences de la vie</a:t>
            </a:r>
            <a:br>
              <a:rPr lang="fr-FR" sz="2000" b="1" u="sng" dirty="0" smtClean="0">
                <a:solidFill>
                  <a:schemeClr val="bg1">
                    <a:lumMod val="85000"/>
                  </a:schemeClr>
                </a:solidFill>
                <a:effectLst>
                  <a:outerShdw blurRad="38100" dist="38100" dir="2700000" algn="tl">
                    <a:srgbClr val="000000">
                      <a:alpha val="43137"/>
                    </a:srgbClr>
                  </a:outerShdw>
                </a:effectLst>
                <a:latin typeface="Vijaya" pitchFamily="34" charset="0"/>
                <a:cs typeface="Vijaya" pitchFamily="34" charset="0"/>
              </a:rPr>
            </a:br>
            <a:r>
              <a:rPr lang="fr-FR" sz="2000" b="1" u="sng" dirty="0" smtClean="0">
                <a:solidFill>
                  <a:schemeClr val="bg1">
                    <a:lumMod val="85000"/>
                  </a:schemeClr>
                </a:solidFill>
                <a:effectLst>
                  <a:outerShdw blurRad="38100" dist="38100" dir="2700000" algn="tl">
                    <a:srgbClr val="000000">
                      <a:alpha val="43137"/>
                    </a:srgbClr>
                  </a:outerShdw>
                </a:effectLst>
                <a:latin typeface="Vijaya" pitchFamily="34" charset="0"/>
                <a:cs typeface="Vijaya" pitchFamily="34" charset="0"/>
              </a:rPr>
              <a:t>Département </a:t>
            </a:r>
            <a:r>
              <a:rPr lang="ar-DZ" sz="2000" b="1" u="sng" dirty="0">
                <a:solidFill>
                  <a:schemeClr val="bg1">
                    <a:lumMod val="85000"/>
                  </a:schemeClr>
                </a:solidFill>
                <a:effectLst>
                  <a:outerShdw blurRad="38100" dist="38100" dir="2700000" algn="tl">
                    <a:srgbClr val="000000">
                      <a:alpha val="43137"/>
                    </a:srgbClr>
                  </a:outerShdw>
                </a:effectLst>
                <a:latin typeface="Vijaya" pitchFamily="34" charset="0"/>
                <a:cs typeface="Vijaya" pitchFamily="34" charset="0"/>
              </a:rPr>
              <a:t> </a:t>
            </a:r>
            <a:r>
              <a:rPr lang="fr-FR" sz="2000" b="1" u="sng" dirty="0" smtClean="0">
                <a:solidFill>
                  <a:schemeClr val="bg1">
                    <a:lumMod val="85000"/>
                  </a:schemeClr>
                </a:solidFill>
                <a:effectLst>
                  <a:outerShdw blurRad="38100" dist="38100" dir="2700000" algn="tl">
                    <a:srgbClr val="000000">
                      <a:alpha val="43137"/>
                    </a:srgbClr>
                  </a:outerShdw>
                </a:effectLst>
                <a:latin typeface="Vijaya" pitchFamily="34" charset="0"/>
                <a:cs typeface="Vijaya" pitchFamily="34" charset="0"/>
              </a:rPr>
              <a:t>SNV</a:t>
            </a:r>
            <a:endParaRPr lang="fr-FR" sz="2400" u="sng" dirty="0">
              <a:solidFill>
                <a:schemeClr val="bg1">
                  <a:lumMod val="85000"/>
                </a:schemeClr>
              </a:solidFill>
              <a:effectLst>
                <a:outerShdw blurRad="38100" dist="38100" dir="2700000" algn="tl">
                  <a:srgbClr val="000000">
                    <a:alpha val="43137"/>
                  </a:srgbClr>
                </a:outerShdw>
              </a:effectLst>
              <a:latin typeface="Vijaya" pitchFamily="34" charset="0"/>
              <a:cs typeface="Vijaya" pitchFamily="34" charset="0"/>
            </a:endParaRPr>
          </a:p>
        </p:txBody>
      </p:sp>
      <p:pic>
        <p:nvPicPr>
          <p:cNvPr id="9" name="Image 1"/>
          <p:cNvPicPr>
            <a:picLocks noChangeAspect="1" noChangeArrowheads="1"/>
          </p:cNvPicPr>
          <p:nvPr/>
        </p:nvPicPr>
        <p:blipFill>
          <a:blip r:embed="rId6" cstate="print"/>
          <a:srcRect/>
          <a:stretch>
            <a:fillRect/>
          </a:stretch>
        </p:blipFill>
        <p:spPr bwMode="auto">
          <a:xfrm>
            <a:off x="0" y="0"/>
            <a:ext cx="1143008" cy="1052736"/>
          </a:xfrm>
          <a:prstGeom prst="rect">
            <a:avLst/>
          </a:prstGeom>
          <a:noFill/>
          <a:ln w="9525">
            <a:noFill/>
            <a:miter lim="800000"/>
            <a:headEnd/>
            <a:tailEnd/>
          </a:ln>
          <a:effectLst>
            <a:softEdge rad="63500"/>
          </a:effectLst>
        </p:spPr>
      </p:pic>
      <p:pic>
        <p:nvPicPr>
          <p:cNvPr id="10" name="Image 1"/>
          <p:cNvPicPr>
            <a:picLocks noChangeAspect="1" noChangeArrowheads="1"/>
          </p:cNvPicPr>
          <p:nvPr/>
        </p:nvPicPr>
        <p:blipFill>
          <a:blip r:embed="rId6" cstate="print"/>
          <a:srcRect/>
          <a:stretch>
            <a:fillRect/>
          </a:stretch>
        </p:blipFill>
        <p:spPr bwMode="auto">
          <a:xfrm>
            <a:off x="8000992" y="0"/>
            <a:ext cx="1143008" cy="1052736"/>
          </a:xfrm>
          <a:prstGeom prst="rect">
            <a:avLst/>
          </a:prstGeom>
          <a:noFill/>
          <a:ln w="9525">
            <a:noFill/>
            <a:miter lim="800000"/>
            <a:headEnd/>
            <a:tailEnd/>
          </a:ln>
          <a:effectLst>
            <a:softEdge rad="63500"/>
          </a:effectLst>
        </p:spPr>
      </p:pic>
      <p:sp>
        <p:nvSpPr>
          <p:cNvPr id="11" name="ZoneTexte 10"/>
          <p:cNvSpPr txBox="1"/>
          <p:nvPr/>
        </p:nvSpPr>
        <p:spPr>
          <a:xfrm>
            <a:off x="928662" y="2071678"/>
            <a:ext cx="7561410" cy="783193"/>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fr-FR" sz="4000" b="1" i="1" dirty="0" err="1" smtClean="0">
                <a:latin typeface="Vijaya" pitchFamily="34" charset="0"/>
                <a:cs typeface="Vijaya" pitchFamily="34" charset="0"/>
              </a:rPr>
              <a:t>Staphylococcus</a:t>
            </a:r>
            <a:r>
              <a:rPr lang="fr-FR" sz="4000" b="1" dirty="0" smtClean="0">
                <a:latin typeface="Vijaya" pitchFamily="34" charset="0"/>
                <a:cs typeface="Vijaya" pitchFamily="34" charset="0"/>
              </a:rPr>
              <a:t> </a:t>
            </a:r>
            <a:r>
              <a:rPr lang="fr-FR" sz="4000" b="1" i="1" dirty="0" smtClean="0">
                <a:latin typeface="Vijaya" pitchFamily="34" charset="0"/>
                <a:cs typeface="Vijaya" pitchFamily="34" charset="0"/>
              </a:rPr>
              <a:t>aureus</a:t>
            </a:r>
            <a:endParaRPr lang="fr-FR" sz="4000" b="1" i="1" dirty="0">
              <a:latin typeface="Vijaya" pitchFamily="34" charset="0"/>
              <a:cs typeface="Vijaya" pitchFamily="34" charset="0"/>
            </a:endParaRPr>
          </a:p>
        </p:txBody>
      </p:sp>
      <p:sp>
        <p:nvSpPr>
          <p:cNvPr id="13" name="ZoneTexte 12"/>
          <p:cNvSpPr txBox="1"/>
          <p:nvPr/>
        </p:nvSpPr>
        <p:spPr>
          <a:xfrm>
            <a:off x="6143636" y="4071942"/>
            <a:ext cx="3000364" cy="1569660"/>
          </a:xfrm>
          <a:prstGeom prst="rect">
            <a:avLst/>
          </a:prstGeom>
          <a:noFill/>
        </p:spPr>
        <p:txBody>
          <a:bodyPr wrap="square" rtlCol="0">
            <a:spAutoFit/>
          </a:bodyPr>
          <a:lstStyle/>
          <a:p>
            <a:r>
              <a:rPr lang="fr-FR" sz="3600" b="1" i="1" u="sng" dirty="0" smtClean="0">
                <a:solidFill>
                  <a:schemeClr val="bg1">
                    <a:lumMod val="85000"/>
                  </a:schemeClr>
                </a:solidFill>
                <a:latin typeface="Vijaya" pitchFamily="34" charset="0"/>
                <a:cs typeface="Vijaya" pitchFamily="34" charset="0"/>
              </a:rPr>
              <a:t>Professeur</a:t>
            </a:r>
          </a:p>
          <a:p>
            <a:r>
              <a:rPr lang="fr-FR" sz="3600" b="1" i="1" u="sng" dirty="0" smtClean="0">
                <a:solidFill>
                  <a:schemeClr val="bg1">
                    <a:lumMod val="85000"/>
                  </a:schemeClr>
                </a:solidFill>
                <a:latin typeface="Vijaya" pitchFamily="34" charset="0"/>
                <a:cs typeface="Vijaya" pitchFamily="34" charset="0"/>
              </a:rPr>
              <a:t>:</a:t>
            </a:r>
          </a:p>
          <a:p>
            <a:pPr>
              <a:buFont typeface="Arial" pitchFamily="34" charset="0"/>
              <a:buChar char="•"/>
            </a:pPr>
            <a:r>
              <a:rPr lang="fr-FR" sz="2400" dirty="0" err="1" smtClean="0">
                <a:solidFill>
                  <a:schemeClr val="bg1">
                    <a:lumMod val="85000"/>
                  </a:schemeClr>
                </a:solidFill>
                <a:latin typeface="Vijaya" pitchFamily="34" charset="0"/>
                <a:cs typeface="Vijaya" pitchFamily="34" charset="0"/>
              </a:rPr>
              <a:t>Mme.DJOUAMAA</a:t>
            </a:r>
            <a:endParaRPr lang="fr-FR" dirty="0">
              <a:solidFill>
                <a:schemeClr val="bg1">
                  <a:lumMod val="85000"/>
                </a:schemeClr>
              </a:solidFill>
              <a:latin typeface="Vijaya" pitchFamily="34" charset="0"/>
              <a:cs typeface="Vijaya"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spd="med" advClick="0" advTm="30276">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22" presetClass="entr" presetSubtype="4"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par>
                          <p:cTn id="11" fill="hold">
                            <p:stCondLst>
                              <p:cond delay="1001"/>
                            </p:stCondLst>
                            <p:childTnLst>
                              <p:par>
                                <p:cTn id="12" presetID="22" presetClass="entr" presetSubtype="4"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1000"/>
                                        <p:tgtEl>
                                          <p:spTgt spid="10"/>
                                        </p:tgtEl>
                                      </p:cBhvr>
                                    </p:animEffect>
                                  </p:childTnLst>
                                </p:cTn>
                              </p:par>
                            </p:childTnLst>
                          </p:cTn>
                        </p:par>
                        <p:par>
                          <p:cTn id="15" fill="hold">
                            <p:stCondLst>
                              <p:cond delay="2001"/>
                            </p:stCondLst>
                            <p:childTnLst>
                              <p:par>
                                <p:cTn id="16" presetID="10" presetClass="entr" presetSubtype="0" fill="hold" grpId="0" nodeType="afterEffect">
                                  <p:stCondLst>
                                    <p:cond delay="0"/>
                                  </p:stCondLst>
                                  <p:childTnLst>
                                    <p:set>
                                      <p:cBhvr>
                                        <p:cTn id="17" dur="1" fill="hold">
                                          <p:stCondLst>
                                            <p:cond delay="0"/>
                                          </p:stCondLst>
                                        </p:cTn>
                                        <p:tgtEl>
                                          <p:spTgt spid="11">
                                            <p:bg/>
                                          </p:spTgt>
                                        </p:tgtEl>
                                        <p:attrNameLst>
                                          <p:attrName>style.visibility</p:attrName>
                                        </p:attrNameLst>
                                      </p:cBhvr>
                                      <p:to>
                                        <p:strVal val="visible"/>
                                      </p:to>
                                    </p:set>
                                    <p:animEffect transition="in" filter="fade">
                                      <p:cBhvr>
                                        <p:cTn id="18" dur="1000"/>
                                        <p:tgtEl>
                                          <p:spTgt spid="11">
                                            <p:bg/>
                                          </p:spTgt>
                                        </p:tgtEl>
                                      </p:cBhvr>
                                    </p:animEffect>
                                  </p:childTnLst>
                                </p:cTn>
                              </p:par>
                            </p:childTnLst>
                          </p:cTn>
                        </p:par>
                        <p:par>
                          <p:cTn id="19" fill="hold">
                            <p:stCondLst>
                              <p:cond delay="3001"/>
                            </p:stCondLst>
                            <p:childTnLst>
                              <p:par>
                                <p:cTn id="20" presetID="10" presetClass="entr" presetSubtype="0" fill="hold" grpId="0" nodeType="after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1000"/>
                                        <p:tgtEl>
                                          <p:spTgt spid="11">
                                            <p:txEl>
                                              <p:pRg st="0" end="0"/>
                                            </p:txEl>
                                          </p:spTgt>
                                        </p:tgtEl>
                                      </p:cBhvr>
                                    </p:animEffect>
                                  </p:childTnLst>
                                </p:cTn>
                              </p:par>
                            </p:childTnLst>
                          </p:cTn>
                        </p:par>
                        <p:par>
                          <p:cTn id="23" fill="hold">
                            <p:stCondLst>
                              <p:cond delay="4001"/>
                            </p:stCondLst>
                            <p:childTnLst>
                              <p:par>
                                <p:cTn id="24" presetID="10" presetClass="entr" presetSubtype="0" fill="hold" grpId="0" nodeType="after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1000"/>
                                        <p:tgtEl>
                                          <p:spTgt spid="8">
                                            <p:txEl>
                                              <p:pRg st="0" end="0"/>
                                            </p:txEl>
                                          </p:spTgt>
                                        </p:tgtEl>
                                      </p:cBhvr>
                                    </p:animEffect>
                                  </p:childTnLst>
                                </p:cTn>
                              </p:par>
                            </p:childTnLst>
                          </p:cTn>
                        </p:par>
                        <p:par>
                          <p:cTn id="27" fill="hold">
                            <p:stCondLst>
                              <p:cond delay="5001"/>
                            </p:stCondLst>
                            <p:childTnLst>
                              <p:par>
                                <p:cTn id="28" presetID="10" presetClass="entr" presetSubtype="0" fill="hold" grpId="0" nodeType="after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fade">
                                      <p:cBhvr>
                                        <p:cTn id="30" dur="1000"/>
                                        <p:tgtEl>
                                          <p:spTgt spid="15">
                                            <p:txEl>
                                              <p:pRg st="0" end="0"/>
                                            </p:txEl>
                                          </p:spTgt>
                                        </p:tgtEl>
                                      </p:cBhvr>
                                    </p:animEffect>
                                  </p:childTnLst>
                                </p:cTn>
                              </p:par>
                            </p:childTnLst>
                          </p:cTn>
                        </p:par>
                        <p:par>
                          <p:cTn id="31" fill="hold">
                            <p:stCondLst>
                              <p:cond delay="6001"/>
                            </p:stCondLst>
                            <p:childTnLst>
                              <p:par>
                                <p:cTn id="32" presetID="10" presetClass="entr" presetSubtype="0" fill="hold" grpId="0" nodeType="afterEffect">
                                  <p:stCondLst>
                                    <p:cond delay="0"/>
                                  </p:stCondLst>
                                  <p:childTnLst>
                                    <p:set>
                                      <p:cBhvr>
                                        <p:cTn id="33" dur="1" fill="hold">
                                          <p:stCondLst>
                                            <p:cond delay="0"/>
                                          </p:stCondLst>
                                        </p:cTn>
                                        <p:tgtEl>
                                          <p:spTgt spid="15">
                                            <p:txEl>
                                              <p:pRg st="1" end="1"/>
                                            </p:txEl>
                                          </p:spTgt>
                                        </p:tgtEl>
                                        <p:attrNameLst>
                                          <p:attrName>style.visibility</p:attrName>
                                        </p:attrNameLst>
                                      </p:cBhvr>
                                      <p:to>
                                        <p:strVal val="visible"/>
                                      </p:to>
                                    </p:set>
                                    <p:animEffect transition="in" filter="fade">
                                      <p:cBhvr>
                                        <p:cTn id="34" dur="1000"/>
                                        <p:tgtEl>
                                          <p:spTgt spid="15">
                                            <p:txEl>
                                              <p:pRg st="1" end="1"/>
                                            </p:txEl>
                                          </p:spTgt>
                                        </p:tgtEl>
                                      </p:cBhvr>
                                    </p:animEffect>
                                  </p:childTnLst>
                                </p:cTn>
                              </p:par>
                            </p:childTnLst>
                          </p:cTn>
                        </p:par>
                        <p:par>
                          <p:cTn id="35" fill="hold">
                            <p:stCondLst>
                              <p:cond delay="7001"/>
                            </p:stCondLst>
                            <p:childTnLst>
                              <p:par>
                                <p:cTn id="36" presetID="10" presetClass="entr" presetSubtype="0" fill="hold" grpId="0" nodeType="afterEffect">
                                  <p:stCondLst>
                                    <p:cond delay="0"/>
                                  </p:stCondLst>
                                  <p:childTnLst>
                                    <p:set>
                                      <p:cBhvr>
                                        <p:cTn id="37" dur="1" fill="hold">
                                          <p:stCondLst>
                                            <p:cond delay="0"/>
                                          </p:stCondLst>
                                        </p:cTn>
                                        <p:tgtEl>
                                          <p:spTgt spid="15">
                                            <p:txEl>
                                              <p:pRg st="2" end="2"/>
                                            </p:txEl>
                                          </p:spTgt>
                                        </p:tgtEl>
                                        <p:attrNameLst>
                                          <p:attrName>style.visibility</p:attrName>
                                        </p:attrNameLst>
                                      </p:cBhvr>
                                      <p:to>
                                        <p:strVal val="visible"/>
                                      </p:to>
                                    </p:set>
                                    <p:animEffect transition="in" filter="fade">
                                      <p:cBhvr>
                                        <p:cTn id="38" dur="1000"/>
                                        <p:tgtEl>
                                          <p:spTgt spid="15">
                                            <p:txEl>
                                              <p:pRg st="2" end="2"/>
                                            </p:txEl>
                                          </p:spTgt>
                                        </p:tgtEl>
                                      </p:cBhvr>
                                    </p:animEffect>
                                  </p:childTnLst>
                                </p:cTn>
                              </p:par>
                            </p:childTnLst>
                          </p:cTn>
                        </p:par>
                        <p:par>
                          <p:cTn id="39" fill="hold">
                            <p:stCondLst>
                              <p:cond delay="8001"/>
                            </p:stCondLst>
                            <p:childTnLst>
                              <p:par>
                                <p:cTn id="40" presetID="10" presetClass="entr" presetSubtype="0" fill="hold" grpId="0" nodeType="afterEffect">
                                  <p:stCondLst>
                                    <p:cond delay="0"/>
                                  </p:stCondLst>
                                  <p:childTnLst>
                                    <p:set>
                                      <p:cBhvr>
                                        <p:cTn id="41" dur="1" fill="hold">
                                          <p:stCondLst>
                                            <p:cond delay="0"/>
                                          </p:stCondLst>
                                        </p:cTn>
                                        <p:tgtEl>
                                          <p:spTgt spid="15">
                                            <p:txEl>
                                              <p:pRg st="3" end="3"/>
                                            </p:txEl>
                                          </p:spTgt>
                                        </p:tgtEl>
                                        <p:attrNameLst>
                                          <p:attrName>style.visibility</p:attrName>
                                        </p:attrNameLst>
                                      </p:cBhvr>
                                      <p:to>
                                        <p:strVal val="visible"/>
                                      </p:to>
                                    </p:set>
                                    <p:animEffect transition="in" filter="fade">
                                      <p:cBhvr>
                                        <p:cTn id="42" dur="1000"/>
                                        <p:tgtEl>
                                          <p:spTgt spid="15">
                                            <p:txEl>
                                              <p:pRg st="3" end="3"/>
                                            </p:txEl>
                                          </p:spTgt>
                                        </p:tgtEl>
                                      </p:cBhvr>
                                    </p:animEffect>
                                  </p:childTnLst>
                                </p:cTn>
                              </p:par>
                            </p:childTnLst>
                          </p:cTn>
                        </p:par>
                        <p:par>
                          <p:cTn id="43" fill="hold">
                            <p:stCondLst>
                              <p:cond delay="9001"/>
                            </p:stCondLst>
                            <p:childTnLst>
                              <p:par>
                                <p:cTn id="44" presetID="10" presetClass="entr" presetSubtype="0" fill="hold" grpId="0" nodeType="after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animEffect transition="in" filter="fade">
                                      <p:cBhvr>
                                        <p:cTn id="46" dur="1000"/>
                                        <p:tgtEl>
                                          <p:spTgt spid="13">
                                            <p:txEl>
                                              <p:pRg st="0" end="0"/>
                                            </p:txEl>
                                          </p:spTgt>
                                        </p:tgtEl>
                                      </p:cBhvr>
                                    </p:animEffect>
                                  </p:childTnLst>
                                </p:cTn>
                              </p:par>
                            </p:childTnLst>
                          </p:cTn>
                        </p:par>
                        <p:par>
                          <p:cTn id="47" fill="hold">
                            <p:stCondLst>
                              <p:cond delay="10001"/>
                            </p:stCondLst>
                            <p:childTnLst>
                              <p:par>
                                <p:cTn id="48" presetID="10" presetClass="entr" presetSubtype="0" fill="hold" grpId="0" nodeType="after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animEffect transition="in" filter="fade">
                                      <p:cBhvr>
                                        <p:cTn id="50" dur="1000"/>
                                        <p:tgtEl>
                                          <p:spTgt spid="13">
                                            <p:txEl>
                                              <p:pRg st="1" end="1"/>
                                            </p:txEl>
                                          </p:spTgt>
                                        </p:tgtEl>
                                      </p:cBhvr>
                                    </p:animEffect>
                                  </p:childTnLst>
                                </p:cTn>
                              </p:par>
                            </p:childTnLst>
                          </p:cTn>
                        </p:par>
                        <p:par>
                          <p:cTn id="51" fill="hold">
                            <p:stCondLst>
                              <p:cond delay="11001"/>
                            </p:stCondLst>
                            <p:childTnLst>
                              <p:par>
                                <p:cTn id="52" presetID="10" presetClass="entr" presetSubtype="0" fill="hold" grpId="0" nodeType="afterEffect">
                                  <p:stCondLst>
                                    <p:cond delay="0"/>
                                  </p:stCondLst>
                                  <p:childTnLst>
                                    <p:set>
                                      <p:cBhvr>
                                        <p:cTn id="53" dur="1" fill="hold">
                                          <p:stCondLst>
                                            <p:cond delay="0"/>
                                          </p:stCondLst>
                                        </p:cTn>
                                        <p:tgtEl>
                                          <p:spTgt spid="13">
                                            <p:txEl>
                                              <p:pRg st="2" end="2"/>
                                            </p:txEl>
                                          </p:spTgt>
                                        </p:tgtEl>
                                        <p:attrNameLst>
                                          <p:attrName>style.visibility</p:attrName>
                                        </p:attrNameLst>
                                      </p:cBhvr>
                                      <p:to>
                                        <p:strVal val="visible"/>
                                      </p:to>
                                    </p:set>
                                    <p:animEffect transition="in" filter="fade">
                                      <p:cBhvr>
                                        <p:cTn id="54" dur="10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2"/>
                </p:tgtEl>
              </p:cMediaNode>
            </p:audio>
          </p:childTnLst>
        </p:cTn>
      </p:par>
    </p:tnLst>
    <p:bldLst>
      <p:bldP spid="15" grpId="0" build="p"/>
      <p:bldP spid="8" grpId="0" build="allAtOnce"/>
      <p:bldP spid="11" grpId="0" build="allAtOnce" animBg="1"/>
      <p:bldP spid="1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téléchargement (2).jpg"/>
          <p:cNvPicPr>
            <a:picLocks noChangeAspect="1"/>
          </p:cNvPicPr>
          <p:nvPr/>
        </p:nvPicPr>
        <p:blipFill>
          <a:blip r:embed="rId5" cstate="print"/>
          <a:stretch>
            <a:fillRect/>
          </a:stretch>
        </p:blipFill>
        <p:spPr>
          <a:xfrm>
            <a:off x="0" y="1"/>
            <a:ext cx="9144000" cy="6857999"/>
          </a:xfrm>
          <a:prstGeom prst="rect">
            <a:avLst/>
          </a:prstGeom>
        </p:spPr>
      </p:pic>
      <p:sp>
        <p:nvSpPr>
          <p:cNvPr id="4" name="Rectangle à coins arrondis 3"/>
          <p:cNvSpPr/>
          <p:nvPr/>
        </p:nvSpPr>
        <p:spPr>
          <a:xfrm>
            <a:off x="2195736" y="260648"/>
            <a:ext cx="4608512" cy="100811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3200" b="1" dirty="0" smtClean="0">
                <a:solidFill>
                  <a:schemeClr val="tx1"/>
                </a:solidFill>
                <a:latin typeface="Comic Sans MS" pitchFamily="66" charset="0"/>
              </a:rPr>
              <a:t>Transmission:</a:t>
            </a:r>
          </a:p>
        </p:txBody>
      </p:sp>
      <p:sp>
        <p:nvSpPr>
          <p:cNvPr id="5" name="Rectangle à coins arrondis 4"/>
          <p:cNvSpPr/>
          <p:nvPr/>
        </p:nvSpPr>
        <p:spPr>
          <a:xfrm>
            <a:off x="395536" y="1628800"/>
            <a:ext cx="8208912" cy="151216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2400" dirty="0" smtClean="0">
                <a:latin typeface="Comic Sans MS" pitchFamily="66" charset="0"/>
              </a:rPr>
              <a:t>- La transmission interhumaine s’opère généralement par contact direct (</a:t>
            </a:r>
            <a:r>
              <a:rPr lang="fr-FR" sz="2400" dirty="0" err="1" smtClean="0">
                <a:latin typeface="Comic Sans MS" pitchFamily="66" charset="0"/>
              </a:rPr>
              <a:t>manuportage</a:t>
            </a:r>
            <a:r>
              <a:rPr lang="fr-FR" sz="2400" dirty="0" smtClean="0">
                <a:latin typeface="Comic Sans MS" pitchFamily="66" charset="0"/>
              </a:rPr>
              <a:t>). </a:t>
            </a:r>
          </a:p>
          <a:p>
            <a:pPr algn="ctr"/>
            <a:r>
              <a:rPr lang="fr-FR" sz="2400" dirty="0" smtClean="0">
                <a:latin typeface="Comic Sans MS" pitchFamily="66" charset="0"/>
              </a:rPr>
              <a:t>Elle peut aussi être indirecte par :</a:t>
            </a:r>
            <a:endParaRPr lang="ar-DZ" sz="2400" dirty="0" smtClean="0">
              <a:latin typeface="Comic Sans MS" pitchFamily="66" charset="0"/>
            </a:endParaRPr>
          </a:p>
        </p:txBody>
      </p:sp>
      <p:pic>
        <p:nvPicPr>
          <p:cNvPr id="6" name="Picture 2" descr="C:\Users\poste\Desktop\images.jpg"/>
          <p:cNvPicPr>
            <a:picLocks noChangeAspect="1" noChangeArrowheads="1"/>
          </p:cNvPicPr>
          <p:nvPr/>
        </p:nvPicPr>
        <p:blipFill>
          <a:blip r:embed="rId6" cstate="print"/>
          <a:srcRect/>
          <a:stretch>
            <a:fillRect/>
          </a:stretch>
        </p:blipFill>
        <p:spPr bwMode="auto">
          <a:xfrm>
            <a:off x="-51493" y="3284984"/>
            <a:ext cx="3090805" cy="2232248"/>
          </a:xfrm>
          <a:prstGeom prst="ellipse">
            <a:avLst/>
          </a:prstGeom>
          <a:ln>
            <a:noFill/>
          </a:ln>
          <a:effectLst>
            <a:softEdge rad="112500"/>
          </a:effectLst>
        </p:spPr>
      </p:pic>
      <p:pic>
        <p:nvPicPr>
          <p:cNvPr id="7" name="Picture 3" descr="C:\Users\poste\Desktop\14004_large.jpg"/>
          <p:cNvPicPr>
            <a:picLocks noChangeAspect="1" noChangeArrowheads="1"/>
          </p:cNvPicPr>
          <p:nvPr/>
        </p:nvPicPr>
        <p:blipFill>
          <a:blip r:embed="rId7" cstate="print"/>
          <a:srcRect/>
          <a:stretch>
            <a:fillRect/>
          </a:stretch>
        </p:blipFill>
        <p:spPr bwMode="auto">
          <a:xfrm>
            <a:off x="2973983" y="3356992"/>
            <a:ext cx="2730765" cy="2088232"/>
          </a:xfrm>
          <a:prstGeom prst="ellipse">
            <a:avLst/>
          </a:prstGeom>
          <a:ln>
            <a:noFill/>
          </a:ln>
          <a:effectLst>
            <a:softEdge rad="112500"/>
          </a:effectLst>
        </p:spPr>
      </p:pic>
      <p:pic>
        <p:nvPicPr>
          <p:cNvPr id="8" name="Picture 4" descr="C:\Users\poste\Desktop\index.jpg"/>
          <p:cNvPicPr>
            <a:picLocks noChangeAspect="1" noChangeArrowheads="1"/>
          </p:cNvPicPr>
          <p:nvPr/>
        </p:nvPicPr>
        <p:blipFill>
          <a:blip r:embed="rId8" cstate="print"/>
          <a:srcRect/>
          <a:stretch>
            <a:fillRect/>
          </a:stretch>
        </p:blipFill>
        <p:spPr bwMode="auto">
          <a:xfrm>
            <a:off x="5885933" y="3356992"/>
            <a:ext cx="3258067" cy="2160240"/>
          </a:xfrm>
          <a:prstGeom prst="ellipse">
            <a:avLst/>
          </a:prstGeom>
          <a:ln>
            <a:noFill/>
          </a:ln>
          <a:effectLst>
            <a:softEdge rad="112500"/>
          </a:effectLst>
        </p:spPr>
      </p:pic>
      <p:sp>
        <p:nvSpPr>
          <p:cNvPr id="10" name="Rectangle 9"/>
          <p:cNvSpPr/>
          <p:nvPr/>
        </p:nvSpPr>
        <p:spPr>
          <a:xfrm>
            <a:off x="0" y="5517232"/>
            <a:ext cx="2808312" cy="52322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rPr>
              <a:t>Les </a:t>
            </a:r>
            <a:r>
              <a:rPr lang="fr-FR"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rPr>
              <a:t>vetements</a:t>
            </a:r>
            <a:endParaRPr lang="fr-F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endParaRPr>
          </a:p>
        </p:txBody>
      </p:sp>
      <p:sp>
        <p:nvSpPr>
          <p:cNvPr id="11" name="Rectangle 10"/>
          <p:cNvSpPr/>
          <p:nvPr/>
        </p:nvSpPr>
        <p:spPr>
          <a:xfrm>
            <a:off x="3384606" y="5445224"/>
            <a:ext cx="2143536"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rPr>
              <a:t>la literie </a:t>
            </a:r>
          </a:p>
        </p:txBody>
      </p:sp>
      <p:sp>
        <p:nvSpPr>
          <p:cNvPr id="12" name="Rectangle 11"/>
          <p:cNvSpPr/>
          <p:nvPr/>
        </p:nvSpPr>
        <p:spPr>
          <a:xfrm>
            <a:off x="6258274" y="5373216"/>
            <a:ext cx="2885726"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rPr>
              <a:t>les aliments</a:t>
            </a:r>
            <a:endParaRPr lang="fr-F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p:transition advTm="614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bg/>
                                          </p:spTgt>
                                        </p:tgtEl>
                                        <p:attrNameLst>
                                          <p:attrName>style.visibility</p:attrName>
                                        </p:attrNameLst>
                                      </p:cBhvr>
                                      <p:to>
                                        <p:strVal val="visible"/>
                                      </p:to>
                                    </p:set>
                                    <p:animEffect transition="in" filter="fade">
                                      <p:cBhvr>
                                        <p:cTn id="10" dur="2000"/>
                                        <p:tgtEl>
                                          <p:spTgt spid="4">
                                            <p:bg/>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2000"/>
                                        <p:tgtEl>
                                          <p:spTgt spid="4">
                                            <p:txEl>
                                              <p:pRg st="0" end="0"/>
                                            </p:txEl>
                                          </p:spTgt>
                                        </p:tgtEl>
                                      </p:cBhvr>
                                    </p:animEffect>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5">
                                            <p:bg/>
                                          </p:spTgt>
                                        </p:tgtEl>
                                        <p:attrNameLst>
                                          <p:attrName>style.visibility</p:attrName>
                                        </p:attrNameLst>
                                      </p:cBhvr>
                                      <p:to>
                                        <p:strVal val="visible"/>
                                      </p:to>
                                    </p:set>
                                    <p:animEffect transition="in" filter="fade">
                                      <p:cBhvr>
                                        <p:cTn id="18" dur="2000"/>
                                        <p:tgtEl>
                                          <p:spTgt spid="5">
                                            <p:bg/>
                                          </p:spTgt>
                                        </p:tgtEl>
                                      </p:cBhvr>
                                    </p:animEffect>
                                  </p:childTnLst>
                                </p:cTn>
                              </p:par>
                            </p:childTnLst>
                          </p:cTn>
                        </p:par>
                        <p:par>
                          <p:cTn id="19" fill="hold">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2000"/>
                                        <p:tgtEl>
                                          <p:spTgt spid="5">
                                            <p:txEl>
                                              <p:pRg st="0" end="0"/>
                                            </p:txEl>
                                          </p:spTgt>
                                        </p:tgtEl>
                                      </p:cBhvr>
                                    </p:animEffect>
                                  </p:childTnLst>
                                </p:cTn>
                              </p:par>
                            </p:childTnLst>
                          </p:cTn>
                        </p:par>
                        <p:par>
                          <p:cTn id="23" fill="hold">
                            <p:stCondLst>
                              <p:cond delay="8000"/>
                            </p:stCondLst>
                            <p:childTnLst>
                              <p:par>
                                <p:cTn id="24" presetID="10" presetClass="entr" presetSubtype="0" fill="hold" grpId="0" nodeType="after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fade">
                                      <p:cBhvr>
                                        <p:cTn id="26" dur="2000"/>
                                        <p:tgtEl>
                                          <p:spTgt spid="5">
                                            <p:txEl>
                                              <p:pRg st="1" end="1"/>
                                            </p:txEl>
                                          </p:spTgt>
                                        </p:tgtEl>
                                      </p:cBhvr>
                                    </p:animEffect>
                                  </p:childTnLst>
                                </p:cTn>
                              </p:par>
                            </p:childTnLst>
                          </p:cTn>
                        </p:par>
                        <p:par>
                          <p:cTn id="27" fill="hold">
                            <p:stCondLst>
                              <p:cond delay="10000"/>
                            </p:stCondLst>
                            <p:childTnLst>
                              <p:par>
                                <p:cTn id="28" presetID="2" presetClass="entr" presetSubtype="4"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par>
                          <p:cTn id="32" fill="hold">
                            <p:stCondLst>
                              <p:cond delay="10500"/>
                            </p:stCondLst>
                            <p:childTnLst>
                              <p:par>
                                <p:cTn id="33" presetID="2" presetClass="entr" presetSubtype="4"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par>
                          <p:cTn id="37" fill="hold">
                            <p:stCondLst>
                              <p:cond delay="11000"/>
                            </p:stCondLst>
                            <p:childTnLst>
                              <p:par>
                                <p:cTn id="38" presetID="2" presetClass="entr" presetSubtype="4"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par>
                          <p:cTn id="42" fill="hold">
                            <p:stCondLst>
                              <p:cond delay="11500"/>
                            </p:stCondLst>
                            <p:childTnLst>
                              <p:par>
                                <p:cTn id="43" presetID="22" presetClass="entr" presetSubtype="4" fill="hold" grpId="0" nodeType="afterEffect">
                                  <p:stCondLst>
                                    <p:cond delay="0"/>
                                  </p:stCondLst>
                                  <p:childTnLst>
                                    <p:set>
                                      <p:cBhvr>
                                        <p:cTn id="44" dur="1" fill="hold">
                                          <p:stCondLst>
                                            <p:cond delay="0"/>
                                          </p:stCondLst>
                                        </p:cTn>
                                        <p:tgtEl>
                                          <p:spTgt spid="10">
                                            <p:txEl>
                                              <p:pRg st="0" end="0"/>
                                            </p:txEl>
                                          </p:spTgt>
                                        </p:tgtEl>
                                        <p:attrNameLst>
                                          <p:attrName>style.visibility</p:attrName>
                                        </p:attrNameLst>
                                      </p:cBhvr>
                                      <p:to>
                                        <p:strVal val="visible"/>
                                      </p:to>
                                    </p:set>
                                    <p:animEffect transition="in" filter="wipe(down)">
                                      <p:cBhvr>
                                        <p:cTn id="45" dur="500"/>
                                        <p:tgtEl>
                                          <p:spTgt spid="10">
                                            <p:txEl>
                                              <p:pRg st="0" end="0"/>
                                            </p:txEl>
                                          </p:spTgt>
                                        </p:tgtEl>
                                      </p:cBhvr>
                                    </p:animEffect>
                                  </p:childTnLst>
                                </p:cTn>
                              </p:par>
                            </p:childTnLst>
                          </p:cTn>
                        </p:par>
                        <p:par>
                          <p:cTn id="46" fill="hold">
                            <p:stCondLst>
                              <p:cond delay="12000"/>
                            </p:stCondLst>
                            <p:childTnLst>
                              <p:par>
                                <p:cTn id="47" presetID="22" presetClass="entr" presetSubtype="4" fill="hold" grpId="0" nodeType="afterEffect">
                                  <p:stCondLst>
                                    <p:cond delay="0"/>
                                  </p:stCondLst>
                                  <p:childTnLst>
                                    <p:set>
                                      <p:cBhvr>
                                        <p:cTn id="48" dur="1" fill="hold">
                                          <p:stCondLst>
                                            <p:cond delay="0"/>
                                          </p:stCondLst>
                                        </p:cTn>
                                        <p:tgtEl>
                                          <p:spTgt spid="11">
                                            <p:txEl>
                                              <p:pRg st="0" end="0"/>
                                            </p:txEl>
                                          </p:spTgt>
                                        </p:tgtEl>
                                        <p:attrNameLst>
                                          <p:attrName>style.visibility</p:attrName>
                                        </p:attrNameLst>
                                      </p:cBhvr>
                                      <p:to>
                                        <p:strVal val="visible"/>
                                      </p:to>
                                    </p:set>
                                    <p:animEffect transition="in" filter="wipe(down)">
                                      <p:cBhvr>
                                        <p:cTn id="49" dur="500"/>
                                        <p:tgtEl>
                                          <p:spTgt spid="11">
                                            <p:txEl>
                                              <p:pRg st="0" end="0"/>
                                            </p:txEl>
                                          </p:spTgt>
                                        </p:tgtEl>
                                      </p:cBhvr>
                                    </p:animEffect>
                                  </p:childTnLst>
                                </p:cTn>
                              </p:par>
                            </p:childTnLst>
                          </p:cTn>
                        </p:par>
                        <p:par>
                          <p:cTn id="50" fill="hold">
                            <p:stCondLst>
                              <p:cond delay="12500"/>
                            </p:stCondLst>
                            <p:childTnLst>
                              <p:par>
                                <p:cTn id="51" presetID="2" presetClass="entr" presetSubtype="4" fill="hold" grpId="0" nodeType="after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anim calcmode="lin" valueType="num">
                                      <p:cBhvr additive="base">
                                        <p:cTn id="5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2"/>
                </p:tgtEl>
              </p:cMediaNode>
            </p:audio>
          </p:childTnLst>
        </p:cTn>
      </p:par>
    </p:tnLst>
    <p:bldLst>
      <p:bldP spid="4" grpId="0" build="allAtOnce" animBg="1"/>
      <p:bldP spid="5" grpId="0" build="p" animBg="1"/>
      <p:bldP spid="10" grpId="0" build="allAtOnce"/>
      <p:bldP spid="11" grpId="0" build="p"/>
      <p:bldP spid="1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téléchargement (2).jpg"/>
          <p:cNvPicPr>
            <a:picLocks noChangeAspect="1"/>
          </p:cNvPicPr>
          <p:nvPr/>
        </p:nvPicPr>
        <p:blipFill>
          <a:blip r:embed="rId4" cstate="print"/>
          <a:stretch>
            <a:fillRect/>
          </a:stretch>
        </p:blipFill>
        <p:spPr>
          <a:xfrm>
            <a:off x="0" y="0"/>
            <a:ext cx="9144000" cy="6857999"/>
          </a:xfrm>
          <a:prstGeom prst="rect">
            <a:avLst/>
          </a:prstGeom>
        </p:spPr>
      </p:pic>
      <p:graphicFrame>
        <p:nvGraphicFramePr>
          <p:cNvPr id="5" name="Diagramme 4"/>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cSld>
  <p:clrMapOvr>
    <a:masterClrMapping/>
  </p:clrMapOvr>
  <p:transition advTm="339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Graphic spid="5"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téléchargement (2).jpg"/>
          <p:cNvPicPr>
            <a:picLocks noChangeAspect="1"/>
          </p:cNvPicPr>
          <p:nvPr/>
        </p:nvPicPr>
        <p:blipFill>
          <a:blip r:embed="rId4" cstate="print"/>
          <a:stretch>
            <a:fillRect/>
          </a:stretch>
        </p:blipFill>
        <p:spPr>
          <a:xfrm>
            <a:off x="0" y="0"/>
            <a:ext cx="9144000" cy="6857999"/>
          </a:xfrm>
          <a:prstGeom prst="rect">
            <a:avLst/>
          </a:prstGeom>
        </p:spPr>
      </p:pic>
      <p:sp>
        <p:nvSpPr>
          <p:cNvPr id="4" name="Rectangle à coins arrondis 3"/>
          <p:cNvSpPr/>
          <p:nvPr/>
        </p:nvSpPr>
        <p:spPr>
          <a:xfrm>
            <a:off x="1979712" y="260648"/>
            <a:ext cx="5040560" cy="86409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r>
              <a:rPr lang="fr-FR" sz="3200" b="1" dirty="0" err="1" smtClean="0">
                <a:solidFill>
                  <a:schemeClr val="tx1"/>
                </a:solidFill>
                <a:latin typeface="Comic Sans MS" pitchFamily="66" charset="0"/>
              </a:rPr>
              <a:t>A-Lésions</a:t>
            </a:r>
            <a:r>
              <a:rPr lang="fr-FR" sz="3200" b="1" dirty="0" smtClean="0">
                <a:solidFill>
                  <a:schemeClr val="tx1"/>
                </a:solidFill>
                <a:latin typeface="Comic Sans MS" pitchFamily="66" charset="0"/>
              </a:rPr>
              <a:t> suppurées</a:t>
            </a:r>
            <a:endParaRPr lang="fr-FR" sz="3200" b="1" dirty="0">
              <a:solidFill>
                <a:schemeClr val="tx1"/>
              </a:solidFill>
              <a:latin typeface="Comic Sans MS" pitchFamily="66" charset="0"/>
            </a:endParaRPr>
          </a:p>
        </p:txBody>
      </p:sp>
      <p:sp>
        <p:nvSpPr>
          <p:cNvPr id="5" name="Rectangle à coins arrondis 4"/>
          <p:cNvSpPr/>
          <p:nvPr/>
        </p:nvSpPr>
        <p:spPr>
          <a:xfrm>
            <a:off x="539552" y="1268760"/>
            <a:ext cx="8424936" cy="525658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fr-FR" sz="2400" dirty="0" smtClean="0">
                <a:latin typeface="Comic Sans MS" pitchFamily="66" charset="0"/>
              </a:rPr>
              <a:t>- Les plus fréquentes sont cutanées et </a:t>
            </a:r>
            <a:r>
              <a:rPr lang="fr-FR" sz="2400" dirty="0" err="1" smtClean="0">
                <a:latin typeface="Comic Sans MS" pitchFamily="66" charset="0"/>
              </a:rPr>
              <a:t>souscutanées</a:t>
            </a:r>
            <a:r>
              <a:rPr lang="fr-FR" sz="2400" dirty="0" smtClean="0">
                <a:latin typeface="Comic Sans MS" pitchFamily="66" charset="0"/>
              </a:rPr>
              <a:t>…..</a:t>
            </a:r>
          </a:p>
          <a:p>
            <a:pPr>
              <a:buFontTx/>
              <a:buChar char="-"/>
            </a:pPr>
            <a:r>
              <a:rPr lang="fr-FR" sz="2400" dirty="0" smtClean="0">
                <a:latin typeface="Comic Sans MS" pitchFamily="66" charset="0"/>
              </a:rPr>
              <a:t>S. aureus est aussi responsable de mastites chez les femmes qui allaitent.</a:t>
            </a:r>
          </a:p>
          <a:p>
            <a:pPr>
              <a:buFontTx/>
              <a:buChar char="-"/>
            </a:pPr>
            <a:r>
              <a:rPr lang="fr-FR" sz="2400" dirty="0" smtClean="0">
                <a:latin typeface="Comic Sans MS" pitchFamily="66" charset="0"/>
              </a:rPr>
              <a:t>S. aureus tient également une place dominante dans les infections osseuses primitives (ostéomyélite) ou post chirurgicales.</a:t>
            </a:r>
          </a:p>
          <a:p>
            <a:r>
              <a:rPr lang="fr-FR" sz="2400" dirty="0" smtClean="0">
                <a:latin typeface="Comic Sans MS" pitchFamily="66" charset="0"/>
              </a:rPr>
              <a:t>- Ainsi que dans les arthrites suppurées.</a:t>
            </a:r>
          </a:p>
          <a:p>
            <a:r>
              <a:rPr lang="fr-FR" sz="2400" dirty="0" smtClean="0">
                <a:latin typeface="Comic Sans MS" pitchFamily="66" charset="0"/>
              </a:rPr>
              <a:t>- Des atteintes pulmonaires peuvent s’observer notamment chez le nourrisson et chez les malades sous ventilation assistée.</a:t>
            </a:r>
          </a:p>
          <a:p>
            <a:r>
              <a:rPr lang="fr-FR" sz="2400" dirty="0" smtClean="0">
                <a:latin typeface="Comic Sans MS" pitchFamily="66" charset="0"/>
              </a:rPr>
              <a:t> - Elles peuvent parfois se compliquer de pleurésie purulente</a:t>
            </a:r>
            <a:r>
              <a:rPr lang="fr-FR" dirty="0" smtClean="0"/>
              <a:t>.</a:t>
            </a:r>
            <a:endParaRPr lang="fr-FR" dirty="0"/>
          </a:p>
        </p:txBody>
      </p:sp>
      <p:pic>
        <p:nvPicPr>
          <p:cNvPr id="11" name="Image 10" descr="téléchargement (9).jpg"/>
          <p:cNvPicPr>
            <a:picLocks noChangeAspect="1"/>
          </p:cNvPicPr>
          <p:nvPr/>
        </p:nvPicPr>
        <p:blipFill>
          <a:blip r:embed="rId5" cstate="print"/>
          <a:stretch>
            <a:fillRect/>
          </a:stretch>
        </p:blipFill>
        <p:spPr>
          <a:xfrm>
            <a:off x="214282" y="0"/>
            <a:ext cx="1387300" cy="1243034"/>
          </a:xfrm>
          <a:prstGeom prst="ellipse">
            <a:avLst/>
          </a:prstGeom>
          <a:ln>
            <a:noFill/>
          </a:ln>
          <a:effectLst>
            <a:softEdge rad="112500"/>
          </a:effectLst>
        </p:spPr>
      </p:pic>
      <p:pic>
        <p:nvPicPr>
          <p:cNvPr id="10" name="Image 9" descr="téléchargement (8).jpg"/>
          <p:cNvPicPr>
            <a:picLocks noChangeAspect="1"/>
          </p:cNvPicPr>
          <p:nvPr/>
        </p:nvPicPr>
        <p:blipFill>
          <a:blip r:embed="rId6" cstate="print"/>
          <a:stretch>
            <a:fillRect/>
          </a:stretch>
        </p:blipFill>
        <p:spPr>
          <a:xfrm>
            <a:off x="7358082" y="0"/>
            <a:ext cx="1368904" cy="1633383"/>
          </a:xfrm>
          <a:prstGeom prst="ellipse">
            <a:avLst/>
          </a:prstGeom>
          <a:ln>
            <a:noFill/>
          </a:ln>
          <a:effectLst>
            <a:softEdge rad="112500"/>
          </a:effectLst>
        </p:spPr>
      </p:pic>
      <p:pic>
        <p:nvPicPr>
          <p:cNvPr id="12" name="Image 11" descr="téléchargement (10).jpg"/>
          <p:cNvPicPr>
            <a:picLocks noChangeAspect="1"/>
          </p:cNvPicPr>
          <p:nvPr/>
        </p:nvPicPr>
        <p:blipFill>
          <a:blip r:embed="rId7" cstate="print"/>
          <a:stretch>
            <a:fillRect/>
          </a:stretch>
        </p:blipFill>
        <p:spPr>
          <a:xfrm>
            <a:off x="7665396" y="5517232"/>
            <a:ext cx="1478604" cy="1340768"/>
          </a:xfrm>
          <a:prstGeom prst="ellipse">
            <a:avLst/>
          </a:prstGeom>
          <a:ln>
            <a:noFill/>
          </a:ln>
          <a:effectLst>
            <a:softEdge rad="112500"/>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p:transition advTm="467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bg/>
                                          </p:spTgt>
                                        </p:tgtEl>
                                        <p:attrNameLst>
                                          <p:attrName>style.visibility</p:attrName>
                                        </p:attrNameLst>
                                      </p:cBhvr>
                                      <p:to>
                                        <p:strVal val="visible"/>
                                      </p:to>
                                    </p:set>
                                    <p:animEffect transition="in" filter="fade">
                                      <p:cBhvr>
                                        <p:cTn id="10" dur="2000"/>
                                        <p:tgtEl>
                                          <p:spTgt spid="4">
                                            <p:bg/>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2000"/>
                                        <p:tgtEl>
                                          <p:spTgt spid="4">
                                            <p:txEl>
                                              <p:pRg st="0" end="0"/>
                                            </p:txEl>
                                          </p:spTgt>
                                        </p:tgtEl>
                                      </p:cBhvr>
                                    </p:animEffect>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5">
                                            <p:bg/>
                                          </p:spTgt>
                                        </p:tgtEl>
                                        <p:attrNameLst>
                                          <p:attrName>style.visibility</p:attrName>
                                        </p:attrNameLst>
                                      </p:cBhvr>
                                      <p:to>
                                        <p:strVal val="visible"/>
                                      </p:to>
                                    </p:set>
                                    <p:animEffect transition="in" filter="fade">
                                      <p:cBhvr>
                                        <p:cTn id="18" dur="2000"/>
                                        <p:tgtEl>
                                          <p:spTgt spid="5">
                                            <p:bg/>
                                          </p:spTgt>
                                        </p:tgtEl>
                                      </p:cBhvr>
                                    </p:animEffect>
                                  </p:childTnLst>
                                </p:cTn>
                              </p:par>
                            </p:childTnLst>
                          </p:cTn>
                        </p:par>
                        <p:par>
                          <p:cTn id="19" fill="hold">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2000"/>
                                        <p:tgtEl>
                                          <p:spTgt spid="5">
                                            <p:txEl>
                                              <p:pRg st="0" end="0"/>
                                            </p:txEl>
                                          </p:spTgt>
                                        </p:tgtEl>
                                      </p:cBhvr>
                                    </p:animEffect>
                                  </p:childTnLst>
                                </p:cTn>
                              </p:par>
                            </p:childTnLst>
                          </p:cTn>
                        </p:par>
                        <p:par>
                          <p:cTn id="23" fill="hold">
                            <p:stCondLst>
                              <p:cond delay="8000"/>
                            </p:stCondLst>
                            <p:childTnLst>
                              <p:par>
                                <p:cTn id="24" presetID="10" presetClass="entr" presetSubtype="0" fill="hold" grpId="0" nodeType="after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fade">
                                      <p:cBhvr>
                                        <p:cTn id="26" dur="2000"/>
                                        <p:tgtEl>
                                          <p:spTgt spid="5">
                                            <p:txEl>
                                              <p:pRg st="1" end="1"/>
                                            </p:txEl>
                                          </p:spTgt>
                                        </p:tgtEl>
                                      </p:cBhvr>
                                    </p:animEffect>
                                  </p:childTnLst>
                                </p:cTn>
                              </p:par>
                            </p:childTnLst>
                          </p:cTn>
                        </p:par>
                        <p:par>
                          <p:cTn id="27" fill="hold">
                            <p:stCondLst>
                              <p:cond delay="10000"/>
                            </p:stCondLst>
                            <p:childTnLst>
                              <p:par>
                                <p:cTn id="28" presetID="10" presetClass="entr" presetSubtype="0" fill="hold" grpId="0" nodeType="after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fade">
                                      <p:cBhvr>
                                        <p:cTn id="30" dur="2000"/>
                                        <p:tgtEl>
                                          <p:spTgt spid="5">
                                            <p:txEl>
                                              <p:pRg st="2" end="2"/>
                                            </p:txEl>
                                          </p:spTgt>
                                        </p:tgtEl>
                                      </p:cBhvr>
                                    </p:animEffect>
                                  </p:childTnLst>
                                </p:cTn>
                              </p:par>
                            </p:childTnLst>
                          </p:cTn>
                        </p:par>
                        <p:par>
                          <p:cTn id="31" fill="hold">
                            <p:stCondLst>
                              <p:cond delay="12000"/>
                            </p:stCondLst>
                            <p:childTnLst>
                              <p:par>
                                <p:cTn id="32" presetID="10" presetClass="entr" presetSubtype="0" fill="hold" grpId="0" nodeType="after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2000"/>
                                        <p:tgtEl>
                                          <p:spTgt spid="5">
                                            <p:txEl>
                                              <p:pRg st="3" end="3"/>
                                            </p:txEl>
                                          </p:spTgt>
                                        </p:tgtEl>
                                      </p:cBhvr>
                                    </p:animEffect>
                                  </p:childTnLst>
                                </p:cTn>
                              </p:par>
                            </p:childTnLst>
                          </p:cTn>
                        </p:par>
                        <p:par>
                          <p:cTn id="35" fill="hold">
                            <p:stCondLst>
                              <p:cond delay="14000"/>
                            </p:stCondLst>
                            <p:childTnLst>
                              <p:par>
                                <p:cTn id="36" presetID="10" presetClass="entr" presetSubtype="0" fill="hold" grpId="0" nodeType="after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fade">
                                      <p:cBhvr>
                                        <p:cTn id="38" dur="2000"/>
                                        <p:tgtEl>
                                          <p:spTgt spid="5">
                                            <p:txEl>
                                              <p:pRg st="4" end="4"/>
                                            </p:txEl>
                                          </p:spTgt>
                                        </p:tgtEl>
                                      </p:cBhvr>
                                    </p:animEffect>
                                  </p:childTnLst>
                                </p:cTn>
                              </p:par>
                            </p:childTnLst>
                          </p:cTn>
                        </p:par>
                        <p:par>
                          <p:cTn id="39" fill="hold">
                            <p:stCondLst>
                              <p:cond delay="16000"/>
                            </p:stCondLst>
                            <p:childTnLst>
                              <p:par>
                                <p:cTn id="40" presetID="10" presetClass="entr" presetSubtype="0" fill="hold" grpId="0" nodeType="after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bldLst>
      <p:bldP spid="4" grpId="0" build="allAtOnce" animBg="1"/>
      <p:bldP spid="5"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téléchargement (2).jpg"/>
          <p:cNvPicPr>
            <a:picLocks noChangeAspect="1"/>
          </p:cNvPicPr>
          <p:nvPr/>
        </p:nvPicPr>
        <p:blipFill>
          <a:blip r:embed="rId4" cstate="print"/>
          <a:stretch>
            <a:fillRect/>
          </a:stretch>
        </p:blipFill>
        <p:spPr>
          <a:xfrm>
            <a:off x="0" y="0"/>
            <a:ext cx="9144000" cy="6857999"/>
          </a:xfrm>
          <a:prstGeom prst="rect">
            <a:avLst/>
          </a:prstGeom>
        </p:spPr>
      </p:pic>
      <p:sp>
        <p:nvSpPr>
          <p:cNvPr id="5" name="Rectangle à coins arrondis 4"/>
          <p:cNvSpPr/>
          <p:nvPr/>
        </p:nvSpPr>
        <p:spPr>
          <a:xfrm>
            <a:off x="1043608" y="188640"/>
            <a:ext cx="6480720" cy="93610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r>
              <a:rPr lang="fr-FR" sz="2800" b="1" dirty="0" smtClean="0">
                <a:solidFill>
                  <a:schemeClr val="tx1"/>
                </a:solidFill>
                <a:latin typeface="Comic Sans MS" pitchFamily="66" charset="0"/>
              </a:rPr>
              <a:t>B- Septicémies et endocardites </a:t>
            </a:r>
            <a:endParaRPr lang="fr-FR" sz="2800" b="1" dirty="0">
              <a:solidFill>
                <a:schemeClr val="tx1"/>
              </a:solidFill>
              <a:latin typeface="Comic Sans MS" pitchFamily="66" charset="0"/>
            </a:endParaRPr>
          </a:p>
        </p:txBody>
      </p:sp>
      <p:sp>
        <p:nvSpPr>
          <p:cNvPr id="6" name="Rectangle à coins arrondis 5"/>
          <p:cNvSpPr/>
          <p:nvPr/>
        </p:nvSpPr>
        <p:spPr>
          <a:xfrm>
            <a:off x="467544" y="1484784"/>
            <a:ext cx="8280920" cy="489654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2000" dirty="0" smtClean="0">
                <a:latin typeface="Comic Sans MS" pitchFamily="66" charset="0"/>
              </a:rPr>
              <a:t>- Les lésions suppuratives peuvent se compliquer de septicémie. Une forme particulière est la staphylococcie maligne de la face. Elle a pour origine un furoncle de la lèvre ou de la narine qui se complique d’une thrombophlébite suppurée. Les toxicomanes utilisant la voie intraveineuse peuvent présenter des septicémies, souvent accompagnées d’une endocardite du cœur droit. En milieu hospitalier, les septicémies à S. aureus représentent une proportion importante des septicémies d’origine nosocomiale. La porte d’entrée est souvent un cathéter intra vasculaire. Toutefois certaines </a:t>
            </a:r>
            <a:r>
              <a:rPr lang="fr-FR" dirty="0" smtClean="0">
                <a:latin typeface="Comic Sans MS" pitchFamily="66" charset="0"/>
              </a:rPr>
              <a:t>septicémies </a:t>
            </a:r>
            <a:r>
              <a:rPr lang="fr-FR" sz="2000" dirty="0" smtClean="0">
                <a:latin typeface="Comic Sans MS" pitchFamily="66" charset="0"/>
              </a:rPr>
              <a:t>surviennent sans porte d’entrée apparente. Les septicémies à S. aureus se compliquent volontiers de métastases septiques notamment au niveau du poumon et de l’appareil </a:t>
            </a:r>
            <a:r>
              <a:rPr lang="fr-FR" sz="2000" dirty="0" err="1" smtClean="0">
                <a:latin typeface="Comic Sans MS" pitchFamily="66" charset="0"/>
              </a:rPr>
              <a:t>ostéo</a:t>
            </a:r>
            <a:r>
              <a:rPr lang="fr-FR" sz="2000" dirty="0" smtClean="0">
                <a:latin typeface="Comic Sans MS" pitchFamily="66" charset="0"/>
              </a:rPr>
              <a:t>-articulaire, plus rarement au niveau de l’appareil urinaire ou du système nerveux central</a:t>
            </a:r>
            <a:r>
              <a:rPr lang="fr-FR" sz="1600" dirty="0" smtClean="0"/>
              <a:t>.</a:t>
            </a:r>
            <a:endParaRPr lang="fr-FR" sz="16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473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
                                            <p:bg/>
                                          </p:spTgt>
                                        </p:tgtEl>
                                        <p:attrNameLst>
                                          <p:attrName>style.visibility</p:attrName>
                                        </p:attrNameLst>
                                      </p:cBhvr>
                                      <p:to>
                                        <p:strVal val="visible"/>
                                      </p:to>
                                    </p:set>
                                    <p:animEffect transition="in" filter="fade">
                                      <p:cBhvr>
                                        <p:cTn id="10" dur="2000"/>
                                        <p:tgtEl>
                                          <p:spTgt spid="5">
                                            <p:bg/>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2000"/>
                                        <p:tgtEl>
                                          <p:spTgt spid="5">
                                            <p:txEl>
                                              <p:pRg st="0" end="0"/>
                                            </p:txEl>
                                          </p:spTgt>
                                        </p:tgtEl>
                                      </p:cBhvr>
                                    </p:animEffect>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6">
                                            <p:bg/>
                                          </p:spTgt>
                                        </p:tgtEl>
                                        <p:attrNameLst>
                                          <p:attrName>style.visibility</p:attrName>
                                        </p:attrNameLst>
                                      </p:cBhvr>
                                      <p:to>
                                        <p:strVal val="visible"/>
                                      </p:to>
                                    </p:set>
                                    <p:animEffect transition="in" filter="fade">
                                      <p:cBhvr>
                                        <p:cTn id="18" dur="2000"/>
                                        <p:tgtEl>
                                          <p:spTgt spid="6">
                                            <p:bg/>
                                          </p:spTgt>
                                        </p:tgtEl>
                                      </p:cBhvr>
                                    </p:animEffect>
                                  </p:childTnLst>
                                </p:cTn>
                              </p:par>
                            </p:childTnLst>
                          </p:cTn>
                        </p:par>
                        <p:par>
                          <p:cTn id="19" fill="hold">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5" grpId="0" build="allAtOnce" animBg="1"/>
      <p:bldP spid="6"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téléchargement (2).jpg"/>
          <p:cNvPicPr>
            <a:picLocks noChangeAspect="1"/>
          </p:cNvPicPr>
          <p:nvPr/>
        </p:nvPicPr>
        <p:blipFill>
          <a:blip r:embed="rId4" cstate="print"/>
          <a:stretch>
            <a:fillRect/>
          </a:stretch>
        </p:blipFill>
        <p:spPr>
          <a:xfrm>
            <a:off x="0" y="0"/>
            <a:ext cx="9193530" cy="6858000"/>
          </a:xfrm>
          <a:prstGeom prst="rect">
            <a:avLst/>
          </a:prstGeom>
        </p:spPr>
      </p:pic>
      <p:sp>
        <p:nvSpPr>
          <p:cNvPr id="4" name="Rectangle à coins arrondis 3"/>
          <p:cNvSpPr/>
          <p:nvPr/>
        </p:nvSpPr>
        <p:spPr>
          <a:xfrm>
            <a:off x="611560" y="332656"/>
            <a:ext cx="7488832" cy="12241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3200" b="1" dirty="0" smtClean="0">
                <a:solidFill>
                  <a:schemeClr val="tx1"/>
                </a:solidFill>
                <a:latin typeface="Comic Sans MS" pitchFamily="66" charset="0"/>
              </a:rPr>
              <a:t>C-Manifestations d’origine </a:t>
            </a:r>
            <a:r>
              <a:rPr lang="fr-FR" sz="3200" b="1" dirty="0" err="1" smtClean="0">
                <a:solidFill>
                  <a:schemeClr val="tx1"/>
                </a:solidFill>
                <a:latin typeface="Comic Sans MS" pitchFamily="66" charset="0"/>
              </a:rPr>
              <a:t>toxinique</a:t>
            </a:r>
            <a:endParaRPr lang="fr-FR" sz="3200" b="1" dirty="0">
              <a:solidFill>
                <a:schemeClr val="tx1"/>
              </a:solidFill>
              <a:latin typeface="Comic Sans MS" pitchFamily="66" charset="0"/>
            </a:endParaRPr>
          </a:p>
        </p:txBody>
      </p:sp>
      <p:sp>
        <p:nvSpPr>
          <p:cNvPr id="5" name="Rectangle à coins arrondis 4"/>
          <p:cNvSpPr/>
          <p:nvPr/>
        </p:nvSpPr>
        <p:spPr>
          <a:xfrm>
            <a:off x="755576" y="1844824"/>
            <a:ext cx="7416824" cy="230425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2400" dirty="0" smtClean="0">
                <a:latin typeface="Comic Sans MS" pitchFamily="66" charset="0"/>
              </a:rPr>
              <a:t>- S. aureus est responsable d’intoxications alimentaires à incubation courte (quelques heures). Ces intoxications sont dues à l’ingestion d’aliments contaminés par le personnel les manipulant et conservés trop longtemps à température ambiante.</a:t>
            </a:r>
            <a:endParaRPr lang="fr-FR" sz="2400" dirty="0">
              <a:latin typeface="Comic Sans MS" pitchFamily="66" charset="0"/>
            </a:endParaRPr>
          </a:p>
        </p:txBody>
      </p:sp>
      <p:pic>
        <p:nvPicPr>
          <p:cNvPr id="6" name="Image 5" descr="téléchargement (11).jpg"/>
          <p:cNvPicPr>
            <a:picLocks noChangeAspect="1"/>
          </p:cNvPicPr>
          <p:nvPr/>
        </p:nvPicPr>
        <p:blipFill>
          <a:blip r:embed="rId5" cstate="print"/>
          <a:stretch>
            <a:fillRect/>
          </a:stretch>
        </p:blipFill>
        <p:spPr>
          <a:xfrm>
            <a:off x="2699792" y="4382666"/>
            <a:ext cx="4202311" cy="2475334"/>
          </a:xfrm>
          <a:prstGeom prst="ellipse">
            <a:avLst/>
          </a:prstGeom>
          <a:ln>
            <a:noFill/>
          </a:ln>
          <a:effectLst>
            <a:softEdge rad="112500"/>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22918">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
                                            <p:bg/>
                                          </p:spTgt>
                                        </p:tgtEl>
                                        <p:attrNameLst>
                                          <p:attrName>style.visibility</p:attrName>
                                        </p:attrNameLst>
                                      </p:cBhvr>
                                      <p:to>
                                        <p:strVal val="visible"/>
                                      </p:to>
                                    </p:set>
                                    <p:animEffect transition="in" filter="fade">
                                      <p:cBhvr>
                                        <p:cTn id="10" dur="2000"/>
                                        <p:tgtEl>
                                          <p:spTgt spid="5">
                                            <p:bg/>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5"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téléchargement (2).jpg"/>
          <p:cNvPicPr>
            <a:picLocks noChangeAspect="1"/>
          </p:cNvPicPr>
          <p:nvPr/>
        </p:nvPicPr>
        <p:blipFill>
          <a:blip r:embed="rId5" cstate="print"/>
          <a:stretch>
            <a:fillRect/>
          </a:stretch>
        </p:blipFill>
        <p:spPr>
          <a:xfrm>
            <a:off x="0" y="0"/>
            <a:ext cx="9193530" cy="6858000"/>
          </a:xfrm>
          <a:prstGeom prst="rect">
            <a:avLst/>
          </a:prstGeom>
        </p:spPr>
      </p:pic>
      <p:sp>
        <p:nvSpPr>
          <p:cNvPr id="4" name="Rectangle à coins arrondis 3"/>
          <p:cNvSpPr/>
          <p:nvPr/>
        </p:nvSpPr>
        <p:spPr>
          <a:xfrm>
            <a:off x="1547664" y="260648"/>
            <a:ext cx="5688632" cy="10801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800" b="1" dirty="0" smtClean="0">
                <a:solidFill>
                  <a:schemeClr val="tx1"/>
                </a:solidFill>
                <a:latin typeface="Comic Sans MS" pitchFamily="66" charset="0"/>
              </a:rPr>
              <a:t>Facteurs de </a:t>
            </a:r>
            <a:r>
              <a:rPr lang="fr-FR" sz="2800" b="1" dirty="0" err="1" smtClean="0">
                <a:solidFill>
                  <a:schemeClr val="tx1"/>
                </a:solidFill>
                <a:latin typeface="Comic Sans MS" pitchFamily="66" charset="0"/>
              </a:rPr>
              <a:t>pathogénicité</a:t>
            </a:r>
            <a:r>
              <a:rPr lang="fr-FR" sz="2800" b="1" dirty="0" smtClean="0">
                <a:solidFill>
                  <a:schemeClr val="tx1"/>
                </a:solidFill>
                <a:latin typeface="Comic Sans MS" pitchFamily="66" charset="0"/>
              </a:rPr>
              <a:t> </a:t>
            </a:r>
            <a:endParaRPr lang="fr-FR" sz="2800" dirty="0">
              <a:solidFill>
                <a:schemeClr val="tx1"/>
              </a:solidFill>
              <a:latin typeface="Comic Sans MS" pitchFamily="66" charset="0"/>
            </a:endParaRPr>
          </a:p>
        </p:txBody>
      </p:sp>
      <p:sp>
        <p:nvSpPr>
          <p:cNvPr id="5" name="Rectangle à coins arrondis 4"/>
          <p:cNvSpPr/>
          <p:nvPr/>
        </p:nvSpPr>
        <p:spPr>
          <a:xfrm>
            <a:off x="395536" y="1556792"/>
            <a:ext cx="2160240" cy="489654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b="1" dirty="0" smtClean="0">
              <a:solidFill>
                <a:schemeClr val="tx1"/>
              </a:solidFill>
              <a:effectLst>
                <a:outerShdw blurRad="38100" dist="38100" dir="2700000" algn="tl">
                  <a:srgbClr val="000000">
                    <a:alpha val="43137"/>
                  </a:srgbClr>
                </a:outerShdw>
              </a:effectLst>
              <a:latin typeface="Comic Sans MS" pitchFamily="66" charset="0"/>
            </a:endParaRPr>
          </a:p>
          <a:p>
            <a:pPr algn="ctr"/>
            <a:r>
              <a:rPr lang="fr-FR" b="1" dirty="0" smtClean="0">
                <a:solidFill>
                  <a:schemeClr val="tx1"/>
                </a:solidFill>
                <a:effectLst>
                  <a:outerShdw blurRad="38100" dist="38100" dir="2700000" algn="tl">
                    <a:srgbClr val="000000">
                      <a:alpha val="43137"/>
                    </a:srgbClr>
                  </a:outerShdw>
                </a:effectLst>
                <a:latin typeface="Comic Sans MS" pitchFamily="66" charset="0"/>
              </a:rPr>
              <a:t>a. </a:t>
            </a:r>
            <a:r>
              <a:rPr lang="fr-FR" dirty="0" err="1" smtClean="0">
                <a:solidFill>
                  <a:schemeClr val="tx1"/>
                </a:solidFill>
                <a:effectLst>
                  <a:outerShdw blurRad="38100" dist="38100" dir="2700000" algn="tl">
                    <a:srgbClr val="000000">
                      <a:alpha val="43137"/>
                    </a:srgbClr>
                  </a:outerShdw>
                </a:effectLst>
                <a:latin typeface="Comic Sans MS" pitchFamily="66" charset="0"/>
              </a:rPr>
              <a:t>Proteine</a:t>
            </a:r>
            <a:r>
              <a:rPr lang="fr-FR" dirty="0" smtClean="0">
                <a:solidFill>
                  <a:schemeClr val="tx1"/>
                </a:solidFill>
                <a:effectLst>
                  <a:outerShdw blurRad="38100" dist="38100" dir="2700000" algn="tl">
                    <a:srgbClr val="000000">
                      <a:alpha val="43137"/>
                    </a:srgbClr>
                  </a:outerShdw>
                </a:effectLst>
                <a:latin typeface="Comic Sans MS" pitchFamily="66" charset="0"/>
              </a:rPr>
              <a:t> A: </a:t>
            </a:r>
            <a:r>
              <a:rPr lang="fr-FR" dirty="0" smtClean="0">
                <a:latin typeface="Comic Sans MS" pitchFamily="66" charset="0"/>
              </a:rPr>
              <a:t>La paroi de S. aureus contient un constituant, la protéine A, qui a la propriété de fixer aux  immunoglobulines G(</a:t>
            </a:r>
            <a:r>
              <a:rPr lang="fr-FR" dirty="0" err="1" smtClean="0">
                <a:latin typeface="Comic Sans MS" pitchFamily="66" charset="0"/>
              </a:rPr>
              <a:t>IgG</a:t>
            </a:r>
            <a:r>
              <a:rPr lang="fr-FR" dirty="0">
                <a:latin typeface="Comic Sans MS" pitchFamily="66" charset="0"/>
              </a:rPr>
              <a:t>)</a:t>
            </a:r>
            <a:r>
              <a:rPr lang="fr-FR" dirty="0" smtClean="0">
                <a:latin typeface="Comic Sans MS" pitchFamily="66" charset="0"/>
              </a:rPr>
              <a:t>  , ce qui pourrait interférer avec leur action </a:t>
            </a:r>
            <a:r>
              <a:rPr lang="fr-FR" dirty="0" err="1" smtClean="0">
                <a:latin typeface="Comic Sans MS" pitchFamily="66" charset="0"/>
              </a:rPr>
              <a:t>opsonisante</a:t>
            </a:r>
            <a:r>
              <a:rPr lang="fr-FR" dirty="0" smtClean="0">
                <a:latin typeface="Comic Sans MS" pitchFamily="66" charset="0"/>
              </a:rPr>
              <a:t>.       ( </a:t>
            </a:r>
            <a:r>
              <a:rPr lang="fr-FR" dirty="0" err="1" smtClean="0">
                <a:solidFill>
                  <a:srgbClr val="FF0000"/>
                </a:solidFill>
                <a:latin typeface="Comic Sans MS" pitchFamily="66" charset="0"/>
              </a:rPr>
              <a:t>empéche</a:t>
            </a:r>
            <a:r>
              <a:rPr lang="fr-FR" dirty="0" smtClean="0">
                <a:solidFill>
                  <a:srgbClr val="FF0000"/>
                </a:solidFill>
                <a:latin typeface="Comic Sans MS" pitchFamily="66" charset="0"/>
              </a:rPr>
              <a:t> la phagocytose</a:t>
            </a:r>
            <a:r>
              <a:rPr lang="fr-FR" dirty="0" smtClean="0">
                <a:latin typeface="Comic Sans MS" pitchFamily="66" charset="0"/>
              </a:rPr>
              <a:t>)</a:t>
            </a:r>
          </a:p>
          <a:p>
            <a:pPr algn="ctr"/>
            <a:endParaRPr lang="fr-FR" dirty="0">
              <a:solidFill>
                <a:schemeClr val="tx1"/>
              </a:solidFill>
              <a:effectLst>
                <a:outerShdw blurRad="38100" dist="38100" dir="2700000" algn="tl">
                  <a:srgbClr val="000000">
                    <a:alpha val="43137"/>
                  </a:srgbClr>
                </a:outerShdw>
              </a:effectLst>
              <a:latin typeface="Comic Sans MS" pitchFamily="66" charset="0"/>
            </a:endParaRPr>
          </a:p>
        </p:txBody>
      </p:sp>
      <p:sp>
        <p:nvSpPr>
          <p:cNvPr id="6" name="Rectangle à coins arrondis 5"/>
          <p:cNvSpPr/>
          <p:nvPr/>
        </p:nvSpPr>
        <p:spPr>
          <a:xfrm>
            <a:off x="5868144" y="1700808"/>
            <a:ext cx="2592288" cy="494116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b="1" dirty="0" smtClean="0">
                <a:solidFill>
                  <a:schemeClr val="tx1"/>
                </a:solidFill>
                <a:effectLst>
                  <a:outerShdw blurRad="38100" dist="38100" dir="2700000" algn="tl">
                    <a:srgbClr val="000000">
                      <a:alpha val="43137"/>
                    </a:srgbClr>
                  </a:outerShdw>
                </a:effectLst>
                <a:latin typeface="Comic Sans MS" pitchFamily="66" charset="0"/>
              </a:rPr>
              <a:t>b. </a:t>
            </a:r>
            <a:r>
              <a:rPr lang="fr-FR" dirty="0" err="1" smtClean="0">
                <a:solidFill>
                  <a:schemeClr val="tx1"/>
                </a:solidFill>
                <a:effectLst>
                  <a:outerShdw blurRad="38100" dist="38100" dir="2700000" algn="tl">
                    <a:srgbClr val="000000">
                      <a:alpha val="43137"/>
                    </a:srgbClr>
                  </a:outerShdw>
                </a:effectLst>
                <a:latin typeface="Comic Sans MS" pitchFamily="66" charset="0"/>
              </a:rPr>
              <a:t>Adhésines</a:t>
            </a:r>
            <a:r>
              <a:rPr lang="fr-FR" dirty="0" smtClean="0">
                <a:solidFill>
                  <a:schemeClr val="tx1"/>
                </a:solidFill>
                <a:effectLst>
                  <a:outerShdw blurRad="38100" dist="38100" dir="2700000" algn="tl">
                    <a:srgbClr val="000000">
                      <a:alpha val="43137"/>
                    </a:srgbClr>
                  </a:outerShdw>
                </a:effectLst>
                <a:latin typeface="Comic Sans MS" pitchFamily="66" charset="0"/>
              </a:rPr>
              <a:t> : </a:t>
            </a:r>
          </a:p>
          <a:p>
            <a:pPr algn="ctr"/>
            <a:r>
              <a:rPr lang="fr-FR" dirty="0" smtClean="0">
                <a:solidFill>
                  <a:schemeClr val="tx1"/>
                </a:solidFill>
                <a:latin typeface="Comic Sans MS" pitchFamily="66" charset="0"/>
              </a:rPr>
              <a:t>La bactérie possède des </a:t>
            </a:r>
            <a:r>
              <a:rPr lang="fr-FR" dirty="0" err="1" smtClean="0">
                <a:solidFill>
                  <a:schemeClr val="tx1"/>
                </a:solidFill>
                <a:latin typeface="Comic Sans MS" pitchFamily="66" charset="0"/>
              </a:rPr>
              <a:t>adhésines</a:t>
            </a:r>
            <a:r>
              <a:rPr lang="fr-FR" dirty="0" smtClean="0">
                <a:solidFill>
                  <a:schemeClr val="tx1"/>
                </a:solidFill>
                <a:latin typeface="Comic Sans MS" pitchFamily="66" charset="0"/>
              </a:rPr>
              <a:t> et un récepteur pour la fibronectine qui jouent un rôle dans son adhésion aux tissus (en particulier aux valves cardiaques) et au matériel étranger. Elle possède aussi un récepteur pour le fibrinogène (Clumping Factor)</a:t>
            </a:r>
            <a:endParaRPr lang="fr-FR" dirty="0">
              <a:solidFill>
                <a:schemeClr val="tx1"/>
              </a:solidFill>
              <a:latin typeface="Comic Sans MS" pitchFamily="66"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13996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bg/>
                                          </p:spTgt>
                                        </p:tgtEl>
                                        <p:attrNameLst>
                                          <p:attrName>style.visibility</p:attrName>
                                        </p:attrNameLst>
                                      </p:cBhvr>
                                      <p:to>
                                        <p:strVal val="visible"/>
                                      </p:to>
                                    </p:set>
                                    <p:animEffect transition="in" filter="fade">
                                      <p:cBhvr>
                                        <p:cTn id="10" dur="2000"/>
                                        <p:tgtEl>
                                          <p:spTgt spid="4">
                                            <p:bg/>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2000"/>
                                        <p:tgtEl>
                                          <p:spTgt spid="4">
                                            <p:txEl>
                                              <p:pRg st="0" end="0"/>
                                            </p:txEl>
                                          </p:spTgt>
                                        </p:tgtEl>
                                      </p:cBhvr>
                                    </p:animEffect>
                                  </p:childTnLst>
                                </p:cTn>
                              </p:par>
                            </p:childTnLst>
                          </p:cTn>
                        </p:par>
                        <p:par>
                          <p:cTn id="15" fill="hold">
                            <p:stCondLst>
                              <p:cond delay="4000"/>
                            </p:stCondLst>
                            <p:childTnLst>
                              <p:par>
                                <p:cTn id="16" presetID="2" presetClass="entr" presetSubtype="4" fill="hold" grpId="0" nodeType="afterEffect">
                                  <p:stCondLst>
                                    <p:cond delay="0"/>
                                  </p:stCondLst>
                                  <p:childTnLst>
                                    <p:set>
                                      <p:cBhvr>
                                        <p:cTn id="17" dur="1" fill="hold">
                                          <p:stCondLst>
                                            <p:cond delay="0"/>
                                          </p:stCondLst>
                                        </p:cTn>
                                        <p:tgtEl>
                                          <p:spTgt spid="5">
                                            <p:bg/>
                                          </p:spTgt>
                                        </p:tgtEl>
                                        <p:attrNameLst>
                                          <p:attrName>style.visibility</p:attrName>
                                        </p:attrNameLst>
                                      </p:cBhvr>
                                      <p:to>
                                        <p:strVal val="visible"/>
                                      </p:to>
                                    </p:set>
                                    <p:anim calcmode="lin" valueType="num">
                                      <p:cBhvr additive="base">
                                        <p:cTn id="18"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9" dur="500" fill="hold"/>
                                        <p:tgtEl>
                                          <p:spTgt spid="5">
                                            <p:bg/>
                                          </p:spTgt>
                                        </p:tgtEl>
                                        <p:attrNameLst>
                                          <p:attrName>ppt_y</p:attrName>
                                        </p:attrNameLst>
                                      </p:cBhvr>
                                      <p:tavLst>
                                        <p:tav tm="0">
                                          <p:val>
                                            <p:strVal val="1+#ppt_h/2"/>
                                          </p:val>
                                        </p:tav>
                                        <p:tav tm="100000">
                                          <p:val>
                                            <p:strVal val="#ppt_y"/>
                                          </p:val>
                                        </p:tav>
                                      </p:tavLst>
                                    </p:anim>
                                  </p:childTnLst>
                                </p:cTn>
                              </p:par>
                            </p:childTnLst>
                          </p:cTn>
                        </p:par>
                        <p:par>
                          <p:cTn id="20" fill="hold">
                            <p:stCondLst>
                              <p:cond delay="4500"/>
                            </p:stCondLst>
                            <p:childTnLst>
                              <p:par>
                                <p:cTn id="21" presetID="2" presetClass="entr" presetSubtype="4" fill="hold" grpId="0"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0"/>
                            </p:stCondLst>
                            <p:childTnLst>
                              <p:par>
                                <p:cTn id="26" presetID="2" presetClass="entr" presetSubtype="4" fill="hold" grpId="0" nodeType="afterEffect">
                                  <p:stCondLst>
                                    <p:cond delay="0"/>
                                  </p:stCondLst>
                                  <p:childTnLst>
                                    <p:set>
                                      <p:cBhvr>
                                        <p:cTn id="27" dur="1" fill="hold">
                                          <p:stCondLst>
                                            <p:cond delay="0"/>
                                          </p:stCondLst>
                                        </p:cTn>
                                        <p:tgtEl>
                                          <p:spTgt spid="6">
                                            <p:bg/>
                                          </p:spTgt>
                                        </p:tgtEl>
                                        <p:attrNameLst>
                                          <p:attrName>style.visibility</p:attrName>
                                        </p:attrNameLst>
                                      </p:cBhvr>
                                      <p:to>
                                        <p:strVal val="visible"/>
                                      </p:to>
                                    </p:set>
                                    <p:anim calcmode="lin" valueType="num">
                                      <p:cBhvr additive="base">
                                        <p:cTn id="28" dur="500" fill="hold"/>
                                        <p:tgtEl>
                                          <p:spTgt spid="6">
                                            <p:bg/>
                                          </p:spTgt>
                                        </p:tgtEl>
                                        <p:attrNameLst>
                                          <p:attrName>ppt_x</p:attrName>
                                        </p:attrNameLst>
                                      </p:cBhvr>
                                      <p:tavLst>
                                        <p:tav tm="0">
                                          <p:val>
                                            <p:strVal val="#ppt_x"/>
                                          </p:val>
                                        </p:tav>
                                        <p:tav tm="100000">
                                          <p:val>
                                            <p:strVal val="#ppt_x"/>
                                          </p:val>
                                        </p:tav>
                                      </p:tavLst>
                                    </p:anim>
                                    <p:anim calcmode="lin" valueType="num">
                                      <p:cBhvr additive="base">
                                        <p:cTn id="29" dur="500" fill="hold"/>
                                        <p:tgtEl>
                                          <p:spTgt spid="6">
                                            <p:bg/>
                                          </p:spTgt>
                                        </p:tgtEl>
                                        <p:attrNameLst>
                                          <p:attrName>ppt_y</p:attrName>
                                        </p:attrNameLst>
                                      </p:cBhvr>
                                      <p:tavLst>
                                        <p:tav tm="0">
                                          <p:val>
                                            <p:strVal val="1+#ppt_h/2"/>
                                          </p:val>
                                        </p:tav>
                                        <p:tav tm="100000">
                                          <p:val>
                                            <p:strVal val="#ppt_y"/>
                                          </p:val>
                                        </p:tav>
                                      </p:tavLst>
                                    </p:anim>
                                  </p:childTnLst>
                                </p:cTn>
                              </p:par>
                            </p:childTnLst>
                          </p:cTn>
                        </p:par>
                        <p:par>
                          <p:cTn id="30" fill="hold">
                            <p:stCondLst>
                              <p:cond delay="5500"/>
                            </p:stCondLst>
                            <p:childTnLst>
                              <p:par>
                                <p:cTn id="31" presetID="2" presetClass="entr" presetSubtype="4" fill="hold" grpId="0" nodeType="after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 calcmode="lin" valueType="num">
                                      <p:cBhvr additive="base">
                                        <p:cTn id="3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35" fill="hold">
                            <p:stCondLst>
                              <p:cond delay="6000"/>
                            </p:stCondLst>
                            <p:childTnLst>
                              <p:par>
                                <p:cTn id="36" presetID="2" presetClass="entr" presetSubtype="4" fill="hold" grpId="0" nodeType="after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 calcmode="lin" valueType="num">
                                      <p:cBhvr additive="base">
                                        <p:cTn id="3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9"/>
                </p:tgtEl>
              </p:cMediaNode>
            </p:audio>
          </p:childTnLst>
        </p:cTn>
      </p:par>
    </p:tnLst>
    <p:bldLst>
      <p:bldP spid="4" grpId="0" build="allAtOnce" animBg="1"/>
      <p:bldP spid="5" grpId="0" build="allAtOnce" animBg="1"/>
      <p:bldP spid="6"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téléchargement (2).jpg"/>
          <p:cNvPicPr>
            <a:picLocks noChangeAspect="1"/>
          </p:cNvPicPr>
          <p:nvPr/>
        </p:nvPicPr>
        <p:blipFill>
          <a:blip r:embed="rId5" cstate="print"/>
          <a:stretch>
            <a:fillRect/>
          </a:stretch>
        </p:blipFill>
        <p:spPr>
          <a:xfrm>
            <a:off x="0" y="0"/>
            <a:ext cx="9144000" cy="6858000"/>
          </a:xfrm>
          <a:prstGeom prst="rect">
            <a:avLst/>
          </a:prstGeom>
        </p:spPr>
      </p:pic>
      <p:sp>
        <p:nvSpPr>
          <p:cNvPr id="4" name="Rectangle à coins arrondis 3"/>
          <p:cNvSpPr/>
          <p:nvPr/>
        </p:nvSpPr>
        <p:spPr>
          <a:xfrm>
            <a:off x="323528" y="1844824"/>
            <a:ext cx="3888432" cy="479715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2400" b="1" dirty="0" smtClean="0">
                <a:solidFill>
                  <a:schemeClr val="tx1"/>
                </a:solidFill>
                <a:effectLst>
                  <a:outerShdw blurRad="38100" dist="38100" dir="2700000" algn="tl">
                    <a:srgbClr val="000000">
                      <a:alpha val="43137"/>
                    </a:srgbClr>
                  </a:outerShdw>
                </a:effectLst>
                <a:latin typeface="Comic Sans MS" pitchFamily="66" charset="0"/>
              </a:rPr>
              <a:t> </a:t>
            </a:r>
            <a:r>
              <a:rPr lang="fr-FR" sz="2400" b="1" u="sng" dirty="0" smtClean="0">
                <a:solidFill>
                  <a:schemeClr val="tx1"/>
                </a:solidFill>
                <a:effectLst>
                  <a:outerShdw blurRad="38100" dist="38100" dir="2700000" algn="tl">
                    <a:srgbClr val="000000">
                      <a:alpha val="43137"/>
                    </a:srgbClr>
                  </a:outerShdw>
                </a:effectLst>
                <a:latin typeface="Comic Sans MS" pitchFamily="66" charset="0"/>
              </a:rPr>
              <a:t>Toxines </a:t>
            </a:r>
            <a:r>
              <a:rPr lang="fr-FR" sz="2400" b="1" u="sng" dirty="0" smtClean="0">
                <a:solidFill>
                  <a:schemeClr val="tx1"/>
                </a:solidFill>
                <a:latin typeface="Comic Sans MS" pitchFamily="66" charset="0"/>
              </a:rPr>
              <a:t>:</a:t>
            </a:r>
          </a:p>
          <a:p>
            <a:pPr algn="ctr"/>
            <a:r>
              <a:rPr lang="fr-FR" sz="2400" dirty="0" smtClean="0">
                <a:solidFill>
                  <a:schemeClr val="tx1"/>
                </a:solidFill>
                <a:latin typeface="Comic Sans MS" pitchFamily="66" charset="0"/>
              </a:rPr>
              <a:t> S. aureus peut produire de nombreuses toxines. Ces toxines libérées dans les aliments sont responsables d’intoxications alimentaires</a:t>
            </a:r>
            <a:r>
              <a:rPr lang="fr-FR" dirty="0" smtClean="0">
                <a:solidFill>
                  <a:schemeClr val="tx1"/>
                </a:solidFill>
                <a:latin typeface="Comic Sans MS" pitchFamily="66" charset="0"/>
              </a:rPr>
              <a:t>. </a:t>
            </a:r>
            <a:endParaRPr lang="fr-FR" dirty="0">
              <a:solidFill>
                <a:schemeClr val="tx1"/>
              </a:solidFill>
              <a:latin typeface="Comic Sans MS" pitchFamily="66" charset="0"/>
            </a:endParaRPr>
          </a:p>
        </p:txBody>
      </p:sp>
      <p:sp>
        <p:nvSpPr>
          <p:cNvPr id="5" name="Rectangle à coins arrondis 4"/>
          <p:cNvSpPr/>
          <p:nvPr/>
        </p:nvSpPr>
        <p:spPr>
          <a:xfrm>
            <a:off x="1700064" y="413048"/>
            <a:ext cx="5688632" cy="10801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800" b="1" dirty="0" smtClean="0">
                <a:solidFill>
                  <a:schemeClr val="tx1"/>
                </a:solidFill>
                <a:latin typeface="Comic Sans MS" pitchFamily="66" charset="0"/>
              </a:rPr>
              <a:t>Facteurs de </a:t>
            </a:r>
            <a:r>
              <a:rPr lang="fr-FR" sz="2800" b="1" dirty="0" err="1" smtClean="0">
                <a:solidFill>
                  <a:schemeClr val="tx1"/>
                </a:solidFill>
                <a:latin typeface="Comic Sans MS" pitchFamily="66" charset="0"/>
              </a:rPr>
              <a:t>pathogénicité</a:t>
            </a:r>
            <a:r>
              <a:rPr lang="fr-FR" sz="2800" b="1" dirty="0" smtClean="0">
                <a:solidFill>
                  <a:schemeClr val="tx1"/>
                </a:solidFill>
                <a:latin typeface="Comic Sans MS" pitchFamily="66" charset="0"/>
              </a:rPr>
              <a:t> </a:t>
            </a:r>
            <a:endParaRPr lang="fr-FR" sz="2800" dirty="0">
              <a:solidFill>
                <a:schemeClr val="tx1"/>
              </a:solidFill>
              <a:latin typeface="Comic Sans MS" pitchFamily="66" charset="0"/>
            </a:endParaRPr>
          </a:p>
        </p:txBody>
      </p:sp>
      <p:sp>
        <p:nvSpPr>
          <p:cNvPr id="6" name="Rectangle à coins arrondis 5"/>
          <p:cNvSpPr/>
          <p:nvPr/>
        </p:nvSpPr>
        <p:spPr>
          <a:xfrm>
            <a:off x="5508104" y="1844824"/>
            <a:ext cx="3024336" cy="30243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b="1" dirty="0" smtClean="0">
                <a:solidFill>
                  <a:schemeClr val="tx1"/>
                </a:solidFill>
                <a:effectLst>
                  <a:outerShdw blurRad="38100" dist="38100" dir="2700000" algn="tl">
                    <a:srgbClr val="000000">
                      <a:alpha val="43137"/>
                    </a:srgbClr>
                  </a:outerShdw>
                </a:effectLst>
                <a:latin typeface="Comic Sans MS" pitchFamily="66" charset="0"/>
              </a:rPr>
              <a:t> </a:t>
            </a:r>
            <a:r>
              <a:rPr lang="fr-FR" b="1" u="sng" dirty="0" smtClean="0">
                <a:solidFill>
                  <a:schemeClr val="tx1"/>
                </a:solidFill>
                <a:effectLst>
                  <a:outerShdw blurRad="38100" dist="38100" dir="2700000" algn="tl">
                    <a:srgbClr val="000000">
                      <a:alpha val="43137"/>
                    </a:srgbClr>
                  </a:outerShdw>
                </a:effectLst>
                <a:latin typeface="Comic Sans MS" pitchFamily="66" charset="0"/>
              </a:rPr>
              <a:t>Enzymes</a:t>
            </a:r>
            <a:r>
              <a:rPr lang="fr-FR" dirty="0" smtClean="0">
                <a:solidFill>
                  <a:schemeClr val="tx1"/>
                </a:solidFill>
                <a:effectLst>
                  <a:outerShdw blurRad="38100" dist="38100" dir="2700000" algn="tl">
                    <a:srgbClr val="000000">
                      <a:alpha val="43137"/>
                    </a:srgbClr>
                  </a:outerShdw>
                </a:effectLst>
                <a:latin typeface="Comic Sans MS" pitchFamily="66" charset="0"/>
              </a:rPr>
              <a:t> :</a:t>
            </a:r>
          </a:p>
          <a:p>
            <a:pPr algn="ctr"/>
            <a:r>
              <a:rPr lang="fr-FR" dirty="0" smtClean="0">
                <a:solidFill>
                  <a:schemeClr val="tx1"/>
                </a:solidFill>
                <a:latin typeface="Comic Sans MS" pitchFamily="66" charset="0"/>
              </a:rPr>
              <a:t> S. aureus produit différentes enzymes qui peuvent favoriser sa diffusion et une coagulase qui favorise la constitution de </a:t>
            </a:r>
            <a:r>
              <a:rPr lang="fr-FR" dirty="0" smtClean="0">
                <a:solidFill>
                  <a:srgbClr val="FF0000"/>
                </a:solidFill>
                <a:latin typeface="Comic Sans MS" pitchFamily="66" charset="0"/>
              </a:rPr>
              <a:t>thrombophlébites</a:t>
            </a:r>
            <a:r>
              <a:rPr lang="fr-FR" dirty="0" smtClean="0">
                <a:solidFill>
                  <a:schemeClr val="tx1"/>
                </a:solidFill>
                <a:latin typeface="Comic Sans MS" pitchFamily="66" charset="0"/>
              </a:rPr>
              <a:t> </a:t>
            </a:r>
            <a:r>
              <a:rPr lang="fr-FR" dirty="0" smtClean="0">
                <a:solidFill>
                  <a:srgbClr val="FF0000"/>
                </a:solidFill>
                <a:latin typeface="Comic Sans MS" pitchFamily="66" charset="0"/>
              </a:rPr>
              <a:t>septiques.</a:t>
            </a:r>
            <a:r>
              <a:rPr lang="fr-FR" dirty="0" smtClean="0">
                <a:solidFill>
                  <a:schemeClr val="tx1"/>
                </a:solidFill>
                <a:latin typeface="Comic Sans MS" pitchFamily="66" charset="0"/>
              </a:rPr>
              <a:t/>
            </a:r>
            <a:br>
              <a:rPr lang="fr-FR" dirty="0" smtClean="0">
                <a:solidFill>
                  <a:schemeClr val="tx1"/>
                </a:solidFill>
                <a:latin typeface="Comic Sans MS" pitchFamily="66" charset="0"/>
              </a:rPr>
            </a:br>
            <a:endParaRPr lang="fr-FR" dirty="0">
              <a:solidFill>
                <a:schemeClr val="tx1"/>
              </a:solidFill>
              <a:latin typeface="Comic Sans MS" pitchFamily="66"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7066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
                                            <p:bg/>
                                          </p:spTgt>
                                        </p:tgtEl>
                                        <p:attrNameLst>
                                          <p:attrName>style.visibility</p:attrName>
                                        </p:attrNameLst>
                                      </p:cBhvr>
                                      <p:to>
                                        <p:strVal val="visible"/>
                                      </p:to>
                                    </p:set>
                                    <p:animEffect transition="in" filter="fade">
                                      <p:cBhvr>
                                        <p:cTn id="10" dur="2000"/>
                                        <p:tgtEl>
                                          <p:spTgt spid="5">
                                            <p:bg/>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2000"/>
                                        <p:tgtEl>
                                          <p:spTgt spid="5">
                                            <p:txEl>
                                              <p:pRg st="0" end="0"/>
                                            </p:txEl>
                                          </p:spTgt>
                                        </p:tgtEl>
                                      </p:cBhvr>
                                    </p:animEffect>
                                  </p:childTnLst>
                                </p:cTn>
                              </p:par>
                            </p:childTnLst>
                          </p:cTn>
                        </p:par>
                        <p:par>
                          <p:cTn id="15" fill="hold">
                            <p:stCondLst>
                              <p:cond delay="4000"/>
                            </p:stCondLst>
                            <p:childTnLst>
                              <p:par>
                                <p:cTn id="16" presetID="2" presetClass="entr" presetSubtype="4" fill="hold" grpId="0" nodeType="afterEffect">
                                  <p:stCondLst>
                                    <p:cond delay="0"/>
                                  </p:stCondLst>
                                  <p:childTnLst>
                                    <p:set>
                                      <p:cBhvr>
                                        <p:cTn id="17" dur="1" fill="hold">
                                          <p:stCondLst>
                                            <p:cond delay="0"/>
                                          </p:stCondLst>
                                        </p:cTn>
                                        <p:tgtEl>
                                          <p:spTgt spid="4">
                                            <p:bg/>
                                          </p:spTgt>
                                        </p:tgtEl>
                                        <p:attrNameLst>
                                          <p:attrName>style.visibility</p:attrName>
                                        </p:attrNameLst>
                                      </p:cBhvr>
                                      <p:to>
                                        <p:strVal val="visible"/>
                                      </p:to>
                                    </p:set>
                                    <p:anim calcmode="lin" valueType="num">
                                      <p:cBhvr additive="base">
                                        <p:cTn id="18"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9" dur="500" fill="hold"/>
                                        <p:tgtEl>
                                          <p:spTgt spid="4">
                                            <p:bg/>
                                          </p:spTgt>
                                        </p:tgtEl>
                                        <p:attrNameLst>
                                          <p:attrName>ppt_y</p:attrName>
                                        </p:attrNameLst>
                                      </p:cBhvr>
                                      <p:tavLst>
                                        <p:tav tm="0">
                                          <p:val>
                                            <p:strVal val="1+#ppt_h/2"/>
                                          </p:val>
                                        </p:tav>
                                        <p:tav tm="100000">
                                          <p:val>
                                            <p:strVal val="#ppt_y"/>
                                          </p:val>
                                        </p:tav>
                                      </p:tavLst>
                                    </p:anim>
                                  </p:childTnLst>
                                </p:cTn>
                              </p:par>
                            </p:childTnLst>
                          </p:cTn>
                        </p:par>
                        <p:par>
                          <p:cTn id="20" fill="hold">
                            <p:stCondLst>
                              <p:cond delay="4500"/>
                            </p:stCondLst>
                            <p:childTnLst>
                              <p:par>
                                <p:cTn id="21" presetID="2" presetClass="entr" presetSubtype="4" fill="hold" grpId="0" nodeType="after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0"/>
                            </p:stCondLst>
                            <p:childTnLst>
                              <p:par>
                                <p:cTn id="26" presetID="2" presetClass="entr" presetSubtype="4" fill="hold" grpId="0" nodeType="after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 calcmode="lin" valueType="num">
                                      <p:cBhvr additive="base">
                                        <p:cTn id="2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30" fill="hold">
                            <p:stCondLst>
                              <p:cond delay="5500"/>
                            </p:stCondLst>
                            <p:childTnLst>
                              <p:par>
                                <p:cTn id="31" presetID="2" presetClass="entr" presetSubtype="4" fill="hold" grpId="0" nodeType="afterEffect">
                                  <p:stCondLst>
                                    <p:cond delay="0"/>
                                  </p:stCondLst>
                                  <p:childTnLst>
                                    <p:set>
                                      <p:cBhvr>
                                        <p:cTn id="32" dur="1" fill="hold">
                                          <p:stCondLst>
                                            <p:cond delay="0"/>
                                          </p:stCondLst>
                                        </p:cTn>
                                        <p:tgtEl>
                                          <p:spTgt spid="6">
                                            <p:bg/>
                                          </p:spTgt>
                                        </p:tgtEl>
                                        <p:attrNameLst>
                                          <p:attrName>style.visibility</p:attrName>
                                        </p:attrNameLst>
                                      </p:cBhvr>
                                      <p:to>
                                        <p:strVal val="visible"/>
                                      </p:to>
                                    </p:set>
                                    <p:anim calcmode="lin" valueType="num">
                                      <p:cBhvr additive="base">
                                        <p:cTn id="33" dur="500" fill="hold"/>
                                        <p:tgtEl>
                                          <p:spTgt spid="6">
                                            <p:bg/>
                                          </p:spTgt>
                                        </p:tgtEl>
                                        <p:attrNameLst>
                                          <p:attrName>ppt_x</p:attrName>
                                        </p:attrNameLst>
                                      </p:cBhvr>
                                      <p:tavLst>
                                        <p:tav tm="0">
                                          <p:val>
                                            <p:strVal val="#ppt_x"/>
                                          </p:val>
                                        </p:tav>
                                        <p:tav tm="100000">
                                          <p:val>
                                            <p:strVal val="#ppt_x"/>
                                          </p:val>
                                        </p:tav>
                                      </p:tavLst>
                                    </p:anim>
                                    <p:anim calcmode="lin" valueType="num">
                                      <p:cBhvr additive="base">
                                        <p:cTn id="34" dur="500" fill="hold"/>
                                        <p:tgtEl>
                                          <p:spTgt spid="6">
                                            <p:bg/>
                                          </p:spTgt>
                                        </p:tgtEl>
                                        <p:attrNameLst>
                                          <p:attrName>ppt_y</p:attrName>
                                        </p:attrNameLst>
                                      </p:cBhvr>
                                      <p:tavLst>
                                        <p:tav tm="0">
                                          <p:val>
                                            <p:strVal val="1+#ppt_h/2"/>
                                          </p:val>
                                        </p:tav>
                                        <p:tav tm="100000">
                                          <p:val>
                                            <p:strVal val="#ppt_y"/>
                                          </p:val>
                                        </p:tav>
                                      </p:tavLst>
                                    </p:anim>
                                  </p:childTnLst>
                                </p:cTn>
                              </p:par>
                            </p:childTnLst>
                          </p:cTn>
                        </p:par>
                        <p:par>
                          <p:cTn id="35" fill="hold">
                            <p:stCondLst>
                              <p:cond delay="6000"/>
                            </p:stCondLst>
                            <p:childTnLst>
                              <p:par>
                                <p:cTn id="36" presetID="2" presetClass="entr" presetSubtype="4" fill="hold" grpId="0" nodeType="after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 calcmode="lin" valueType="num">
                                      <p:cBhvr additive="base">
                                        <p:cTn id="3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40" fill="hold">
                            <p:stCondLst>
                              <p:cond delay="6500"/>
                            </p:stCondLst>
                            <p:childTnLst>
                              <p:par>
                                <p:cTn id="41" presetID="2" presetClass="entr" presetSubtype="4" fill="hold" grpId="0" nodeType="after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 calcmode="lin" valueType="num">
                                      <p:cBhvr additive="base">
                                        <p:cTn id="4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9"/>
                </p:tgtEl>
              </p:cMediaNode>
            </p:audio>
          </p:childTnLst>
        </p:cTn>
      </p:par>
    </p:tnLst>
    <p:bldLst>
      <p:bldP spid="4" grpId="0" build="allAtOnce" animBg="1"/>
      <p:bldP spid="5" grpId="0" build="p" animBg="1"/>
      <p:bldP spid="6"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téléchargement (2).jpg"/>
          <p:cNvPicPr>
            <a:picLocks noChangeAspect="1"/>
          </p:cNvPicPr>
          <p:nvPr/>
        </p:nvPicPr>
        <p:blipFill>
          <a:blip r:embed="rId4" cstate="print"/>
          <a:stretch>
            <a:fillRect/>
          </a:stretch>
        </p:blipFill>
        <p:spPr>
          <a:xfrm>
            <a:off x="0" y="0"/>
            <a:ext cx="9144000" cy="6858000"/>
          </a:xfrm>
          <a:prstGeom prst="rect">
            <a:avLst/>
          </a:prstGeom>
        </p:spPr>
      </p:pic>
      <p:sp>
        <p:nvSpPr>
          <p:cNvPr id="3" name="Rectangle à coins arrondis 2"/>
          <p:cNvSpPr/>
          <p:nvPr/>
        </p:nvSpPr>
        <p:spPr>
          <a:xfrm>
            <a:off x="1403648" y="260648"/>
            <a:ext cx="5472608" cy="10801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3200" b="1" dirty="0" smtClean="0">
                <a:solidFill>
                  <a:schemeClr val="tx1"/>
                </a:solidFill>
                <a:latin typeface="Comic Sans MS" pitchFamily="66" charset="0"/>
              </a:rPr>
              <a:t>Diagnostic bactériologique</a:t>
            </a:r>
            <a:endParaRPr lang="fr-FR" sz="3200" dirty="0">
              <a:solidFill>
                <a:schemeClr val="tx1"/>
              </a:solidFill>
              <a:latin typeface="Comic Sans MS" pitchFamily="66" charset="0"/>
            </a:endParaRPr>
          </a:p>
        </p:txBody>
      </p:sp>
      <p:sp>
        <p:nvSpPr>
          <p:cNvPr id="6" name="Rectangle à coins arrondis 5"/>
          <p:cNvSpPr/>
          <p:nvPr/>
        </p:nvSpPr>
        <p:spPr>
          <a:xfrm>
            <a:off x="251520" y="1484784"/>
            <a:ext cx="8352928" cy="501317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2800" u="sng" dirty="0" smtClean="0">
                <a:solidFill>
                  <a:srgbClr val="FF0000"/>
                </a:solidFill>
                <a:effectLst>
                  <a:outerShdw blurRad="38100" dist="38100" dir="2700000" algn="tl">
                    <a:srgbClr val="000000">
                      <a:alpha val="43137"/>
                    </a:srgbClr>
                  </a:outerShdw>
                </a:effectLst>
                <a:latin typeface="Comic Sans MS" pitchFamily="66" charset="0"/>
              </a:rPr>
              <a:t>a- Diagnostic direct:</a:t>
            </a:r>
          </a:p>
          <a:p>
            <a:pPr algn="ctr"/>
            <a:endParaRPr lang="fr-FR" u="sng" dirty="0" smtClean="0">
              <a:solidFill>
                <a:schemeClr val="tx1"/>
              </a:solidFill>
              <a:effectLst>
                <a:outerShdw blurRad="38100" dist="38100" dir="2700000" algn="tl">
                  <a:srgbClr val="000000">
                    <a:alpha val="43137"/>
                  </a:srgbClr>
                </a:outerShdw>
              </a:effectLst>
              <a:latin typeface="Comic Sans MS" pitchFamily="66" charset="0"/>
            </a:endParaRPr>
          </a:p>
          <a:p>
            <a:pPr algn="ctr"/>
            <a:r>
              <a:rPr lang="fr-FR" dirty="0" smtClean="0">
                <a:solidFill>
                  <a:schemeClr val="tx1"/>
                </a:solidFill>
                <a:latin typeface="Comic Sans MS" pitchFamily="66" charset="0"/>
              </a:rPr>
              <a:t> </a:t>
            </a:r>
            <a:r>
              <a:rPr lang="fr-FR" sz="2400" dirty="0" smtClean="0">
                <a:solidFill>
                  <a:schemeClr val="tx1"/>
                </a:solidFill>
                <a:latin typeface="Comic Sans MS" pitchFamily="66" charset="0"/>
              </a:rPr>
              <a:t>Il repose sur l’isolement de la bactérie au niveau des lésions ou par hémoculture en cas de septicémie. Des milieux sélectifs peuvent être utilisés pour des prélèvements portant sur des régions où la flore commensale est abondante. Dans des cas très particuliers, des laboratoires spécialisés peuvent rechercher si la bactérie isolée possède ou non des toxines . L’étude de la sensibilité aux antibiotiques est indispensable, en particulier la recherche du caractère </a:t>
            </a:r>
            <a:r>
              <a:rPr lang="fr-FR" sz="2400" dirty="0" err="1" smtClean="0">
                <a:solidFill>
                  <a:schemeClr val="tx1"/>
                </a:solidFill>
                <a:latin typeface="Comic Sans MS" pitchFamily="66" charset="0"/>
              </a:rPr>
              <a:t>méti</a:t>
            </a:r>
            <a:r>
              <a:rPr lang="fr-FR" sz="2400" dirty="0" smtClean="0">
                <a:solidFill>
                  <a:schemeClr val="tx1"/>
                </a:solidFill>
                <a:latin typeface="Comic Sans MS" pitchFamily="66" charset="0"/>
              </a:rPr>
              <a:t>-R qui nécessite des techniques particulières.</a:t>
            </a:r>
            <a:endParaRPr lang="fr-FR" sz="2400" dirty="0">
              <a:solidFill>
                <a:schemeClr val="tx1"/>
              </a:solidFill>
              <a:latin typeface="Comic Sans MS" pitchFamily="66"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86113">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fade">
                                      <p:cBhvr>
                                        <p:cTn id="10" dur="2000"/>
                                        <p:tgtEl>
                                          <p:spTgt spid="3">
                                            <p:bg/>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childTnLst>
                                </p:cTn>
                              </p:par>
                            </p:childTnLst>
                          </p:cTn>
                        </p:par>
                        <p:par>
                          <p:cTn id="15" fill="hold">
                            <p:stCondLst>
                              <p:cond delay="4000"/>
                            </p:stCondLst>
                            <p:childTnLst>
                              <p:par>
                                <p:cTn id="16" presetID="22" presetClass="entr" presetSubtype="4" fill="hold" grpId="0" nodeType="afterEffect">
                                  <p:stCondLst>
                                    <p:cond delay="0"/>
                                  </p:stCondLst>
                                  <p:childTnLst>
                                    <p:set>
                                      <p:cBhvr>
                                        <p:cTn id="17" dur="1" fill="hold">
                                          <p:stCondLst>
                                            <p:cond delay="0"/>
                                          </p:stCondLst>
                                        </p:cTn>
                                        <p:tgtEl>
                                          <p:spTgt spid="6">
                                            <p:bg/>
                                          </p:spTgt>
                                        </p:tgtEl>
                                        <p:attrNameLst>
                                          <p:attrName>style.visibility</p:attrName>
                                        </p:attrNameLst>
                                      </p:cBhvr>
                                      <p:to>
                                        <p:strVal val="visible"/>
                                      </p:to>
                                    </p:set>
                                    <p:animEffect transition="in" filter="wipe(down)">
                                      <p:cBhvr>
                                        <p:cTn id="18" dur="500"/>
                                        <p:tgtEl>
                                          <p:spTgt spid="6">
                                            <p:bg/>
                                          </p:spTgt>
                                        </p:tgtEl>
                                      </p:cBhvr>
                                    </p:animEffect>
                                  </p:childTnLst>
                                </p:cTn>
                              </p:par>
                            </p:childTnLst>
                          </p:cTn>
                        </p:par>
                        <p:par>
                          <p:cTn id="19" fill="hold">
                            <p:stCondLst>
                              <p:cond delay="4500"/>
                            </p:stCondLst>
                            <p:childTnLst>
                              <p:par>
                                <p:cTn id="20" presetID="22" presetClass="entr" presetSubtype="4" fill="hold" grpId="0" nodeType="after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par>
                          <p:cTn id="23" fill="hold">
                            <p:stCondLst>
                              <p:cond delay="5000"/>
                            </p:stCondLst>
                            <p:childTnLst>
                              <p:par>
                                <p:cTn id="24" presetID="22" presetClass="entr" presetSubtype="4" fill="hold" grpId="0" nodeType="after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down)">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3" grpId="0" build="allAtOnce" animBg="1"/>
      <p:bldP spid="6"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téléchargement (2).jpg"/>
          <p:cNvPicPr>
            <a:picLocks noChangeAspect="1"/>
          </p:cNvPicPr>
          <p:nvPr/>
        </p:nvPicPr>
        <p:blipFill>
          <a:blip r:embed="rId4" cstate="print"/>
          <a:stretch>
            <a:fillRect/>
          </a:stretch>
        </p:blipFill>
        <p:spPr>
          <a:xfrm>
            <a:off x="0" y="0"/>
            <a:ext cx="9144000" cy="6858000"/>
          </a:xfrm>
          <a:prstGeom prst="rect">
            <a:avLst/>
          </a:prstGeom>
        </p:spPr>
      </p:pic>
      <p:sp>
        <p:nvSpPr>
          <p:cNvPr id="4" name="Rectangle à coins arrondis 3"/>
          <p:cNvSpPr/>
          <p:nvPr/>
        </p:nvSpPr>
        <p:spPr>
          <a:xfrm>
            <a:off x="1187624" y="188640"/>
            <a:ext cx="5904656" cy="93610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3200" b="1" dirty="0" smtClean="0">
                <a:solidFill>
                  <a:schemeClr val="tx1"/>
                </a:solidFill>
                <a:latin typeface="Comic Sans MS" pitchFamily="66" charset="0"/>
              </a:rPr>
              <a:t>Traitement et prévention</a:t>
            </a:r>
            <a:endParaRPr lang="fr-FR" sz="3200" dirty="0">
              <a:solidFill>
                <a:schemeClr val="tx1"/>
              </a:solidFill>
              <a:latin typeface="Comic Sans MS" pitchFamily="66" charset="0"/>
            </a:endParaRPr>
          </a:p>
        </p:txBody>
      </p:sp>
      <p:sp>
        <p:nvSpPr>
          <p:cNvPr id="5" name="Rectangle à coins arrondis 4"/>
          <p:cNvSpPr/>
          <p:nvPr/>
        </p:nvSpPr>
        <p:spPr>
          <a:xfrm>
            <a:off x="395536" y="1340768"/>
            <a:ext cx="8424936" cy="525658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smtClean="0">
                <a:solidFill>
                  <a:schemeClr val="tx1"/>
                </a:solidFill>
                <a:latin typeface="Comic Sans MS" pitchFamily="66" charset="0"/>
              </a:rPr>
              <a:t>Le choix de l’antibiothérapie sera guidé par l’antibiogramme et le contexte clinique. Les souches communautaires sont généralement résistantes aux pénicillines G et A mais sensibles aux pénicillines M( oxacilline) (et aux céphalosporines). Elles sont souvent sensibles aux macrolides, aux </a:t>
            </a:r>
            <a:r>
              <a:rPr lang="fr-FR" dirty="0" err="1" smtClean="0">
                <a:solidFill>
                  <a:schemeClr val="tx1"/>
                </a:solidFill>
                <a:latin typeface="Comic Sans MS" pitchFamily="66" charset="0"/>
              </a:rPr>
              <a:t>synergistines</a:t>
            </a:r>
            <a:r>
              <a:rPr lang="fr-FR" dirty="0" smtClean="0">
                <a:solidFill>
                  <a:schemeClr val="tx1"/>
                </a:solidFill>
                <a:latin typeface="Comic Sans MS" pitchFamily="66" charset="0"/>
              </a:rPr>
              <a:t> et aux </a:t>
            </a:r>
            <a:r>
              <a:rPr lang="fr-FR" dirty="0" err="1" smtClean="0">
                <a:solidFill>
                  <a:schemeClr val="tx1"/>
                </a:solidFill>
                <a:latin typeface="Comic Sans MS" pitchFamily="66" charset="0"/>
              </a:rPr>
              <a:t>fluoroquinolones</a:t>
            </a:r>
            <a:r>
              <a:rPr lang="fr-FR" dirty="0" smtClean="0">
                <a:solidFill>
                  <a:schemeClr val="tx1"/>
                </a:solidFill>
                <a:latin typeface="Comic Sans MS" pitchFamily="66" charset="0"/>
              </a:rPr>
              <a:t>. , parmi les souches isolées en milieu hospitalier, des souches  sont résistantes à toutes les bêta-</a:t>
            </a:r>
            <a:r>
              <a:rPr lang="fr-FR" dirty="0" err="1" smtClean="0">
                <a:solidFill>
                  <a:schemeClr val="tx1"/>
                </a:solidFill>
                <a:latin typeface="Comic Sans MS" pitchFamily="66" charset="0"/>
              </a:rPr>
              <a:t>lactamines</a:t>
            </a:r>
            <a:r>
              <a:rPr lang="fr-FR" dirty="0" smtClean="0">
                <a:solidFill>
                  <a:schemeClr val="tx1"/>
                </a:solidFill>
                <a:latin typeface="Comic Sans MS" pitchFamily="66" charset="0"/>
              </a:rPr>
              <a:t> (souches </a:t>
            </a:r>
            <a:r>
              <a:rPr lang="fr-FR" dirty="0" err="1" smtClean="0">
                <a:solidFill>
                  <a:schemeClr val="tx1"/>
                </a:solidFill>
                <a:latin typeface="Comic Sans MS" pitchFamily="66" charset="0"/>
              </a:rPr>
              <a:t>méti</a:t>
            </a:r>
            <a:r>
              <a:rPr lang="fr-FR" dirty="0" smtClean="0">
                <a:solidFill>
                  <a:schemeClr val="tx1"/>
                </a:solidFill>
                <a:latin typeface="Comic Sans MS" pitchFamily="66" charset="0"/>
              </a:rPr>
              <a:t>-R)(Staphylocoque </a:t>
            </a:r>
            <a:r>
              <a:rPr lang="fr-FR" dirty="0" err="1" smtClean="0">
                <a:solidFill>
                  <a:schemeClr val="tx1"/>
                </a:solidFill>
                <a:latin typeface="Comic Sans MS" pitchFamily="66" charset="0"/>
              </a:rPr>
              <a:t>resistante</a:t>
            </a:r>
            <a:r>
              <a:rPr lang="fr-FR" dirty="0" smtClean="0">
                <a:solidFill>
                  <a:schemeClr val="tx1"/>
                </a:solidFill>
                <a:latin typeface="Comic Sans MS" pitchFamily="66" charset="0"/>
              </a:rPr>
              <a:t> à la </a:t>
            </a:r>
            <a:r>
              <a:rPr lang="fr-FR" dirty="0" err="1" smtClean="0">
                <a:solidFill>
                  <a:schemeClr val="tx1"/>
                </a:solidFill>
                <a:latin typeface="Comic Sans MS" pitchFamily="66" charset="0"/>
              </a:rPr>
              <a:t>méticilline</a:t>
            </a:r>
            <a:r>
              <a:rPr lang="fr-FR" dirty="0" smtClean="0">
                <a:solidFill>
                  <a:schemeClr val="tx1"/>
                </a:solidFill>
                <a:latin typeface="Comic Sans MS" pitchFamily="66" charset="0"/>
              </a:rPr>
              <a:t>) . Souvent seuls les </a:t>
            </a:r>
            <a:r>
              <a:rPr lang="fr-FR" dirty="0" err="1" smtClean="0">
                <a:solidFill>
                  <a:schemeClr val="tx1"/>
                </a:solidFill>
                <a:latin typeface="Comic Sans MS" pitchFamily="66" charset="0"/>
              </a:rPr>
              <a:t>glycopeptides</a:t>
            </a:r>
            <a:r>
              <a:rPr lang="fr-FR" dirty="0" smtClean="0">
                <a:solidFill>
                  <a:schemeClr val="tx1"/>
                </a:solidFill>
                <a:latin typeface="Comic Sans MS" pitchFamily="66" charset="0"/>
              </a:rPr>
              <a:t> restent actifs sur ces souches. Et des souches sont sensibles à la </a:t>
            </a:r>
            <a:r>
              <a:rPr lang="fr-FR" dirty="0" err="1" smtClean="0">
                <a:solidFill>
                  <a:schemeClr val="tx1"/>
                </a:solidFill>
                <a:latin typeface="Comic Sans MS" pitchFamily="66" charset="0"/>
              </a:rPr>
              <a:t>méticilline</a:t>
            </a:r>
            <a:r>
              <a:rPr lang="fr-FR" dirty="0" smtClean="0">
                <a:solidFill>
                  <a:schemeClr val="tx1"/>
                </a:solidFill>
                <a:latin typeface="Comic Sans MS" pitchFamily="66" charset="0"/>
              </a:rPr>
              <a:t> (</a:t>
            </a:r>
            <a:r>
              <a:rPr lang="fr-FR" dirty="0" err="1" smtClean="0">
                <a:solidFill>
                  <a:schemeClr val="tx1"/>
                </a:solidFill>
                <a:latin typeface="Comic Sans MS" pitchFamily="66" charset="0"/>
              </a:rPr>
              <a:t>méti-S</a:t>
            </a:r>
            <a:r>
              <a:rPr lang="fr-FR" dirty="0" smtClean="0">
                <a:solidFill>
                  <a:schemeClr val="tx1"/>
                </a:solidFill>
                <a:latin typeface="Comic Sans MS" pitchFamily="66" charset="0"/>
              </a:rPr>
              <a:t>)</a:t>
            </a:r>
            <a:r>
              <a:rPr lang="fr-FR" dirty="0">
                <a:solidFill>
                  <a:schemeClr val="tx1"/>
                </a:solidFill>
                <a:latin typeface="Comic Sans MS" pitchFamily="66" charset="0"/>
              </a:rPr>
              <a:t> . La </a:t>
            </a:r>
            <a:r>
              <a:rPr lang="fr-FR" dirty="0" smtClean="0">
                <a:solidFill>
                  <a:schemeClr val="tx1"/>
                </a:solidFill>
                <a:latin typeface="Comic Sans MS" pitchFamily="66" charset="0"/>
              </a:rPr>
              <a:t>prévention des infections nosocomiales repose sur un strict respect des règles d’hygiène et en particulier le lavage des mains. Il n’existe pas de vaccination efficace.</a:t>
            </a:r>
            <a:endParaRPr lang="fr-FR" dirty="0">
              <a:solidFill>
                <a:schemeClr val="tx1"/>
              </a:solidFill>
              <a:latin typeface="Comic Sans MS" pitchFamily="66"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60916">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bg/>
                                          </p:spTgt>
                                        </p:tgtEl>
                                        <p:attrNameLst>
                                          <p:attrName>style.visibility</p:attrName>
                                        </p:attrNameLst>
                                      </p:cBhvr>
                                      <p:to>
                                        <p:strVal val="visible"/>
                                      </p:to>
                                    </p:set>
                                    <p:animEffect transition="in" filter="fade">
                                      <p:cBhvr>
                                        <p:cTn id="10" dur="2000"/>
                                        <p:tgtEl>
                                          <p:spTgt spid="4">
                                            <p:bg/>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2000"/>
                                        <p:tgtEl>
                                          <p:spTgt spid="4">
                                            <p:txEl>
                                              <p:pRg st="0" end="0"/>
                                            </p:txEl>
                                          </p:spTgt>
                                        </p:tgtEl>
                                      </p:cBhvr>
                                    </p:animEffect>
                                  </p:childTnLst>
                                </p:cTn>
                              </p:par>
                            </p:childTnLst>
                          </p:cTn>
                        </p:par>
                        <p:par>
                          <p:cTn id="15" fill="hold">
                            <p:stCondLst>
                              <p:cond delay="4000"/>
                            </p:stCondLst>
                            <p:childTnLst>
                              <p:par>
                                <p:cTn id="16" presetID="22" presetClass="entr" presetSubtype="4" fill="hold" grpId="0" nodeType="afterEffect">
                                  <p:stCondLst>
                                    <p:cond delay="0"/>
                                  </p:stCondLst>
                                  <p:childTnLst>
                                    <p:set>
                                      <p:cBhvr>
                                        <p:cTn id="17" dur="1" fill="hold">
                                          <p:stCondLst>
                                            <p:cond delay="0"/>
                                          </p:stCondLst>
                                        </p:cTn>
                                        <p:tgtEl>
                                          <p:spTgt spid="5">
                                            <p:bg/>
                                          </p:spTgt>
                                        </p:tgtEl>
                                        <p:attrNameLst>
                                          <p:attrName>style.visibility</p:attrName>
                                        </p:attrNameLst>
                                      </p:cBhvr>
                                      <p:to>
                                        <p:strVal val="visible"/>
                                      </p:to>
                                    </p:set>
                                    <p:animEffect transition="in" filter="wipe(down)">
                                      <p:cBhvr>
                                        <p:cTn id="18" dur="500"/>
                                        <p:tgtEl>
                                          <p:spTgt spid="5">
                                            <p:bg/>
                                          </p:spTgt>
                                        </p:tgtEl>
                                      </p:cBhvr>
                                    </p:animEffect>
                                  </p:childTnLst>
                                </p:cTn>
                              </p:par>
                            </p:childTnLst>
                          </p:cTn>
                        </p:par>
                        <p:par>
                          <p:cTn id="19" fill="hold">
                            <p:stCondLst>
                              <p:cond delay="4500"/>
                            </p:stCondLst>
                            <p:childTnLst>
                              <p:par>
                                <p:cTn id="20" presetID="22" presetClass="entr" presetSubtype="4" fill="hold" grpId="0" nodeType="after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4" grpId="0" build="allAtOnce" animBg="1"/>
      <p:bldP spid="5"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téléchargement (2).jpg"/>
          <p:cNvPicPr>
            <a:picLocks noChangeAspect="1"/>
          </p:cNvPicPr>
          <p:nvPr/>
        </p:nvPicPr>
        <p:blipFill>
          <a:blip r:embed="rId4" cstate="print"/>
          <a:stretch>
            <a:fillRect/>
          </a:stretch>
        </p:blipFill>
        <p:spPr>
          <a:xfrm>
            <a:off x="0" y="0"/>
            <a:ext cx="9144000" cy="6858000"/>
          </a:xfrm>
          <a:prstGeom prst="rect">
            <a:avLst/>
          </a:prstGeom>
        </p:spPr>
      </p:pic>
      <p:sp>
        <p:nvSpPr>
          <p:cNvPr id="3" name="Rectangle à coins arrondis 2"/>
          <p:cNvSpPr/>
          <p:nvPr/>
        </p:nvSpPr>
        <p:spPr>
          <a:xfrm>
            <a:off x="2411760" y="260648"/>
            <a:ext cx="4032448" cy="79208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3200" b="1" dirty="0" smtClean="0">
                <a:latin typeface="Comic Sans MS" pitchFamily="66" charset="0"/>
              </a:rPr>
              <a:t>Culture</a:t>
            </a:r>
            <a:endParaRPr lang="fr-FR" sz="3200" b="1" dirty="0">
              <a:latin typeface="Comic Sans MS" pitchFamily="66" charset="0"/>
            </a:endParaRPr>
          </a:p>
        </p:txBody>
      </p:sp>
      <p:sp>
        <p:nvSpPr>
          <p:cNvPr id="4" name="Rectangle à coins arrondis 3"/>
          <p:cNvSpPr/>
          <p:nvPr/>
        </p:nvSpPr>
        <p:spPr>
          <a:xfrm>
            <a:off x="323528" y="1484784"/>
            <a:ext cx="8317432" cy="518457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dirty="0" smtClean="0">
              <a:solidFill>
                <a:schemeClr val="tx1"/>
              </a:solidFill>
              <a:latin typeface="Comic Sans MS" pitchFamily="66" charset="0"/>
            </a:endParaRPr>
          </a:p>
          <a:p>
            <a:pPr algn="ctr"/>
            <a:r>
              <a:rPr lang="fr-FR" dirty="0" smtClean="0">
                <a:solidFill>
                  <a:schemeClr val="tx1"/>
                </a:solidFill>
                <a:latin typeface="Comic Sans MS" pitchFamily="66" charset="0"/>
              </a:rPr>
              <a:t>Comme tous les germes très répandus dans la nature, </a:t>
            </a:r>
            <a:r>
              <a:rPr lang="fr-FR" i="1" dirty="0" err="1" smtClean="0">
                <a:solidFill>
                  <a:schemeClr val="tx1"/>
                </a:solidFill>
                <a:latin typeface="Comic Sans MS" pitchFamily="66" charset="0"/>
              </a:rPr>
              <a:t>S.aureus</a:t>
            </a:r>
            <a:r>
              <a:rPr lang="fr-FR" i="1" dirty="0" smtClean="0">
                <a:solidFill>
                  <a:schemeClr val="tx1"/>
                </a:solidFill>
                <a:latin typeface="Comic Sans MS" pitchFamily="66" charset="0"/>
              </a:rPr>
              <a:t> </a:t>
            </a:r>
            <a:r>
              <a:rPr lang="fr-FR" dirty="0" smtClean="0">
                <a:solidFill>
                  <a:schemeClr val="tx1"/>
                </a:solidFill>
                <a:latin typeface="Comic Sans MS" pitchFamily="66" charset="0"/>
              </a:rPr>
              <a:t>cultivé facilement sur les milieux usuels, à des conditions de pH et de température variables. Il est même capable de pousser dans des conditions hostiles, par exemple en </a:t>
            </a:r>
            <a:r>
              <a:rPr lang="fr-FR" i="1" dirty="0" smtClean="0">
                <a:solidFill>
                  <a:schemeClr val="tx1"/>
                </a:solidFill>
                <a:latin typeface="Comic Sans MS" pitchFamily="66" charset="0"/>
              </a:rPr>
              <a:t>présence de 7 % de </a:t>
            </a:r>
            <a:r>
              <a:rPr lang="fr-FR" i="1" dirty="0" err="1" smtClean="0">
                <a:solidFill>
                  <a:schemeClr val="tx1"/>
                </a:solidFill>
                <a:latin typeface="Comic Sans MS" pitchFamily="66" charset="0"/>
              </a:rPr>
              <a:t>Nacl</a:t>
            </a:r>
            <a:r>
              <a:rPr lang="fr-FR" dirty="0" smtClean="0">
                <a:solidFill>
                  <a:schemeClr val="tx1"/>
                </a:solidFill>
                <a:latin typeface="Comic Sans MS" pitchFamily="66" charset="0"/>
              </a:rPr>
              <a:t>. Ce caractère est mis à profit dans le milieu de culture sélectif </a:t>
            </a:r>
            <a:r>
              <a:rPr lang="fr-FR" dirty="0" err="1" smtClean="0">
                <a:solidFill>
                  <a:schemeClr val="tx1"/>
                </a:solidFill>
                <a:latin typeface="Comic Sans MS" pitchFamily="66" charset="0"/>
              </a:rPr>
              <a:t>hypersalé</a:t>
            </a:r>
            <a:r>
              <a:rPr lang="fr-FR" dirty="0" smtClean="0">
                <a:solidFill>
                  <a:schemeClr val="tx1"/>
                </a:solidFill>
                <a:latin typeface="Comic Sans MS" pitchFamily="66" charset="0"/>
              </a:rPr>
              <a:t> de CHAPMAN pour isoler le staphylocoque d'un prélèvement </a:t>
            </a:r>
            <a:r>
              <a:rPr lang="fr-FR" dirty="0" err="1" smtClean="0">
                <a:solidFill>
                  <a:schemeClr val="tx1"/>
                </a:solidFill>
                <a:latin typeface="Comic Sans MS" pitchFamily="66" charset="0"/>
              </a:rPr>
              <a:t>polymicrobien</a:t>
            </a:r>
            <a:r>
              <a:rPr lang="fr-FR" dirty="0" smtClean="0">
                <a:solidFill>
                  <a:schemeClr val="tx1"/>
                </a:solidFill>
                <a:latin typeface="Comic Sans MS" pitchFamily="66" charset="0"/>
              </a:rPr>
              <a:t>.</a:t>
            </a:r>
            <a:br>
              <a:rPr lang="fr-FR" dirty="0" smtClean="0">
                <a:solidFill>
                  <a:schemeClr val="tx1"/>
                </a:solidFill>
                <a:latin typeface="Comic Sans MS" pitchFamily="66" charset="0"/>
              </a:rPr>
            </a:br>
            <a:r>
              <a:rPr lang="fr-FR" b="1" dirty="0" smtClean="0">
                <a:solidFill>
                  <a:schemeClr val="tx1"/>
                </a:solidFill>
                <a:latin typeface="Comic Sans MS" pitchFamily="66" charset="0"/>
              </a:rPr>
              <a:t>En bouillon</a:t>
            </a:r>
            <a:r>
              <a:rPr lang="fr-FR" dirty="0" smtClean="0">
                <a:solidFill>
                  <a:schemeClr val="tx1"/>
                </a:solidFill>
                <a:latin typeface="Comic Sans MS" pitchFamily="66" charset="0"/>
              </a:rPr>
              <a:t/>
            </a:r>
            <a:br>
              <a:rPr lang="fr-FR" dirty="0" smtClean="0">
                <a:solidFill>
                  <a:schemeClr val="tx1"/>
                </a:solidFill>
                <a:latin typeface="Comic Sans MS" pitchFamily="66" charset="0"/>
              </a:rPr>
            </a:br>
            <a:r>
              <a:rPr lang="fr-FR" i="1" dirty="0" smtClean="0">
                <a:solidFill>
                  <a:schemeClr val="tx1"/>
                </a:solidFill>
                <a:latin typeface="Comic Sans MS" pitchFamily="66" charset="0"/>
              </a:rPr>
              <a:t>S.aureus </a:t>
            </a:r>
            <a:r>
              <a:rPr lang="fr-FR" dirty="0" smtClean="0">
                <a:solidFill>
                  <a:schemeClr val="tx1"/>
                </a:solidFill>
                <a:latin typeface="Comic Sans MS" pitchFamily="66" charset="0"/>
              </a:rPr>
              <a:t>donne un trouble uniforme en quelques heures</a:t>
            </a:r>
            <a:br>
              <a:rPr lang="fr-FR" dirty="0" smtClean="0">
                <a:solidFill>
                  <a:schemeClr val="tx1"/>
                </a:solidFill>
                <a:latin typeface="Comic Sans MS" pitchFamily="66" charset="0"/>
              </a:rPr>
            </a:br>
            <a:r>
              <a:rPr lang="fr-FR" b="1" dirty="0" smtClean="0">
                <a:solidFill>
                  <a:schemeClr val="tx1"/>
                </a:solidFill>
                <a:latin typeface="Comic Sans MS" pitchFamily="66" charset="0"/>
              </a:rPr>
              <a:t>Sur gélose ordinaire</a:t>
            </a:r>
            <a:r>
              <a:rPr lang="fr-FR" dirty="0" smtClean="0">
                <a:solidFill>
                  <a:schemeClr val="tx1"/>
                </a:solidFill>
                <a:latin typeface="Comic Sans MS" pitchFamily="66" charset="0"/>
              </a:rPr>
              <a:t/>
            </a:r>
            <a:br>
              <a:rPr lang="fr-FR" dirty="0" smtClean="0">
                <a:solidFill>
                  <a:schemeClr val="tx1"/>
                </a:solidFill>
                <a:latin typeface="Comic Sans MS" pitchFamily="66" charset="0"/>
              </a:rPr>
            </a:br>
            <a:r>
              <a:rPr lang="fr-FR" dirty="0" smtClean="0">
                <a:solidFill>
                  <a:schemeClr val="tx1"/>
                </a:solidFill>
                <a:latin typeface="Comic Sans MS" pitchFamily="66" charset="0"/>
              </a:rPr>
              <a:t>les colonies sont lisses, rondes, bombées, brillantes, opaques, de 1 mm de diamètre. Elles se pigmentent habituellement en jaune doré (aureus), parfois en jaune citron, et parfois sont non pigmentées</a:t>
            </a:r>
            <a:br>
              <a:rPr lang="fr-FR" dirty="0" smtClean="0">
                <a:solidFill>
                  <a:schemeClr val="tx1"/>
                </a:solidFill>
                <a:latin typeface="Comic Sans MS" pitchFamily="66" charset="0"/>
              </a:rPr>
            </a:br>
            <a:r>
              <a:rPr lang="fr-FR" b="1" dirty="0" smtClean="0">
                <a:solidFill>
                  <a:schemeClr val="tx1"/>
                </a:solidFill>
                <a:latin typeface="Comic Sans MS" pitchFamily="66" charset="0"/>
              </a:rPr>
              <a:t>En gélose profonde</a:t>
            </a:r>
            <a:r>
              <a:rPr lang="fr-FR" dirty="0" smtClean="0">
                <a:solidFill>
                  <a:schemeClr val="tx1"/>
                </a:solidFill>
                <a:latin typeface="Comic Sans MS" pitchFamily="66" charset="0"/>
              </a:rPr>
              <a:t/>
            </a:r>
            <a:br>
              <a:rPr lang="fr-FR" dirty="0" smtClean="0">
                <a:solidFill>
                  <a:schemeClr val="tx1"/>
                </a:solidFill>
                <a:latin typeface="Comic Sans MS" pitchFamily="66" charset="0"/>
              </a:rPr>
            </a:br>
            <a:r>
              <a:rPr lang="fr-FR" i="1" dirty="0" smtClean="0">
                <a:solidFill>
                  <a:schemeClr val="tx1"/>
                </a:solidFill>
                <a:latin typeface="Comic Sans MS" pitchFamily="66" charset="0"/>
              </a:rPr>
              <a:t>S.aureus </a:t>
            </a:r>
            <a:r>
              <a:rPr lang="fr-FR" dirty="0" smtClean="0">
                <a:solidFill>
                  <a:schemeClr val="tx1"/>
                </a:solidFill>
                <a:latin typeface="Comic Sans MS" pitchFamily="66" charset="0"/>
              </a:rPr>
              <a:t>pousse dans la zone d'aérobiose et dans la zone d'anaérobiose. C'est donc une bactérie aérobie-anaérobie facultative, capable de se multiplier à la surface de la peau, en aérobiose et dans les tissus mal oxygénés, plaie profonde par exemple.</a:t>
            </a:r>
            <a:br>
              <a:rPr lang="fr-FR" dirty="0" smtClean="0">
                <a:solidFill>
                  <a:schemeClr val="tx1"/>
                </a:solidFill>
                <a:latin typeface="Comic Sans MS" pitchFamily="66" charset="0"/>
              </a:rPr>
            </a:br>
            <a:endParaRPr lang="fr-FR" dirty="0">
              <a:solidFill>
                <a:schemeClr val="tx1"/>
              </a:solidFill>
              <a:latin typeface="Comic Sans MS" pitchFamily="66"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58701">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fade">
                                      <p:cBhvr>
                                        <p:cTn id="10" dur="2000"/>
                                        <p:tgtEl>
                                          <p:spTgt spid="3">
                                            <p:bg/>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4">
                                            <p:bg/>
                                          </p:spTgt>
                                        </p:tgtEl>
                                        <p:attrNameLst>
                                          <p:attrName>style.visibility</p:attrName>
                                        </p:attrNameLst>
                                      </p:cBhvr>
                                      <p:to>
                                        <p:strVal val="visible"/>
                                      </p:to>
                                    </p:set>
                                    <p:animEffect transition="in" filter="fade">
                                      <p:cBhvr>
                                        <p:cTn id="18" dur="2000"/>
                                        <p:tgtEl>
                                          <p:spTgt spid="4">
                                            <p:bg/>
                                          </p:spTgt>
                                        </p:tgtEl>
                                      </p:cBhvr>
                                    </p:animEffect>
                                  </p:childTnLst>
                                </p:cTn>
                              </p:par>
                            </p:childTnLst>
                          </p:cTn>
                        </p:par>
                        <p:par>
                          <p:cTn id="19" fill="hold">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3" grpId="0" build="allAtOnce" animBg="1"/>
      <p:bldP spid="4" grpId="0"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téléchargement (2).jpg"/>
          <p:cNvPicPr>
            <a:picLocks noChangeAspect="1"/>
          </p:cNvPicPr>
          <p:nvPr/>
        </p:nvPicPr>
        <p:blipFill>
          <a:blip r:embed="rId5" cstate="print"/>
          <a:stretch>
            <a:fillRect/>
          </a:stretch>
        </p:blipFill>
        <p:spPr>
          <a:xfrm>
            <a:off x="0" y="0"/>
            <a:ext cx="9144000" cy="6858000"/>
          </a:xfrm>
          <a:prstGeom prst="rect">
            <a:avLst/>
          </a:prstGeom>
        </p:spPr>
      </p:pic>
      <p:sp>
        <p:nvSpPr>
          <p:cNvPr id="5" name="Rectangle à coins arrondis 4"/>
          <p:cNvSpPr/>
          <p:nvPr/>
        </p:nvSpPr>
        <p:spPr>
          <a:xfrm>
            <a:off x="6084168" y="2924944"/>
            <a:ext cx="2520280" cy="510778"/>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fr-FR" sz="2400" b="1" i="1" dirty="0" smtClean="0">
                <a:effectLst>
                  <a:outerShdw blurRad="38100" dist="38100" dir="2700000" algn="tl">
                    <a:srgbClr val="000000">
                      <a:alpha val="43137"/>
                    </a:srgbClr>
                  </a:outerShdw>
                </a:effectLst>
                <a:latin typeface="Comic Sans MS" pitchFamily="66" charset="0"/>
                <a:cs typeface="Vijaya" pitchFamily="34" charset="0"/>
              </a:rPr>
              <a:t>Plan de travail</a:t>
            </a:r>
            <a:endParaRPr lang="fr-FR" sz="2400" b="1" i="1" dirty="0">
              <a:effectLst>
                <a:outerShdw blurRad="38100" dist="38100" dir="2700000" algn="tl">
                  <a:srgbClr val="000000">
                    <a:alpha val="43137"/>
                  </a:srgbClr>
                </a:outerShdw>
              </a:effectLst>
              <a:latin typeface="Comic Sans MS" pitchFamily="66" charset="0"/>
              <a:cs typeface="Vijaya" pitchFamily="34" charset="0"/>
            </a:endParaRPr>
          </a:p>
        </p:txBody>
      </p:sp>
      <p:sp>
        <p:nvSpPr>
          <p:cNvPr id="9" name="Rectangle à coins arrondis 8"/>
          <p:cNvSpPr/>
          <p:nvPr/>
        </p:nvSpPr>
        <p:spPr>
          <a:xfrm>
            <a:off x="2195736" y="188640"/>
            <a:ext cx="3744416" cy="548680"/>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lvl="0" algn="ctr"/>
            <a:r>
              <a:rPr lang="fr-FR" sz="2200" b="1" i="1" dirty="0">
                <a:solidFill>
                  <a:schemeClr val="tx1"/>
                </a:solidFill>
                <a:effectLst>
                  <a:outerShdw blurRad="38100" dist="38100" dir="2700000" algn="tl">
                    <a:srgbClr val="000000">
                      <a:alpha val="43137"/>
                    </a:srgbClr>
                  </a:outerShdw>
                </a:effectLst>
                <a:latin typeface="Comic Sans MS" pitchFamily="66" charset="0"/>
              </a:rPr>
              <a:t>Introduction</a:t>
            </a:r>
            <a:endParaRPr lang="en-US" sz="2200" i="1" dirty="0">
              <a:solidFill>
                <a:schemeClr val="tx1"/>
              </a:solidFill>
              <a:latin typeface="Comic Sans MS" pitchFamily="66" charset="0"/>
            </a:endParaRPr>
          </a:p>
        </p:txBody>
      </p:sp>
      <p:sp>
        <p:nvSpPr>
          <p:cNvPr id="22" name="Rectangle à coins arrondis 21"/>
          <p:cNvSpPr/>
          <p:nvPr/>
        </p:nvSpPr>
        <p:spPr>
          <a:xfrm>
            <a:off x="2267744" y="908720"/>
            <a:ext cx="3240360" cy="43204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2400" b="1" i="1" dirty="0" smtClean="0">
                <a:latin typeface="Comic Sans MS" pitchFamily="66" charset="0"/>
                <a:cs typeface="Times New Roman" pitchFamily="18" charset="0"/>
              </a:rPr>
              <a:t>Définition</a:t>
            </a:r>
            <a:endParaRPr lang="fr-FR" sz="2400" b="1" dirty="0">
              <a:latin typeface="Comic Sans MS" pitchFamily="66" charset="0"/>
            </a:endParaRPr>
          </a:p>
        </p:txBody>
      </p:sp>
      <p:sp>
        <p:nvSpPr>
          <p:cNvPr id="23" name="Rectangle à coins arrondis 22"/>
          <p:cNvSpPr/>
          <p:nvPr/>
        </p:nvSpPr>
        <p:spPr>
          <a:xfrm>
            <a:off x="2051720" y="1556792"/>
            <a:ext cx="3312368" cy="36004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fr-FR" sz="2400" b="1" i="1" dirty="0" smtClean="0">
                <a:effectLst>
                  <a:outerShdw blurRad="38100" dist="38100" dir="2700000" algn="tl">
                    <a:srgbClr val="000000">
                      <a:alpha val="43137"/>
                    </a:srgbClr>
                  </a:outerShdw>
                </a:effectLst>
                <a:latin typeface="Comic Sans MS" pitchFamily="66" charset="0"/>
                <a:cs typeface="Arial" charset="0"/>
              </a:rPr>
              <a:t>Classification</a:t>
            </a:r>
            <a:endParaRPr lang="ar-DZ" sz="2400" b="1" i="1" dirty="0" smtClean="0">
              <a:effectLst>
                <a:outerShdw blurRad="38100" dist="38100" dir="2700000" algn="tl">
                  <a:srgbClr val="000000">
                    <a:alpha val="43137"/>
                  </a:srgbClr>
                </a:outerShdw>
              </a:effectLst>
              <a:latin typeface="Comic Sans MS" pitchFamily="66" charset="0"/>
              <a:cs typeface="Arial" charset="0"/>
            </a:endParaRPr>
          </a:p>
        </p:txBody>
      </p:sp>
      <p:sp>
        <p:nvSpPr>
          <p:cNvPr id="24" name="Rectangle à coins arrondis 23"/>
          <p:cNvSpPr/>
          <p:nvPr/>
        </p:nvSpPr>
        <p:spPr>
          <a:xfrm>
            <a:off x="2231740" y="2254560"/>
            <a:ext cx="3024336" cy="36004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b="1" i="1" dirty="0" smtClean="0">
                <a:solidFill>
                  <a:schemeClr val="tx1">
                    <a:lumMod val="95000"/>
                    <a:lumOff val="5000"/>
                  </a:schemeClr>
                </a:solidFill>
                <a:latin typeface="Comic Sans MS" pitchFamily="66" charset="0"/>
              </a:rPr>
              <a:t>Habitat</a:t>
            </a:r>
            <a:endParaRPr lang="fr-FR" sz="2400" dirty="0">
              <a:latin typeface="Comic Sans MS" pitchFamily="66" charset="0"/>
            </a:endParaRPr>
          </a:p>
        </p:txBody>
      </p:sp>
      <p:sp>
        <p:nvSpPr>
          <p:cNvPr id="25" name="Rectangle à coins arrondis 24"/>
          <p:cNvSpPr/>
          <p:nvPr/>
        </p:nvSpPr>
        <p:spPr>
          <a:xfrm>
            <a:off x="1990475" y="2926842"/>
            <a:ext cx="3168352" cy="3600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400" b="1" i="1" dirty="0" smtClean="0">
                <a:latin typeface="Comic Sans MS" pitchFamily="66" charset="0"/>
              </a:rPr>
              <a:t>Forme</a:t>
            </a:r>
            <a:endParaRPr lang="fr-FR" dirty="0">
              <a:latin typeface="Comic Sans MS" pitchFamily="66" charset="0"/>
            </a:endParaRPr>
          </a:p>
        </p:txBody>
      </p:sp>
      <p:sp>
        <p:nvSpPr>
          <p:cNvPr id="28" name="Rectangle à coins arrondis 27"/>
          <p:cNvSpPr/>
          <p:nvPr/>
        </p:nvSpPr>
        <p:spPr>
          <a:xfrm>
            <a:off x="939846" y="3466902"/>
            <a:ext cx="4464496" cy="5040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2400" b="1" i="1" dirty="0" smtClean="0">
                <a:latin typeface="Comic Sans MS" pitchFamily="66" charset="0"/>
              </a:rPr>
              <a:t>Pouvoir pathogène</a:t>
            </a:r>
            <a:endParaRPr lang="ar-DZ" sz="2400" b="1" i="1" dirty="0" smtClean="0">
              <a:latin typeface="Comic Sans MS" pitchFamily="66" charset="0"/>
            </a:endParaRPr>
          </a:p>
        </p:txBody>
      </p:sp>
      <p:sp>
        <p:nvSpPr>
          <p:cNvPr id="29" name="Rectangle à coins arrondis 28"/>
          <p:cNvSpPr/>
          <p:nvPr/>
        </p:nvSpPr>
        <p:spPr>
          <a:xfrm>
            <a:off x="1259632" y="4325739"/>
            <a:ext cx="4392488" cy="54868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2400" b="1" i="1" dirty="0" smtClean="0">
                <a:latin typeface="Comic Sans MS" pitchFamily="66" charset="0"/>
              </a:rPr>
              <a:t>Facteurs de </a:t>
            </a:r>
            <a:r>
              <a:rPr lang="fr-FR" sz="2400" b="1" i="1" dirty="0" err="1" smtClean="0">
                <a:latin typeface="Comic Sans MS" pitchFamily="66" charset="0"/>
              </a:rPr>
              <a:t>pathogénicité</a:t>
            </a:r>
            <a:endParaRPr lang="ar-DZ" sz="2400" b="1" i="1" dirty="0" smtClean="0">
              <a:latin typeface="Comic Sans MS" pitchFamily="66" charset="0"/>
            </a:endParaRPr>
          </a:p>
        </p:txBody>
      </p:sp>
      <p:sp>
        <p:nvSpPr>
          <p:cNvPr id="30" name="Rectangle à coins arrondis 29"/>
          <p:cNvSpPr/>
          <p:nvPr/>
        </p:nvSpPr>
        <p:spPr>
          <a:xfrm>
            <a:off x="1403648" y="5229200"/>
            <a:ext cx="4680520" cy="43204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b="1" i="1" dirty="0" smtClean="0">
                <a:latin typeface="Comic Sans MS" pitchFamily="66" charset="0"/>
              </a:rPr>
              <a:t>Diagnostic bactériologique</a:t>
            </a:r>
            <a:endParaRPr lang="ar-DZ" sz="2400" b="1" i="1" dirty="0" smtClean="0">
              <a:latin typeface="Comic Sans MS" pitchFamily="66" charset="0"/>
            </a:endParaRPr>
          </a:p>
        </p:txBody>
      </p:sp>
      <p:sp>
        <p:nvSpPr>
          <p:cNvPr id="31" name="Rectangle à coins arrondis 30"/>
          <p:cNvSpPr/>
          <p:nvPr/>
        </p:nvSpPr>
        <p:spPr>
          <a:xfrm>
            <a:off x="1907704" y="5805264"/>
            <a:ext cx="4824536"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400" b="1" i="1" dirty="0" smtClean="0">
                <a:latin typeface="Comic Sans MS" pitchFamily="66" charset="0"/>
              </a:rPr>
              <a:t>Traitement et prévention</a:t>
            </a:r>
            <a:endParaRPr lang="ar-DZ" sz="2400" b="1" i="1" dirty="0" smtClean="0">
              <a:latin typeface="Comic Sans MS" pitchFamily="66" charset="0"/>
            </a:endParaRPr>
          </a:p>
        </p:txBody>
      </p:sp>
      <p:sp>
        <p:nvSpPr>
          <p:cNvPr id="32" name="Rectangle à coins arrondis 31"/>
          <p:cNvSpPr/>
          <p:nvPr/>
        </p:nvSpPr>
        <p:spPr>
          <a:xfrm>
            <a:off x="4391980" y="6395897"/>
            <a:ext cx="2520280" cy="38742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FR" sz="2400" b="1" i="1" dirty="0" smtClean="0">
                <a:solidFill>
                  <a:schemeClr val="tx1">
                    <a:lumMod val="95000"/>
                    <a:lumOff val="5000"/>
                  </a:schemeClr>
                </a:solidFill>
                <a:latin typeface="Comic Sans MS" pitchFamily="66" charset="0"/>
              </a:rPr>
              <a:t>Conclusion</a:t>
            </a:r>
            <a:endParaRPr lang="fr-FR" b="1" i="1" dirty="0" smtClean="0">
              <a:solidFill>
                <a:schemeClr val="tx1">
                  <a:lumMod val="95000"/>
                  <a:lumOff val="5000"/>
                </a:schemeClr>
              </a:solidFill>
              <a:latin typeface="Comic Sans MS" pitchFamily="66" charset="0"/>
            </a:endParaRPr>
          </a:p>
        </p:txBody>
      </p:sp>
      <p:sp>
        <p:nvSpPr>
          <p:cNvPr id="7" name="Block Arc 39"/>
          <p:cNvSpPr/>
          <p:nvPr/>
        </p:nvSpPr>
        <p:spPr>
          <a:xfrm flipH="1">
            <a:off x="5004048" y="-1611560"/>
            <a:ext cx="9505056" cy="8822568"/>
          </a:xfrm>
          <a:prstGeom prst="blockArc">
            <a:avLst>
              <a:gd name="adj1" fmla="val 19471493"/>
              <a:gd name="adj2" fmla="val 3656531"/>
              <a:gd name="adj3" fmla="val 3348"/>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p:transition spd="slow" advTm="19349">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
                                            <p:bg/>
                                          </p:spTgt>
                                        </p:tgtEl>
                                        <p:attrNameLst>
                                          <p:attrName>style.visibility</p:attrName>
                                        </p:attrNameLst>
                                      </p:cBhvr>
                                      <p:to>
                                        <p:strVal val="visible"/>
                                      </p:to>
                                    </p:set>
                                    <p:animEffect transition="in" filter="fade">
                                      <p:cBhvr>
                                        <p:cTn id="10" dur="2000"/>
                                        <p:tgtEl>
                                          <p:spTgt spid="5">
                                            <p:bg/>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2000"/>
                                        <p:tgtEl>
                                          <p:spTgt spid="5">
                                            <p:txEl>
                                              <p:pRg st="0" end="0"/>
                                            </p:txEl>
                                          </p:spTgt>
                                        </p:tgtEl>
                                      </p:cBhvr>
                                    </p:animEffect>
                                  </p:childTnLst>
                                </p:cTn>
                              </p:par>
                            </p:childTnLst>
                          </p:cTn>
                        </p:par>
                        <p:par>
                          <p:cTn id="15" fill="hold">
                            <p:stCondLst>
                              <p:cond delay="4000"/>
                            </p:stCondLst>
                            <p:childTnLst>
                              <p:par>
                                <p:cTn id="16" presetID="22" presetClass="entr" presetSubtype="2"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20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bg/>
                                          </p:spTgt>
                                        </p:tgtEl>
                                        <p:attrNameLst>
                                          <p:attrName>style.visibility</p:attrName>
                                        </p:attrNameLst>
                                      </p:cBhvr>
                                      <p:to>
                                        <p:strVal val="visible"/>
                                      </p:to>
                                    </p:set>
                                    <p:animEffect transition="in" filter="wipe(down)">
                                      <p:cBhvr>
                                        <p:cTn id="21" dur="500"/>
                                        <p:tgtEl>
                                          <p:spTgt spid="9">
                                            <p:bg/>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down)">
                                      <p:cBhvr>
                                        <p:cTn id="24" dur="500"/>
                                        <p:tgtEl>
                                          <p:spTgt spid="9">
                                            <p:txEl>
                                              <p:pRg st="0" end="0"/>
                                            </p:txEl>
                                          </p:spTgt>
                                        </p:tgtEl>
                                      </p:cBhvr>
                                    </p:animEffect>
                                  </p:childTnLst>
                                </p:cTn>
                              </p:par>
                            </p:childTnLst>
                          </p:cTn>
                        </p:par>
                        <p:par>
                          <p:cTn id="25" fill="hold">
                            <p:stCondLst>
                              <p:cond delay="6000"/>
                            </p:stCondLst>
                            <p:childTnLst>
                              <p:par>
                                <p:cTn id="26" presetID="22" presetClass="entr" presetSubtype="4" fill="hold" grpId="0" nodeType="afterEffect">
                                  <p:stCondLst>
                                    <p:cond delay="0"/>
                                  </p:stCondLst>
                                  <p:childTnLst>
                                    <p:set>
                                      <p:cBhvr>
                                        <p:cTn id="27" dur="1" fill="hold">
                                          <p:stCondLst>
                                            <p:cond delay="0"/>
                                          </p:stCondLst>
                                        </p:cTn>
                                        <p:tgtEl>
                                          <p:spTgt spid="22">
                                            <p:bg/>
                                          </p:spTgt>
                                        </p:tgtEl>
                                        <p:attrNameLst>
                                          <p:attrName>style.visibility</p:attrName>
                                        </p:attrNameLst>
                                      </p:cBhvr>
                                      <p:to>
                                        <p:strVal val="visible"/>
                                      </p:to>
                                    </p:set>
                                    <p:animEffect transition="in" filter="wipe(down)">
                                      <p:cBhvr>
                                        <p:cTn id="28" dur="500"/>
                                        <p:tgtEl>
                                          <p:spTgt spid="22">
                                            <p:bg/>
                                          </p:spTgt>
                                        </p:tgtEl>
                                      </p:cBhvr>
                                    </p:animEffect>
                                  </p:childTnLst>
                                </p:cTn>
                              </p:par>
                            </p:childTnLst>
                          </p:cTn>
                        </p:par>
                        <p:par>
                          <p:cTn id="29" fill="hold">
                            <p:stCondLst>
                              <p:cond delay="6500"/>
                            </p:stCondLst>
                            <p:childTnLst>
                              <p:par>
                                <p:cTn id="30" presetID="22" presetClass="entr" presetSubtype="4" fill="hold" grpId="0" nodeType="after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wipe(down)">
                                      <p:cBhvr>
                                        <p:cTn id="32" dur="500"/>
                                        <p:tgtEl>
                                          <p:spTgt spid="22">
                                            <p:txEl>
                                              <p:pRg st="0" end="0"/>
                                            </p:txEl>
                                          </p:spTgt>
                                        </p:tgtEl>
                                      </p:cBhvr>
                                    </p:animEffect>
                                  </p:childTnLst>
                                </p:cTn>
                              </p:par>
                            </p:childTnLst>
                          </p:cTn>
                        </p:par>
                        <p:par>
                          <p:cTn id="33" fill="hold">
                            <p:stCondLst>
                              <p:cond delay="7000"/>
                            </p:stCondLst>
                            <p:childTnLst>
                              <p:par>
                                <p:cTn id="34" presetID="22" presetClass="entr" presetSubtype="4" fill="hold" grpId="0" nodeType="afterEffect">
                                  <p:stCondLst>
                                    <p:cond delay="0"/>
                                  </p:stCondLst>
                                  <p:childTnLst>
                                    <p:set>
                                      <p:cBhvr>
                                        <p:cTn id="35" dur="1" fill="hold">
                                          <p:stCondLst>
                                            <p:cond delay="0"/>
                                          </p:stCondLst>
                                        </p:cTn>
                                        <p:tgtEl>
                                          <p:spTgt spid="23">
                                            <p:bg/>
                                          </p:spTgt>
                                        </p:tgtEl>
                                        <p:attrNameLst>
                                          <p:attrName>style.visibility</p:attrName>
                                        </p:attrNameLst>
                                      </p:cBhvr>
                                      <p:to>
                                        <p:strVal val="visible"/>
                                      </p:to>
                                    </p:set>
                                    <p:animEffect transition="in" filter="wipe(down)">
                                      <p:cBhvr>
                                        <p:cTn id="36" dur="500"/>
                                        <p:tgtEl>
                                          <p:spTgt spid="23">
                                            <p:bg/>
                                          </p:spTgt>
                                        </p:tgtEl>
                                      </p:cBhvr>
                                    </p:animEffect>
                                  </p:childTnLst>
                                </p:cTn>
                              </p:par>
                            </p:childTnLst>
                          </p:cTn>
                        </p:par>
                        <p:par>
                          <p:cTn id="37" fill="hold">
                            <p:stCondLst>
                              <p:cond delay="7500"/>
                            </p:stCondLst>
                            <p:childTnLst>
                              <p:par>
                                <p:cTn id="38" presetID="22" presetClass="entr" presetSubtype="4" fill="hold" grpId="0" nodeType="afterEffect">
                                  <p:stCondLst>
                                    <p:cond delay="0"/>
                                  </p:stCondLst>
                                  <p:childTnLst>
                                    <p:set>
                                      <p:cBhvr>
                                        <p:cTn id="39" dur="1" fill="hold">
                                          <p:stCondLst>
                                            <p:cond delay="0"/>
                                          </p:stCondLst>
                                        </p:cTn>
                                        <p:tgtEl>
                                          <p:spTgt spid="23">
                                            <p:txEl>
                                              <p:pRg st="0" end="0"/>
                                            </p:txEl>
                                          </p:spTgt>
                                        </p:tgtEl>
                                        <p:attrNameLst>
                                          <p:attrName>style.visibility</p:attrName>
                                        </p:attrNameLst>
                                      </p:cBhvr>
                                      <p:to>
                                        <p:strVal val="visible"/>
                                      </p:to>
                                    </p:set>
                                    <p:animEffect transition="in" filter="wipe(down)">
                                      <p:cBhvr>
                                        <p:cTn id="40" dur="500"/>
                                        <p:tgtEl>
                                          <p:spTgt spid="23">
                                            <p:txEl>
                                              <p:pRg st="0" end="0"/>
                                            </p:txEl>
                                          </p:spTgt>
                                        </p:tgtEl>
                                      </p:cBhvr>
                                    </p:animEffect>
                                  </p:childTnLst>
                                </p:cTn>
                              </p:par>
                            </p:childTnLst>
                          </p:cTn>
                        </p:par>
                        <p:par>
                          <p:cTn id="41" fill="hold">
                            <p:stCondLst>
                              <p:cond delay="8000"/>
                            </p:stCondLst>
                            <p:childTnLst>
                              <p:par>
                                <p:cTn id="42" presetID="22" presetClass="entr" presetSubtype="4" fill="hold" grpId="0" nodeType="afterEffect">
                                  <p:stCondLst>
                                    <p:cond delay="0"/>
                                  </p:stCondLst>
                                  <p:childTnLst>
                                    <p:set>
                                      <p:cBhvr>
                                        <p:cTn id="43" dur="1" fill="hold">
                                          <p:stCondLst>
                                            <p:cond delay="0"/>
                                          </p:stCondLst>
                                        </p:cTn>
                                        <p:tgtEl>
                                          <p:spTgt spid="24">
                                            <p:bg/>
                                          </p:spTgt>
                                        </p:tgtEl>
                                        <p:attrNameLst>
                                          <p:attrName>style.visibility</p:attrName>
                                        </p:attrNameLst>
                                      </p:cBhvr>
                                      <p:to>
                                        <p:strVal val="visible"/>
                                      </p:to>
                                    </p:set>
                                    <p:animEffect transition="in" filter="wipe(down)">
                                      <p:cBhvr>
                                        <p:cTn id="44" dur="500"/>
                                        <p:tgtEl>
                                          <p:spTgt spid="24">
                                            <p:bg/>
                                          </p:spTgt>
                                        </p:tgtEl>
                                      </p:cBhvr>
                                    </p:animEffect>
                                  </p:childTnLst>
                                </p:cTn>
                              </p:par>
                            </p:childTnLst>
                          </p:cTn>
                        </p:par>
                        <p:par>
                          <p:cTn id="45" fill="hold">
                            <p:stCondLst>
                              <p:cond delay="8500"/>
                            </p:stCondLst>
                            <p:childTnLst>
                              <p:par>
                                <p:cTn id="46" presetID="22" presetClass="entr" presetSubtype="4" fill="hold" grpId="0" nodeType="afterEffect">
                                  <p:stCondLst>
                                    <p:cond delay="0"/>
                                  </p:stCondLst>
                                  <p:childTnLst>
                                    <p:set>
                                      <p:cBhvr>
                                        <p:cTn id="47" dur="1" fill="hold">
                                          <p:stCondLst>
                                            <p:cond delay="0"/>
                                          </p:stCondLst>
                                        </p:cTn>
                                        <p:tgtEl>
                                          <p:spTgt spid="24">
                                            <p:txEl>
                                              <p:pRg st="0" end="0"/>
                                            </p:txEl>
                                          </p:spTgt>
                                        </p:tgtEl>
                                        <p:attrNameLst>
                                          <p:attrName>style.visibility</p:attrName>
                                        </p:attrNameLst>
                                      </p:cBhvr>
                                      <p:to>
                                        <p:strVal val="visible"/>
                                      </p:to>
                                    </p:set>
                                    <p:animEffect transition="in" filter="wipe(down)">
                                      <p:cBhvr>
                                        <p:cTn id="48" dur="500"/>
                                        <p:tgtEl>
                                          <p:spTgt spid="24">
                                            <p:txEl>
                                              <p:pRg st="0" end="0"/>
                                            </p:txEl>
                                          </p:spTgt>
                                        </p:tgtEl>
                                      </p:cBhvr>
                                    </p:animEffect>
                                  </p:childTnLst>
                                </p:cTn>
                              </p:par>
                            </p:childTnLst>
                          </p:cTn>
                        </p:par>
                        <p:par>
                          <p:cTn id="49" fill="hold">
                            <p:stCondLst>
                              <p:cond delay="9000"/>
                            </p:stCondLst>
                            <p:childTnLst>
                              <p:par>
                                <p:cTn id="50" presetID="22" presetClass="entr" presetSubtype="4" fill="hold" grpId="0" nodeType="afterEffect">
                                  <p:stCondLst>
                                    <p:cond delay="0"/>
                                  </p:stCondLst>
                                  <p:childTnLst>
                                    <p:set>
                                      <p:cBhvr>
                                        <p:cTn id="51" dur="1" fill="hold">
                                          <p:stCondLst>
                                            <p:cond delay="0"/>
                                          </p:stCondLst>
                                        </p:cTn>
                                        <p:tgtEl>
                                          <p:spTgt spid="25">
                                            <p:bg/>
                                          </p:spTgt>
                                        </p:tgtEl>
                                        <p:attrNameLst>
                                          <p:attrName>style.visibility</p:attrName>
                                        </p:attrNameLst>
                                      </p:cBhvr>
                                      <p:to>
                                        <p:strVal val="visible"/>
                                      </p:to>
                                    </p:set>
                                    <p:animEffect transition="in" filter="wipe(down)">
                                      <p:cBhvr>
                                        <p:cTn id="52" dur="500"/>
                                        <p:tgtEl>
                                          <p:spTgt spid="25">
                                            <p:bg/>
                                          </p:spTgt>
                                        </p:tgtEl>
                                      </p:cBhvr>
                                    </p:animEffect>
                                  </p:childTnLst>
                                </p:cTn>
                              </p:par>
                            </p:childTnLst>
                          </p:cTn>
                        </p:par>
                        <p:par>
                          <p:cTn id="53" fill="hold">
                            <p:stCondLst>
                              <p:cond delay="9500"/>
                            </p:stCondLst>
                            <p:childTnLst>
                              <p:par>
                                <p:cTn id="54" presetID="22" presetClass="entr" presetSubtype="4" fill="hold" grpId="0" nodeType="afterEffect">
                                  <p:stCondLst>
                                    <p:cond delay="0"/>
                                  </p:stCondLst>
                                  <p:childTnLst>
                                    <p:set>
                                      <p:cBhvr>
                                        <p:cTn id="55" dur="1" fill="hold">
                                          <p:stCondLst>
                                            <p:cond delay="0"/>
                                          </p:stCondLst>
                                        </p:cTn>
                                        <p:tgtEl>
                                          <p:spTgt spid="25">
                                            <p:txEl>
                                              <p:pRg st="0" end="0"/>
                                            </p:txEl>
                                          </p:spTgt>
                                        </p:tgtEl>
                                        <p:attrNameLst>
                                          <p:attrName>style.visibility</p:attrName>
                                        </p:attrNameLst>
                                      </p:cBhvr>
                                      <p:to>
                                        <p:strVal val="visible"/>
                                      </p:to>
                                    </p:set>
                                    <p:animEffect transition="in" filter="wipe(down)">
                                      <p:cBhvr>
                                        <p:cTn id="56" dur="500"/>
                                        <p:tgtEl>
                                          <p:spTgt spid="25">
                                            <p:txEl>
                                              <p:pRg st="0" end="0"/>
                                            </p:txEl>
                                          </p:spTgt>
                                        </p:tgtEl>
                                      </p:cBhvr>
                                    </p:animEffect>
                                  </p:childTnLst>
                                </p:cTn>
                              </p:par>
                            </p:childTnLst>
                          </p:cTn>
                        </p:par>
                        <p:par>
                          <p:cTn id="57" fill="hold">
                            <p:stCondLst>
                              <p:cond delay="10000"/>
                            </p:stCondLst>
                            <p:childTnLst>
                              <p:par>
                                <p:cTn id="58" presetID="22" presetClass="entr" presetSubtype="4" fill="hold" grpId="0" nodeType="afterEffect">
                                  <p:stCondLst>
                                    <p:cond delay="0"/>
                                  </p:stCondLst>
                                  <p:childTnLst>
                                    <p:set>
                                      <p:cBhvr>
                                        <p:cTn id="59" dur="1" fill="hold">
                                          <p:stCondLst>
                                            <p:cond delay="0"/>
                                          </p:stCondLst>
                                        </p:cTn>
                                        <p:tgtEl>
                                          <p:spTgt spid="28">
                                            <p:bg/>
                                          </p:spTgt>
                                        </p:tgtEl>
                                        <p:attrNameLst>
                                          <p:attrName>style.visibility</p:attrName>
                                        </p:attrNameLst>
                                      </p:cBhvr>
                                      <p:to>
                                        <p:strVal val="visible"/>
                                      </p:to>
                                    </p:set>
                                    <p:animEffect transition="in" filter="wipe(down)">
                                      <p:cBhvr>
                                        <p:cTn id="60" dur="500"/>
                                        <p:tgtEl>
                                          <p:spTgt spid="28">
                                            <p:bg/>
                                          </p:spTgt>
                                        </p:tgtEl>
                                      </p:cBhvr>
                                    </p:animEffect>
                                  </p:childTnLst>
                                </p:cTn>
                              </p:par>
                            </p:childTnLst>
                          </p:cTn>
                        </p:par>
                        <p:par>
                          <p:cTn id="61" fill="hold">
                            <p:stCondLst>
                              <p:cond delay="10500"/>
                            </p:stCondLst>
                            <p:childTnLst>
                              <p:par>
                                <p:cTn id="62" presetID="22" presetClass="entr" presetSubtype="4" fill="hold" grpId="0" nodeType="afterEffect">
                                  <p:stCondLst>
                                    <p:cond delay="0"/>
                                  </p:stCondLst>
                                  <p:childTnLst>
                                    <p:set>
                                      <p:cBhvr>
                                        <p:cTn id="63" dur="1" fill="hold">
                                          <p:stCondLst>
                                            <p:cond delay="0"/>
                                          </p:stCondLst>
                                        </p:cTn>
                                        <p:tgtEl>
                                          <p:spTgt spid="28">
                                            <p:txEl>
                                              <p:pRg st="0" end="0"/>
                                            </p:txEl>
                                          </p:spTgt>
                                        </p:tgtEl>
                                        <p:attrNameLst>
                                          <p:attrName>style.visibility</p:attrName>
                                        </p:attrNameLst>
                                      </p:cBhvr>
                                      <p:to>
                                        <p:strVal val="visible"/>
                                      </p:to>
                                    </p:set>
                                    <p:animEffect transition="in" filter="wipe(down)">
                                      <p:cBhvr>
                                        <p:cTn id="64" dur="500"/>
                                        <p:tgtEl>
                                          <p:spTgt spid="28">
                                            <p:txEl>
                                              <p:pRg st="0" end="0"/>
                                            </p:txEl>
                                          </p:spTgt>
                                        </p:tgtEl>
                                      </p:cBhvr>
                                    </p:animEffect>
                                  </p:childTnLst>
                                </p:cTn>
                              </p:par>
                            </p:childTnLst>
                          </p:cTn>
                        </p:par>
                        <p:par>
                          <p:cTn id="65" fill="hold">
                            <p:stCondLst>
                              <p:cond delay="11000"/>
                            </p:stCondLst>
                            <p:childTnLst>
                              <p:par>
                                <p:cTn id="66" presetID="22" presetClass="entr" presetSubtype="4" fill="hold" grpId="0" nodeType="afterEffect">
                                  <p:stCondLst>
                                    <p:cond delay="0"/>
                                  </p:stCondLst>
                                  <p:childTnLst>
                                    <p:set>
                                      <p:cBhvr>
                                        <p:cTn id="67" dur="1" fill="hold">
                                          <p:stCondLst>
                                            <p:cond delay="0"/>
                                          </p:stCondLst>
                                        </p:cTn>
                                        <p:tgtEl>
                                          <p:spTgt spid="29">
                                            <p:bg/>
                                          </p:spTgt>
                                        </p:tgtEl>
                                        <p:attrNameLst>
                                          <p:attrName>style.visibility</p:attrName>
                                        </p:attrNameLst>
                                      </p:cBhvr>
                                      <p:to>
                                        <p:strVal val="visible"/>
                                      </p:to>
                                    </p:set>
                                    <p:animEffect transition="in" filter="wipe(down)">
                                      <p:cBhvr>
                                        <p:cTn id="68" dur="500"/>
                                        <p:tgtEl>
                                          <p:spTgt spid="29">
                                            <p:bg/>
                                          </p:spTgt>
                                        </p:tgtEl>
                                      </p:cBhvr>
                                    </p:animEffect>
                                  </p:childTnLst>
                                </p:cTn>
                              </p:par>
                            </p:childTnLst>
                          </p:cTn>
                        </p:par>
                        <p:par>
                          <p:cTn id="69" fill="hold">
                            <p:stCondLst>
                              <p:cond delay="11500"/>
                            </p:stCondLst>
                            <p:childTnLst>
                              <p:par>
                                <p:cTn id="70" presetID="22" presetClass="entr" presetSubtype="4" fill="hold" grpId="0" nodeType="afterEffect">
                                  <p:stCondLst>
                                    <p:cond delay="0"/>
                                  </p:stCondLst>
                                  <p:childTnLst>
                                    <p:set>
                                      <p:cBhvr>
                                        <p:cTn id="71" dur="1" fill="hold">
                                          <p:stCondLst>
                                            <p:cond delay="0"/>
                                          </p:stCondLst>
                                        </p:cTn>
                                        <p:tgtEl>
                                          <p:spTgt spid="29">
                                            <p:txEl>
                                              <p:pRg st="0" end="0"/>
                                            </p:txEl>
                                          </p:spTgt>
                                        </p:tgtEl>
                                        <p:attrNameLst>
                                          <p:attrName>style.visibility</p:attrName>
                                        </p:attrNameLst>
                                      </p:cBhvr>
                                      <p:to>
                                        <p:strVal val="visible"/>
                                      </p:to>
                                    </p:set>
                                    <p:animEffect transition="in" filter="wipe(down)">
                                      <p:cBhvr>
                                        <p:cTn id="72" dur="500"/>
                                        <p:tgtEl>
                                          <p:spTgt spid="29">
                                            <p:txEl>
                                              <p:pRg st="0" end="0"/>
                                            </p:txEl>
                                          </p:spTgt>
                                        </p:tgtEl>
                                      </p:cBhvr>
                                    </p:animEffect>
                                  </p:childTnLst>
                                </p:cTn>
                              </p:par>
                            </p:childTnLst>
                          </p:cTn>
                        </p:par>
                        <p:par>
                          <p:cTn id="73" fill="hold">
                            <p:stCondLst>
                              <p:cond delay="12000"/>
                            </p:stCondLst>
                            <p:childTnLst>
                              <p:par>
                                <p:cTn id="74" presetID="22" presetClass="entr" presetSubtype="4" fill="hold" grpId="0" nodeType="afterEffect">
                                  <p:stCondLst>
                                    <p:cond delay="0"/>
                                  </p:stCondLst>
                                  <p:childTnLst>
                                    <p:set>
                                      <p:cBhvr>
                                        <p:cTn id="75" dur="1" fill="hold">
                                          <p:stCondLst>
                                            <p:cond delay="0"/>
                                          </p:stCondLst>
                                        </p:cTn>
                                        <p:tgtEl>
                                          <p:spTgt spid="30">
                                            <p:bg/>
                                          </p:spTgt>
                                        </p:tgtEl>
                                        <p:attrNameLst>
                                          <p:attrName>style.visibility</p:attrName>
                                        </p:attrNameLst>
                                      </p:cBhvr>
                                      <p:to>
                                        <p:strVal val="visible"/>
                                      </p:to>
                                    </p:set>
                                    <p:animEffect transition="in" filter="wipe(down)">
                                      <p:cBhvr>
                                        <p:cTn id="76" dur="500"/>
                                        <p:tgtEl>
                                          <p:spTgt spid="30">
                                            <p:bg/>
                                          </p:spTgt>
                                        </p:tgtEl>
                                      </p:cBhvr>
                                    </p:animEffect>
                                  </p:childTnLst>
                                </p:cTn>
                              </p:par>
                            </p:childTnLst>
                          </p:cTn>
                        </p:par>
                        <p:par>
                          <p:cTn id="77" fill="hold">
                            <p:stCondLst>
                              <p:cond delay="12500"/>
                            </p:stCondLst>
                            <p:childTnLst>
                              <p:par>
                                <p:cTn id="78" presetID="22" presetClass="entr" presetSubtype="4" fill="hold" grpId="0" nodeType="afterEffect">
                                  <p:stCondLst>
                                    <p:cond delay="0"/>
                                  </p:stCondLst>
                                  <p:childTnLst>
                                    <p:set>
                                      <p:cBhvr>
                                        <p:cTn id="79" dur="1" fill="hold">
                                          <p:stCondLst>
                                            <p:cond delay="0"/>
                                          </p:stCondLst>
                                        </p:cTn>
                                        <p:tgtEl>
                                          <p:spTgt spid="30">
                                            <p:txEl>
                                              <p:pRg st="0" end="0"/>
                                            </p:txEl>
                                          </p:spTgt>
                                        </p:tgtEl>
                                        <p:attrNameLst>
                                          <p:attrName>style.visibility</p:attrName>
                                        </p:attrNameLst>
                                      </p:cBhvr>
                                      <p:to>
                                        <p:strVal val="visible"/>
                                      </p:to>
                                    </p:set>
                                    <p:animEffect transition="in" filter="wipe(down)">
                                      <p:cBhvr>
                                        <p:cTn id="80" dur="500"/>
                                        <p:tgtEl>
                                          <p:spTgt spid="30">
                                            <p:txEl>
                                              <p:pRg st="0" end="0"/>
                                            </p:txEl>
                                          </p:spTgt>
                                        </p:tgtEl>
                                      </p:cBhvr>
                                    </p:animEffect>
                                  </p:childTnLst>
                                </p:cTn>
                              </p:par>
                            </p:childTnLst>
                          </p:cTn>
                        </p:par>
                        <p:par>
                          <p:cTn id="81" fill="hold">
                            <p:stCondLst>
                              <p:cond delay="13000"/>
                            </p:stCondLst>
                            <p:childTnLst>
                              <p:par>
                                <p:cTn id="82" presetID="22" presetClass="entr" presetSubtype="4" fill="hold" grpId="0" nodeType="afterEffect">
                                  <p:stCondLst>
                                    <p:cond delay="0"/>
                                  </p:stCondLst>
                                  <p:childTnLst>
                                    <p:set>
                                      <p:cBhvr>
                                        <p:cTn id="83" dur="1" fill="hold">
                                          <p:stCondLst>
                                            <p:cond delay="0"/>
                                          </p:stCondLst>
                                        </p:cTn>
                                        <p:tgtEl>
                                          <p:spTgt spid="31">
                                            <p:bg/>
                                          </p:spTgt>
                                        </p:tgtEl>
                                        <p:attrNameLst>
                                          <p:attrName>style.visibility</p:attrName>
                                        </p:attrNameLst>
                                      </p:cBhvr>
                                      <p:to>
                                        <p:strVal val="visible"/>
                                      </p:to>
                                    </p:set>
                                    <p:animEffect transition="in" filter="wipe(down)">
                                      <p:cBhvr>
                                        <p:cTn id="84" dur="500"/>
                                        <p:tgtEl>
                                          <p:spTgt spid="31">
                                            <p:bg/>
                                          </p:spTgt>
                                        </p:tgtEl>
                                      </p:cBhvr>
                                    </p:animEffect>
                                  </p:childTnLst>
                                </p:cTn>
                              </p:par>
                            </p:childTnLst>
                          </p:cTn>
                        </p:par>
                        <p:par>
                          <p:cTn id="85" fill="hold">
                            <p:stCondLst>
                              <p:cond delay="13500"/>
                            </p:stCondLst>
                            <p:childTnLst>
                              <p:par>
                                <p:cTn id="86" presetID="22" presetClass="entr" presetSubtype="4" fill="hold" grpId="0" nodeType="afterEffect">
                                  <p:stCondLst>
                                    <p:cond delay="0"/>
                                  </p:stCondLst>
                                  <p:childTnLst>
                                    <p:set>
                                      <p:cBhvr>
                                        <p:cTn id="87" dur="1" fill="hold">
                                          <p:stCondLst>
                                            <p:cond delay="0"/>
                                          </p:stCondLst>
                                        </p:cTn>
                                        <p:tgtEl>
                                          <p:spTgt spid="31">
                                            <p:txEl>
                                              <p:pRg st="0" end="0"/>
                                            </p:txEl>
                                          </p:spTgt>
                                        </p:tgtEl>
                                        <p:attrNameLst>
                                          <p:attrName>style.visibility</p:attrName>
                                        </p:attrNameLst>
                                      </p:cBhvr>
                                      <p:to>
                                        <p:strVal val="visible"/>
                                      </p:to>
                                    </p:set>
                                    <p:animEffect transition="in" filter="wipe(down)">
                                      <p:cBhvr>
                                        <p:cTn id="88" dur="500"/>
                                        <p:tgtEl>
                                          <p:spTgt spid="31">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32">
                                            <p:bg/>
                                          </p:spTgt>
                                        </p:tgtEl>
                                        <p:attrNameLst>
                                          <p:attrName>style.visibility</p:attrName>
                                        </p:attrNameLst>
                                      </p:cBhvr>
                                      <p:to>
                                        <p:strVal val="visible"/>
                                      </p:to>
                                    </p:set>
                                    <p:animEffect transition="in" filter="fade">
                                      <p:cBhvr>
                                        <p:cTn id="93" dur="2000"/>
                                        <p:tgtEl>
                                          <p:spTgt spid="32">
                                            <p:bg/>
                                          </p:spTgt>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2">
                                            <p:txEl>
                                              <p:pRg st="0" end="0"/>
                                            </p:txEl>
                                          </p:spTgt>
                                        </p:tgtEl>
                                        <p:attrNameLst>
                                          <p:attrName>style.visibility</p:attrName>
                                        </p:attrNameLst>
                                      </p:cBhvr>
                                      <p:to>
                                        <p:strVal val="visible"/>
                                      </p:to>
                                    </p:set>
                                    <p:animEffect transition="in" filter="fade">
                                      <p:cBhvr>
                                        <p:cTn id="98" dur="20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9" fill="hold" display="0">
                  <p:stCondLst>
                    <p:cond delay="indefinite"/>
                  </p:stCondLst>
                  <p:endCondLst>
                    <p:cond evt="onStopAudio" delay="0">
                      <p:tgtEl>
                        <p:sldTgt/>
                      </p:tgtEl>
                    </p:cond>
                  </p:endCondLst>
                </p:cTn>
                <p:tgtEl>
                  <p:spTgt spid="2"/>
                </p:tgtEl>
              </p:cMediaNode>
            </p:audio>
          </p:childTnLst>
        </p:cTn>
      </p:par>
    </p:tnLst>
    <p:bldLst>
      <p:bldP spid="5" grpId="0" build="allAtOnce" animBg="1"/>
      <p:bldP spid="9" grpId="0" build="p" animBg="1"/>
      <p:bldP spid="22" grpId="0" build="p" animBg="1"/>
      <p:bldP spid="23" grpId="0" build="p" animBg="1"/>
      <p:bldP spid="24" grpId="0" build="p" animBg="1"/>
      <p:bldP spid="25" grpId="0" build="p" animBg="1"/>
      <p:bldP spid="28" grpId="0" build="p" animBg="1"/>
      <p:bldP spid="29" grpId="0" build="p" animBg="1"/>
      <p:bldP spid="30" grpId="0" build="p" animBg="1"/>
      <p:bldP spid="31" grpId="0" build="p" animBg="1"/>
      <p:bldP spid="32" grpId="0" build="p"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téléchargement (2).jpg"/>
          <p:cNvPicPr>
            <a:picLocks noChangeAspect="1"/>
          </p:cNvPicPr>
          <p:nvPr/>
        </p:nvPicPr>
        <p:blipFill>
          <a:blip r:embed="rId4" cstate="print"/>
          <a:stretch>
            <a:fillRect/>
          </a:stretch>
        </p:blipFill>
        <p:spPr>
          <a:xfrm>
            <a:off x="0" y="0"/>
            <a:ext cx="9144000" cy="6858000"/>
          </a:xfrm>
          <a:prstGeom prst="rect">
            <a:avLst/>
          </a:prstGeom>
        </p:spPr>
      </p:pic>
      <p:sp>
        <p:nvSpPr>
          <p:cNvPr id="4" name="Rectangle à coins arrondis 3"/>
          <p:cNvSpPr/>
          <p:nvPr/>
        </p:nvSpPr>
        <p:spPr>
          <a:xfrm>
            <a:off x="1691680" y="332656"/>
            <a:ext cx="5688632" cy="10801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3200" b="1" dirty="0" smtClean="0">
                <a:solidFill>
                  <a:schemeClr val="tx1"/>
                </a:solidFill>
                <a:latin typeface="Comic Sans MS" pitchFamily="66" charset="0"/>
              </a:rPr>
              <a:t>Caractères biochimiques</a:t>
            </a:r>
            <a:endParaRPr lang="fr-FR" sz="3200" b="1" dirty="0">
              <a:solidFill>
                <a:schemeClr val="tx1"/>
              </a:solidFill>
              <a:latin typeface="Comic Sans MS" pitchFamily="66" charset="0"/>
            </a:endParaRPr>
          </a:p>
        </p:txBody>
      </p:sp>
      <p:sp>
        <p:nvSpPr>
          <p:cNvPr id="5" name="Rectangle à coins arrondis 4"/>
          <p:cNvSpPr/>
          <p:nvPr/>
        </p:nvSpPr>
        <p:spPr>
          <a:xfrm>
            <a:off x="395536" y="1772816"/>
            <a:ext cx="8496944" cy="40324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i="1" dirty="0" smtClean="0"/>
          </a:p>
          <a:p>
            <a:pPr algn="ctr"/>
            <a:r>
              <a:rPr lang="fr-FR" i="1" dirty="0" smtClean="0">
                <a:latin typeface="Comic Sans MS" pitchFamily="66" charset="0"/>
              </a:rPr>
              <a:t>S.aureus </a:t>
            </a:r>
            <a:r>
              <a:rPr lang="fr-FR" dirty="0" smtClean="0">
                <a:latin typeface="Comic Sans MS" pitchFamily="66" charset="0"/>
              </a:rPr>
              <a:t>a un métabolisme aérobie prédominant et anaérobie facultatif. Il </a:t>
            </a:r>
            <a:r>
              <a:rPr lang="fr-FR" i="1" dirty="0" smtClean="0">
                <a:latin typeface="Comic Sans MS" pitchFamily="66" charset="0"/>
              </a:rPr>
              <a:t>est catalase positive </a:t>
            </a:r>
            <a:r>
              <a:rPr lang="fr-FR" dirty="0" smtClean="0">
                <a:latin typeface="Comic Sans MS" pitchFamily="66" charset="0"/>
              </a:rPr>
              <a:t>à la</a:t>
            </a:r>
            <a:br>
              <a:rPr lang="fr-FR" dirty="0" smtClean="0">
                <a:latin typeface="Comic Sans MS" pitchFamily="66" charset="0"/>
              </a:rPr>
            </a:br>
            <a:r>
              <a:rPr lang="fr-FR" dirty="0" smtClean="0">
                <a:latin typeface="Comic Sans MS" pitchFamily="66" charset="0"/>
              </a:rPr>
              <a:t>différence des bactéries du genre </a:t>
            </a:r>
            <a:r>
              <a:rPr lang="fr-FR" i="1" dirty="0" err="1" smtClean="0">
                <a:latin typeface="Comic Sans MS" pitchFamily="66" charset="0"/>
              </a:rPr>
              <a:t>Streptococcus</a:t>
            </a:r>
            <a:r>
              <a:rPr lang="fr-FR" i="1" dirty="0" smtClean="0">
                <a:latin typeface="Comic Sans MS" pitchFamily="66" charset="0"/>
              </a:rPr>
              <a:t> </a:t>
            </a:r>
            <a:r>
              <a:rPr lang="fr-FR" dirty="0" smtClean="0">
                <a:latin typeface="Comic Sans MS" pitchFamily="66" charset="0"/>
              </a:rPr>
              <a:t>qui n'ont pas de métabolisme aérobie. Il est toutefois capable de </a:t>
            </a:r>
            <a:r>
              <a:rPr lang="fr-FR" i="1" dirty="0" smtClean="0">
                <a:latin typeface="Comic Sans MS" pitchFamily="66" charset="0"/>
              </a:rPr>
              <a:t>fermenter </a:t>
            </a:r>
            <a:r>
              <a:rPr lang="fr-FR" dirty="0" smtClean="0">
                <a:latin typeface="Comic Sans MS" pitchFamily="66" charset="0"/>
              </a:rPr>
              <a:t>le glucose (métabolisme anaérobie) à la différence des microcoques. Il</a:t>
            </a:r>
            <a:br>
              <a:rPr lang="fr-FR" dirty="0" smtClean="0">
                <a:latin typeface="Comic Sans MS" pitchFamily="66" charset="0"/>
              </a:rPr>
            </a:br>
            <a:r>
              <a:rPr lang="fr-FR" dirty="0" smtClean="0">
                <a:latin typeface="Comic Sans MS" pitchFamily="66" charset="0"/>
              </a:rPr>
              <a:t>est habituellement capable de fermenter </a:t>
            </a:r>
            <a:r>
              <a:rPr lang="fr-FR" i="1" dirty="0" smtClean="0">
                <a:latin typeface="Comic Sans MS" pitchFamily="66" charset="0"/>
              </a:rPr>
              <a:t>le mannitol</a:t>
            </a:r>
            <a:r>
              <a:rPr lang="fr-FR" dirty="0" smtClean="0">
                <a:latin typeface="Comic Sans MS" pitchFamily="66" charset="0"/>
              </a:rPr>
              <a:t>. Ce caractère est souvent, mais pas obligatoirement, associé à la </a:t>
            </a:r>
            <a:r>
              <a:rPr lang="fr-FR" dirty="0" err="1" smtClean="0">
                <a:latin typeface="Comic Sans MS" pitchFamily="66" charset="0"/>
              </a:rPr>
              <a:t>pathogénicité</a:t>
            </a:r>
            <a:r>
              <a:rPr lang="fr-FR" dirty="0" smtClean="0">
                <a:latin typeface="Comic Sans MS" pitchFamily="66" charset="0"/>
              </a:rPr>
              <a:t>. Il est utilisé dans le milieu de CHAPMAN. La fermentation se</a:t>
            </a:r>
            <a:br>
              <a:rPr lang="fr-FR" dirty="0" smtClean="0">
                <a:latin typeface="Comic Sans MS" pitchFamily="66" charset="0"/>
              </a:rPr>
            </a:br>
            <a:r>
              <a:rPr lang="fr-FR" dirty="0" smtClean="0">
                <a:latin typeface="Comic Sans MS" pitchFamily="66" charset="0"/>
              </a:rPr>
              <a:t>traduit par le virage au jaune du milieu de culture.</a:t>
            </a:r>
          </a:p>
          <a:p>
            <a:r>
              <a:rPr lang="fr-FR" dirty="0" smtClean="0">
                <a:latin typeface="Comic Sans MS" pitchFamily="66" charset="0"/>
              </a:rPr>
              <a:t>Le milieu Baird Parker dédiée au dénombrement de </a:t>
            </a:r>
            <a:r>
              <a:rPr lang="fr-FR" i="1" dirty="0">
                <a:latin typeface="Comic Sans MS" pitchFamily="66" charset="0"/>
              </a:rPr>
              <a:t>S.aureus</a:t>
            </a:r>
            <a:r>
              <a:rPr lang="fr-FR" dirty="0" smtClean="0">
                <a:latin typeface="Comic Sans MS" pitchFamily="66" charset="0"/>
              </a:rPr>
              <a:t> dans un contexte alimentaire et le </a:t>
            </a:r>
            <a:r>
              <a:rPr lang="fr-FR" dirty="0" err="1" smtClean="0">
                <a:latin typeface="Comic Sans MS" pitchFamily="66" charset="0"/>
              </a:rPr>
              <a:t>chapman</a:t>
            </a:r>
            <a:r>
              <a:rPr lang="fr-FR" dirty="0" smtClean="0">
                <a:latin typeface="Comic Sans MS" pitchFamily="66" charset="0"/>
              </a:rPr>
              <a:t> est utilisé dans un contexte </a:t>
            </a:r>
            <a:r>
              <a:rPr lang="fr-FR" dirty="0" err="1" smtClean="0">
                <a:latin typeface="Comic Sans MS" pitchFamily="66" charset="0"/>
              </a:rPr>
              <a:t>medicale</a:t>
            </a:r>
            <a:r>
              <a:rPr lang="fr-FR" dirty="0" smtClean="0">
                <a:latin typeface="Comic Sans MS" pitchFamily="66" charset="0"/>
              </a:rPr>
              <a:t> </a:t>
            </a:r>
            <a:endParaRPr lang="fr-FR" dirty="0">
              <a:latin typeface="Comic Sans MS" pitchFamily="66" charset="0"/>
            </a:endParaRPr>
          </a:p>
        </p:txBody>
      </p:sp>
      <p:sp>
        <p:nvSpPr>
          <p:cNvPr id="2" name="Titre 1"/>
          <p:cNvSpPr>
            <a:spLocks noGrp="1"/>
          </p:cNvSpPr>
          <p:nvPr>
            <p:ph type="title"/>
          </p:nvPr>
        </p:nvSpPr>
        <p:spPr/>
        <p:txBody>
          <a:bodyPr/>
          <a:lstStyle/>
          <a:p>
            <a:endParaRPr lang="fr-F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0354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bg/>
                                          </p:spTgt>
                                        </p:tgtEl>
                                        <p:attrNameLst>
                                          <p:attrName>style.visibility</p:attrName>
                                        </p:attrNameLst>
                                      </p:cBhvr>
                                      <p:to>
                                        <p:strVal val="visible"/>
                                      </p:to>
                                    </p:set>
                                    <p:animEffect transition="in" filter="fade">
                                      <p:cBhvr>
                                        <p:cTn id="10" dur="2000"/>
                                        <p:tgtEl>
                                          <p:spTgt spid="4">
                                            <p:bg/>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2000"/>
                                        <p:tgtEl>
                                          <p:spTgt spid="4">
                                            <p:txEl>
                                              <p:pRg st="0" end="0"/>
                                            </p:txEl>
                                          </p:spTgt>
                                        </p:tgtEl>
                                      </p:cBhvr>
                                    </p:animEffect>
                                  </p:childTnLst>
                                </p:cTn>
                              </p:par>
                            </p:childTnLst>
                          </p:cTn>
                        </p:par>
                        <p:par>
                          <p:cTn id="15" fill="hold">
                            <p:stCondLst>
                              <p:cond delay="4000"/>
                            </p:stCondLst>
                            <p:childTnLst>
                              <p:par>
                                <p:cTn id="16" presetID="22" presetClass="entr" presetSubtype="4" fill="hold" grpId="0" nodeType="afterEffect">
                                  <p:stCondLst>
                                    <p:cond delay="0"/>
                                  </p:stCondLst>
                                  <p:childTnLst>
                                    <p:set>
                                      <p:cBhvr>
                                        <p:cTn id="17" dur="1" fill="hold">
                                          <p:stCondLst>
                                            <p:cond delay="0"/>
                                          </p:stCondLst>
                                        </p:cTn>
                                        <p:tgtEl>
                                          <p:spTgt spid="5">
                                            <p:bg/>
                                          </p:spTgt>
                                        </p:tgtEl>
                                        <p:attrNameLst>
                                          <p:attrName>style.visibility</p:attrName>
                                        </p:attrNameLst>
                                      </p:cBhvr>
                                      <p:to>
                                        <p:strVal val="visible"/>
                                      </p:to>
                                    </p:set>
                                    <p:animEffect transition="in" filter="wipe(down)">
                                      <p:cBhvr>
                                        <p:cTn id="18" dur="500"/>
                                        <p:tgtEl>
                                          <p:spTgt spid="5">
                                            <p:bg/>
                                          </p:spTgt>
                                        </p:tgtEl>
                                      </p:cBhvr>
                                    </p:animEffect>
                                  </p:childTnLst>
                                </p:cTn>
                              </p:par>
                            </p:childTnLst>
                          </p:cTn>
                        </p:par>
                        <p:par>
                          <p:cTn id="19" fill="hold">
                            <p:stCondLst>
                              <p:cond delay="4500"/>
                            </p:stCondLst>
                            <p:childTnLst>
                              <p:par>
                                <p:cTn id="20" presetID="22" presetClass="entr" presetSubtype="4" fill="hold" grpId="0" nodeType="after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down)">
                                      <p:cBhvr>
                                        <p:cTn id="22" dur="500"/>
                                        <p:tgtEl>
                                          <p:spTgt spid="5">
                                            <p:txEl>
                                              <p:pRg st="1" end="1"/>
                                            </p:txEl>
                                          </p:spTgt>
                                        </p:tgtEl>
                                      </p:cBhvr>
                                    </p:animEffect>
                                  </p:childTnLst>
                                </p:cTn>
                              </p:par>
                            </p:childTnLst>
                          </p:cTn>
                        </p:par>
                        <p:par>
                          <p:cTn id="23" fill="hold">
                            <p:stCondLst>
                              <p:cond delay="5000"/>
                            </p:stCondLst>
                            <p:childTnLst>
                              <p:par>
                                <p:cTn id="24" presetID="22" presetClass="entr" presetSubtype="4" fill="hold" grpId="0" nodeType="after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wipe(down)">
                                      <p:cBhvr>
                                        <p:cTn id="2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4" grpId="0" build="allAtOnce" animBg="1"/>
      <p:bldP spid="5"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milieux différentiel et sélectifs </a:t>
            </a:r>
            <a:endParaRPr lang="fr-FR" dirty="0"/>
          </a:p>
        </p:txBody>
      </p:sp>
      <p:sp>
        <p:nvSpPr>
          <p:cNvPr id="3" name="Espace réservé du contenu 2"/>
          <p:cNvSpPr>
            <a:spLocks noGrp="1"/>
          </p:cNvSpPr>
          <p:nvPr>
            <p:ph sz="quarter" idx="2"/>
          </p:nvPr>
        </p:nvSpPr>
        <p:spPr/>
        <p:txBody>
          <a:bodyPr/>
          <a:lstStyle/>
          <a:p>
            <a:r>
              <a:rPr lang="fr-FR" sz="1800" b="1" u="sng" dirty="0" smtClean="0"/>
              <a:t>Colonies caractéristiques de </a:t>
            </a:r>
            <a:r>
              <a:rPr lang="fr-FR" sz="1800" b="1" i="1" u="sng" dirty="0">
                <a:latin typeface="Comic Sans MS" pitchFamily="66" charset="0"/>
              </a:rPr>
              <a:t>S.aureus </a:t>
            </a:r>
            <a:endParaRPr lang="fr-FR" sz="1800" b="1" i="1" u="sng" dirty="0" smtClean="0">
              <a:latin typeface="Comic Sans MS" pitchFamily="66" charset="0"/>
            </a:endParaRPr>
          </a:p>
          <a:p>
            <a:r>
              <a:rPr lang="fr-FR" sz="1800" i="1" dirty="0" smtClean="0">
                <a:latin typeface="Comic Sans MS" pitchFamily="66" charset="0"/>
              </a:rPr>
              <a:t>Capable de supporter une forte concentration massique en </a:t>
            </a:r>
            <a:r>
              <a:rPr lang="fr-FR" sz="1800" i="1" dirty="0" err="1" smtClean="0">
                <a:latin typeface="Comic Sans MS" pitchFamily="66" charset="0"/>
              </a:rPr>
              <a:t>NaCl</a:t>
            </a:r>
            <a:r>
              <a:rPr lang="fr-FR" sz="1800" i="1" dirty="0" smtClean="0">
                <a:latin typeface="Comic Sans MS" pitchFamily="66" charset="0"/>
              </a:rPr>
              <a:t> (75g/l ) et dégradant le mannitol voir Figure 1 </a:t>
            </a:r>
            <a:endParaRPr lang="fr-FR" sz="1800" dirty="0"/>
          </a:p>
        </p:txBody>
      </p:sp>
      <p:sp>
        <p:nvSpPr>
          <p:cNvPr id="4" name="Espace réservé du contenu 3"/>
          <p:cNvSpPr>
            <a:spLocks noGrp="1"/>
          </p:cNvSpPr>
          <p:nvPr>
            <p:ph sz="quarter" idx="4"/>
          </p:nvPr>
        </p:nvSpPr>
        <p:spPr/>
        <p:txBody>
          <a:bodyPr>
            <a:normAutofit lnSpcReduction="10000"/>
          </a:bodyPr>
          <a:lstStyle/>
          <a:p>
            <a:r>
              <a:rPr lang="fr-FR" b="1" u="sng" dirty="0"/>
              <a:t>Colonies caractéristiques de </a:t>
            </a:r>
            <a:r>
              <a:rPr lang="fr-FR" b="1" i="1" u="sng" dirty="0" smtClean="0">
                <a:latin typeface="Comic Sans MS" pitchFamily="66" charset="0"/>
              </a:rPr>
              <a:t>S.aureus</a:t>
            </a:r>
          </a:p>
          <a:p>
            <a:r>
              <a:rPr lang="fr-FR" sz="1800" i="1" dirty="0" smtClean="0">
                <a:latin typeface="Comic Sans MS" pitchFamily="66" charset="0"/>
              </a:rPr>
              <a:t>Capable de supporter la présence d’inhibiteurs (</a:t>
            </a:r>
            <a:r>
              <a:rPr lang="fr-FR" sz="1800" i="1" dirty="0" err="1" smtClean="0">
                <a:latin typeface="Comic Sans MS" pitchFamily="66" charset="0"/>
              </a:rPr>
              <a:t>tellurite</a:t>
            </a:r>
            <a:r>
              <a:rPr lang="fr-FR" sz="1800" i="1" dirty="0" smtClean="0">
                <a:latin typeface="Comic Sans MS" pitchFamily="66" charset="0"/>
              </a:rPr>
              <a:t> de potassium et chlorure de lithium ); réalisant une réduction de </a:t>
            </a:r>
            <a:r>
              <a:rPr lang="fr-FR" sz="1800" i="1" dirty="0" err="1" smtClean="0">
                <a:latin typeface="Comic Sans MS" pitchFamily="66" charset="0"/>
              </a:rPr>
              <a:t>tellurite</a:t>
            </a:r>
            <a:r>
              <a:rPr lang="fr-FR" sz="1800" i="1" dirty="0" smtClean="0">
                <a:latin typeface="Comic Sans MS" pitchFamily="66" charset="0"/>
              </a:rPr>
              <a:t> en tellure (colonies noires) une lipolyse (liseré opaque autour des colonies ) et une protéolyse (halo clair autour des colonies),</a:t>
            </a:r>
            <a:r>
              <a:rPr lang="fr-FR" i="1" dirty="0" smtClean="0">
                <a:latin typeface="Comic Sans MS" pitchFamily="66" charset="0"/>
              </a:rPr>
              <a:t>  </a:t>
            </a:r>
            <a:endParaRPr lang="fr-FR" dirty="0"/>
          </a:p>
        </p:txBody>
      </p:sp>
      <p:sp>
        <p:nvSpPr>
          <p:cNvPr id="5" name="Espace réservé du texte 4"/>
          <p:cNvSpPr>
            <a:spLocks noGrp="1"/>
          </p:cNvSpPr>
          <p:nvPr>
            <p:ph type="body" sz="quarter" idx="1"/>
          </p:nvPr>
        </p:nvSpPr>
        <p:spPr/>
        <p:txBody>
          <a:bodyPr/>
          <a:lstStyle/>
          <a:p>
            <a:r>
              <a:rPr lang="fr-FR" dirty="0" smtClean="0"/>
              <a:t>Gélose Chapman </a:t>
            </a:r>
            <a:endParaRPr lang="fr-FR" dirty="0"/>
          </a:p>
        </p:txBody>
      </p:sp>
      <p:sp>
        <p:nvSpPr>
          <p:cNvPr id="6" name="Espace réservé du texte 5"/>
          <p:cNvSpPr>
            <a:spLocks noGrp="1"/>
          </p:cNvSpPr>
          <p:nvPr>
            <p:ph type="body" sz="quarter" idx="3"/>
          </p:nvPr>
        </p:nvSpPr>
        <p:spPr/>
        <p:txBody>
          <a:bodyPr/>
          <a:lstStyle/>
          <a:p>
            <a:r>
              <a:rPr lang="fr-FR" dirty="0" smtClean="0"/>
              <a:t>Gélose Baird Parker</a:t>
            </a:r>
            <a:endParaRPr lang="fr-FR"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56305671"/>
      </p:ext>
    </p:extLst>
  </p:cSld>
  <p:clrMapOvr>
    <a:masterClrMapping/>
  </p:clrMapOvr>
  <p:transition advTm="246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t>
            </a:r>
            <a:endParaRPr lang="fr-FR" dirty="0"/>
          </a:p>
        </p:txBody>
      </p:sp>
      <p:pic>
        <p:nvPicPr>
          <p:cNvPr id="5" name="Espace réservé du contenu 4"/>
          <p:cNvPicPr>
            <a:picLocks noGrp="1" noChangeAspect="1"/>
          </p:cNvPicPr>
          <p:nvPr>
            <p:ph sz="quarter" idx="1"/>
          </p:nvPr>
        </p:nvPicPr>
        <p:blipFill>
          <a:blip r:embed="rId4">
            <a:extLst>
              <a:ext uri="{28A0092B-C50C-407E-A947-70E740481C1C}">
                <a14:useLocalDpi xmlns:a14="http://schemas.microsoft.com/office/drawing/2010/main" val="0"/>
              </a:ext>
            </a:extLst>
          </a:blip>
          <a:stretch>
            <a:fillRect/>
          </a:stretch>
        </p:blipFill>
        <p:spPr>
          <a:xfrm>
            <a:off x="941916" y="548680"/>
            <a:ext cx="7230483" cy="5925145"/>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53914000"/>
      </p:ext>
    </p:extLst>
  </p:cSld>
  <p:clrMapOvr>
    <a:masterClrMapping/>
  </p:clrMapOvr>
  <p:transition advTm="703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
            </a:r>
            <a:br>
              <a:rPr lang="fr-FR" dirty="0"/>
            </a:br>
            <a:r>
              <a:rPr lang="fr-FR" dirty="0"/>
              <a:t/>
            </a:r>
            <a:br>
              <a:rPr lang="fr-FR" dirty="0"/>
            </a:br>
            <a:endParaRPr lang="fr-FR" dirty="0"/>
          </a:p>
        </p:txBody>
      </p:sp>
      <p:pic>
        <p:nvPicPr>
          <p:cNvPr id="4" name="Espace réservé du contenu 3"/>
          <p:cNvPicPr>
            <a:picLocks noGrp="1" noChangeAspect="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251520" y="274638"/>
            <a:ext cx="2852185" cy="4666530"/>
          </a:xfrm>
        </p:spPr>
      </p:pic>
      <p:pic>
        <p:nvPicPr>
          <p:cNvPr id="7"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3705" y="274638"/>
            <a:ext cx="5294318" cy="4666530"/>
          </a:xfrm>
          <a:prstGeom prst="rect">
            <a:avLst/>
          </a:prstGeom>
        </p:spPr>
      </p:pic>
      <p:sp>
        <p:nvSpPr>
          <p:cNvPr id="8" name="ZoneTexte 7"/>
          <p:cNvSpPr txBox="1"/>
          <p:nvPr/>
        </p:nvSpPr>
        <p:spPr>
          <a:xfrm>
            <a:off x="395536" y="5733256"/>
            <a:ext cx="7529264" cy="461665"/>
          </a:xfrm>
          <a:prstGeom prst="rect">
            <a:avLst/>
          </a:prstGeom>
          <a:noFill/>
        </p:spPr>
        <p:txBody>
          <a:bodyPr wrap="square" rtlCol="0">
            <a:spAutoFit/>
          </a:bodyPr>
          <a:lstStyle/>
          <a:p>
            <a:pPr algn="ctr"/>
            <a:r>
              <a:rPr lang="fr-FR" sz="2400" dirty="0" smtClean="0">
                <a:solidFill>
                  <a:srgbClr val="FF0000"/>
                </a:solidFill>
              </a:rPr>
              <a:t>Gélose Baird Parker</a:t>
            </a:r>
            <a:endParaRPr lang="fr-FR" sz="2400" dirty="0">
              <a:solidFill>
                <a:srgbClr val="FF0000"/>
              </a:solidFill>
            </a:endParaRPr>
          </a:p>
        </p:txBody>
      </p:sp>
      <p:cxnSp>
        <p:nvCxnSpPr>
          <p:cNvPr id="10" name="Connecteur droit 9"/>
          <p:cNvCxnSpPr/>
          <p:nvPr/>
        </p:nvCxnSpPr>
        <p:spPr>
          <a:xfrm flipH="1" flipV="1">
            <a:off x="2543660" y="3842300"/>
            <a:ext cx="792088" cy="1728192"/>
          </a:xfrm>
          <a:prstGeom prst="line">
            <a:avLst/>
          </a:prstGeom>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3326117" y="5382050"/>
            <a:ext cx="1656184" cy="369332"/>
          </a:xfrm>
          <a:prstGeom prst="rect">
            <a:avLst/>
          </a:prstGeom>
          <a:noFill/>
        </p:spPr>
        <p:txBody>
          <a:bodyPr wrap="square" rtlCol="0">
            <a:spAutoFit/>
          </a:bodyPr>
          <a:lstStyle/>
          <a:p>
            <a:r>
              <a:rPr lang="fr-FR" dirty="0" smtClean="0"/>
              <a:t>Halo clair</a:t>
            </a:r>
            <a:endParaRPr lang="fr-FR" dirty="0"/>
          </a:p>
        </p:txBody>
      </p:sp>
      <p:cxnSp>
        <p:nvCxnSpPr>
          <p:cNvPr id="13" name="Connecteur droit 12"/>
          <p:cNvCxnSpPr/>
          <p:nvPr/>
        </p:nvCxnSpPr>
        <p:spPr>
          <a:xfrm flipV="1">
            <a:off x="851048" y="3845731"/>
            <a:ext cx="1346448" cy="1491481"/>
          </a:xfrm>
          <a:prstGeom prst="line">
            <a:avLst/>
          </a:prstGeom>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457200" y="5183034"/>
            <a:ext cx="1716454" cy="369332"/>
          </a:xfrm>
          <a:prstGeom prst="rect">
            <a:avLst/>
          </a:prstGeom>
          <a:noFill/>
        </p:spPr>
        <p:txBody>
          <a:bodyPr wrap="square" rtlCol="0">
            <a:spAutoFit/>
          </a:bodyPr>
          <a:lstStyle/>
          <a:p>
            <a:r>
              <a:rPr lang="fr-FR" dirty="0" smtClean="0"/>
              <a:t>Liseré opaque</a:t>
            </a:r>
            <a:endParaRPr lang="fr-FR" dirty="0"/>
          </a:p>
        </p:txBody>
      </p:sp>
      <p:cxnSp>
        <p:nvCxnSpPr>
          <p:cNvPr id="17" name="Connecteur droit 16"/>
          <p:cNvCxnSpPr/>
          <p:nvPr/>
        </p:nvCxnSpPr>
        <p:spPr>
          <a:xfrm>
            <a:off x="912272" y="3989799"/>
            <a:ext cx="122247" cy="2751569"/>
          </a:xfrm>
          <a:prstGeom prst="line">
            <a:avLst/>
          </a:prstGeom>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912272" y="6344454"/>
            <a:ext cx="1787520" cy="369332"/>
          </a:xfrm>
          <a:prstGeom prst="rect">
            <a:avLst/>
          </a:prstGeom>
          <a:noFill/>
        </p:spPr>
        <p:txBody>
          <a:bodyPr wrap="square" rtlCol="0">
            <a:spAutoFit/>
          </a:bodyPr>
          <a:lstStyle/>
          <a:p>
            <a:r>
              <a:rPr lang="fr-FR" dirty="0" smtClean="0"/>
              <a:t>Colonie noire</a:t>
            </a:r>
            <a:endParaRPr lang="fr-F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72826140"/>
      </p:ext>
    </p:extLst>
  </p:cSld>
  <p:clrMapOvr>
    <a:masterClrMapping/>
  </p:clrMapOvr>
  <p:transition advTm="1608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ctrTitle"/>
          </p:nvPr>
        </p:nvSpPr>
        <p:spPr/>
        <p:txBody>
          <a:bodyPr/>
          <a:lstStyle/>
          <a:p>
            <a:endParaRPr lang="fr-FR" dirty="0"/>
          </a:p>
        </p:txBody>
      </p:sp>
      <p:sp>
        <p:nvSpPr>
          <p:cNvPr id="9" name="Sous-titre 8"/>
          <p:cNvSpPr>
            <a:spLocks noGrp="1"/>
          </p:cNvSpPr>
          <p:nvPr>
            <p:ph type="subTitle" idx="1"/>
          </p:nvPr>
        </p:nvSpPr>
        <p:spPr/>
        <p:txBody>
          <a:bodyPr/>
          <a:lstStyle/>
          <a:p>
            <a:r>
              <a:rPr lang="fr-FR" dirty="0" smtClean="0"/>
              <a:t>Caractéristiques biochimiques et enzymatiques des </a:t>
            </a:r>
            <a:r>
              <a:rPr lang="fr-FR" i="1" dirty="0" err="1" smtClean="0">
                <a:solidFill>
                  <a:schemeClr val="tx1"/>
                </a:solidFill>
              </a:rPr>
              <a:t>Stpahylococcus</a:t>
            </a:r>
            <a:r>
              <a:rPr lang="fr-FR" i="1" dirty="0" smtClean="0">
                <a:solidFill>
                  <a:schemeClr val="tx1"/>
                </a:solidFill>
              </a:rPr>
              <a:t> aureus   Système Api </a:t>
            </a:r>
            <a:r>
              <a:rPr lang="fr-FR" i="1" dirty="0" err="1" smtClean="0">
                <a:solidFill>
                  <a:schemeClr val="tx1"/>
                </a:solidFill>
              </a:rPr>
              <a:t>Staph</a:t>
            </a:r>
            <a:endParaRPr lang="fr-FR" i="1" dirty="0">
              <a:solidFill>
                <a:schemeClr val="tx1"/>
              </a:solidFill>
            </a:endParaRP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3727" y="680396"/>
            <a:ext cx="6696745" cy="42484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79624318"/>
      </p:ext>
    </p:extLst>
  </p:cSld>
  <p:clrMapOvr>
    <a:masterClrMapping/>
  </p:clrMapOvr>
  <p:transition advTm="242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14" name="Espace réservé du contenu 13"/>
          <p:cNvPicPr>
            <a:picLocks noGrp="1" noChangeAspect="1"/>
          </p:cNvPicPr>
          <p:nvPr>
            <p:ph sz="quarter" idx="1"/>
          </p:nvPr>
        </p:nvPicPr>
        <p:blipFill>
          <a:blip r:embed="rId4">
            <a:extLst>
              <a:ext uri="{28A0092B-C50C-407E-A947-70E740481C1C}">
                <a14:useLocalDpi xmlns:a14="http://schemas.microsoft.com/office/drawing/2010/main" val="0"/>
              </a:ext>
            </a:extLst>
          </a:blip>
          <a:stretch>
            <a:fillRect/>
          </a:stretch>
        </p:blipFill>
        <p:spPr>
          <a:xfrm>
            <a:off x="592836" y="404664"/>
            <a:ext cx="7331964" cy="5616624"/>
          </a:xfrm>
          <a:prstGeom prst="rect">
            <a:avLst/>
          </a:prstGeom>
          <a:ln w="228600" cap="sq" cmpd="thickThin">
            <a:solidFill>
              <a:srgbClr val="000000"/>
            </a:solidFill>
            <a:prstDash val="solid"/>
            <a:miter lim="800000"/>
          </a:ln>
          <a:effectLst>
            <a:innerShdw blurRad="76200">
              <a:srgbClr val="000000"/>
            </a:inn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56876247"/>
      </p:ext>
    </p:extLst>
  </p:cSld>
  <p:clrMapOvr>
    <a:masterClrMapping/>
  </p:clrMapOvr>
  <p:transition advTm="771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Evaluation formative </a:t>
            </a:r>
            <a:r>
              <a:rPr lang="ar-DZ" dirty="0" smtClean="0"/>
              <a:t>تقويم تكويني     </a:t>
            </a:r>
            <a:r>
              <a:rPr lang="fr-FR" dirty="0" smtClean="0"/>
              <a:t>  </a:t>
            </a:r>
            <a:endParaRPr lang="fr-FR" dirty="0"/>
          </a:p>
        </p:txBody>
      </p:sp>
      <p:sp>
        <p:nvSpPr>
          <p:cNvPr id="3" name="Espace réservé du contenu 2"/>
          <p:cNvSpPr>
            <a:spLocks noGrp="1"/>
          </p:cNvSpPr>
          <p:nvPr>
            <p:ph sz="quarter" idx="1"/>
          </p:nvPr>
        </p:nvSpPr>
        <p:spPr/>
        <p:txBody>
          <a:bodyPr/>
          <a:lstStyle/>
          <a:p>
            <a:r>
              <a:rPr lang="fr-FR" dirty="0" smtClean="0"/>
              <a:t>Interpréter la galerie  Api </a:t>
            </a:r>
            <a:r>
              <a:rPr lang="fr-FR" dirty="0" err="1" smtClean="0"/>
              <a:t>Staph</a:t>
            </a:r>
            <a:r>
              <a:rPr lang="fr-FR" dirty="0" smtClean="0"/>
              <a:t> ?</a:t>
            </a:r>
          </a:p>
          <a:p>
            <a:r>
              <a:rPr lang="fr-FR" dirty="0" smtClean="0"/>
              <a:t>Présenter l’interprétation sous forme d’un tableau de lecture</a:t>
            </a:r>
            <a:r>
              <a:rPr lang="fr-FR" dirty="0" smtClean="0"/>
              <a:t>,</a:t>
            </a:r>
          </a:p>
          <a:p>
            <a:r>
              <a:rPr lang="fr-FR" dirty="0" smtClean="0"/>
              <a:t>Expliquer le test de </a:t>
            </a:r>
            <a:r>
              <a:rPr lang="fr-FR" dirty="0" err="1" smtClean="0"/>
              <a:t>coagulase</a:t>
            </a:r>
            <a:r>
              <a:rPr lang="fr-FR" dirty="0" smtClean="0"/>
              <a:t>?</a:t>
            </a:r>
          </a:p>
          <a:p>
            <a:r>
              <a:rPr lang="fr-FR" dirty="0" smtClean="0"/>
              <a:t>Envoyer votre réponse individuel sur mail </a:t>
            </a:r>
          </a:p>
          <a:p>
            <a:r>
              <a:rPr lang="fr-FR" dirty="0" smtClean="0"/>
              <a:t>maneldj@live.fr</a:t>
            </a:r>
            <a:endParaRPr lang="fr-F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79308777"/>
      </p:ext>
    </p:extLst>
  </p:cSld>
  <p:clrMapOvr>
    <a:masterClrMapping/>
  </p:clrMapOvr>
  <p:transition advTm="344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téléchargement (2).jpg"/>
          <p:cNvPicPr>
            <a:picLocks noChangeAspect="1"/>
          </p:cNvPicPr>
          <p:nvPr/>
        </p:nvPicPr>
        <p:blipFill>
          <a:blip r:embed="rId4" cstate="print"/>
          <a:stretch>
            <a:fillRect/>
          </a:stretch>
        </p:blipFill>
        <p:spPr>
          <a:xfrm>
            <a:off x="0" y="0"/>
            <a:ext cx="9144000" cy="6858000"/>
          </a:xfrm>
          <a:prstGeom prst="rect">
            <a:avLst/>
          </a:prstGeom>
        </p:spPr>
      </p:pic>
      <p:sp>
        <p:nvSpPr>
          <p:cNvPr id="3" name="Rectangle à coins arrondis 2"/>
          <p:cNvSpPr/>
          <p:nvPr/>
        </p:nvSpPr>
        <p:spPr>
          <a:xfrm>
            <a:off x="2555776" y="260648"/>
            <a:ext cx="3816424" cy="93610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3200" b="1" dirty="0" smtClean="0">
                <a:effectLst>
                  <a:outerShdw blurRad="38100" dist="38100" dir="2700000" algn="tl">
                    <a:srgbClr val="000000">
                      <a:alpha val="43137"/>
                    </a:srgbClr>
                  </a:outerShdw>
                </a:effectLst>
                <a:latin typeface="Comic Sans MS" pitchFamily="66" charset="0"/>
              </a:rPr>
              <a:t>Conclusion</a:t>
            </a:r>
            <a:endParaRPr lang="fr-FR" sz="3200" b="1" dirty="0">
              <a:effectLst>
                <a:outerShdw blurRad="38100" dist="38100" dir="2700000" algn="tl">
                  <a:srgbClr val="000000">
                    <a:alpha val="43137"/>
                  </a:srgbClr>
                </a:outerShdw>
              </a:effectLst>
              <a:latin typeface="Comic Sans MS" pitchFamily="66" charset="0"/>
            </a:endParaRPr>
          </a:p>
        </p:txBody>
      </p:sp>
      <p:sp>
        <p:nvSpPr>
          <p:cNvPr id="4" name="Rectangle à coins arrondis 3"/>
          <p:cNvSpPr/>
          <p:nvPr/>
        </p:nvSpPr>
        <p:spPr>
          <a:xfrm>
            <a:off x="395536" y="1268760"/>
            <a:ext cx="8136904" cy="432048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a:t>Le </a:t>
            </a:r>
            <a:r>
              <a:rPr lang="fr-FR" b="1" dirty="0"/>
              <a:t>staphylocoque doré</a:t>
            </a:r>
            <a:r>
              <a:rPr lang="fr-FR" dirty="0"/>
              <a:t> (</a:t>
            </a:r>
            <a:r>
              <a:rPr lang="fr-FR" b="1" i="1" dirty="0"/>
              <a:t>Staphylococcus aureus</a:t>
            </a:r>
            <a:r>
              <a:rPr lang="fr-FR" dirty="0"/>
              <a:t>) est l'</a:t>
            </a:r>
            <a:r>
              <a:rPr lang="fr-FR" dirty="0">
                <a:hlinkClick r:id="rId5" tooltip="Espèce"/>
              </a:rPr>
              <a:t>espèce</a:t>
            </a:r>
            <a:r>
              <a:rPr lang="fr-FR" dirty="0"/>
              <a:t> la plus </a:t>
            </a:r>
            <a:r>
              <a:rPr lang="fr-FR" dirty="0">
                <a:hlinkClick r:id="rId6" tooltip="Pathogène"/>
              </a:rPr>
              <a:t>pathogène</a:t>
            </a:r>
            <a:r>
              <a:rPr lang="fr-FR" dirty="0"/>
              <a:t> du </a:t>
            </a:r>
            <a:r>
              <a:rPr lang="fr-FR" dirty="0">
                <a:hlinkClick r:id="rId7" tooltip="Genre (biologie)"/>
              </a:rPr>
              <a:t>genre</a:t>
            </a:r>
            <a:r>
              <a:rPr lang="fr-FR" dirty="0"/>
              <a:t> </a:t>
            </a:r>
            <a:r>
              <a:rPr lang="fr-FR" i="1" dirty="0">
                <a:hlinkClick r:id="rId8" tooltip="Staphylococcus"/>
              </a:rPr>
              <a:t>Staphylococcus</a:t>
            </a:r>
            <a:r>
              <a:rPr lang="fr-FR" dirty="0"/>
              <a:t>. Elle est responsable d'intoxications alimentaires, d'infections localisées suppurées et, dans certains cas extrêmes, d'infections potentiellement mortelles (patient immunodéprimé, prothèses cardiaques). </a:t>
            </a:r>
            <a:r>
              <a:rPr lang="fr-FR" i="1" dirty="0"/>
              <a:t>S. aureus</a:t>
            </a:r>
            <a:r>
              <a:rPr lang="fr-FR" dirty="0"/>
              <a:t> se présente comme une </a:t>
            </a:r>
            <a:r>
              <a:rPr lang="fr-FR" dirty="0">
                <a:hlinkClick r:id="rId9" tooltip="Cocci"/>
              </a:rPr>
              <a:t>coque</a:t>
            </a:r>
            <a:r>
              <a:rPr lang="fr-FR" dirty="0"/>
              <a:t> en amas (grappes de raisin</a:t>
            </a:r>
            <a:r>
              <a:rPr lang="fr-FR" dirty="0" smtClean="0"/>
              <a:t>), </a:t>
            </a:r>
            <a:r>
              <a:rPr lang="fr-FR" dirty="0"/>
              <a:t>Sa teneur en </a:t>
            </a:r>
            <a:r>
              <a:rPr lang="fr-FR" dirty="0">
                <a:hlinkClick r:id="rId10" tooltip="Caroténoïde"/>
              </a:rPr>
              <a:t>caroténoïdes</a:t>
            </a:r>
            <a:r>
              <a:rPr lang="fr-FR" dirty="0"/>
              <a:t> lui confère une couleur dorée à l'origine de son nom</a:t>
            </a:r>
            <a:endParaRPr lang="fr-FR" dirty="0">
              <a:solidFill>
                <a:schemeClr val="tx1"/>
              </a:solidFill>
              <a:latin typeface="Comic Sans MS" pitchFamily="66"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cSld>
  <p:clrMapOvr>
    <a:masterClrMapping/>
  </p:clrMapOvr>
  <p:transition spd="slow" advTm="97412">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fade">
                                      <p:cBhvr>
                                        <p:cTn id="10" dur="2000"/>
                                        <p:tgtEl>
                                          <p:spTgt spid="3">
                                            <p:bg/>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4">
                                            <p:bg/>
                                          </p:spTgt>
                                        </p:tgtEl>
                                        <p:attrNameLst>
                                          <p:attrName>style.visibility</p:attrName>
                                        </p:attrNameLst>
                                      </p:cBhvr>
                                      <p:to>
                                        <p:strVal val="visible"/>
                                      </p:to>
                                    </p:set>
                                    <p:animEffect transition="in" filter="fade">
                                      <p:cBhvr>
                                        <p:cTn id="18" dur="2000"/>
                                        <p:tgtEl>
                                          <p:spTgt spid="4">
                                            <p:bg/>
                                          </p:spTgt>
                                        </p:tgtEl>
                                      </p:cBhvr>
                                    </p:animEffect>
                                  </p:childTnLst>
                                </p:cTn>
                              </p:par>
                            </p:childTnLst>
                          </p:cTn>
                        </p:par>
                        <p:par>
                          <p:cTn id="19" fill="hold">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3" grpId="0" build="p" animBg="1"/>
      <p:bldP spid="4"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téléchargement (2).jpg"/>
          <p:cNvPicPr>
            <a:picLocks noChangeAspect="1"/>
          </p:cNvPicPr>
          <p:nvPr/>
        </p:nvPicPr>
        <p:blipFill>
          <a:blip r:embed="rId2" cstate="print"/>
          <a:stretch>
            <a:fillRect/>
          </a:stretch>
        </p:blipFill>
        <p:spPr>
          <a:xfrm>
            <a:off x="0" y="0"/>
            <a:ext cx="9144000" cy="6858000"/>
          </a:xfrm>
          <a:prstGeom prst="rect">
            <a:avLst/>
          </a:prstGeom>
        </p:spPr>
      </p:pic>
      <p:sp>
        <p:nvSpPr>
          <p:cNvPr id="3" name="Rectangle 2"/>
          <p:cNvSpPr/>
          <p:nvPr/>
        </p:nvSpPr>
        <p:spPr>
          <a:xfrm>
            <a:off x="500034" y="1857364"/>
            <a:ext cx="8032406" cy="954107"/>
          </a:xfrm>
          <a:prstGeom prst="rect">
            <a:avLst/>
          </a:prstGeom>
        </p:spPr>
        <p:txBody>
          <a:bodyPr wrap="square">
            <a:spAutoFit/>
          </a:bodyPr>
          <a:lstStyle/>
          <a:p>
            <a:pPr>
              <a:buFont typeface="Wingdings" pitchFamily="2" charset="2"/>
              <a:buChar char="q"/>
            </a:pPr>
            <a:r>
              <a:rPr lang="fr-FR" sz="2800" dirty="0" smtClean="0">
                <a:solidFill>
                  <a:schemeClr val="bg1"/>
                </a:solidFill>
              </a:rPr>
              <a:t>http://www.chups.jussieu.fr/polys/bacterio/bacterio/POLY.Chp.3.html</a:t>
            </a:r>
            <a:endParaRPr lang="fr-FR" sz="2800" dirty="0">
              <a:solidFill>
                <a:schemeClr val="bg1"/>
              </a:solidFill>
            </a:endParaRPr>
          </a:p>
        </p:txBody>
      </p:sp>
      <p:sp>
        <p:nvSpPr>
          <p:cNvPr id="4" name="Rectangle 3"/>
          <p:cNvSpPr/>
          <p:nvPr/>
        </p:nvSpPr>
        <p:spPr>
          <a:xfrm>
            <a:off x="500034" y="2928934"/>
            <a:ext cx="8143932" cy="1569660"/>
          </a:xfrm>
          <a:prstGeom prst="rect">
            <a:avLst/>
          </a:prstGeom>
        </p:spPr>
        <p:txBody>
          <a:bodyPr wrap="square">
            <a:spAutoFit/>
          </a:bodyPr>
          <a:lstStyle/>
          <a:p>
            <a:pPr>
              <a:buFont typeface="Wingdings" pitchFamily="2" charset="2"/>
              <a:buChar char="q"/>
            </a:pPr>
            <a:r>
              <a:rPr lang="fr-FR" sz="2400" dirty="0" smtClean="0">
                <a:solidFill>
                  <a:schemeClr val="bg1"/>
                </a:solidFill>
              </a:rPr>
              <a:t>https://cours examens.org/images/An_2016_1/Etude%20Superieures/</a:t>
            </a:r>
            <a:r>
              <a:rPr lang="fr-FR" sz="2400" dirty="0" err="1" smtClean="0">
                <a:solidFill>
                  <a:schemeClr val="bg1"/>
                </a:solidFill>
              </a:rPr>
              <a:t>Medecine</a:t>
            </a:r>
            <a:r>
              <a:rPr lang="fr-FR" sz="2400" dirty="0" smtClean="0">
                <a:solidFill>
                  <a:schemeClr val="bg1"/>
                </a:solidFill>
              </a:rPr>
              <a:t>/Alger/Microbio2/les%20cocci%20gram%20positifs%20et%20negatifs%20%20Ferrad.pdf</a:t>
            </a:r>
            <a:endParaRPr lang="fr-FR" sz="2400" dirty="0">
              <a:solidFill>
                <a:schemeClr val="bg1"/>
              </a:solidFill>
            </a:endParaRPr>
          </a:p>
        </p:txBody>
      </p:sp>
      <p:sp>
        <p:nvSpPr>
          <p:cNvPr id="5" name="Rectangle 4"/>
          <p:cNvSpPr/>
          <p:nvPr/>
        </p:nvSpPr>
        <p:spPr>
          <a:xfrm>
            <a:off x="719064" y="5589240"/>
            <a:ext cx="8424936" cy="830997"/>
          </a:xfrm>
          <a:prstGeom prst="rect">
            <a:avLst/>
          </a:prstGeom>
        </p:spPr>
        <p:txBody>
          <a:bodyPr wrap="square">
            <a:spAutoFit/>
          </a:bodyPr>
          <a:lstStyle/>
          <a:p>
            <a:pPr>
              <a:buFont typeface="Wingdings" pitchFamily="2" charset="2"/>
              <a:buChar char="q"/>
            </a:pPr>
            <a:r>
              <a:rPr lang="fr-FR" sz="2400" dirty="0" smtClean="0">
                <a:solidFill>
                  <a:schemeClr val="bg1"/>
                </a:solidFill>
              </a:rPr>
              <a:t>https</a:t>
            </a:r>
            <a:r>
              <a:rPr lang="fr-FR" dirty="0" smtClean="0">
                <a:solidFill>
                  <a:schemeClr val="bg1"/>
                </a:solidFill>
              </a:rPr>
              <a:t>://</a:t>
            </a:r>
            <a:r>
              <a:rPr lang="fr-FR" sz="2400" dirty="0" smtClean="0">
                <a:solidFill>
                  <a:schemeClr val="bg1"/>
                </a:solidFill>
              </a:rPr>
              <a:t>www.antibio-responsable.fr/bacteries/staphylocoque-dore</a:t>
            </a:r>
            <a:endParaRPr lang="fr-FR" dirty="0">
              <a:solidFill>
                <a:schemeClr val="bg1"/>
              </a:solidFill>
            </a:endParaRPr>
          </a:p>
        </p:txBody>
      </p:sp>
      <p:sp>
        <p:nvSpPr>
          <p:cNvPr id="6" name="Rectangle à coins arrondis 5"/>
          <p:cNvSpPr/>
          <p:nvPr/>
        </p:nvSpPr>
        <p:spPr>
          <a:xfrm>
            <a:off x="2051720" y="260648"/>
            <a:ext cx="5328592" cy="12961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3200" b="1" dirty="0" smtClean="0">
                <a:effectLst>
                  <a:outerShdw blurRad="38100" dist="38100" dir="2700000" algn="tl">
                    <a:srgbClr val="000000">
                      <a:alpha val="43137"/>
                    </a:srgbClr>
                  </a:outerShdw>
                </a:effectLst>
                <a:latin typeface="Comic Sans MS" pitchFamily="66" charset="0"/>
              </a:rPr>
              <a:t>Listes des références</a:t>
            </a:r>
          </a:p>
        </p:txBody>
      </p:sp>
      <p:sp>
        <p:nvSpPr>
          <p:cNvPr id="8" name="Rectangle 7"/>
          <p:cNvSpPr/>
          <p:nvPr/>
        </p:nvSpPr>
        <p:spPr>
          <a:xfrm>
            <a:off x="683568" y="4581128"/>
            <a:ext cx="7704856" cy="830997"/>
          </a:xfrm>
          <a:prstGeom prst="rect">
            <a:avLst/>
          </a:prstGeom>
        </p:spPr>
        <p:txBody>
          <a:bodyPr wrap="square">
            <a:spAutoFit/>
          </a:bodyPr>
          <a:lstStyle/>
          <a:p>
            <a:pPr>
              <a:buFont typeface="Wingdings" pitchFamily="2" charset="2"/>
              <a:buChar char="q"/>
            </a:pPr>
            <a:r>
              <a:rPr lang="fr-FR" sz="2400" dirty="0" smtClean="0">
                <a:solidFill>
                  <a:schemeClr val="bg1"/>
                </a:solidFill>
              </a:rPr>
              <a:t>Yves, LE LOIR, and GANTIER Michel. Staphylococcus aureus. Lavoisier, (2009).</a:t>
            </a:r>
            <a:endParaRPr lang="fr-FR" sz="2400" dirty="0">
              <a:solidFill>
                <a:schemeClr val="bg1"/>
              </a:solidFill>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1000"/>
                                        <p:tgtEl>
                                          <p:spTgt spid="3">
                                            <p:txEl>
                                              <p:pRg st="0" end="0"/>
                                            </p:txEl>
                                          </p:spTgt>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down)">
                                      <p:cBhvr>
                                        <p:cTn id="19" dur="1000"/>
                                        <p:tgtEl>
                                          <p:spTgt spid="4">
                                            <p:txEl>
                                              <p:pRg st="0" end="0"/>
                                            </p:txEl>
                                          </p:spTgt>
                                        </p:tgtEl>
                                      </p:cBhvr>
                                    </p:animEffect>
                                  </p:childTnLst>
                                </p:cTn>
                              </p:par>
                            </p:childTnLst>
                          </p:cTn>
                        </p:par>
                        <p:par>
                          <p:cTn id="20" fill="hold">
                            <p:stCondLst>
                              <p:cond delay="4000"/>
                            </p:stCondLst>
                            <p:childTnLst>
                              <p:par>
                                <p:cTn id="21" presetID="22" presetClass="entr" presetSubtype="4" fill="hold" grpId="0"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1000"/>
                                        <p:tgtEl>
                                          <p:spTgt spid="8">
                                            <p:txEl>
                                              <p:pRg st="0" end="0"/>
                                            </p:txEl>
                                          </p:spTgt>
                                        </p:tgtEl>
                                      </p:cBhvr>
                                    </p:animEffect>
                                  </p:childTnLst>
                                </p:cTn>
                              </p:par>
                            </p:childTnLst>
                          </p:cTn>
                        </p:par>
                        <p:par>
                          <p:cTn id="24" fill="hold">
                            <p:stCondLst>
                              <p:cond delay="5000"/>
                            </p:stCondLst>
                            <p:childTnLst>
                              <p:par>
                                <p:cTn id="25" presetID="2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down)">
                                      <p:cBhvr>
                                        <p:cTn id="2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build="allAtOnce"/>
      <p:bldP spid="5" grpId="0" build="allAtOnce"/>
      <p:bldP spid="6" grpId="0" build="allAtOnce" animBg="1"/>
      <p:bldP spid="8"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téléchargement (2).jpg"/>
          <p:cNvPicPr>
            <a:picLocks noChangeAspect="1"/>
          </p:cNvPicPr>
          <p:nvPr/>
        </p:nvPicPr>
        <p:blipFill>
          <a:blip r:embed="rId2" cstate="print"/>
          <a:stretch>
            <a:fillRect/>
          </a:stretch>
        </p:blipFill>
        <p:spPr>
          <a:xfrm>
            <a:off x="0" y="0"/>
            <a:ext cx="9144000" cy="6858000"/>
          </a:xfrm>
          <a:prstGeom prst="rect">
            <a:avLst/>
          </a:prstGeom>
        </p:spPr>
      </p:pic>
      <p:sp>
        <p:nvSpPr>
          <p:cNvPr id="4" name="Rectangle à coins arrondis 3"/>
          <p:cNvSpPr/>
          <p:nvPr/>
        </p:nvSpPr>
        <p:spPr>
          <a:xfrm>
            <a:off x="827584" y="692696"/>
            <a:ext cx="7704856" cy="475252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5400" b="1" i="1" dirty="0" smtClean="0">
                <a:latin typeface="Comic Sans MS" pitchFamily="66" charset="0"/>
              </a:rPr>
              <a:t>Merci pour votre attention</a:t>
            </a:r>
            <a:endParaRPr lang="fr-FR" sz="5400" b="1" i="1" dirty="0">
              <a:latin typeface="Comic Sans MS" pitchFamily="66" charset="0"/>
            </a:endParaRPr>
          </a:p>
        </p:txBody>
      </p:sp>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mph" presetSubtype="2" fill="hold" grpId="0" nodeType="afterEffect">
                                  <p:stCondLst>
                                    <p:cond delay="0"/>
                                  </p:stCondLst>
                                  <p:childTnLst>
                                    <p:anim to="1.5" calcmode="lin" valueType="num">
                                      <p:cBhvr override="childStyle">
                                        <p:cTn id="6" dur="3000" fill="hold"/>
                                        <p:tgtEl>
                                          <p:spTgt spid="4"/>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téléchargement (1).jpg"/>
          <p:cNvPicPr>
            <a:picLocks noChangeAspect="1"/>
          </p:cNvPicPr>
          <p:nvPr/>
        </p:nvPicPr>
        <p:blipFill>
          <a:blip r:embed="rId4" cstate="print"/>
          <a:stretch>
            <a:fillRect/>
          </a:stretch>
        </p:blipFill>
        <p:spPr>
          <a:xfrm>
            <a:off x="0" y="1"/>
            <a:ext cx="9143999" cy="6858000"/>
          </a:xfrm>
          <a:prstGeom prst="rect">
            <a:avLst/>
          </a:prstGeom>
        </p:spPr>
      </p:pic>
      <p:sp>
        <p:nvSpPr>
          <p:cNvPr id="3" name="Rectangle à coins arrondis 2"/>
          <p:cNvSpPr/>
          <p:nvPr/>
        </p:nvSpPr>
        <p:spPr>
          <a:xfrm>
            <a:off x="1691680" y="332656"/>
            <a:ext cx="5328592"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3600" b="1" i="1" dirty="0" smtClean="0">
                <a:latin typeface="Comic Sans MS" pitchFamily="66" charset="0"/>
              </a:rPr>
              <a:t>Introduction</a:t>
            </a:r>
            <a:endParaRPr lang="fr-FR" sz="3600" b="1" i="1" dirty="0">
              <a:latin typeface="Comic Sans MS" pitchFamily="66" charset="0"/>
            </a:endParaRPr>
          </a:p>
        </p:txBody>
      </p:sp>
      <p:sp>
        <p:nvSpPr>
          <p:cNvPr id="4" name="Rectangle à coins arrondis 3"/>
          <p:cNvSpPr/>
          <p:nvPr/>
        </p:nvSpPr>
        <p:spPr>
          <a:xfrm>
            <a:off x="611560" y="1124744"/>
            <a:ext cx="8208912" cy="30243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dirty="0" smtClean="0">
                <a:effectLst>
                  <a:outerShdw blurRad="38100" dist="38100" dir="2700000" algn="tl">
                    <a:srgbClr val="000000">
                      <a:alpha val="43137"/>
                    </a:srgbClr>
                  </a:outerShdw>
                </a:effectLst>
                <a:latin typeface="Comic Sans MS" pitchFamily="66" charset="0"/>
              </a:rPr>
              <a:t>Les bactéries du genre </a:t>
            </a:r>
            <a:r>
              <a:rPr lang="fr-FR" sz="2400" i="1" dirty="0" smtClean="0">
                <a:effectLst>
                  <a:outerShdw blurRad="38100" dist="38100" dir="2700000" algn="tl">
                    <a:srgbClr val="000000">
                      <a:alpha val="43137"/>
                    </a:srgbClr>
                  </a:outerShdw>
                </a:effectLst>
                <a:latin typeface="Comic Sans MS" pitchFamily="66" charset="0"/>
              </a:rPr>
              <a:t>Staphylococcus</a:t>
            </a:r>
            <a:r>
              <a:rPr lang="fr-FR" sz="2400" dirty="0" smtClean="0">
                <a:effectLst>
                  <a:outerShdw blurRad="38100" dist="38100" dir="2700000" algn="tl">
                    <a:srgbClr val="000000">
                      <a:alpha val="43137"/>
                    </a:srgbClr>
                  </a:outerShdw>
                </a:effectLst>
                <a:latin typeface="Comic Sans MS" pitchFamily="66" charset="0"/>
              </a:rPr>
              <a:t> sont des coques (</a:t>
            </a:r>
            <a:r>
              <a:rPr lang="fr-FR" sz="2400" dirty="0" err="1" smtClean="0">
                <a:effectLst>
                  <a:outerShdw blurRad="38100" dist="38100" dir="2700000" algn="tl">
                    <a:srgbClr val="000000">
                      <a:alpha val="43137"/>
                    </a:srgbClr>
                  </a:outerShdw>
                </a:effectLst>
                <a:latin typeface="Comic Sans MS" pitchFamily="66" charset="0"/>
              </a:rPr>
              <a:t>cocci</a:t>
            </a:r>
            <a:r>
              <a:rPr lang="fr-FR" sz="2400" dirty="0" smtClean="0">
                <a:effectLst>
                  <a:outerShdw blurRad="38100" dist="38100" dir="2700000" algn="tl">
                    <a:srgbClr val="000000">
                      <a:alpha val="43137"/>
                    </a:srgbClr>
                  </a:outerShdw>
                </a:effectLst>
                <a:latin typeface="Comic Sans MS" pitchFamily="66" charset="0"/>
              </a:rPr>
              <a:t>) à Gram positif, groupés en amas ayant la forme de grappes de raisin, Parmi les 27 espèces du genre actuellement répertoriées, les principaux sont </a:t>
            </a:r>
            <a:r>
              <a:rPr lang="fr-FR" sz="2400" i="1" dirty="0" smtClean="0">
                <a:effectLst>
                  <a:outerShdw blurRad="38100" dist="38100" dir="2700000" algn="tl">
                    <a:srgbClr val="000000">
                      <a:alpha val="43137"/>
                    </a:srgbClr>
                  </a:outerShdw>
                </a:effectLst>
                <a:latin typeface="Comic Sans MS" pitchFamily="66" charset="0"/>
              </a:rPr>
              <a:t>Staphylococcus aureus, </a:t>
            </a:r>
            <a:r>
              <a:rPr lang="fr-FR" sz="2400" i="1" dirty="0" err="1" smtClean="0">
                <a:effectLst>
                  <a:outerShdw blurRad="38100" dist="38100" dir="2700000" algn="tl">
                    <a:srgbClr val="000000">
                      <a:alpha val="43137"/>
                    </a:srgbClr>
                  </a:outerShdw>
                </a:effectLst>
                <a:latin typeface="Comic Sans MS" pitchFamily="66" charset="0"/>
              </a:rPr>
              <a:t>S.epidermidis</a:t>
            </a:r>
            <a:r>
              <a:rPr lang="fr-FR" sz="2400" i="1" dirty="0" smtClean="0">
                <a:effectLst>
                  <a:outerShdw blurRad="38100" dist="38100" dir="2700000" algn="tl">
                    <a:srgbClr val="000000">
                      <a:alpha val="43137"/>
                    </a:srgbClr>
                  </a:outerShdw>
                </a:effectLst>
                <a:latin typeface="Comic Sans MS" pitchFamily="66" charset="0"/>
              </a:rPr>
              <a:t> et </a:t>
            </a:r>
            <a:r>
              <a:rPr lang="fr-FR" sz="2400" i="1" dirty="0" err="1" smtClean="0">
                <a:effectLst>
                  <a:outerShdw blurRad="38100" dist="38100" dir="2700000" algn="tl">
                    <a:srgbClr val="000000">
                      <a:alpha val="43137"/>
                    </a:srgbClr>
                  </a:outerShdw>
                </a:effectLst>
                <a:latin typeface="Comic Sans MS" pitchFamily="66" charset="0"/>
              </a:rPr>
              <a:t>S.saprophyticus</a:t>
            </a:r>
            <a:r>
              <a:rPr lang="fr-FR" sz="2400" i="1" dirty="0" smtClean="0">
                <a:effectLst>
                  <a:outerShdw blurRad="38100" dist="38100" dir="2700000" algn="tl">
                    <a:srgbClr val="000000">
                      <a:alpha val="43137"/>
                    </a:srgbClr>
                  </a:outerShdw>
                </a:effectLst>
                <a:latin typeface="Comic Sans MS" pitchFamily="66" charset="0"/>
              </a:rPr>
              <a:t>.</a:t>
            </a:r>
            <a:r>
              <a:rPr lang="fr-FR" sz="2400" dirty="0" smtClean="0">
                <a:effectLst>
                  <a:outerShdw blurRad="38100" dist="38100" dir="2700000" algn="tl">
                    <a:srgbClr val="000000">
                      <a:alpha val="43137"/>
                    </a:srgbClr>
                  </a:outerShdw>
                </a:effectLst>
                <a:latin typeface="Comic Sans MS" pitchFamily="66" charset="0"/>
              </a:rPr>
              <a:t> L'espèce </a:t>
            </a:r>
            <a:r>
              <a:rPr lang="fr-FR" sz="2400" i="1" dirty="0" smtClean="0">
                <a:effectLst>
                  <a:outerShdw blurRad="38100" dist="38100" dir="2700000" algn="tl">
                    <a:srgbClr val="000000">
                      <a:alpha val="43137"/>
                    </a:srgbClr>
                  </a:outerShdw>
                </a:effectLst>
                <a:latin typeface="Comic Sans MS" pitchFamily="66" charset="0"/>
              </a:rPr>
              <a:t>S.aureus </a:t>
            </a:r>
            <a:r>
              <a:rPr lang="fr-FR" sz="2400" dirty="0" smtClean="0">
                <a:effectLst>
                  <a:outerShdw blurRad="38100" dist="38100" dir="2700000" algn="tl">
                    <a:srgbClr val="000000">
                      <a:alpha val="43137"/>
                    </a:srgbClr>
                  </a:outerShdw>
                </a:effectLst>
                <a:latin typeface="Comic Sans MS" pitchFamily="66" charset="0"/>
              </a:rPr>
              <a:t>sera prise comme type de description.</a:t>
            </a:r>
            <a:endParaRPr lang="fr-FR" sz="2400" dirty="0">
              <a:effectLst>
                <a:outerShdw blurRad="38100" dist="38100" dir="2700000" algn="tl">
                  <a:srgbClr val="000000">
                    <a:alpha val="43137"/>
                  </a:srgbClr>
                </a:outerShdw>
              </a:effectLst>
              <a:latin typeface="Comic Sans MS" pitchFamily="66" charset="0"/>
            </a:endParaRPr>
          </a:p>
        </p:txBody>
      </p:sp>
      <p:pic>
        <p:nvPicPr>
          <p:cNvPr id="5" name="Image 4" descr="téléchargement (3).jpg"/>
          <p:cNvPicPr>
            <a:picLocks noChangeAspect="1"/>
          </p:cNvPicPr>
          <p:nvPr/>
        </p:nvPicPr>
        <p:blipFill>
          <a:blip r:embed="rId5" cstate="print"/>
          <a:stretch>
            <a:fillRect/>
          </a:stretch>
        </p:blipFill>
        <p:spPr>
          <a:xfrm>
            <a:off x="1979712" y="4149080"/>
            <a:ext cx="5616624" cy="2708920"/>
          </a:xfrm>
          <a:prstGeom prst="ellipse">
            <a:avLst/>
          </a:prstGeom>
          <a:ln>
            <a:noFill/>
          </a:ln>
          <a:effectLst>
            <a:softEdge rad="112500"/>
          </a:effec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99352">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fade">
                                      <p:cBhvr>
                                        <p:cTn id="10" dur="2000"/>
                                        <p:tgtEl>
                                          <p:spTgt spid="3">
                                            <p:bg/>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4">
                                            <p:bg/>
                                          </p:spTgt>
                                        </p:tgtEl>
                                        <p:attrNameLst>
                                          <p:attrName>style.visibility</p:attrName>
                                        </p:attrNameLst>
                                      </p:cBhvr>
                                      <p:to>
                                        <p:strVal val="visible"/>
                                      </p:to>
                                    </p:set>
                                    <p:animEffect transition="in" filter="fade">
                                      <p:cBhvr>
                                        <p:cTn id="18" dur="2000"/>
                                        <p:tgtEl>
                                          <p:spTgt spid="4">
                                            <p:bg/>
                                          </p:spTgt>
                                        </p:tgtEl>
                                      </p:cBhvr>
                                    </p:animEffect>
                                  </p:childTnLst>
                                </p:cTn>
                              </p:par>
                            </p:childTnLst>
                          </p:cTn>
                        </p:par>
                        <p:par>
                          <p:cTn id="19" fill="hold">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bldLst>
      <p:bldP spid="3" grpId="0" build="allAtOnce" animBg="1"/>
      <p:bldP spid="4"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téléchargement (1).jpg"/>
          <p:cNvPicPr>
            <a:picLocks noChangeAspect="1"/>
          </p:cNvPicPr>
          <p:nvPr/>
        </p:nvPicPr>
        <p:blipFill>
          <a:blip r:embed="rId4" cstate="print"/>
          <a:stretch>
            <a:fillRect/>
          </a:stretch>
        </p:blipFill>
        <p:spPr>
          <a:xfrm>
            <a:off x="0" y="0"/>
            <a:ext cx="9144000" cy="6857999"/>
          </a:xfrm>
          <a:prstGeom prst="rect">
            <a:avLst/>
          </a:prstGeom>
        </p:spPr>
      </p:pic>
      <p:sp>
        <p:nvSpPr>
          <p:cNvPr id="10" name="Rectangle à coins arrondis 9"/>
          <p:cNvSpPr/>
          <p:nvPr/>
        </p:nvSpPr>
        <p:spPr>
          <a:xfrm>
            <a:off x="683568" y="3356992"/>
            <a:ext cx="7704856" cy="12241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2800" b="1" dirty="0" smtClean="0">
                <a:latin typeface="Comic Sans MS" pitchFamily="66" charset="0"/>
              </a:rPr>
              <a:t>Et comment on fait le  diagnostic bactériologique et le traitement a suivre ?</a:t>
            </a:r>
            <a:endParaRPr lang="fr-FR" sz="2800" b="1" dirty="0">
              <a:latin typeface="Comic Sans MS" pitchFamily="66" charset="0"/>
            </a:endParaRPr>
          </a:p>
        </p:txBody>
      </p:sp>
      <p:pic>
        <p:nvPicPr>
          <p:cNvPr id="25" name="Image 24" descr="06486e82ceebc4890902625c408b26c2 (1).jpg"/>
          <p:cNvPicPr>
            <a:picLocks noChangeAspect="1"/>
          </p:cNvPicPr>
          <p:nvPr/>
        </p:nvPicPr>
        <p:blipFill>
          <a:blip r:embed="rId5" cstate="print">
            <a:clrChange>
              <a:clrFrom>
                <a:srgbClr val="F5F5F5"/>
              </a:clrFrom>
              <a:clrTo>
                <a:srgbClr val="F5F5F5">
                  <a:alpha val="0"/>
                </a:srgbClr>
              </a:clrTo>
            </a:clrChange>
          </a:blip>
          <a:stretch>
            <a:fillRect/>
          </a:stretch>
        </p:blipFill>
        <p:spPr>
          <a:xfrm rot="1375948">
            <a:off x="6835655" y="3451982"/>
            <a:ext cx="3393570" cy="3393570"/>
          </a:xfrm>
          <a:prstGeom prst="rect">
            <a:avLst/>
          </a:prstGeom>
        </p:spPr>
      </p:pic>
      <p:sp>
        <p:nvSpPr>
          <p:cNvPr id="7" name="Rectangle à coins arrondis 6"/>
          <p:cNvSpPr/>
          <p:nvPr/>
        </p:nvSpPr>
        <p:spPr>
          <a:xfrm>
            <a:off x="467544" y="260648"/>
            <a:ext cx="8136904" cy="151216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2400" b="1" dirty="0" smtClean="0">
                <a:latin typeface="Comic Sans MS" pitchFamily="66" charset="0"/>
              </a:rPr>
              <a:t>Alors</a:t>
            </a:r>
          </a:p>
          <a:p>
            <a:pPr algn="ctr"/>
            <a:r>
              <a:rPr lang="fr-FR" sz="2400" b="1" dirty="0" smtClean="0">
                <a:latin typeface="Comic Sans MS" pitchFamily="66" charset="0"/>
              </a:rPr>
              <a:t>Quelle sont les </a:t>
            </a:r>
            <a:r>
              <a:rPr lang="fr-FR" sz="2400" b="1" dirty="0" err="1" smtClean="0">
                <a:latin typeface="Comic Sans MS" pitchFamily="66" charset="0"/>
              </a:rPr>
              <a:t>staphylococcus</a:t>
            </a:r>
            <a:r>
              <a:rPr lang="fr-FR" sz="2400" b="1" dirty="0" smtClean="0">
                <a:latin typeface="Comic Sans MS" pitchFamily="66" charset="0"/>
              </a:rPr>
              <a:t> aureus et quelles sont leurs caractéristiques? </a:t>
            </a:r>
          </a:p>
          <a:p>
            <a:pPr algn="ctr"/>
            <a:endParaRPr lang="fr-FR" dirty="0"/>
          </a:p>
        </p:txBody>
      </p:sp>
      <p:sp>
        <p:nvSpPr>
          <p:cNvPr id="9" name="Rectangle à coins arrondis 8"/>
          <p:cNvSpPr/>
          <p:nvPr/>
        </p:nvSpPr>
        <p:spPr>
          <a:xfrm>
            <a:off x="611560" y="1916832"/>
            <a:ext cx="7920880" cy="12241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b="1" dirty="0" smtClean="0">
                <a:latin typeface="Comic Sans MS" pitchFamily="66" charset="0"/>
              </a:rPr>
              <a:t>Quelle est le mode de pathogénicité de cette bactérie?</a:t>
            </a:r>
            <a:endParaRPr lang="fr-FR" sz="2400" b="1" dirty="0">
              <a:latin typeface="Comic Sans MS" pitchFamily="66"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6203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7">
                                            <p:bg/>
                                          </p:spTgt>
                                        </p:tgtEl>
                                        <p:attrNameLst>
                                          <p:attrName>style.visibility</p:attrName>
                                        </p:attrNameLst>
                                      </p:cBhvr>
                                      <p:to>
                                        <p:strVal val="visible"/>
                                      </p:to>
                                    </p:set>
                                    <p:animEffect transition="in" filter="fade">
                                      <p:cBhvr>
                                        <p:cTn id="10" dur="2000"/>
                                        <p:tgtEl>
                                          <p:spTgt spid="7">
                                            <p:bg/>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2000"/>
                                        <p:tgtEl>
                                          <p:spTgt spid="7">
                                            <p:txEl>
                                              <p:pRg st="0" end="0"/>
                                            </p:txEl>
                                          </p:spTgt>
                                        </p:tgtEl>
                                      </p:cBhvr>
                                    </p:animEffect>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2000"/>
                                        <p:tgtEl>
                                          <p:spTgt spid="7">
                                            <p:txEl>
                                              <p:pRg st="1" end="1"/>
                                            </p:txEl>
                                          </p:spTgt>
                                        </p:tgtEl>
                                      </p:cBhvr>
                                    </p:animEffect>
                                  </p:childTnLst>
                                </p:cTn>
                              </p:par>
                            </p:childTnLst>
                          </p:cTn>
                        </p:par>
                        <p:par>
                          <p:cTn id="19" fill="hold">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9">
                                            <p:bg/>
                                          </p:spTgt>
                                        </p:tgtEl>
                                        <p:attrNameLst>
                                          <p:attrName>style.visibility</p:attrName>
                                        </p:attrNameLst>
                                      </p:cBhvr>
                                      <p:to>
                                        <p:strVal val="visible"/>
                                      </p:to>
                                    </p:set>
                                    <p:animEffect transition="in" filter="fade">
                                      <p:cBhvr>
                                        <p:cTn id="22" dur="2000"/>
                                        <p:tgtEl>
                                          <p:spTgt spid="9">
                                            <p:bg/>
                                          </p:spTgt>
                                        </p:tgtEl>
                                      </p:cBhvr>
                                    </p:animEffect>
                                  </p:childTnLst>
                                </p:cTn>
                              </p:par>
                            </p:childTnLst>
                          </p:cTn>
                        </p:par>
                        <p:par>
                          <p:cTn id="23" fill="hold">
                            <p:stCondLst>
                              <p:cond delay="8000"/>
                            </p:stCondLst>
                            <p:childTnLst>
                              <p:par>
                                <p:cTn id="24" presetID="10" presetClass="entr" presetSubtype="0" fill="hold" grpId="0" nodeType="after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2000"/>
                                        <p:tgtEl>
                                          <p:spTgt spid="9">
                                            <p:txEl>
                                              <p:pRg st="0" end="0"/>
                                            </p:txEl>
                                          </p:spTgt>
                                        </p:tgtEl>
                                      </p:cBhvr>
                                    </p:animEffect>
                                  </p:childTnLst>
                                </p:cTn>
                              </p:par>
                            </p:childTnLst>
                          </p:cTn>
                        </p:par>
                        <p:par>
                          <p:cTn id="27" fill="hold">
                            <p:stCondLst>
                              <p:cond delay="10000"/>
                            </p:stCondLst>
                            <p:childTnLst>
                              <p:par>
                                <p:cTn id="28" presetID="10" presetClass="entr" presetSubtype="0" fill="hold" grpId="0" nodeType="afterEffect">
                                  <p:stCondLst>
                                    <p:cond delay="0"/>
                                  </p:stCondLst>
                                  <p:childTnLst>
                                    <p:set>
                                      <p:cBhvr>
                                        <p:cTn id="29" dur="1" fill="hold">
                                          <p:stCondLst>
                                            <p:cond delay="0"/>
                                          </p:stCondLst>
                                        </p:cTn>
                                        <p:tgtEl>
                                          <p:spTgt spid="10">
                                            <p:bg/>
                                          </p:spTgt>
                                        </p:tgtEl>
                                        <p:attrNameLst>
                                          <p:attrName>style.visibility</p:attrName>
                                        </p:attrNameLst>
                                      </p:cBhvr>
                                      <p:to>
                                        <p:strVal val="visible"/>
                                      </p:to>
                                    </p:set>
                                    <p:animEffect transition="in" filter="fade">
                                      <p:cBhvr>
                                        <p:cTn id="30" dur="2000"/>
                                        <p:tgtEl>
                                          <p:spTgt spid="10">
                                            <p:bg/>
                                          </p:spTgt>
                                        </p:tgtEl>
                                      </p:cBhvr>
                                    </p:animEffect>
                                  </p:childTnLst>
                                </p:cTn>
                              </p:par>
                            </p:childTnLst>
                          </p:cTn>
                        </p:par>
                        <p:par>
                          <p:cTn id="31" fill="hold">
                            <p:stCondLst>
                              <p:cond delay="12000"/>
                            </p:stCondLst>
                            <p:childTnLst>
                              <p:par>
                                <p:cTn id="32" presetID="10" presetClass="entr" presetSubtype="0" fill="hold" grpId="0" nodeType="after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10" grpId="0" build="allAtOnce" animBg="1"/>
      <p:bldP spid="7" grpId="0" build="allAtOnce" animBg="1"/>
      <p:bldP spid="9" grpId="0" uiExpand="1"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téléchargement (1).jpg"/>
          <p:cNvPicPr>
            <a:picLocks noChangeAspect="1"/>
          </p:cNvPicPr>
          <p:nvPr/>
        </p:nvPicPr>
        <p:blipFill>
          <a:blip r:embed="rId4" cstate="print"/>
          <a:stretch>
            <a:fillRect/>
          </a:stretch>
        </p:blipFill>
        <p:spPr>
          <a:xfrm>
            <a:off x="0" y="0"/>
            <a:ext cx="9144000" cy="6857999"/>
          </a:xfrm>
          <a:prstGeom prst="rect">
            <a:avLst/>
          </a:prstGeom>
        </p:spPr>
      </p:pic>
      <p:sp>
        <p:nvSpPr>
          <p:cNvPr id="3" name="Rectangle à coins arrondis 2"/>
          <p:cNvSpPr/>
          <p:nvPr/>
        </p:nvSpPr>
        <p:spPr>
          <a:xfrm>
            <a:off x="1691680" y="260648"/>
            <a:ext cx="5976664" cy="100811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800" b="1" dirty="0" smtClean="0">
                <a:latin typeface="Comic Sans MS" pitchFamily="66" charset="0"/>
              </a:rPr>
              <a:t>Définition</a:t>
            </a:r>
            <a:endParaRPr lang="fr-FR" sz="2800" b="1" dirty="0">
              <a:latin typeface="Comic Sans MS" pitchFamily="66" charset="0"/>
            </a:endParaRPr>
          </a:p>
        </p:txBody>
      </p:sp>
      <p:sp>
        <p:nvSpPr>
          <p:cNvPr id="4" name="Rectangle à coins arrondis 3"/>
          <p:cNvSpPr/>
          <p:nvPr/>
        </p:nvSpPr>
        <p:spPr>
          <a:xfrm>
            <a:off x="467544" y="1628800"/>
            <a:ext cx="8172400" cy="331236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2400" b="1" dirty="0" smtClean="0">
                <a:effectLst>
                  <a:outerShdw blurRad="38100" dist="38100" dir="2700000" algn="tl">
                    <a:srgbClr val="000000">
                      <a:alpha val="43137"/>
                    </a:srgbClr>
                  </a:outerShdw>
                </a:effectLst>
                <a:latin typeface="Comic Sans MS" pitchFamily="66" charset="0"/>
              </a:rPr>
              <a:t>Le staphylocoque doré (</a:t>
            </a:r>
            <a:r>
              <a:rPr lang="fr-FR" sz="2400" b="1" i="1" dirty="0" smtClean="0">
                <a:effectLst>
                  <a:outerShdw blurRad="38100" dist="38100" dir="2700000" algn="tl">
                    <a:srgbClr val="000000">
                      <a:alpha val="43137"/>
                    </a:srgbClr>
                  </a:outerShdw>
                </a:effectLst>
                <a:latin typeface="Comic Sans MS" pitchFamily="66" charset="0"/>
              </a:rPr>
              <a:t>Staphylococcus aureus</a:t>
            </a:r>
            <a:r>
              <a:rPr lang="fr-FR" sz="2400" b="1" dirty="0" smtClean="0">
                <a:effectLst>
                  <a:outerShdw blurRad="38100" dist="38100" dir="2700000" algn="tl">
                    <a:srgbClr val="000000">
                      <a:alpha val="43137"/>
                    </a:srgbClr>
                  </a:outerShdw>
                </a:effectLst>
                <a:latin typeface="Comic Sans MS" pitchFamily="66" charset="0"/>
              </a:rPr>
              <a:t>)(le Staphylocoque a coagulase positive) est une bactérie pathogène pour l'Homme.</a:t>
            </a:r>
          </a:p>
          <a:p>
            <a:pPr algn="ctr"/>
            <a:r>
              <a:rPr lang="fr-FR" sz="2400" b="1" dirty="0" smtClean="0">
                <a:effectLst>
                  <a:outerShdw blurRad="38100" dist="38100" dir="2700000" algn="tl">
                    <a:srgbClr val="000000">
                      <a:alpha val="43137"/>
                    </a:srgbClr>
                  </a:outerShdw>
                </a:effectLst>
                <a:latin typeface="Comic Sans MS" pitchFamily="66" charset="0"/>
              </a:rPr>
              <a:t>Appartenant au genre de Staphylococcus, le staphylocoque doré est une bactérie Gram positif qui se présente comme une coque, associée par groupes en amas (grappe de raisin) ou en chaînes. D'environ 1 micromètre de diamètre, la cellule bactérienne est immobile.</a:t>
            </a:r>
            <a:endParaRPr lang="fr-FR" sz="2400" b="1" dirty="0">
              <a:effectLst>
                <a:outerShdw blurRad="38100" dist="38100" dir="2700000" algn="tl">
                  <a:srgbClr val="000000">
                    <a:alpha val="43137"/>
                  </a:srgbClr>
                </a:outerShdw>
              </a:effectLst>
              <a:latin typeface="Comic Sans MS" pitchFamily="66" charset="0"/>
            </a:endParaRPr>
          </a:p>
        </p:txBody>
      </p:sp>
      <p:pic>
        <p:nvPicPr>
          <p:cNvPr id="6" name="Image 5" descr="téléchargement (7).jpg"/>
          <p:cNvPicPr>
            <a:picLocks noChangeAspect="1"/>
          </p:cNvPicPr>
          <p:nvPr/>
        </p:nvPicPr>
        <p:blipFill>
          <a:blip r:embed="rId5" cstate="print"/>
          <a:stretch>
            <a:fillRect/>
          </a:stretch>
        </p:blipFill>
        <p:spPr>
          <a:xfrm>
            <a:off x="262654" y="5045025"/>
            <a:ext cx="8881346" cy="1812975"/>
          </a:xfrm>
          <a:prstGeom prst="rect">
            <a:avLst/>
          </a:prstGeom>
          <a:ln>
            <a:noFill/>
          </a:ln>
          <a:effectLst>
            <a:softEdge rad="112500"/>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52062">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wipe(down)">
                                      <p:cBhvr>
                                        <p:cTn id="10" dur="2000"/>
                                        <p:tgtEl>
                                          <p:spTgt spid="3">
                                            <p:bg/>
                                          </p:spTgt>
                                        </p:tgtEl>
                                      </p:cBhvr>
                                    </p:animEffect>
                                  </p:childTnLst>
                                </p:cTn>
                              </p:par>
                            </p:childTnLst>
                          </p:cTn>
                        </p:par>
                        <p:par>
                          <p:cTn id="11" fill="hold">
                            <p:stCondLst>
                              <p:cond delay="2000"/>
                            </p:stCondLst>
                            <p:childTnLst>
                              <p:par>
                                <p:cTn id="12" presetID="22" presetClass="entr" presetSubtype="4"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2000"/>
                                        <p:tgtEl>
                                          <p:spTgt spid="3">
                                            <p:txEl>
                                              <p:pRg st="0" end="0"/>
                                            </p:txEl>
                                          </p:spTgt>
                                        </p:tgtEl>
                                      </p:cBhvr>
                                    </p:animEffect>
                                  </p:childTnLst>
                                </p:cTn>
                              </p:par>
                            </p:childTnLst>
                          </p:cTn>
                        </p:par>
                        <p:par>
                          <p:cTn id="15" fill="hold">
                            <p:stCondLst>
                              <p:cond delay="4000"/>
                            </p:stCondLst>
                            <p:childTnLst>
                              <p:par>
                                <p:cTn id="16" presetID="2" presetClass="entr" presetSubtype="6" fill="hold" grpId="0" nodeType="afterEffect">
                                  <p:stCondLst>
                                    <p:cond delay="0"/>
                                  </p:stCondLst>
                                  <p:childTnLst>
                                    <p:set>
                                      <p:cBhvr>
                                        <p:cTn id="17" dur="1" fill="hold">
                                          <p:stCondLst>
                                            <p:cond delay="0"/>
                                          </p:stCondLst>
                                        </p:cTn>
                                        <p:tgtEl>
                                          <p:spTgt spid="4">
                                            <p:bg/>
                                          </p:spTgt>
                                        </p:tgtEl>
                                        <p:attrNameLst>
                                          <p:attrName>style.visibility</p:attrName>
                                        </p:attrNameLst>
                                      </p:cBhvr>
                                      <p:to>
                                        <p:strVal val="visible"/>
                                      </p:to>
                                    </p:set>
                                    <p:anim calcmode="lin" valueType="num">
                                      <p:cBhvr additive="base">
                                        <p:cTn id="18" dur="2000" fill="hold"/>
                                        <p:tgtEl>
                                          <p:spTgt spid="4">
                                            <p:bg/>
                                          </p:spTgt>
                                        </p:tgtEl>
                                        <p:attrNameLst>
                                          <p:attrName>ppt_x</p:attrName>
                                        </p:attrNameLst>
                                      </p:cBhvr>
                                      <p:tavLst>
                                        <p:tav tm="0">
                                          <p:val>
                                            <p:strVal val="1+#ppt_w/2"/>
                                          </p:val>
                                        </p:tav>
                                        <p:tav tm="100000">
                                          <p:val>
                                            <p:strVal val="#ppt_x"/>
                                          </p:val>
                                        </p:tav>
                                      </p:tavLst>
                                    </p:anim>
                                    <p:anim calcmode="lin" valueType="num">
                                      <p:cBhvr additive="base">
                                        <p:cTn id="19" dur="2000" fill="hold"/>
                                        <p:tgtEl>
                                          <p:spTgt spid="4">
                                            <p:bg/>
                                          </p:spTgt>
                                        </p:tgtEl>
                                        <p:attrNameLst>
                                          <p:attrName>ppt_y</p:attrName>
                                        </p:attrNameLst>
                                      </p:cBhvr>
                                      <p:tavLst>
                                        <p:tav tm="0">
                                          <p:val>
                                            <p:strVal val="1+#ppt_h/2"/>
                                          </p:val>
                                        </p:tav>
                                        <p:tav tm="100000">
                                          <p:val>
                                            <p:strVal val="#ppt_y"/>
                                          </p:val>
                                        </p:tav>
                                      </p:tavLst>
                                    </p:anim>
                                  </p:childTnLst>
                                </p:cTn>
                              </p:par>
                            </p:childTnLst>
                          </p:cTn>
                        </p:par>
                        <p:par>
                          <p:cTn id="20" fill="hold">
                            <p:stCondLst>
                              <p:cond delay="6000"/>
                            </p:stCondLst>
                            <p:childTnLst>
                              <p:par>
                                <p:cTn id="21" presetID="2" presetClass="entr" presetSubtype="6" fill="hold" grpId="0" nodeType="after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20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24" dur="2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25" fill="hold">
                            <p:stCondLst>
                              <p:cond delay="8000"/>
                            </p:stCondLst>
                            <p:childTnLst>
                              <p:par>
                                <p:cTn id="26" presetID="2" presetClass="entr" presetSubtype="6" fill="hold" grpId="0" nodeType="after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 calcmode="lin" valueType="num">
                                      <p:cBhvr additive="base">
                                        <p:cTn id="28" dur="20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29" dur="2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5"/>
                </p:tgtEl>
              </p:cMediaNode>
            </p:audio>
          </p:childTnLst>
        </p:cTn>
      </p:par>
    </p:tnLst>
    <p:bldLst>
      <p:bldP spid="3" grpId="0" build="p" animBg="1"/>
      <p:bldP spid="4" grpId="0"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548680"/>
            <a:ext cx="6588224" cy="5688632"/>
          </a:xfrm>
          <a:prstGeom prst="rect">
            <a:avLst/>
          </a:prstGeom>
          <a:ln w="228600" cap="sq" cmpd="thickThin">
            <a:solidFill>
              <a:srgbClr val="000000"/>
            </a:solidFill>
            <a:prstDash val="solid"/>
            <a:miter lim="800000"/>
          </a:ln>
          <a:effectLst>
            <a:innerShdw blurRad="76200">
              <a:srgbClr val="000000"/>
            </a:inn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98047950"/>
      </p:ext>
    </p:extLst>
  </p:cSld>
  <p:clrMapOvr>
    <a:masterClrMapping/>
  </p:clrMapOvr>
  <p:transition advTm="724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téléchargement (2).jpg"/>
          <p:cNvPicPr>
            <a:picLocks noChangeAspect="1"/>
          </p:cNvPicPr>
          <p:nvPr/>
        </p:nvPicPr>
        <p:blipFill>
          <a:blip r:embed="rId4" cstate="print"/>
          <a:stretch>
            <a:fillRect/>
          </a:stretch>
        </p:blipFill>
        <p:spPr>
          <a:xfrm>
            <a:off x="0" y="0"/>
            <a:ext cx="9144000" cy="6857999"/>
          </a:xfrm>
          <a:prstGeom prst="rect">
            <a:avLst/>
          </a:prstGeom>
        </p:spPr>
      </p:pic>
      <p:sp>
        <p:nvSpPr>
          <p:cNvPr id="4" name="Rectangle à coins arrondis 3"/>
          <p:cNvSpPr/>
          <p:nvPr/>
        </p:nvSpPr>
        <p:spPr>
          <a:xfrm>
            <a:off x="2105383" y="-171400"/>
            <a:ext cx="4104456" cy="86409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800" b="1" dirty="0" smtClean="0">
                <a:latin typeface="Comic Sans MS" pitchFamily="66" charset="0"/>
              </a:rPr>
              <a:t>Classification</a:t>
            </a:r>
            <a:endParaRPr lang="fr-FR" sz="2800" b="1" dirty="0">
              <a:latin typeface="Comic Sans MS" pitchFamily="66" charset="0"/>
            </a:endParaRPr>
          </a:p>
        </p:txBody>
      </p:sp>
      <p:sp>
        <p:nvSpPr>
          <p:cNvPr id="5" name="Ellipse 4"/>
          <p:cNvSpPr/>
          <p:nvPr/>
        </p:nvSpPr>
        <p:spPr>
          <a:xfrm>
            <a:off x="467544" y="692696"/>
            <a:ext cx="7488832" cy="616530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r>
              <a:rPr lang="fr-FR" sz="2400" dirty="0" smtClean="0">
                <a:effectLst>
                  <a:outerShdw blurRad="38100" dist="38100" dir="2700000" algn="tl">
                    <a:srgbClr val="000000">
                      <a:alpha val="43137"/>
                    </a:srgbClr>
                  </a:outerShdw>
                </a:effectLst>
                <a:latin typeface="Comic Sans MS" pitchFamily="66" charset="0"/>
              </a:rPr>
              <a:t>Domaine:  </a:t>
            </a:r>
            <a:r>
              <a:rPr lang="fr-FR" sz="2400" dirty="0" err="1" smtClean="0">
                <a:effectLst>
                  <a:outerShdw blurRad="38100" dist="38100" dir="2700000" algn="tl">
                    <a:srgbClr val="000000">
                      <a:alpha val="43137"/>
                    </a:srgbClr>
                  </a:outerShdw>
                </a:effectLst>
                <a:latin typeface="Comic Sans MS" pitchFamily="66" charset="0"/>
              </a:rPr>
              <a:t>Bacteria</a:t>
            </a:r>
            <a:r>
              <a:rPr lang="fr-FR" sz="2400" dirty="0" smtClean="0">
                <a:effectLst>
                  <a:outerShdw blurRad="38100" dist="38100" dir="2700000" algn="tl">
                    <a:srgbClr val="000000">
                      <a:alpha val="43137"/>
                    </a:srgbClr>
                  </a:outerShdw>
                </a:effectLst>
                <a:latin typeface="Comic Sans MS" pitchFamily="66" charset="0"/>
              </a:rPr>
              <a:t> </a:t>
            </a:r>
          </a:p>
          <a:p>
            <a:r>
              <a:rPr lang="fr-FR" sz="2400" dirty="0" smtClean="0">
                <a:effectLst>
                  <a:outerShdw blurRad="38100" dist="38100" dir="2700000" algn="tl">
                    <a:srgbClr val="000000">
                      <a:alpha val="43137"/>
                    </a:srgbClr>
                  </a:outerShdw>
                </a:effectLst>
                <a:latin typeface="Comic Sans MS" pitchFamily="66" charset="0"/>
              </a:rPr>
              <a:t>Phylum : </a:t>
            </a:r>
            <a:r>
              <a:rPr lang="fr-FR" sz="2400" dirty="0" err="1" smtClean="0">
                <a:effectLst>
                  <a:outerShdw blurRad="38100" dist="38100" dir="2700000" algn="tl">
                    <a:srgbClr val="000000">
                      <a:alpha val="43137"/>
                    </a:srgbClr>
                  </a:outerShdw>
                </a:effectLst>
                <a:latin typeface="Comic Sans MS" pitchFamily="66" charset="0"/>
              </a:rPr>
              <a:t>Firmicutes</a:t>
            </a:r>
            <a:r>
              <a:rPr lang="fr-FR" sz="2400" dirty="0" smtClean="0">
                <a:effectLst>
                  <a:outerShdw blurRad="38100" dist="38100" dir="2700000" algn="tl">
                    <a:srgbClr val="000000">
                      <a:alpha val="43137"/>
                    </a:srgbClr>
                  </a:outerShdw>
                </a:effectLst>
                <a:latin typeface="Comic Sans MS" pitchFamily="66" charset="0"/>
              </a:rPr>
              <a:t> </a:t>
            </a:r>
          </a:p>
          <a:p>
            <a:r>
              <a:rPr lang="fr-FR" sz="2400" dirty="0" smtClean="0">
                <a:effectLst>
                  <a:outerShdw blurRad="38100" dist="38100" dir="2700000" algn="tl">
                    <a:srgbClr val="000000">
                      <a:alpha val="43137"/>
                    </a:srgbClr>
                  </a:outerShdw>
                </a:effectLst>
                <a:latin typeface="Comic Sans MS" pitchFamily="66" charset="0"/>
              </a:rPr>
              <a:t>Classe :  </a:t>
            </a:r>
            <a:r>
              <a:rPr lang="fr-FR" sz="2400" dirty="0" err="1" smtClean="0">
                <a:effectLst>
                  <a:outerShdw blurRad="38100" dist="38100" dir="2700000" algn="tl">
                    <a:srgbClr val="000000">
                      <a:alpha val="43137"/>
                    </a:srgbClr>
                  </a:outerShdw>
                </a:effectLst>
                <a:latin typeface="Comic Sans MS" pitchFamily="66" charset="0"/>
              </a:rPr>
              <a:t>Bacilli</a:t>
            </a:r>
            <a:r>
              <a:rPr lang="fr-FR" sz="2400" dirty="0" smtClean="0">
                <a:effectLst>
                  <a:outerShdw blurRad="38100" dist="38100" dir="2700000" algn="tl">
                    <a:srgbClr val="000000">
                      <a:alpha val="43137"/>
                    </a:srgbClr>
                  </a:outerShdw>
                </a:effectLst>
                <a:latin typeface="Comic Sans MS" pitchFamily="66" charset="0"/>
              </a:rPr>
              <a:t> </a:t>
            </a:r>
          </a:p>
          <a:p>
            <a:r>
              <a:rPr lang="fr-FR" sz="2400" dirty="0" smtClean="0">
                <a:effectLst>
                  <a:outerShdw blurRad="38100" dist="38100" dir="2700000" algn="tl">
                    <a:srgbClr val="000000">
                      <a:alpha val="43137"/>
                    </a:srgbClr>
                  </a:outerShdw>
                </a:effectLst>
                <a:latin typeface="Comic Sans MS" pitchFamily="66" charset="0"/>
              </a:rPr>
              <a:t>Ordre :  </a:t>
            </a:r>
            <a:r>
              <a:rPr lang="fr-FR" sz="2400" dirty="0" err="1" smtClean="0">
                <a:effectLst>
                  <a:outerShdw blurRad="38100" dist="38100" dir="2700000" algn="tl">
                    <a:srgbClr val="000000">
                      <a:alpha val="43137"/>
                    </a:srgbClr>
                  </a:outerShdw>
                </a:effectLst>
                <a:latin typeface="Comic Sans MS" pitchFamily="66" charset="0"/>
              </a:rPr>
              <a:t>Bacillales</a:t>
            </a:r>
            <a:r>
              <a:rPr lang="fr-FR" sz="2400" dirty="0" smtClean="0">
                <a:effectLst>
                  <a:outerShdw blurRad="38100" dist="38100" dir="2700000" algn="tl">
                    <a:srgbClr val="000000">
                      <a:alpha val="43137"/>
                    </a:srgbClr>
                  </a:outerShdw>
                </a:effectLst>
                <a:latin typeface="Comic Sans MS" pitchFamily="66" charset="0"/>
              </a:rPr>
              <a:t> </a:t>
            </a:r>
            <a:endParaRPr lang="fr-FR" sz="2400" dirty="0">
              <a:effectLst>
                <a:outerShdw blurRad="38100" dist="38100" dir="2700000" algn="tl">
                  <a:srgbClr val="000000">
                    <a:alpha val="43137"/>
                  </a:srgbClr>
                </a:outerShdw>
              </a:effectLst>
              <a:latin typeface="Comic Sans MS" pitchFamily="66" charset="0"/>
            </a:endParaRPr>
          </a:p>
          <a:p>
            <a:r>
              <a:rPr lang="fr-FR" sz="2400" dirty="0" smtClean="0">
                <a:effectLst>
                  <a:outerShdw blurRad="38100" dist="38100" dir="2700000" algn="tl">
                    <a:srgbClr val="000000">
                      <a:alpha val="43137"/>
                    </a:srgbClr>
                  </a:outerShdw>
                </a:effectLst>
                <a:latin typeface="Comic Sans MS" pitchFamily="66" charset="0"/>
              </a:rPr>
              <a:t>Famille </a:t>
            </a:r>
            <a:r>
              <a:rPr lang="fr-FR" sz="2400" dirty="0">
                <a:effectLst>
                  <a:outerShdw blurRad="38100" dist="38100" dir="2700000" algn="tl">
                    <a:srgbClr val="000000">
                      <a:alpha val="43137"/>
                    </a:srgbClr>
                  </a:outerShdw>
                </a:effectLst>
                <a:latin typeface="Comic Sans MS" pitchFamily="66" charset="0"/>
              </a:rPr>
              <a:t>: Staphylococaceae</a:t>
            </a:r>
            <a:endParaRPr lang="fr-FR" sz="2400" dirty="0" smtClean="0">
              <a:effectLst>
                <a:outerShdw blurRad="38100" dist="38100" dir="2700000" algn="tl">
                  <a:srgbClr val="000000">
                    <a:alpha val="43137"/>
                  </a:srgbClr>
                </a:outerShdw>
              </a:effectLst>
              <a:latin typeface="Comic Sans MS" pitchFamily="66" charset="0"/>
            </a:endParaRPr>
          </a:p>
          <a:p>
            <a:pPr algn="ctr"/>
            <a:r>
              <a:rPr lang="fr-FR" sz="2400" dirty="0" smtClean="0">
                <a:effectLst>
                  <a:outerShdw blurRad="38100" dist="38100" dir="2700000" algn="tl">
                    <a:srgbClr val="000000">
                      <a:alpha val="43137"/>
                    </a:srgbClr>
                  </a:outerShdw>
                </a:effectLst>
                <a:latin typeface="Comic Sans MS" pitchFamily="66" charset="0"/>
              </a:rPr>
              <a:t>Genre :  Staphylococcus </a:t>
            </a:r>
          </a:p>
          <a:p>
            <a:pPr algn="ctr"/>
            <a:r>
              <a:rPr lang="fr-FR" sz="2400" dirty="0" smtClean="0">
                <a:effectLst>
                  <a:outerShdw blurRad="38100" dist="38100" dir="2700000" algn="tl">
                    <a:srgbClr val="000000">
                      <a:alpha val="43137"/>
                    </a:srgbClr>
                  </a:outerShdw>
                </a:effectLst>
                <a:latin typeface="Comic Sans MS" pitchFamily="66" charset="0"/>
              </a:rPr>
              <a:t>Espèce : Staphylococcus aureus</a:t>
            </a:r>
            <a:endParaRPr lang="fr-FR" sz="2400" dirty="0">
              <a:effectLst>
                <a:outerShdw blurRad="38100" dist="38100" dir="2700000" algn="tl">
                  <a:srgbClr val="000000">
                    <a:alpha val="43137"/>
                  </a:srgbClr>
                </a:outerShdw>
              </a:effectLst>
              <a:latin typeface="Comic Sans MS" pitchFamily="66" charset="0"/>
            </a:endParaRPr>
          </a:p>
        </p:txBody>
      </p:sp>
      <p:sp>
        <p:nvSpPr>
          <p:cNvPr id="2" name="ZoneTexte 1"/>
          <p:cNvSpPr txBox="1"/>
          <p:nvPr/>
        </p:nvSpPr>
        <p:spPr>
          <a:xfrm>
            <a:off x="1405697" y="1988840"/>
            <a:ext cx="4752528" cy="461665"/>
          </a:xfrm>
          <a:prstGeom prst="rect">
            <a:avLst/>
          </a:prstGeom>
          <a:noFill/>
        </p:spPr>
        <p:txBody>
          <a:bodyPr wrap="square" rtlCol="0">
            <a:spAutoFit/>
          </a:bodyPr>
          <a:lstStyle/>
          <a:p>
            <a:r>
              <a:rPr lang="fr-FR" dirty="0"/>
              <a:t> </a:t>
            </a:r>
            <a:r>
              <a:rPr lang="fr-FR" dirty="0" smtClean="0"/>
              <a:t> </a:t>
            </a:r>
            <a:r>
              <a:rPr lang="fr-FR" sz="2400" b="1" dirty="0" err="1" smtClean="0">
                <a:latin typeface="Century Scyhoolbook"/>
              </a:rPr>
              <a:t>Régne</a:t>
            </a:r>
            <a:r>
              <a:rPr lang="fr-FR" sz="2400" b="1" dirty="0" smtClean="0">
                <a:latin typeface="Century Scyhoolbook"/>
              </a:rPr>
              <a:t> : </a:t>
            </a:r>
            <a:r>
              <a:rPr lang="fr-FR" sz="2400" b="1" dirty="0" err="1" smtClean="0">
                <a:latin typeface="Century Scyhoolbook"/>
              </a:rPr>
              <a:t>Procaryota</a:t>
            </a:r>
            <a:endParaRPr lang="fr-FR" sz="2400" b="1" dirty="0">
              <a:latin typeface="Century Scyhoolbook"/>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40109">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bg/>
                                          </p:spTgt>
                                        </p:tgtEl>
                                        <p:attrNameLst>
                                          <p:attrName>style.visibility</p:attrName>
                                        </p:attrNameLst>
                                      </p:cBhvr>
                                      <p:to>
                                        <p:strVal val="visible"/>
                                      </p:to>
                                    </p:set>
                                    <p:animEffect transition="in" filter="fade">
                                      <p:cBhvr>
                                        <p:cTn id="10" dur="2000"/>
                                        <p:tgtEl>
                                          <p:spTgt spid="4">
                                            <p:bg/>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2000"/>
                                        <p:tgtEl>
                                          <p:spTgt spid="4">
                                            <p:txEl>
                                              <p:pRg st="0" end="0"/>
                                            </p:txEl>
                                          </p:spTgt>
                                        </p:tgtEl>
                                      </p:cBhvr>
                                    </p:animEffect>
                                  </p:childTnLst>
                                </p:cTn>
                              </p:par>
                            </p:childTnLst>
                          </p:cTn>
                        </p:par>
                        <p:par>
                          <p:cTn id="15" fill="hold">
                            <p:stCondLst>
                              <p:cond delay="4000"/>
                            </p:stCondLst>
                            <p:childTnLst>
                              <p:par>
                                <p:cTn id="16" presetID="22" presetClass="entr" presetSubtype="1" fill="hold" grpId="0" nodeType="afterEffect">
                                  <p:stCondLst>
                                    <p:cond delay="0"/>
                                  </p:stCondLst>
                                  <p:childTnLst>
                                    <p:set>
                                      <p:cBhvr>
                                        <p:cTn id="17" dur="1" fill="hold">
                                          <p:stCondLst>
                                            <p:cond delay="0"/>
                                          </p:stCondLst>
                                        </p:cTn>
                                        <p:tgtEl>
                                          <p:spTgt spid="5">
                                            <p:bg/>
                                          </p:spTgt>
                                        </p:tgtEl>
                                        <p:attrNameLst>
                                          <p:attrName>style.visibility</p:attrName>
                                        </p:attrNameLst>
                                      </p:cBhvr>
                                      <p:to>
                                        <p:strVal val="visible"/>
                                      </p:to>
                                    </p:set>
                                    <p:animEffect transition="in" filter="wipe(up)">
                                      <p:cBhvr>
                                        <p:cTn id="18" dur="1000"/>
                                        <p:tgtEl>
                                          <p:spTgt spid="5">
                                            <p:bg/>
                                          </p:spTgt>
                                        </p:tgtEl>
                                      </p:cBhvr>
                                    </p:animEffect>
                                  </p:childTnLst>
                                </p:cTn>
                              </p:par>
                            </p:childTnLst>
                          </p:cTn>
                        </p:par>
                        <p:par>
                          <p:cTn id="19" fill="hold">
                            <p:stCondLst>
                              <p:cond delay="5000"/>
                            </p:stCondLst>
                            <p:childTnLst>
                              <p:par>
                                <p:cTn id="20" presetID="22" presetClass="entr" presetSubtype="1" fill="hold" grpId="0" nodeType="after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up)">
                                      <p:cBhvr>
                                        <p:cTn id="22" dur="1000"/>
                                        <p:tgtEl>
                                          <p:spTgt spid="5">
                                            <p:txEl>
                                              <p:pRg st="0" end="0"/>
                                            </p:txEl>
                                          </p:spTgt>
                                        </p:tgtEl>
                                      </p:cBhvr>
                                    </p:animEffect>
                                  </p:childTnLst>
                                </p:cTn>
                              </p:par>
                            </p:childTnLst>
                          </p:cTn>
                        </p:par>
                        <p:par>
                          <p:cTn id="23" fill="hold">
                            <p:stCondLst>
                              <p:cond delay="6000"/>
                            </p:stCondLst>
                            <p:childTnLst>
                              <p:par>
                                <p:cTn id="24" presetID="22" presetClass="entr" presetSubtype="1" fill="hold" grpId="0" nodeType="after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up)">
                                      <p:cBhvr>
                                        <p:cTn id="26" dur="1000"/>
                                        <p:tgtEl>
                                          <p:spTgt spid="5">
                                            <p:txEl>
                                              <p:pRg st="1" end="1"/>
                                            </p:txEl>
                                          </p:spTgt>
                                        </p:tgtEl>
                                      </p:cBhvr>
                                    </p:animEffect>
                                  </p:childTnLst>
                                </p:cTn>
                              </p:par>
                            </p:childTnLst>
                          </p:cTn>
                        </p:par>
                        <p:par>
                          <p:cTn id="27" fill="hold">
                            <p:stCondLst>
                              <p:cond delay="7000"/>
                            </p:stCondLst>
                            <p:childTnLst>
                              <p:par>
                                <p:cTn id="28" presetID="22" presetClass="entr" presetSubtype="1" fill="hold" grpId="0" nodeType="after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up)">
                                      <p:cBhvr>
                                        <p:cTn id="30" dur="1000"/>
                                        <p:tgtEl>
                                          <p:spTgt spid="5">
                                            <p:txEl>
                                              <p:pRg st="2" end="2"/>
                                            </p:txEl>
                                          </p:spTgt>
                                        </p:tgtEl>
                                      </p:cBhvr>
                                    </p:animEffect>
                                  </p:childTnLst>
                                </p:cTn>
                              </p:par>
                            </p:childTnLst>
                          </p:cTn>
                        </p:par>
                        <p:par>
                          <p:cTn id="31" fill="hold">
                            <p:stCondLst>
                              <p:cond delay="8000"/>
                            </p:stCondLst>
                            <p:childTnLst>
                              <p:par>
                                <p:cTn id="32" presetID="22" presetClass="entr" presetSubtype="1" fill="hold" grpId="0" nodeType="after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wipe(up)">
                                      <p:cBhvr>
                                        <p:cTn id="34" dur="1000"/>
                                        <p:tgtEl>
                                          <p:spTgt spid="5">
                                            <p:txEl>
                                              <p:pRg st="3" end="3"/>
                                            </p:txEl>
                                          </p:spTgt>
                                        </p:tgtEl>
                                      </p:cBhvr>
                                    </p:animEffect>
                                  </p:childTnLst>
                                </p:cTn>
                              </p:par>
                            </p:childTnLst>
                          </p:cTn>
                        </p:par>
                        <p:par>
                          <p:cTn id="35" fill="hold">
                            <p:stCondLst>
                              <p:cond delay="9000"/>
                            </p:stCondLst>
                            <p:childTnLst>
                              <p:par>
                                <p:cTn id="36" presetID="22" presetClass="entr" presetSubtype="1" fill="hold" grpId="0" nodeType="after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wipe(up)">
                                      <p:cBhvr>
                                        <p:cTn id="38" dur="1000"/>
                                        <p:tgtEl>
                                          <p:spTgt spid="5">
                                            <p:txEl>
                                              <p:pRg st="4" end="4"/>
                                            </p:txEl>
                                          </p:spTgt>
                                        </p:tgtEl>
                                      </p:cBhvr>
                                    </p:animEffect>
                                  </p:childTnLst>
                                </p:cTn>
                              </p:par>
                            </p:childTnLst>
                          </p:cTn>
                        </p:par>
                        <p:par>
                          <p:cTn id="39" fill="hold">
                            <p:stCondLst>
                              <p:cond delay="10000"/>
                            </p:stCondLst>
                            <p:childTnLst>
                              <p:par>
                                <p:cTn id="40" presetID="22" presetClass="entr" presetSubtype="1" fill="hold" grpId="0" nodeType="after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wipe(up)">
                                      <p:cBhvr>
                                        <p:cTn id="42" dur="1000"/>
                                        <p:tgtEl>
                                          <p:spTgt spid="5">
                                            <p:txEl>
                                              <p:pRg st="5" end="5"/>
                                            </p:txEl>
                                          </p:spTgt>
                                        </p:tgtEl>
                                      </p:cBhvr>
                                    </p:animEffect>
                                  </p:childTnLst>
                                </p:cTn>
                              </p:par>
                            </p:childTnLst>
                          </p:cTn>
                        </p:par>
                        <p:par>
                          <p:cTn id="43" fill="hold">
                            <p:stCondLst>
                              <p:cond delay="11000"/>
                            </p:stCondLst>
                            <p:childTnLst>
                              <p:par>
                                <p:cTn id="44" presetID="22" presetClass="entr" presetSubtype="1" fill="hold" grpId="0" nodeType="afterEffect">
                                  <p:stCondLst>
                                    <p:cond delay="0"/>
                                  </p:stCondLst>
                                  <p:childTnLst>
                                    <p:set>
                                      <p:cBhvr>
                                        <p:cTn id="45" dur="1" fill="hold">
                                          <p:stCondLst>
                                            <p:cond delay="0"/>
                                          </p:stCondLst>
                                        </p:cTn>
                                        <p:tgtEl>
                                          <p:spTgt spid="5">
                                            <p:txEl>
                                              <p:pRg st="6" end="6"/>
                                            </p:txEl>
                                          </p:spTgt>
                                        </p:tgtEl>
                                        <p:attrNameLst>
                                          <p:attrName>style.visibility</p:attrName>
                                        </p:attrNameLst>
                                      </p:cBhvr>
                                      <p:to>
                                        <p:strVal val="visible"/>
                                      </p:to>
                                    </p:set>
                                    <p:animEffect transition="in" filter="wipe(up)">
                                      <p:cBhvr>
                                        <p:cTn id="46"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6"/>
                </p:tgtEl>
              </p:cMediaNode>
            </p:audio>
          </p:childTnLst>
        </p:cTn>
      </p:par>
    </p:tnLst>
    <p:bldLst>
      <p:bldP spid="4" grpId="0" build="p" animBg="1"/>
      <p:bldP spid="5"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téléchargement (2).jpg"/>
          <p:cNvPicPr>
            <a:picLocks noChangeAspect="1"/>
          </p:cNvPicPr>
          <p:nvPr/>
        </p:nvPicPr>
        <p:blipFill>
          <a:blip r:embed="rId4" cstate="print"/>
          <a:stretch>
            <a:fillRect/>
          </a:stretch>
        </p:blipFill>
        <p:spPr>
          <a:xfrm>
            <a:off x="0" y="0"/>
            <a:ext cx="9144000" cy="6858000"/>
          </a:xfrm>
          <a:prstGeom prst="rect">
            <a:avLst/>
          </a:prstGeom>
        </p:spPr>
      </p:pic>
      <p:sp>
        <p:nvSpPr>
          <p:cNvPr id="4" name="Rectangle à coins arrondis 3"/>
          <p:cNvSpPr/>
          <p:nvPr/>
        </p:nvSpPr>
        <p:spPr>
          <a:xfrm>
            <a:off x="2627784" y="260648"/>
            <a:ext cx="4032448" cy="79208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b="1" dirty="0" smtClean="0">
                <a:latin typeface="Comic Sans MS" pitchFamily="66" charset="0"/>
              </a:rPr>
              <a:t>Habitat</a:t>
            </a:r>
            <a:endParaRPr lang="fr-FR" sz="2400" b="1" dirty="0">
              <a:latin typeface="Comic Sans MS" pitchFamily="66" charset="0"/>
            </a:endParaRPr>
          </a:p>
        </p:txBody>
      </p:sp>
      <p:sp>
        <p:nvSpPr>
          <p:cNvPr id="5" name="Rectangle à coins arrondis 4"/>
          <p:cNvSpPr/>
          <p:nvPr/>
        </p:nvSpPr>
        <p:spPr>
          <a:xfrm>
            <a:off x="214282" y="2000240"/>
            <a:ext cx="8496000" cy="365701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sz="2400" i="1" dirty="0" smtClean="0">
              <a:latin typeface="Comic Sans MS" pitchFamily="66" charset="0"/>
            </a:endParaRPr>
          </a:p>
          <a:p>
            <a:pPr algn="ctr"/>
            <a:r>
              <a:rPr lang="fr-FR" sz="2400" i="1" dirty="0" err="1" smtClean="0">
                <a:latin typeface="Comic Sans MS" pitchFamily="66" charset="0"/>
              </a:rPr>
              <a:t>S.aureus</a:t>
            </a:r>
            <a:r>
              <a:rPr lang="fr-FR" sz="2400" dirty="0" smtClean="0">
                <a:latin typeface="Comic Sans MS" pitchFamily="66" charset="0"/>
              </a:rPr>
              <a:t> est un commensal de la peau et des muqueuses de l’homme et des animaux (rhino-pharynx, intestin). On le trouve sur la muqueuse nasale d’un tiers environ des sujets normaux. Eliminé dans le milieu extérieur, cette bactérie peut survivre longtemps dans l’environnement.</a:t>
            </a:r>
          </a:p>
          <a:p>
            <a:r>
              <a:rPr lang="fr-FR" sz="2400" dirty="0" smtClean="0"/>
              <a:t/>
            </a:r>
            <a:br>
              <a:rPr lang="fr-FR" sz="2400" dirty="0" smtClean="0"/>
            </a:br>
            <a:endParaRPr lang="fr-FR" sz="2400" dirty="0">
              <a:latin typeface="Comic Sans MS" pitchFamily="66"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7535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bg/>
                                          </p:spTgt>
                                        </p:tgtEl>
                                        <p:attrNameLst>
                                          <p:attrName>style.visibility</p:attrName>
                                        </p:attrNameLst>
                                      </p:cBhvr>
                                      <p:to>
                                        <p:strVal val="visible"/>
                                      </p:to>
                                    </p:set>
                                    <p:animEffect transition="in" filter="fade">
                                      <p:cBhvr>
                                        <p:cTn id="10" dur="2000"/>
                                        <p:tgtEl>
                                          <p:spTgt spid="4">
                                            <p:bg/>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2000"/>
                                        <p:tgtEl>
                                          <p:spTgt spid="4">
                                            <p:txEl>
                                              <p:pRg st="0" end="0"/>
                                            </p:txEl>
                                          </p:spTgt>
                                        </p:tgtEl>
                                      </p:cBhvr>
                                    </p:animEffect>
                                  </p:childTnLst>
                                </p:cTn>
                              </p:par>
                            </p:childTnLst>
                          </p:cTn>
                        </p:par>
                        <p:par>
                          <p:cTn id="15" fill="hold">
                            <p:stCondLst>
                              <p:cond delay="4000"/>
                            </p:stCondLst>
                            <p:childTnLst>
                              <p:par>
                                <p:cTn id="16" presetID="22" presetClass="entr" presetSubtype="4" fill="hold" grpId="0" nodeType="afterEffect">
                                  <p:stCondLst>
                                    <p:cond delay="0"/>
                                  </p:stCondLst>
                                  <p:childTnLst>
                                    <p:set>
                                      <p:cBhvr>
                                        <p:cTn id="17" dur="1" fill="hold">
                                          <p:stCondLst>
                                            <p:cond delay="0"/>
                                          </p:stCondLst>
                                        </p:cTn>
                                        <p:tgtEl>
                                          <p:spTgt spid="5">
                                            <p:bg/>
                                          </p:spTgt>
                                        </p:tgtEl>
                                        <p:attrNameLst>
                                          <p:attrName>style.visibility</p:attrName>
                                        </p:attrNameLst>
                                      </p:cBhvr>
                                      <p:to>
                                        <p:strVal val="visible"/>
                                      </p:to>
                                    </p:set>
                                    <p:animEffect transition="in" filter="wipe(down)">
                                      <p:cBhvr>
                                        <p:cTn id="18" dur="500"/>
                                        <p:tgtEl>
                                          <p:spTgt spid="5">
                                            <p:bg/>
                                          </p:spTgt>
                                        </p:tgtEl>
                                      </p:cBhvr>
                                    </p:animEffect>
                                  </p:childTnLst>
                                </p:cTn>
                              </p:par>
                            </p:childTnLst>
                          </p:cTn>
                        </p:par>
                        <p:par>
                          <p:cTn id="19" fill="hold">
                            <p:stCondLst>
                              <p:cond delay="4500"/>
                            </p:stCondLst>
                            <p:childTnLst>
                              <p:par>
                                <p:cTn id="20" presetID="22" presetClass="entr" presetSubtype="4" fill="hold" grpId="0" nodeType="after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down)">
                                      <p:cBhvr>
                                        <p:cTn id="22" dur="500"/>
                                        <p:tgtEl>
                                          <p:spTgt spid="5">
                                            <p:txEl>
                                              <p:pRg st="1" end="1"/>
                                            </p:txEl>
                                          </p:spTgt>
                                        </p:tgtEl>
                                      </p:cBhvr>
                                    </p:animEffect>
                                  </p:childTnLst>
                                </p:cTn>
                              </p:par>
                            </p:childTnLst>
                          </p:cTn>
                        </p:par>
                        <p:par>
                          <p:cTn id="23" fill="hold">
                            <p:stCondLst>
                              <p:cond delay="5000"/>
                            </p:stCondLst>
                            <p:childTnLst>
                              <p:par>
                                <p:cTn id="24" presetID="22" presetClass="entr" presetSubtype="4" fill="hold" grpId="0" nodeType="after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wipe(down)">
                                      <p:cBhvr>
                                        <p:cTn id="2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4" grpId="0" build="allAtOnce" animBg="1"/>
      <p:bldP spid="5"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téléchargement (2).jpg"/>
          <p:cNvPicPr>
            <a:picLocks noChangeAspect="1"/>
          </p:cNvPicPr>
          <p:nvPr/>
        </p:nvPicPr>
        <p:blipFill>
          <a:blip r:embed="rId5" cstate="print"/>
          <a:stretch>
            <a:fillRect/>
          </a:stretch>
        </p:blipFill>
        <p:spPr>
          <a:xfrm>
            <a:off x="0" y="0"/>
            <a:ext cx="9144000" cy="6857999"/>
          </a:xfrm>
          <a:prstGeom prst="rect">
            <a:avLst/>
          </a:prstGeom>
        </p:spPr>
      </p:pic>
      <p:graphicFrame>
        <p:nvGraphicFramePr>
          <p:cNvPr id="4" name="Diagramme 3"/>
          <p:cNvGraphicFramePr/>
          <p:nvPr/>
        </p:nvGraphicFramePr>
        <p:xfrm>
          <a:off x="0" y="0"/>
          <a:ext cx="8964488" cy="6858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Flèche vers le bas 4"/>
          <p:cNvSpPr/>
          <p:nvPr/>
        </p:nvSpPr>
        <p:spPr>
          <a:xfrm>
            <a:off x="611560" y="2564904"/>
            <a:ext cx="432048" cy="720080"/>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6" name="Flèche vers le bas 5"/>
          <p:cNvSpPr/>
          <p:nvPr/>
        </p:nvSpPr>
        <p:spPr>
          <a:xfrm>
            <a:off x="2483768" y="2564904"/>
            <a:ext cx="432048" cy="720080"/>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pic>
        <p:nvPicPr>
          <p:cNvPr id="8" name="Picture 3" descr="C:\Users\poste\Documents\Panaritium01.jpg"/>
          <p:cNvPicPr>
            <a:picLocks noChangeAspect="1" noChangeArrowheads="1"/>
          </p:cNvPicPr>
          <p:nvPr/>
        </p:nvPicPr>
        <p:blipFill>
          <a:blip r:embed="rId11" cstate="print"/>
          <a:srcRect/>
          <a:stretch>
            <a:fillRect/>
          </a:stretch>
        </p:blipFill>
        <p:spPr bwMode="auto">
          <a:xfrm>
            <a:off x="0" y="3356992"/>
            <a:ext cx="1835696" cy="2304256"/>
          </a:xfrm>
          <a:prstGeom prst="rect">
            <a:avLst/>
          </a:prstGeom>
          <a:ln>
            <a:noFill/>
          </a:ln>
          <a:effectLst>
            <a:softEdge rad="112500"/>
          </a:effectLst>
        </p:spPr>
      </p:pic>
      <p:pic>
        <p:nvPicPr>
          <p:cNvPr id="9" name="Picture 4" descr="C:\Users\poste\Documents\87578495_623293385133659_8998197866577002496_n.jpg"/>
          <p:cNvPicPr>
            <a:picLocks noChangeAspect="1" noChangeArrowheads="1"/>
          </p:cNvPicPr>
          <p:nvPr/>
        </p:nvPicPr>
        <p:blipFill>
          <a:blip r:embed="rId12" cstate="print"/>
          <a:srcRect/>
          <a:stretch>
            <a:fillRect/>
          </a:stretch>
        </p:blipFill>
        <p:spPr bwMode="auto">
          <a:xfrm>
            <a:off x="1907704" y="3429000"/>
            <a:ext cx="2286016" cy="2295136"/>
          </a:xfrm>
          <a:prstGeom prst="rect">
            <a:avLst/>
          </a:prstGeom>
          <a:ln>
            <a:noFill/>
          </a:ln>
          <a:effectLst>
            <a:softEdge rad="112500"/>
          </a:effectLst>
        </p:spPr>
      </p:pic>
      <p:sp>
        <p:nvSpPr>
          <p:cNvPr id="10" name="Rectangle à coins arrondis 9"/>
          <p:cNvSpPr/>
          <p:nvPr/>
        </p:nvSpPr>
        <p:spPr>
          <a:xfrm>
            <a:off x="179512" y="5733256"/>
            <a:ext cx="1368152" cy="5040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b="1" dirty="0" smtClean="0">
                <a:solidFill>
                  <a:prstClr val="black"/>
                </a:solidFill>
                <a:latin typeface="Comic Sans MS" pitchFamily="66" charset="0"/>
              </a:rPr>
              <a:t>Panaris</a:t>
            </a:r>
            <a:endParaRPr lang="fr-FR" b="1" dirty="0">
              <a:latin typeface="Comic Sans MS" pitchFamily="66" charset="0"/>
            </a:endParaRPr>
          </a:p>
        </p:txBody>
      </p:sp>
      <p:sp>
        <p:nvSpPr>
          <p:cNvPr id="12" name="Rectangle à coins arrondis 11"/>
          <p:cNvSpPr/>
          <p:nvPr/>
        </p:nvSpPr>
        <p:spPr>
          <a:xfrm>
            <a:off x="2123728" y="5805264"/>
            <a:ext cx="1584176" cy="5543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a:r>
              <a:rPr lang="fr-FR" b="1" dirty="0" smtClean="0">
                <a:solidFill>
                  <a:prstClr val="black"/>
                </a:solidFill>
                <a:latin typeface="Comic Sans MS" pitchFamily="66" charset="0"/>
              </a:rPr>
              <a:t>Impétigo</a:t>
            </a:r>
            <a:endParaRPr lang="fr-FR" b="1" dirty="0">
              <a:solidFill>
                <a:prstClr val="black"/>
              </a:solidFill>
              <a:latin typeface="Comic Sans MS" pitchFamily="66" charset="0"/>
            </a:endParaRPr>
          </a:p>
        </p:txBody>
      </p:sp>
      <p:pic>
        <p:nvPicPr>
          <p:cNvPr id="13" name="Picture 2" descr="C:\Users\poste\Documents\87784138_495334174488492_2979142904536104960_n.jpg"/>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4427984" y="2348880"/>
            <a:ext cx="4572000" cy="1728192"/>
          </a:xfrm>
          <a:prstGeom prst="rect">
            <a:avLst/>
          </a:prstGeom>
          <a:noFill/>
        </p:spPr>
      </p:pic>
      <p:sp>
        <p:nvSpPr>
          <p:cNvPr id="14" name="Rectangle à coins arrondis 13"/>
          <p:cNvSpPr/>
          <p:nvPr/>
        </p:nvSpPr>
        <p:spPr>
          <a:xfrm>
            <a:off x="4427984" y="3905944"/>
            <a:ext cx="4355976" cy="29520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smtClean="0">
                <a:latin typeface="Comic Sans MS" pitchFamily="66" charset="0"/>
              </a:rPr>
              <a:t>Formes intestinales :</a:t>
            </a:r>
            <a:br>
              <a:rPr lang="fr-FR" dirty="0" smtClean="0">
                <a:latin typeface="Comic Sans MS" pitchFamily="66" charset="0"/>
              </a:rPr>
            </a:br>
            <a:r>
              <a:rPr lang="fr-FR" dirty="0" smtClean="0">
                <a:latin typeface="Comic Sans MS" pitchFamily="66" charset="0"/>
              </a:rPr>
              <a:t>• </a:t>
            </a:r>
            <a:r>
              <a:rPr lang="fr-FR" dirty="0" err="1" smtClean="0">
                <a:latin typeface="Comic Sans MS" pitchFamily="66" charset="0"/>
              </a:rPr>
              <a:t>Toxi</a:t>
            </a:r>
            <a:r>
              <a:rPr lang="fr-FR" dirty="0" smtClean="0">
                <a:latin typeface="Comic Sans MS" pitchFamily="66" charset="0"/>
              </a:rPr>
              <a:t> infection alimentaire (absorption de toxine préformée dans des</a:t>
            </a:r>
            <a:br>
              <a:rPr lang="fr-FR" dirty="0" smtClean="0">
                <a:latin typeface="Comic Sans MS" pitchFamily="66" charset="0"/>
              </a:rPr>
            </a:br>
            <a:r>
              <a:rPr lang="fr-FR" dirty="0" smtClean="0">
                <a:latin typeface="Comic Sans MS" pitchFamily="66" charset="0"/>
              </a:rPr>
              <a:t>aliments contaminés)</a:t>
            </a:r>
            <a:br>
              <a:rPr lang="fr-FR" dirty="0" smtClean="0">
                <a:latin typeface="Comic Sans MS" pitchFamily="66" charset="0"/>
              </a:rPr>
            </a:br>
            <a:r>
              <a:rPr lang="fr-FR" dirty="0" smtClean="0">
                <a:latin typeface="Comic Sans MS" pitchFamily="66" charset="0"/>
              </a:rPr>
              <a:t>• Entérocolite aiguë post-antibiothérapie </a:t>
            </a:r>
          </a:p>
          <a:p>
            <a:pPr algn="ctr"/>
            <a:r>
              <a:rPr lang="fr-FR" dirty="0" smtClean="0"/>
              <a:t>– </a:t>
            </a:r>
            <a:r>
              <a:rPr lang="fr-FR" dirty="0" smtClean="0">
                <a:latin typeface="Comic Sans MS" pitchFamily="66" charset="0"/>
              </a:rPr>
              <a:t>Syndrome de choc toxique</a:t>
            </a:r>
            <a:br>
              <a:rPr lang="fr-FR" dirty="0" smtClean="0">
                <a:latin typeface="Comic Sans MS" pitchFamily="66" charset="0"/>
              </a:rPr>
            </a:br>
            <a:r>
              <a:rPr lang="fr-FR" dirty="0" smtClean="0">
                <a:latin typeface="Comic Sans MS" pitchFamily="66" charset="0"/>
              </a:rPr>
              <a:t>• </a:t>
            </a:r>
            <a:r>
              <a:rPr lang="fr-FR" dirty="0" err="1" smtClean="0">
                <a:latin typeface="Comic Sans MS" pitchFamily="66" charset="0"/>
              </a:rPr>
              <a:t>Toxic</a:t>
            </a:r>
            <a:r>
              <a:rPr lang="fr-FR" dirty="0" smtClean="0">
                <a:latin typeface="Comic Sans MS" pitchFamily="66" charset="0"/>
              </a:rPr>
              <a:t> </a:t>
            </a:r>
            <a:r>
              <a:rPr lang="fr-FR" dirty="0" err="1" smtClean="0">
                <a:latin typeface="Comic Sans MS" pitchFamily="66" charset="0"/>
              </a:rPr>
              <a:t>Shock</a:t>
            </a:r>
            <a:r>
              <a:rPr lang="fr-FR" dirty="0" smtClean="0">
                <a:latin typeface="Comic Sans MS" pitchFamily="66" charset="0"/>
              </a:rPr>
              <a:t> Syndrome </a:t>
            </a:r>
            <a:r>
              <a:rPr lang="fr-FR" dirty="0" err="1" smtClean="0">
                <a:latin typeface="Comic Sans MS" pitchFamily="66" charset="0"/>
              </a:rPr>
              <a:t>Toxin</a:t>
            </a:r>
            <a:r>
              <a:rPr lang="fr-FR" dirty="0" smtClean="0">
                <a:latin typeface="Comic Sans MS" pitchFamily="66" charset="0"/>
              </a:rPr>
              <a:t> 1 ou TSST-1, </a:t>
            </a:r>
            <a:r>
              <a:rPr lang="fr-FR" dirty="0" err="1" smtClean="0">
                <a:latin typeface="Comic Sans MS" pitchFamily="66" charset="0"/>
              </a:rPr>
              <a:t>entérotoxine</a:t>
            </a:r>
            <a:r>
              <a:rPr lang="fr-FR" dirty="0" smtClean="0">
                <a:latin typeface="Comic Sans MS" pitchFamily="66" charset="0"/>
              </a:rPr>
              <a:t> B ou C</a:t>
            </a:r>
          </a:p>
          <a:p>
            <a:pPr algn="ctr"/>
            <a:endParaRPr lang="fr-FR" dirty="0">
              <a:latin typeface="Comic Sans MS" pitchFamily="66"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18500" y="6032500"/>
            <a:ext cx="609600" cy="609600"/>
          </a:xfrm>
          <a:prstGeom prst="rect">
            <a:avLst/>
          </a:prstGeom>
        </p:spPr>
      </p:pic>
    </p:spTree>
  </p:cSld>
  <p:clrMapOvr>
    <a:masterClrMapping/>
  </p:clrMapOvr>
  <p:transition advTm="393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graphicEl>
                                              <a:dgm id="{029F4E0E-D2A6-4847-8E7D-F239BB29D052}"/>
                                            </p:graphicEl>
                                          </p:spTgt>
                                        </p:tgtEl>
                                        <p:attrNameLst>
                                          <p:attrName>style.visibility</p:attrName>
                                        </p:attrNameLst>
                                      </p:cBhvr>
                                      <p:to>
                                        <p:strVal val="visible"/>
                                      </p:to>
                                    </p:set>
                                    <p:animEffect transition="in" filter="fade">
                                      <p:cBhvr>
                                        <p:cTn id="10" dur="2000"/>
                                        <p:tgtEl>
                                          <p:spTgt spid="4">
                                            <p:graphicEl>
                                              <a:dgm id="{029F4E0E-D2A6-4847-8E7D-F239BB29D052}"/>
                                            </p:graphicEl>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4">
                                            <p:graphicEl>
                                              <a:dgm id="{51C04194-C5E3-4BC9-A5AE-3E22A93A8EB1}"/>
                                            </p:graphicEl>
                                          </p:spTgt>
                                        </p:tgtEl>
                                        <p:attrNameLst>
                                          <p:attrName>style.visibility</p:attrName>
                                        </p:attrNameLst>
                                      </p:cBhvr>
                                      <p:to>
                                        <p:strVal val="visible"/>
                                      </p:to>
                                    </p:set>
                                    <p:animEffect transition="in" filter="fade">
                                      <p:cBhvr>
                                        <p:cTn id="14" dur="2000"/>
                                        <p:tgtEl>
                                          <p:spTgt spid="4">
                                            <p:graphicEl>
                                              <a:dgm id="{51C04194-C5E3-4BC9-A5AE-3E22A93A8EB1}"/>
                                            </p:graphicEl>
                                          </p:spTgt>
                                        </p:tgtEl>
                                      </p:cBhvr>
                                    </p:animEffect>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4">
                                            <p:graphicEl>
                                              <a:dgm id="{D0DBAD40-B9C7-491F-9C4B-6F4CCBD420F3}"/>
                                            </p:graphicEl>
                                          </p:spTgt>
                                        </p:tgtEl>
                                        <p:attrNameLst>
                                          <p:attrName>style.visibility</p:attrName>
                                        </p:attrNameLst>
                                      </p:cBhvr>
                                      <p:to>
                                        <p:strVal val="visible"/>
                                      </p:to>
                                    </p:set>
                                    <p:animEffect transition="in" filter="fade">
                                      <p:cBhvr>
                                        <p:cTn id="18" dur="2000"/>
                                        <p:tgtEl>
                                          <p:spTgt spid="4">
                                            <p:graphicEl>
                                              <a:dgm id="{D0DBAD40-B9C7-491F-9C4B-6F4CCBD420F3}"/>
                                            </p:graphicEl>
                                          </p:spTgt>
                                        </p:tgtEl>
                                      </p:cBhvr>
                                    </p:animEffect>
                                  </p:childTnLst>
                                </p:cTn>
                              </p:par>
                            </p:childTnLst>
                          </p:cTn>
                        </p:par>
                        <p:par>
                          <p:cTn id="19" fill="hold">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4">
                                            <p:graphicEl>
                                              <a:dgm id="{CF9BACDC-A67D-4C56-81B0-B4B5061D01A2}"/>
                                            </p:graphicEl>
                                          </p:spTgt>
                                        </p:tgtEl>
                                        <p:attrNameLst>
                                          <p:attrName>style.visibility</p:attrName>
                                        </p:attrNameLst>
                                      </p:cBhvr>
                                      <p:to>
                                        <p:strVal val="visible"/>
                                      </p:to>
                                    </p:set>
                                    <p:animEffect transition="in" filter="fade">
                                      <p:cBhvr>
                                        <p:cTn id="22" dur="2000"/>
                                        <p:tgtEl>
                                          <p:spTgt spid="4">
                                            <p:graphicEl>
                                              <a:dgm id="{CF9BACDC-A67D-4C56-81B0-B4B5061D01A2}"/>
                                            </p:graphicEl>
                                          </p:spTgt>
                                        </p:tgtEl>
                                      </p:cBhvr>
                                    </p:animEffect>
                                  </p:childTnLst>
                                </p:cTn>
                              </p:par>
                            </p:childTnLst>
                          </p:cTn>
                        </p:par>
                        <p:par>
                          <p:cTn id="23" fill="hold">
                            <p:stCondLst>
                              <p:cond delay="8000"/>
                            </p:stCondLst>
                            <p:childTnLst>
                              <p:par>
                                <p:cTn id="24" presetID="10" presetClass="entr" presetSubtype="0" fill="hold" grpId="0" nodeType="afterEffect">
                                  <p:stCondLst>
                                    <p:cond delay="0"/>
                                  </p:stCondLst>
                                  <p:childTnLst>
                                    <p:set>
                                      <p:cBhvr>
                                        <p:cTn id="25" dur="1" fill="hold">
                                          <p:stCondLst>
                                            <p:cond delay="0"/>
                                          </p:stCondLst>
                                        </p:cTn>
                                        <p:tgtEl>
                                          <p:spTgt spid="4">
                                            <p:graphicEl>
                                              <a:dgm id="{FDF9EBD3-64DC-484E-BD7F-FC4A9AB75A86}"/>
                                            </p:graphicEl>
                                          </p:spTgt>
                                        </p:tgtEl>
                                        <p:attrNameLst>
                                          <p:attrName>style.visibility</p:attrName>
                                        </p:attrNameLst>
                                      </p:cBhvr>
                                      <p:to>
                                        <p:strVal val="visible"/>
                                      </p:to>
                                    </p:set>
                                    <p:animEffect transition="in" filter="fade">
                                      <p:cBhvr>
                                        <p:cTn id="26" dur="2000"/>
                                        <p:tgtEl>
                                          <p:spTgt spid="4">
                                            <p:graphicEl>
                                              <a:dgm id="{FDF9EBD3-64DC-484E-BD7F-FC4A9AB75A86}"/>
                                            </p:graphicEl>
                                          </p:spTgt>
                                        </p:tgtEl>
                                      </p:cBhvr>
                                    </p:animEffect>
                                  </p:childTnLst>
                                </p:cTn>
                              </p:par>
                            </p:childTnLst>
                          </p:cTn>
                        </p:par>
                        <p:par>
                          <p:cTn id="27" fill="hold">
                            <p:stCondLst>
                              <p:cond delay="10000"/>
                            </p:stCondLst>
                            <p:childTnLst>
                              <p:par>
                                <p:cTn id="28" presetID="2" presetClass="entr" presetSubtype="4"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2000" fill="hold"/>
                                        <p:tgtEl>
                                          <p:spTgt spid="8"/>
                                        </p:tgtEl>
                                        <p:attrNameLst>
                                          <p:attrName>ppt_x</p:attrName>
                                        </p:attrNameLst>
                                      </p:cBhvr>
                                      <p:tavLst>
                                        <p:tav tm="0">
                                          <p:val>
                                            <p:strVal val="#ppt_x"/>
                                          </p:val>
                                        </p:tav>
                                        <p:tav tm="100000">
                                          <p:val>
                                            <p:strVal val="#ppt_x"/>
                                          </p:val>
                                        </p:tav>
                                      </p:tavLst>
                                    </p:anim>
                                    <p:anim calcmode="lin" valueType="num">
                                      <p:cBhvr additive="base">
                                        <p:cTn id="31" dur="2000" fill="hold"/>
                                        <p:tgtEl>
                                          <p:spTgt spid="8"/>
                                        </p:tgtEl>
                                        <p:attrNameLst>
                                          <p:attrName>ppt_y</p:attrName>
                                        </p:attrNameLst>
                                      </p:cBhvr>
                                      <p:tavLst>
                                        <p:tav tm="0">
                                          <p:val>
                                            <p:strVal val="1+#ppt_h/2"/>
                                          </p:val>
                                        </p:tav>
                                        <p:tav tm="100000">
                                          <p:val>
                                            <p:strVal val="#ppt_y"/>
                                          </p:val>
                                        </p:tav>
                                      </p:tavLst>
                                    </p:anim>
                                  </p:childTnLst>
                                </p:cTn>
                              </p:par>
                            </p:childTnLst>
                          </p:cTn>
                        </p:par>
                        <p:par>
                          <p:cTn id="32" fill="hold">
                            <p:stCondLst>
                              <p:cond delay="12000"/>
                            </p:stCondLst>
                            <p:childTnLst>
                              <p:par>
                                <p:cTn id="33" presetID="10" presetClass="entr" presetSubtype="0" fill="hold" grpId="0" nodeType="afterEffect">
                                  <p:stCondLst>
                                    <p:cond delay="0"/>
                                  </p:stCondLst>
                                  <p:childTnLst>
                                    <p:set>
                                      <p:cBhvr>
                                        <p:cTn id="34" dur="1" fill="hold">
                                          <p:stCondLst>
                                            <p:cond delay="0"/>
                                          </p:stCondLst>
                                        </p:cTn>
                                        <p:tgtEl>
                                          <p:spTgt spid="10">
                                            <p:bg/>
                                          </p:spTgt>
                                        </p:tgtEl>
                                        <p:attrNameLst>
                                          <p:attrName>style.visibility</p:attrName>
                                        </p:attrNameLst>
                                      </p:cBhvr>
                                      <p:to>
                                        <p:strVal val="visible"/>
                                      </p:to>
                                    </p:set>
                                    <p:animEffect transition="in" filter="fade">
                                      <p:cBhvr>
                                        <p:cTn id="35" dur="2000"/>
                                        <p:tgtEl>
                                          <p:spTgt spid="10">
                                            <p:bg/>
                                          </p:spTgt>
                                        </p:tgtEl>
                                      </p:cBhvr>
                                    </p:animEffect>
                                  </p:childTnLst>
                                </p:cTn>
                              </p:par>
                            </p:childTnLst>
                          </p:cTn>
                        </p:par>
                        <p:par>
                          <p:cTn id="36" fill="hold">
                            <p:stCondLst>
                              <p:cond delay="14000"/>
                            </p:stCondLst>
                            <p:childTnLst>
                              <p:par>
                                <p:cTn id="37" presetID="10" presetClass="entr" presetSubtype="0"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fade">
                                      <p:cBhvr>
                                        <p:cTn id="39" dur="2000"/>
                                        <p:tgtEl>
                                          <p:spTgt spid="10">
                                            <p:txEl>
                                              <p:pRg st="0" end="0"/>
                                            </p:txEl>
                                          </p:spTgt>
                                        </p:tgtEl>
                                      </p:cBhvr>
                                    </p:animEffect>
                                  </p:childTnLst>
                                </p:cTn>
                              </p:par>
                            </p:childTnLst>
                          </p:cTn>
                        </p:par>
                        <p:par>
                          <p:cTn id="40" fill="hold">
                            <p:stCondLst>
                              <p:cond delay="16000"/>
                            </p:stCondLst>
                            <p:childTnLst>
                              <p:par>
                                <p:cTn id="41" presetID="2" presetClass="entr" presetSubtype="4"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par>
                          <p:cTn id="45" fill="hold">
                            <p:stCondLst>
                              <p:cond delay="16500"/>
                            </p:stCondLst>
                            <p:childTnLst>
                              <p:par>
                                <p:cTn id="46" presetID="22" presetClass="entr" presetSubtype="4" fill="hold" grpId="0" nodeType="afterEffect">
                                  <p:stCondLst>
                                    <p:cond delay="0"/>
                                  </p:stCondLst>
                                  <p:childTnLst>
                                    <p:set>
                                      <p:cBhvr>
                                        <p:cTn id="47" dur="1" fill="hold">
                                          <p:stCondLst>
                                            <p:cond delay="0"/>
                                          </p:stCondLst>
                                        </p:cTn>
                                        <p:tgtEl>
                                          <p:spTgt spid="12">
                                            <p:bg/>
                                          </p:spTgt>
                                        </p:tgtEl>
                                        <p:attrNameLst>
                                          <p:attrName>style.visibility</p:attrName>
                                        </p:attrNameLst>
                                      </p:cBhvr>
                                      <p:to>
                                        <p:strVal val="visible"/>
                                      </p:to>
                                    </p:set>
                                    <p:animEffect transition="in" filter="wipe(down)">
                                      <p:cBhvr>
                                        <p:cTn id="48" dur="500"/>
                                        <p:tgtEl>
                                          <p:spTgt spid="12">
                                            <p:bg/>
                                          </p:spTgt>
                                        </p:tgtEl>
                                      </p:cBhvr>
                                    </p:animEffect>
                                  </p:childTnLst>
                                </p:cTn>
                              </p:par>
                            </p:childTnLst>
                          </p:cTn>
                        </p:par>
                        <p:par>
                          <p:cTn id="49" fill="hold">
                            <p:stCondLst>
                              <p:cond delay="17000"/>
                            </p:stCondLst>
                            <p:childTnLst>
                              <p:par>
                                <p:cTn id="50" presetID="22" presetClass="entr" presetSubtype="4" fill="hold" grpId="0" nodeType="after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down)">
                                      <p:cBhvr>
                                        <p:cTn id="52" dur="500"/>
                                        <p:tgtEl>
                                          <p:spTgt spid="12">
                                            <p:txEl>
                                              <p:pRg st="0" end="0"/>
                                            </p:txEl>
                                          </p:spTgt>
                                        </p:tgtEl>
                                      </p:cBhvr>
                                    </p:animEffect>
                                  </p:childTnLst>
                                </p:cTn>
                              </p:par>
                            </p:childTnLst>
                          </p:cTn>
                        </p:par>
                        <p:par>
                          <p:cTn id="53" fill="hold">
                            <p:stCondLst>
                              <p:cond delay="17500"/>
                            </p:stCondLst>
                            <p:childTnLst>
                              <p:par>
                                <p:cTn id="54" presetID="2" presetClass="entr" presetSubtype="4"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1+#ppt_h/2"/>
                                          </p:val>
                                        </p:tav>
                                        <p:tav tm="100000">
                                          <p:val>
                                            <p:strVal val="#ppt_y"/>
                                          </p:val>
                                        </p:tav>
                                      </p:tavLst>
                                    </p:anim>
                                  </p:childTnLst>
                                </p:cTn>
                              </p:par>
                            </p:childTnLst>
                          </p:cTn>
                        </p:par>
                        <p:par>
                          <p:cTn id="58" fill="hold">
                            <p:stCondLst>
                              <p:cond delay="18000"/>
                            </p:stCondLst>
                            <p:childTnLst>
                              <p:par>
                                <p:cTn id="59" presetID="10" presetClass="entr" presetSubtype="0" fill="hold" grpId="0" nodeType="afterEffect">
                                  <p:stCondLst>
                                    <p:cond delay="0"/>
                                  </p:stCondLst>
                                  <p:childTnLst>
                                    <p:set>
                                      <p:cBhvr>
                                        <p:cTn id="60" dur="1" fill="hold">
                                          <p:stCondLst>
                                            <p:cond delay="0"/>
                                          </p:stCondLst>
                                        </p:cTn>
                                        <p:tgtEl>
                                          <p:spTgt spid="14">
                                            <p:bg/>
                                          </p:spTgt>
                                        </p:tgtEl>
                                        <p:attrNameLst>
                                          <p:attrName>style.visibility</p:attrName>
                                        </p:attrNameLst>
                                      </p:cBhvr>
                                      <p:to>
                                        <p:strVal val="visible"/>
                                      </p:to>
                                    </p:set>
                                    <p:animEffect transition="in" filter="fade">
                                      <p:cBhvr>
                                        <p:cTn id="61" dur="2000"/>
                                        <p:tgtEl>
                                          <p:spTgt spid="14">
                                            <p:bg/>
                                          </p:spTgt>
                                        </p:tgtEl>
                                      </p:cBhvr>
                                    </p:animEffect>
                                  </p:childTnLst>
                                </p:cTn>
                              </p:par>
                            </p:childTnLst>
                          </p:cTn>
                        </p:par>
                        <p:par>
                          <p:cTn id="62" fill="hold">
                            <p:stCondLst>
                              <p:cond delay="20000"/>
                            </p:stCondLst>
                            <p:childTnLst>
                              <p:par>
                                <p:cTn id="63" presetID="10" presetClass="entr" presetSubtype="0" fill="hold" grpId="0" nodeType="afterEffect">
                                  <p:stCondLst>
                                    <p:cond delay="0"/>
                                  </p:stCondLst>
                                  <p:childTnLst>
                                    <p:set>
                                      <p:cBhvr>
                                        <p:cTn id="64" dur="1" fill="hold">
                                          <p:stCondLst>
                                            <p:cond delay="0"/>
                                          </p:stCondLst>
                                        </p:cTn>
                                        <p:tgtEl>
                                          <p:spTgt spid="14">
                                            <p:txEl>
                                              <p:pRg st="0" end="0"/>
                                            </p:txEl>
                                          </p:spTgt>
                                        </p:tgtEl>
                                        <p:attrNameLst>
                                          <p:attrName>style.visibility</p:attrName>
                                        </p:attrNameLst>
                                      </p:cBhvr>
                                      <p:to>
                                        <p:strVal val="visible"/>
                                      </p:to>
                                    </p:set>
                                    <p:animEffect transition="in" filter="fade">
                                      <p:cBhvr>
                                        <p:cTn id="65" dur="2000"/>
                                        <p:tgtEl>
                                          <p:spTgt spid="14">
                                            <p:txEl>
                                              <p:pRg st="0" end="0"/>
                                            </p:txEl>
                                          </p:spTgt>
                                        </p:tgtEl>
                                      </p:cBhvr>
                                    </p:animEffect>
                                  </p:childTnLst>
                                </p:cTn>
                              </p:par>
                            </p:childTnLst>
                          </p:cTn>
                        </p:par>
                        <p:par>
                          <p:cTn id="66" fill="hold">
                            <p:stCondLst>
                              <p:cond delay="22000"/>
                            </p:stCondLst>
                            <p:childTnLst>
                              <p:par>
                                <p:cTn id="67" presetID="10" presetClass="entr" presetSubtype="0" fill="hold" grpId="0" nodeType="afterEffect">
                                  <p:stCondLst>
                                    <p:cond delay="0"/>
                                  </p:stCondLst>
                                  <p:childTnLst>
                                    <p:set>
                                      <p:cBhvr>
                                        <p:cTn id="68" dur="1" fill="hold">
                                          <p:stCondLst>
                                            <p:cond delay="0"/>
                                          </p:stCondLst>
                                        </p:cTn>
                                        <p:tgtEl>
                                          <p:spTgt spid="14">
                                            <p:txEl>
                                              <p:pRg st="1" end="1"/>
                                            </p:txEl>
                                          </p:spTgt>
                                        </p:tgtEl>
                                        <p:attrNameLst>
                                          <p:attrName>style.visibility</p:attrName>
                                        </p:attrNameLst>
                                      </p:cBhvr>
                                      <p:to>
                                        <p:strVal val="visible"/>
                                      </p:to>
                                    </p:set>
                                    <p:animEffect transition="in" filter="fade">
                                      <p:cBhvr>
                                        <p:cTn id="69" dur="2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0" fill="hold" display="0">
                  <p:stCondLst>
                    <p:cond delay="indefinite"/>
                  </p:stCondLst>
                  <p:endCondLst>
                    <p:cond evt="onStopAudio" delay="0">
                      <p:tgtEl>
                        <p:sldTgt/>
                      </p:tgtEl>
                    </p:cond>
                  </p:endCondLst>
                </p:cTn>
                <p:tgtEl>
                  <p:spTgt spid="3"/>
                </p:tgtEl>
              </p:cMediaNode>
            </p:audio>
          </p:childTnLst>
        </p:cTn>
      </p:par>
    </p:tnLst>
    <p:bldLst>
      <p:bldGraphic spid="4" grpId="0">
        <p:bldSub>
          <a:bldDgm bld="one"/>
        </p:bldSub>
      </p:bldGraphic>
      <p:bldP spid="10" grpId="0" build="p" animBg="1"/>
      <p:bldP spid="12" grpId="0" build="p" animBg="1"/>
      <p:bldP spid="14"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16.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Urbai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2388</TotalTime>
  <Words>1242</Words>
  <Application>Microsoft Office PowerPoint</Application>
  <PresentationFormat>Affichage à l'écran (4:3)</PresentationFormat>
  <Paragraphs>134</Paragraphs>
  <Slides>29</Slides>
  <Notes>6</Notes>
  <HiddenSlides>0</HiddenSlides>
  <MMClips>27</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29</vt:i4>
      </vt:variant>
    </vt:vector>
  </HeadingPairs>
  <TitlesOfParts>
    <vt:vector size="41" baseType="lpstr">
      <vt:lpstr>Arial</vt:lpstr>
      <vt:lpstr>Arial Black</vt:lpstr>
      <vt:lpstr>Browallia New</vt:lpstr>
      <vt:lpstr>Calibri</vt:lpstr>
      <vt:lpstr>Century Schoolbook</vt:lpstr>
      <vt:lpstr>Century Scyhoolbook</vt:lpstr>
      <vt:lpstr>Comic Sans MS</vt:lpstr>
      <vt:lpstr>Times New Roman</vt:lpstr>
      <vt:lpstr>Vijaya</vt:lpstr>
      <vt:lpstr>Wingdings</vt:lpstr>
      <vt:lpstr>Wingdings 2</vt:lpstr>
      <vt:lpstr>Oriel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milieux différentiel et sélectifs </vt:lpstr>
      <vt:lpstr>                                           </vt:lpstr>
      <vt:lpstr>  </vt:lpstr>
      <vt:lpstr>Présentation PowerPoint</vt:lpstr>
      <vt:lpstr>Présentation PowerPoint</vt:lpstr>
      <vt:lpstr>Evaluation formative تقويم تكويني       </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poste</dc:creator>
  <cp:lastModifiedBy>DELL</cp:lastModifiedBy>
  <cp:revision>257</cp:revision>
  <dcterms:created xsi:type="dcterms:W3CDTF">2020-02-14T22:31:17Z</dcterms:created>
  <dcterms:modified xsi:type="dcterms:W3CDTF">2020-04-18T01:24:25Z</dcterms:modified>
</cp:coreProperties>
</file>