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lvl="0">
      <a:defRPr lang="fr-FR"/>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0651C3A-4460-11DB-9652-00E08161165F}">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AF453EDB-6017-4D20-ADD9-4AEDF7D6E8E2}" type="datetimeFigureOut">
              <a:rPr lang="fr-FR" smtClean="0"/>
              <a:pPr/>
              <a:t>19/04/2020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1547071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F453EDB-6017-4D20-ADD9-4AEDF7D6E8E2}" type="datetimeFigureOut">
              <a:rPr lang="fr-FR" smtClean="0"/>
              <a:pPr/>
              <a:t>19/04/2020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855758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F453EDB-6017-4D20-ADD9-4AEDF7D6E8E2}" type="datetimeFigureOut">
              <a:rPr lang="fr-FR" smtClean="0"/>
              <a:pPr/>
              <a:t>19/04/2020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4151139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F453EDB-6017-4D20-ADD9-4AEDF7D6E8E2}" type="datetimeFigureOut">
              <a:rPr lang="fr-FR" smtClean="0"/>
              <a:pPr/>
              <a:t>19/04/2020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3034968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F453EDB-6017-4D20-ADD9-4AEDF7D6E8E2}" type="datetimeFigureOut">
              <a:rPr lang="fr-FR" smtClean="0"/>
              <a:pPr/>
              <a:t>19/04/2020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482943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F453EDB-6017-4D20-ADD9-4AEDF7D6E8E2}" type="datetimeFigureOut">
              <a:rPr lang="fr-FR" smtClean="0"/>
              <a:pPr/>
              <a:t>19/04/2020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3934487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F453EDB-6017-4D20-ADD9-4AEDF7D6E8E2}" type="datetimeFigureOut">
              <a:rPr lang="fr-FR" smtClean="0"/>
              <a:pPr/>
              <a:t>19/04/2020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4257841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AF453EDB-6017-4D20-ADD9-4AEDF7D6E8E2}" type="datetimeFigureOut">
              <a:rPr lang="fr-FR" smtClean="0"/>
              <a:pPr/>
              <a:t>19/04/2020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1484085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F453EDB-6017-4D20-ADD9-4AEDF7D6E8E2}" type="datetimeFigureOut">
              <a:rPr lang="fr-FR" smtClean="0"/>
              <a:pPr/>
              <a:t>19/04/2020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3956751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F453EDB-6017-4D20-ADD9-4AEDF7D6E8E2}" type="datetimeFigureOut">
              <a:rPr lang="fr-FR" smtClean="0"/>
              <a:pPr/>
              <a:t>19/04/2020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4133662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F453EDB-6017-4D20-ADD9-4AEDF7D6E8E2}" type="datetimeFigureOut">
              <a:rPr lang="fr-FR" smtClean="0"/>
              <a:pPr/>
              <a:t>19/04/2020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4118599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453EDB-6017-4D20-ADD9-4AEDF7D6E8E2}" type="datetimeFigureOut">
              <a:rPr lang="fr-FR" smtClean="0"/>
              <a:pPr/>
              <a:t>19/04/2020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A4099B-D796-4A12-976A-61B050C30145}" type="slidenum">
              <a:rPr lang="fr-FR" smtClean="0"/>
              <a:pPr/>
              <a:t>‹N°›</a:t>
            </a:fld>
            <a:endParaRPr lang="fr-FR"/>
          </a:p>
        </p:txBody>
      </p:sp>
    </p:spTree>
    <p:extLst>
      <p:ext uri="{BB962C8B-B14F-4D97-AF65-F5344CB8AC3E}">
        <p14:creationId xmlns:p14="http://schemas.microsoft.com/office/powerpoint/2010/main" xmlns="" val="3997444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solidFill>
            <a:schemeClr val="accent2"/>
          </a:solidFill>
        </p:spPr>
        <p:txBody>
          <a:bodyPr>
            <a:normAutofit/>
          </a:bodyPr>
          <a:lstStyle/>
          <a:p>
            <a:r>
              <a:rPr lang="ar-DZ" sz="4800" b="1" dirty="0" smtClean="0">
                <a:latin typeface="Blackadder ITC" pitchFamily="82" charset="0"/>
              </a:rPr>
              <a:t>ملخص البحث :التوزيع الالكتروني </a:t>
            </a:r>
            <a:endParaRPr lang="fr-FR" sz="4800" b="1" dirty="0">
              <a:latin typeface="Blackadder ITC" pitchFamily="82" charset="0"/>
            </a:endParaRPr>
          </a:p>
        </p:txBody>
      </p:sp>
      <p:sp>
        <p:nvSpPr>
          <p:cNvPr id="3" name="Sous-titre 2"/>
          <p:cNvSpPr>
            <a:spLocks noGrp="1"/>
          </p:cNvSpPr>
          <p:nvPr>
            <p:ph type="subTitle" idx="1"/>
          </p:nvPr>
        </p:nvSpPr>
        <p:spPr/>
        <p:txBody>
          <a:bodyPr>
            <a:normAutofit fontScale="92500" lnSpcReduction="20000"/>
          </a:bodyPr>
          <a:lstStyle/>
          <a:p>
            <a:r>
              <a:rPr lang="ar-DZ" sz="2800" dirty="0" smtClean="0">
                <a:latin typeface="Wide Latin" pitchFamily="18" charset="0"/>
              </a:rPr>
              <a:t>من اعداد الطالبتان :</a:t>
            </a:r>
          </a:p>
          <a:p>
            <a:r>
              <a:rPr lang="ar-DZ" sz="2800" dirty="0" smtClean="0">
                <a:latin typeface="Wide Latin" pitchFamily="18" charset="0"/>
              </a:rPr>
              <a:t>-خليف الهام </a:t>
            </a:r>
          </a:p>
          <a:p>
            <a:r>
              <a:rPr lang="ar-DZ" sz="2800" dirty="0" smtClean="0">
                <a:latin typeface="Wide Latin" pitchFamily="18" charset="0"/>
              </a:rPr>
              <a:t>-</a:t>
            </a:r>
            <a:r>
              <a:rPr lang="ar-DZ" sz="2800" dirty="0" err="1" smtClean="0">
                <a:latin typeface="Wide Latin" pitchFamily="18" charset="0"/>
              </a:rPr>
              <a:t>بريقل</a:t>
            </a:r>
            <a:r>
              <a:rPr lang="ar-DZ" sz="2800" dirty="0" smtClean="0">
                <a:latin typeface="Wide Latin" pitchFamily="18" charset="0"/>
              </a:rPr>
              <a:t> اسماء </a:t>
            </a:r>
          </a:p>
          <a:p>
            <a:r>
              <a:rPr lang="ar-DZ" sz="2800" dirty="0" smtClean="0">
                <a:latin typeface="Wide Latin" pitchFamily="18" charset="0"/>
              </a:rPr>
              <a:t>الفوج الاول </a:t>
            </a:r>
            <a:endParaRPr lang="fr-FR" sz="2800" dirty="0">
              <a:latin typeface="Wide Latin" pitchFamily="18" charset="0"/>
            </a:endParaRPr>
          </a:p>
        </p:txBody>
      </p:sp>
    </p:spTree>
    <p:extLst>
      <p:ext uri="{BB962C8B-B14F-4D97-AF65-F5344CB8AC3E}">
        <p14:creationId xmlns:p14="http://schemas.microsoft.com/office/powerpoint/2010/main" xmlns="" val="911697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solidFill>
            <a:schemeClr val="accent2"/>
          </a:solidFill>
        </p:spPr>
        <p:txBody>
          <a:bodyPr>
            <a:normAutofit fontScale="92500" lnSpcReduction="20000"/>
          </a:bodyPr>
          <a:lstStyle/>
          <a:p>
            <a:pPr marL="0" indent="0">
              <a:buNone/>
            </a:pPr>
            <a:endParaRPr lang="fr-FR" dirty="0"/>
          </a:p>
          <a:p>
            <a:pPr algn="r" rtl="1">
              <a:buNone/>
            </a:pPr>
            <a:r>
              <a:rPr lang="ar-DZ" b="1" u="sng" dirty="0"/>
              <a:t>رابعا : السياسة التوزيعية لخدمات اتصالات الجزائر </a:t>
            </a:r>
            <a:endParaRPr lang="fr-FR" b="1" u="sng" dirty="0"/>
          </a:p>
          <a:p>
            <a:pPr algn="r" rtl="1">
              <a:buNone/>
            </a:pPr>
            <a:r>
              <a:rPr lang="ar-DZ" dirty="0"/>
              <a:t>ان عملية توزيع الخدمات تتم بطريقتين مباشرة وغير مباشرة :</a:t>
            </a:r>
            <a:endParaRPr lang="fr-FR" dirty="0"/>
          </a:p>
          <a:p>
            <a:pPr algn="r" rtl="1">
              <a:buNone/>
            </a:pPr>
            <a:r>
              <a:rPr lang="ar-DZ" sz="4300" dirty="0"/>
              <a:t>-التوزيع المباشر </a:t>
            </a:r>
            <a:r>
              <a:rPr lang="ar-DZ" dirty="0"/>
              <a:t>:تهتم بتطوير حجمها الوطني والمشاركة في تنمية مجمع اعلامي بتغطيتها الجغرافية على </a:t>
            </a:r>
            <a:r>
              <a:rPr lang="ar-DZ" dirty="0" smtClean="0"/>
              <a:t>مستوى</a:t>
            </a:r>
          </a:p>
          <a:p>
            <a:pPr algn="r" rtl="1">
              <a:buNone/>
            </a:pPr>
            <a:r>
              <a:rPr lang="ar-DZ" dirty="0" smtClean="0"/>
              <a:t> </a:t>
            </a:r>
            <a:r>
              <a:rPr lang="ar-DZ" dirty="0"/>
              <a:t>التراب الوطني من خلال 13مديرية اقليمية التي ترتبط بالمديرية العامة بالعاصمة بالإضافة الى الوحدات العلمية.</a:t>
            </a:r>
            <a:endParaRPr lang="fr-FR" dirty="0"/>
          </a:p>
          <a:p>
            <a:pPr algn="r" rtl="1">
              <a:buNone/>
            </a:pPr>
            <a:r>
              <a:rPr lang="ar-DZ" dirty="0"/>
              <a:t> </a:t>
            </a:r>
            <a:r>
              <a:rPr lang="ar-DZ" sz="3900" dirty="0"/>
              <a:t>توزيع غير مباشر</a:t>
            </a:r>
            <a:r>
              <a:rPr lang="ar-DZ" dirty="0"/>
              <a:t>: تعتمد في توزيع خدماتها خارج وكالات التجارية على الاكشاك متعددة الخدمات بالإضافة الى الهواتف العمومية </a:t>
            </a:r>
            <a:endParaRPr lang="fr-FR" dirty="0"/>
          </a:p>
        </p:txBody>
      </p:sp>
    </p:spTree>
    <p:extLst>
      <p:ext uri="{BB962C8B-B14F-4D97-AF65-F5344CB8AC3E}">
        <p14:creationId xmlns:p14="http://schemas.microsoft.com/office/powerpoint/2010/main" xmlns="" val="1953506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lstStyle/>
          <a:p>
            <a:r>
              <a:rPr lang="ar-DZ" dirty="0" smtClean="0"/>
              <a:t>1-تعريف التوزيع الالكتروني :</a:t>
            </a:r>
            <a:endParaRPr lang="fr-FR" dirty="0"/>
          </a:p>
        </p:txBody>
      </p:sp>
      <p:sp>
        <p:nvSpPr>
          <p:cNvPr id="3" name="Espace réservé du contenu 2"/>
          <p:cNvSpPr>
            <a:spLocks noGrp="1"/>
          </p:cNvSpPr>
          <p:nvPr>
            <p:ph idx="1"/>
          </p:nvPr>
        </p:nvSpPr>
        <p:spPr>
          <a:xfrm>
            <a:off x="457199" y="1412776"/>
            <a:ext cx="8229600" cy="4525963"/>
          </a:xfrm>
        </p:spPr>
        <p:style>
          <a:lnRef idx="1">
            <a:schemeClr val="accent3"/>
          </a:lnRef>
          <a:fillRef idx="3">
            <a:schemeClr val="accent3"/>
          </a:fillRef>
          <a:effectRef idx="2">
            <a:schemeClr val="accent3"/>
          </a:effectRef>
          <a:fontRef idx="minor">
            <a:schemeClr val="lt1"/>
          </a:fontRef>
        </p:style>
        <p:txBody>
          <a:bodyPr/>
          <a:lstStyle/>
          <a:p>
            <a:pPr marL="0" indent="0">
              <a:buNone/>
            </a:pPr>
            <a:r>
              <a:rPr lang="ar-DZ" dirty="0" smtClean="0"/>
              <a:t> </a:t>
            </a:r>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614426" y="3068960"/>
            <a:ext cx="3267075" cy="2119589"/>
          </a:xfrm>
          <a:prstGeom prst="rect">
            <a:avLst/>
          </a:prstGeom>
        </p:spPr>
      </p:pic>
      <p:sp>
        <p:nvSpPr>
          <p:cNvPr id="5" name="Rectangle 4"/>
          <p:cNvSpPr/>
          <p:nvPr/>
        </p:nvSpPr>
        <p:spPr>
          <a:xfrm>
            <a:off x="467544" y="1628800"/>
            <a:ext cx="7560840"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a:r>
              <a:rPr lang="ar-DZ" dirty="0"/>
              <a:t>1-تعريف التوزيع الالكتروني :تعد وظيفة التوزيع احد اهم الوظائف الاساسية لتنفيذ اطار ومحتوى استراتيجية الاعمال الالكترونية وتعد المواقع احد اهم الركائز التي تدعم تنفيذ الاستراتيجية   .                                                في ميدان الاعمال الإلكترونية تأتي عملية التوزيع مباشرة وراء عملية البيع والشراء عبر شبكة الانترنت وهنا يختلف اسلوب التوزيع باختلاف صورة وطبيعة المنتج او الخدمة  . </a:t>
            </a:r>
            <a:endParaRPr lang="fr-FR" dirty="0"/>
          </a:p>
        </p:txBody>
      </p:sp>
    </p:spTree>
    <p:extLst>
      <p:ext uri="{BB962C8B-B14F-4D97-AF65-F5344CB8AC3E}">
        <p14:creationId xmlns:p14="http://schemas.microsoft.com/office/powerpoint/2010/main" xmlns="" val="730104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lstStyle/>
          <a:p>
            <a:r>
              <a:rPr lang="ar-DZ" dirty="0" smtClean="0"/>
              <a:t>انواع التوزيع الالكتروني </a:t>
            </a:r>
            <a:endParaRPr lang="fr-FR" dirty="0"/>
          </a:p>
        </p:txBody>
      </p:sp>
      <p:sp>
        <p:nvSpPr>
          <p:cNvPr id="4" name="Espace réservé du contenu 3"/>
          <p:cNvSpPr>
            <a:spLocks noGrp="1"/>
          </p:cNvSpPr>
          <p:nvPr>
            <p:ph idx="1"/>
          </p:nvPr>
        </p:nvSpPr>
        <p:spPr>
          <a:xfrm>
            <a:off x="611560" y="1312752"/>
            <a:ext cx="8229600" cy="4525963"/>
          </a:xfrm>
        </p:spPr>
        <p:style>
          <a:lnRef idx="1">
            <a:schemeClr val="accent2"/>
          </a:lnRef>
          <a:fillRef idx="2">
            <a:schemeClr val="accent2"/>
          </a:fillRef>
          <a:effectRef idx="1">
            <a:schemeClr val="accent2"/>
          </a:effectRef>
          <a:fontRef idx="minor">
            <a:schemeClr val="dk1"/>
          </a:fontRef>
        </p:style>
        <p:txBody>
          <a:bodyPr>
            <a:normAutofit/>
          </a:bodyPr>
          <a:lstStyle/>
          <a:p>
            <a:pPr marL="0" indent="0">
              <a:buNone/>
            </a:pPr>
            <a:r>
              <a:rPr lang="ar-DZ" dirty="0" smtClean="0"/>
              <a:t> </a:t>
            </a:r>
            <a:endParaRPr lang="fr-FR" dirty="0"/>
          </a:p>
        </p:txBody>
      </p:sp>
      <p:pic>
        <p:nvPicPr>
          <p:cNvPr id="3" name="Imag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rot="1628862">
            <a:off x="774258" y="2543131"/>
            <a:ext cx="2173407" cy="1553515"/>
          </a:xfrm>
          <a:prstGeom prst="rect">
            <a:avLst/>
          </a:prstGeom>
        </p:spPr>
      </p:pic>
      <p:sp>
        <p:nvSpPr>
          <p:cNvPr id="5" name="Rectangle 4"/>
          <p:cNvSpPr/>
          <p:nvPr/>
        </p:nvSpPr>
        <p:spPr>
          <a:xfrm>
            <a:off x="539554" y="1484784"/>
            <a:ext cx="8418688" cy="3631763"/>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endParaRPr lang="fr-FR" dirty="0"/>
          </a:p>
          <a:p>
            <a:pPr algn="r" rtl="1"/>
            <a:r>
              <a:rPr lang="ar-DZ" dirty="0"/>
              <a:t> </a:t>
            </a:r>
            <a:r>
              <a:rPr lang="ar-DZ" sz="2000" dirty="0"/>
              <a:t>توزيع</a:t>
            </a:r>
            <a:r>
              <a:rPr lang="ar-DZ" dirty="0"/>
              <a:t> </a:t>
            </a:r>
            <a:r>
              <a:rPr lang="ar-DZ" sz="2000" dirty="0"/>
              <a:t>السلع</a:t>
            </a:r>
            <a:r>
              <a:rPr lang="ar-DZ" dirty="0"/>
              <a:t> :يتم من خلال الاعتماد على النظم اللوجستية الداعمة الموجودة في الميدان الواقعي </a:t>
            </a:r>
            <a:endParaRPr lang="fr-FR" dirty="0"/>
          </a:p>
          <a:p>
            <a:pPr algn="r" rtl="1"/>
            <a:r>
              <a:rPr lang="ar-DZ" sz="2400" dirty="0"/>
              <a:t>توزيع</a:t>
            </a:r>
            <a:r>
              <a:rPr lang="ar-DZ" dirty="0"/>
              <a:t> </a:t>
            </a:r>
            <a:r>
              <a:rPr lang="ar-DZ" sz="2400" dirty="0"/>
              <a:t>الخدمات</a:t>
            </a:r>
            <a:r>
              <a:rPr lang="ar-DZ" dirty="0"/>
              <a:t> :ان طبيعة التي تتصف بها الخدمات تسمح بإمكانية تحقيق تجارة اكثر تكاملا وهنا يجري توزيع الخدمات   بأساليب كثيرة :</a:t>
            </a:r>
            <a:endParaRPr lang="fr-FR" dirty="0"/>
          </a:p>
          <a:p>
            <a:pPr algn="r" rtl="1"/>
            <a:r>
              <a:rPr lang="ar-DZ" sz="2400" dirty="0"/>
              <a:t>توزيع الخدمات عبر موقع المنظمة </a:t>
            </a:r>
            <a:r>
              <a:rPr lang="ar-DZ" dirty="0"/>
              <a:t>من خلال الدخول الى الخدمة المطلوبة عبر كلمة السر الذي يحصل عليها المشتري الالكتروني بعد ان يدفع ثمنها من خلال اساليب الدفع الالكتروني </a:t>
            </a:r>
            <a:endParaRPr lang="fr-FR" dirty="0"/>
          </a:p>
          <a:p>
            <a:pPr algn="r" rtl="1"/>
            <a:r>
              <a:rPr lang="ar-DZ" sz="2400" dirty="0"/>
              <a:t>توزيع الخدمة بأسلوب التحميل  </a:t>
            </a:r>
            <a:r>
              <a:rPr lang="ar-DZ" dirty="0"/>
              <a:t>ويكون بعد الدفع الثمن المطلوب للمنظمة  </a:t>
            </a:r>
            <a:endParaRPr lang="fr-FR" dirty="0"/>
          </a:p>
          <a:p>
            <a:pPr algn="r" rtl="1"/>
            <a:r>
              <a:rPr lang="ar-DZ" sz="2400" dirty="0"/>
              <a:t>التوزيع المختلط </a:t>
            </a:r>
            <a:r>
              <a:rPr lang="ar-DZ" dirty="0"/>
              <a:t>وهو الذي يجري جزء منه بصورة الكترونية والجزء الاخر في العالم الواقعي مثلا كراء غرف في الفنادق </a:t>
            </a:r>
            <a:endParaRPr lang="fr-FR" dirty="0"/>
          </a:p>
          <a:p>
            <a:pPr algn="r" rtl="1"/>
            <a:r>
              <a:rPr lang="ar-DZ" sz="2400" dirty="0"/>
              <a:t>التوزيع من خلال البريد الالكتروني </a:t>
            </a:r>
            <a:r>
              <a:rPr lang="ar-DZ" dirty="0"/>
              <a:t>يستخدم بصورة فعالة في التوزيع لان الكثير من الخدمات التي تباع على الأنترنت من خلال البريد الالكتروني </a:t>
            </a:r>
            <a:endParaRPr lang="fr-FR" dirty="0"/>
          </a:p>
        </p:txBody>
      </p:sp>
    </p:spTree>
    <p:extLst>
      <p:ext uri="{BB962C8B-B14F-4D97-AF65-F5344CB8AC3E}">
        <p14:creationId xmlns:p14="http://schemas.microsoft.com/office/powerpoint/2010/main" xmlns="" val="2919283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lstStyle/>
          <a:p>
            <a:r>
              <a:rPr lang="ar-DZ" dirty="0" smtClean="0"/>
              <a:t>اهمية التوزيع الالكتروني </a:t>
            </a:r>
            <a:endParaRPr lang="fr-FR" dirty="0"/>
          </a:p>
        </p:txBody>
      </p:sp>
      <p:pic>
        <p:nvPicPr>
          <p:cNvPr id="4" name="Espace réservé du contenu 3"/>
          <p:cNvPicPr>
            <a:picLocks noGrp="1" noChangeAspect="1"/>
          </p:cNvPicPr>
          <p:nvPr>
            <p:ph idx="1"/>
          </p:nvPr>
        </p:nvPicPr>
        <p:blipFill>
          <a:blip r:embed="rId2">
            <a:duotone>
              <a:prstClr val="black"/>
              <a:schemeClr val="accent2">
                <a:tint val="45000"/>
                <a:satMod val="400000"/>
              </a:schemeClr>
            </a:duotone>
            <a:extLst>
              <a:ext uri="{28A0092B-C50C-407E-A947-70E740481C1C}">
                <a14:useLocalDpi xmlns:a14="http://schemas.microsoft.com/office/drawing/2010/main" xmlns="" val="0"/>
              </a:ext>
            </a:extLst>
          </a:blip>
          <a:stretch>
            <a:fillRect/>
          </a:stretch>
        </p:blipFill>
        <p:spPr>
          <a:xfrm>
            <a:off x="323529" y="1583149"/>
            <a:ext cx="1962472" cy="2857500"/>
          </a:xfrm>
        </p:spPr>
        <p:style>
          <a:lnRef idx="3">
            <a:schemeClr val="lt1"/>
          </a:lnRef>
          <a:fillRef idx="1">
            <a:schemeClr val="accent6"/>
          </a:fillRef>
          <a:effectRef idx="1">
            <a:schemeClr val="accent6"/>
          </a:effectRef>
          <a:fontRef idx="minor">
            <a:schemeClr val="lt1"/>
          </a:fontRef>
        </p:style>
      </p:pic>
      <p:pic>
        <p:nvPicPr>
          <p:cNvPr id="5" name="Imag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79512" y="3861048"/>
            <a:ext cx="3888432" cy="2476500"/>
          </a:xfrm>
          <a:prstGeom prst="rect">
            <a:avLst/>
          </a:prstGeom>
        </p:spPr>
      </p:pic>
      <p:sp>
        <p:nvSpPr>
          <p:cNvPr id="6" name="Rectangle 5"/>
          <p:cNvSpPr/>
          <p:nvPr/>
        </p:nvSpPr>
        <p:spPr>
          <a:xfrm>
            <a:off x="2286000" y="2413338"/>
            <a:ext cx="4572000" cy="2031325"/>
          </a:xfrm>
          <a:prstGeom prst="rect">
            <a:avLst/>
          </a:prstGeom>
        </p:spPr>
        <p:txBody>
          <a:bodyPr>
            <a:spAutoFit/>
          </a:bodyPr>
          <a:lstStyle/>
          <a:p>
            <a:endParaRPr lang="fr-FR" dirty="0"/>
          </a:p>
          <a:p>
            <a:pPr algn="r" rtl="1"/>
            <a:r>
              <a:rPr lang="ar-DZ" dirty="0"/>
              <a:t>-توسيع قاعدة العملاء نتيجة امكانية الدخول اللحظي والدائم .</a:t>
            </a:r>
            <a:endParaRPr lang="fr-FR" dirty="0"/>
          </a:p>
          <a:p>
            <a:pPr algn="r" rtl="1"/>
            <a:r>
              <a:rPr lang="ar-DZ" dirty="0"/>
              <a:t>-انخفاض التكاليف  وايضا الانسيابية في العلاقات بين البائع والمشتري .</a:t>
            </a:r>
            <a:endParaRPr lang="fr-FR" dirty="0"/>
          </a:p>
          <a:p>
            <a:pPr algn="r" rtl="1"/>
            <a:r>
              <a:rPr lang="ar-DZ" dirty="0"/>
              <a:t>-امكانية اكبر للاستفادة من مساعدة ونصيحة الخبراء والمختصين .</a:t>
            </a:r>
            <a:endParaRPr lang="fr-FR" dirty="0"/>
          </a:p>
          <a:p>
            <a:pPr algn="r" rtl="1"/>
            <a:r>
              <a:rPr lang="ar-DZ" dirty="0"/>
              <a:t>قلة الوسطاء بين مقدم الخدمة ومتلقيها </a:t>
            </a:r>
            <a:endParaRPr lang="fr-FR" dirty="0"/>
          </a:p>
        </p:txBody>
      </p:sp>
    </p:spTree>
    <p:extLst>
      <p:ext uri="{BB962C8B-B14F-4D97-AF65-F5344CB8AC3E}">
        <p14:creationId xmlns:p14="http://schemas.microsoft.com/office/powerpoint/2010/main" xmlns="" val="688601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lstStyle/>
          <a:p>
            <a:r>
              <a:rPr lang="ar-DZ" dirty="0" smtClean="0"/>
              <a:t>خصائص التوزيع الالكتروني </a:t>
            </a:r>
            <a:endParaRPr lang="fr-FR" dirty="0"/>
          </a:p>
        </p:txBody>
      </p:sp>
      <p:sp>
        <p:nvSpPr>
          <p:cNvPr id="3" name="Espace réservé du contenu 2"/>
          <p:cNvSpPr>
            <a:spLocks noGrp="1"/>
          </p:cNvSpPr>
          <p:nvPr>
            <p:ph idx="1"/>
          </p:nvPr>
        </p:nvSpPr>
        <p:spPr/>
        <p:style>
          <a:lnRef idx="0">
            <a:schemeClr val="accent1"/>
          </a:lnRef>
          <a:fillRef idx="3">
            <a:schemeClr val="accent1"/>
          </a:fillRef>
          <a:effectRef idx="3">
            <a:schemeClr val="accent1"/>
          </a:effectRef>
          <a:fontRef idx="minor">
            <a:schemeClr val="lt1"/>
          </a:fontRef>
        </p:style>
        <p:txBody>
          <a:bodyPr/>
          <a:lstStyle/>
          <a:p>
            <a:pPr marL="0" indent="0">
              <a:buNone/>
            </a:pPr>
            <a:r>
              <a:rPr lang="ar-DZ" dirty="0"/>
              <a:t> </a:t>
            </a:r>
            <a:endParaRPr lang="fr-FR" dirty="0"/>
          </a:p>
          <a:p>
            <a:pPr algn="r" rtl="1"/>
            <a:r>
              <a:rPr lang="ar-DZ" dirty="0"/>
              <a:t>قلة التكاليف وجذب العملاء الجدد</a:t>
            </a:r>
            <a:endParaRPr lang="fr-FR" dirty="0"/>
          </a:p>
          <a:p>
            <a:pPr algn="r" rtl="1"/>
            <a:r>
              <a:rPr lang="ar-DZ" dirty="0"/>
              <a:t>سهولة التعامل بين البائع والمشتري </a:t>
            </a:r>
            <a:endParaRPr lang="fr-FR" dirty="0"/>
          </a:p>
          <a:p>
            <a:pPr algn="r" rtl="1"/>
            <a:r>
              <a:rPr lang="ar-DZ" dirty="0"/>
              <a:t>السرعة وتوفير الوقت </a:t>
            </a:r>
            <a:endParaRPr lang="fr-FR" dirty="0"/>
          </a:p>
          <a:p>
            <a:pPr algn="r" rtl="1"/>
            <a:r>
              <a:rPr lang="ar-DZ" dirty="0"/>
              <a:t>عدم وجود وسطاء</a:t>
            </a:r>
            <a:endParaRPr lang="fr-FR" dirty="0"/>
          </a:p>
        </p:txBody>
      </p:sp>
    </p:spTree>
    <p:extLst>
      <p:ext uri="{BB962C8B-B14F-4D97-AF65-F5344CB8AC3E}">
        <p14:creationId xmlns:p14="http://schemas.microsoft.com/office/powerpoint/2010/main" xmlns="" val="4001398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normAutofit fontScale="90000"/>
          </a:bodyPr>
          <a:lstStyle/>
          <a:p>
            <a:r>
              <a:rPr lang="ar-DZ" dirty="0" smtClean="0"/>
              <a:t>الفرق بين التوزيع التقليدي والتوزيع الالكتروني </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1424863237"/>
              </p:ext>
            </p:extLst>
          </p:nvPr>
        </p:nvGraphicFramePr>
        <p:xfrm>
          <a:off x="467544" y="1412776"/>
          <a:ext cx="8229600" cy="4572000"/>
        </p:xfrm>
        <a:graphic>
          <a:graphicData uri="http://schemas.openxmlformats.org/drawingml/2006/table">
            <a:tbl>
              <a:tblPr firstRow="1" bandRow="1">
                <a:tableStyleId>{5C22544A-7EE6-4342-B048-85BDC9FD1C3A}</a:tableStyleId>
              </a:tblPr>
              <a:tblGrid>
                <a:gridCol w="4114800"/>
                <a:gridCol w="4114800"/>
              </a:tblGrid>
              <a:tr h="288032">
                <a:tc>
                  <a:txBody>
                    <a:bodyPr/>
                    <a:lstStyle/>
                    <a:p>
                      <a:pPr algn="ctr"/>
                      <a:r>
                        <a:rPr lang="ar-DZ" dirty="0" smtClean="0"/>
                        <a:t>التوزيع الالكتروني </a:t>
                      </a:r>
                      <a:endParaRPr lang="fr-FR" dirty="0"/>
                    </a:p>
                  </a:txBody>
                  <a:tcPr/>
                </a:tc>
                <a:tc>
                  <a:txBody>
                    <a:bodyPr/>
                    <a:lstStyle/>
                    <a:p>
                      <a:pPr algn="ctr"/>
                      <a:r>
                        <a:rPr lang="ar-DZ" dirty="0" smtClean="0"/>
                        <a:t>التوزيع التقليدي </a:t>
                      </a:r>
                      <a:endParaRPr lang="fr-FR" dirty="0"/>
                    </a:p>
                  </a:txBody>
                  <a:tcPr/>
                </a:tc>
              </a:tr>
              <a:tr h="7200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DZ" sz="1800" kern="1200" dirty="0" smtClean="0">
                          <a:solidFill>
                            <a:schemeClr val="dk1"/>
                          </a:solidFill>
                          <a:effectLst/>
                          <a:latin typeface="+mn-lt"/>
                          <a:ea typeface="+mn-ea"/>
                          <a:cs typeface="+mn-cs"/>
                        </a:rPr>
                        <a:t>عدم وساطة العديد من تجار التجزئة وتجار الجملة واعادة الوساطة باستخدام وسطاء الكترونيين جدد</a:t>
                      </a:r>
                      <a:endParaRPr lang="fr-FR" sz="1800" kern="1200" dirty="0" smtClean="0">
                        <a:solidFill>
                          <a:schemeClr val="dk1"/>
                        </a:solidFill>
                        <a:effectLst/>
                        <a:latin typeface="+mn-lt"/>
                        <a:ea typeface="+mn-ea"/>
                        <a:cs typeface="+mn-cs"/>
                      </a:endParaRPr>
                    </a:p>
                    <a:p>
                      <a:pPr algn="ctr"/>
                      <a:endParaRPr lang="fr-FR" dirty="0"/>
                    </a:p>
                  </a:txBody>
                  <a:tcPr/>
                </a:tc>
                <a:tc>
                  <a:txBody>
                    <a:bodyPr/>
                    <a:lstStyle/>
                    <a:p>
                      <a:pPr algn="ctr"/>
                      <a:r>
                        <a:rPr lang="ar-DZ" sz="1800" kern="1200" dirty="0" smtClean="0">
                          <a:solidFill>
                            <a:schemeClr val="dk1"/>
                          </a:solidFill>
                          <a:effectLst/>
                          <a:latin typeface="+mn-lt"/>
                          <a:ea typeface="+mn-ea"/>
                          <a:cs typeface="+mn-cs"/>
                        </a:rPr>
                        <a:t>يوجد تجار جملة ويوجد تجار تجزئة </a:t>
                      </a:r>
                      <a:endParaRPr lang="fr-FR" sz="1800" kern="1200" dirty="0">
                        <a:solidFill>
                          <a:schemeClr val="dk1"/>
                        </a:solidFill>
                        <a:effectLst/>
                        <a:latin typeface="+mn-lt"/>
                        <a:ea typeface="+mn-ea"/>
                        <a:cs typeface="+mn-cs"/>
                      </a:endParaRPr>
                    </a:p>
                  </a:txBody>
                  <a:tcPr/>
                </a:tc>
              </a:tr>
              <a:tr h="93610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DZ" sz="1800" kern="1200" dirty="0" smtClean="0">
                          <a:solidFill>
                            <a:schemeClr val="dk1"/>
                          </a:solidFill>
                          <a:effectLst/>
                          <a:latin typeface="+mn-lt"/>
                          <a:ea typeface="+mn-ea"/>
                          <a:cs typeface="+mn-cs"/>
                        </a:rPr>
                        <a:t>لا تتطلب الوجود المادي لأطراف عملية التبادل لإتمام الصفقات وتسليم المنتجات  والنسبة للمنتجات الرقمية تتطلب نظام توزيعي مادي من نقل او تخزين </a:t>
                      </a:r>
                      <a:endParaRPr lang="fr-FR" sz="1800" kern="1200" dirty="0" smtClean="0">
                        <a:solidFill>
                          <a:schemeClr val="dk1"/>
                        </a:solidFill>
                        <a:effectLst/>
                        <a:latin typeface="+mn-lt"/>
                        <a:ea typeface="+mn-ea"/>
                        <a:cs typeface="+mn-cs"/>
                      </a:endParaRPr>
                    </a:p>
                    <a:p>
                      <a:pPr algn="ctr"/>
                      <a:endParaRPr lang="fr-FR" dirty="0"/>
                    </a:p>
                  </a:txBody>
                  <a:tcPr/>
                </a:tc>
                <a:tc>
                  <a:txBody>
                    <a:bodyPr/>
                    <a:lstStyle/>
                    <a:p>
                      <a:pPr algn="ctr" rtl="1"/>
                      <a:r>
                        <a:rPr lang="ar-DZ" sz="1800" kern="1200" dirty="0" smtClean="0">
                          <a:solidFill>
                            <a:schemeClr val="dk1"/>
                          </a:solidFill>
                          <a:effectLst/>
                          <a:latin typeface="+mn-lt"/>
                          <a:ea typeface="+mn-ea"/>
                          <a:cs typeface="+mn-cs"/>
                        </a:rPr>
                        <a:t>-تتطلب عادة الوجود المادي لأطراف عملية التبادل لإتمام الصفقات وتسليم المنتجات.</a:t>
                      </a:r>
                      <a:endParaRPr lang="fr-FR" sz="1800" kern="1200" dirty="0">
                        <a:solidFill>
                          <a:schemeClr val="dk1"/>
                        </a:solidFill>
                        <a:effectLst/>
                        <a:latin typeface="+mn-lt"/>
                        <a:ea typeface="+mn-ea"/>
                        <a:cs typeface="+mn-cs"/>
                      </a:endParaRPr>
                    </a:p>
                  </a:txBody>
                  <a:tcPr/>
                </a:tc>
              </a:tr>
              <a:tr h="504056">
                <a:tc>
                  <a:txBody>
                    <a:bodyPr/>
                    <a:lstStyle/>
                    <a:p>
                      <a:pPr algn="ctr"/>
                      <a:r>
                        <a:rPr lang="ar-DZ" sz="1800" kern="1200" dirty="0" smtClean="0">
                          <a:solidFill>
                            <a:schemeClr val="dk1"/>
                          </a:solidFill>
                          <a:effectLst/>
                          <a:latin typeface="+mn-lt"/>
                          <a:ea typeface="+mn-ea"/>
                          <a:cs typeface="+mn-cs"/>
                        </a:rPr>
                        <a:t>الموقع غير هام فيما عدا الاسباب اللوجستية </a:t>
                      </a:r>
                      <a:endParaRPr lang="fr-FR" sz="1800" kern="1200" dirty="0">
                        <a:solidFill>
                          <a:schemeClr val="dk1"/>
                        </a:solidFill>
                        <a:effectLst/>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DZ" sz="1800" kern="1200" dirty="0" smtClean="0">
                          <a:solidFill>
                            <a:schemeClr val="dk1"/>
                          </a:solidFill>
                          <a:effectLst/>
                          <a:latin typeface="+mn-lt"/>
                          <a:ea typeface="+mn-ea"/>
                          <a:cs typeface="+mn-cs"/>
                        </a:rPr>
                        <a:t>بالنسبة لتجار التجزئة فان الموقع يعتبر هاما جدا </a:t>
                      </a:r>
                      <a:endParaRPr lang="fr-FR" sz="1800" kern="1200" dirty="0" smtClean="0">
                        <a:solidFill>
                          <a:schemeClr val="dk1"/>
                        </a:solidFill>
                        <a:effectLst/>
                        <a:latin typeface="+mn-lt"/>
                        <a:ea typeface="+mn-ea"/>
                        <a:cs typeface="+mn-cs"/>
                      </a:endParaRPr>
                    </a:p>
                    <a:p>
                      <a:pPr algn="ctr"/>
                      <a:endParaRPr lang="fr-FR" dirty="0"/>
                    </a:p>
                  </a:txBody>
                  <a:tcPr/>
                </a:tc>
              </a:tr>
              <a:tr h="288032">
                <a:tc>
                  <a:txBody>
                    <a:bodyPr/>
                    <a:lstStyle/>
                    <a:p>
                      <a:pPr algn="ctr"/>
                      <a:endParaRPr lang="fr-F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kern="1200" dirty="0" smtClean="0">
                        <a:solidFill>
                          <a:schemeClr val="dk1"/>
                        </a:solidFill>
                        <a:effectLst/>
                        <a:latin typeface="+mn-lt"/>
                        <a:ea typeface="+mn-ea"/>
                        <a:cs typeface="+mn-cs"/>
                      </a:endParaRPr>
                    </a:p>
                  </a:txBody>
                  <a:tcPr/>
                </a:tc>
              </a:tr>
              <a:tr h="288032">
                <a:tc>
                  <a:txBody>
                    <a:bodyPr/>
                    <a:lstStyle/>
                    <a:p>
                      <a:endParaRPr lang="fr-FR"/>
                    </a:p>
                  </a:txBody>
                  <a:tcPr/>
                </a:tc>
                <a:tc>
                  <a:txBody>
                    <a:bodyPr/>
                    <a:lstStyle/>
                    <a:p>
                      <a:endParaRPr lang="fr-FR" dirty="0"/>
                    </a:p>
                  </a:txBody>
                  <a:tcPr/>
                </a:tc>
              </a:tr>
              <a:tr h="288032">
                <a:tc>
                  <a:txBody>
                    <a:bodyPr/>
                    <a:lstStyle/>
                    <a:p>
                      <a:endParaRPr lang="fr-FR"/>
                    </a:p>
                  </a:txBody>
                  <a:tcPr/>
                </a:tc>
                <a:tc>
                  <a:txBody>
                    <a:bodyPr/>
                    <a:lstStyle/>
                    <a:p>
                      <a:endParaRPr lang="fr-FR" dirty="0"/>
                    </a:p>
                  </a:txBody>
                  <a:tcPr/>
                </a:tc>
              </a:tr>
              <a:tr h="288032">
                <a:tc>
                  <a:txBody>
                    <a:bodyPr/>
                    <a:lstStyle/>
                    <a:p>
                      <a:endParaRPr lang="fr-FR"/>
                    </a:p>
                  </a:txBody>
                  <a:tcPr/>
                </a:tc>
                <a:tc>
                  <a:txBody>
                    <a:bodyPr/>
                    <a:lstStyle/>
                    <a:p>
                      <a:endParaRPr lang="fr-FR" dirty="0"/>
                    </a:p>
                  </a:txBody>
                  <a:tcPr/>
                </a:tc>
              </a:tr>
            </a:tbl>
          </a:graphicData>
        </a:graphic>
      </p:graphicFrame>
    </p:spTree>
    <p:extLst>
      <p:ext uri="{BB962C8B-B14F-4D97-AF65-F5344CB8AC3E}">
        <p14:creationId xmlns:p14="http://schemas.microsoft.com/office/powerpoint/2010/main" xmlns="" val="530183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8984" y="0"/>
            <a:ext cx="8167816" cy="1417638"/>
          </a:xfrm>
          <a:solidFill>
            <a:schemeClr val="accent2"/>
          </a:solidFill>
        </p:spPr>
        <p:txBody>
          <a:bodyPr>
            <a:normAutofit fontScale="90000"/>
          </a:bodyPr>
          <a:lstStyle/>
          <a:p>
            <a:r>
              <a:rPr lang="fr-FR" dirty="0"/>
              <a:t/>
            </a:r>
            <a:br>
              <a:rPr lang="fr-FR" dirty="0"/>
            </a:br>
            <a:r>
              <a:rPr lang="ar-DZ" dirty="0"/>
              <a:t>دراسة حالة واقع بشركة اتصالات الجزائر البيض التسويق الالكتروني</a:t>
            </a:r>
            <a:r>
              <a:rPr lang="fr-FR" dirty="0"/>
              <a:t/>
            </a:r>
            <a:br>
              <a:rPr lang="fr-FR" dirty="0"/>
            </a:br>
            <a:endParaRPr lang="fr-FR" dirty="0"/>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2850468" y="1600201"/>
            <a:ext cx="1939025" cy="2548880"/>
          </a:xfrm>
        </p:spPr>
      </p:pic>
      <p:pic>
        <p:nvPicPr>
          <p:cNvPr id="5" name="Imag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652120" y="4184071"/>
            <a:ext cx="3267075" cy="1400175"/>
          </a:xfrm>
          <a:prstGeom prst="rect">
            <a:avLst/>
          </a:prstGeom>
        </p:spPr>
      </p:pic>
      <p:pic>
        <p:nvPicPr>
          <p:cNvPr id="6" name="Image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043608" y="4528758"/>
            <a:ext cx="2939232" cy="1723699"/>
          </a:xfrm>
          <a:prstGeom prst="rect">
            <a:avLst/>
          </a:prstGeom>
        </p:spPr>
      </p:pic>
    </p:spTree>
    <p:extLst>
      <p:ext uri="{BB962C8B-B14F-4D97-AF65-F5344CB8AC3E}">
        <p14:creationId xmlns:p14="http://schemas.microsoft.com/office/powerpoint/2010/main" xmlns="" val="2785984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lstStyle/>
          <a:p>
            <a:r>
              <a:rPr lang="ar-DZ" dirty="0" smtClean="0"/>
              <a:t>تعريف شركة الاتصالات الجزائرية </a:t>
            </a:r>
            <a:endParaRPr lang="fr-FR" dirty="0"/>
          </a:p>
        </p:txBody>
      </p:sp>
      <p:sp>
        <p:nvSpPr>
          <p:cNvPr id="3" name="Espace réservé du contenu 2"/>
          <p:cNvSpPr>
            <a:spLocks noGrp="1"/>
          </p:cNvSpPr>
          <p:nvPr>
            <p:ph idx="1"/>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just" rtl="1"/>
            <a:r>
              <a:rPr lang="ar-DZ" dirty="0" smtClean="0"/>
              <a:t> </a:t>
            </a:r>
            <a:r>
              <a:rPr lang="fr-FR" dirty="0"/>
              <a:t> </a:t>
            </a:r>
            <a:r>
              <a:rPr lang="ar-DZ" dirty="0"/>
              <a:t>تعريف شركة الاتصالات مؤسسة عمومية تنشط في سوق الشبكة وخدمات الاتصالات السلكية واللاسلكية بالجزائر تأسست وفق قانون  03/2000 المؤرخ في 5أوت </a:t>
            </a:r>
            <a:r>
              <a:rPr lang="ar-DZ" dirty="0" smtClean="0"/>
              <a:t>2000ا لمحدد </a:t>
            </a:r>
            <a:r>
              <a:rPr lang="ar-DZ" dirty="0"/>
              <a:t>للقواعد العامة للبريد والمواصلات</a:t>
            </a:r>
            <a:r>
              <a:rPr lang="ar-DZ" dirty="0" smtClean="0"/>
              <a:t>.</a:t>
            </a:r>
            <a:endParaRPr lang="fr-FR" dirty="0"/>
          </a:p>
        </p:txBody>
      </p:sp>
    </p:spTree>
    <p:extLst>
      <p:ext uri="{BB962C8B-B14F-4D97-AF65-F5344CB8AC3E}">
        <p14:creationId xmlns:p14="http://schemas.microsoft.com/office/powerpoint/2010/main" xmlns="" val="4145763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lstStyle/>
          <a:p>
            <a:r>
              <a:rPr lang="ar-DZ" dirty="0" smtClean="0"/>
              <a:t>المزيج التسويقي للشركة </a:t>
            </a:r>
            <a:endParaRPr lang="fr-FR" dirty="0"/>
          </a:p>
        </p:txBody>
      </p:sp>
      <p:sp>
        <p:nvSpPr>
          <p:cNvPr id="3" name="Espace réservé du contenu 2"/>
          <p:cNvSpPr>
            <a:spLocks noGrp="1"/>
          </p:cNvSpPr>
          <p:nvPr>
            <p:ph idx="1"/>
          </p:nvPr>
        </p:nvSpPr>
        <p:spPr/>
        <p:style>
          <a:lnRef idx="1">
            <a:schemeClr val="accent3"/>
          </a:lnRef>
          <a:fillRef idx="1002">
            <a:schemeClr val="lt2"/>
          </a:fillRef>
          <a:effectRef idx="1">
            <a:schemeClr val="accent3"/>
          </a:effectRef>
          <a:fontRef idx="minor">
            <a:schemeClr val="dk1"/>
          </a:fontRef>
        </p:style>
        <p:txBody>
          <a:bodyPr>
            <a:normAutofit fontScale="40000" lnSpcReduction="20000"/>
          </a:bodyPr>
          <a:lstStyle/>
          <a:p>
            <a:r>
              <a:rPr lang="ar-DZ" dirty="0"/>
              <a:t> </a:t>
            </a:r>
            <a:endParaRPr lang="fr-FR" dirty="0"/>
          </a:p>
          <a:p>
            <a:pPr algn="r" rtl="1"/>
            <a:r>
              <a:rPr lang="ar-DZ" dirty="0"/>
              <a:t>تعتمد الوظيفة التسويقية لاتصالات الجزائر اساسا على تحليل السوق والبيئة المحيطة بها وتأخذ بعين الاعتبار اراء ورغبات الزبائن حيث تتم وضع القرارات المتعلقة بنوعية الخدمات المقدمة ثم دراسة الاسعار باختيار سعر مناسب لكل خدمة بعدها يتم توزيعها لتصل الى الزبون من خلال سياسة توزيعية تنتهجها المؤسسة وفي ما يلي ملخص عن المزيج التسويقي لمؤسسة اتصالات الجزائر  </a:t>
            </a:r>
            <a:endParaRPr lang="fr-FR" dirty="0"/>
          </a:p>
          <a:p>
            <a:pPr algn="r" rtl="1"/>
            <a:r>
              <a:rPr lang="ar-DZ" dirty="0"/>
              <a:t>اولا :المنتج خدمات اتصالات الجزائر </a:t>
            </a:r>
            <a:endParaRPr lang="fr-FR" dirty="0"/>
          </a:p>
          <a:p>
            <a:pPr algn="r" rtl="1"/>
            <a:r>
              <a:rPr lang="ar-DZ" dirty="0"/>
              <a:t>وغالبا هو عبارة عن خدمات نذكر منها :</a:t>
            </a:r>
            <a:endParaRPr lang="fr-FR" dirty="0"/>
          </a:p>
          <a:p>
            <a:pPr algn="r" rtl="1"/>
            <a:r>
              <a:rPr lang="ar-DZ" dirty="0"/>
              <a:t>خدمات الهاتف </a:t>
            </a:r>
            <a:endParaRPr lang="fr-FR" dirty="0"/>
          </a:p>
          <a:p>
            <a:pPr algn="r" rtl="1"/>
            <a:r>
              <a:rPr lang="ar-DZ" dirty="0"/>
              <a:t>خدمات الانترنت </a:t>
            </a:r>
            <a:endParaRPr lang="fr-FR" dirty="0"/>
          </a:p>
          <a:p>
            <a:pPr algn="r" rtl="1"/>
            <a:r>
              <a:rPr lang="ar-DZ" dirty="0"/>
              <a:t>خدمات الكترونية </a:t>
            </a:r>
            <a:endParaRPr lang="fr-FR" dirty="0"/>
          </a:p>
          <a:p>
            <a:pPr algn="r" rtl="1"/>
            <a:r>
              <a:rPr lang="ar-DZ" dirty="0"/>
              <a:t>ثانيا :تسعير خدمات اتصالات الجزائر </a:t>
            </a:r>
            <a:endParaRPr lang="fr-FR" dirty="0"/>
          </a:p>
          <a:p>
            <a:pPr algn="r" rtl="1"/>
            <a:r>
              <a:rPr lang="ar-DZ" dirty="0"/>
              <a:t>تحرص اتصالات الجزائر على مراعاة حاجات ورغبات المستهلكين المشتركين بغاية ارضائهم والمحافظة عليهم لزيادة الحصة السوقية ومن جهة اخرى لمواجهة المنافسة </a:t>
            </a:r>
            <a:endParaRPr lang="fr-FR" dirty="0"/>
          </a:p>
          <a:p>
            <a:pPr algn="r" rtl="1"/>
            <a:r>
              <a:rPr lang="ar-DZ" dirty="0"/>
              <a:t>تسعير خدمات شبكة الهاتف </a:t>
            </a:r>
            <a:endParaRPr lang="fr-FR" dirty="0"/>
          </a:p>
          <a:p>
            <a:pPr algn="r" rtl="1"/>
            <a:r>
              <a:rPr lang="ar-DZ" dirty="0"/>
              <a:t>تسعير خدمات الانترنت </a:t>
            </a:r>
            <a:endParaRPr lang="fr-FR" dirty="0"/>
          </a:p>
          <a:p>
            <a:pPr algn="r" rtl="1"/>
            <a:r>
              <a:rPr lang="ar-DZ" dirty="0"/>
              <a:t>تسعير خدمات الكترونية </a:t>
            </a:r>
            <a:endParaRPr lang="fr-FR" dirty="0"/>
          </a:p>
          <a:p>
            <a:pPr algn="r" rtl="1"/>
            <a:r>
              <a:rPr lang="ar-DZ" dirty="0"/>
              <a:t>ثالثا: ترويج خدمات اتصالات الجزائر</a:t>
            </a:r>
            <a:endParaRPr lang="fr-FR" dirty="0"/>
          </a:p>
          <a:p>
            <a:pPr algn="r" rtl="1"/>
            <a:r>
              <a:rPr lang="ar-DZ" dirty="0"/>
              <a:t>من بين اهدافها تحقيق صورة ذهنية طيبة عن المؤسسة وخدماتها فسخرت امكانيات لهذا المجال عن طريق </a:t>
            </a:r>
            <a:endParaRPr lang="fr-FR" dirty="0"/>
          </a:p>
          <a:p>
            <a:pPr algn="r" rtl="1"/>
            <a:r>
              <a:rPr lang="ar-DZ" dirty="0"/>
              <a:t>تنشيط المبيعات </a:t>
            </a:r>
            <a:endParaRPr lang="fr-FR" dirty="0"/>
          </a:p>
          <a:p>
            <a:pPr algn="r" rtl="1"/>
            <a:r>
              <a:rPr lang="ar-DZ" dirty="0"/>
              <a:t>الاعلان والإشهار</a:t>
            </a:r>
            <a:endParaRPr lang="fr-FR" dirty="0"/>
          </a:p>
          <a:p>
            <a:pPr algn="r" rtl="1"/>
            <a:r>
              <a:rPr lang="ar-DZ" dirty="0"/>
              <a:t>البيع الشخصي </a:t>
            </a:r>
            <a:endParaRPr lang="fr-FR" dirty="0"/>
          </a:p>
          <a:p>
            <a:pPr algn="r" rtl="1"/>
            <a:r>
              <a:rPr lang="ar-DZ" dirty="0"/>
              <a:t>المعارض والندوات </a:t>
            </a:r>
            <a:endParaRPr lang="fr-FR" dirty="0"/>
          </a:p>
          <a:p>
            <a:pPr algn="r" rtl="1"/>
            <a:r>
              <a:rPr lang="ar-DZ" dirty="0"/>
              <a:t>الرعاية </a:t>
            </a:r>
            <a:endParaRPr lang="fr-FR" dirty="0"/>
          </a:p>
          <a:p>
            <a:pPr algn="r" rtl="1"/>
            <a:r>
              <a:rPr lang="ar-DZ" dirty="0"/>
              <a:t>النشر </a:t>
            </a:r>
            <a:endParaRPr lang="fr-FR" dirty="0"/>
          </a:p>
        </p:txBody>
      </p:sp>
    </p:spTree>
    <p:extLst>
      <p:ext uri="{BB962C8B-B14F-4D97-AF65-F5344CB8AC3E}">
        <p14:creationId xmlns:p14="http://schemas.microsoft.com/office/powerpoint/2010/main" xmlns="" val="190449907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385</Words>
  <Application>Microsoft Office PowerPoint</Application>
  <PresentationFormat>Affichage à l'écran (4:3)</PresentationFormat>
  <Paragraphs>68</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ملخص البحث :التوزيع الالكتروني </vt:lpstr>
      <vt:lpstr>1-تعريف التوزيع الالكتروني :</vt:lpstr>
      <vt:lpstr>انواع التوزيع الالكتروني </vt:lpstr>
      <vt:lpstr>اهمية التوزيع الالكتروني </vt:lpstr>
      <vt:lpstr>خصائص التوزيع الالكتروني </vt:lpstr>
      <vt:lpstr>الفرق بين التوزيع التقليدي والتوزيع الالكتروني </vt:lpstr>
      <vt:lpstr> دراسة حالة واقع بشركة اتصالات الجزائر البيض التسويق الالكتروني </vt:lpstr>
      <vt:lpstr>تعريف شركة الاتصالات الجزائرية </vt:lpstr>
      <vt:lpstr>المزيج التسويقي للشركة </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ملخص البحث :التوزيع الالكتروني </dc:title>
  <dc:creator>salah salah</dc:creator>
  <cp:lastModifiedBy>admin</cp:lastModifiedBy>
  <cp:revision>1</cp:revision>
  <dcterms:modified xsi:type="dcterms:W3CDTF">2020-04-19T14:58:23Z</dcterms:modified>
</cp:coreProperties>
</file>