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1"/>
  </p:normalViewPr>
  <p:slideViewPr>
    <p:cSldViewPr snapToGrid="0" snapToObjects="1">
      <p:cViewPr varScale="1">
        <p:scale>
          <a:sx n="91" d="100"/>
          <a:sy n="91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4657E16-47D7-3641-944F-B17CCD5CE321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5EE1141-9808-9745-9938-43C579F55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75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E16-47D7-3641-944F-B17CCD5CE321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1141-9808-9745-9938-43C579F55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28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E16-47D7-3641-944F-B17CCD5CE321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1141-9808-9745-9938-43C579F55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534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E16-47D7-3641-944F-B17CCD5CE321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1141-9808-9745-9938-43C579F55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316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E16-47D7-3641-944F-B17CCD5CE321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1141-9808-9745-9938-43C579F55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112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E16-47D7-3641-944F-B17CCD5CE321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1141-9808-9745-9938-43C579F55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030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E16-47D7-3641-944F-B17CCD5CE321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1141-9808-9745-9938-43C579F55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964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4657E16-47D7-3641-944F-B17CCD5CE321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1141-9808-9745-9938-43C579F55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773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4657E16-47D7-3641-944F-B17CCD5CE321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1141-9808-9745-9938-43C579F55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48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E16-47D7-3641-944F-B17CCD5CE321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1141-9808-9745-9938-43C579F55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47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E16-47D7-3641-944F-B17CCD5CE321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1141-9808-9745-9938-43C579F55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23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E16-47D7-3641-944F-B17CCD5CE321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1141-9808-9745-9938-43C579F55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29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E16-47D7-3641-944F-B17CCD5CE321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1141-9808-9745-9938-43C579F55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79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E16-47D7-3641-944F-B17CCD5CE321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1141-9808-9745-9938-43C579F55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69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E16-47D7-3641-944F-B17CCD5CE321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1141-9808-9745-9938-43C579F55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43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E16-47D7-3641-944F-B17CCD5CE321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1141-9808-9745-9938-43C579F55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63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E16-47D7-3641-944F-B17CCD5CE321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1141-9808-9745-9938-43C579F55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7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4657E16-47D7-3641-944F-B17CCD5CE321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5EE1141-9808-9745-9938-43C579F55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7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  <p:sldLayoutId id="214748378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F9A5B8-E2FF-8042-8EBF-3EDEB0F2BB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Revenue, </a:t>
            </a:r>
            <a:r>
              <a:rPr lang="fr-FR" b="1" dirty="0" err="1"/>
              <a:t>Cost</a:t>
            </a:r>
            <a:r>
              <a:rPr lang="fr-FR" b="1" dirty="0"/>
              <a:t> and Profit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C896053-430D-3B46-BCA3-6953F4594C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717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E2ED7E-175F-2943-8841-2390242FA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Revenue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261C8E-B479-B04D-BF8C-FCD7BFB80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Revenue</a:t>
            </a:r>
            <a:r>
              <a:rPr lang="en-US" sz="2400" dirty="0"/>
              <a:t> is the income earned by a business over a period of time, </a:t>
            </a:r>
            <a:r>
              <a:rPr lang="en-US" sz="2400" dirty="0" err="1"/>
              <a:t>eg</a:t>
            </a:r>
            <a:r>
              <a:rPr lang="en-US" sz="2400" dirty="0"/>
              <a:t> one month. The amount of revenue earned depends on two things - the number of items sold and their selling price. In short, </a:t>
            </a:r>
            <a:r>
              <a:rPr lang="en-US" sz="2400" b="1" dirty="0"/>
              <a:t>revenue = price x quantity</a:t>
            </a:r>
            <a:r>
              <a:rPr lang="en-US" sz="2400" dirty="0"/>
              <a:t>.</a:t>
            </a:r>
            <a:endParaRPr lang="fr-FR" sz="2400" dirty="0"/>
          </a:p>
          <a:p>
            <a:r>
              <a:rPr lang="en-US" sz="2400" dirty="0"/>
              <a:t>For example, the total revenue raised by selling 2,000 items priced £30 each is 2,000 x £30 = £60,000.</a:t>
            </a:r>
            <a:endParaRPr lang="fr-FR" sz="2400" dirty="0"/>
          </a:p>
          <a:p>
            <a:r>
              <a:rPr lang="en-US" sz="2400" dirty="0"/>
              <a:t>Revenue is sometimes called </a:t>
            </a:r>
            <a:r>
              <a:rPr lang="en-US" sz="2400" b="1" dirty="0"/>
              <a:t>sales</a:t>
            </a:r>
            <a:r>
              <a:rPr lang="en-US" sz="2400" dirty="0"/>
              <a:t>, </a:t>
            </a:r>
            <a:r>
              <a:rPr lang="en-US" sz="2400" b="1" dirty="0"/>
              <a:t>sales revenue</a:t>
            </a:r>
            <a:r>
              <a:rPr lang="en-US" sz="2400" dirty="0"/>
              <a:t>, </a:t>
            </a:r>
            <a:r>
              <a:rPr lang="en-US" sz="2400" b="1" dirty="0"/>
              <a:t>total revenue</a:t>
            </a:r>
            <a:r>
              <a:rPr lang="en-US" sz="2400" dirty="0"/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10248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EFCA48-9CE4-4C4F-AC26-9594F3EB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Costs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4A58B3-B9D1-4D4E-B474-1F90869A0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77440"/>
            <a:ext cx="9606831" cy="4135902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are the expenses involved in making a product.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costs, called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costs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change with the amount produced. For example, the cost of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 materials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rises as more output is made.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costs, called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fixed costs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stay the same even if more is produced.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rent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an example of a fixed cost which remains the same each month even if output rises.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way of classifying costs is to distinguish between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costs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indirect costs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Direct costs, such as raw materials, can be linked to a product whereas indirect costs, such as rent, cannot be linked directly to a product.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460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16F6DD-EB42-724D-BB64-57E9A835B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/>
              <a:t>costs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355A8A-94DA-5A42-9D8F-BF86CF4D5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10014794" cy="3670691"/>
          </a:xfrm>
        </p:spPr>
        <p:txBody>
          <a:bodyPr/>
          <a:lstStyle/>
          <a:p>
            <a:r>
              <a:rPr lang="en-US" sz="2400" dirty="0"/>
              <a:t>The </a:t>
            </a:r>
            <a:r>
              <a:rPr lang="en-US" sz="2400" b="1" dirty="0"/>
              <a:t>total cost</a:t>
            </a:r>
            <a:r>
              <a:rPr lang="en-US" sz="2400" dirty="0"/>
              <a:t> is the amount of money spent by a firm on producing a given level of output. Total costs are made up of fixed costs (FC) and variable costs (VC).</a:t>
            </a:r>
            <a:endParaRPr lang="fr-FR" sz="2400" dirty="0"/>
          </a:p>
          <a:p>
            <a:r>
              <a:rPr lang="en-US" sz="2400" dirty="0"/>
              <a:t>Put simply, </a:t>
            </a:r>
            <a:r>
              <a:rPr lang="en-US" sz="2400" b="1" dirty="0"/>
              <a:t>profit</a:t>
            </a:r>
            <a:r>
              <a:rPr lang="en-US" sz="2400" dirty="0"/>
              <a:t> is the surplus left from revenue after paying all costs. Profit is found by deducting total costs from revenue. In short: </a:t>
            </a:r>
            <a:r>
              <a:rPr lang="en-US" sz="2400" b="1" dirty="0"/>
              <a:t>profit = total revenue - total costs</a:t>
            </a:r>
            <a:r>
              <a:rPr lang="en-US" sz="2400" dirty="0"/>
              <a:t>.</a:t>
            </a:r>
            <a:endParaRPr lang="fr-FR" sz="2400" dirty="0"/>
          </a:p>
          <a:p>
            <a:r>
              <a:rPr lang="en-US" sz="2400" dirty="0"/>
              <a:t>For example, if a firm has a total revenue of £100,000 and a total cost of £80,000, then they are left with £20,000 profit.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198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F42ECB-8D78-F644-9DD9-B86BF92B1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Profit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C64F39-6B84-1447-9794-68F681E32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the reward for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risk-taking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business can use profit to either: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reward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owners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for the future, in case there is a downturn in revenue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1808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C6A35-151E-FE4A-862F-BE4C57BD7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/>
              <a:t>Losses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C6CF3A-71EF-0246-A905-1579C7872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944455" cy="37973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Trading does not guarantee profit. A </a:t>
            </a:r>
            <a:r>
              <a:rPr lang="en-US" sz="2400" b="1" dirty="0"/>
              <a:t>loss</a:t>
            </a:r>
            <a:r>
              <a:rPr lang="en-US" sz="2400" dirty="0"/>
              <a:t> is made when the revenue from sales is not enough to cover all the costs of production. For example, if a company has a total revenue of £60,000 and a total cost of £90,000, then they have lost £30,000 from trading.</a:t>
            </a:r>
            <a:endParaRPr lang="fr-FR" sz="2400" dirty="0"/>
          </a:p>
          <a:p>
            <a:r>
              <a:rPr lang="en-US" sz="2400" dirty="0"/>
              <a:t>Losses can be reduced or turned into profit by:</a:t>
            </a:r>
            <a:endParaRPr lang="fr-FR" sz="2400" dirty="0"/>
          </a:p>
          <a:p>
            <a:pPr lvl="0"/>
            <a:r>
              <a:rPr lang="en-US" sz="2400" b="1" dirty="0"/>
              <a:t>cutting costs</a:t>
            </a:r>
            <a:r>
              <a:rPr lang="en-US" sz="2400" dirty="0"/>
              <a:t> - </a:t>
            </a:r>
            <a:r>
              <a:rPr lang="en-US" sz="2400" dirty="0" err="1"/>
              <a:t>eg</a:t>
            </a:r>
            <a:r>
              <a:rPr lang="en-US" sz="2400" dirty="0"/>
              <a:t> by letting staff go and asking those who remain to accept lower wages</a:t>
            </a:r>
            <a:endParaRPr lang="fr-FR" sz="2400" dirty="0"/>
          </a:p>
          <a:p>
            <a:pPr lvl="0"/>
            <a:r>
              <a:rPr lang="en-US" sz="2400" b="1" dirty="0"/>
              <a:t>increasing revenue</a:t>
            </a:r>
            <a:r>
              <a:rPr lang="en-US" sz="2400" dirty="0"/>
              <a:t> - </a:t>
            </a:r>
            <a:r>
              <a:rPr lang="en-US" sz="2400" dirty="0" err="1"/>
              <a:t>eg</a:t>
            </a:r>
            <a:r>
              <a:rPr lang="en-US" sz="2400" dirty="0"/>
              <a:t> by cutting prices and selling more items - if demand is elastic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4871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Salle d’ions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le d’ions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le d’ion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{52D55AC7-3D8A-B444-8BE9-51827AA84B27}tf10001076</Template>
  <TotalTime>1145</TotalTime>
  <Words>448</Words>
  <Application>Microsoft Macintosh PowerPoint</Application>
  <PresentationFormat>Grand écran</PresentationFormat>
  <Paragraphs>24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Salle d’ions</vt:lpstr>
      <vt:lpstr>Revenue, Cost and Profit </vt:lpstr>
      <vt:lpstr>Revenue</vt:lpstr>
      <vt:lpstr>Costs</vt:lpstr>
      <vt:lpstr>costs</vt:lpstr>
      <vt:lpstr>Profit</vt:lpstr>
      <vt:lpstr>Losses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Revenue, Cost and Profit </dc:title>
  <dc:creator>Microsoft Office User</dc:creator>
  <cp:lastModifiedBy>Guechariuniv2016@gmail.com</cp:lastModifiedBy>
  <cp:revision>4</cp:revision>
  <dcterms:created xsi:type="dcterms:W3CDTF">2019-06-09T14:07:56Z</dcterms:created>
  <dcterms:modified xsi:type="dcterms:W3CDTF">2020-03-09T12:09:20Z</dcterms:modified>
</cp:coreProperties>
</file>