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71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21"/>
  </p:normalViewPr>
  <p:slideViewPr>
    <p:cSldViewPr snapToGrid="0" snapToObjects="1">
      <p:cViewPr varScale="1">
        <p:scale>
          <a:sx n="91" d="100"/>
          <a:sy n="91" d="100"/>
        </p:scale>
        <p:origin x="84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24657E16-47D7-3641-944F-B17CCD5CE321}" type="datetimeFigureOut">
              <a:rPr lang="fr-FR" smtClean="0"/>
              <a:t>08/03/2020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A5EE1141-9808-9745-9938-43C579F552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0759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57E16-47D7-3641-944F-B17CCD5CE321}" type="datetimeFigureOut">
              <a:rPr lang="fr-FR" smtClean="0"/>
              <a:t>08/03/2020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E1141-9808-9745-9938-43C579F552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5281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57E16-47D7-3641-944F-B17CCD5CE321}" type="datetimeFigureOut">
              <a:rPr lang="fr-FR" smtClean="0"/>
              <a:t>08/03/2020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E1141-9808-9745-9938-43C579F552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65343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57E16-47D7-3641-944F-B17CCD5CE321}" type="datetimeFigureOut">
              <a:rPr lang="fr-FR" smtClean="0"/>
              <a:t>08/03/2020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E1141-9808-9745-9938-43C579F552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33164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57E16-47D7-3641-944F-B17CCD5CE321}" type="datetimeFigureOut">
              <a:rPr lang="fr-FR" smtClean="0"/>
              <a:t>08/03/2020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E1141-9808-9745-9938-43C579F552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21121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57E16-47D7-3641-944F-B17CCD5CE321}" type="datetimeFigureOut">
              <a:rPr lang="fr-FR" smtClean="0"/>
              <a:t>08/03/2020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E1141-9808-9745-9938-43C579F552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00305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57E16-47D7-3641-944F-B17CCD5CE321}" type="datetimeFigureOut">
              <a:rPr lang="fr-FR" smtClean="0"/>
              <a:t>08/03/2020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E1141-9808-9745-9938-43C579F552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69643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24657E16-47D7-3641-944F-B17CCD5CE321}" type="datetimeFigureOut">
              <a:rPr lang="fr-FR" smtClean="0"/>
              <a:t>08/03/2020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E1141-9808-9745-9938-43C579F552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07738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24657E16-47D7-3641-944F-B17CCD5CE321}" type="datetimeFigureOut">
              <a:rPr lang="fr-FR" smtClean="0"/>
              <a:t>08/03/2020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E1141-9808-9745-9938-43C579F552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2484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57E16-47D7-3641-944F-B17CCD5CE321}" type="datetimeFigureOut">
              <a:rPr lang="fr-FR" smtClean="0"/>
              <a:t>08/03/2020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E1141-9808-9745-9938-43C579F552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1473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57E16-47D7-3641-944F-B17CCD5CE321}" type="datetimeFigureOut">
              <a:rPr lang="fr-FR" smtClean="0"/>
              <a:t>08/03/2020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E1141-9808-9745-9938-43C579F552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9235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57E16-47D7-3641-944F-B17CCD5CE321}" type="datetimeFigureOut">
              <a:rPr lang="fr-FR" smtClean="0"/>
              <a:t>08/03/2020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E1141-9808-9745-9938-43C579F552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1292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57E16-47D7-3641-944F-B17CCD5CE321}" type="datetimeFigureOut">
              <a:rPr lang="fr-FR" smtClean="0"/>
              <a:t>08/03/2020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E1141-9808-9745-9938-43C579F552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9794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57E16-47D7-3641-944F-B17CCD5CE321}" type="datetimeFigureOut">
              <a:rPr lang="fr-FR" smtClean="0"/>
              <a:t>08/03/2020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E1141-9808-9745-9938-43C579F552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2695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57E16-47D7-3641-944F-B17CCD5CE321}" type="datetimeFigureOut">
              <a:rPr lang="fr-FR" smtClean="0"/>
              <a:t>08/03/2020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E1141-9808-9745-9938-43C579F552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3433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57E16-47D7-3641-944F-B17CCD5CE321}" type="datetimeFigureOut">
              <a:rPr lang="fr-FR" smtClean="0"/>
              <a:t>08/03/2020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E1141-9808-9745-9938-43C579F552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4631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57E16-47D7-3641-944F-B17CCD5CE321}" type="datetimeFigureOut">
              <a:rPr lang="fr-FR" smtClean="0"/>
              <a:t>08/03/2020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E1141-9808-9745-9938-43C579F552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17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4657E16-47D7-3641-944F-B17CCD5CE321}" type="datetimeFigureOut">
              <a:rPr lang="fr-FR" smtClean="0"/>
              <a:t>08/03/2020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fr-FR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A5EE1141-9808-9745-9938-43C579F552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479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  <p:sldLayoutId id="2147483783" r:id="rId12"/>
    <p:sldLayoutId id="2147483784" r:id="rId13"/>
    <p:sldLayoutId id="2147483785" r:id="rId14"/>
    <p:sldLayoutId id="2147483786" r:id="rId15"/>
    <p:sldLayoutId id="2147483787" r:id="rId16"/>
    <p:sldLayoutId id="214748378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F9A5B8-E2FF-8042-8EBF-3EDEB0F2BBA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b="1" dirty="0"/>
              <a:t>Revenue, </a:t>
            </a:r>
            <a:r>
              <a:rPr lang="fr-FR" b="1" dirty="0" err="1"/>
              <a:t>Cost</a:t>
            </a:r>
            <a:r>
              <a:rPr lang="fr-FR" b="1" dirty="0"/>
              <a:t> and Profit</a:t>
            </a:r>
            <a:br>
              <a:rPr lang="fr-FR" b="1" dirty="0"/>
            </a:b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C896053-430D-3B46-BCA3-6953F4594C4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87170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E2ED7E-175F-2943-8841-2390242FA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Revenue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9261C8E-B479-B04D-BF8C-FCD7BFB809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b="1" dirty="0"/>
              <a:t>Revenue</a:t>
            </a:r>
            <a:r>
              <a:rPr lang="en-US" sz="2400" dirty="0"/>
              <a:t> is the income earned by a business over a period of time, </a:t>
            </a:r>
            <a:r>
              <a:rPr lang="en-US" sz="2400" dirty="0" err="1"/>
              <a:t>eg</a:t>
            </a:r>
            <a:r>
              <a:rPr lang="en-US" sz="2400" dirty="0"/>
              <a:t> one month. The amount of revenue earned depends on two things - the number of items sold and their selling price. In short, </a:t>
            </a:r>
            <a:r>
              <a:rPr lang="en-US" sz="2400" b="1" dirty="0"/>
              <a:t>revenue = price x quantity</a:t>
            </a:r>
            <a:r>
              <a:rPr lang="en-US" sz="2400" dirty="0"/>
              <a:t>.</a:t>
            </a:r>
            <a:endParaRPr lang="fr-FR" sz="2400" dirty="0"/>
          </a:p>
          <a:p>
            <a:r>
              <a:rPr lang="en-US" sz="2400" dirty="0"/>
              <a:t>For example, the total revenue raised by selling 2,000 items priced £30 each is 2,000 x £30 = £60,000.</a:t>
            </a:r>
            <a:endParaRPr lang="fr-FR" sz="2400" dirty="0"/>
          </a:p>
          <a:p>
            <a:r>
              <a:rPr lang="en-US" sz="2400" dirty="0"/>
              <a:t>Revenue is sometimes called </a:t>
            </a:r>
            <a:r>
              <a:rPr lang="en-US" sz="2400" b="1" dirty="0"/>
              <a:t>sales</a:t>
            </a:r>
            <a:r>
              <a:rPr lang="en-US" sz="2400" dirty="0"/>
              <a:t>, </a:t>
            </a:r>
            <a:r>
              <a:rPr lang="en-US" sz="2400" b="1" dirty="0"/>
              <a:t>sales revenue</a:t>
            </a:r>
            <a:r>
              <a:rPr lang="en-US" sz="2400" dirty="0"/>
              <a:t>, </a:t>
            </a:r>
            <a:r>
              <a:rPr lang="en-US" sz="2400" b="1" dirty="0"/>
              <a:t>total revenue</a:t>
            </a:r>
            <a:r>
              <a:rPr lang="en-US" sz="2400" dirty="0"/>
              <a:t>.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610248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EFCA48-9CE4-4C4F-AC26-9594F3EB1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Costs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84A58B3-B9D1-4D4E-B474-1F90869A09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377440"/>
            <a:ext cx="9606831" cy="4135902"/>
          </a:xfrm>
        </p:spPr>
        <p:txBody>
          <a:bodyPr>
            <a:norm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are the expenses involved in making a product.</a:t>
            </a: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 costs, called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variable costs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change with the amount produced. For example, the cost of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raw materials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rises as more output is made.</a:t>
            </a: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Other costs, called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fixed costs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stay the same even if more is produced.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Office rent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is an example of a fixed cost which remains the same each month even if output rises.</a:t>
            </a: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Another way of classifying costs is to distinguish between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direct costs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and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indirect costs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Direct costs, such as raw materials, can be linked to a product whereas indirect costs, such as rent, cannot be linked directly to a product.</a:t>
            </a: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54604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16F6DD-EB42-724D-BB64-57E9A835B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err="1"/>
              <a:t>costs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C355A8A-94DA-5A42-9D8F-BF86CF4D56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499"/>
            <a:ext cx="10014794" cy="3670691"/>
          </a:xfrm>
        </p:spPr>
        <p:txBody>
          <a:bodyPr/>
          <a:lstStyle/>
          <a:p>
            <a:r>
              <a:rPr lang="en-US" sz="2400" dirty="0"/>
              <a:t>The </a:t>
            </a:r>
            <a:r>
              <a:rPr lang="en-US" sz="2400" b="1" dirty="0"/>
              <a:t>total cost</a:t>
            </a:r>
            <a:r>
              <a:rPr lang="en-US" sz="2400" dirty="0"/>
              <a:t> is the amount of money spent by a firm on producing a given level of output. Total costs are made up of fixed costs (FC) and variable costs (VC).</a:t>
            </a:r>
            <a:endParaRPr lang="fr-FR" sz="2400" dirty="0"/>
          </a:p>
          <a:p>
            <a:r>
              <a:rPr lang="en-US" sz="2400" dirty="0"/>
              <a:t>Put simply, </a:t>
            </a:r>
            <a:r>
              <a:rPr lang="en-US" sz="2400" b="1" dirty="0"/>
              <a:t>profit</a:t>
            </a:r>
            <a:r>
              <a:rPr lang="en-US" sz="2400" dirty="0"/>
              <a:t> is the surplus left from revenue after paying all costs. Profit is found by deducting total costs from revenue. In short: </a:t>
            </a:r>
            <a:r>
              <a:rPr lang="en-US" sz="2400" b="1" dirty="0"/>
              <a:t>profit = total revenue - total costs</a:t>
            </a:r>
            <a:r>
              <a:rPr lang="en-US" sz="2400" dirty="0"/>
              <a:t>.</a:t>
            </a:r>
            <a:endParaRPr lang="fr-FR" sz="2400" dirty="0"/>
          </a:p>
          <a:p>
            <a:r>
              <a:rPr lang="en-US" sz="2400" dirty="0"/>
              <a:t>For example, if a firm has a total revenue of £100,000 and a total cost of £80,000, then they are left with £20,000 profit.</a:t>
            </a:r>
            <a:endParaRPr lang="fr-FR" sz="24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919882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F42ECB-8D78-F644-9DD9-B86BF92B1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Profit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3C64F39-6B84-1447-9794-68F681E32E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Profit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is the reward for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risk-taking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 business can use profit to either:</a:t>
            </a:r>
            <a:endParaRPr lang="fr-F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fr-FR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reward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owners</a:t>
            </a:r>
            <a:endParaRPr lang="fr-F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fr-FR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invest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in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growth</a:t>
            </a:r>
            <a:endParaRPr lang="fr-F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save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for the future, in case there is a downturn in revenue</a:t>
            </a:r>
            <a:endParaRPr lang="fr-F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118087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BC6A35-151E-FE4A-862F-BE4C57BD7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err="1"/>
              <a:t>Losses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BC6CF3A-71EF-0246-A905-1579C7872D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9944455" cy="3797300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Trading does not guarantee profit. A </a:t>
            </a:r>
            <a:r>
              <a:rPr lang="en-US" sz="2400" b="1" dirty="0"/>
              <a:t>loss</a:t>
            </a:r>
            <a:r>
              <a:rPr lang="en-US" sz="2400" dirty="0"/>
              <a:t> is made when the revenue from sales is not enough to cover all the costs of production. For example, if a company has a total revenue of £60,000 and a total cost of £90,000, then they have lost £30,000 from trading.</a:t>
            </a:r>
            <a:endParaRPr lang="fr-FR" sz="2400" dirty="0"/>
          </a:p>
          <a:p>
            <a:r>
              <a:rPr lang="en-US" sz="2400" dirty="0"/>
              <a:t>Losses can be reduced or turned into profit by:</a:t>
            </a:r>
            <a:endParaRPr lang="fr-FR" sz="2400" dirty="0"/>
          </a:p>
          <a:p>
            <a:pPr lvl="0"/>
            <a:r>
              <a:rPr lang="en-US" sz="2400" b="1" dirty="0"/>
              <a:t>cutting costs</a:t>
            </a:r>
            <a:r>
              <a:rPr lang="en-US" sz="2400" dirty="0"/>
              <a:t> - </a:t>
            </a:r>
            <a:r>
              <a:rPr lang="en-US" sz="2400" dirty="0" err="1"/>
              <a:t>eg</a:t>
            </a:r>
            <a:r>
              <a:rPr lang="en-US" sz="2400" dirty="0"/>
              <a:t> by letting staff go and asking those who remain to accept lower wages</a:t>
            </a:r>
            <a:endParaRPr lang="fr-FR" sz="2400" dirty="0"/>
          </a:p>
          <a:p>
            <a:pPr lvl="0"/>
            <a:r>
              <a:rPr lang="en-US" sz="2400" b="1" dirty="0"/>
              <a:t>increasing revenue</a:t>
            </a:r>
            <a:r>
              <a:rPr lang="en-US" sz="2400" dirty="0"/>
              <a:t> - </a:t>
            </a:r>
            <a:r>
              <a:rPr lang="en-US" sz="2400" dirty="0" err="1"/>
              <a:t>eg</a:t>
            </a:r>
            <a:r>
              <a:rPr lang="en-US" sz="2400" dirty="0"/>
              <a:t> by cutting prices and selling more items - if demand is elastic</a:t>
            </a:r>
            <a:endParaRPr lang="fr-FR" sz="24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548714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lle d’ions">
  <a:themeElements>
    <a:clrScheme name="Salle d’ions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Salle d’ions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lle d’ions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{52D55AC7-3D8A-B444-8BE9-51827AA84B27}tf10001076</Template>
  <TotalTime>1145</TotalTime>
  <Words>448</Words>
  <Application>Microsoft Macintosh PowerPoint</Application>
  <PresentationFormat>Grand écran</PresentationFormat>
  <Paragraphs>24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Arial</vt:lpstr>
      <vt:lpstr>Century Gothic</vt:lpstr>
      <vt:lpstr>Times New Roman</vt:lpstr>
      <vt:lpstr>Wingdings 3</vt:lpstr>
      <vt:lpstr>Salle d’ions</vt:lpstr>
      <vt:lpstr>Revenue, Cost and Profit </vt:lpstr>
      <vt:lpstr>Revenue</vt:lpstr>
      <vt:lpstr>Costs</vt:lpstr>
      <vt:lpstr>costs</vt:lpstr>
      <vt:lpstr>Profit</vt:lpstr>
      <vt:lpstr>Losses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Revenue, Cost and Profit </dc:title>
  <dc:creator>Microsoft Office User</dc:creator>
  <cp:lastModifiedBy>Guechariuniv2016@gmail.com</cp:lastModifiedBy>
  <cp:revision>4</cp:revision>
  <dcterms:created xsi:type="dcterms:W3CDTF">2019-06-09T14:07:56Z</dcterms:created>
  <dcterms:modified xsi:type="dcterms:W3CDTF">2020-03-09T12:09:20Z</dcterms:modified>
</cp:coreProperties>
</file>