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3" r:id="rId4"/>
    <p:sldId id="272" r:id="rId5"/>
    <p:sldId id="259" r:id="rId6"/>
    <p:sldId id="274" r:id="rId7"/>
    <p:sldId id="260" r:id="rId8"/>
    <p:sldId id="262" r:id="rId9"/>
    <p:sldId id="263" r:id="rId10"/>
    <p:sldId id="26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6D64F-DBC5-4D57-9295-E376F35ECAA3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84F84-3677-47ED-8E7B-445E695B68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84F84-3677-47ED-8E7B-445E695B68B2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6A5D-7D53-4571-8904-E3D66DF34EB7}" type="datetimeFigureOut">
              <a:rPr lang="fr-FR" smtClean="0"/>
              <a:pPr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محاضرات محاسبة خاصة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/>
              <a:t>طلبة السنة الثالثة محاسبة وجباية</a:t>
            </a:r>
          </a:p>
          <a:p>
            <a:r>
              <a:rPr lang="ar-DZ" dirty="0" smtClean="0"/>
              <a:t>الاستاذة زعرور نعيمة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>
              <a:buNone/>
            </a:pPr>
            <a:r>
              <a:rPr lang="ar-DZ" sz="3600" dirty="0" smtClean="0"/>
              <a:t>4- يقوم على تسجيل وتقييد العمليات المالية في الدفاتر والسجلات المحاسبية.</a:t>
            </a:r>
          </a:p>
          <a:p>
            <a:pPr lvl="0" algn="r" rtl="1">
              <a:buNone/>
            </a:pPr>
            <a:r>
              <a:rPr lang="ar-DZ" sz="3600" dirty="0" smtClean="0"/>
              <a:t>5- وجود مجموعة متكاملة من السجلات والدفاتر المالية والمحاسبية </a:t>
            </a:r>
            <a:r>
              <a:rPr lang="ar-DZ" sz="3600" dirty="0" err="1" smtClean="0"/>
              <a:t>والاحصائية.</a:t>
            </a:r>
            <a:endParaRPr lang="ar-DZ" sz="3600" dirty="0" smtClean="0"/>
          </a:p>
          <a:p>
            <a:pPr lvl="0" algn="r" rtl="1">
              <a:buNone/>
            </a:pPr>
            <a:r>
              <a:rPr lang="ar-DZ" sz="3600" dirty="0" smtClean="0"/>
              <a:t>6- توصيل مخرجات النظام </a:t>
            </a:r>
            <a:r>
              <a:rPr lang="ar-DZ" sz="3600" dirty="0" err="1" smtClean="0"/>
              <a:t>المحاسبي </a:t>
            </a:r>
            <a:r>
              <a:rPr lang="ar-DZ" sz="3600" dirty="0" smtClean="0"/>
              <a:t>(أي المعلومات الكمية) إلى الاطراف التي تحتاج المعلومات للمساعدة في اتخاذ القرارات.</a:t>
            </a:r>
            <a:endParaRPr lang="fr-FR" sz="36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ar-DZ" sz="4800" b="1" dirty="0" smtClean="0"/>
              <a:t>المحور </a:t>
            </a:r>
            <a:r>
              <a:rPr lang="ar-DZ" sz="4800" b="1" dirty="0" smtClean="0"/>
              <a:t>07</a:t>
            </a:r>
            <a:r>
              <a:rPr lang="ar-DZ" sz="4800" b="1" dirty="0" smtClean="0"/>
              <a:t/>
            </a:r>
            <a:br>
              <a:rPr lang="ar-DZ" sz="4800" b="1" dirty="0" smtClean="0"/>
            </a:br>
            <a:r>
              <a:rPr lang="ar-DZ" sz="4800" b="1" dirty="0" smtClean="0"/>
              <a:t>المحاسبة في الفنادق</a:t>
            </a:r>
            <a:endParaRPr lang="fr-FR" sz="4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348880"/>
            <a:ext cx="8229600" cy="396044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b="1" dirty="0" smtClean="0"/>
              <a:t>أولا: </a:t>
            </a:r>
            <a:r>
              <a:rPr lang="ar-DZ" b="1" dirty="0" smtClean="0"/>
              <a:t>تعريف المحاسبة الفندقية</a:t>
            </a:r>
          </a:p>
          <a:p>
            <a:pPr algn="r" rtl="1"/>
            <a:r>
              <a:rPr lang="ar-DZ" b="1" dirty="0" smtClean="0"/>
              <a:t>تعريف </a:t>
            </a:r>
            <a:r>
              <a:rPr lang="ar-DZ" b="1" dirty="0" err="1" smtClean="0"/>
              <a:t>المحاسبة:</a:t>
            </a:r>
            <a:r>
              <a:rPr lang="ar-DZ" dirty="0" smtClean="0"/>
              <a:t> </a:t>
            </a:r>
          </a:p>
          <a:p>
            <a:pPr algn="r" rtl="1">
              <a:buNone/>
            </a:pPr>
            <a:r>
              <a:rPr lang="ar-DZ" dirty="0" smtClean="0"/>
              <a:t>نعرف </a:t>
            </a:r>
            <a:r>
              <a:rPr lang="ar-DZ" dirty="0" err="1" smtClean="0"/>
              <a:t>بأنها </a:t>
            </a:r>
            <a:r>
              <a:rPr lang="ar-DZ" dirty="0" smtClean="0"/>
              <a:t>”نظام لتنظيم المعلومة المالية يسمح بتخزين معطيات قاعدية عددية وتصنيفها وتقييمها وتسجيلها وعرض كشوف تعكس صورة صادقة عن الوضعية المالية وممتلكات الكيان </a:t>
            </a:r>
            <a:r>
              <a:rPr lang="ar-DZ" dirty="0" err="1" smtClean="0"/>
              <a:t>ونجاعته</a:t>
            </a:r>
            <a:r>
              <a:rPr lang="ar-DZ" dirty="0" smtClean="0"/>
              <a:t> ووضعية خزينته في نهاية السنة </a:t>
            </a:r>
            <a:r>
              <a:rPr lang="ar-DZ" dirty="0" err="1" smtClean="0"/>
              <a:t>المالية“</a:t>
            </a:r>
            <a:endParaRPr lang="ar-DZ" dirty="0" smtClean="0"/>
          </a:p>
          <a:p>
            <a:pPr algn="r">
              <a:buNone/>
            </a:pPr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dirty="0" smtClean="0"/>
              <a:t>ويضمن النظام المحاسبي المالي إطار تصوريا للمحاسبة المالية ومعايير محاسبية ومدونة حسابات تسمح بإعداد كشوفات مالية على أساس المبادئ المحاسبية المعترف بها عامة وتشمل </a:t>
            </a:r>
            <a:r>
              <a:rPr lang="ar-DZ" dirty="0" err="1" smtClean="0"/>
              <a:t>الكشوف: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 - الميزانية</a:t>
            </a:r>
          </a:p>
          <a:p>
            <a:pPr algn="r" rtl="1">
              <a:buFontTx/>
              <a:buChar char="-"/>
            </a:pPr>
            <a:r>
              <a:rPr lang="ar-DZ" dirty="0" smtClean="0"/>
              <a:t>جدول </a:t>
            </a:r>
            <a:r>
              <a:rPr lang="ar-DZ" dirty="0" smtClean="0"/>
              <a:t>حسابات </a:t>
            </a:r>
            <a:r>
              <a:rPr lang="ar-DZ" dirty="0" smtClean="0"/>
              <a:t>النتائج</a:t>
            </a:r>
          </a:p>
          <a:p>
            <a:pPr algn="r" rtl="1">
              <a:buFontTx/>
              <a:buChar char="-"/>
            </a:pPr>
            <a:r>
              <a:rPr lang="ar-DZ" dirty="0" smtClean="0"/>
              <a:t>جدول </a:t>
            </a:r>
            <a:r>
              <a:rPr lang="ar-DZ" dirty="0" smtClean="0"/>
              <a:t>تغيير </a:t>
            </a:r>
            <a:r>
              <a:rPr lang="ar-DZ" dirty="0" smtClean="0"/>
              <a:t>الاموال</a:t>
            </a:r>
          </a:p>
          <a:p>
            <a:pPr algn="r" rtl="1">
              <a:buFontTx/>
              <a:buChar char="-"/>
            </a:pPr>
            <a:r>
              <a:rPr lang="ar-DZ" dirty="0" smtClean="0"/>
              <a:t> </a:t>
            </a:r>
            <a:r>
              <a:rPr lang="ar-DZ" dirty="0" smtClean="0"/>
              <a:t>قائمة التدفقات النقدية </a:t>
            </a:r>
            <a:endParaRPr lang="ar-DZ" dirty="0" smtClean="0"/>
          </a:p>
          <a:p>
            <a:pPr algn="r" rtl="1">
              <a:buFontTx/>
              <a:buChar char="-"/>
            </a:pPr>
            <a:r>
              <a:rPr lang="ar-DZ" dirty="0" smtClean="0"/>
              <a:t>الملاحق </a:t>
            </a:r>
            <a:r>
              <a:rPr lang="ar-DZ" dirty="0" smtClean="0"/>
              <a:t>أي </a:t>
            </a:r>
            <a:r>
              <a:rPr lang="ar-DZ" dirty="0" smtClean="0"/>
              <a:t>التوضيحات</a:t>
            </a:r>
            <a:r>
              <a:rPr lang="ar-DZ" dirty="0" smtClean="0"/>
              <a:t>.</a:t>
            </a:r>
            <a:endParaRPr lang="fr-FR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b="1" dirty="0" smtClean="0"/>
              <a:t>تعريف </a:t>
            </a:r>
            <a:r>
              <a:rPr lang="ar-DZ" b="1" dirty="0" err="1" smtClean="0"/>
              <a:t>الفندق:</a:t>
            </a:r>
            <a:r>
              <a:rPr lang="ar-DZ" dirty="0" smtClean="0"/>
              <a:t> </a:t>
            </a:r>
          </a:p>
          <a:p>
            <a:pPr algn="r" rtl="1">
              <a:buNone/>
            </a:pPr>
            <a:r>
              <a:rPr lang="ar-DZ" dirty="0" smtClean="0"/>
              <a:t>فقد تم تعريفه سابقا بأنه“ المكان الذي يلجأ إليه المسافر من أجل الراحة من عناء السفر أو المتعة أو التسلية لفترة محددة مقابل سعر </a:t>
            </a:r>
            <a:r>
              <a:rPr lang="ar-DZ" dirty="0" err="1" smtClean="0"/>
              <a:t>محدد“</a:t>
            </a:r>
            <a:endParaRPr lang="ar-DZ" dirty="0" smtClean="0"/>
          </a:p>
          <a:p>
            <a:pPr algn="r" rtl="1"/>
            <a:r>
              <a:rPr lang="ar-DZ" dirty="0" smtClean="0"/>
              <a:t>ومما سبق يمكن </a:t>
            </a:r>
            <a:r>
              <a:rPr lang="ar-DZ" b="1" dirty="0" smtClean="0"/>
              <a:t>تعريف المحاسبة الفندقية</a:t>
            </a:r>
            <a:r>
              <a:rPr lang="ar-DZ" dirty="0" smtClean="0"/>
              <a:t> </a:t>
            </a:r>
            <a:r>
              <a:rPr lang="ar-DZ" dirty="0" err="1" smtClean="0"/>
              <a:t>بأنها </a:t>
            </a:r>
            <a:r>
              <a:rPr lang="ar-DZ" dirty="0" smtClean="0"/>
              <a:t>” فن وعلم وتسجيل وتصنيف وتلخيص وتحليل الاحداث الاقتصادية والمعاملات المالية للفندق بهدف التوصل إلى معرفة نتيجة نشاط الفندق ومركزه </a:t>
            </a:r>
            <a:r>
              <a:rPr lang="ar-DZ" dirty="0" err="1" smtClean="0"/>
              <a:t>المالي“</a:t>
            </a: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b="1" dirty="0" smtClean="0"/>
              <a:t>ثانيا: </a:t>
            </a:r>
            <a:r>
              <a:rPr lang="ar-DZ" b="1" dirty="0" smtClean="0"/>
              <a:t>أهداف النظام المحاسبي الفندقي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dirty="0" smtClean="0"/>
              <a:t>يهدف النظام المحاسبي الفندقي </a:t>
            </a:r>
            <a:r>
              <a:rPr lang="ar-DZ" dirty="0" smtClean="0"/>
              <a:t>إلى: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1- الوقوف على مدى نجاح الفندق في ضوء البيانات المحاسبية </a:t>
            </a:r>
            <a:r>
              <a:rPr lang="ar-DZ" dirty="0" err="1" smtClean="0"/>
              <a:t>والاحصائية</a:t>
            </a:r>
            <a:r>
              <a:rPr lang="ar-DZ" dirty="0" smtClean="0"/>
              <a:t> التي يوفرها هذا النظام وذلك بإعداد القوائم المالية.</a:t>
            </a:r>
          </a:p>
          <a:p>
            <a:pPr algn="r" rtl="1">
              <a:buNone/>
            </a:pPr>
            <a:r>
              <a:rPr lang="ar-DZ" dirty="0" smtClean="0"/>
              <a:t>2- إمكانية إجراء المقارنات بين الاقسام الانتاجية المختلفة في الفندق والتعرف على إيرادات ومصروفات كل قسم بالإضافة إلى معرفة ربح أو خسارة كل قسم.</a:t>
            </a:r>
          </a:p>
          <a:p>
            <a:pPr algn="r" rtl="1">
              <a:buNone/>
            </a:pPr>
            <a:r>
              <a:rPr lang="ar-DZ" dirty="0" smtClean="0"/>
              <a:t>3- توضيح المركز المالي الحقيقي للفندق وذلك بإعداد الميزانية للفندق في نهاية الدورة.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DZ" dirty="0" smtClean="0"/>
              <a:t>4- توفير المعلومات اللازمة لرسم السياسات المستقبلية.</a:t>
            </a:r>
          </a:p>
          <a:p>
            <a:pPr algn="r" rtl="1">
              <a:buNone/>
            </a:pPr>
            <a:r>
              <a:rPr lang="ar-DZ" dirty="0" smtClean="0"/>
              <a:t>5- توفير المعلومات اللازمة لاتخاذ القرارات المناسبة.</a:t>
            </a:r>
          </a:p>
          <a:p>
            <a:pPr algn="r" rtl="1">
              <a:buNone/>
            </a:pPr>
            <a:r>
              <a:rPr lang="ar-DZ" dirty="0" smtClean="0"/>
              <a:t>6- توفير المعلومات اللازمة للقيام بالرقابة على أنشطة الفندق للكشف عن الأخطاء والاختلاسات في وقتها.</a:t>
            </a:r>
          </a:p>
          <a:p>
            <a:pPr algn="r" rtl="1">
              <a:buNone/>
            </a:pPr>
            <a:r>
              <a:rPr lang="ar-DZ" dirty="0" smtClean="0"/>
              <a:t>7- توضيح العلاقة بين الفندق والغير من </a:t>
            </a:r>
            <a:r>
              <a:rPr lang="ar-DZ" dirty="0" err="1" smtClean="0"/>
              <a:t>دائنية</a:t>
            </a:r>
            <a:r>
              <a:rPr lang="ar-DZ" dirty="0" smtClean="0"/>
              <a:t> ومديونية.</a:t>
            </a:r>
          </a:p>
          <a:p>
            <a:pPr algn="r" rtl="1">
              <a:buNone/>
            </a:pPr>
            <a:r>
              <a:rPr lang="ar-DZ" dirty="0" smtClean="0"/>
              <a:t>8- الاحتفاظ بمجموعة من الدفاتر والسجلات تحتوى على كل المعاملات والتصرفات المالية يمكن الرجوع إليها بوقتها.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b="1" dirty="0" smtClean="0"/>
              <a:t>ثالثا: العمل المحاسبي الفندقي</a:t>
            </a:r>
            <a:br>
              <a:rPr lang="ar-DZ" b="1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sz="4000" dirty="0" smtClean="0"/>
              <a:t>يمر العمل المحاسبي الفندقي بالمراحل </a:t>
            </a:r>
            <a:r>
              <a:rPr lang="ar-DZ" sz="4000" dirty="0" err="1" smtClean="0"/>
              <a:t>التالية:</a:t>
            </a:r>
            <a:r>
              <a:rPr lang="ar-DZ" sz="4000" dirty="0" smtClean="0"/>
              <a:t/>
            </a:r>
            <a:br>
              <a:rPr lang="ar-DZ" sz="4000" dirty="0" smtClean="0"/>
            </a:br>
            <a:r>
              <a:rPr lang="ar-DZ" sz="4000" dirty="0" smtClean="0"/>
              <a:t>1- تجميع المستندات التي تثبت الانشطة الاقتصادية والمعاملات المالية المختلفة في </a:t>
            </a:r>
            <a:r>
              <a:rPr lang="ar-DZ" sz="4000" dirty="0" err="1" smtClean="0"/>
              <a:t>الفندق.</a:t>
            </a:r>
            <a:r>
              <a:rPr lang="ar-DZ" sz="4000" dirty="0" smtClean="0"/>
              <a:t/>
            </a:r>
            <a:br>
              <a:rPr lang="ar-DZ" sz="4000" dirty="0" smtClean="0"/>
            </a:br>
            <a:r>
              <a:rPr lang="ar-DZ" sz="4000" dirty="0" smtClean="0"/>
              <a:t>2- تسجيل العمليات المالية في دفتر اليومية العامة </a:t>
            </a:r>
            <a:r>
              <a:rPr lang="ar-DZ" sz="4000" dirty="0" err="1" smtClean="0"/>
              <a:t>والمساعدة.</a:t>
            </a:r>
            <a:r>
              <a:rPr lang="ar-DZ" sz="4000" dirty="0" smtClean="0"/>
              <a:t/>
            </a:r>
            <a:br>
              <a:rPr lang="ar-DZ" sz="4000" dirty="0" smtClean="0"/>
            </a:br>
            <a:r>
              <a:rPr lang="ar-DZ" sz="4000" dirty="0" smtClean="0"/>
              <a:t>3- ترحيل وتصنيف وتبويب العمليات المالية في دفتر </a:t>
            </a:r>
            <a:r>
              <a:rPr lang="ar-DZ" sz="4000" dirty="0" err="1" smtClean="0"/>
              <a:t>الاستاذ.</a:t>
            </a:r>
            <a:r>
              <a:rPr lang="ar-DZ" sz="4000" dirty="0" smtClean="0"/>
              <a:t/>
            </a:r>
            <a:br>
              <a:rPr lang="ar-DZ" sz="4000" dirty="0" smtClean="0"/>
            </a:b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493095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3600" dirty="0" smtClean="0"/>
              <a:t>4- التلخيص في ميزان </a:t>
            </a:r>
            <a:r>
              <a:rPr lang="ar-DZ" sz="3600" dirty="0" err="1" smtClean="0"/>
              <a:t>المراجعة.</a:t>
            </a:r>
            <a:r>
              <a:rPr lang="ar-DZ" sz="3600" dirty="0" smtClean="0"/>
              <a:t/>
            </a:r>
            <a:br>
              <a:rPr lang="ar-DZ" sz="3600" dirty="0" smtClean="0"/>
            </a:br>
            <a:r>
              <a:rPr lang="ar-DZ" sz="3600" dirty="0" smtClean="0"/>
              <a:t>5- القيام بالتسويات </a:t>
            </a:r>
            <a:r>
              <a:rPr lang="ar-DZ" sz="3600" dirty="0" err="1" smtClean="0"/>
              <a:t>الجردية</a:t>
            </a:r>
            <a:r>
              <a:rPr lang="ar-DZ" sz="3600" dirty="0" smtClean="0"/>
              <a:t> في نهاية </a:t>
            </a:r>
            <a:r>
              <a:rPr lang="ar-DZ" sz="3600" dirty="0" err="1" smtClean="0"/>
              <a:t>الدورة.</a:t>
            </a:r>
            <a:r>
              <a:rPr lang="ar-DZ" sz="3600" dirty="0" smtClean="0"/>
              <a:t/>
            </a:r>
            <a:br>
              <a:rPr lang="ar-DZ" sz="3600" dirty="0" smtClean="0"/>
            </a:br>
            <a:r>
              <a:rPr lang="ar-DZ" sz="3600" dirty="0" smtClean="0"/>
              <a:t>6- إعداد قوائم إيرادات ومصروفات الاقسام الانتاجية في </a:t>
            </a:r>
            <a:r>
              <a:rPr lang="ar-DZ" sz="3600" dirty="0" err="1" smtClean="0"/>
              <a:t>الفندق.</a:t>
            </a:r>
            <a:r>
              <a:rPr lang="ar-DZ" sz="3600" dirty="0" smtClean="0"/>
              <a:t/>
            </a:r>
            <a:br>
              <a:rPr lang="ar-DZ" sz="3600" dirty="0" smtClean="0"/>
            </a:br>
            <a:r>
              <a:rPr lang="ar-DZ" sz="3600" dirty="0" smtClean="0"/>
              <a:t>7- إعداد الميزانية الختامية وقائمة الدخل.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>رابعا: العناصر التي يرتكز عليها النظام المحاسبي في الفنادق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dirty="0" smtClean="0"/>
              <a:t>يرتكز النظام المحاسبي في الفنادق على مجموعة من العناصر </a:t>
            </a:r>
            <a:r>
              <a:rPr lang="ar-DZ" dirty="0" err="1" smtClean="0"/>
              <a:t>والاسس</a:t>
            </a:r>
            <a:r>
              <a:rPr lang="ar-DZ" dirty="0" smtClean="0"/>
              <a:t> </a:t>
            </a:r>
            <a:r>
              <a:rPr lang="ar-DZ" dirty="0" err="1" smtClean="0"/>
              <a:t>هي: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1- يعتمد على المدخلات التي تتمثل في البيانات الكمية والتي تشمل البيانات التي تقاس بالنقود والبيانات غير المالية التي تقاس بوحدات قياس أخرى مثل الكيلو </a:t>
            </a:r>
            <a:r>
              <a:rPr lang="ar-DZ" dirty="0" err="1" smtClean="0"/>
              <a:t>والطن.......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2- يقوم على المعالجة من خلال تسجيل المدخلات وتبويبها وتلخيصها للوصول إلى مخرجات النظام المتمثلة في المعلومات الكمية المتعلقة بالفندق.</a:t>
            </a:r>
          </a:p>
          <a:p>
            <a:pPr algn="r" rtl="1">
              <a:buNone/>
            </a:pPr>
            <a:r>
              <a:rPr lang="ar-DZ" dirty="0" smtClean="0"/>
              <a:t>3- يقوم على مجموعة من المبادئ والمفاهيم المحاسبية التي توضح الاجراءات التي تتم بها معالجة عناصر القوائم المالية للفندق.</a:t>
            </a:r>
            <a:endParaRPr lang="fr-FR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432</Words>
  <Application>Microsoft Office PowerPoint</Application>
  <PresentationFormat>Affichage à l'écran (4:3)</PresentationFormat>
  <Paragraphs>37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محاضرات محاسبة خاصة 2</vt:lpstr>
      <vt:lpstr>المحور 07 المحاسبة في الفنادق</vt:lpstr>
      <vt:lpstr>Diapositive 3</vt:lpstr>
      <vt:lpstr>Diapositive 4</vt:lpstr>
      <vt:lpstr>ثانيا: أهداف النظام المحاسبي الفندقي</vt:lpstr>
      <vt:lpstr>Diapositive 6</vt:lpstr>
      <vt:lpstr>ثالثا: العمل المحاسبي الفندقي  يمر العمل المحاسبي الفندقي بالمراحل التالية: 1- تجميع المستندات التي تثبت الانشطة الاقتصادية والمعاملات المالية المختلفة في الفندق. 2- تسجيل العمليات المالية في دفتر اليومية العامة والمساعدة. 3- ترحيل وتصنيف وتبويب العمليات المالية في دفتر الاستاذ. </vt:lpstr>
      <vt:lpstr>Diapositive 8</vt:lpstr>
      <vt:lpstr>رابعا: العناصر التي يرتكز عليها النظام المحاسبي في الفنادق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محاسبة خاصة</dc:title>
  <dc:creator>DAMAS</dc:creator>
  <cp:lastModifiedBy>DAMAS</cp:lastModifiedBy>
  <cp:revision>34</cp:revision>
  <dcterms:created xsi:type="dcterms:W3CDTF">2020-03-17T17:33:39Z</dcterms:created>
  <dcterms:modified xsi:type="dcterms:W3CDTF">2020-05-19T02:59:46Z</dcterms:modified>
</cp:coreProperties>
</file>