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9" r:id="rId4"/>
    <p:sldId id="260" r:id="rId5"/>
    <p:sldId id="262" r:id="rId6"/>
    <p:sldId id="263" r:id="rId7"/>
    <p:sldId id="267" r:id="rId8"/>
    <p:sldId id="264" r:id="rId9"/>
    <p:sldId id="268" r:id="rId10"/>
    <p:sldId id="269" r:id="rId11"/>
    <p:sldId id="270" r:id="rId12"/>
    <p:sldId id="271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86D64F-DBC5-4D57-9295-E376F35ECAA3}" type="datetimeFigureOut">
              <a:rPr lang="fr-FR" smtClean="0"/>
              <a:pPr/>
              <a:t>04/05/2020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C84F84-3677-47ED-8E7B-445E695B68B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C84F84-3677-47ED-8E7B-445E695B68B2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A5D-7D53-4571-8904-E3D66DF34EB7}" type="datetimeFigureOut">
              <a:rPr lang="fr-FR" smtClean="0"/>
              <a:pPr/>
              <a:t>04/05/2020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725E-0B34-4BD6-AB17-5FE8ABBCCA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A5D-7D53-4571-8904-E3D66DF34EB7}" type="datetimeFigureOut">
              <a:rPr lang="fr-FR" smtClean="0"/>
              <a:pPr/>
              <a:t>04/05/2020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725E-0B34-4BD6-AB17-5FE8ABBCCA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A5D-7D53-4571-8904-E3D66DF34EB7}" type="datetimeFigureOut">
              <a:rPr lang="fr-FR" smtClean="0"/>
              <a:pPr/>
              <a:t>04/05/2020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725E-0B34-4BD6-AB17-5FE8ABBCCA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A5D-7D53-4571-8904-E3D66DF34EB7}" type="datetimeFigureOut">
              <a:rPr lang="fr-FR" smtClean="0"/>
              <a:pPr/>
              <a:t>04/05/2020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725E-0B34-4BD6-AB17-5FE8ABBCCA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A5D-7D53-4571-8904-E3D66DF34EB7}" type="datetimeFigureOut">
              <a:rPr lang="fr-FR" smtClean="0"/>
              <a:pPr/>
              <a:t>04/05/2020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725E-0B34-4BD6-AB17-5FE8ABBCCA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A5D-7D53-4571-8904-E3D66DF34EB7}" type="datetimeFigureOut">
              <a:rPr lang="fr-FR" smtClean="0"/>
              <a:pPr/>
              <a:t>04/05/2020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725E-0B34-4BD6-AB17-5FE8ABBCCA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A5D-7D53-4571-8904-E3D66DF34EB7}" type="datetimeFigureOut">
              <a:rPr lang="fr-FR" smtClean="0"/>
              <a:pPr/>
              <a:t>04/05/2020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725E-0B34-4BD6-AB17-5FE8ABBCCA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A5D-7D53-4571-8904-E3D66DF34EB7}" type="datetimeFigureOut">
              <a:rPr lang="fr-FR" smtClean="0"/>
              <a:pPr/>
              <a:t>04/05/2020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725E-0B34-4BD6-AB17-5FE8ABBCCA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A5D-7D53-4571-8904-E3D66DF34EB7}" type="datetimeFigureOut">
              <a:rPr lang="fr-FR" smtClean="0"/>
              <a:pPr/>
              <a:t>04/05/2020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725E-0B34-4BD6-AB17-5FE8ABBCCA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A5D-7D53-4571-8904-E3D66DF34EB7}" type="datetimeFigureOut">
              <a:rPr lang="fr-FR" smtClean="0"/>
              <a:pPr/>
              <a:t>04/05/2020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725E-0B34-4BD6-AB17-5FE8ABBCCA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A5D-7D53-4571-8904-E3D66DF34EB7}" type="datetimeFigureOut">
              <a:rPr lang="fr-FR" smtClean="0"/>
              <a:pPr/>
              <a:t>04/05/2020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725E-0B34-4BD6-AB17-5FE8ABBCCA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076A5D-7D53-4571-8904-E3D66DF34EB7}" type="datetimeFigureOut">
              <a:rPr lang="fr-FR" smtClean="0"/>
              <a:pPr/>
              <a:t>04/05/2020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09725E-0B34-4BD6-AB17-5FE8ABBCCA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DZ" dirty="0" smtClean="0"/>
              <a:t>محاضرات محاسبة خاصة 2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DZ" dirty="0" smtClean="0"/>
              <a:t>طلبة السنة الثالثة محاسبة وجباية</a:t>
            </a:r>
          </a:p>
          <a:p>
            <a:r>
              <a:rPr lang="ar-DZ" dirty="0" smtClean="0"/>
              <a:t>الاستاذة زعرور نعيمة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ar-DZ" dirty="0" smtClean="0"/>
              <a:t>بطاقة </a:t>
            </a:r>
            <a:r>
              <a:rPr lang="ar-DZ" dirty="0" err="1" smtClean="0"/>
              <a:t>التوريدات</a:t>
            </a:r>
            <a:r>
              <a:rPr lang="ar-DZ" dirty="0" smtClean="0"/>
              <a:t> </a:t>
            </a:r>
            <a:r>
              <a:rPr lang="ar-DZ" dirty="0" err="1" smtClean="0"/>
              <a:t>للصنف......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1763688" y="2276872"/>
          <a:ext cx="6172200" cy="28046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3050"/>
                <a:gridCol w="1543050"/>
                <a:gridCol w="1543050"/>
                <a:gridCol w="1543050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sz="3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الكمية الواردة</a:t>
                      </a:r>
                      <a:endParaRPr lang="fr-FR" sz="32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fr-FR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 dirty="0" smtClean="0">
                          <a:latin typeface="+mj-lt"/>
                          <a:ea typeface="Calibri"/>
                          <a:cs typeface="Arial"/>
                        </a:rPr>
                        <a:t>رقم محضر الاستلام</a:t>
                      </a:r>
                      <a:endParaRPr lang="fr-FR" sz="3200" b="1" dirty="0">
                        <a:latin typeface="+mj-lt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 dirty="0" smtClean="0">
                          <a:latin typeface="+mj-lt"/>
                          <a:ea typeface="Calibri"/>
                          <a:cs typeface="Traditional Arabic"/>
                        </a:rPr>
                        <a:t>اسم</a:t>
                      </a:r>
                      <a:r>
                        <a:rPr lang="ar-DZ" sz="3200" b="1" baseline="0" dirty="0" smtClean="0">
                          <a:latin typeface="+mj-lt"/>
                          <a:ea typeface="Calibri"/>
                          <a:cs typeface="Traditional Arabic"/>
                        </a:rPr>
                        <a:t> جهة التوريد</a:t>
                      </a:r>
                      <a:endParaRPr lang="fr-FR" sz="3200" b="1" dirty="0">
                        <a:latin typeface="+mj-lt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sz="3200" b="1" dirty="0" smtClean="0">
                          <a:latin typeface="+mj-lt"/>
                        </a:rPr>
                        <a:t>التاريخ</a:t>
                      </a:r>
                      <a:endParaRPr lang="fr-FR" sz="32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sz="3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3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3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sz="3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32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ar-DZ" sz="3200" b="1" dirty="0" smtClean="0"/>
                        <a:t>المجموع</a:t>
                      </a:r>
                      <a:endParaRPr lang="fr-FR" sz="3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DZ" dirty="0" smtClean="0"/>
              <a:t>بطاقة الصرف </a:t>
            </a:r>
            <a:r>
              <a:rPr lang="ar-DZ" dirty="0" err="1" smtClean="0"/>
              <a:t>للصنف....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DZ" sz="3200" b="1" dirty="0" smtClean="0"/>
                        <a:t>الكمية المنصرفة</a:t>
                      </a:r>
                      <a:endParaRPr lang="fr-FR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3200" b="1" dirty="0" smtClean="0"/>
                        <a:t>إذن الصرف</a:t>
                      </a:r>
                      <a:endParaRPr lang="fr-FR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3200" b="1" dirty="0" smtClean="0"/>
                        <a:t>إذن الصرف</a:t>
                      </a:r>
                      <a:endParaRPr lang="fr-FR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3200" b="1" dirty="0" smtClean="0"/>
                        <a:t>التاريخ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sz="3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3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3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sz="3200" b="1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ar-DZ" sz="3200" b="1" dirty="0" smtClean="0"/>
                        <a:t>المجموع</a:t>
                      </a:r>
                      <a:endParaRPr lang="fr-FR" sz="3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DZ" dirty="0" smtClean="0"/>
              <a:t>بطاقة تحديد قيمة الرصيد </a:t>
            </a:r>
            <a:r>
              <a:rPr lang="ar-DZ" dirty="0" err="1" smtClean="0"/>
              <a:t>للصنف....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DZ" sz="3600" b="1" dirty="0" smtClean="0"/>
                        <a:t>الرصيد</a:t>
                      </a:r>
                      <a:endParaRPr lang="fr-FR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3600" b="1" dirty="0" smtClean="0"/>
                        <a:t>الكمية المنصرفة</a:t>
                      </a:r>
                      <a:endParaRPr lang="fr-FR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3600" b="1" dirty="0" smtClean="0"/>
                        <a:t>الكمية الواردة</a:t>
                      </a:r>
                      <a:endParaRPr lang="fr-FR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3600" b="1" dirty="0" smtClean="0"/>
                        <a:t>البيان</a:t>
                      </a:r>
                      <a:endParaRPr lang="fr-FR" sz="3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sz="3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3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3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3600" b="1" dirty="0" smtClean="0"/>
                        <a:t>المجموع</a:t>
                      </a:r>
                      <a:endParaRPr lang="fr-FR" sz="36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0226"/>
          </a:xfrm>
          <a:solidFill>
            <a:schemeClr val="bg1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ar-DZ" sz="4800" b="1" dirty="0" smtClean="0"/>
              <a:t>المحور </a:t>
            </a:r>
            <a:r>
              <a:rPr lang="ar-DZ" sz="4800" b="1" dirty="0" smtClean="0"/>
              <a:t>06</a:t>
            </a:r>
            <a:r>
              <a:rPr lang="ar-DZ" sz="4800" b="1" dirty="0" smtClean="0"/>
              <a:t/>
            </a:r>
            <a:br>
              <a:rPr lang="ar-DZ" sz="4800" b="1" dirty="0" smtClean="0"/>
            </a:br>
            <a:r>
              <a:rPr lang="ar-DZ" sz="4800" b="1" dirty="0" smtClean="0"/>
              <a:t>التنظيم المحاسبي </a:t>
            </a:r>
            <a:r>
              <a:rPr lang="ar-DZ" sz="4800" b="1" dirty="0" smtClean="0"/>
              <a:t>ل</a:t>
            </a:r>
            <a:r>
              <a:rPr lang="ar-DZ" sz="4800" b="1" dirty="0" smtClean="0"/>
              <a:t>لفنـــــادق</a:t>
            </a:r>
            <a:endParaRPr lang="fr-FR" sz="48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2348880"/>
            <a:ext cx="8229600" cy="3960440"/>
          </a:xfrm>
        </p:spPr>
        <p:txBody>
          <a:bodyPr>
            <a:normAutofit fontScale="92500" lnSpcReduction="10000"/>
          </a:bodyPr>
          <a:lstStyle/>
          <a:p>
            <a:pPr algn="r" rtl="1">
              <a:buNone/>
            </a:pPr>
            <a:r>
              <a:rPr lang="ar-DZ" b="1" dirty="0" smtClean="0"/>
              <a:t>أولا: العوامل المؤثرة في الهيكل التنظيمي للفنادق</a:t>
            </a:r>
            <a:endParaRPr lang="fr-FR" b="1" dirty="0" smtClean="0"/>
          </a:p>
          <a:p>
            <a:pPr algn="r" rtl="1">
              <a:buNone/>
            </a:pPr>
            <a:r>
              <a:rPr lang="ar-DZ" dirty="0" smtClean="0"/>
              <a:t>يتأثر الهيكل التنظيمي للفنادق بمجموعة من العوامل نذكر أهمها:</a:t>
            </a:r>
            <a:endParaRPr lang="fr-FR" dirty="0" smtClean="0"/>
          </a:p>
          <a:p>
            <a:pPr lvl="0" algn="r" rtl="1"/>
            <a:r>
              <a:rPr lang="ar-DZ" b="1" dirty="0" smtClean="0"/>
              <a:t>طبيعة العمل الفندقي:</a:t>
            </a:r>
            <a:r>
              <a:rPr lang="ar-DZ" dirty="0" smtClean="0"/>
              <a:t> يقصد بها ملكية الفندق إذا كانت للقطاع العام أو القطاع الخاص إضافة إلى معرفة طبيعة الخدمات التي يقدمها الفندق.</a:t>
            </a:r>
            <a:endParaRPr lang="fr-FR" dirty="0" smtClean="0"/>
          </a:p>
          <a:p>
            <a:pPr lvl="0" algn="r" rtl="1"/>
            <a:r>
              <a:rPr lang="ar-DZ" b="1" dirty="0" smtClean="0"/>
              <a:t>موقع الفندق: </a:t>
            </a:r>
            <a:r>
              <a:rPr lang="ar-DZ" dirty="0" smtClean="0"/>
              <a:t>وتعني أن الفندق داخل أو خارج المدينة وكذا قربها من المطارات كذلك.</a:t>
            </a:r>
            <a:endParaRPr lang="fr-FR" dirty="0" smtClean="0"/>
          </a:p>
          <a:p>
            <a:pPr lvl="0" algn="r" rtl="1"/>
            <a:r>
              <a:rPr lang="ar-DZ" b="1" dirty="0" smtClean="0"/>
              <a:t>نوعية الفندق: </a:t>
            </a:r>
            <a:r>
              <a:rPr lang="ar-DZ" dirty="0" smtClean="0"/>
              <a:t>ويقصد بها قدم أو حداثة الفندق.</a:t>
            </a:r>
            <a:endParaRPr lang="fr-FR" dirty="0" smtClean="0"/>
          </a:p>
          <a:p>
            <a:pPr algn="r">
              <a:buNone/>
            </a:pPr>
            <a:endParaRPr lang="ar-D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ar-DZ" b="1" dirty="0" smtClean="0"/>
              <a:t>ثانيا: أقسام الفندق</a:t>
            </a:r>
            <a:endParaRPr lang="fr-FR" b="1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>
              <a:buNone/>
            </a:pPr>
            <a:r>
              <a:rPr lang="ar-DZ" dirty="0" smtClean="0"/>
              <a:t>يتقسم </a:t>
            </a:r>
            <a:r>
              <a:rPr lang="ar-DZ" dirty="0" smtClean="0"/>
              <a:t>الفندق إلى:</a:t>
            </a:r>
            <a:endParaRPr lang="fr-FR" dirty="0" smtClean="0"/>
          </a:p>
          <a:p>
            <a:pPr algn="r" rtl="1">
              <a:buNone/>
            </a:pPr>
            <a:r>
              <a:rPr lang="ar-DZ" dirty="0" smtClean="0"/>
              <a:t>1- </a:t>
            </a:r>
            <a:r>
              <a:rPr lang="ar-DZ" b="1" dirty="0" smtClean="0"/>
              <a:t>قسم المكتب </a:t>
            </a:r>
            <a:r>
              <a:rPr lang="ar-DZ" b="1" dirty="0" smtClean="0"/>
              <a:t>الأمامي:</a:t>
            </a:r>
            <a:r>
              <a:rPr lang="ar-DZ" dirty="0" smtClean="0"/>
              <a:t> </a:t>
            </a:r>
            <a:r>
              <a:rPr lang="ar-DZ" dirty="0" smtClean="0"/>
              <a:t>يعتبر هذا المكتب القلب النابض للفندق لأن العاملين في هذا المكتب </a:t>
            </a:r>
            <a:r>
              <a:rPr lang="ar-DZ" dirty="0" err="1" smtClean="0"/>
              <a:t>يكونو</a:t>
            </a:r>
            <a:r>
              <a:rPr lang="ar-DZ" dirty="0" smtClean="0"/>
              <a:t> على اتصال مباشر بالزبائن من خلال الاستقبال والمساعدة في إجراءات التسجيل ويقوم بالوظائف </a:t>
            </a:r>
            <a:r>
              <a:rPr lang="ar-DZ" dirty="0" err="1" smtClean="0"/>
              <a:t>التالية</a:t>
            </a:r>
            <a:r>
              <a:rPr lang="ar-DZ" dirty="0" err="1" smtClean="0"/>
              <a:t>:</a:t>
            </a:r>
            <a:endParaRPr lang="ar-DZ" dirty="0" smtClean="0"/>
          </a:p>
          <a:p>
            <a:pPr lvl="0" algn="r" rtl="1"/>
            <a:r>
              <a:rPr lang="ar-DZ" dirty="0" smtClean="0"/>
              <a:t>ا</a:t>
            </a:r>
            <a:r>
              <a:rPr lang="ar-DZ" b="1" dirty="0" smtClean="0"/>
              <a:t>لاستقبال:</a:t>
            </a:r>
            <a:r>
              <a:rPr lang="ar-DZ" dirty="0" smtClean="0"/>
              <a:t> أي الترحيب  بالزبائن واستقبالهم وتقديم الخدمة اللازمة لهم.</a:t>
            </a:r>
            <a:endParaRPr lang="fr-FR" dirty="0" smtClean="0"/>
          </a:p>
          <a:p>
            <a:pPr algn="r" rtl="1"/>
            <a:r>
              <a:rPr lang="ar-DZ" b="1" dirty="0" smtClean="0"/>
              <a:t>الحجز: </a:t>
            </a:r>
            <a:r>
              <a:rPr lang="ar-DZ" dirty="0" smtClean="0"/>
              <a:t>ويعني القيام بمجموعة من الاجراءات لتأكد من الحجز للعميل أو عدمه وإبلاغه بذلك.</a:t>
            </a:r>
            <a:endParaRPr lang="fr-FR" dirty="0" smtClean="0"/>
          </a:p>
          <a:p>
            <a:pPr lvl="0" algn="r" rtl="1"/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06690"/>
          </a:xfrm>
        </p:spPr>
        <p:txBody>
          <a:bodyPr>
            <a:normAutofit fontScale="90000"/>
          </a:bodyPr>
          <a:lstStyle/>
          <a:p>
            <a:pPr rtl="1"/>
            <a:r>
              <a:rPr lang="ar-DZ" dirty="0" smtClean="0"/>
              <a:t>2</a:t>
            </a:r>
            <a:r>
              <a:rPr lang="ar-DZ" sz="3600" dirty="0" smtClean="0"/>
              <a:t>- </a:t>
            </a:r>
            <a:r>
              <a:rPr lang="ar-DZ" sz="3600" b="1" dirty="0" smtClean="0"/>
              <a:t>قسم الغرف:</a:t>
            </a:r>
            <a:r>
              <a:rPr lang="ar-DZ" sz="3600" dirty="0" smtClean="0"/>
              <a:t> تنبع أهمية هذا القسم من خلال ارتباطه بالغرف </a:t>
            </a:r>
            <a:r>
              <a:rPr lang="ar-DZ" sz="3600" dirty="0" err="1" smtClean="0"/>
              <a:t>والاماكن</a:t>
            </a:r>
            <a:r>
              <a:rPr lang="ar-DZ" sz="3600" dirty="0" smtClean="0"/>
              <a:t> العامة في الفندق ويقوم بتنظيف الغرف والمكاتب وتدريب الافراد العاملين.</a:t>
            </a:r>
            <a:r>
              <a:rPr lang="fr-FR" sz="3600" dirty="0" smtClean="0"/>
              <a:t/>
            </a:r>
            <a:br>
              <a:rPr lang="fr-FR" sz="3600" dirty="0" smtClean="0"/>
            </a:br>
            <a:r>
              <a:rPr lang="ar-DZ" sz="3600" b="1" dirty="0" smtClean="0"/>
              <a:t>3- قسم المطعم:</a:t>
            </a:r>
            <a:r>
              <a:rPr lang="ar-DZ" sz="3600" dirty="0" smtClean="0"/>
              <a:t> يهتم هذا القسم بكل ما يقدم بالفندق من أطعمة ومشروبات من خلال توريدها وتقديمها جاهزة حسب رغبات الزبائن.</a:t>
            </a:r>
            <a:r>
              <a:rPr lang="fr-FR" sz="3600" dirty="0" smtClean="0"/>
              <a:t/>
            </a:r>
            <a:br>
              <a:rPr lang="fr-FR" sz="3600" dirty="0" smtClean="0"/>
            </a:br>
            <a:r>
              <a:rPr lang="ar-DZ" sz="3600" b="1" dirty="0" smtClean="0"/>
              <a:t>4- قسم الهاتف: </a:t>
            </a:r>
            <a:r>
              <a:rPr lang="ar-DZ" sz="3600" dirty="0" smtClean="0"/>
              <a:t>يعتبر من الاقسام الرئيسية من خلال توفير الاتصالات بين العميل وبين الاشخاص والجهات سواء كانت محلية أو خارجية.</a:t>
            </a:r>
            <a:r>
              <a:rPr lang="fr-FR" sz="3600" dirty="0" smtClean="0"/>
              <a:t/>
            </a:r>
            <a:br>
              <a:rPr lang="fr-FR" sz="3600" dirty="0" smtClean="0"/>
            </a:br>
            <a:r>
              <a:rPr lang="ar-DZ" sz="3600" b="1" dirty="0" smtClean="0"/>
              <a:t>5- قسم الغسيل:</a:t>
            </a:r>
            <a:r>
              <a:rPr lang="ar-DZ" sz="3600" dirty="0" smtClean="0"/>
              <a:t> مهمته عمليات الغسيل والكي وخدمة العملاء في هذا المجال.</a:t>
            </a:r>
            <a:endParaRPr lang="fr-F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296144"/>
          </a:xfrm>
        </p:spPr>
        <p:txBody>
          <a:bodyPr>
            <a:normAutofit fontScale="90000"/>
          </a:bodyPr>
          <a:lstStyle/>
          <a:p>
            <a:r>
              <a:rPr lang="ar-DZ" b="1" dirty="0" smtClean="0"/>
              <a:t>ثالثا: مشتريات الفنادق</a:t>
            </a:r>
            <a:r>
              <a:rPr lang="fr-FR" b="1" dirty="0" smtClean="0"/>
              <a:t/>
            </a:r>
            <a:br>
              <a:rPr lang="fr-FR" b="1" dirty="0" smtClean="0"/>
            </a:br>
            <a:endParaRPr lang="fr-FR" b="1" dirty="0"/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493095"/>
          </a:xfrm>
        </p:spPr>
        <p:txBody>
          <a:bodyPr>
            <a:normAutofit lnSpcReduction="10000"/>
          </a:bodyPr>
          <a:lstStyle/>
          <a:p>
            <a:pPr algn="r" rtl="1">
              <a:buNone/>
            </a:pPr>
            <a:r>
              <a:rPr lang="ar-DZ" b="1" dirty="0" smtClean="0"/>
              <a:t>1- </a:t>
            </a:r>
            <a:r>
              <a:rPr lang="ar-DZ" b="1" dirty="0" smtClean="0"/>
              <a:t>أنواع المشتريات:</a:t>
            </a:r>
            <a:endParaRPr lang="fr-FR" b="1" dirty="0" smtClean="0"/>
          </a:p>
          <a:p>
            <a:pPr algn="r" rtl="1">
              <a:buNone/>
            </a:pPr>
            <a:r>
              <a:rPr lang="ar-DZ" dirty="0" smtClean="0"/>
              <a:t> تنقسم مشتريات الفندق إلى نوعين من المشتريات تعكس وظيفتين هما:</a:t>
            </a:r>
            <a:endParaRPr lang="fr-FR" dirty="0" smtClean="0"/>
          </a:p>
          <a:p>
            <a:pPr lvl="0" algn="r" rtl="1"/>
            <a:r>
              <a:rPr lang="ar-DZ" b="1" dirty="0" smtClean="0"/>
              <a:t>وظيفة المبيت: </a:t>
            </a:r>
            <a:r>
              <a:rPr lang="ar-DZ" dirty="0" smtClean="0"/>
              <a:t>تتطلب شراء أثاث وتجهيزات وأغطية إلى غير ذلك من تجهيزات.</a:t>
            </a:r>
            <a:endParaRPr lang="fr-FR" dirty="0" smtClean="0"/>
          </a:p>
          <a:p>
            <a:pPr algn="r" rtl="1"/>
            <a:r>
              <a:rPr lang="ar-DZ" b="1" dirty="0" smtClean="0"/>
              <a:t>وظيفة الطعام والشراب:</a:t>
            </a:r>
            <a:r>
              <a:rPr lang="ar-DZ" dirty="0" smtClean="0"/>
              <a:t> يتطلب </a:t>
            </a:r>
            <a:r>
              <a:rPr lang="ar-DZ" dirty="0" err="1" smtClean="0"/>
              <a:t>لأداءها</a:t>
            </a:r>
            <a:r>
              <a:rPr lang="ar-DZ" dirty="0" smtClean="0"/>
              <a:t> مختلف المؤن اللازمة من خضروات وفواكه وكل ما يدخل في إعداد الوجبات الغذائية وكذلك شراء جميع التجهيزات اللازمة لتقديم الوجبات.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rtl="1"/>
            <a:r>
              <a:rPr lang="ar-DZ" b="1" dirty="0" smtClean="0"/>
              <a:t>2- مراحل الحصول على المشتريات:</a:t>
            </a:r>
            <a:endParaRPr lang="fr-FR" b="1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805264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ar-DZ" dirty="0" smtClean="0"/>
              <a:t>يتم الحصول على مشتريات الفندق وفق مجموعة من المراحل هي:</a:t>
            </a:r>
            <a:endParaRPr lang="fr-FR" dirty="0" smtClean="0"/>
          </a:p>
          <a:p>
            <a:pPr lvl="0" algn="r" rtl="1"/>
            <a:r>
              <a:rPr lang="ar-DZ" b="1" dirty="0" smtClean="0"/>
              <a:t>مرحلة الشراء:</a:t>
            </a:r>
            <a:r>
              <a:rPr lang="ar-DZ" dirty="0" smtClean="0"/>
              <a:t> يقوم قسم الشراء بعمل إعلان يحدد فيه نوع الاصناف المطلوب توريدها والحصول عليها وكذا التاريخ والكميات التقريبية بحيث يتم اعداد سجل الموردين يشمل جميع المعلومات الخاصة بهم ووسيلة الاتصال بهم.</a:t>
            </a:r>
            <a:endParaRPr lang="fr-FR" dirty="0" smtClean="0"/>
          </a:p>
          <a:p>
            <a:pPr lvl="0" algn="r" rtl="1"/>
            <a:r>
              <a:rPr lang="ar-DZ" b="1" dirty="0" smtClean="0"/>
              <a:t>مرحلة الاستلام والفحص:</a:t>
            </a:r>
            <a:r>
              <a:rPr lang="ar-DZ" dirty="0" smtClean="0"/>
              <a:t> يقوم المورد الذي استقر عليه الرأي بتوريد الاصناف بالكميات والمواصفات في المواعيد والأماكن المحددة بأمر التوريد.</a:t>
            </a:r>
            <a:endParaRPr lang="fr-FR" dirty="0" smtClean="0"/>
          </a:p>
          <a:p>
            <a:pPr algn="r" rtl="1"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r" rtl="1"/>
            <a:r>
              <a:rPr lang="ar-DZ" b="1" dirty="0" smtClean="0"/>
              <a:t>مرحلة الحفظ والصرف: </a:t>
            </a:r>
            <a:r>
              <a:rPr lang="ar-DZ" dirty="0" smtClean="0"/>
              <a:t>بعد استلام المشتريات يتم حفظها وإثباتها بمحضر استلام والفحص ويتولى أمين المخزن مهمة تخزينها.</a:t>
            </a:r>
            <a:endParaRPr lang="fr-FR" dirty="0" smtClean="0"/>
          </a:p>
          <a:p>
            <a:pPr algn="r" rtl="1">
              <a:buNone/>
            </a:pPr>
            <a:r>
              <a:rPr lang="ar-DZ" dirty="0" smtClean="0"/>
              <a:t>ومما سبق يتم اعداد بطاقة إثبات بالنسبة لكل صنف من المشتريات ويكون شكله كما يلي: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827586" y="1397000"/>
          <a:ext cx="7920876" cy="32561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0146"/>
                <a:gridCol w="1320146"/>
                <a:gridCol w="1320146"/>
                <a:gridCol w="1320146"/>
                <a:gridCol w="1320146"/>
                <a:gridCol w="1320146"/>
              </a:tblGrid>
              <a:tr h="2050160">
                <a:tc>
                  <a:txBody>
                    <a:bodyPr/>
                    <a:lstStyle/>
                    <a:p>
                      <a:r>
                        <a:rPr lang="ar-DZ" sz="2400" b="1" dirty="0" smtClean="0">
                          <a:latin typeface="+mj-lt"/>
                        </a:rPr>
                        <a:t>الرصيد</a:t>
                      </a:r>
                      <a:endParaRPr lang="fr-FR" sz="2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sz="2400" b="1" dirty="0" smtClean="0">
                          <a:latin typeface="+mj-lt"/>
                        </a:rPr>
                        <a:t>الكمية المنصرفة</a:t>
                      </a:r>
                      <a:endParaRPr lang="fr-FR" sz="2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400" b="1" kern="1200" dirty="0" smtClean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الكمية الواردة</a:t>
                      </a:r>
                      <a:endParaRPr lang="fr-FR" sz="2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400" b="1" kern="1200" dirty="0" smtClean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رقم محضر الاستلام أو إذن الصرف</a:t>
                      </a:r>
                      <a:endParaRPr lang="fr-FR" sz="2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800" b="1" dirty="0" err="1">
                          <a:latin typeface="+mj-lt"/>
                          <a:ea typeface="Calibri"/>
                          <a:cs typeface="Traditional Arabic"/>
                        </a:rPr>
                        <a:t>إسم</a:t>
                      </a:r>
                      <a:r>
                        <a:rPr lang="ar-DZ" sz="2800" b="1" dirty="0">
                          <a:latin typeface="+mj-lt"/>
                          <a:ea typeface="Calibri"/>
                          <a:cs typeface="Traditional Arabic"/>
                        </a:rPr>
                        <a:t> جهة التوريد أو الصرف</a:t>
                      </a:r>
                      <a:endParaRPr lang="fr-FR" sz="2800" b="1" dirty="0">
                        <a:latin typeface="+mj-lt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800" b="1" dirty="0" smtClean="0">
                          <a:latin typeface="+mj-lt"/>
                        </a:rPr>
                        <a:t>التاريخ</a:t>
                      </a:r>
                      <a:endParaRPr lang="fr-FR" sz="2800" b="1" dirty="0">
                        <a:latin typeface="+mj-lt"/>
                      </a:endParaRPr>
                    </a:p>
                  </a:txBody>
                  <a:tcPr/>
                </a:tc>
              </a:tr>
              <a:tr h="602988">
                <a:tc>
                  <a:txBody>
                    <a:bodyPr/>
                    <a:lstStyle/>
                    <a:p>
                      <a:endParaRPr lang="fr-FR" sz="2400" b="1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b="1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b="1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b="1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b="1">
                        <a:latin typeface="+mj-lt"/>
                      </a:endParaRPr>
                    </a:p>
                  </a:txBody>
                  <a:tcPr/>
                </a:tc>
              </a:tr>
              <a:tr h="602988">
                <a:tc>
                  <a:txBody>
                    <a:bodyPr/>
                    <a:lstStyle/>
                    <a:p>
                      <a:endParaRPr lang="fr-FR" sz="2400" b="1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b="1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b="1">
                        <a:latin typeface="+mj-lt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ar-DZ" sz="2400" b="1" dirty="0" smtClean="0">
                          <a:latin typeface="+mj-lt"/>
                        </a:rPr>
                        <a:t>المجموع</a:t>
                      </a:r>
                      <a:endParaRPr lang="fr-FR" sz="2400" b="1" dirty="0">
                        <a:latin typeface="+mj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None/>
            </a:pPr>
            <a:r>
              <a:rPr lang="ar-DZ" dirty="0" smtClean="0"/>
              <a:t>كما يمكن إعداد بطاقة بالنسبة </a:t>
            </a:r>
            <a:r>
              <a:rPr lang="ar-DZ" dirty="0" err="1" smtClean="0"/>
              <a:t>للتوريدات</a:t>
            </a:r>
            <a:r>
              <a:rPr lang="ar-DZ" dirty="0" smtClean="0"/>
              <a:t> وللصرف كل واحدة على حدى وفي الأخير يتم تحديد قيمة الرصيد في المخزن</a:t>
            </a:r>
            <a:endParaRPr lang="fr-FR" dirty="0" smtClean="0"/>
          </a:p>
          <a:p>
            <a:pPr algn="r" rtl="1">
              <a:buNone/>
            </a:pPr>
            <a:r>
              <a:rPr lang="ar-DZ" dirty="0" smtClean="0"/>
              <a:t>بحيث: </a:t>
            </a:r>
            <a:r>
              <a:rPr lang="ar-DZ" b="1" dirty="0" smtClean="0"/>
              <a:t> </a:t>
            </a:r>
            <a:r>
              <a:rPr lang="ar-DZ" b="1" dirty="0" err="1" smtClean="0"/>
              <a:t>الرصيد </a:t>
            </a:r>
            <a:r>
              <a:rPr lang="ar-DZ" b="1" dirty="0" smtClean="0"/>
              <a:t>= الكمية </a:t>
            </a:r>
            <a:r>
              <a:rPr lang="ar-DZ" b="1" dirty="0" err="1" smtClean="0"/>
              <a:t>الواردة </a:t>
            </a:r>
            <a:r>
              <a:rPr lang="ar-DZ" b="1" dirty="0" smtClean="0"/>
              <a:t>– الكمية المنصرفة</a:t>
            </a:r>
            <a:endParaRPr lang="fr-FR" dirty="0" smtClean="0"/>
          </a:p>
          <a:p>
            <a:pPr algn="r" rtl="1">
              <a:buNone/>
            </a:pPr>
            <a:r>
              <a:rPr lang="ar-DZ" dirty="0" smtClean="0"/>
              <a:t> ويكون شكل البطاقات كما يلي: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</TotalTime>
  <Words>434</Words>
  <Application>Microsoft Office PowerPoint</Application>
  <PresentationFormat>Affichage à l'écran (4:3)</PresentationFormat>
  <Paragraphs>55</Paragraphs>
  <Slides>12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Thème Office</vt:lpstr>
      <vt:lpstr>محاضرات محاسبة خاصة 2</vt:lpstr>
      <vt:lpstr>المحور 06 التنظيم المحاسبي للفنـــــادق</vt:lpstr>
      <vt:lpstr>ثانيا: أقسام الفندق</vt:lpstr>
      <vt:lpstr>2- قسم الغرف: تنبع أهمية هذا القسم من خلال ارتباطه بالغرف والاماكن العامة في الفندق ويقوم بتنظيف الغرف والمكاتب وتدريب الافراد العاملين. 3- قسم المطعم: يهتم هذا القسم بكل ما يقدم بالفندق من أطعمة ومشروبات من خلال توريدها وتقديمها جاهزة حسب رغبات الزبائن. 4- قسم الهاتف: يعتبر من الاقسام الرئيسية من خلال توفير الاتصالات بين العميل وبين الاشخاص والجهات سواء كانت محلية أو خارجية. 5- قسم الغسيل: مهمته عمليات الغسيل والكي وخدمة العملاء في هذا المجال.</vt:lpstr>
      <vt:lpstr>ثالثا: مشتريات الفنادق </vt:lpstr>
      <vt:lpstr>2- مراحل الحصول على المشتريات:</vt:lpstr>
      <vt:lpstr>Diapositive 7</vt:lpstr>
      <vt:lpstr>Diapositive 8</vt:lpstr>
      <vt:lpstr>Diapositive 9</vt:lpstr>
      <vt:lpstr>بطاقة التوريدات للصنف......</vt:lpstr>
      <vt:lpstr>بطاقة الصرف للصنف.... </vt:lpstr>
      <vt:lpstr>بطاقة تحديد قيمة الرصيد للصنف....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محاضرات محاسبة خاصة</dc:title>
  <dc:creator>DAMAS</dc:creator>
  <cp:lastModifiedBy>DAMAS</cp:lastModifiedBy>
  <cp:revision>28</cp:revision>
  <dcterms:created xsi:type="dcterms:W3CDTF">2020-03-17T17:33:39Z</dcterms:created>
  <dcterms:modified xsi:type="dcterms:W3CDTF">2020-05-04T01:13:56Z</dcterms:modified>
</cp:coreProperties>
</file>