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67" r:id="rId5"/>
    <p:sldId id="268" r:id="rId6"/>
    <p:sldId id="269" r:id="rId7"/>
    <p:sldId id="272" r:id="rId8"/>
    <p:sldId id="270" r:id="rId9"/>
    <p:sldId id="274" r:id="rId10"/>
    <p:sldId id="273" r:id="rId11"/>
    <p:sldId id="295" r:id="rId12"/>
    <p:sldId id="296" r:id="rId13"/>
    <p:sldId id="292" r:id="rId14"/>
    <p:sldId id="284" r:id="rId15"/>
    <p:sldId id="285" r:id="rId16"/>
    <p:sldId id="271" r:id="rId17"/>
    <p:sldId id="276" r:id="rId18"/>
    <p:sldId id="277" r:id="rId19"/>
    <p:sldId id="278" r:id="rId20"/>
    <p:sldId id="279" r:id="rId21"/>
    <p:sldId id="281" r:id="rId22"/>
    <p:sldId id="291" r:id="rId23"/>
    <p:sldId id="294" r:id="rId24"/>
    <p:sldId id="293" r:id="rId25"/>
  </p:sldIdLst>
  <p:sldSz cx="12192000" cy="6858000"/>
  <p:notesSz cx="6858000" cy="9144000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484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17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432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88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708"/>
    </p:cViewPr>
  </p:sorterViewPr>
  <p:notesViewPr>
    <p:cSldViewPr snapToGrid="0">
      <p:cViewPr varScale="1">
        <p:scale>
          <a:sx n="86" d="100"/>
          <a:sy n="86" d="100"/>
        </p:scale>
        <p:origin x="307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D5CBF20-8CAD-468D-A237-30B793FCDFFC}" type="datetime1">
              <a:rPr lang="fr-FR" smtClean="0"/>
              <a:pPr rtl="0"/>
              <a:t>30/05/2020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6F79B2A-BF25-4862-8EEB-C1ACE5554C14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735566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E6097B8-5A5F-4934-BCE0-7D20EB7D9BD6}" type="datetime1">
              <a:rPr lang="fr-FR" noProof="0" smtClean="0"/>
              <a:pPr rtl="0"/>
              <a:t>30/05/2020</a:t>
            </a:fld>
            <a:endParaRPr lang="fr-FR" noProof="0" dirty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2B46F2B-1084-40BA-9F0A-B1F6847335C5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8120763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B46F2B-1084-40BA-9F0A-B1F6847335C5}" type="slidenum">
              <a:rPr lang="fr-FR" smtClean="0"/>
              <a:pPr rtl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8259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B46F2B-1084-40BA-9F0A-B1F6847335C5}" type="slidenum">
              <a:rPr lang="fr-FR" smtClean="0"/>
              <a:pPr rtl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1556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B46F2B-1084-40BA-9F0A-B1F6847335C5}" type="slidenum">
              <a:rPr lang="fr-FR" smtClean="0"/>
              <a:pPr rtl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1556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B46F2B-1084-40BA-9F0A-B1F6847335C5}" type="slidenum">
              <a:rPr lang="fr-FR" smtClean="0"/>
              <a:pPr rtl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1556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B46F2B-1084-40BA-9F0A-B1F6847335C5}" type="slidenum">
              <a:rPr lang="fr-FR" smtClean="0"/>
              <a:pPr rtl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1556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2B46F2B-1084-40BA-9F0A-B1F6847335C5}" type="slidenum">
              <a:rPr lang="fr-FR" smtClean="0"/>
              <a:pPr rtl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1556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rme libre 6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rtlCol="0" anchor="ctr">
            <a:noAutofit/>
          </a:bodyPr>
          <a:lstStyle>
            <a:lvl1pPr algn="ctr">
              <a:defRPr sz="10000" spc="800" baseline="0"/>
            </a:lvl1pPr>
          </a:lstStyle>
          <a:p>
            <a:pPr rtl="0"/>
            <a:r>
              <a:rPr lang="fr-FR" noProof="0" smtClean="0"/>
              <a:t>Cliquez pour modifier le style du titre</a:t>
            </a:r>
            <a:endParaRPr lang="fr-FR" noProof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rtlCol="0"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FR" noProof="0" smtClean="0"/>
              <a:t>Cliquez pour modifier le style des sous-titres du masque</a:t>
            </a:r>
            <a:endParaRPr lang="fr-FR" noProof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BA129467-258B-4441-9B2F-A080CFB411B7}" type="datetime1">
              <a:rPr lang="fr-FR" noProof="0" smtClean="0"/>
              <a:pPr rtl="0"/>
              <a:t>30/05/2020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 rtlCol="0"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13" name="Rectangle 12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Cliquez pour modifier le style du titre</a:t>
            </a:r>
            <a:endParaRPr lang="fr-FR" noProof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6A069A3-0D4F-45EE-946B-D837B6ADCEC4}" type="datetime1">
              <a:rPr lang="fr-FR" noProof="0" smtClean="0"/>
              <a:pPr rtl="0"/>
              <a:t>30/05/2020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 rtlCol="0"/>
          <a:lstStyle/>
          <a:p>
            <a:pPr rtl="0"/>
            <a:r>
              <a:rPr lang="fr-FR" noProof="0" smtClean="0"/>
              <a:t>Cliquez pour modifier le style du titre</a:t>
            </a:r>
            <a:endParaRPr lang="fr-FR" noProof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257300" y="382385"/>
            <a:ext cx="8392585" cy="5600405"/>
          </a:xfrm>
        </p:spPr>
        <p:txBody>
          <a:bodyPr vert="eaVert"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E61B7F7-055E-4A54-BACE-5E45A6C2E442}" type="datetime1">
              <a:rPr lang="fr-FR" noProof="0" smtClean="0"/>
              <a:pPr rtl="0"/>
              <a:t>30/05/2020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Cliquez pour modifier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6E2E277-A776-4BF7-9CCA-C156DCBAB9CB}" type="datetime1">
              <a:rPr lang="fr-FR" noProof="0" smtClean="0"/>
              <a:pPr rtl="0"/>
              <a:t>30/05/2020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rtlCol="0"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fr-FR" noProof="0" smtClean="0"/>
              <a:t>Cliquez pour modifier le style du titre</a:t>
            </a:r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3242930" y="5159781"/>
            <a:ext cx="7017488" cy="951135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A73A7AAE-E083-4E87-9643-E124EFA5CC1D}" type="datetime1">
              <a:rPr lang="fr-FR" noProof="0" smtClean="0"/>
              <a:pPr rtl="0"/>
              <a:t>30/05/2020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71766878-3199-4EAB-94E7-2D6D11070E14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grpSp>
        <p:nvGrpSpPr>
          <p:cNvPr id="7" name="Groupe 6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orme libre 6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orme libre 11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Cliquez pour modifier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1257300" y="2286000"/>
            <a:ext cx="4800600" cy="361950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6647796" y="2286000"/>
            <a:ext cx="4800600" cy="361950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FC0805-944E-46C7-B46D-163A150E891A}" type="datetime1">
              <a:rPr lang="fr-FR" noProof="0" smtClean="0"/>
              <a:pPr rtl="0"/>
              <a:t>30/05/2020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 rtlCol="0"/>
          <a:lstStyle/>
          <a:p>
            <a:pPr rtl="0"/>
            <a:r>
              <a:rPr lang="fr-FR" noProof="0" smtClean="0"/>
              <a:t>Cliquez pour modifier le style du titre</a:t>
            </a:r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1251678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1257300" y="2909102"/>
            <a:ext cx="4800600" cy="299639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6633864" y="2199633"/>
            <a:ext cx="4800600" cy="632529"/>
          </a:xfrm>
        </p:spPr>
        <p:txBody>
          <a:bodyPr rtlCol="0"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6633864" y="2909102"/>
            <a:ext cx="4800600" cy="2996398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A339FA5-C09C-47E6-B36B-795BCA6A9029}" type="datetime1">
              <a:rPr lang="fr-FR" noProof="0" smtClean="0"/>
              <a:pPr rtl="0"/>
              <a:t>30/05/2020</a:t>
            </a:fld>
            <a:endParaRPr lang="fr-FR" noProof="0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 smtClean="0"/>
              <a:t>Cliquez pour modifier le style du titre</a:t>
            </a:r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437622-C5A0-4638-8F2F-06E5991807F0}" type="datetime1">
              <a:rPr lang="fr-FR" noProof="0" smtClean="0"/>
              <a:pPr rtl="0"/>
              <a:t>30/05/2020</a:t>
            </a:fld>
            <a:endParaRPr lang="fr-FR" noProof="0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93AA977-64B2-483C-84AD-235DB63A58AB}" type="datetime1">
              <a:rPr lang="fr-FR" noProof="0" smtClean="0"/>
              <a:pPr rtl="0"/>
              <a:t>30/05/2020</a:t>
            </a:fld>
            <a:endParaRPr lang="fr-FR" noProof="0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766878-3199-4EAB-94E7-2D6D11070E14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e libre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fr-FR" noProof="0" smtClean="0"/>
              <a:t>Cliquez pour modifier le style du titre</a:t>
            </a:r>
            <a:endParaRPr lang="fr-FR" noProof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65051" y="920377"/>
            <a:ext cx="6158418" cy="4985124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337885" y="1741336"/>
            <a:ext cx="3092115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 rtlCol="0"/>
          <a:lstStyle/>
          <a:p>
            <a:pPr rtl="0"/>
            <a:fld id="{1A02019A-50FA-4864-9989-C5BA2B9DC06C}" type="datetime1">
              <a:rPr lang="fr-FR" noProof="0" smtClean="0"/>
              <a:pPr rtl="0"/>
              <a:t>30/05/2020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à l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83464" y="0"/>
            <a:ext cx="7355585" cy="6857999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FR" noProof="0" dirty="0"/>
              <a:t>Cliquez sur l’icône pour ajouter une image</a:t>
            </a:r>
          </a:p>
        </p:txBody>
      </p:sp>
      <p:sp>
        <p:nvSpPr>
          <p:cNvPr id="11" name="Forme libre 11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rtlCol="0"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pPr rtl="0"/>
            <a:r>
              <a:rPr lang="fr-FR" noProof="0" smtClean="0"/>
              <a:t>Cliquez pour modifier le style du titre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337883" y="1741336"/>
            <a:ext cx="3092117" cy="4164164"/>
          </a:xfrm>
        </p:spPr>
        <p:txBody>
          <a:bodyPr rtlCol="0"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 rtlCol="0"/>
          <a:lstStyle/>
          <a:p>
            <a:pPr rtl="0"/>
            <a:fld id="{25F55077-5A8F-442F-AB5A-6480324EF100}" type="datetime1">
              <a:rPr lang="fr-FR" noProof="0" smtClean="0"/>
              <a:pPr rtl="0"/>
              <a:t>30/05/2020</a:t>
            </a:fld>
            <a:endParaRPr lang="fr-FR" noProof="0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 rtlCol="0"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 rtlCol="0"/>
          <a:lstStyle/>
          <a:p>
            <a:pPr rtl="0"/>
            <a:fld id="{71766878-3199-4EAB-94E7-2D6D11070E14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au titr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6CBF3019-4F04-4476-AD0C-1B371B6A9B46}" type="datetime1">
              <a:rPr lang="fr-FR" noProof="0" smtClean="0"/>
              <a:pPr rtl="0"/>
              <a:t>30/05/2020</a:t>
            </a:fld>
            <a:endParaRPr lang="fr-FR" noProof="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766878-3199-4EAB-94E7-2D6D11070E14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11" name="Forme libre 6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15DEDD7-7B31-4EF1-B7C7-5AEE3208CC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36A1A43-B750-4259-AA02-68777493B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2562" y="2142309"/>
            <a:ext cx="5875694" cy="1711235"/>
          </a:xfrm>
        </p:spPr>
        <p:txBody>
          <a:bodyPr rtlCol="0">
            <a:normAutofit/>
          </a:bodyPr>
          <a:lstStyle/>
          <a:p>
            <a:r>
              <a:rPr lang="fr-FR" sz="7200" i="1" dirty="0" smtClean="0">
                <a:solidFill>
                  <a:srgbClr val="C00000"/>
                </a:solidFill>
              </a:rPr>
              <a:t>SALMONELLA</a:t>
            </a:r>
            <a:endParaRPr lang="fr-FR" sz="7200" i="1" dirty="0">
              <a:solidFill>
                <a:srgbClr val="C00000"/>
              </a:solidFill>
            </a:endParaRPr>
          </a:p>
        </p:txBody>
      </p:sp>
      <p:sp>
        <p:nvSpPr>
          <p:cNvPr id="19" name="Forme libre : Forme 18">
            <a:extLst>
              <a:ext uri="{FF2B5EF4-FFF2-40B4-BE49-F238E27FC236}">
                <a16:creationId xmlns:a16="http://schemas.microsoft.com/office/drawing/2014/main" id="{3242CC7A-3D6E-47A4-B9D1-860978459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66174" y="0"/>
            <a:ext cx="5282519" cy="6858000"/>
          </a:xfrm>
          <a:custGeom>
            <a:avLst/>
            <a:gdLst>
              <a:gd name="connsiteX0" fmla="*/ 189795 w 5282519"/>
              <a:gd name="connsiteY0" fmla="*/ 0 h 6858000"/>
              <a:gd name="connsiteX1" fmla="*/ 5282519 w 5282519"/>
              <a:gd name="connsiteY1" fmla="*/ 0 h 6858000"/>
              <a:gd name="connsiteX2" fmla="*/ 5282519 w 5282519"/>
              <a:gd name="connsiteY2" fmla="*/ 6858000 h 6858000"/>
              <a:gd name="connsiteX3" fmla="*/ 189795 w 5282519"/>
              <a:gd name="connsiteY3" fmla="*/ 6858000 h 6858000"/>
              <a:gd name="connsiteX4" fmla="*/ 184756 w 5282519"/>
              <a:gd name="connsiteY4" fmla="*/ 6791325 h 6858000"/>
              <a:gd name="connsiteX5" fmla="*/ 176358 w 5282519"/>
              <a:gd name="connsiteY5" fmla="*/ 6735762 h 6858000"/>
              <a:gd name="connsiteX6" fmla="*/ 166281 w 5282519"/>
              <a:gd name="connsiteY6" fmla="*/ 6683375 h 6858000"/>
              <a:gd name="connsiteX7" fmla="*/ 149485 w 5282519"/>
              <a:gd name="connsiteY7" fmla="*/ 6640512 h 6858000"/>
              <a:gd name="connsiteX8" fmla="*/ 132689 w 5282519"/>
              <a:gd name="connsiteY8" fmla="*/ 6597650 h 6858000"/>
              <a:gd name="connsiteX9" fmla="*/ 112534 w 5282519"/>
              <a:gd name="connsiteY9" fmla="*/ 6561137 h 6858000"/>
              <a:gd name="connsiteX10" fmla="*/ 92379 w 5282519"/>
              <a:gd name="connsiteY10" fmla="*/ 6523037 h 6858000"/>
              <a:gd name="connsiteX11" fmla="*/ 73903 w 5282519"/>
              <a:gd name="connsiteY11" fmla="*/ 6488112 h 6858000"/>
              <a:gd name="connsiteX12" fmla="*/ 55427 w 5282519"/>
              <a:gd name="connsiteY12" fmla="*/ 6448425 h 6858000"/>
              <a:gd name="connsiteX13" fmla="*/ 38632 w 5282519"/>
              <a:gd name="connsiteY13" fmla="*/ 6407150 h 6858000"/>
              <a:gd name="connsiteX14" fmla="*/ 23515 w 5282519"/>
              <a:gd name="connsiteY14" fmla="*/ 6361112 h 6858000"/>
              <a:gd name="connsiteX15" fmla="*/ 11758 w 5282519"/>
              <a:gd name="connsiteY15" fmla="*/ 6311900 h 6858000"/>
              <a:gd name="connsiteX16" fmla="*/ 3359 w 5282519"/>
              <a:gd name="connsiteY16" fmla="*/ 6251575 h 6858000"/>
              <a:gd name="connsiteX17" fmla="*/ 0 w 5282519"/>
              <a:gd name="connsiteY17" fmla="*/ 6183312 h 6858000"/>
              <a:gd name="connsiteX18" fmla="*/ 3359 w 5282519"/>
              <a:gd name="connsiteY18" fmla="*/ 6113462 h 6858000"/>
              <a:gd name="connsiteX19" fmla="*/ 11758 w 5282519"/>
              <a:gd name="connsiteY19" fmla="*/ 6056312 h 6858000"/>
              <a:gd name="connsiteX20" fmla="*/ 23515 w 5282519"/>
              <a:gd name="connsiteY20" fmla="*/ 6003925 h 6858000"/>
              <a:gd name="connsiteX21" fmla="*/ 38632 w 5282519"/>
              <a:gd name="connsiteY21" fmla="*/ 5956300 h 6858000"/>
              <a:gd name="connsiteX22" fmla="*/ 55427 w 5282519"/>
              <a:gd name="connsiteY22" fmla="*/ 5915025 h 6858000"/>
              <a:gd name="connsiteX23" fmla="*/ 75583 w 5282519"/>
              <a:gd name="connsiteY23" fmla="*/ 5876925 h 6858000"/>
              <a:gd name="connsiteX24" fmla="*/ 95738 w 5282519"/>
              <a:gd name="connsiteY24" fmla="*/ 5840412 h 6858000"/>
              <a:gd name="connsiteX25" fmla="*/ 115893 w 5282519"/>
              <a:gd name="connsiteY25" fmla="*/ 5802312 h 6858000"/>
              <a:gd name="connsiteX26" fmla="*/ 134368 w 5282519"/>
              <a:gd name="connsiteY26" fmla="*/ 5762625 h 6858000"/>
              <a:gd name="connsiteX27" fmla="*/ 152844 w 5282519"/>
              <a:gd name="connsiteY27" fmla="*/ 5721350 h 6858000"/>
              <a:gd name="connsiteX28" fmla="*/ 167960 w 5282519"/>
              <a:gd name="connsiteY28" fmla="*/ 5675312 h 6858000"/>
              <a:gd name="connsiteX29" fmla="*/ 178038 w 5282519"/>
              <a:gd name="connsiteY29" fmla="*/ 5622925 h 6858000"/>
              <a:gd name="connsiteX30" fmla="*/ 188115 w 5282519"/>
              <a:gd name="connsiteY30" fmla="*/ 5562600 h 6858000"/>
              <a:gd name="connsiteX31" fmla="*/ 189795 w 5282519"/>
              <a:gd name="connsiteY31" fmla="*/ 5494337 h 6858000"/>
              <a:gd name="connsiteX32" fmla="*/ 188115 w 5282519"/>
              <a:gd name="connsiteY32" fmla="*/ 5426075 h 6858000"/>
              <a:gd name="connsiteX33" fmla="*/ 178038 w 5282519"/>
              <a:gd name="connsiteY33" fmla="*/ 5365750 h 6858000"/>
              <a:gd name="connsiteX34" fmla="*/ 167960 w 5282519"/>
              <a:gd name="connsiteY34" fmla="*/ 5313362 h 6858000"/>
              <a:gd name="connsiteX35" fmla="*/ 152844 w 5282519"/>
              <a:gd name="connsiteY35" fmla="*/ 5268912 h 6858000"/>
              <a:gd name="connsiteX36" fmla="*/ 134368 w 5282519"/>
              <a:gd name="connsiteY36" fmla="*/ 5226050 h 6858000"/>
              <a:gd name="connsiteX37" fmla="*/ 115893 w 5282519"/>
              <a:gd name="connsiteY37" fmla="*/ 5186362 h 6858000"/>
              <a:gd name="connsiteX38" fmla="*/ 95738 w 5282519"/>
              <a:gd name="connsiteY38" fmla="*/ 5149850 h 6858000"/>
              <a:gd name="connsiteX39" fmla="*/ 75583 w 5282519"/>
              <a:gd name="connsiteY39" fmla="*/ 5114925 h 6858000"/>
              <a:gd name="connsiteX40" fmla="*/ 55427 w 5282519"/>
              <a:gd name="connsiteY40" fmla="*/ 5075237 h 6858000"/>
              <a:gd name="connsiteX41" fmla="*/ 38632 w 5282519"/>
              <a:gd name="connsiteY41" fmla="*/ 5033962 h 6858000"/>
              <a:gd name="connsiteX42" fmla="*/ 23515 w 5282519"/>
              <a:gd name="connsiteY42" fmla="*/ 4987925 h 6858000"/>
              <a:gd name="connsiteX43" fmla="*/ 11758 w 5282519"/>
              <a:gd name="connsiteY43" fmla="*/ 4935537 h 6858000"/>
              <a:gd name="connsiteX44" fmla="*/ 3359 w 5282519"/>
              <a:gd name="connsiteY44" fmla="*/ 4875212 h 6858000"/>
              <a:gd name="connsiteX45" fmla="*/ 0 w 5282519"/>
              <a:gd name="connsiteY45" fmla="*/ 4806950 h 6858000"/>
              <a:gd name="connsiteX46" fmla="*/ 3359 w 5282519"/>
              <a:gd name="connsiteY46" fmla="*/ 4738687 h 6858000"/>
              <a:gd name="connsiteX47" fmla="*/ 11758 w 5282519"/>
              <a:gd name="connsiteY47" fmla="*/ 4678362 h 6858000"/>
              <a:gd name="connsiteX48" fmla="*/ 23515 w 5282519"/>
              <a:gd name="connsiteY48" fmla="*/ 4625975 h 6858000"/>
              <a:gd name="connsiteX49" fmla="*/ 38632 w 5282519"/>
              <a:gd name="connsiteY49" fmla="*/ 4579937 h 6858000"/>
              <a:gd name="connsiteX50" fmla="*/ 55427 w 5282519"/>
              <a:gd name="connsiteY50" fmla="*/ 4537075 h 6858000"/>
              <a:gd name="connsiteX51" fmla="*/ 75583 w 5282519"/>
              <a:gd name="connsiteY51" fmla="*/ 4498975 h 6858000"/>
              <a:gd name="connsiteX52" fmla="*/ 115893 w 5282519"/>
              <a:gd name="connsiteY52" fmla="*/ 4424362 h 6858000"/>
              <a:gd name="connsiteX53" fmla="*/ 134368 w 5282519"/>
              <a:gd name="connsiteY53" fmla="*/ 4386262 h 6858000"/>
              <a:gd name="connsiteX54" fmla="*/ 152844 w 5282519"/>
              <a:gd name="connsiteY54" fmla="*/ 4343400 h 6858000"/>
              <a:gd name="connsiteX55" fmla="*/ 167960 w 5282519"/>
              <a:gd name="connsiteY55" fmla="*/ 4297362 h 6858000"/>
              <a:gd name="connsiteX56" fmla="*/ 178038 w 5282519"/>
              <a:gd name="connsiteY56" fmla="*/ 4244975 h 6858000"/>
              <a:gd name="connsiteX57" fmla="*/ 188115 w 5282519"/>
              <a:gd name="connsiteY57" fmla="*/ 4186237 h 6858000"/>
              <a:gd name="connsiteX58" fmla="*/ 189795 w 5282519"/>
              <a:gd name="connsiteY58" fmla="*/ 4116387 h 6858000"/>
              <a:gd name="connsiteX59" fmla="*/ 188115 w 5282519"/>
              <a:gd name="connsiteY59" fmla="*/ 4048125 h 6858000"/>
              <a:gd name="connsiteX60" fmla="*/ 178038 w 5282519"/>
              <a:gd name="connsiteY60" fmla="*/ 3987800 h 6858000"/>
              <a:gd name="connsiteX61" fmla="*/ 167960 w 5282519"/>
              <a:gd name="connsiteY61" fmla="*/ 3935412 h 6858000"/>
              <a:gd name="connsiteX62" fmla="*/ 152844 w 5282519"/>
              <a:gd name="connsiteY62" fmla="*/ 3890962 h 6858000"/>
              <a:gd name="connsiteX63" fmla="*/ 134368 w 5282519"/>
              <a:gd name="connsiteY63" fmla="*/ 3848100 h 6858000"/>
              <a:gd name="connsiteX64" fmla="*/ 115893 w 5282519"/>
              <a:gd name="connsiteY64" fmla="*/ 3811587 h 6858000"/>
              <a:gd name="connsiteX65" fmla="*/ 75583 w 5282519"/>
              <a:gd name="connsiteY65" fmla="*/ 3736975 h 6858000"/>
              <a:gd name="connsiteX66" fmla="*/ 55427 w 5282519"/>
              <a:gd name="connsiteY66" fmla="*/ 3697287 h 6858000"/>
              <a:gd name="connsiteX67" fmla="*/ 38632 w 5282519"/>
              <a:gd name="connsiteY67" fmla="*/ 3656012 h 6858000"/>
              <a:gd name="connsiteX68" fmla="*/ 23515 w 5282519"/>
              <a:gd name="connsiteY68" fmla="*/ 3609975 h 6858000"/>
              <a:gd name="connsiteX69" fmla="*/ 11758 w 5282519"/>
              <a:gd name="connsiteY69" fmla="*/ 3557587 h 6858000"/>
              <a:gd name="connsiteX70" fmla="*/ 3359 w 5282519"/>
              <a:gd name="connsiteY70" fmla="*/ 3497262 h 6858000"/>
              <a:gd name="connsiteX71" fmla="*/ 0 w 5282519"/>
              <a:gd name="connsiteY71" fmla="*/ 3427412 h 6858000"/>
              <a:gd name="connsiteX72" fmla="*/ 3359 w 5282519"/>
              <a:gd name="connsiteY72" fmla="*/ 3360737 h 6858000"/>
              <a:gd name="connsiteX73" fmla="*/ 11758 w 5282519"/>
              <a:gd name="connsiteY73" fmla="*/ 3300412 h 6858000"/>
              <a:gd name="connsiteX74" fmla="*/ 23515 w 5282519"/>
              <a:gd name="connsiteY74" fmla="*/ 3248025 h 6858000"/>
              <a:gd name="connsiteX75" fmla="*/ 38632 w 5282519"/>
              <a:gd name="connsiteY75" fmla="*/ 3201987 h 6858000"/>
              <a:gd name="connsiteX76" fmla="*/ 55427 w 5282519"/>
              <a:gd name="connsiteY76" fmla="*/ 3160712 h 6858000"/>
              <a:gd name="connsiteX77" fmla="*/ 75583 w 5282519"/>
              <a:gd name="connsiteY77" fmla="*/ 3121025 h 6858000"/>
              <a:gd name="connsiteX78" fmla="*/ 95738 w 5282519"/>
              <a:gd name="connsiteY78" fmla="*/ 3084512 h 6858000"/>
              <a:gd name="connsiteX79" fmla="*/ 115893 w 5282519"/>
              <a:gd name="connsiteY79" fmla="*/ 3046412 h 6858000"/>
              <a:gd name="connsiteX80" fmla="*/ 134368 w 5282519"/>
              <a:gd name="connsiteY80" fmla="*/ 3009900 h 6858000"/>
              <a:gd name="connsiteX81" fmla="*/ 152844 w 5282519"/>
              <a:gd name="connsiteY81" fmla="*/ 2967037 h 6858000"/>
              <a:gd name="connsiteX82" fmla="*/ 167960 w 5282519"/>
              <a:gd name="connsiteY82" fmla="*/ 2922587 h 6858000"/>
              <a:gd name="connsiteX83" fmla="*/ 178038 w 5282519"/>
              <a:gd name="connsiteY83" fmla="*/ 2868612 h 6858000"/>
              <a:gd name="connsiteX84" fmla="*/ 188115 w 5282519"/>
              <a:gd name="connsiteY84" fmla="*/ 2809875 h 6858000"/>
              <a:gd name="connsiteX85" fmla="*/ 189795 w 5282519"/>
              <a:gd name="connsiteY85" fmla="*/ 2741612 h 6858000"/>
              <a:gd name="connsiteX86" fmla="*/ 188115 w 5282519"/>
              <a:gd name="connsiteY86" fmla="*/ 2671762 h 6858000"/>
              <a:gd name="connsiteX87" fmla="*/ 178038 w 5282519"/>
              <a:gd name="connsiteY87" fmla="*/ 2613025 h 6858000"/>
              <a:gd name="connsiteX88" fmla="*/ 167960 w 5282519"/>
              <a:gd name="connsiteY88" fmla="*/ 2560637 h 6858000"/>
              <a:gd name="connsiteX89" fmla="*/ 152844 w 5282519"/>
              <a:gd name="connsiteY89" fmla="*/ 2513012 h 6858000"/>
              <a:gd name="connsiteX90" fmla="*/ 134368 w 5282519"/>
              <a:gd name="connsiteY90" fmla="*/ 2471737 h 6858000"/>
              <a:gd name="connsiteX91" fmla="*/ 115893 w 5282519"/>
              <a:gd name="connsiteY91" fmla="*/ 2433637 h 6858000"/>
              <a:gd name="connsiteX92" fmla="*/ 95738 w 5282519"/>
              <a:gd name="connsiteY92" fmla="*/ 2395537 h 6858000"/>
              <a:gd name="connsiteX93" fmla="*/ 75583 w 5282519"/>
              <a:gd name="connsiteY93" fmla="*/ 2359025 h 6858000"/>
              <a:gd name="connsiteX94" fmla="*/ 55427 w 5282519"/>
              <a:gd name="connsiteY94" fmla="*/ 2319337 h 6858000"/>
              <a:gd name="connsiteX95" fmla="*/ 38632 w 5282519"/>
              <a:gd name="connsiteY95" fmla="*/ 2278062 h 6858000"/>
              <a:gd name="connsiteX96" fmla="*/ 23515 w 5282519"/>
              <a:gd name="connsiteY96" fmla="*/ 2232025 h 6858000"/>
              <a:gd name="connsiteX97" fmla="*/ 11758 w 5282519"/>
              <a:gd name="connsiteY97" fmla="*/ 2179637 h 6858000"/>
              <a:gd name="connsiteX98" fmla="*/ 3359 w 5282519"/>
              <a:gd name="connsiteY98" fmla="*/ 2119312 h 6858000"/>
              <a:gd name="connsiteX99" fmla="*/ 0 w 5282519"/>
              <a:gd name="connsiteY99" fmla="*/ 2051050 h 6858000"/>
              <a:gd name="connsiteX100" fmla="*/ 3359 w 5282519"/>
              <a:gd name="connsiteY100" fmla="*/ 1982787 h 6858000"/>
              <a:gd name="connsiteX101" fmla="*/ 11758 w 5282519"/>
              <a:gd name="connsiteY101" fmla="*/ 1922462 h 6858000"/>
              <a:gd name="connsiteX102" fmla="*/ 23515 w 5282519"/>
              <a:gd name="connsiteY102" fmla="*/ 1870075 h 6858000"/>
              <a:gd name="connsiteX103" fmla="*/ 38632 w 5282519"/>
              <a:gd name="connsiteY103" fmla="*/ 1824037 h 6858000"/>
              <a:gd name="connsiteX104" fmla="*/ 55427 w 5282519"/>
              <a:gd name="connsiteY104" fmla="*/ 1782762 h 6858000"/>
              <a:gd name="connsiteX105" fmla="*/ 75583 w 5282519"/>
              <a:gd name="connsiteY105" fmla="*/ 1743075 h 6858000"/>
              <a:gd name="connsiteX106" fmla="*/ 95738 w 5282519"/>
              <a:gd name="connsiteY106" fmla="*/ 1708150 h 6858000"/>
              <a:gd name="connsiteX107" fmla="*/ 115893 w 5282519"/>
              <a:gd name="connsiteY107" fmla="*/ 1671637 h 6858000"/>
              <a:gd name="connsiteX108" fmla="*/ 134368 w 5282519"/>
              <a:gd name="connsiteY108" fmla="*/ 1631950 h 6858000"/>
              <a:gd name="connsiteX109" fmla="*/ 152844 w 5282519"/>
              <a:gd name="connsiteY109" fmla="*/ 1589087 h 6858000"/>
              <a:gd name="connsiteX110" fmla="*/ 167960 w 5282519"/>
              <a:gd name="connsiteY110" fmla="*/ 1544637 h 6858000"/>
              <a:gd name="connsiteX111" fmla="*/ 178038 w 5282519"/>
              <a:gd name="connsiteY111" fmla="*/ 1492250 h 6858000"/>
              <a:gd name="connsiteX112" fmla="*/ 188115 w 5282519"/>
              <a:gd name="connsiteY112" fmla="*/ 1431925 h 6858000"/>
              <a:gd name="connsiteX113" fmla="*/ 189795 w 5282519"/>
              <a:gd name="connsiteY113" fmla="*/ 1363662 h 6858000"/>
              <a:gd name="connsiteX114" fmla="*/ 188115 w 5282519"/>
              <a:gd name="connsiteY114" fmla="*/ 1295400 h 6858000"/>
              <a:gd name="connsiteX115" fmla="*/ 178038 w 5282519"/>
              <a:gd name="connsiteY115" fmla="*/ 1235075 h 6858000"/>
              <a:gd name="connsiteX116" fmla="*/ 167960 w 5282519"/>
              <a:gd name="connsiteY116" fmla="*/ 1182687 h 6858000"/>
              <a:gd name="connsiteX117" fmla="*/ 152844 w 5282519"/>
              <a:gd name="connsiteY117" fmla="*/ 1136650 h 6858000"/>
              <a:gd name="connsiteX118" fmla="*/ 134368 w 5282519"/>
              <a:gd name="connsiteY118" fmla="*/ 1095375 h 6858000"/>
              <a:gd name="connsiteX119" fmla="*/ 115893 w 5282519"/>
              <a:gd name="connsiteY119" fmla="*/ 1055687 h 6858000"/>
              <a:gd name="connsiteX120" fmla="*/ 95738 w 5282519"/>
              <a:gd name="connsiteY120" fmla="*/ 1017587 h 6858000"/>
              <a:gd name="connsiteX121" fmla="*/ 75583 w 5282519"/>
              <a:gd name="connsiteY121" fmla="*/ 981075 h 6858000"/>
              <a:gd name="connsiteX122" fmla="*/ 55427 w 5282519"/>
              <a:gd name="connsiteY122" fmla="*/ 942975 h 6858000"/>
              <a:gd name="connsiteX123" fmla="*/ 38632 w 5282519"/>
              <a:gd name="connsiteY123" fmla="*/ 901700 h 6858000"/>
              <a:gd name="connsiteX124" fmla="*/ 23515 w 5282519"/>
              <a:gd name="connsiteY124" fmla="*/ 854075 h 6858000"/>
              <a:gd name="connsiteX125" fmla="*/ 11758 w 5282519"/>
              <a:gd name="connsiteY125" fmla="*/ 801687 h 6858000"/>
              <a:gd name="connsiteX126" fmla="*/ 3359 w 5282519"/>
              <a:gd name="connsiteY126" fmla="*/ 744537 h 6858000"/>
              <a:gd name="connsiteX127" fmla="*/ 0 w 5282519"/>
              <a:gd name="connsiteY127" fmla="*/ 673100 h 6858000"/>
              <a:gd name="connsiteX128" fmla="*/ 3359 w 5282519"/>
              <a:gd name="connsiteY128" fmla="*/ 606425 h 6858000"/>
              <a:gd name="connsiteX129" fmla="*/ 11758 w 5282519"/>
              <a:gd name="connsiteY129" fmla="*/ 546100 h 6858000"/>
              <a:gd name="connsiteX130" fmla="*/ 23515 w 5282519"/>
              <a:gd name="connsiteY130" fmla="*/ 496887 h 6858000"/>
              <a:gd name="connsiteX131" fmla="*/ 38632 w 5282519"/>
              <a:gd name="connsiteY131" fmla="*/ 450850 h 6858000"/>
              <a:gd name="connsiteX132" fmla="*/ 55427 w 5282519"/>
              <a:gd name="connsiteY132" fmla="*/ 409575 h 6858000"/>
              <a:gd name="connsiteX133" fmla="*/ 73903 w 5282519"/>
              <a:gd name="connsiteY133" fmla="*/ 369887 h 6858000"/>
              <a:gd name="connsiteX134" fmla="*/ 92379 w 5282519"/>
              <a:gd name="connsiteY134" fmla="*/ 334962 h 6858000"/>
              <a:gd name="connsiteX135" fmla="*/ 112534 w 5282519"/>
              <a:gd name="connsiteY135" fmla="*/ 296862 h 6858000"/>
              <a:gd name="connsiteX136" fmla="*/ 132689 w 5282519"/>
              <a:gd name="connsiteY136" fmla="*/ 260350 h 6858000"/>
              <a:gd name="connsiteX137" fmla="*/ 149485 w 5282519"/>
              <a:gd name="connsiteY137" fmla="*/ 217487 h 6858000"/>
              <a:gd name="connsiteX138" fmla="*/ 166281 w 5282519"/>
              <a:gd name="connsiteY138" fmla="*/ 174625 h 6858000"/>
              <a:gd name="connsiteX139" fmla="*/ 176358 w 5282519"/>
              <a:gd name="connsiteY139" fmla="*/ 122237 h 6858000"/>
              <a:gd name="connsiteX140" fmla="*/ 184756 w 5282519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5282519" h="6858000">
                <a:moveTo>
                  <a:pt x="189795" y="0"/>
                </a:moveTo>
                <a:lnTo>
                  <a:pt x="5282519" y="0"/>
                </a:lnTo>
                <a:lnTo>
                  <a:pt x="5282519" y="6858000"/>
                </a:lnTo>
                <a:lnTo>
                  <a:pt x="189795" y="6858000"/>
                </a:lnTo>
                <a:lnTo>
                  <a:pt x="184756" y="6791325"/>
                </a:lnTo>
                <a:lnTo>
                  <a:pt x="176358" y="6735762"/>
                </a:lnTo>
                <a:lnTo>
                  <a:pt x="166281" y="6683375"/>
                </a:lnTo>
                <a:lnTo>
                  <a:pt x="149485" y="6640512"/>
                </a:lnTo>
                <a:lnTo>
                  <a:pt x="132689" y="6597650"/>
                </a:lnTo>
                <a:lnTo>
                  <a:pt x="112534" y="6561137"/>
                </a:lnTo>
                <a:lnTo>
                  <a:pt x="92379" y="6523037"/>
                </a:lnTo>
                <a:lnTo>
                  <a:pt x="73903" y="6488112"/>
                </a:lnTo>
                <a:lnTo>
                  <a:pt x="55427" y="6448425"/>
                </a:lnTo>
                <a:lnTo>
                  <a:pt x="38632" y="6407150"/>
                </a:lnTo>
                <a:lnTo>
                  <a:pt x="23515" y="6361112"/>
                </a:lnTo>
                <a:lnTo>
                  <a:pt x="11758" y="6311900"/>
                </a:lnTo>
                <a:lnTo>
                  <a:pt x="3359" y="6251575"/>
                </a:lnTo>
                <a:lnTo>
                  <a:pt x="0" y="6183312"/>
                </a:lnTo>
                <a:lnTo>
                  <a:pt x="3359" y="6113462"/>
                </a:lnTo>
                <a:lnTo>
                  <a:pt x="11758" y="6056312"/>
                </a:lnTo>
                <a:lnTo>
                  <a:pt x="23515" y="6003925"/>
                </a:lnTo>
                <a:lnTo>
                  <a:pt x="38632" y="5956300"/>
                </a:lnTo>
                <a:lnTo>
                  <a:pt x="55427" y="5915025"/>
                </a:lnTo>
                <a:lnTo>
                  <a:pt x="75583" y="5876925"/>
                </a:lnTo>
                <a:lnTo>
                  <a:pt x="95738" y="5840412"/>
                </a:lnTo>
                <a:lnTo>
                  <a:pt x="115893" y="5802312"/>
                </a:lnTo>
                <a:lnTo>
                  <a:pt x="134368" y="5762625"/>
                </a:lnTo>
                <a:lnTo>
                  <a:pt x="152844" y="5721350"/>
                </a:lnTo>
                <a:lnTo>
                  <a:pt x="167960" y="5675312"/>
                </a:lnTo>
                <a:lnTo>
                  <a:pt x="178038" y="5622925"/>
                </a:lnTo>
                <a:lnTo>
                  <a:pt x="188115" y="5562600"/>
                </a:lnTo>
                <a:lnTo>
                  <a:pt x="189795" y="5494337"/>
                </a:lnTo>
                <a:lnTo>
                  <a:pt x="188115" y="5426075"/>
                </a:lnTo>
                <a:lnTo>
                  <a:pt x="178038" y="5365750"/>
                </a:lnTo>
                <a:lnTo>
                  <a:pt x="167960" y="5313362"/>
                </a:lnTo>
                <a:lnTo>
                  <a:pt x="152844" y="5268912"/>
                </a:lnTo>
                <a:lnTo>
                  <a:pt x="134368" y="5226050"/>
                </a:lnTo>
                <a:lnTo>
                  <a:pt x="115893" y="5186362"/>
                </a:lnTo>
                <a:lnTo>
                  <a:pt x="95738" y="5149850"/>
                </a:lnTo>
                <a:lnTo>
                  <a:pt x="75583" y="5114925"/>
                </a:lnTo>
                <a:lnTo>
                  <a:pt x="55427" y="5075237"/>
                </a:lnTo>
                <a:lnTo>
                  <a:pt x="38632" y="5033962"/>
                </a:lnTo>
                <a:lnTo>
                  <a:pt x="23515" y="4987925"/>
                </a:lnTo>
                <a:lnTo>
                  <a:pt x="11758" y="4935537"/>
                </a:lnTo>
                <a:lnTo>
                  <a:pt x="3359" y="4875212"/>
                </a:lnTo>
                <a:lnTo>
                  <a:pt x="0" y="4806950"/>
                </a:lnTo>
                <a:lnTo>
                  <a:pt x="3359" y="4738687"/>
                </a:lnTo>
                <a:lnTo>
                  <a:pt x="11758" y="4678362"/>
                </a:lnTo>
                <a:lnTo>
                  <a:pt x="23515" y="4625975"/>
                </a:lnTo>
                <a:lnTo>
                  <a:pt x="38632" y="4579937"/>
                </a:lnTo>
                <a:lnTo>
                  <a:pt x="55427" y="4537075"/>
                </a:lnTo>
                <a:lnTo>
                  <a:pt x="75583" y="4498975"/>
                </a:lnTo>
                <a:lnTo>
                  <a:pt x="115893" y="4424362"/>
                </a:lnTo>
                <a:lnTo>
                  <a:pt x="134368" y="4386262"/>
                </a:lnTo>
                <a:lnTo>
                  <a:pt x="152844" y="4343400"/>
                </a:lnTo>
                <a:lnTo>
                  <a:pt x="167960" y="4297362"/>
                </a:lnTo>
                <a:lnTo>
                  <a:pt x="178038" y="4244975"/>
                </a:lnTo>
                <a:lnTo>
                  <a:pt x="188115" y="4186237"/>
                </a:lnTo>
                <a:lnTo>
                  <a:pt x="189795" y="4116387"/>
                </a:lnTo>
                <a:lnTo>
                  <a:pt x="188115" y="4048125"/>
                </a:lnTo>
                <a:lnTo>
                  <a:pt x="178038" y="3987800"/>
                </a:lnTo>
                <a:lnTo>
                  <a:pt x="167960" y="3935412"/>
                </a:lnTo>
                <a:lnTo>
                  <a:pt x="152844" y="3890962"/>
                </a:lnTo>
                <a:lnTo>
                  <a:pt x="134368" y="3848100"/>
                </a:lnTo>
                <a:lnTo>
                  <a:pt x="115893" y="3811587"/>
                </a:lnTo>
                <a:lnTo>
                  <a:pt x="75583" y="3736975"/>
                </a:lnTo>
                <a:lnTo>
                  <a:pt x="55427" y="3697287"/>
                </a:lnTo>
                <a:lnTo>
                  <a:pt x="38632" y="3656012"/>
                </a:lnTo>
                <a:lnTo>
                  <a:pt x="23515" y="3609975"/>
                </a:lnTo>
                <a:lnTo>
                  <a:pt x="11758" y="3557587"/>
                </a:lnTo>
                <a:lnTo>
                  <a:pt x="3359" y="3497262"/>
                </a:lnTo>
                <a:lnTo>
                  <a:pt x="0" y="3427412"/>
                </a:lnTo>
                <a:lnTo>
                  <a:pt x="3359" y="3360737"/>
                </a:lnTo>
                <a:lnTo>
                  <a:pt x="11758" y="3300412"/>
                </a:lnTo>
                <a:lnTo>
                  <a:pt x="23515" y="3248025"/>
                </a:lnTo>
                <a:lnTo>
                  <a:pt x="38632" y="3201987"/>
                </a:lnTo>
                <a:lnTo>
                  <a:pt x="55427" y="3160712"/>
                </a:lnTo>
                <a:lnTo>
                  <a:pt x="75583" y="3121025"/>
                </a:lnTo>
                <a:lnTo>
                  <a:pt x="95738" y="3084512"/>
                </a:lnTo>
                <a:lnTo>
                  <a:pt x="115893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60" y="2922587"/>
                </a:lnTo>
                <a:lnTo>
                  <a:pt x="178038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8" y="2613025"/>
                </a:lnTo>
                <a:lnTo>
                  <a:pt x="167960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3" y="2433637"/>
                </a:lnTo>
                <a:lnTo>
                  <a:pt x="95738" y="2395537"/>
                </a:lnTo>
                <a:lnTo>
                  <a:pt x="75583" y="2359025"/>
                </a:lnTo>
                <a:lnTo>
                  <a:pt x="55427" y="2319337"/>
                </a:lnTo>
                <a:lnTo>
                  <a:pt x="38632" y="2278062"/>
                </a:lnTo>
                <a:lnTo>
                  <a:pt x="23515" y="2232025"/>
                </a:lnTo>
                <a:lnTo>
                  <a:pt x="11758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8" y="1922462"/>
                </a:lnTo>
                <a:lnTo>
                  <a:pt x="23515" y="1870075"/>
                </a:lnTo>
                <a:lnTo>
                  <a:pt x="38632" y="1824037"/>
                </a:lnTo>
                <a:lnTo>
                  <a:pt x="55427" y="1782762"/>
                </a:lnTo>
                <a:lnTo>
                  <a:pt x="75583" y="1743075"/>
                </a:lnTo>
                <a:lnTo>
                  <a:pt x="95738" y="1708150"/>
                </a:lnTo>
                <a:lnTo>
                  <a:pt x="115893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60" y="1544637"/>
                </a:lnTo>
                <a:lnTo>
                  <a:pt x="178038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8" y="1235075"/>
                </a:lnTo>
                <a:lnTo>
                  <a:pt x="167960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3" y="1055687"/>
                </a:lnTo>
                <a:lnTo>
                  <a:pt x="95738" y="1017587"/>
                </a:lnTo>
                <a:lnTo>
                  <a:pt x="75583" y="981075"/>
                </a:lnTo>
                <a:lnTo>
                  <a:pt x="55427" y="942975"/>
                </a:lnTo>
                <a:lnTo>
                  <a:pt x="38632" y="901700"/>
                </a:lnTo>
                <a:lnTo>
                  <a:pt x="23515" y="854075"/>
                </a:lnTo>
                <a:lnTo>
                  <a:pt x="11758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8" y="546100"/>
                </a:lnTo>
                <a:lnTo>
                  <a:pt x="23515" y="496887"/>
                </a:lnTo>
                <a:lnTo>
                  <a:pt x="38632" y="450850"/>
                </a:lnTo>
                <a:lnTo>
                  <a:pt x="55427" y="409575"/>
                </a:lnTo>
                <a:lnTo>
                  <a:pt x="73903" y="369887"/>
                </a:lnTo>
                <a:lnTo>
                  <a:pt x="92379" y="334962"/>
                </a:lnTo>
                <a:lnTo>
                  <a:pt x="112534" y="296862"/>
                </a:lnTo>
                <a:lnTo>
                  <a:pt x="132689" y="260350"/>
                </a:lnTo>
                <a:lnTo>
                  <a:pt x="149485" y="217487"/>
                </a:lnTo>
                <a:lnTo>
                  <a:pt x="166281" y="174625"/>
                </a:lnTo>
                <a:lnTo>
                  <a:pt x="176358" y="122237"/>
                </a:lnTo>
                <a:lnTo>
                  <a:pt x="184756" y="66675"/>
                </a:lnTo>
                <a:close/>
              </a:path>
            </a:pathLst>
          </a:custGeom>
          <a:solidFill>
            <a:srgbClr val="5C48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>
          <a:xfrm>
            <a:off x="3473746" y="6279642"/>
            <a:ext cx="2312126" cy="578358"/>
          </a:xfrm>
        </p:spPr>
        <p:txBody>
          <a:bodyPr>
            <a:normAutofit fontScale="92500"/>
          </a:bodyPr>
          <a:lstStyle/>
          <a:p>
            <a:r>
              <a:rPr lang="ar-DZ" sz="2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erlin Sans FB" pitchFamily="34" charset="0"/>
                <a:ea typeface="Arial Unicode MS" pitchFamily="34" charset="-128"/>
              </a:rPr>
              <a:t>2019/2020</a:t>
            </a:r>
            <a:endParaRPr lang="ar-DZ" sz="28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erlin Sans FB" pitchFamily="34" charset="0"/>
            </a:endParaRPr>
          </a:p>
          <a:p>
            <a:endParaRPr lang="ar-DZ" dirty="0"/>
          </a:p>
        </p:txBody>
      </p:sp>
      <p:sp>
        <p:nvSpPr>
          <p:cNvPr id="7" name="ZoneTexte 6"/>
          <p:cNvSpPr txBox="1"/>
          <p:nvPr/>
        </p:nvSpPr>
        <p:spPr>
          <a:xfrm>
            <a:off x="627016" y="261257"/>
            <a:ext cx="655755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defTabSz="515813">
              <a:defRPr/>
            </a:pPr>
            <a:r>
              <a:rPr lang="fr-FR" kern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Université   Mohamed kheider  de Biskra</a:t>
            </a:r>
            <a:br>
              <a:rPr lang="fr-FR" kern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</a:br>
            <a:r>
              <a:rPr lang="fr-FR" kern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  Faculté de science exacte et Science de é la Nature et de la vie</a:t>
            </a:r>
            <a:br>
              <a:rPr lang="fr-FR" kern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</a:br>
            <a:r>
              <a:rPr lang="fr-FR" kern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Segoe UI Symbol" pitchFamily="34" charset="0"/>
                <a:cs typeface="Times New Roman" pitchFamily="18" charset="0"/>
              </a:rPr>
              <a:t>Département science de la nature et de vie 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73233" y="4423228"/>
            <a:ext cx="2416628" cy="178510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Clr>
                <a:srgbClr val="C00000"/>
              </a:buClr>
            </a:pPr>
            <a:r>
              <a:rPr lang="fr-FR" sz="2000" dirty="0" smtClean="0">
                <a:solidFill>
                  <a:srgbClr val="C00000"/>
                </a:solidFill>
                <a:cs typeface="Times New Roman" panose="02020603050405020304" pitchFamily="18" charset="0"/>
              </a:rPr>
              <a:t>Réalisé  par :</a:t>
            </a:r>
          </a:p>
          <a:p>
            <a:pPr>
              <a:lnSpc>
                <a:spcPct val="150000"/>
              </a:lnSpc>
              <a:buClr>
                <a:srgbClr val="C00000"/>
              </a:buClr>
            </a:pPr>
            <a:r>
              <a:rPr lang="fr-FR" sz="2000" dirty="0" smtClean="0">
                <a:cs typeface="Times New Roman" panose="02020603050405020304" pitchFamily="18" charset="0"/>
              </a:rPr>
              <a:t>    </a:t>
            </a:r>
            <a:r>
              <a:rPr lang="fr-FR" sz="2000" dirty="0" err="1" smtClean="0">
                <a:cs typeface="Times New Roman" panose="02020603050405020304" pitchFamily="18" charset="0"/>
              </a:rPr>
              <a:t>Lameche</a:t>
            </a:r>
            <a:r>
              <a:rPr lang="fr-FR" sz="2000" dirty="0" smtClean="0">
                <a:cs typeface="Times New Roman" panose="02020603050405020304" pitchFamily="18" charset="0"/>
              </a:rPr>
              <a:t> Fatma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</a:pPr>
            <a:r>
              <a:rPr lang="fr-FR" sz="2000" dirty="0" smtClean="0">
                <a:solidFill>
                  <a:schemeClr val="tx1">
                    <a:lumMod val="95000"/>
                  </a:schemeClr>
                </a:solidFill>
                <a:cs typeface="Times New Roman" panose="02020603050405020304" pitchFamily="18" charset="0"/>
              </a:rPr>
              <a:t>    </a:t>
            </a:r>
            <a:r>
              <a:rPr lang="fr-FR" sz="2000" dirty="0" err="1" smtClean="0">
                <a:solidFill>
                  <a:schemeClr val="tx1">
                    <a:lumMod val="95000"/>
                  </a:schemeClr>
                </a:solidFill>
                <a:cs typeface="Times New Roman" panose="02020603050405020304" pitchFamily="18" charset="0"/>
              </a:rPr>
              <a:t>Laiadhi</a:t>
            </a:r>
            <a:r>
              <a:rPr lang="fr-FR" sz="2000" dirty="0" smtClean="0">
                <a:solidFill>
                  <a:schemeClr val="tx1">
                    <a:lumMod val="95000"/>
                  </a:schemeClr>
                </a:solidFill>
                <a:cs typeface="Times New Roman" panose="02020603050405020304" pitchFamily="18" charset="0"/>
              </a:rPr>
              <a:t>  </a:t>
            </a:r>
            <a:r>
              <a:rPr lang="fr-FR" sz="2000" dirty="0" err="1" smtClean="0">
                <a:solidFill>
                  <a:schemeClr val="tx1">
                    <a:lumMod val="95000"/>
                  </a:schemeClr>
                </a:solidFill>
                <a:cs typeface="Times New Roman" panose="02020603050405020304" pitchFamily="18" charset="0"/>
              </a:rPr>
              <a:t>Rekaia</a:t>
            </a:r>
            <a:endParaRPr lang="fr-FR" sz="2000" dirty="0" smtClean="0">
              <a:solidFill>
                <a:schemeClr val="tx1">
                  <a:lumMod val="95000"/>
                </a:schemeClr>
              </a:solidFill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</a:pPr>
            <a:r>
              <a:rPr lang="fr-FR" sz="2000" dirty="0" smtClean="0">
                <a:solidFill>
                  <a:schemeClr val="tx1">
                    <a:lumMod val="95000"/>
                  </a:schemeClr>
                </a:solidFill>
                <a:cs typeface="Times New Roman" panose="02020603050405020304" pitchFamily="18" charset="0"/>
              </a:rPr>
              <a:t>    </a:t>
            </a:r>
            <a:r>
              <a:rPr lang="fr-FR" sz="2000" dirty="0" err="1" smtClean="0">
                <a:solidFill>
                  <a:schemeClr val="tx1">
                    <a:lumMod val="95000"/>
                  </a:schemeClr>
                </a:solidFill>
                <a:cs typeface="Times New Roman" panose="02020603050405020304" pitchFamily="18" charset="0"/>
              </a:rPr>
              <a:t>Louka</a:t>
            </a:r>
            <a:r>
              <a:rPr lang="fr-FR" sz="2000" dirty="0" smtClean="0">
                <a:solidFill>
                  <a:schemeClr val="tx1">
                    <a:lumMod val="95000"/>
                  </a:schemeClr>
                </a:solidFill>
                <a:cs typeface="Times New Roman" panose="02020603050405020304" pitchFamily="18" charset="0"/>
              </a:rPr>
              <a:t>  </a:t>
            </a:r>
            <a:r>
              <a:rPr lang="fr-FR" sz="2000" dirty="0" err="1" smtClean="0">
                <a:solidFill>
                  <a:schemeClr val="tx1">
                    <a:lumMod val="95000"/>
                  </a:schemeClr>
                </a:solidFill>
                <a:cs typeface="Times New Roman" panose="02020603050405020304" pitchFamily="18" charset="0"/>
              </a:rPr>
              <a:t>Ferial</a:t>
            </a:r>
            <a:endParaRPr lang="fr-FR" sz="2000" dirty="0">
              <a:cs typeface="Times New Roman" panose="02020603050405020304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4493623" y="4728755"/>
            <a:ext cx="193330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2000" dirty="0" smtClean="0">
                <a:solidFill>
                  <a:srgbClr val="C00000"/>
                </a:solidFill>
              </a:rPr>
              <a:t>Dirigé</a:t>
            </a:r>
            <a:r>
              <a:rPr lang="fr-FR" sz="2000" dirty="0" smtClean="0">
                <a:solidFill>
                  <a:srgbClr val="FF0000"/>
                </a:solidFill>
              </a:rPr>
              <a:t> </a:t>
            </a:r>
            <a:r>
              <a:rPr lang="fr-FR" sz="20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 :</a:t>
            </a:r>
          </a:p>
          <a:p>
            <a:pPr algn="ctr"/>
            <a:r>
              <a:rPr lang="fr-FR" sz="2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</a:t>
            </a:r>
            <a:r>
              <a:rPr lang="fr-FR" sz="2000" dirty="0" err="1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Mem.Djouamaa</a:t>
            </a:r>
            <a:endParaRPr lang="fr-FR" sz="2000" dirty="0" smtClean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fr-FR" sz="200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fr-FR" sz="20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Imag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57299" cy="1841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ZoneTexte 20"/>
          <p:cNvSpPr txBox="1"/>
          <p:nvPr/>
        </p:nvSpPr>
        <p:spPr>
          <a:xfrm>
            <a:off x="1660288" y="6150114"/>
            <a:ext cx="184244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2000" dirty="0" smtClean="0"/>
              <a:t>3eme année </a:t>
            </a:r>
          </a:p>
          <a:p>
            <a:r>
              <a:rPr lang="fr-FR" sz="2000" dirty="0" smtClean="0"/>
              <a:t>        G4</a:t>
            </a:r>
            <a:endParaRPr lang="ar-DZ" sz="2000" dirty="0"/>
          </a:p>
        </p:txBody>
      </p:sp>
      <p:pic>
        <p:nvPicPr>
          <p:cNvPr id="1026" name="Picture 2" descr="C:\Users\SMZ\Desktop\salmonela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1691" y="3175"/>
            <a:ext cx="5003075" cy="6854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827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022C3B48-99E5-4B5C-8E49-15C2A9552F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fr-FR" noProof="1"/>
          </a:p>
        </p:txBody>
      </p:sp>
      <p:sp>
        <p:nvSpPr>
          <p:cNvPr id="17" name="Forme libre 10">
            <a:extLst>
              <a:ext uri="{FF2B5EF4-FFF2-40B4-BE49-F238E27FC236}">
                <a16:creationId xmlns:a16="http://schemas.microsoft.com/office/drawing/2014/main" id="{C67B4E51-3288-4A1F-A92C-87C9401EDE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Rectangle 13">
            <a:extLst>
              <a:ext uri="{FF2B5EF4-FFF2-40B4-BE49-F238E27FC236}">
                <a16:creationId xmlns:a16="http://schemas.microsoft.com/office/drawing/2014/main" id="{D3E95A6B-F840-413C-9E78-C33C02FFA4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ZoneTexte 9"/>
          <p:cNvSpPr txBox="1"/>
          <p:nvPr/>
        </p:nvSpPr>
        <p:spPr>
          <a:xfrm>
            <a:off x="1835039" y="368490"/>
            <a:ext cx="44065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2800" b="1" dirty="0" smtClean="0">
                <a:solidFill>
                  <a:schemeClr val="accent5">
                    <a:lumMod val="75000"/>
                  </a:schemeClr>
                </a:solidFill>
              </a:rPr>
              <a:t>Echantillons biologique</a:t>
            </a:r>
            <a:endParaRPr lang="ar-DZ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SMZ\Desktop\74456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9294" y="887506"/>
            <a:ext cx="4392706" cy="5317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ZoneTexte 10"/>
          <p:cNvSpPr txBox="1"/>
          <p:nvPr/>
        </p:nvSpPr>
        <p:spPr>
          <a:xfrm>
            <a:off x="349623" y="1250577"/>
            <a:ext cx="7288305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b="1" dirty="0" smtClean="0">
                <a:solidFill>
                  <a:srgbClr val="002060"/>
                </a:solidFill>
              </a:rPr>
              <a:t>Prélevez un échantillon de :</a:t>
            </a: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fr-FR" sz="2400" dirty="0" smtClean="0"/>
              <a:t> Urine ou les selles.</a:t>
            </a: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fr-FR" sz="2400" dirty="0" smtClean="0"/>
              <a:t> Aliments contaminés.</a:t>
            </a: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fr-FR" sz="2400" dirty="0" smtClean="0"/>
              <a:t> Produits d'origine animale tels que les produits laitiers.</a:t>
            </a:r>
          </a:p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fr-FR" sz="2400" dirty="0" smtClean="0"/>
              <a:t> sang. 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>
                <a:solidFill>
                  <a:srgbClr val="002060"/>
                </a:solidFill>
              </a:rPr>
              <a:t>Au cours des deux premières semaines suivant le début des symptômes</a:t>
            </a:r>
            <a:r>
              <a:rPr lang="fr-FR" sz="2400" dirty="0" smtClean="0"/>
              <a:t>.</a:t>
            </a:r>
          </a:p>
          <a:p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78878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72131" y="0"/>
            <a:ext cx="301826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Diagnostic</a:t>
            </a:r>
            <a:endParaRPr lang="fr-FR" sz="2800" b="1" dirty="0">
              <a:solidFill>
                <a:schemeClr val="accent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41730" y="3815834"/>
            <a:ext cx="2868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</a:rPr>
              <a:t> des salmonelloses</a:t>
            </a:r>
            <a:endParaRPr lang="fr-FR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84800" y="3765034"/>
            <a:ext cx="45465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fr-FR" sz="2000" b="1" dirty="0" smtClean="0">
                <a:solidFill>
                  <a:schemeClr val="accent5">
                    <a:lumMod val="50000"/>
                  </a:schemeClr>
                </a:solidFill>
              </a:rPr>
              <a:t> des fièvre typhoïdes </a:t>
            </a:r>
          </a:p>
          <a:p>
            <a:pPr algn="ctr" fontAlgn="base"/>
            <a:r>
              <a:rPr lang="fr-FR" sz="2000" b="1" dirty="0" smtClean="0">
                <a:solidFill>
                  <a:schemeClr val="accent5">
                    <a:lumMod val="50000"/>
                  </a:schemeClr>
                </a:solidFill>
              </a:rPr>
              <a:t>et paratyphoïdes</a:t>
            </a:r>
            <a:r>
              <a:rPr lang="fr-FR" sz="2000" dirty="0" smtClean="0"/>
              <a:t> </a:t>
            </a:r>
            <a:endParaRPr lang="fr-FR" sz="2000" dirty="0"/>
          </a:p>
        </p:txBody>
      </p:sp>
      <p:sp>
        <p:nvSpPr>
          <p:cNvPr id="8" name="Flèche vers le bas 7"/>
          <p:cNvSpPr/>
          <p:nvPr/>
        </p:nvSpPr>
        <p:spPr>
          <a:xfrm>
            <a:off x="4203700" y="1079500"/>
            <a:ext cx="304800" cy="81280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9" name="Flèche vers le bas 8"/>
          <p:cNvSpPr/>
          <p:nvPr/>
        </p:nvSpPr>
        <p:spPr>
          <a:xfrm>
            <a:off x="7480300" y="1066800"/>
            <a:ext cx="304800" cy="81280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5" name="ZoneTexte 14"/>
          <p:cNvSpPr txBox="1"/>
          <p:nvPr/>
        </p:nvSpPr>
        <p:spPr>
          <a:xfrm>
            <a:off x="2997200" y="2120900"/>
            <a:ext cx="24765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2000" b="1" dirty="0" smtClean="0"/>
              <a:t>Diagnostic direct</a:t>
            </a:r>
            <a:endParaRPr lang="ar-DZ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6276042" y="2075934"/>
            <a:ext cx="30861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 smtClean="0"/>
              <a:t>Diagnostic indirect</a:t>
            </a:r>
            <a:endParaRPr lang="ar-DZ" sz="2000" b="1" dirty="0"/>
          </a:p>
        </p:txBody>
      </p:sp>
      <p:sp>
        <p:nvSpPr>
          <p:cNvPr id="17" name="Flèche vers le bas 16"/>
          <p:cNvSpPr/>
          <p:nvPr/>
        </p:nvSpPr>
        <p:spPr>
          <a:xfrm>
            <a:off x="7543800" y="2743200"/>
            <a:ext cx="304800" cy="81280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8" name="Flèche vers le bas 17"/>
          <p:cNvSpPr/>
          <p:nvPr/>
        </p:nvSpPr>
        <p:spPr>
          <a:xfrm>
            <a:off x="4127500" y="2768600"/>
            <a:ext cx="304800" cy="812800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49335" y="312875"/>
            <a:ext cx="44199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</a:rPr>
              <a:t> Diagnostic des salmonelloses</a:t>
            </a:r>
            <a:endParaRPr lang="fr-FR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5425" y="1334852"/>
            <a:ext cx="10811434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/>
              <a:t>La mise en évidence de la  salmonella par coproculture ou hémoculture.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/>
              <a:t>Les prélèvements </a:t>
            </a:r>
            <a:r>
              <a:rPr lang="fr-FR" sz="2000" dirty="0" err="1" smtClean="0"/>
              <a:t>polymicrobien</a:t>
            </a:r>
            <a:r>
              <a:rPr lang="fr-FR" sz="2000" dirty="0" smtClean="0"/>
              <a:t> nécessite des milieux sélectif pour salmonella.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/>
              <a:t>L‘ identification Biochimique est réalisé par ensemencement d'une galerie et le diagnostic d'espèce.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fr-FR" sz="2000" dirty="0" smtClean="0"/>
              <a:t>Agglutination sur lame à l’aide de </a:t>
            </a:r>
            <a:r>
              <a:rPr lang="fr-FR" sz="2000" dirty="0" smtClean="0"/>
              <a:t>sérum immun </a:t>
            </a:r>
            <a:r>
              <a:rPr lang="fr-FR" sz="2000" dirty="0" smtClean="0"/>
              <a:t>: Sur des colonies isolées, on recherche l’antigène O.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ar-DZ" sz="2000" dirty="0"/>
          </a:p>
        </p:txBody>
      </p:sp>
      <p:pic>
        <p:nvPicPr>
          <p:cNvPr id="3075" name="Picture 3" descr="C:\Users\SMZ\Desktop\istockphoto-614243962-1024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429000"/>
            <a:ext cx="7355541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17867" y="0"/>
            <a:ext cx="45339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Caractères culturaux: </a:t>
            </a:r>
            <a:endParaRPr lang="ar-DZ" sz="32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4251" y="1177723"/>
            <a:ext cx="6096000" cy="8745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endParaRPr lang="fr-FR" dirty="0" smtClean="0"/>
          </a:p>
          <a:p>
            <a:pPr>
              <a:lnSpc>
                <a:spcPct val="150000"/>
              </a:lnSpc>
              <a:buBlip>
                <a:blip r:embed="rId2"/>
              </a:buBlip>
            </a:pPr>
            <a:endParaRPr lang="fr-FR" dirty="0" smtClean="0"/>
          </a:p>
        </p:txBody>
      </p:sp>
      <p:sp>
        <p:nvSpPr>
          <p:cNvPr id="9" name="Rectangle 8"/>
          <p:cNvSpPr/>
          <p:nvPr/>
        </p:nvSpPr>
        <p:spPr>
          <a:xfrm>
            <a:off x="0" y="833106"/>
            <a:ext cx="12192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fr-FR" sz="2200" dirty="0" smtClean="0"/>
              <a:t> </a:t>
            </a:r>
            <a:r>
              <a:rPr lang="fr-FR" sz="2400" dirty="0" smtClean="0"/>
              <a:t>Les Salmonelles sont des Gram négatif(G-) et germes mésophiles </a:t>
            </a:r>
            <a:r>
              <a:rPr lang="fr-FR" sz="2400" dirty="0" err="1" smtClean="0"/>
              <a:t>aéro</a:t>
            </a:r>
            <a:r>
              <a:rPr lang="fr-FR" sz="2400" dirty="0" smtClean="0"/>
              <a:t>-anaérobies et hydrophiles.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endParaRPr lang="fr-FR" sz="2400" dirty="0" smtClean="0"/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fr-FR" sz="2400" dirty="0" smtClean="0"/>
              <a:t>Après 24 heures d’incubation à 37°C et a un pH voisin de la neutralité sur un milieu ordinaire.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endParaRPr lang="fr-FR" sz="2400" dirty="0" smtClean="0"/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fr-FR" sz="2400" dirty="0" smtClean="0"/>
              <a:t> Les colonies sont généralement rondes, lisses à bords réguliers et ont un diamètre de 2à 3mm.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endParaRPr lang="fr-FR" sz="2400" dirty="0" smtClean="0"/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fr-FR" sz="2400" dirty="0" smtClean="0"/>
              <a:t>Les Salmonelles parviennent aussi à se développer, mais plus lentement, dans des conditions moins favorables de température (de 5 à 47°C) avec une croissance nettement ralentie pour les températures inférieures à 10°C.</a:t>
            </a:r>
          </a:p>
          <a:p>
            <a:endParaRPr lang="fr-FR" dirty="0" smtClean="0"/>
          </a:p>
          <a:p>
            <a:endParaRPr lang="fr-FR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400876" y="1530413"/>
            <a:ext cx="10927524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fr-FR" sz="2200" dirty="0" smtClean="0"/>
              <a:t>La réfrigération permet la survie des Salmonelles. 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endParaRPr lang="fr-FR" sz="2200" dirty="0" smtClean="0"/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fr-FR" sz="2200" dirty="0" smtClean="0"/>
              <a:t>La congélation provoque un abaissement de leur nombre mais n’entraîne pas leur complète disparition. 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endParaRPr lang="fr-FR" sz="2200" dirty="0" smtClean="0"/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fr-FR" sz="2200" dirty="0" smtClean="0"/>
              <a:t>Les Salmonelles supportent une gamme de pH allant de 4,5 à 9, avec un optimum entre 6,5 et 7,5.</a:t>
            </a:r>
          </a:p>
          <a:p>
            <a:pPr>
              <a:buBlip>
                <a:blip r:embed="rId3"/>
              </a:buBlip>
            </a:pPr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C:\Users\SMZ\Desktop\mimoires\65691606-colonies-noires-bactériennes-de-l-espèce-salmonella-sur-gélose-salmonella-shigella-gélose-ss-milieu-sélec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4400" y="1422400"/>
            <a:ext cx="4927600" cy="3683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633035" y="202139"/>
            <a:ext cx="59154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rgbClr val="C00000"/>
                </a:solidFill>
              </a:rPr>
              <a:t>Gélose permettant la pousse :</a:t>
            </a:r>
            <a:endParaRPr lang="ar-DZ" sz="3200" b="1" dirty="0">
              <a:solidFill>
                <a:srgbClr val="C00000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977900" y="1118168"/>
            <a:ext cx="6961875" cy="450376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10" name="Rectangle 9"/>
          <p:cNvSpPr/>
          <p:nvPr/>
        </p:nvSpPr>
        <p:spPr>
          <a:xfrm>
            <a:off x="1255593" y="1663101"/>
            <a:ext cx="65099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2"/>
                </a:solidFill>
              </a:rPr>
              <a:t> Gélose SS (Salmonella </a:t>
            </a:r>
            <a:r>
              <a:rPr lang="fr-FR" sz="2400" b="1" dirty="0" err="1" smtClean="0">
                <a:solidFill>
                  <a:schemeClr val="bg2"/>
                </a:solidFill>
              </a:rPr>
              <a:t>Shigella</a:t>
            </a:r>
            <a:r>
              <a:rPr lang="fr-FR" sz="2400" b="1" dirty="0" smtClean="0">
                <a:solidFill>
                  <a:schemeClr val="bg2"/>
                </a:solidFill>
              </a:rPr>
              <a:t>) </a:t>
            </a:r>
          </a:p>
          <a:p>
            <a:pPr algn="ctr"/>
            <a:endParaRPr lang="fr-FR" sz="2400" dirty="0" smtClean="0"/>
          </a:p>
          <a:p>
            <a:pPr algn="ctr"/>
            <a:r>
              <a:rPr lang="fr-FR" sz="2400" dirty="0" smtClean="0"/>
              <a:t>Milieu sélectif permettant </a:t>
            </a:r>
            <a:r>
              <a:rPr lang="fr-FR" sz="2400" dirty="0" smtClean="0"/>
              <a:t>l’isolement </a:t>
            </a:r>
            <a:r>
              <a:rPr lang="fr-FR" sz="24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d’entérobactéries pathogènes.</a:t>
            </a:r>
          </a:p>
          <a:p>
            <a:pPr algn="ctr">
              <a:buFont typeface="Wingdings" pitchFamily="2" charset="2"/>
              <a:buChar char="§"/>
            </a:pPr>
            <a:r>
              <a:rPr lang="fr-FR" sz="2400" dirty="0" smtClean="0"/>
              <a:t> Il est très utilisé pour la recherche de Salmonella dans les selles et les denrées alimentaires.</a:t>
            </a:r>
          </a:p>
          <a:p>
            <a:pPr algn="ctr">
              <a:buFont typeface="Wingdings" pitchFamily="2" charset="2"/>
              <a:buChar char="§"/>
            </a:pPr>
            <a:r>
              <a:rPr lang="fr-FR" sz="2400" dirty="0" smtClean="0"/>
              <a:t> Peu pour les </a:t>
            </a:r>
            <a:r>
              <a:rPr lang="fr-FR" sz="2400" dirty="0" err="1" smtClean="0"/>
              <a:t>Shigella</a:t>
            </a:r>
            <a:r>
              <a:rPr lang="fr-FR" sz="2400" dirty="0" smtClean="0"/>
              <a:t> car trop sélectif colonies à centre noir Incuber 37°C pendant 18 à 24 h.</a:t>
            </a:r>
            <a:endParaRPr lang="ar-DZ" sz="2400" dirty="0"/>
          </a:p>
        </p:txBody>
      </p:sp>
      <p:sp>
        <p:nvSpPr>
          <p:cNvPr id="18" name="Rectangle 17"/>
          <p:cNvSpPr/>
          <p:nvPr/>
        </p:nvSpPr>
        <p:spPr>
          <a:xfrm>
            <a:off x="8291523" y="5774174"/>
            <a:ext cx="34612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Aspect </a:t>
            </a:r>
            <a:r>
              <a:rPr lang="fr-FR" b="1" dirty="0" smtClean="0"/>
              <a:t>de  </a:t>
            </a:r>
            <a:r>
              <a:rPr lang="fr-FR" b="1" i="1" dirty="0" smtClean="0"/>
              <a:t>Salmonella dans SS</a:t>
            </a:r>
            <a:endParaRPr lang="ar-D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939800" y="1244600"/>
            <a:ext cx="6781799" cy="430112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6" name="Rectangle 5"/>
          <p:cNvSpPr/>
          <p:nvPr/>
        </p:nvSpPr>
        <p:spPr>
          <a:xfrm>
            <a:off x="1244600" y="1650137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Gélose </a:t>
            </a:r>
            <a:r>
              <a:rPr lang="fr-FR" sz="2400" b="1" dirty="0" err="1" smtClean="0">
                <a:solidFill>
                  <a:schemeClr val="bg1"/>
                </a:solidFill>
              </a:rPr>
              <a:t>hektoën</a:t>
            </a:r>
            <a:endParaRPr lang="fr-FR" sz="2400" b="1" dirty="0" smtClean="0">
              <a:solidFill>
                <a:schemeClr val="bg1"/>
              </a:solidFill>
            </a:endParaRPr>
          </a:p>
          <a:p>
            <a:pPr algn="ctr"/>
            <a:endParaRPr lang="fr-FR" sz="24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2400" dirty="0" smtClean="0"/>
              <a:t> est un milieu d'isolement sélectif des Salmonelles et des </a:t>
            </a:r>
            <a:r>
              <a:rPr lang="fr-FR" sz="2400" dirty="0" err="1" smtClean="0"/>
              <a:t>Shigelles</a:t>
            </a:r>
            <a:r>
              <a:rPr lang="fr-FR" sz="2400" dirty="0" smtClean="0"/>
              <a:t>,</a:t>
            </a:r>
          </a:p>
          <a:p>
            <a:pPr algn="ctr"/>
            <a:r>
              <a:rPr lang="fr-FR" sz="2400" dirty="0" smtClean="0"/>
              <a:t>les Colonies </a:t>
            </a:r>
            <a:r>
              <a:rPr lang="fr-FR" sz="2400" dirty="0" smtClean="0"/>
              <a:t>vertes </a:t>
            </a:r>
            <a:r>
              <a:rPr lang="fr-FR" sz="2400" dirty="0" smtClean="0"/>
              <a:t>à </a:t>
            </a:r>
            <a:r>
              <a:rPr lang="fr-FR" sz="2400" dirty="0" smtClean="0"/>
              <a:t>centre </a:t>
            </a:r>
            <a:r>
              <a:rPr lang="fr-FR" sz="2400" dirty="0" smtClean="0"/>
              <a:t>noir : </a:t>
            </a:r>
            <a:r>
              <a:rPr lang="fr-FR" sz="2400" i="1" dirty="0" smtClean="0"/>
              <a:t>Salmonella</a:t>
            </a:r>
            <a:r>
              <a:rPr lang="fr-FR" sz="2400" dirty="0" smtClean="0"/>
              <a:t>.</a:t>
            </a:r>
          </a:p>
          <a:p>
            <a:pPr algn="ctr"/>
            <a:endParaRPr lang="fr-FR" sz="2400" dirty="0" smtClean="0"/>
          </a:p>
          <a:p>
            <a:pPr algn="ctr"/>
            <a:r>
              <a:rPr lang="fr-FR" sz="2400" dirty="0" smtClean="0"/>
              <a:t> Incubation en générale à 37°C pendant 24à 48h.</a:t>
            </a:r>
            <a:endParaRPr lang="ar-DZ" sz="2400" dirty="0"/>
          </a:p>
        </p:txBody>
      </p:sp>
      <p:pic>
        <p:nvPicPr>
          <p:cNvPr id="5124" name="Picture 4" descr="C:\Users\SMZ\Desktop\594px-Hekto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00" y="1393105"/>
            <a:ext cx="4254500" cy="3890096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8341458" y="5733534"/>
            <a:ext cx="33201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b="1" dirty="0" smtClean="0"/>
              <a:t> Colonies de Salmonella dans</a:t>
            </a:r>
          </a:p>
          <a:p>
            <a:pPr algn="ctr"/>
            <a:r>
              <a:rPr lang="fr-FR" b="1" dirty="0" smtClean="0"/>
              <a:t> Gélose </a:t>
            </a:r>
            <a:r>
              <a:rPr lang="fr-FR" b="1" dirty="0" err="1" smtClean="0"/>
              <a:t>Hektoen</a:t>
            </a:r>
            <a:endParaRPr lang="ar-D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939800" y="1155700"/>
            <a:ext cx="6781799" cy="4301129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5" name="Rectangle 4"/>
          <p:cNvSpPr/>
          <p:nvPr/>
        </p:nvSpPr>
        <p:spPr>
          <a:xfrm>
            <a:off x="1282700" y="1373139"/>
            <a:ext cx="59563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    Gélose XLD (Xylose, Lysine, </a:t>
            </a:r>
            <a:r>
              <a:rPr lang="fr-FR" sz="2400" b="1" dirty="0" err="1" smtClean="0">
                <a:solidFill>
                  <a:schemeClr val="bg1"/>
                </a:solidFill>
              </a:rPr>
              <a:t>Désoxycholate</a:t>
            </a:r>
            <a:r>
              <a:rPr lang="fr-FR" sz="2400" b="1" dirty="0" smtClean="0">
                <a:solidFill>
                  <a:schemeClr val="bg1"/>
                </a:solidFill>
              </a:rPr>
              <a:t>)</a:t>
            </a:r>
          </a:p>
          <a:p>
            <a:pPr algn="ctr"/>
            <a:endParaRPr lang="fr-FR" sz="24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2000" dirty="0" smtClean="0"/>
              <a:t>La gélose XLD est un milieu d’isolement sélectif et différentiation pour la recherche</a:t>
            </a:r>
          </a:p>
          <a:p>
            <a:pPr algn="ctr"/>
            <a:r>
              <a:rPr lang="fr-FR" sz="2000" dirty="0" smtClean="0"/>
              <a:t>-les </a:t>
            </a:r>
            <a:r>
              <a:rPr lang="fr-FR" sz="2000" i="1" dirty="0" smtClean="0"/>
              <a:t>Salmonella et des </a:t>
            </a:r>
            <a:r>
              <a:rPr lang="fr-FR" sz="2000" i="1" dirty="0" err="1" smtClean="0"/>
              <a:t>Shigella</a:t>
            </a:r>
            <a:r>
              <a:rPr lang="fr-FR" sz="2000" i="1" dirty="0" smtClean="0"/>
              <a:t> </a:t>
            </a:r>
            <a:r>
              <a:rPr lang="fr-FR" sz="2000" dirty="0" smtClean="0"/>
              <a:t>à partir de prélèvements biologiques (selles) en bactériologie médicale ;</a:t>
            </a:r>
          </a:p>
          <a:p>
            <a:pPr algn="ctr"/>
            <a:r>
              <a:rPr lang="fr-FR" sz="2000" dirty="0" smtClean="0"/>
              <a:t> -Des Salmonella dans les produits pharmaceutiques et dans les aliments</a:t>
            </a:r>
          </a:p>
          <a:p>
            <a:pPr algn="ctr"/>
            <a:r>
              <a:rPr lang="fr-FR" sz="2000" dirty="0" smtClean="0"/>
              <a:t>-Colonies de </a:t>
            </a:r>
            <a:r>
              <a:rPr lang="fr-FR" sz="2000" i="1" dirty="0" smtClean="0"/>
              <a:t>Salmonella </a:t>
            </a:r>
            <a:r>
              <a:rPr lang="fr-FR" sz="2000" dirty="0" smtClean="0"/>
              <a:t>rouges avec ou sans centre noire.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6146" name="Picture 2" descr="C:\Users\SMZ\Desktop\0ZAGA-01-7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0500" y="1375562"/>
            <a:ext cx="4381500" cy="393303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962900" y="5552639"/>
            <a:ext cx="4076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Colonies de Salmonella  dans la Gélose XLD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156446" y="6037730"/>
            <a:ext cx="730175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2400" dirty="0" smtClean="0">
                <a:solidFill>
                  <a:srgbClr val="002060"/>
                </a:solidFill>
              </a:rPr>
              <a:t>Et autre milieux comme:  DCLD </a:t>
            </a:r>
            <a:r>
              <a:rPr lang="fr-FR" sz="2000" dirty="0" smtClean="0">
                <a:solidFill>
                  <a:srgbClr val="002060"/>
                </a:solidFill>
              </a:rPr>
              <a:t>, </a:t>
            </a:r>
            <a:r>
              <a:rPr lang="fr-FR" sz="2400" dirty="0" err="1" smtClean="0">
                <a:solidFill>
                  <a:srgbClr val="002060"/>
                </a:solidFill>
              </a:rPr>
              <a:t>Chromogénique</a:t>
            </a:r>
            <a:r>
              <a:rPr lang="fr-FR" sz="2000" dirty="0" smtClean="0">
                <a:solidFill>
                  <a:srgbClr val="002060"/>
                </a:solidFill>
              </a:rPr>
              <a:t>….</a:t>
            </a:r>
            <a:endParaRPr lang="ar-DZ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69967" y="177800"/>
            <a:ext cx="84725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Caractères Biochimique et  Enzymatique : </a:t>
            </a:r>
            <a:endParaRPr lang="ar-DZ" sz="32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14251" y="1177723"/>
            <a:ext cx="6096000" cy="8745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endParaRPr lang="fr-FR" dirty="0" smtClean="0"/>
          </a:p>
          <a:p>
            <a:pPr>
              <a:lnSpc>
                <a:spcPct val="150000"/>
              </a:lnSpc>
              <a:buBlip>
                <a:blip r:embed="rId2"/>
              </a:buBlip>
            </a:pPr>
            <a:endParaRPr lang="fr-FR" dirty="0" smtClean="0"/>
          </a:p>
        </p:txBody>
      </p:sp>
      <p:sp>
        <p:nvSpPr>
          <p:cNvPr id="12" name="ZoneTexte 11"/>
          <p:cNvSpPr txBox="1"/>
          <p:nvPr/>
        </p:nvSpPr>
        <p:spPr>
          <a:xfrm>
            <a:off x="383241" y="1156439"/>
            <a:ext cx="11137900" cy="570156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fr-FR" sz="2300" b="1" dirty="0" smtClean="0"/>
              <a:t>la fermentation du sucre ou d’alcools</a:t>
            </a:r>
            <a:r>
              <a:rPr lang="fr-FR" sz="2300" dirty="0" smtClean="0"/>
              <a:t> : en présence d’un indicateur de pH (rouge phénol ou bleu de </a:t>
            </a:r>
            <a:r>
              <a:rPr lang="fr-FR" sz="2300" dirty="0" err="1" smtClean="0"/>
              <a:t>bromothymol</a:t>
            </a:r>
            <a:r>
              <a:rPr lang="fr-FR" sz="2300" dirty="0" smtClean="0"/>
              <a:t>).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fr-FR" sz="2300" b="1" dirty="0" smtClean="0"/>
              <a:t>la production de métabolites : </a:t>
            </a:r>
            <a:r>
              <a:rPr lang="fr-FR" sz="2300" dirty="0" smtClean="0"/>
              <a:t>recherche de nitrites produits à partir de nitrates, d’indole à partir du tryptophane, recherche des gaz produits au cours de la fermentation du glucose…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fr-FR" sz="2300" b="1" dirty="0" smtClean="0"/>
              <a:t>les enzymes bactériennes : </a:t>
            </a:r>
            <a:r>
              <a:rPr lang="fr-FR" sz="2300" dirty="0" smtClean="0"/>
              <a:t>la décarboxylase de la lysine (LDC), la </a:t>
            </a:r>
            <a:r>
              <a:rPr lang="fr-FR" sz="2300" dirty="0" err="1" smtClean="0"/>
              <a:t>tétrathionate</a:t>
            </a:r>
            <a:r>
              <a:rPr lang="fr-FR" sz="2300" dirty="0" smtClean="0"/>
              <a:t> réductase (TTR), la désaminase du tryptophane (TDA), l’</a:t>
            </a:r>
            <a:r>
              <a:rPr lang="fr-FR" sz="2300" dirty="0" err="1" smtClean="0"/>
              <a:t>uréase</a:t>
            </a:r>
            <a:r>
              <a:rPr lang="fr-FR" sz="2300" dirty="0" smtClean="0"/>
              <a:t>, la </a:t>
            </a:r>
            <a:r>
              <a:rPr lang="fr-FR" sz="2300" dirty="0" err="1" smtClean="0"/>
              <a:t>bétagalactosidase</a:t>
            </a:r>
            <a:r>
              <a:rPr lang="fr-FR" sz="2300" dirty="0" smtClean="0"/>
              <a:t>…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UcPeriod"/>
            </a:pPr>
            <a:r>
              <a:rPr lang="fr-FR" sz="2300" b="1" dirty="0" smtClean="0"/>
              <a:t>l’aptitude à cultiver en milieu minimal:  </a:t>
            </a:r>
            <a:r>
              <a:rPr lang="fr-FR" sz="2300" dirty="0" smtClean="0"/>
              <a:t>en utilisant une source de carbone définie (par exemple le citrate de sodium en milieu de Simmons).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ar-D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50428" y="1002911"/>
            <a:ext cx="6096000" cy="87453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endParaRPr lang="fr-FR" dirty="0" smtClean="0"/>
          </a:p>
          <a:p>
            <a:pPr>
              <a:lnSpc>
                <a:spcPct val="150000"/>
              </a:lnSpc>
              <a:buBlip>
                <a:blip r:embed="rId2"/>
              </a:buBlip>
            </a:pPr>
            <a:endParaRPr lang="fr-FR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2831352" y="1277471"/>
            <a:ext cx="57075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Galerie Biochimique </a:t>
            </a:r>
            <a:endParaRPr lang="ar-DZ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/>
        </p:nvGraphicFramePr>
        <p:xfrm>
          <a:off x="660660" y="349624"/>
          <a:ext cx="10623176" cy="6306167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1062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659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095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1"/>
                      <a:r>
                        <a:rPr lang="fr-FR" sz="1800" kern="1200" baseline="0" noProof="0" dirty="0" err="1" smtClean="0"/>
                        <a:t>results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r-FR" sz="1800" kern="1200" baseline="0" noProof="0" smtClean="0"/>
                        <a:t>Biochemical test</a:t>
                      </a:r>
                      <a:endParaRPr lang="fr-F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fr-FR" sz="1800" kern="1200" baseline="0" noProof="0" smtClean="0"/>
                        <a:t>results</a:t>
                      </a:r>
                      <a:endParaRPr lang="fr-F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r-FR" sz="1800" kern="1200" baseline="0" noProof="0" smtClean="0"/>
                        <a:t>Biochemical test</a:t>
                      </a:r>
                      <a:endParaRPr lang="fr-FR" noProof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1888">
                <a:tc>
                  <a:txBody>
                    <a:bodyPr/>
                    <a:lstStyle/>
                    <a:p>
                      <a:pPr rtl="1"/>
                      <a:endParaRPr lang="ar-DZ" noProof="0" dirty="0" smtClean="0"/>
                    </a:p>
                    <a:p>
                      <a:pPr algn="ctr" rtl="1"/>
                      <a:r>
                        <a:rPr lang="ar-DZ" sz="2000" b="1" noProof="0" dirty="0" smtClean="0"/>
                        <a:t> </a:t>
                      </a:r>
                      <a:r>
                        <a:rPr lang="ar-DZ" sz="2000" b="1" noProof="0" dirty="0" err="1" smtClean="0"/>
                        <a:t>-</a:t>
                      </a:r>
                      <a:endParaRPr lang="fr-FR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kern="1200" baseline="0" dirty="0" smtClean="0"/>
                        <a:t>(URE) </a:t>
                      </a:r>
                      <a:r>
                        <a:rPr lang="fr-FR" sz="1800" kern="1200" baseline="0" dirty="0" err="1" smtClean="0"/>
                        <a:t>urease</a:t>
                      </a:r>
                      <a:r>
                        <a:rPr lang="fr-FR" sz="1800" kern="1200" baseline="0" dirty="0" smtClean="0"/>
                        <a:t>,(GEL)  </a:t>
                      </a:r>
                      <a:r>
                        <a:rPr lang="fr-FR" sz="1800" kern="1200" baseline="0" dirty="0" err="1" smtClean="0"/>
                        <a:t>gelatinase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DZ" sz="1800" b="0" noProof="0" dirty="0" smtClean="0"/>
                    </a:p>
                    <a:p>
                      <a:pPr algn="ctr" rtl="1"/>
                      <a:r>
                        <a:rPr lang="ar-DZ" sz="2000" b="1" noProof="0" dirty="0" smtClean="0"/>
                        <a:t>  </a:t>
                      </a:r>
                      <a:r>
                        <a:rPr lang="ar-DZ" sz="2000" b="1" noProof="0" dirty="0" err="1" smtClean="0"/>
                        <a:t>-</a:t>
                      </a:r>
                      <a:endParaRPr lang="fr-FR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r-FR" sz="1800" kern="1200" baseline="0" noProof="0" dirty="0" smtClean="0"/>
                        <a:t>(ONPG) β-galactosidase</a:t>
                      </a:r>
                      <a:endParaRPr lang="fr-FR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240">
                <a:tc>
                  <a:txBody>
                    <a:bodyPr/>
                    <a:lstStyle/>
                    <a:p>
                      <a:pPr algn="ctr" rtl="1"/>
                      <a:endParaRPr lang="ar-DZ" sz="1800" b="1" noProof="0" dirty="0" smtClean="0"/>
                    </a:p>
                    <a:p>
                      <a:pPr algn="ctr" rtl="1"/>
                      <a:r>
                        <a:rPr lang="ar-DZ" sz="1800" b="1" noProof="0" dirty="0" smtClean="0"/>
                        <a:t> </a:t>
                      </a:r>
                      <a:r>
                        <a:rPr lang="ar-DZ" sz="1800" b="1" noProof="0" dirty="0" err="1" smtClean="0"/>
                        <a:t>-</a:t>
                      </a:r>
                      <a:endParaRPr lang="fr-FR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kern="1200" baseline="0" dirty="0" smtClean="0"/>
                        <a:t>(TDA) tryptophane </a:t>
                      </a:r>
                      <a:r>
                        <a:rPr lang="fr-FR" sz="1800" kern="1200" baseline="0" dirty="0" err="1" smtClean="0"/>
                        <a:t>deaminase</a:t>
                      </a:r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DZ" noProof="0" dirty="0" smtClean="0"/>
                    </a:p>
                    <a:p>
                      <a:pPr algn="ctr" rtl="1"/>
                      <a:r>
                        <a:rPr lang="ar-DZ" sz="1800" b="1" kern="1200" baseline="0" dirty="0" err="1" smtClean="0"/>
                        <a:t>+</a:t>
                      </a:r>
                      <a:endParaRPr lang="fr-FR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kern="1200" baseline="0" noProof="0" dirty="0" smtClean="0"/>
                        <a:t>(ADH) arginine </a:t>
                      </a:r>
                      <a:r>
                        <a:rPr lang="fr-FR" sz="1800" kern="1200" baseline="0" noProof="0" dirty="0" err="1" smtClean="0"/>
                        <a:t>dehydrolase</a:t>
                      </a:r>
                      <a:endParaRPr lang="fr-FR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09380">
                <a:tc>
                  <a:txBody>
                    <a:bodyPr/>
                    <a:lstStyle/>
                    <a:p>
                      <a:pPr algn="ctr" rtl="1"/>
                      <a:endParaRPr lang="ar-DZ" sz="1800" b="1" noProof="0" dirty="0" smtClean="0"/>
                    </a:p>
                    <a:p>
                      <a:pPr algn="ctr" rtl="1"/>
                      <a:r>
                        <a:rPr lang="ar-DZ" sz="1800" b="1" noProof="0" dirty="0" err="1" smtClean="0"/>
                        <a:t>-</a:t>
                      </a:r>
                      <a:endParaRPr lang="ar-DZ" sz="1800" b="1" noProof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kern="1200" baseline="0" dirty="0" err="1" smtClean="0"/>
                        <a:t>indol</a:t>
                      </a:r>
                      <a:r>
                        <a:rPr lang="fr-FR" sz="1800" kern="1200" baseline="0" dirty="0" smtClean="0"/>
                        <a:t>(IND), </a:t>
                      </a:r>
                      <a:r>
                        <a:rPr lang="fr-FR" sz="1800" kern="1200" baseline="0" dirty="0" err="1" smtClean="0"/>
                        <a:t>acrtoin</a:t>
                      </a:r>
                      <a:r>
                        <a:rPr lang="fr-FR" sz="1800" kern="1200" baseline="0" dirty="0" smtClean="0"/>
                        <a:t> production(VP), &amp;</a:t>
                      </a:r>
                    </a:p>
                    <a:p>
                      <a:pPr algn="l"/>
                      <a:r>
                        <a:rPr lang="fr-FR" sz="1800" kern="1200" baseline="0" dirty="0" err="1" smtClean="0"/>
                        <a:t>cytrochromeoxidase</a:t>
                      </a:r>
                      <a:r>
                        <a:rPr lang="fr-FR" sz="1800" kern="1200" baseline="0" dirty="0" smtClean="0"/>
                        <a:t>(</a:t>
                      </a:r>
                      <a:r>
                        <a:rPr lang="fr-FR" sz="1800" kern="1200" baseline="0" noProof="0" dirty="0" smtClean="0"/>
                        <a:t>OX)</a:t>
                      </a:r>
                      <a:endParaRPr lang="fr-FR" sz="1800" kern="1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DZ" sz="1800" b="1" kern="1200" baseline="0" dirty="0" smtClean="0"/>
                    </a:p>
                    <a:p>
                      <a:pPr algn="ctr" rtl="1"/>
                      <a:r>
                        <a:rPr lang="fr-FR" sz="1800" b="1" kern="1200" baseline="0" dirty="0" smtClean="0"/>
                        <a:t>+</a:t>
                      </a:r>
                      <a:endParaRPr lang="fr-FR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r-FR" sz="1800" kern="1200" baseline="0" dirty="0" smtClean="0"/>
                        <a:t>(LDC) lysine </a:t>
                      </a:r>
                      <a:r>
                        <a:rPr lang="fr-FR" sz="1800" kern="1200" baseline="0" dirty="0" err="1" smtClean="0"/>
                        <a:t>decarboxylase</a:t>
                      </a:r>
                      <a:endParaRPr lang="fr-FR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3419">
                <a:tc>
                  <a:txBody>
                    <a:bodyPr/>
                    <a:lstStyle/>
                    <a:p>
                      <a:pPr algn="ctr" rtl="1"/>
                      <a:endParaRPr lang="ar-DZ" sz="1800" b="1" kern="1200" baseline="0" smtClean="0"/>
                    </a:p>
                    <a:p>
                      <a:pPr algn="ctr" rtl="1"/>
                      <a:endParaRPr lang="ar-DZ" sz="1800" b="1" kern="1200" baseline="0" smtClean="0"/>
                    </a:p>
                    <a:p>
                      <a:pPr algn="ctr" rtl="1"/>
                      <a:r>
                        <a:rPr lang="ar-DZ" sz="1800" b="1" kern="1200" baseline="0" smtClean="0"/>
                        <a:t>+</a:t>
                      </a:r>
                      <a:endParaRPr lang="fr-FR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800" kern="1200" baseline="0" dirty="0" smtClean="0"/>
                        <a:t>fermentation/</a:t>
                      </a:r>
                      <a:r>
                        <a:rPr lang="fr-FR" sz="1800" kern="1200" baseline="0" dirty="0" err="1" smtClean="0"/>
                        <a:t>oxidationglucose</a:t>
                      </a:r>
                      <a:r>
                        <a:rPr lang="fr-FR" sz="1800" kern="1200" baseline="0" dirty="0" smtClean="0"/>
                        <a:t>(GLU),mannitol(MAN) , </a:t>
                      </a:r>
                      <a:r>
                        <a:rPr lang="fr-FR" sz="1800" kern="1200" baseline="0" dirty="0" err="1" smtClean="0"/>
                        <a:t>inositol</a:t>
                      </a:r>
                      <a:r>
                        <a:rPr lang="fr-FR" sz="1800" kern="1200" baseline="0" dirty="0" smtClean="0"/>
                        <a:t>(INO), sorbitol(SOR),</a:t>
                      </a:r>
                    </a:p>
                    <a:p>
                      <a:pPr algn="l"/>
                      <a:r>
                        <a:rPr lang="fr-FR" sz="1800" kern="1200" baseline="0" dirty="0" err="1" smtClean="0"/>
                        <a:t>rhaminose</a:t>
                      </a:r>
                      <a:r>
                        <a:rPr lang="fr-FR" sz="1800" kern="1200" baseline="0" dirty="0" smtClean="0"/>
                        <a:t>(RHA), </a:t>
                      </a:r>
                      <a:r>
                        <a:rPr lang="fr-FR" sz="1800" kern="1200" baseline="0" dirty="0" err="1" smtClean="0"/>
                        <a:t>melibiose</a:t>
                      </a:r>
                      <a:r>
                        <a:rPr lang="fr-FR" sz="1800" kern="1200" baseline="0" dirty="0" smtClean="0"/>
                        <a:t>(MEL) &amp;</a:t>
                      </a:r>
                    </a:p>
                    <a:p>
                      <a:pPr algn="l"/>
                      <a:r>
                        <a:rPr lang="fr-FR" sz="1800" kern="1200" baseline="0" dirty="0" smtClean="0"/>
                        <a:t>arabinose(ARA)</a:t>
                      </a:r>
                      <a:endParaRPr lang="fr-FR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DZ" sz="1800" b="1" kern="1200" baseline="0" dirty="0" smtClean="0"/>
                    </a:p>
                    <a:p>
                      <a:pPr algn="ctr" rtl="1"/>
                      <a:endParaRPr lang="ar-DZ" sz="1800" b="1" kern="1200" baseline="0" dirty="0" smtClean="0"/>
                    </a:p>
                    <a:p>
                      <a:pPr algn="ctr" rtl="1"/>
                      <a:r>
                        <a:rPr lang="fr-FR" sz="1800" b="1" kern="1200" baseline="0" dirty="0" smtClean="0"/>
                        <a:t>+</a:t>
                      </a:r>
                      <a:endParaRPr lang="fr-FR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r-FR" sz="1800" kern="1200" baseline="0" dirty="0" smtClean="0"/>
                        <a:t>(ODC) </a:t>
                      </a:r>
                      <a:r>
                        <a:rPr lang="fr-FR" sz="1800" kern="1200" baseline="0" dirty="0" err="1" smtClean="0"/>
                        <a:t>ornithine</a:t>
                      </a:r>
                      <a:r>
                        <a:rPr lang="fr-FR" sz="1800" kern="1200" baseline="0" dirty="0" smtClean="0"/>
                        <a:t> </a:t>
                      </a:r>
                      <a:r>
                        <a:rPr lang="fr-FR" sz="1800" kern="1200" baseline="0" dirty="0" err="1" smtClean="0"/>
                        <a:t>decarboxylase</a:t>
                      </a:r>
                      <a:endParaRPr lang="fr-FR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5240">
                <a:tc>
                  <a:txBody>
                    <a:bodyPr/>
                    <a:lstStyle/>
                    <a:p>
                      <a:pPr algn="ctr" rtl="1"/>
                      <a:endParaRPr lang="ar-DZ" sz="2000" b="1" noProof="0" smtClean="0"/>
                    </a:p>
                    <a:p>
                      <a:pPr algn="ctr" rtl="1"/>
                      <a:r>
                        <a:rPr lang="fr-FR" sz="2000" b="1" noProof="0" smtClean="0"/>
                        <a:t>-</a:t>
                      </a:r>
                      <a:endParaRPr lang="fr-FR" sz="2000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000" kern="1200" baseline="0" dirty="0" smtClean="0"/>
                        <a:t>fermentation/</a:t>
                      </a:r>
                      <a:r>
                        <a:rPr lang="fr-FR" sz="2000" kern="1200" baseline="0" dirty="0" err="1" smtClean="0"/>
                        <a:t>oxidation</a:t>
                      </a:r>
                      <a:r>
                        <a:rPr lang="fr-FR" sz="2000" kern="1200" baseline="0" dirty="0" smtClean="0"/>
                        <a:t> of </a:t>
                      </a:r>
                      <a:r>
                        <a:rPr lang="fr-FR" sz="2000" kern="1200" baseline="0" dirty="0" err="1" smtClean="0"/>
                        <a:t>these</a:t>
                      </a:r>
                      <a:r>
                        <a:rPr lang="fr-FR" sz="2000" kern="1200" baseline="0" dirty="0" smtClean="0"/>
                        <a:t> </a:t>
                      </a:r>
                      <a:r>
                        <a:rPr lang="fr-FR" sz="2000" kern="1200" baseline="0" dirty="0" err="1" smtClean="0"/>
                        <a:t>sugars</a:t>
                      </a:r>
                      <a:r>
                        <a:rPr lang="fr-FR" sz="2000" kern="1200" baseline="0" dirty="0" smtClean="0"/>
                        <a:t> (SAC) sucrose, (AMY) Amygdaline</a:t>
                      </a:r>
                      <a:endParaRPr lang="fr-FR" sz="20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DZ" sz="1800" b="1" kern="1200" baseline="0" dirty="0" smtClean="0"/>
                    </a:p>
                    <a:p>
                      <a:pPr algn="ctr" rtl="1"/>
                      <a:r>
                        <a:rPr lang="fr-FR" sz="1800" b="1" kern="1200" baseline="0" dirty="0" smtClean="0"/>
                        <a:t>+</a:t>
                      </a:r>
                      <a:endParaRPr lang="fr-FR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r-FR" sz="1800" kern="1200" baseline="0" dirty="0" smtClean="0"/>
                        <a:t>(CIT) citrate</a:t>
                      </a:r>
                      <a:endParaRPr lang="fr-FR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5240">
                <a:tc>
                  <a:txBody>
                    <a:bodyPr/>
                    <a:lstStyle/>
                    <a:p>
                      <a:pPr rtl="1"/>
                      <a:endParaRPr lang="fr-FR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fr-FR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DZ" sz="1800" b="1" kern="1200" baseline="0" dirty="0" smtClean="0"/>
                    </a:p>
                    <a:p>
                      <a:pPr algn="ctr" rtl="1"/>
                      <a:r>
                        <a:rPr lang="fr-FR" sz="1800" b="1" kern="1200" baseline="0" dirty="0" smtClean="0"/>
                        <a:t>+</a:t>
                      </a:r>
                      <a:endParaRPr lang="fr-FR" b="1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1"/>
                      <a:r>
                        <a:rPr lang="fr-FR" sz="1800" kern="1200" baseline="0" dirty="0" smtClean="0"/>
                        <a:t>(H2S) H2S production</a:t>
                      </a:r>
                      <a:endParaRPr lang="fr-FR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2389"/>
            <a:ext cx="12192000" cy="641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022C3B48-99E5-4B5C-8E49-15C2A9552F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fr-FR" noProof="1"/>
          </a:p>
        </p:txBody>
      </p:sp>
      <p:sp>
        <p:nvSpPr>
          <p:cNvPr id="17" name="Forme libre 10">
            <a:extLst>
              <a:ext uri="{FF2B5EF4-FFF2-40B4-BE49-F238E27FC236}">
                <a16:creationId xmlns:a16="http://schemas.microsoft.com/office/drawing/2014/main" id="{C67B4E51-3288-4A1F-A92C-87C9401EDE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Rectangle 13">
            <a:extLst>
              <a:ext uri="{FF2B5EF4-FFF2-40B4-BE49-F238E27FC236}">
                <a16:creationId xmlns:a16="http://schemas.microsoft.com/office/drawing/2014/main" id="{D3E95A6B-F840-413C-9E78-C33C02FFA4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648033" y="726140"/>
            <a:ext cx="6882320" cy="5593977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50000"/>
              </a:lnSpc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Les bactéries pathogènes sont des bactéries qui provoquent une infection bactérienne. Bien que la plupart des bactéries ne soient ni pathogènes ni bénéfiques.</a:t>
            </a:r>
          </a:p>
          <a:p>
            <a:pPr algn="l">
              <a:lnSpc>
                <a:spcPct val="150000"/>
              </a:lnSpc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Une personne est généralement infectée par </a:t>
            </a:r>
            <a:r>
              <a:rPr lang="fr-FR" sz="2800" i="1" dirty="0" smtClean="0">
                <a:solidFill>
                  <a:schemeClr val="tx1"/>
                </a:solidFill>
              </a:rPr>
              <a:t>Salmonella</a:t>
            </a:r>
            <a:r>
              <a:rPr lang="fr-FR" sz="2800" dirty="0" smtClean="0">
                <a:solidFill>
                  <a:schemeClr val="tx1"/>
                </a:solidFill>
              </a:rPr>
              <a:t> en mangeant </a:t>
            </a:r>
            <a:r>
              <a:rPr lang="fr-FR" sz="2800" dirty="0" smtClean="0">
                <a:solidFill>
                  <a:schemeClr val="tx1"/>
                </a:solidFill>
              </a:rPr>
              <a:t>d’aliment 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 smtClean="0">
                <a:solidFill>
                  <a:schemeClr val="tx1"/>
                </a:solidFill>
              </a:rPr>
              <a:t>ou de l'eau contaminée. Les enfants, en particulier les nourrissons, sont les </a:t>
            </a:r>
            <a:r>
              <a:rPr lang="fr-FR" sz="2800" dirty="0" smtClean="0">
                <a:solidFill>
                  <a:schemeClr val="tx1"/>
                </a:solidFill>
              </a:rPr>
              <a:t>plus </a:t>
            </a:r>
            <a:r>
              <a:rPr lang="fr-FR" sz="2800" dirty="0">
                <a:solidFill>
                  <a:schemeClr val="tx1"/>
                </a:solidFill>
              </a:rPr>
              <a:t>sensibles</a:t>
            </a:r>
          </a:p>
          <a:p>
            <a:pPr algn="l">
              <a:lnSpc>
                <a:spcPct val="150000"/>
              </a:lnSpc>
              <a:buNone/>
            </a:pPr>
            <a:r>
              <a:rPr lang="ar-DZ" sz="2800" dirty="0" smtClean="0">
                <a:solidFill>
                  <a:schemeClr val="tx1"/>
                </a:solidFill>
              </a:rPr>
              <a:t>.</a:t>
            </a:r>
            <a:r>
              <a:rPr lang="fr-FR" sz="2800" dirty="0" smtClean="0">
                <a:solidFill>
                  <a:schemeClr val="tx1"/>
                </a:solidFill>
              </a:rPr>
              <a:t> </a:t>
            </a:r>
            <a:r>
              <a:rPr lang="fr-FR" sz="2800" dirty="0">
                <a:solidFill>
                  <a:schemeClr val="tx1"/>
                </a:solidFill>
              </a:rPr>
              <a:t>à </a:t>
            </a:r>
            <a:r>
              <a:rPr lang="fr-FR" sz="2800" dirty="0" smtClean="0">
                <a:solidFill>
                  <a:schemeClr val="tx1"/>
                </a:solidFill>
              </a:rPr>
              <a:t>cette maladie</a:t>
            </a:r>
            <a:endParaRPr lang="fr-FR" sz="2800" dirty="0" smtClean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554521" y="2815854"/>
            <a:ext cx="4637479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4400" b="1" dirty="0" smtClean="0">
                <a:solidFill>
                  <a:srgbClr val="C00000"/>
                </a:solidFill>
              </a:rPr>
              <a:t>CONCLUSION</a:t>
            </a:r>
            <a:endParaRPr lang="ar-DZ" sz="24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78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4545875" y="1476102"/>
            <a:ext cx="3344092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6600" b="1" dirty="0" smtClean="0">
                <a:ln w="222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Plane   de travail :</a:t>
            </a:r>
            <a:endParaRPr lang="ar-DZ" sz="6600" dirty="0"/>
          </a:p>
        </p:txBody>
      </p:sp>
      <p:sp>
        <p:nvSpPr>
          <p:cNvPr id="7" name="ZoneTexte 6"/>
          <p:cNvSpPr txBox="1"/>
          <p:nvPr/>
        </p:nvSpPr>
        <p:spPr>
          <a:xfrm>
            <a:off x="470262" y="261257"/>
            <a:ext cx="3670663" cy="90486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sz="2800" b="1" dirty="0" smtClean="0"/>
              <a:t>INTRODUCTION.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sz="2800" dirty="0" smtClean="0"/>
              <a:t>Définition 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sz="2800" dirty="0" smtClean="0"/>
              <a:t>Classification.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endParaRPr lang="fr-FR" sz="2800" dirty="0" smtClean="0"/>
          </a:p>
          <a:p>
            <a:pPr>
              <a:lnSpc>
                <a:spcPct val="150000"/>
              </a:lnSpc>
            </a:pPr>
            <a:endParaRPr lang="fr-FR" sz="2800" dirty="0" smtClean="0"/>
          </a:p>
          <a:p>
            <a:pPr>
              <a:lnSpc>
                <a:spcPct val="150000"/>
              </a:lnSpc>
            </a:pPr>
            <a:endParaRPr lang="fr-FR" sz="2800" dirty="0" smtClean="0"/>
          </a:p>
          <a:p>
            <a:pPr>
              <a:lnSpc>
                <a:spcPct val="150000"/>
              </a:lnSpc>
            </a:pPr>
            <a:endParaRPr lang="fr-FR" sz="2800" dirty="0" smtClean="0"/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sz="2800" dirty="0" smtClean="0"/>
              <a:t>Habitat.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sz="2800" dirty="0" smtClean="0"/>
              <a:t>Pouvoir pathogène.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sz="2800" dirty="0" smtClean="0"/>
              <a:t>Echantillon biologique.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endParaRPr lang="fr-FR" sz="2800" dirty="0" smtClean="0"/>
          </a:p>
          <a:p>
            <a:pPr>
              <a:lnSpc>
                <a:spcPct val="150000"/>
              </a:lnSpc>
              <a:buBlip>
                <a:blip r:embed="rId2"/>
              </a:buBlip>
            </a:pPr>
            <a:endParaRPr lang="fr-FR" sz="2800" dirty="0" smtClean="0"/>
          </a:p>
          <a:p>
            <a:pPr>
              <a:lnSpc>
                <a:spcPct val="150000"/>
              </a:lnSpc>
              <a:buBlip>
                <a:blip r:embed="rId2"/>
              </a:buBlip>
            </a:pPr>
            <a:endParaRPr lang="fr-FR" sz="2800" dirty="0" smtClean="0"/>
          </a:p>
          <a:p>
            <a:endParaRPr lang="fr-FR" dirty="0" smtClean="0"/>
          </a:p>
          <a:p>
            <a:endParaRPr lang="ar-DZ" dirty="0"/>
          </a:p>
        </p:txBody>
      </p:sp>
      <p:sp>
        <p:nvSpPr>
          <p:cNvPr id="6" name="Rectangle 5"/>
          <p:cNvSpPr/>
          <p:nvPr/>
        </p:nvSpPr>
        <p:spPr>
          <a:xfrm>
            <a:off x="8064137" y="797988"/>
            <a:ext cx="4127863" cy="662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sz="2800" dirty="0" smtClean="0"/>
              <a:t>Caractères m</a:t>
            </a:r>
            <a:r>
              <a:rPr lang="fr-FR" sz="2400" dirty="0" smtClean="0"/>
              <a:t>orphologique.</a:t>
            </a:r>
          </a:p>
        </p:txBody>
      </p:sp>
      <p:sp>
        <p:nvSpPr>
          <p:cNvPr id="9" name="Rectangle 8"/>
          <p:cNvSpPr/>
          <p:nvPr/>
        </p:nvSpPr>
        <p:spPr>
          <a:xfrm>
            <a:off x="8054788" y="4796078"/>
            <a:ext cx="4137212" cy="662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sz="2800" dirty="0" smtClean="0"/>
              <a:t>Caractères biochimique.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43048" y="5473005"/>
            <a:ext cx="37036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sz="2800" dirty="0" smtClean="0"/>
              <a:t>Galerie biochimique.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sz="2800" b="1" dirty="0" smtClean="0"/>
              <a:t>CONCLUSION</a:t>
            </a:r>
            <a:r>
              <a:rPr lang="fr-FR" sz="2800" dirty="0" smtClean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8444753" y="1376989"/>
            <a:ext cx="3747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sz="2800" dirty="0" smtClean="0"/>
              <a:t>Caractères</a:t>
            </a:r>
            <a:r>
              <a:rPr lang="fr-FR" sz="3200" dirty="0" smtClean="0"/>
              <a:t> </a:t>
            </a:r>
            <a:r>
              <a:rPr lang="fr-FR" sz="2800" dirty="0" smtClean="0"/>
              <a:t>culturaux</a:t>
            </a:r>
            <a:r>
              <a:rPr lang="fr-FR" sz="2400" dirty="0" smtClean="0"/>
              <a:t>.</a:t>
            </a:r>
            <a:endParaRPr lang="fr-FR" sz="32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8466763" y="189837"/>
            <a:ext cx="2522294" cy="6627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fr-FR" sz="2800" dirty="0" smtClean="0"/>
              <a:t> Diagnostique.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022C3B48-99E5-4B5C-8E49-15C2A9552F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fr-FR" noProof="1"/>
          </a:p>
        </p:txBody>
      </p:sp>
      <p:sp>
        <p:nvSpPr>
          <p:cNvPr id="17" name="Forme libre 10">
            <a:extLst>
              <a:ext uri="{FF2B5EF4-FFF2-40B4-BE49-F238E27FC236}">
                <a16:creationId xmlns:a16="http://schemas.microsoft.com/office/drawing/2014/main" id="{C67B4E51-3288-4A1F-A92C-87C9401EDE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Rectangle 13">
            <a:extLst>
              <a:ext uri="{FF2B5EF4-FFF2-40B4-BE49-F238E27FC236}">
                <a16:creationId xmlns:a16="http://schemas.microsoft.com/office/drawing/2014/main" id="{D3E95A6B-F840-413C-9E78-C33C02FFA4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ZoneTexte 9"/>
          <p:cNvSpPr txBox="1"/>
          <p:nvPr/>
        </p:nvSpPr>
        <p:spPr>
          <a:xfrm>
            <a:off x="7554521" y="2345207"/>
            <a:ext cx="4637479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r-FR" sz="4400" b="1" dirty="0" smtClean="0">
                <a:solidFill>
                  <a:srgbClr val="C00000"/>
                </a:solidFill>
              </a:rPr>
              <a:t>Référence Bibliographique</a:t>
            </a:r>
            <a:endParaRPr lang="ar-DZ" sz="24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33400" y="215900"/>
            <a:ext cx="7061200" cy="63248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fr-FR" dirty="0" smtClean="0"/>
              <a:t>  </a:t>
            </a:r>
            <a:r>
              <a:rPr lang="fr-FR" dirty="0" err="1" smtClean="0"/>
              <a:t>Laabichi</a:t>
            </a:r>
            <a:r>
              <a:rPr lang="fr-FR" dirty="0" smtClean="0"/>
              <a:t> Hadda.2015.</a:t>
            </a:r>
            <a:r>
              <a:rPr lang="fr-FR" dirty="0" err="1" smtClean="0"/>
              <a:t>sérotypage</a:t>
            </a:r>
            <a:r>
              <a:rPr lang="fr-FR" dirty="0" smtClean="0"/>
              <a:t> des salmonelles isolées d'aviculture dans la région Sidi </a:t>
            </a:r>
            <a:r>
              <a:rPr lang="fr-FR" dirty="0" err="1" smtClean="0"/>
              <a:t>Okba</a:t>
            </a:r>
            <a:r>
              <a:rPr lang="fr-FR" dirty="0" smtClean="0"/>
              <a:t> -</a:t>
            </a:r>
            <a:r>
              <a:rPr lang="fr-FR" dirty="0" err="1" smtClean="0"/>
              <a:t>Biskra.mémoire</a:t>
            </a:r>
            <a:r>
              <a:rPr lang="fr-FR" dirty="0" smtClean="0"/>
              <a:t> de </a:t>
            </a:r>
            <a:r>
              <a:rPr lang="fr-FR" dirty="0" err="1" smtClean="0"/>
              <a:t>master,Faculté</a:t>
            </a:r>
            <a:r>
              <a:rPr lang="fr-FR" dirty="0" smtClean="0"/>
              <a:t> des sciences exactes et des sciences de la nature et de la </a:t>
            </a:r>
            <a:r>
              <a:rPr lang="fr-FR" dirty="0" err="1" smtClean="0"/>
              <a:t>vie,Mohamed</a:t>
            </a:r>
            <a:r>
              <a:rPr lang="fr-FR" dirty="0" smtClean="0"/>
              <a:t> </a:t>
            </a:r>
            <a:r>
              <a:rPr lang="fr-FR" dirty="0" err="1" smtClean="0"/>
              <a:t>Khider</a:t>
            </a:r>
            <a:r>
              <a:rPr lang="fr-FR" dirty="0" smtClean="0"/>
              <a:t> , El     </a:t>
            </a:r>
            <a:r>
              <a:rPr lang="ar-DZ" dirty="0" smtClean="0"/>
              <a:t>  15-16, 25 </a:t>
            </a:r>
            <a:r>
              <a:rPr lang="fr-FR" dirty="0" err="1" smtClean="0"/>
              <a:t>Hadjeb,Biskra.P</a:t>
            </a:r>
            <a:endParaRPr lang="fr-FR" dirty="0" smtClean="0"/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fr-FR" dirty="0" smtClean="0"/>
              <a:t>  </a:t>
            </a:r>
            <a:r>
              <a:rPr lang="fr-FR" dirty="0" err="1" smtClean="0"/>
              <a:t>Harizi</a:t>
            </a:r>
            <a:r>
              <a:rPr lang="fr-FR" dirty="0" smtClean="0"/>
              <a:t> Khalil.2009.</a:t>
            </a:r>
            <a:r>
              <a:rPr lang="fr-FR" dirty="0" err="1" smtClean="0"/>
              <a:t>Recharche</a:t>
            </a:r>
            <a:r>
              <a:rPr lang="fr-FR" dirty="0" smtClean="0"/>
              <a:t> et identification des bactéries pathogènes Salmonella et Listeria dans les </a:t>
            </a:r>
            <a:r>
              <a:rPr lang="fr-FR" dirty="0" err="1" smtClean="0"/>
              <a:t>aliments.mémoire</a:t>
            </a:r>
            <a:r>
              <a:rPr lang="fr-FR" dirty="0" smtClean="0"/>
              <a:t> de master </a:t>
            </a:r>
            <a:r>
              <a:rPr lang="fr-FR" dirty="0" err="1" smtClean="0"/>
              <a:t>professionnel:contrôle</a:t>
            </a:r>
            <a:r>
              <a:rPr lang="fr-FR" dirty="0" smtClean="0"/>
              <a:t> de la qualité et de la sécurité des produits animaux et </a:t>
            </a:r>
            <a:r>
              <a:rPr lang="fr-FR" dirty="0" err="1" smtClean="0"/>
              <a:t>végétaux,université</a:t>
            </a:r>
            <a:r>
              <a:rPr lang="fr-FR" dirty="0" smtClean="0"/>
              <a:t> de Gabés: Institut supérieure de biologie </a:t>
            </a:r>
            <a:r>
              <a:rPr lang="fr-FR" dirty="0" err="1" smtClean="0"/>
              <a:t>appliquéede</a:t>
            </a:r>
            <a:r>
              <a:rPr lang="fr-FR" dirty="0" smtClean="0"/>
              <a:t> </a:t>
            </a:r>
            <a:r>
              <a:rPr lang="fr-FR" dirty="0" err="1" smtClean="0"/>
              <a:t>médecin.P</a:t>
            </a:r>
            <a:r>
              <a:rPr lang="fr-FR" dirty="0" smtClean="0"/>
              <a:t> 10-15.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fr-FR" dirty="0" smtClean="0"/>
              <a:t>  </a:t>
            </a:r>
            <a:r>
              <a:rPr lang="fr-FR" dirty="0" err="1" smtClean="0"/>
              <a:t>Hamdane</a:t>
            </a:r>
            <a:r>
              <a:rPr lang="fr-FR" dirty="0" smtClean="0"/>
              <a:t> </a:t>
            </a:r>
            <a:r>
              <a:rPr lang="fr-FR" dirty="0" err="1" smtClean="0"/>
              <a:t>Khalissa</a:t>
            </a:r>
            <a:r>
              <a:rPr lang="fr-FR" dirty="0" smtClean="0"/>
              <a:t>.2015.</a:t>
            </a:r>
            <a:r>
              <a:rPr lang="fr-FR" dirty="0" err="1" smtClean="0"/>
              <a:t>Sérotypage</a:t>
            </a:r>
            <a:r>
              <a:rPr lang="fr-FR" dirty="0" smtClean="0"/>
              <a:t> des salmonella isolés d'aviculture dans la région Ain </a:t>
            </a:r>
            <a:r>
              <a:rPr lang="fr-FR" dirty="0" err="1" smtClean="0"/>
              <a:t>touta-Batna.mémoire</a:t>
            </a:r>
            <a:r>
              <a:rPr lang="fr-FR" dirty="0" smtClean="0"/>
              <a:t> </a:t>
            </a:r>
            <a:r>
              <a:rPr lang="fr-FR" dirty="0" err="1" smtClean="0"/>
              <a:t>master,Faculté</a:t>
            </a:r>
            <a:r>
              <a:rPr lang="fr-FR" dirty="0" smtClean="0"/>
              <a:t> des Sciences de la nature et de la </a:t>
            </a:r>
            <a:r>
              <a:rPr lang="fr-FR" dirty="0" err="1" smtClean="0"/>
              <a:t>vie,Mohamed</a:t>
            </a:r>
            <a:r>
              <a:rPr lang="fr-FR" dirty="0" smtClean="0"/>
              <a:t> </a:t>
            </a:r>
            <a:r>
              <a:rPr lang="fr-FR" dirty="0" err="1" smtClean="0"/>
              <a:t>Khider,El</a:t>
            </a:r>
            <a:r>
              <a:rPr lang="fr-FR" dirty="0" smtClean="0"/>
              <a:t> </a:t>
            </a:r>
            <a:r>
              <a:rPr lang="fr-FR" dirty="0" err="1" smtClean="0"/>
              <a:t>Hadjeb,Biskra.P</a:t>
            </a:r>
            <a:r>
              <a:rPr lang="fr-FR" dirty="0" smtClean="0"/>
              <a:t> 18-21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fr-FR" dirty="0" smtClean="0"/>
              <a:t>   Ali Abdul Hadi </a:t>
            </a:r>
            <a:r>
              <a:rPr lang="fr-FR" dirty="0" err="1" smtClean="0"/>
              <a:t>Harab,Afaf</a:t>
            </a:r>
            <a:r>
              <a:rPr lang="fr-FR" dirty="0" smtClean="0"/>
              <a:t> Abdul Rahman Yousfi.2011.</a:t>
            </a:r>
            <a:r>
              <a:rPr lang="fr-FR" dirty="0" err="1" smtClean="0"/>
              <a:t>isolatio</a:t>
            </a:r>
            <a:r>
              <a:rPr lang="fr-FR" dirty="0" smtClean="0"/>
              <a:t> and </a:t>
            </a:r>
            <a:r>
              <a:rPr lang="fr-FR" dirty="0" err="1" smtClean="0"/>
              <a:t>serotyping</a:t>
            </a:r>
            <a:r>
              <a:rPr lang="fr-FR" dirty="0" smtClean="0"/>
              <a:t> of salmonella </a:t>
            </a:r>
            <a:r>
              <a:rPr lang="fr-FR" dirty="0" err="1" smtClean="0"/>
              <a:t>species</a:t>
            </a:r>
            <a:r>
              <a:rPr lang="fr-FR" dirty="0" smtClean="0"/>
              <a:t> in </a:t>
            </a:r>
            <a:r>
              <a:rPr lang="fr-FR" dirty="0" err="1" smtClean="0"/>
              <a:t>diarrheal</a:t>
            </a:r>
            <a:r>
              <a:rPr lang="fr-FR" dirty="0" smtClean="0"/>
              <a:t> </a:t>
            </a:r>
            <a:r>
              <a:rPr lang="fr-FR" dirty="0" err="1" smtClean="0"/>
              <a:t>children.Thi</a:t>
            </a:r>
            <a:r>
              <a:rPr lang="fr-FR" dirty="0" smtClean="0"/>
              <a:t> </a:t>
            </a:r>
            <a:r>
              <a:rPr lang="fr-FR" dirty="0" err="1" smtClean="0"/>
              <a:t>Qar</a:t>
            </a:r>
            <a:r>
              <a:rPr lang="fr-FR" dirty="0" smtClean="0"/>
              <a:t> Médical journal(TQMI).vol.5,N.1,P.149-155.</a:t>
            </a:r>
          </a:p>
        </p:txBody>
      </p:sp>
    </p:spTree>
    <p:extLst>
      <p:ext uri="{BB962C8B-B14F-4D97-AF65-F5344CB8AC3E}">
        <p14:creationId xmlns:p14="http://schemas.microsoft.com/office/powerpoint/2010/main" val="178878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C:\Users\SMZ\Desktop\e116633c4cf3367f279f1c96ac2b6b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7315200" cy="6858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488361" y="2214299"/>
            <a:ext cx="5077416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Merci pour votre Attention</a:t>
            </a:r>
            <a:endParaRPr lang="ar-DZ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2986401"/>
            <a:ext cx="239050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3200" b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Définition:</a:t>
            </a:r>
            <a:endParaRPr lang="ar-DZ" sz="3200" b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97206" y="1312914"/>
            <a:ext cx="913035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chemeClr val="bg1"/>
                </a:solidFill>
              </a:rPr>
              <a:t>La salmonelle est un </a:t>
            </a:r>
            <a:r>
              <a:rPr lang="fr-FR" sz="2400" dirty="0" smtClean="0">
                <a:solidFill>
                  <a:schemeClr val="bg1"/>
                </a:solidFill>
              </a:rPr>
              <a:t>micro-organisme </a:t>
            </a:r>
            <a:r>
              <a:rPr lang="fr-FR" sz="2400" dirty="0" smtClean="0">
                <a:solidFill>
                  <a:schemeClr val="bg1"/>
                </a:solidFill>
              </a:rPr>
              <a:t>unicellulaire microscopique </a:t>
            </a:r>
            <a:r>
              <a:rPr lang="fr-FR" sz="2400" dirty="0" smtClean="0">
                <a:solidFill>
                  <a:schemeClr val="bg1"/>
                </a:solidFill>
              </a:rPr>
              <a:t>présente </a:t>
            </a:r>
            <a:r>
              <a:rPr lang="fr-FR" sz="2400" dirty="0" smtClean="0">
                <a:solidFill>
                  <a:schemeClr val="bg1"/>
                </a:solidFill>
              </a:rPr>
              <a:t>dans les intestins des animaux et </a:t>
            </a:r>
            <a:r>
              <a:rPr lang="fr-FR" sz="2400" dirty="0" smtClean="0">
                <a:solidFill>
                  <a:schemeClr val="bg1"/>
                </a:solidFill>
              </a:rPr>
              <a:t>des </a:t>
            </a:r>
            <a:r>
              <a:rPr lang="fr-FR" sz="2400" dirty="0" err="1" smtClean="0">
                <a:solidFill>
                  <a:schemeClr val="bg1"/>
                </a:solidFill>
              </a:rPr>
              <a:t>étre</a:t>
            </a:r>
            <a:r>
              <a:rPr lang="fr-FR" sz="2400" dirty="0" smtClean="0">
                <a:solidFill>
                  <a:schemeClr val="bg1"/>
                </a:solidFill>
              </a:rPr>
              <a:t>  </a:t>
            </a:r>
            <a:r>
              <a:rPr lang="fr-FR" sz="2400" dirty="0" smtClean="0">
                <a:solidFill>
                  <a:schemeClr val="bg1"/>
                </a:solidFill>
              </a:rPr>
              <a:t>humains, comprend plus de 2 300 souches capables </a:t>
            </a:r>
            <a:r>
              <a:rPr lang="fr-FR" sz="2400" dirty="0" smtClean="0">
                <a:solidFill>
                  <a:schemeClr val="bg1"/>
                </a:solidFill>
              </a:rPr>
              <a:t>de les infecter , </a:t>
            </a:r>
            <a:r>
              <a:rPr lang="fr-FR" sz="2400" dirty="0" smtClean="0">
                <a:solidFill>
                  <a:schemeClr val="bg1"/>
                </a:solidFill>
              </a:rPr>
              <a:t>et elles provoquent </a:t>
            </a:r>
            <a:r>
              <a:rPr lang="fr-FR" sz="2400" dirty="0" smtClean="0">
                <a:solidFill>
                  <a:schemeClr val="bg1"/>
                </a:solidFill>
              </a:rPr>
              <a:t>  </a:t>
            </a:r>
            <a:r>
              <a:rPr lang="fr-FR" sz="2400" dirty="0" smtClean="0">
                <a:solidFill>
                  <a:schemeClr val="bg1"/>
                </a:solidFill>
              </a:rPr>
              <a:t>de maladies :</a:t>
            </a:r>
          </a:p>
          <a:p>
            <a:pPr>
              <a:lnSpc>
                <a:spcPct val="150000"/>
              </a:lnSpc>
            </a:pPr>
            <a:r>
              <a:rPr lang="fr-FR" sz="2800" dirty="0" smtClean="0">
                <a:solidFill>
                  <a:schemeClr val="bg1"/>
                </a:solidFill>
              </a:rPr>
              <a:t>         </a:t>
            </a:r>
            <a:r>
              <a:rPr lang="fr-FR" sz="2400" dirty="0" smtClean="0">
                <a:solidFill>
                  <a:schemeClr val="bg1"/>
                </a:solidFill>
              </a:rPr>
              <a:t>Gastro-entérites et Toxi-infections alimentaires  (salmonellose)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chemeClr val="bg1"/>
                </a:solidFill>
              </a:rPr>
              <a:t>           Fièvres typhoïdes et </a:t>
            </a:r>
            <a:r>
              <a:rPr lang="fr-FR" sz="2400" dirty="0">
                <a:solidFill>
                  <a:schemeClr val="bg1"/>
                </a:solidFill>
              </a:rPr>
              <a:t>paratyphoïdes.</a:t>
            </a:r>
          </a:p>
          <a:p>
            <a:pPr>
              <a:lnSpc>
                <a:spcPct val="150000"/>
              </a:lnSpc>
            </a:pPr>
            <a:endParaRPr lang="fr-FR" sz="24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endParaRPr lang="fr-FR" sz="2800" dirty="0" smtClean="0">
              <a:solidFill>
                <a:schemeClr val="bg1"/>
              </a:solidFill>
            </a:endParaRPr>
          </a:p>
        </p:txBody>
      </p:sp>
      <p:sp>
        <p:nvSpPr>
          <p:cNvPr id="5" name="Flèche droite 4"/>
          <p:cNvSpPr/>
          <p:nvPr/>
        </p:nvSpPr>
        <p:spPr>
          <a:xfrm>
            <a:off x="3192603" y="3773215"/>
            <a:ext cx="545909" cy="395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DZ"/>
          </a:p>
        </p:txBody>
      </p:sp>
      <p:sp>
        <p:nvSpPr>
          <p:cNvPr id="7" name="Flèche droite 6"/>
          <p:cNvSpPr/>
          <p:nvPr/>
        </p:nvSpPr>
        <p:spPr>
          <a:xfrm>
            <a:off x="3207355" y="4257452"/>
            <a:ext cx="516340" cy="395785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r-FR" dirty="0" smtClean="0"/>
              <a:t> </a:t>
            </a:r>
            <a:endParaRPr lang="ar-D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21577" y="259307"/>
            <a:ext cx="7769085" cy="6264322"/>
          </a:xfrm>
        </p:spPr>
        <p:txBody>
          <a:bodyPr>
            <a:normAutofit fontScale="92500" lnSpcReduction="10000"/>
          </a:bodyPr>
          <a:lstStyle/>
          <a:p>
            <a:pPr algn="l">
              <a:buNone/>
            </a:pPr>
            <a:r>
              <a:rPr lang="fr-FR" sz="35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                Classification :</a:t>
            </a:r>
          </a:p>
          <a:p>
            <a:pPr algn="l">
              <a:buNone/>
            </a:pPr>
            <a:endParaRPr lang="fr-FR" sz="2800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Domaine : </a:t>
            </a:r>
            <a:r>
              <a:rPr lang="fr-FR" sz="2800" i="1" dirty="0" err="1" smtClean="0">
                <a:solidFill>
                  <a:schemeClr val="tx1"/>
                </a:solidFill>
              </a:rPr>
              <a:t>Bacteria</a:t>
            </a:r>
            <a:endParaRPr lang="fr-FR" sz="2800" i="1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Embranchement : </a:t>
            </a:r>
            <a:r>
              <a:rPr lang="fr-FR" sz="2800" i="1" dirty="0" err="1" smtClean="0">
                <a:solidFill>
                  <a:schemeClr val="tx1"/>
                </a:solidFill>
              </a:rPr>
              <a:t>Proteobacteria</a:t>
            </a:r>
            <a:endParaRPr lang="fr-FR" sz="2800" i="1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Classe : </a:t>
            </a:r>
            <a:r>
              <a:rPr lang="fr-FR" sz="2800" i="1" dirty="0" err="1" smtClean="0">
                <a:solidFill>
                  <a:schemeClr val="tx1"/>
                </a:solidFill>
              </a:rPr>
              <a:t>Gammaproteobacteria</a:t>
            </a:r>
            <a:endParaRPr lang="fr-FR" sz="2800" i="1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Ordre : </a:t>
            </a:r>
            <a:r>
              <a:rPr lang="fr-FR" sz="2800" i="1" dirty="0" err="1" smtClean="0">
                <a:solidFill>
                  <a:schemeClr val="tx1"/>
                </a:solidFill>
              </a:rPr>
              <a:t>Enterobacteriales</a:t>
            </a:r>
            <a:endParaRPr lang="fr-FR" sz="2800" i="1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Famille : </a:t>
            </a:r>
            <a:r>
              <a:rPr lang="fr-FR" sz="2800" i="1" dirty="0" err="1" smtClean="0">
                <a:solidFill>
                  <a:schemeClr val="tx1"/>
                </a:solidFill>
              </a:rPr>
              <a:t>Enterobacteriaceae</a:t>
            </a:r>
            <a:endParaRPr lang="fr-FR" sz="2800" i="1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Genre : </a:t>
            </a:r>
            <a:r>
              <a:rPr lang="fr-FR" sz="2800" i="1" dirty="0" smtClean="0">
                <a:solidFill>
                  <a:schemeClr val="tx1"/>
                </a:solidFill>
              </a:rPr>
              <a:t>Salmonella</a:t>
            </a:r>
          </a:p>
          <a:p>
            <a:pPr algn="l">
              <a:lnSpc>
                <a:spcPct val="150000"/>
              </a:lnSpc>
              <a:buNone/>
            </a:pPr>
            <a:r>
              <a:rPr lang="fr-FR" sz="2800" dirty="0" smtClean="0">
                <a:solidFill>
                  <a:schemeClr val="tx1"/>
                </a:solidFill>
              </a:rPr>
              <a:t>Espèce : </a:t>
            </a:r>
            <a:r>
              <a:rPr lang="fr-FR" sz="2800" i="1" dirty="0" smtClean="0">
                <a:solidFill>
                  <a:schemeClr val="tx1"/>
                </a:solidFill>
              </a:rPr>
              <a:t>S. </a:t>
            </a:r>
            <a:r>
              <a:rPr lang="fr-FR" sz="2800" i="1" dirty="0" err="1" smtClean="0">
                <a:solidFill>
                  <a:schemeClr val="tx1"/>
                </a:solidFill>
              </a:rPr>
              <a:t>Typhimurium</a:t>
            </a:r>
            <a:endParaRPr lang="fr-FR" sz="2800" i="1" dirty="0" smtClean="0">
              <a:solidFill>
                <a:schemeClr val="tx1"/>
              </a:solidFill>
            </a:endParaRPr>
          </a:p>
          <a:p>
            <a:pPr algn="l">
              <a:lnSpc>
                <a:spcPct val="150000"/>
              </a:lnSpc>
              <a:buNone/>
            </a:pPr>
            <a:r>
              <a:rPr lang="fr-FR" sz="2800" i="1" dirty="0" smtClean="0">
                <a:solidFill>
                  <a:schemeClr val="tx1"/>
                </a:solidFill>
              </a:rPr>
              <a:t>            </a:t>
            </a:r>
            <a:r>
              <a:rPr lang="fr-FR" sz="2800" i="1" dirty="0" err="1" smtClean="0">
                <a:solidFill>
                  <a:schemeClr val="tx1"/>
                </a:solidFill>
              </a:rPr>
              <a:t>S.enterica</a:t>
            </a:r>
            <a:r>
              <a:rPr lang="fr-FR" sz="2800" i="1" dirty="0" smtClean="0">
                <a:solidFill>
                  <a:schemeClr val="tx1"/>
                </a:solidFill>
              </a:rPr>
              <a:t> </a:t>
            </a:r>
            <a:endParaRPr lang="fr-FR" sz="2800" b="1" i="1" dirty="0" smtClean="0">
              <a:solidFill>
                <a:schemeClr val="tx1"/>
              </a:solidFill>
            </a:endParaRPr>
          </a:p>
          <a:p>
            <a:pPr algn="l">
              <a:buNone/>
            </a:pPr>
            <a:endParaRPr lang="ar-DZ" sz="28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3774" y="3043451"/>
            <a:ext cx="191068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3200" b="1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Habitat:</a:t>
            </a:r>
            <a:endParaRPr lang="ar-DZ" sz="3200" b="1" dirty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867681" y="183648"/>
            <a:ext cx="9109166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chemeClr val="bg1"/>
                </a:solidFill>
              </a:rPr>
              <a:t>Les salmonelles sont essentiellement </a:t>
            </a:r>
            <a:r>
              <a:rPr lang="fr-FR" sz="2400" dirty="0" smtClean="0">
                <a:solidFill>
                  <a:schemeClr val="bg1"/>
                </a:solidFill>
              </a:rPr>
              <a:t>des bactéries – parasites- </a:t>
            </a:r>
            <a:r>
              <a:rPr lang="fr-FR" sz="2400" dirty="0" smtClean="0">
                <a:solidFill>
                  <a:schemeClr val="bg1"/>
                </a:solidFill>
              </a:rPr>
              <a:t>intestinaux des vertébrés. largement distribués à travers des habitats variés : sol ; eau ; aliments .</a:t>
            </a:r>
          </a:p>
          <a:p>
            <a:pPr>
              <a:lnSpc>
                <a:spcPct val="150000"/>
              </a:lnSpc>
            </a:pPr>
            <a:r>
              <a:rPr lang="fr-FR" sz="2400" dirty="0" smtClean="0">
                <a:solidFill>
                  <a:schemeClr val="bg1"/>
                </a:solidFill>
              </a:rPr>
              <a:t>Elles se retrouvent aussi bien chez les animaux à sang chaud, malades ou porteurs sains (oiseaux, mammifères dont l'homme et les rongeurs), que chez les animaux à sang froid (reptiles, poissons et insectes) </a:t>
            </a:r>
            <a:r>
              <a:rPr lang="fr-FR" sz="240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fr-FR" sz="24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ar-DZ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SMZ\Desktop\pngtree-raw-meat-hand-painted-sketch-style-simple-line-png-image_39385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24173" y="3993777"/>
            <a:ext cx="2567827" cy="2514600"/>
          </a:xfrm>
          <a:prstGeom prst="roundRect">
            <a:avLst>
              <a:gd name="adj" fmla="val 35918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099" name="Picture 3" descr="C:\Users\SMZ\Desktop\istockphoto-1166632806-1024x10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70458" y="3472480"/>
            <a:ext cx="1421659" cy="139219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100" name="Picture 4" descr="C:\Users\SMZ\Desktop\68435812-乳製品のイラストの種類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68988" y="5193792"/>
            <a:ext cx="2217869" cy="1664208"/>
          </a:xfrm>
          <a:prstGeom prst="roundRect">
            <a:avLst>
              <a:gd name="adj" fmla="val 1848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103" name="Picture 7" descr="C:\Users\SMZ\Desktop\pngtree-creative-hand-painted-gray-fish-png-image_382340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98175" y="3617259"/>
            <a:ext cx="1914366" cy="16539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 descr="C:\Users\SMZ\Desktop\images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27893" y="4201202"/>
            <a:ext cx="1734383" cy="120451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105" name="Picture 9" descr="C:\Users\SMZ\Desktop\terre-sol-bactérie-antibiotiques-resistane-superbactéries-750x40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22177" y="5136776"/>
            <a:ext cx="2446558" cy="1721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6" name="Picture 10" descr="C:\Users\SMZ\Desktop\أهم_أمراض_الدواجن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94729" y="4518212"/>
            <a:ext cx="2581835" cy="23397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8" name="Picture 12" descr="C:\Users\SMZ\Desktop\images (2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22831" y="3622582"/>
            <a:ext cx="1747463" cy="17907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09384" y="0"/>
            <a:ext cx="5561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Caractères morphologique :</a:t>
            </a:r>
            <a:endParaRPr lang="ar-DZ" sz="32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027" name="Picture 3" descr="C:\Users\SMZ\Desktop\istockphoto-927760422-1024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83727" y="692331"/>
            <a:ext cx="5016136" cy="50683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oneTexte 5"/>
          <p:cNvSpPr txBox="1"/>
          <p:nvPr/>
        </p:nvSpPr>
        <p:spPr>
          <a:xfrm>
            <a:off x="339636" y="1162592"/>
            <a:ext cx="3540035" cy="85638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fr-FR" sz="2100" dirty="0" smtClean="0"/>
              <a:t> </a:t>
            </a:r>
            <a:r>
              <a:rPr lang="fr-FR" sz="2200" dirty="0" smtClean="0"/>
              <a:t>Ce sont de </a:t>
            </a:r>
            <a:r>
              <a:rPr lang="fr-FR" sz="2200" dirty="0" smtClean="0"/>
              <a:t>petites </a:t>
            </a:r>
            <a:r>
              <a:rPr lang="fr-FR" sz="2200" dirty="0" smtClean="0"/>
              <a:t>bâtonnets</a:t>
            </a:r>
            <a:r>
              <a:rPr lang="ar-DZ" sz="2200" dirty="0" smtClean="0"/>
              <a:t>0.3 </a:t>
            </a:r>
            <a:r>
              <a:rPr lang="fr-FR" sz="2200" dirty="0" smtClean="0"/>
              <a:t>µm à 1µm de large et long de1 à 6 µm. 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endParaRPr lang="fr-FR" sz="2200" dirty="0" smtClean="0"/>
          </a:p>
          <a:p>
            <a:pPr>
              <a:lnSpc>
                <a:spcPct val="150000"/>
              </a:lnSpc>
            </a:pPr>
            <a:r>
              <a:rPr lang="fr-FR" sz="2200" dirty="0" smtClean="0"/>
              <a:t>  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fr-FR" sz="2200" dirty="0" smtClean="0"/>
              <a:t>Mobiles grâce à une </a:t>
            </a:r>
          </a:p>
          <a:p>
            <a:pPr>
              <a:lnSpc>
                <a:spcPct val="150000"/>
              </a:lnSpc>
            </a:pPr>
            <a:r>
              <a:rPr lang="fr-FR" sz="2200" dirty="0" smtClean="0"/>
              <a:t>ciliature </a:t>
            </a:r>
            <a:r>
              <a:rPr lang="fr-FR" sz="2200" dirty="0" err="1" smtClean="0"/>
              <a:t>Péritriche</a:t>
            </a:r>
            <a:r>
              <a:rPr lang="fr-FR" sz="2200" dirty="0" smtClean="0"/>
              <a:t> (à l’exception de </a:t>
            </a:r>
            <a:r>
              <a:rPr lang="fr-FR" sz="2200" i="1" dirty="0" smtClean="0"/>
              <a:t>Salmonella </a:t>
            </a:r>
            <a:r>
              <a:rPr lang="fr-FR" sz="2200" i="1" dirty="0" err="1" smtClean="0"/>
              <a:t>Gallinarum</a:t>
            </a:r>
            <a:r>
              <a:rPr lang="fr-FR" sz="2200" i="1" dirty="0" smtClean="0"/>
              <a:t> </a:t>
            </a:r>
            <a:r>
              <a:rPr lang="fr-FR" sz="2200" i="1" dirty="0" err="1" smtClean="0"/>
              <a:t>Pullorum</a:t>
            </a:r>
            <a:r>
              <a:rPr lang="fr-FR" sz="2200" i="1" dirty="0" smtClean="0"/>
              <a:t> : </a:t>
            </a:r>
            <a:r>
              <a:rPr lang="fr-FR" sz="2200" dirty="0" smtClean="0"/>
              <a:t>qui est immobile)</a:t>
            </a:r>
            <a:r>
              <a:rPr lang="fr-FR" sz="2200" i="1" dirty="0" smtClean="0"/>
              <a:t>.</a:t>
            </a:r>
          </a:p>
          <a:p>
            <a:pPr>
              <a:lnSpc>
                <a:spcPct val="150000"/>
              </a:lnSpc>
            </a:pPr>
            <a:endParaRPr lang="fr-FR" sz="2100" i="1" dirty="0" smtClean="0"/>
          </a:p>
          <a:p>
            <a:pPr>
              <a:lnSpc>
                <a:spcPct val="150000"/>
              </a:lnSpc>
            </a:pPr>
            <a:endParaRPr lang="fr-FR" sz="2100" i="1" dirty="0" smtClean="0"/>
          </a:p>
          <a:p>
            <a:pPr>
              <a:lnSpc>
                <a:spcPct val="150000"/>
              </a:lnSpc>
            </a:pPr>
            <a:endParaRPr lang="fr-FR" sz="2100" i="1" dirty="0" smtClean="0"/>
          </a:p>
          <a:p>
            <a:pPr>
              <a:lnSpc>
                <a:spcPct val="150000"/>
              </a:lnSpc>
            </a:pPr>
            <a:endParaRPr lang="fr-FR" sz="2000" dirty="0" smtClean="0"/>
          </a:p>
          <a:p>
            <a:pPr>
              <a:lnSpc>
                <a:spcPct val="150000"/>
              </a:lnSpc>
            </a:pPr>
            <a:endParaRPr lang="fr-FR" sz="2000" dirty="0" smtClean="0"/>
          </a:p>
          <a:p>
            <a:pPr>
              <a:lnSpc>
                <a:spcPct val="150000"/>
              </a:lnSpc>
            </a:pPr>
            <a:endParaRPr lang="fr-FR" sz="2000" dirty="0" smtClean="0"/>
          </a:p>
          <a:p>
            <a:endParaRPr lang="ar-DZ" dirty="0" smtClean="0"/>
          </a:p>
          <a:p>
            <a:endParaRPr lang="ar-DZ" dirty="0"/>
          </a:p>
        </p:txBody>
      </p:sp>
      <p:sp>
        <p:nvSpPr>
          <p:cNvPr id="7" name="ZoneTexte 6"/>
          <p:cNvSpPr txBox="1"/>
          <p:nvPr/>
        </p:nvSpPr>
        <p:spPr>
          <a:xfrm>
            <a:off x="8874035" y="1227908"/>
            <a:ext cx="3317965" cy="399340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fr-FR" sz="2100" dirty="0" smtClean="0"/>
              <a:t>La membrane externe contient des protéines, des lipides et des </a:t>
            </a:r>
            <a:r>
              <a:rPr lang="fr-FR" sz="2100" dirty="0" err="1" smtClean="0"/>
              <a:t>lipopolysaccharides</a:t>
            </a:r>
            <a:r>
              <a:rPr lang="fr-FR" sz="2100" dirty="0" smtClean="0"/>
              <a:t> (LPS)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endParaRPr lang="fr-FR" sz="2100" dirty="0" smtClean="0"/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fr-FR" sz="2000" dirty="0" smtClean="0"/>
              <a:t>  Gram négatif.  (G-)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endParaRPr lang="fr-FR" sz="2100" dirty="0" smtClean="0"/>
          </a:p>
          <a:p>
            <a:pPr>
              <a:lnSpc>
                <a:spcPct val="150000"/>
              </a:lnSpc>
              <a:buBlip>
                <a:blip r:embed="rId3"/>
              </a:buBlip>
            </a:pPr>
            <a:endParaRPr lang="ar-DZ" sz="2100" dirty="0"/>
          </a:p>
        </p:txBody>
      </p:sp>
      <p:pic>
        <p:nvPicPr>
          <p:cNvPr id="8" name="Picture 2" descr="C:\Users\SMZ\Desktop\9bc6b4ab19d049432913c0dbc90e51f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470" y="658905"/>
            <a:ext cx="5217459" cy="51636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ZoneTexte 8"/>
          <p:cNvSpPr txBox="1"/>
          <p:nvPr/>
        </p:nvSpPr>
        <p:spPr>
          <a:xfrm>
            <a:off x="3886200" y="6007100"/>
            <a:ext cx="5257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b="1" dirty="0" smtClean="0"/>
              <a:t>Observation microscopique de la salmonella</a:t>
            </a:r>
            <a:endParaRPr lang="ar-D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oneTexte 27"/>
          <p:cNvSpPr txBox="1"/>
          <p:nvPr/>
        </p:nvSpPr>
        <p:spPr>
          <a:xfrm>
            <a:off x="1955800" y="304800"/>
            <a:ext cx="59055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3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Pouvoir Pathogène :</a:t>
            </a:r>
            <a:endParaRPr lang="ar-DZ" sz="32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143001" y="1821934"/>
            <a:ext cx="10769600" cy="4173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sz="2200" dirty="0" smtClean="0"/>
              <a:t>    La salmonellose est une maladie infectieuse causée par une bactérie du genre Salmonella  (S.</a:t>
            </a:r>
            <a:r>
              <a:rPr lang="pt-BR" sz="2200" dirty="0" smtClean="0"/>
              <a:t>enterica et S.Typhimurium</a:t>
            </a:r>
            <a:r>
              <a:rPr lang="fr-FR" sz="2200" dirty="0" smtClean="0"/>
              <a:t>),</a:t>
            </a:r>
            <a:r>
              <a:rPr lang="fr-FR" sz="2400" dirty="0" smtClean="0"/>
              <a:t> </a:t>
            </a:r>
            <a:r>
              <a:rPr lang="fr-FR" sz="2200" dirty="0" smtClean="0"/>
              <a:t>Les personnes qui consomment des aliments contaminés par la Salmonella sont susceptibles de contracter la salmonellose. On a trois types de symptômes de la salmonellose : </a:t>
            </a:r>
          </a:p>
          <a:p>
            <a:pPr>
              <a:lnSpc>
                <a:spcPct val="200000"/>
              </a:lnSpc>
            </a:pPr>
            <a:endParaRPr lang="fr-FR" sz="2400" dirty="0" smtClean="0"/>
          </a:p>
          <a:p>
            <a:pPr>
              <a:lnSpc>
                <a:spcPct val="200000"/>
              </a:lnSpc>
            </a:pPr>
            <a:endParaRPr lang="ar-DZ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9">
            <a:extLst>
              <a:ext uri="{FF2B5EF4-FFF2-40B4-BE49-F238E27FC236}">
                <a16:creationId xmlns:a16="http://schemas.microsoft.com/office/drawing/2014/main" id="{022C3B48-99E5-4B5C-8E49-15C2A9552F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fr-FR" noProof="1"/>
          </a:p>
        </p:txBody>
      </p:sp>
      <p:sp>
        <p:nvSpPr>
          <p:cNvPr id="17" name="Forme libre 10">
            <a:extLst>
              <a:ext uri="{FF2B5EF4-FFF2-40B4-BE49-F238E27FC236}">
                <a16:creationId xmlns:a16="http://schemas.microsoft.com/office/drawing/2014/main" id="{C67B4E51-3288-4A1F-A92C-87C9401EDE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Rectangle 13">
            <a:extLst>
              <a:ext uri="{FF2B5EF4-FFF2-40B4-BE49-F238E27FC236}">
                <a16:creationId xmlns:a16="http://schemas.microsoft.com/office/drawing/2014/main" id="{D3E95A6B-F840-413C-9E78-C33C02FFA4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472886" y="0"/>
            <a:ext cx="7433982" cy="662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800" b="1" dirty="0" smtClean="0">
                <a:solidFill>
                  <a:schemeClr val="accent5">
                    <a:lumMod val="50000"/>
                  </a:schemeClr>
                </a:solidFill>
              </a:rPr>
              <a:t>Les fièvres Typhoïdes &amp; Paratyphoïdes :</a:t>
            </a:r>
            <a:endParaRPr lang="fr-FR" sz="2400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17500" y="630915"/>
            <a:ext cx="7226300" cy="70173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fr-FR" sz="2200" dirty="0" smtClean="0"/>
              <a:t>Sont provoquées par quatre </a:t>
            </a:r>
            <a:r>
              <a:rPr lang="fr-FR" sz="2200" dirty="0" err="1" smtClean="0"/>
              <a:t>sérovars</a:t>
            </a:r>
            <a:r>
              <a:rPr lang="fr-FR" sz="2200" dirty="0" smtClean="0"/>
              <a:t> : </a:t>
            </a:r>
            <a:r>
              <a:rPr lang="fi-FI" sz="2200" dirty="0" smtClean="0"/>
              <a:t>Salmonella Typhi,</a:t>
            </a:r>
          </a:p>
          <a:p>
            <a:pPr>
              <a:lnSpc>
                <a:spcPct val="150000"/>
              </a:lnSpc>
            </a:pPr>
            <a:r>
              <a:rPr lang="fi-FI" sz="2200" dirty="0" smtClean="0"/>
              <a:t>    Salmonella Paratyphi A, Salmonella Paratyphi B et </a:t>
            </a:r>
          </a:p>
          <a:p>
            <a:pPr>
              <a:lnSpc>
                <a:spcPct val="150000"/>
              </a:lnSpc>
            </a:pPr>
            <a:r>
              <a:rPr lang="fi-FI" sz="2200" dirty="0" smtClean="0"/>
              <a:t>    Salmonella Paratyphi C</a:t>
            </a:r>
            <a:r>
              <a:rPr lang="fr-FR" sz="2200" dirty="0" smtClean="0"/>
              <a:t> .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fr-FR" sz="2200" dirty="0" smtClean="0"/>
              <a:t> La dose infectante serait de l'ordre de 10 bactéries. 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fr-FR" sz="2200" dirty="0" smtClean="0"/>
              <a:t>Les Salmonella sont ingérées avec une boisson ou un</a:t>
            </a:r>
          </a:p>
          <a:p>
            <a:pPr>
              <a:lnSpc>
                <a:spcPct val="150000"/>
              </a:lnSpc>
            </a:pPr>
            <a:r>
              <a:rPr lang="fr-FR" sz="2200" dirty="0" smtClean="0"/>
              <a:t>     aliment contaminé.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fr-FR" sz="2200" dirty="0" smtClean="0"/>
              <a:t> Les symptômes apparaissent après une période incubation</a:t>
            </a:r>
          </a:p>
          <a:p>
            <a:pPr>
              <a:lnSpc>
                <a:spcPct val="150000"/>
              </a:lnSpc>
            </a:pPr>
            <a:r>
              <a:rPr lang="fr-FR" sz="2200" dirty="0" smtClean="0"/>
              <a:t>     entre 10 à 15 jour.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fr-FR" sz="2200" dirty="0" smtClean="0"/>
              <a:t>la durée des symptômes est de 1 à 7 jours.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fr-FR" sz="2200" dirty="0" smtClean="0"/>
              <a:t>les signes cliniques observés sont ; une fièvre continue  </a:t>
            </a:r>
          </a:p>
          <a:p>
            <a:pPr>
              <a:lnSpc>
                <a:spcPct val="150000"/>
              </a:lnSpc>
            </a:pPr>
            <a:r>
              <a:rPr lang="fr-FR" sz="2200" dirty="0" smtClean="0"/>
              <a:t>     accompagnée de maux de tête, anorexie et de douleurs</a:t>
            </a:r>
          </a:p>
          <a:p>
            <a:pPr>
              <a:lnSpc>
                <a:spcPct val="150000"/>
              </a:lnSpc>
            </a:pPr>
            <a:r>
              <a:rPr lang="fr-FR" sz="2200" dirty="0" smtClean="0"/>
              <a:t>     abdominales avec diarrhée ou constipation .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ar-DZ" dirty="0"/>
          </a:p>
        </p:txBody>
      </p:sp>
      <p:pic>
        <p:nvPicPr>
          <p:cNvPr id="1026" name="Picture 2" descr="C:\Users\SMZ\Desktop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336027" y="161365"/>
            <a:ext cx="1694328" cy="16943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7" name="Picture 3" descr="C:\Users\SMZ\Desktop\images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02704" y="3272120"/>
            <a:ext cx="1703293" cy="17032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 descr="C:\Users\SMZ\Desktop\téléchargement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148918" y="707654"/>
            <a:ext cx="1635780" cy="16357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ZoneTexte 12"/>
          <p:cNvSpPr txBox="1"/>
          <p:nvPr/>
        </p:nvSpPr>
        <p:spPr>
          <a:xfrm>
            <a:off x="5150224" y="2178422"/>
            <a:ext cx="268942" cy="2689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r-FR" sz="1100" b="1" dirty="0" smtClean="0"/>
              <a:t>5</a:t>
            </a:r>
            <a:endParaRPr lang="ar-DZ" sz="1100" b="1" dirty="0"/>
          </a:p>
        </p:txBody>
      </p:sp>
      <p:pic>
        <p:nvPicPr>
          <p:cNvPr id="1029" name="Picture 5" descr="C:\Users\SMZ\Desktop\images (1)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273553" y="2830672"/>
            <a:ext cx="1636059" cy="16875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1" name="Picture 7" descr="C:\Users\SMZ\Desktop\ت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870141" y="4804678"/>
            <a:ext cx="1828799" cy="18247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3" name="Picture 9" descr="C:\Users\SMZ\Desktop\stock-photo-salmonella-enterica-enterica-are-gram-negative-rod-shaped-cells-salmonella-is-a-major-cause-of-546608971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16825" y="1304364"/>
            <a:ext cx="4575175" cy="39803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8878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022C3B48-99E5-4B5C-8E49-15C2A9552F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</a:rPr>
              <a:t>Les gastro-entérites : </a:t>
            </a:r>
            <a:endParaRPr lang="ar-DZ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Forme libre 10">
            <a:extLst>
              <a:ext uri="{FF2B5EF4-FFF2-40B4-BE49-F238E27FC236}">
                <a16:creationId xmlns:a16="http://schemas.microsoft.com/office/drawing/2014/main" id="{C67B4E51-3288-4A1F-A92C-87C9401EDE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8" name="Rectangle 13">
            <a:extLst>
              <a:ext uri="{FF2B5EF4-FFF2-40B4-BE49-F238E27FC236}">
                <a16:creationId xmlns:a16="http://schemas.microsoft.com/office/drawing/2014/main" id="{D3E95A6B-F840-413C-9E78-C33C02FFA4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573305" y="0"/>
            <a:ext cx="4437529" cy="843356"/>
          </a:xfrm>
        </p:spPr>
        <p:txBody>
          <a:bodyPr>
            <a:normAutofit fontScale="32500" lnSpcReduction="20000"/>
          </a:bodyPr>
          <a:lstStyle/>
          <a:p>
            <a:pPr algn="l">
              <a:lnSpc>
                <a:spcPct val="150000"/>
              </a:lnSpc>
              <a:buNone/>
            </a:pPr>
            <a:r>
              <a:rPr lang="fr-FR" sz="9600" b="1" dirty="0" smtClean="0">
                <a:solidFill>
                  <a:schemeClr val="accent5">
                    <a:lumMod val="50000"/>
                  </a:schemeClr>
                </a:solidFill>
              </a:rPr>
              <a:t>Les gastro-entérites : </a:t>
            </a:r>
            <a:endParaRPr lang="ar-DZ" sz="96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l">
              <a:lnSpc>
                <a:spcPct val="150000"/>
              </a:lnSpc>
              <a:buNone/>
            </a:pPr>
            <a:endParaRPr lang="ar-DZ" dirty="0"/>
          </a:p>
        </p:txBody>
      </p:sp>
      <p:sp>
        <p:nvSpPr>
          <p:cNvPr id="9" name="Rectangle 8"/>
          <p:cNvSpPr/>
          <p:nvPr/>
        </p:nvSpPr>
        <p:spPr>
          <a:xfrm>
            <a:off x="329453" y="717858"/>
            <a:ext cx="8747312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fr-FR" sz="2000" dirty="0" smtClean="0"/>
              <a:t>La durée d'incubation est généralement de 1 à 2 jours et dépend de la dose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   ingérée, de la santé de l'hôte et des caractéristiques de la souche de Salmonella.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fr-FR" sz="2000" dirty="0" smtClean="0"/>
              <a:t> Les principaux symptômes de la salmonellose (infections non typhoïdiques) sont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   la diarrhée, les douleurs abdominales, la fièvre,  les nausées et les vomissements. 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   qui surviennent généralement 12-36heures . 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fr-FR" sz="2000" dirty="0" smtClean="0"/>
              <a:t>Chez des adultes de condition physique normale, une gastro-entérite disparaît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   sans traitement après 3 à 5 jours . </a:t>
            </a:r>
          </a:p>
          <a:p>
            <a:pPr>
              <a:lnSpc>
                <a:spcPct val="150000"/>
              </a:lnSpc>
            </a:pPr>
            <a:r>
              <a:rPr lang="fr-FR" sz="2400" b="1" dirty="0" smtClean="0">
                <a:solidFill>
                  <a:schemeClr val="accent5">
                    <a:lumMod val="50000"/>
                  </a:schemeClr>
                </a:solidFill>
              </a:rPr>
              <a:t>Toxi-infections alimentaires collectives : 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 La consommation simultanée par plusieurs personnes d'un aliment contaminé par des Salmonella «mineures» (Salmonella </a:t>
            </a:r>
            <a:r>
              <a:rPr lang="fr-FR" sz="2000" dirty="0" err="1" smtClean="0"/>
              <a:t>typhi</a:t>
            </a:r>
            <a:r>
              <a:rPr lang="fr-FR" sz="2000" dirty="0" smtClean="0"/>
              <a:t> </a:t>
            </a:r>
            <a:r>
              <a:rPr lang="fr-FR" sz="2000" dirty="0" err="1" smtClean="0"/>
              <a:t>murium</a:t>
            </a:r>
            <a:r>
              <a:rPr lang="fr-FR" sz="2000" dirty="0" smtClean="0"/>
              <a:t>, S. </a:t>
            </a:r>
            <a:r>
              <a:rPr lang="fr-FR" sz="2000" dirty="0" err="1" smtClean="0"/>
              <a:t>enteritidis</a:t>
            </a:r>
            <a:r>
              <a:rPr lang="fr-FR" sz="2000" dirty="0" smtClean="0"/>
              <a:t>, S. </a:t>
            </a:r>
            <a:r>
              <a:rPr lang="fr-FR" sz="2000" dirty="0" err="1" smtClean="0"/>
              <a:t>dublin</a:t>
            </a:r>
            <a:r>
              <a:rPr lang="fr-FR" sz="2000" dirty="0" smtClean="0"/>
              <a:t>, etc...),entraîne une cascade des cas de gastro-entérites,  est appelé toxi-infection alimentaire collective (TIAC). La période d'incubation est de 10 à 18 heures.</a:t>
            </a:r>
          </a:p>
          <a:p>
            <a:pPr>
              <a:lnSpc>
                <a:spcPct val="150000"/>
              </a:lnSpc>
            </a:pPr>
            <a:endParaRPr lang="ar-DZ" dirty="0"/>
          </a:p>
        </p:txBody>
      </p:sp>
      <p:pic>
        <p:nvPicPr>
          <p:cNvPr id="2" name="Picture 2" descr="C:\Users\SMZ\Desktop\young-sick-girl-suffering-from-fatigue-vector-1721849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11668" y="0"/>
            <a:ext cx="2580332" cy="22994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C:\Users\SMZ\Desktop\depositphotos_226819382-stock-illustration-woman-suffer-from-nausea-sympto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86797" y="2084295"/>
            <a:ext cx="2684524" cy="24339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SMZ\Desktop\82488780-woman-having-flu-fever-measuring-temperature-with-thermometer-cartoon-vector-illustration-isolated-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33251" y="4345290"/>
            <a:ext cx="2758749" cy="2512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Users\SMZ\Desktop\téléchargement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24284" y="3630707"/>
            <a:ext cx="2765706" cy="907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8878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f67530480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4929_TF67530480.potx" id="{C0C01447-B757-402F-8366-6660D621D0D9}" vid="{4A4247D0-E21B-4278-99E6-776830B69B8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5D5C12-9048-448D-A69C-F00736C0732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DD0DBFED-7AB5-403D-9982-F81C20C3F5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2C9D10-CA80-4BC9-9D59-B4B9486E932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tf67530480</Template>
  <TotalTime>0</TotalTime>
  <Words>1426</Words>
  <Application>Microsoft Office PowerPoint</Application>
  <PresentationFormat>Grand écran</PresentationFormat>
  <Paragraphs>219</Paragraphs>
  <Slides>21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2" baseType="lpstr">
      <vt:lpstr>Arial</vt:lpstr>
      <vt:lpstr>Arial Unicode MS</vt:lpstr>
      <vt:lpstr>Berlin Sans FB</vt:lpstr>
      <vt:lpstr>Calibri</vt:lpstr>
      <vt:lpstr>Gill Sans MT</vt:lpstr>
      <vt:lpstr>Impact</vt:lpstr>
      <vt:lpstr>Majalla UI</vt:lpstr>
      <vt:lpstr>Segoe UI Symbol</vt:lpstr>
      <vt:lpstr>Times New Roman</vt:lpstr>
      <vt:lpstr>Wingdings</vt:lpstr>
      <vt:lpstr>tf67530480</vt:lpstr>
      <vt:lpstr>SALMONELLA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2020-02-09T13:47:56Z</dcterms:created>
  <dcterms:modified xsi:type="dcterms:W3CDTF">2020-05-30T01:50:47Z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