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67" r:id="rId5"/>
    <p:sldId id="268" r:id="rId6"/>
    <p:sldId id="269" r:id="rId7"/>
    <p:sldId id="272" r:id="rId8"/>
    <p:sldId id="270" r:id="rId9"/>
    <p:sldId id="274" r:id="rId10"/>
    <p:sldId id="273" r:id="rId11"/>
    <p:sldId id="295" r:id="rId12"/>
    <p:sldId id="296" r:id="rId13"/>
    <p:sldId id="292" r:id="rId14"/>
    <p:sldId id="284" r:id="rId15"/>
    <p:sldId id="285" r:id="rId16"/>
    <p:sldId id="271" r:id="rId17"/>
    <p:sldId id="276" r:id="rId18"/>
    <p:sldId id="277" r:id="rId19"/>
    <p:sldId id="278" r:id="rId20"/>
    <p:sldId id="279" r:id="rId21"/>
    <p:sldId id="281" r:id="rId22"/>
    <p:sldId id="291" r:id="rId23"/>
    <p:sldId id="294" r:id="rId24"/>
    <p:sldId id="293" r:id="rId25"/>
  </p:sldIdLst>
  <p:sldSz cx="12192000" cy="6858000"/>
  <p:notesSz cx="6858000" cy="9144000"/>
  <p:defaultTextStyle>
    <a:defPPr rtl="0"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484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17" autoAdjust="0"/>
    <p:restoredTop sz="94660" autoAdjust="0"/>
  </p:normalViewPr>
  <p:slideViewPr>
    <p:cSldViewPr snapToGrid="0">
      <p:cViewPr varScale="1">
        <p:scale>
          <a:sx n="73" d="100"/>
          <a:sy n="73" d="100"/>
        </p:scale>
        <p:origin x="43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88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708"/>
    </p:cViewPr>
  </p:sorterViewPr>
  <p:notesViewPr>
    <p:cSldViewPr snapToGrid="0">
      <p:cViewPr varScale="1">
        <p:scale>
          <a:sx n="86" d="100"/>
          <a:sy n="86" d="100"/>
        </p:scale>
        <p:origin x="307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D5CBF20-8CAD-468D-A237-30B793FCDFFC}" type="datetime1">
              <a:rPr lang="fr-FR" smtClean="0"/>
              <a:pPr rtl="0"/>
              <a:t>30/05/2020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6F79B2A-BF25-4862-8EEB-C1ACE5554C14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273556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E6097B8-5A5F-4934-BCE0-7D20EB7D9BD6}" type="datetime1">
              <a:rPr lang="fr-FR" noProof="0" smtClean="0"/>
              <a:pPr rtl="0"/>
              <a:t>30/05/2020</a:t>
            </a:fld>
            <a:endParaRPr lang="fr-FR" noProof="0" dirty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 dirty="0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2B46F2B-1084-40BA-9F0A-B1F6847335C5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8120763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2B46F2B-1084-40BA-9F0A-B1F6847335C5}" type="slidenum">
              <a:rPr lang="fr-FR" smtClean="0"/>
              <a:pPr rtl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8259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2B46F2B-1084-40BA-9F0A-B1F6847335C5}" type="slidenum">
              <a:rPr lang="fr-FR" smtClean="0"/>
              <a:pPr rtl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1556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2B46F2B-1084-40BA-9F0A-B1F6847335C5}" type="slidenum">
              <a:rPr lang="fr-FR" smtClean="0"/>
              <a:pPr rtl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1556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2B46F2B-1084-40BA-9F0A-B1F6847335C5}" type="slidenum">
              <a:rPr lang="fr-FR" smtClean="0"/>
              <a:pPr rtl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1556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2B46F2B-1084-40BA-9F0A-B1F6847335C5}" type="slidenum">
              <a:rPr lang="fr-FR" smtClean="0"/>
              <a:pPr rtl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1556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2B46F2B-1084-40BA-9F0A-B1F6847335C5}" type="slidenum">
              <a:rPr lang="fr-FR" smtClean="0"/>
              <a:pPr rtl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1556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 6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rtlCol="0" anchor="ctr">
            <a:noAutofit/>
          </a:bodyPr>
          <a:lstStyle>
            <a:lvl1pPr algn="ctr">
              <a:defRPr sz="10000" spc="800" baseline="0"/>
            </a:lvl1pPr>
          </a:lstStyle>
          <a:p>
            <a:pPr rtl="0"/>
            <a:r>
              <a:rPr lang="fr-FR" noProof="0" smtClean="0"/>
              <a:t>Cliquez pour modifier le style du titre</a:t>
            </a:r>
            <a:endParaRPr lang="fr-FR" noProof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rtlCol="0"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 smtClean="0"/>
              <a:t>Cliquez pour modifier le style des sous-titres du masque</a:t>
            </a:r>
            <a:endParaRPr lang="fr-FR" noProof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BA129467-258B-4441-9B2F-A080CFB411B7}" type="datetime1">
              <a:rPr lang="fr-FR" noProof="0" smtClean="0"/>
              <a:pPr rtl="0"/>
              <a:t>30/05/2020</a:t>
            </a:fld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 rtlCol="0"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71766878-3199-4EAB-94E7-2D6D11070E1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  <p:sp>
        <p:nvSpPr>
          <p:cNvPr id="13" name="Rectangle 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 smtClean="0"/>
              <a:t>Cliquez pour modifier le style du titre</a:t>
            </a:r>
            <a:endParaRPr lang="fr-FR" noProof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A069A3-0D4F-45EE-946B-D837B6ADCEC4}" type="datetime1">
              <a:rPr lang="fr-FR" noProof="0" smtClean="0"/>
              <a:pPr rtl="0"/>
              <a:t>30/05/2020</a:t>
            </a:fld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 rtlCol="0"/>
          <a:lstStyle/>
          <a:p>
            <a:pPr rtl="0"/>
            <a:r>
              <a:rPr lang="fr-FR" noProof="0" smtClean="0"/>
              <a:t>Cliquez pour modifier le style du titre</a:t>
            </a:r>
            <a:endParaRPr lang="fr-FR" noProof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257300" y="382385"/>
            <a:ext cx="8392585" cy="5600405"/>
          </a:xfrm>
        </p:spPr>
        <p:txBody>
          <a:bodyPr vert="eaVert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61B7F7-055E-4A54-BACE-5E45A6C2E442}" type="datetime1">
              <a:rPr lang="fr-FR" noProof="0" smtClean="0"/>
              <a:pPr rtl="0"/>
              <a:t>30/05/2020</a:t>
            </a:fld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 smtClean="0"/>
              <a:t>Cliquez pour modifier le style du titre</a:t>
            </a:r>
            <a:endParaRPr lang="fr-FR" noProof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E2E277-A776-4BF7-9CCA-C156DCBAB9CB}" type="datetime1">
              <a:rPr lang="fr-FR" noProof="0" smtClean="0"/>
              <a:pPr rtl="0"/>
              <a:t>30/05/2020</a:t>
            </a:fld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rtlCol="0"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fr-FR" noProof="0" smtClean="0"/>
              <a:t>Cliquez pour modifier le style du titre</a:t>
            </a:r>
            <a:endParaRPr lang="fr-FR" noProof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3242930" y="5159781"/>
            <a:ext cx="7017488" cy="951135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A73A7AAE-E083-4E87-9643-E124EFA5CC1D}" type="datetime1">
              <a:rPr lang="fr-FR" noProof="0" smtClean="0"/>
              <a:pPr rtl="0"/>
              <a:t>30/05/2020</a:t>
            </a:fld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1766878-3199-4EAB-94E7-2D6D11070E1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  <p:grpSp>
        <p:nvGrpSpPr>
          <p:cNvPr id="7" name="Groupe 6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orme libre 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orme libre 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 smtClean="0"/>
              <a:t>Cliquez pour modifier le style du titre</a:t>
            </a:r>
            <a:endParaRPr lang="fr-FR" noProof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1257300" y="2286000"/>
            <a:ext cx="4800600" cy="361950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647796" y="2286000"/>
            <a:ext cx="4800600" cy="361950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FC0805-944E-46C7-B46D-163A150E891A}" type="datetime1">
              <a:rPr lang="fr-FR" noProof="0" smtClean="0"/>
              <a:pPr rtl="0"/>
              <a:t>30/05/2020</a:t>
            </a:fld>
            <a:endParaRPr lang="fr-FR" noProof="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 rtlCol="0"/>
          <a:lstStyle/>
          <a:p>
            <a:pPr rtl="0"/>
            <a:r>
              <a:rPr lang="fr-FR" noProof="0" smtClean="0"/>
              <a:t>Cliquez pour modifier le style du titre</a:t>
            </a:r>
            <a:endParaRPr lang="fr-FR" noProof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251678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1257300" y="2909102"/>
            <a:ext cx="4800600" cy="2996398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6633864" y="2199633"/>
            <a:ext cx="4800600" cy="632529"/>
          </a:xfrm>
        </p:spPr>
        <p:txBody>
          <a:bodyPr rtlCol="0"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633864" y="2909102"/>
            <a:ext cx="4800600" cy="2996398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A339FA5-C09C-47E6-B36B-795BCA6A9029}" type="datetime1">
              <a:rPr lang="fr-FR" noProof="0" smtClean="0"/>
              <a:pPr rtl="0"/>
              <a:t>30/05/2020</a:t>
            </a:fld>
            <a:endParaRPr lang="fr-FR" noProof="0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 smtClean="0"/>
              <a:t>Cliquez pour modifier le style du titre</a:t>
            </a:r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437622-C5A0-4638-8F2F-06E5991807F0}" type="datetime1">
              <a:rPr lang="fr-FR" noProof="0" smtClean="0"/>
              <a:pPr rtl="0"/>
              <a:t>30/05/2020</a:t>
            </a:fld>
            <a:endParaRPr lang="fr-FR" noProof="0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93AA977-64B2-483C-84AD-235DB63A58AB}" type="datetime1">
              <a:rPr lang="fr-FR" noProof="0" smtClean="0"/>
              <a:pPr rtl="0"/>
              <a:t>30/05/2020</a:t>
            </a:fld>
            <a:endParaRPr lang="fr-FR" noProof="0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766878-3199-4EAB-94E7-2D6D11070E1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rme libre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fr-FR" noProof="0" smtClean="0"/>
              <a:t>Cliquez pour modifier le style du titre</a:t>
            </a:r>
            <a:endParaRPr lang="fr-FR" noProof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765051" y="920377"/>
            <a:ext cx="6158418" cy="4985124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37885" y="1741336"/>
            <a:ext cx="3092115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 rtlCol="0"/>
          <a:lstStyle/>
          <a:p>
            <a:pPr rtl="0"/>
            <a:fld id="{1A02019A-50FA-4864-9989-C5BA2B9DC06C}" type="datetime1">
              <a:rPr lang="fr-FR" noProof="0" smtClean="0"/>
              <a:pPr rtl="0"/>
              <a:t>30/05/2020</a:t>
            </a:fld>
            <a:endParaRPr lang="fr-FR" noProof="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 rtlCol="0"/>
          <a:lstStyle/>
          <a:p>
            <a:pPr rtl="0"/>
            <a:fld id="{71766878-3199-4EAB-94E7-2D6D11070E1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à l’image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83464" y="0"/>
            <a:ext cx="7355585" cy="6857999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 dirty="0"/>
              <a:t>Cliquez sur l’icône pour ajouter une image</a:t>
            </a:r>
          </a:p>
        </p:txBody>
      </p:sp>
      <p:sp>
        <p:nvSpPr>
          <p:cNvPr id="11" name="Forme libre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rtlCol="0"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rtl="0"/>
            <a:r>
              <a:rPr lang="fr-FR" noProof="0" smtClean="0"/>
              <a:t>Cliquez pour modifier le style du titre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37883" y="1741336"/>
            <a:ext cx="3092117" cy="4164164"/>
          </a:xfrm>
        </p:spPr>
        <p:txBody>
          <a:bodyPr rtlCol="0"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 rtlCol="0"/>
          <a:lstStyle/>
          <a:p>
            <a:pPr rtl="0"/>
            <a:fld id="{25F55077-5A8F-442F-AB5A-6480324EF100}" type="datetime1">
              <a:rPr lang="fr-FR" noProof="0" smtClean="0"/>
              <a:pPr rtl="0"/>
              <a:t>30/05/2020</a:t>
            </a:fld>
            <a:endParaRPr lang="fr-FR" noProof="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 rtlCol="0"/>
          <a:lstStyle/>
          <a:p>
            <a:pPr rtl="0"/>
            <a:fld id="{71766878-3199-4EAB-94E7-2D6D11070E1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au titr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6CBF3019-4F04-4476-AD0C-1B371B6A9B46}" type="datetime1">
              <a:rPr lang="fr-FR" noProof="0" smtClean="0"/>
              <a:pPr rtl="0"/>
              <a:t>30/05/2020</a:t>
            </a:fld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766878-3199-4EAB-94E7-2D6D11070E1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  <p:sp>
        <p:nvSpPr>
          <p:cNvPr id="11" name="Forme libre 6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gif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15DEDD7-7B31-4EF1-B7C7-5AEE3208CC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36A1A43-B750-4259-AA02-68777493B1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2562" y="2142309"/>
            <a:ext cx="5875694" cy="1711235"/>
          </a:xfrm>
        </p:spPr>
        <p:txBody>
          <a:bodyPr rtlCol="0">
            <a:normAutofit/>
          </a:bodyPr>
          <a:lstStyle/>
          <a:p>
            <a:r>
              <a:rPr lang="fr-FR" sz="7200" i="1" dirty="0" smtClean="0">
                <a:solidFill>
                  <a:srgbClr val="C00000"/>
                </a:solidFill>
              </a:rPr>
              <a:t>SALMONELLA</a:t>
            </a:r>
            <a:endParaRPr lang="fr-FR" sz="7200" i="1" dirty="0">
              <a:solidFill>
                <a:srgbClr val="C00000"/>
              </a:solidFill>
            </a:endParaRPr>
          </a:p>
        </p:txBody>
      </p:sp>
      <p:sp>
        <p:nvSpPr>
          <p:cNvPr id="19" name="Forme libre : Forme 18">
            <a:extLst>
              <a:ext uri="{FF2B5EF4-FFF2-40B4-BE49-F238E27FC236}">
                <a16:creationId xmlns:a16="http://schemas.microsoft.com/office/drawing/2014/main" id="{3242CC7A-3D6E-47A4-B9D1-860978459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5C48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fr-FR" dirty="0"/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3473746" y="6279642"/>
            <a:ext cx="2312126" cy="578358"/>
          </a:xfrm>
        </p:spPr>
        <p:txBody>
          <a:bodyPr>
            <a:normAutofit fontScale="92500"/>
          </a:bodyPr>
          <a:lstStyle/>
          <a:p>
            <a:r>
              <a:rPr lang="ar-DZ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" pitchFamily="34" charset="0"/>
                <a:ea typeface="Arial Unicode MS" pitchFamily="34" charset="-128"/>
              </a:rPr>
              <a:t>2019/2020</a:t>
            </a:r>
            <a:endParaRPr lang="ar-DZ" sz="28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" pitchFamily="34" charset="0"/>
            </a:endParaRPr>
          </a:p>
          <a:p>
            <a:endParaRPr lang="ar-DZ" dirty="0"/>
          </a:p>
        </p:txBody>
      </p:sp>
      <p:sp>
        <p:nvSpPr>
          <p:cNvPr id="7" name="ZoneTexte 6"/>
          <p:cNvSpPr txBox="1"/>
          <p:nvPr/>
        </p:nvSpPr>
        <p:spPr>
          <a:xfrm>
            <a:off x="627016" y="261257"/>
            <a:ext cx="6557555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defTabSz="515813">
              <a:defRPr/>
            </a:pPr>
            <a:r>
              <a:rPr lang="fr-FR" kern="0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Université   Mohamed kheider  de Biskra</a:t>
            </a:r>
            <a:br>
              <a:rPr lang="fr-FR" kern="0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</a:br>
            <a:r>
              <a:rPr lang="fr-FR" kern="0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  Faculté de science exacte et Science de é la Nature et de la vie</a:t>
            </a:r>
            <a:br>
              <a:rPr lang="fr-FR" kern="0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</a:br>
            <a:r>
              <a:rPr lang="fr-FR" kern="0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Département science de la nature et de vie 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73233" y="4423228"/>
            <a:ext cx="2416628" cy="178510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Clr>
                <a:srgbClr val="C00000"/>
              </a:buClr>
            </a:pPr>
            <a:r>
              <a:rPr lang="fr-FR" sz="20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Réalisé  par :</a:t>
            </a:r>
          </a:p>
          <a:p>
            <a:pPr>
              <a:lnSpc>
                <a:spcPct val="150000"/>
              </a:lnSpc>
              <a:buClr>
                <a:srgbClr val="C00000"/>
              </a:buClr>
            </a:pPr>
            <a:r>
              <a:rPr lang="fr-FR" sz="2000" dirty="0" smtClean="0">
                <a:cs typeface="Times New Roman" panose="02020603050405020304" pitchFamily="18" charset="0"/>
              </a:rPr>
              <a:t>    </a:t>
            </a:r>
            <a:r>
              <a:rPr lang="fr-FR" sz="2000" dirty="0" err="1" smtClean="0">
                <a:cs typeface="Times New Roman" panose="02020603050405020304" pitchFamily="18" charset="0"/>
              </a:rPr>
              <a:t>Lameche</a:t>
            </a:r>
            <a:r>
              <a:rPr lang="fr-FR" sz="2000" dirty="0" smtClean="0">
                <a:cs typeface="Times New Roman" panose="02020603050405020304" pitchFamily="18" charset="0"/>
              </a:rPr>
              <a:t> Fatma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</a:pPr>
            <a:r>
              <a:rPr lang="fr-FR" sz="2000" dirty="0" smtClean="0">
                <a:solidFill>
                  <a:schemeClr val="tx1">
                    <a:lumMod val="95000"/>
                  </a:schemeClr>
                </a:solidFill>
                <a:cs typeface="Times New Roman" panose="02020603050405020304" pitchFamily="18" charset="0"/>
              </a:rPr>
              <a:t>    </a:t>
            </a:r>
            <a:r>
              <a:rPr lang="fr-FR" sz="2000" dirty="0" err="1" smtClean="0">
                <a:solidFill>
                  <a:schemeClr val="tx1">
                    <a:lumMod val="95000"/>
                  </a:schemeClr>
                </a:solidFill>
                <a:cs typeface="Times New Roman" panose="02020603050405020304" pitchFamily="18" charset="0"/>
              </a:rPr>
              <a:t>Laiadhi</a:t>
            </a:r>
            <a:r>
              <a:rPr lang="fr-FR" sz="2000" dirty="0" smtClean="0">
                <a:solidFill>
                  <a:schemeClr val="tx1">
                    <a:lumMod val="95000"/>
                  </a:schemeClr>
                </a:solidFill>
                <a:cs typeface="Times New Roman" panose="02020603050405020304" pitchFamily="18" charset="0"/>
              </a:rPr>
              <a:t>  </a:t>
            </a:r>
            <a:r>
              <a:rPr lang="fr-FR" sz="2000" dirty="0" err="1" smtClean="0">
                <a:solidFill>
                  <a:schemeClr val="tx1">
                    <a:lumMod val="95000"/>
                  </a:schemeClr>
                </a:solidFill>
                <a:cs typeface="Times New Roman" panose="02020603050405020304" pitchFamily="18" charset="0"/>
              </a:rPr>
              <a:t>Rekaia</a:t>
            </a:r>
            <a:endParaRPr lang="fr-FR" sz="2000" dirty="0" smtClean="0">
              <a:solidFill>
                <a:schemeClr val="tx1">
                  <a:lumMod val="95000"/>
                </a:schemeClr>
              </a:solidFill>
              <a:cs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</a:pPr>
            <a:r>
              <a:rPr lang="fr-FR" sz="2000" dirty="0" smtClean="0">
                <a:solidFill>
                  <a:schemeClr val="tx1">
                    <a:lumMod val="95000"/>
                  </a:schemeClr>
                </a:solidFill>
                <a:cs typeface="Times New Roman" panose="02020603050405020304" pitchFamily="18" charset="0"/>
              </a:rPr>
              <a:t>    </a:t>
            </a:r>
            <a:r>
              <a:rPr lang="fr-FR" sz="2000" dirty="0" err="1" smtClean="0">
                <a:solidFill>
                  <a:schemeClr val="tx1">
                    <a:lumMod val="95000"/>
                  </a:schemeClr>
                </a:solidFill>
                <a:cs typeface="Times New Roman" panose="02020603050405020304" pitchFamily="18" charset="0"/>
              </a:rPr>
              <a:t>Louka</a:t>
            </a:r>
            <a:r>
              <a:rPr lang="fr-FR" sz="2000" dirty="0" smtClean="0">
                <a:solidFill>
                  <a:schemeClr val="tx1">
                    <a:lumMod val="95000"/>
                  </a:schemeClr>
                </a:solidFill>
                <a:cs typeface="Times New Roman" panose="02020603050405020304" pitchFamily="18" charset="0"/>
              </a:rPr>
              <a:t>  </a:t>
            </a:r>
            <a:r>
              <a:rPr lang="fr-FR" sz="2000" dirty="0" err="1" smtClean="0">
                <a:solidFill>
                  <a:schemeClr val="tx1">
                    <a:lumMod val="95000"/>
                  </a:schemeClr>
                </a:solidFill>
                <a:cs typeface="Times New Roman" panose="02020603050405020304" pitchFamily="18" charset="0"/>
              </a:rPr>
              <a:t>Ferial</a:t>
            </a:r>
            <a:endParaRPr lang="fr-FR" sz="2000" dirty="0">
              <a:cs typeface="Times New Roman" panose="02020603050405020304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493623" y="4728755"/>
            <a:ext cx="1933303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r-FR" sz="2000" dirty="0" smtClean="0">
                <a:solidFill>
                  <a:srgbClr val="C00000"/>
                </a:solidFill>
              </a:rPr>
              <a:t>Dirigé</a:t>
            </a:r>
            <a:r>
              <a:rPr lang="fr-FR" sz="2000" dirty="0" smtClean="0">
                <a:solidFill>
                  <a:srgbClr val="FF0000"/>
                </a:solidFill>
              </a:rPr>
              <a:t> </a:t>
            </a:r>
            <a:r>
              <a:rPr lang="fr-FR" sz="20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par :</a:t>
            </a:r>
          </a:p>
          <a:p>
            <a:pPr algn="ctr"/>
            <a:r>
              <a:rPr lang="fr-FR" sz="2000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</a:t>
            </a:r>
            <a:r>
              <a:rPr lang="fr-FR" sz="2000" dirty="0" err="1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Mem.Djouamaa</a:t>
            </a:r>
            <a:endParaRPr lang="fr-FR" sz="2000" dirty="0" smtClean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fr-FR" sz="2000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endParaRPr lang="fr-FR" sz="200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8" name="Image 1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57299" cy="1841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ZoneTexte 20"/>
          <p:cNvSpPr txBox="1"/>
          <p:nvPr/>
        </p:nvSpPr>
        <p:spPr>
          <a:xfrm>
            <a:off x="1660288" y="6150114"/>
            <a:ext cx="184244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sz="2000" dirty="0" smtClean="0"/>
              <a:t>3eme année </a:t>
            </a:r>
          </a:p>
          <a:p>
            <a:r>
              <a:rPr lang="fr-FR" sz="2000" dirty="0" smtClean="0"/>
              <a:t>        G4</a:t>
            </a:r>
            <a:endParaRPr lang="ar-DZ" sz="2000" dirty="0"/>
          </a:p>
        </p:txBody>
      </p:sp>
      <p:pic>
        <p:nvPicPr>
          <p:cNvPr id="1026" name="Picture 2" descr="C:\Users\SMZ\Desktop\salmonela-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1691" y="3175"/>
            <a:ext cx="5003075" cy="6854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1827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022C3B48-99E5-4B5C-8E49-15C2A9552F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fr-FR" noProof="1"/>
          </a:p>
        </p:txBody>
      </p:sp>
      <p:sp>
        <p:nvSpPr>
          <p:cNvPr id="17" name="Forme libre 10">
            <a:extLst>
              <a:ext uri="{FF2B5EF4-FFF2-40B4-BE49-F238E27FC236}">
                <a16:creationId xmlns:a16="http://schemas.microsoft.com/office/drawing/2014/main" id="{C67B4E51-3288-4A1F-A92C-87C9401EDE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8" name="Rectangle 13">
            <a:extLst>
              <a:ext uri="{FF2B5EF4-FFF2-40B4-BE49-F238E27FC236}">
                <a16:creationId xmlns:a16="http://schemas.microsoft.com/office/drawing/2014/main" id="{D3E95A6B-F840-413C-9E78-C33C02FFA4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ZoneTexte 9"/>
          <p:cNvSpPr txBox="1"/>
          <p:nvPr/>
        </p:nvSpPr>
        <p:spPr>
          <a:xfrm>
            <a:off x="1835039" y="368490"/>
            <a:ext cx="440653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</a:rPr>
              <a:t>Echantillons biologique</a:t>
            </a:r>
            <a:endParaRPr lang="ar-DZ" sz="1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SMZ\Desktop\744567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99294" y="887506"/>
            <a:ext cx="4392706" cy="5317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ZoneTexte 10"/>
          <p:cNvSpPr txBox="1"/>
          <p:nvPr/>
        </p:nvSpPr>
        <p:spPr>
          <a:xfrm>
            <a:off x="349623" y="1250577"/>
            <a:ext cx="7288305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smtClean="0">
                <a:solidFill>
                  <a:srgbClr val="002060"/>
                </a:solidFill>
              </a:rPr>
              <a:t>Prélevez un échantillon de :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fr-FR" sz="2400" dirty="0" smtClean="0"/>
              <a:t> Urine ou les selles.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fr-FR" sz="2400" dirty="0" smtClean="0"/>
              <a:t> Aliments contaminés.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fr-FR" sz="2400" dirty="0" smtClean="0"/>
              <a:t> Produits d'origine animale tels que les produits laitiers.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fr-FR" sz="2400" dirty="0" smtClean="0"/>
              <a:t> sang. 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>
                <a:solidFill>
                  <a:srgbClr val="002060"/>
                </a:solidFill>
              </a:rPr>
              <a:t>Au cours des deux premières semaines suivant le début des symptômes</a:t>
            </a:r>
            <a:r>
              <a:rPr lang="fr-FR" sz="2400" dirty="0" smtClean="0"/>
              <a:t>.</a:t>
            </a:r>
          </a:p>
          <a:p>
            <a:endParaRPr lang="fr-FR" dirty="0" smtClean="0"/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78878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72131" y="0"/>
            <a:ext cx="30182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Diagnostic</a:t>
            </a:r>
            <a:endParaRPr lang="fr-FR" sz="2800" b="1" dirty="0">
              <a:solidFill>
                <a:schemeClr val="accent3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41730" y="3815834"/>
            <a:ext cx="2868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chemeClr val="accent5">
                    <a:lumMod val="50000"/>
                  </a:schemeClr>
                </a:solidFill>
              </a:rPr>
              <a:t> des salmonelloses</a:t>
            </a:r>
            <a:endParaRPr lang="fr-FR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84800" y="3765034"/>
            <a:ext cx="45465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fr-FR" sz="2000" b="1" dirty="0" smtClean="0">
                <a:solidFill>
                  <a:schemeClr val="accent5">
                    <a:lumMod val="50000"/>
                  </a:schemeClr>
                </a:solidFill>
              </a:rPr>
              <a:t> des fièvre typhoïdes </a:t>
            </a:r>
          </a:p>
          <a:p>
            <a:pPr algn="ctr" fontAlgn="base"/>
            <a:r>
              <a:rPr lang="fr-FR" sz="2000" b="1" dirty="0" smtClean="0">
                <a:solidFill>
                  <a:schemeClr val="accent5">
                    <a:lumMod val="50000"/>
                  </a:schemeClr>
                </a:solidFill>
              </a:rPr>
              <a:t>et paratyphoïdes</a:t>
            </a:r>
            <a:r>
              <a:rPr lang="fr-FR" sz="2000" dirty="0" smtClean="0"/>
              <a:t> </a:t>
            </a:r>
            <a:endParaRPr lang="fr-FR" sz="2000" dirty="0"/>
          </a:p>
        </p:txBody>
      </p:sp>
      <p:sp>
        <p:nvSpPr>
          <p:cNvPr id="8" name="Flèche vers le bas 7"/>
          <p:cNvSpPr/>
          <p:nvPr/>
        </p:nvSpPr>
        <p:spPr>
          <a:xfrm>
            <a:off x="4203700" y="1079500"/>
            <a:ext cx="304800" cy="812800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9" name="Flèche vers le bas 8"/>
          <p:cNvSpPr/>
          <p:nvPr/>
        </p:nvSpPr>
        <p:spPr>
          <a:xfrm>
            <a:off x="7480300" y="1066800"/>
            <a:ext cx="304800" cy="812800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15" name="ZoneTexte 14"/>
          <p:cNvSpPr txBox="1"/>
          <p:nvPr/>
        </p:nvSpPr>
        <p:spPr>
          <a:xfrm>
            <a:off x="2997200" y="2120900"/>
            <a:ext cx="24765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r-FR" sz="2000" b="1" dirty="0" smtClean="0"/>
              <a:t>Diagnostic direct</a:t>
            </a:r>
            <a:endParaRPr lang="ar-DZ" sz="2000" b="1" dirty="0"/>
          </a:p>
        </p:txBody>
      </p:sp>
      <p:sp>
        <p:nvSpPr>
          <p:cNvPr id="16" name="Rectangle 15"/>
          <p:cNvSpPr/>
          <p:nvPr/>
        </p:nvSpPr>
        <p:spPr>
          <a:xfrm>
            <a:off x="6276042" y="2075934"/>
            <a:ext cx="30861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/>
              <a:t>Diagnostic indirect</a:t>
            </a:r>
            <a:endParaRPr lang="ar-DZ" sz="2000" b="1" dirty="0"/>
          </a:p>
        </p:txBody>
      </p:sp>
      <p:sp>
        <p:nvSpPr>
          <p:cNvPr id="17" name="Flèche vers le bas 16"/>
          <p:cNvSpPr/>
          <p:nvPr/>
        </p:nvSpPr>
        <p:spPr>
          <a:xfrm>
            <a:off x="7543800" y="2743200"/>
            <a:ext cx="304800" cy="812800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18" name="Flèche vers le bas 17"/>
          <p:cNvSpPr/>
          <p:nvPr/>
        </p:nvSpPr>
        <p:spPr>
          <a:xfrm>
            <a:off x="4127500" y="2768600"/>
            <a:ext cx="304800" cy="812800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alpha val="5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49335" y="312875"/>
            <a:ext cx="44199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chemeClr val="accent5">
                    <a:lumMod val="50000"/>
                  </a:schemeClr>
                </a:solidFill>
              </a:rPr>
              <a:t> Diagnostic des salmonelloses</a:t>
            </a:r>
            <a:endParaRPr lang="fr-FR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35425" y="1334852"/>
            <a:ext cx="1081143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/>
              <a:t>La mise en évidence de la  salmonella par coproculture ou hémoculture.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/>
              <a:t>Les prélèvements </a:t>
            </a:r>
            <a:r>
              <a:rPr lang="fr-FR" sz="2000" dirty="0" err="1" smtClean="0"/>
              <a:t>polymicrobien</a:t>
            </a:r>
            <a:r>
              <a:rPr lang="fr-FR" sz="2000" dirty="0" smtClean="0"/>
              <a:t> nécessite des milieux sélectif pour salmonella.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/>
              <a:t>L‘ identification Biochimique est réalisé par ensemencement d'une galerie et le diagnostic d'espèce.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dirty="0" smtClean="0"/>
              <a:t>Agglutination sur lame à l’aide de </a:t>
            </a:r>
            <a:r>
              <a:rPr lang="fr-FR" sz="2000" dirty="0" smtClean="0"/>
              <a:t>sérum immun </a:t>
            </a:r>
            <a:r>
              <a:rPr lang="fr-FR" sz="2000" dirty="0" smtClean="0"/>
              <a:t>: Sur des colonies isolées, on recherche l’antigène O.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ar-DZ" sz="2000" dirty="0"/>
          </a:p>
        </p:txBody>
      </p:sp>
      <p:pic>
        <p:nvPicPr>
          <p:cNvPr id="3075" name="Picture 3" descr="C:\Users\SMZ\Desktop\istockphoto-614243962-1024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3429000"/>
            <a:ext cx="7355541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17867" y="0"/>
            <a:ext cx="45339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 Caractères culturaux: </a:t>
            </a:r>
            <a:endParaRPr lang="ar-DZ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4251" y="1177723"/>
            <a:ext cx="6096000" cy="8745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endParaRPr lang="fr-FR" dirty="0" smtClean="0"/>
          </a:p>
          <a:p>
            <a:pPr>
              <a:lnSpc>
                <a:spcPct val="150000"/>
              </a:lnSpc>
              <a:buBlip>
                <a:blip r:embed="rId2"/>
              </a:buBlip>
            </a:pPr>
            <a:endParaRPr lang="fr-FR" dirty="0" smtClean="0"/>
          </a:p>
        </p:txBody>
      </p:sp>
      <p:sp>
        <p:nvSpPr>
          <p:cNvPr id="9" name="Rectangle 8"/>
          <p:cNvSpPr/>
          <p:nvPr/>
        </p:nvSpPr>
        <p:spPr>
          <a:xfrm>
            <a:off x="0" y="833106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200" dirty="0" smtClean="0"/>
              <a:t> </a:t>
            </a:r>
            <a:r>
              <a:rPr lang="fr-FR" sz="2400" dirty="0" smtClean="0"/>
              <a:t>Les Salmonelles sont des Gram négatif(G-) et germes mésophiles </a:t>
            </a:r>
            <a:r>
              <a:rPr lang="fr-FR" sz="2400" dirty="0" err="1" smtClean="0"/>
              <a:t>aéro</a:t>
            </a:r>
            <a:r>
              <a:rPr lang="fr-FR" sz="2400" dirty="0" smtClean="0"/>
              <a:t>-anaérobies et hydrophiles.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endParaRPr lang="fr-FR" sz="2400" dirty="0" smtClean="0"/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400" dirty="0" smtClean="0"/>
              <a:t>Après 24 heures d’incubation à 37°C et a un pH voisin de la neutralité sur un milieu ordinaire.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endParaRPr lang="fr-FR" sz="2400" dirty="0" smtClean="0"/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400" dirty="0" smtClean="0"/>
              <a:t> Les colonies sont généralement rondes, lisses à bords réguliers et ont un diamètre de 2à 3mm.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endParaRPr lang="fr-FR" sz="2400" dirty="0" smtClean="0"/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400" dirty="0" smtClean="0"/>
              <a:t>Les Salmonelles parviennent aussi à se développer, mais plus lentement, dans des conditions moins favorables de température (de 5 à 47°C) avec une croissance nettement ralentie pour les températures inférieures à 10°C.</a:t>
            </a:r>
          </a:p>
          <a:p>
            <a:endParaRPr lang="fr-FR" dirty="0" smtClean="0"/>
          </a:p>
          <a:p>
            <a:endParaRPr lang="fr-FR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400876" y="1530413"/>
            <a:ext cx="10927524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200" dirty="0" smtClean="0"/>
              <a:t>La réfrigération permet la survie des Salmonelles. 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endParaRPr lang="fr-FR" sz="2200" dirty="0" smtClean="0"/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200" dirty="0" smtClean="0"/>
              <a:t>La congélation provoque un abaissement de leur nombre mais n’entraîne pas leur complète disparition. 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endParaRPr lang="fr-FR" sz="2200" dirty="0" smtClean="0"/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200" dirty="0" smtClean="0"/>
              <a:t>Les Salmonelles supportent une gamme de pH allant de 4,5 à 9, avec un optimum entre 6,5 et 7,5.</a:t>
            </a:r>
          </a:p>
          <a:p>
            <a:pPr>
              <a:buBlip>
                <a:blip r:embed="rId3"/>
              </a:buBlip>
            </a:pPr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C:\Users\SMZ\Desktop\mimoires\65691606-colonies-noires-bactériennes-de-l-espèce-salmonella-sur-gélose-salmonella-shigella-gélose-ss-milieu-sélect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64400" y="1422400"/>
            <a:ext cx="4927600" cy="3683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633035" y="202139"/>
            <a:ext cx="5915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rgbClr val="C00000"/>
                </a:solidFill>
              </a:rPr>
              <a:t>Gélose permettant la pousse :</a:t>
            </a:r>
            <a:endParaRPr lang="ar-DZ" sz="3200" b="1" dirty="0">
              <a:solidFill>
                <a:srgbClr val="C00000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977900" y="1118168"/>
            <a:ext cx="6961875" cy="4503761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10" name="Rectangle 9"/>
          <p:cNvSpPr/>
          <p:nvPr/>
        </p:nvSpPr>
        <p:spPr>
          <a:xfrm>
            <a:off x="1255593" y="1663101"/>
            <a:ext cx="650998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2"/>
                </a:solidFill>
              </a:rPr>
              <a:t> Gélose SS (Salmonella </a:t>
            </a:r>
            <a:r>
              <a:rPr lang="fr-FR" sz="2400" b="1" dirty="0" err="1" smtClean="0">
                <a:solidFill>
                  <a:schemeClr val="bg2"/>
                </a:solidFill>
              </a:rPr>
              <a:t>Shigella</a:t>
            </a:r>
            <a:r>
              <a:rPr lang="fr-FR" sz="2400" b="1" dirty="0" smtClean="0">
                <a:solidFill>
                  <a:schemeClr val="bg2"/>
                </a:solidFill>
              </a:rPr>
              <a:t>) </a:t>
            </a:r>
          </a:p>
          <a:p>
            <a:pPr algn="ctr"/>
            <a:endParaRPr lang="fr-FR" sz="2400" dirty="0" smtClean="0"/>
          </a:p>
          <a:p>
            <a:pPr algn="ctr"/>
            <a:r>
              <a:rPr lang="fr-FR" sz="2400" dirty="0" smtClean="0"/>
              <a:t>Milieu sélectif permettant </a:t>
            </a:r>
            <a:r>
              <a:rPr lang="fr-FR" sz="2400" dirty="0" smtClean="0"/>
              <a:t>l’isolement </a:t>
            </a:r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d’entérobactéries pathogènes.</a:t>
            </a:r>
          </a:p>
          <a:p>
            <a:pPr algn="ctr">
              <a:buFont typeface="Wingdings" pitchFamily="2" charset="2"/>
              <a:buChar char="§"/>
            </a:pPr>
            <a:r>
              <a:rPr lang="fr-FR" sz="2400" dirty="0" smtClean="0"/>
              <a:t> Il est très utilisé pour la recherche de Salmonella dans les selles et les denrées alimentaires.</a:t>
            </a:r>
          </a:p>
          <a:p>
            <a:pPr algn="ctr">
              <a:buFont typeface="Wingdings" pitchFamily="2" charset="2"/>
              <a:buChar char="§"/>
            </a:pPr>
            <a:r>
              <a:rPr lang="fr-FR" sz="2400" dirty="0" smtClean="0"/>
              <a:t> Peu pour les </a:t>
            </a:r>
            <a:r>
              <a:rPr lang="fr-FR" sz="2400" dirty="0" err="1" smtClean="0"/>
              <a:t>Shigella</a:t>
            </a:r>
            <a:r>
              <a:rPr lang="fr-FR" sz="2400" dirty="0" smtClean="0"/>
              <a:t> car trop sélectif colonies à centre noir Incuber 37°C pendant 18 à 24 h.</a:t>
            </a:r>
            <a:endParaRPr lang="ar-DZ" sz="2400" dirty="0"/>
          </a:p>
        </p:txBody>
      </p:sp>
      <p:sp>
        <p:nvSpPr>
          <p:cNvPr id="18" name="Rectangle 17"/>
          <p:cNvSpPr/>
          <p:nvPr/>
        </p:nvSpPr>
        <p:spPr>
          <a:xfrm>
            <a:off x="8291523" y="5774174"/>
            <a:ext cx="3461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Aspect </a:t>
            </a:r>
            <a:r>
              <a:rPr lang="fr-FR" b="1" dirty="0" smtClean="0"/>
              <a:t>de  </a:t>
            </a:r>
            <a:r>
              <a:rPr lang="fr-FR" b="1" i="1" dirty="0" smtClean="0"/>
              <a:t>Salmonella dans SS</a:t>
            </a:r>
            <a:endParaRPr lang="ar-D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/>
          <p:cNvSpPr/>
          <p:nvPr/>
        </p:nvSpPr>
        <p:spPr>
          <a:xfrm>
            <a:off x="939800" y="1244600"/>
            <a:ext cx="6781799" cy="4301129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6" name="Rectangle 5"/>
          <p:cNvSpPr/>
          <p:nvPr/>
        </p:nvSpPr>
        <p:spPr>
          <a:xfrm>
            <a:off x="1244600" y="1650137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Gélose </a:t>
            </a:r>
            <a:r>
              <a:rPr lang="fr-FR" sz="2400" b="1" dirty="0" err="1" smtClean="0">
                <a:solidFill>
                  <a:schemeClr val="bg1"/>
                </a:solidFill>
              </a:rPr>
              <a:t>hektoën</a:t>
            </a:r>
            <a:endParaRPr lang="fr-FR" sz="2400" b="1" dirty="0" smtClean="0">
              <a:solidFill>
                <a:schemeClr val="bg1"/>
              </a:solidFill>
            </a:endParaRPr>
          </a:p>
          <a:p>
            <a:pPr algn="ctr"/>
            <a:endParaRPr lang="fr-FR" sz="2400" b="1" dirty="0" smtClean="0">
              <a:solidFill>
                <a:schemeClr val="bg1"/>
              </a:solidFill>
            </a:endParaRPr>
          </a:p>
          <a:p>
            <a:pPr algn="ctr"/>
            <a:r>
              <a:rPr lang="fr-FR" sz="2400" dirty="0" smtClean="0"/>
              <a:t> est un milieu d'isolement sélectif des Salmonelles et des </a:t>
            </a:r>
            <a:r>
              <a:rPr lang="fr-FR" sz="2400" dirty="0" err="1" smtClean="0"/>
              <a:t>Shigelles</a:t>
            </a:r>
            <a:r>
              <a:rPr lang="fr-FR" sz="2400" dirty="0" smtClean="0"/>
              <a:t>,</a:t>
            </a:r>
          </a:p>
          <a:p>
            <a:pPr algn="ctr"/>
            <a:r>
              <a:rPr lang="fr-FR" sz="2400" dirty="0" smtClean="0"/>
              <a:t>les Colonies </a:t>
            </a:r>
            <a:r>
              <a:rPr lang="fr-FR" sz="2400" dirty="0" smtClean="0"/>
              <a:t>vertes </a:t>
            </a:r>
            <a:r>
              <a:rPr lang="fr-FR" sz="2400" dirty="0" smtClean="0"/>
              <a:t>à </a:t>
            </a:r>
            <a:r>
              <a:rPr lang="fr-FR" sz="2400" dirty="0" smtClean="0"/>
              <a:t>centre </a:t>
            </a:r>
            <a:r>
              <a:rPr lang="fr-FR" sz="2400" dirty="0" smtClean="0"/>
              <a:t>noir : </a:t>
            </a:r>
            <a:r>
              <a:rPr lang="fr-FR" sz="2400" i="1" dirty="0" smtClean="0"/>
              <a:t>Salmonella</a:t>
            </a:r>
            <a:r>
              <a:rPr lang="fr-FR" sz="2400" dirty="0" smtClean="0"/>
              <a:t>.</a:t>
            </a:r>
          </a:p>
          <a:p>
            <a:pPr algn="ctr"/>
            <a:endParaRPr lang="fr-FR" sz="2400" dirty="0" smtClean="0"/>
          </a:p>
          <a:p>
            <a:pPr algn="ctr"/>
            <a:r>
              <a:rPr lang="fr-FR" sz="2400" dirty="0" smtClean="0"/>
              <a:t> Incubation en générale à 37°C pendant 24à 48h.</a:t>
            </a:r>
            <a:endParaRPr lang="ar-DZ" sz="2400" dirty="0"/>
          </a:p>
        </p:txBody>
      </p:sp>
      <p:pic>
        <p:nvPicPr>
          <p:cNvPr id="5124" name="Picture 4" descr="C:\Users\SMZ\Desktop\594px-Hekto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37500" y="1393105"/>
            <a:ext cx="4254500" cy="3890096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8341458" y="5733534"/>
            <a:ext cx="33201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 smtClean="0"/>
              <a:t> Colonies de Salmonella dans</a:t>
            </a:r>
          </a:p>
          <a:p>
            <a:pPr algn="ctr"/>
            <a:r>
              <a:rPr lang="fr-FR" b="1" dirty="0" smtClean="0"/>
              <a:t> Gélose </a:t>
            </a:r>
            <a:r>
              <a:rPr lang="fr-FR" b="1" dirty="0" err="1" smtClean="0"/>
              <a:t>Hektoen</a:t>
            </a:r>
            <a:endParaRPr lang="ar-D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939800" y="1155700"/>
            <a:ext cx="6781799" cy="4301129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5" name="Rectangle 4"/>
          <p:cNvSpPr/>
          <p:nvPr/>
        </p:nvSpPr>
        <p:spPr>
          <a:xfrm>
            <a:off x="1282700" y="1373139"/>
            <a:ext cx="59563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    Gélose XLD (Xylose, Lysine, </a:t>
            </a:r>
            <a:r>
              <a:rPr lang="fr-FR" sz="2400" b="1" dirty="0" err="1" smtClean="0">
                <a:solidFill>
                  <a:schemeClr val="bg1"/>
                </a:solidFill>
              </a:rPr>
              <a:t>Désoxycholate</a:t>
            </a:r>
            <a:r>
              <a:rPr lang="fr-FR" sz="2400" b="1" dirty="0" smtClean="0">
                <a:solidFill>
                  <a:schemeClr val="bg1"/>
                </a:solidFill>
              </a:rPr>
              <a:t>)</a:t>
            </a:r>
          </a:p>
          <a:p>
            <a:pPr algn="ctr"/>
            <a:endParaRPr lang="fr-FR" sz="2400" b="1" dirty="0" smtClean="0">
              <a:solidFill>
                <a:schemeClr val="bg1"/>
              </a:solidFill>
            </a:endParaRPr>
          </a:p>
          <a:p>
            <a:pPr algn="ctr"/>
            <a:r>
              <a:rPr lang="fr-FR" sz="2000" dirty="0" smtClean="0"/>
              <a:t>La gélose XLD est un milieu d’isolement sélectif et différentiation pour la recherche</a:t>
            </a:r>
          </a:p>
          <a:p>
            <a:pPr algn="ctr"/>
            <a:r>
              <a:rPr lang="fr-FR" sz="2000" dirty="0" smtClean="0"/>
              <a:t>-les </a:t>
            </a:r>
            <a:r>
              <a:rPr lang="fr-FR" sz="2000" i="1" dirty="0" smtClean="0"/>
              <a:t>Salmonella et des </a:t>
            </a:r>
            <a:r>
              <a:rPr lang="fr-FR" sz="2000" i="1" dirty="0" err="1" smtClean="0"/>
              <a:t>Shigella</a:t>
            </a:r>
            <a:r>
              <a:rPr lang="fr-FR" sz="2000" i="1" dirty="0" smtClean="0"/>
              <a:t> </a:t>
            </a:r>
            <a:r>
              <a:rPr lang="fr-FR" sz="2000" dirty="0" smtClean="0"/>
              <a:t>à partir de prélèvements biologiques (selles) en bactériologie médicale ;</a:t>
            </a:r>
          </a:p>
          <a:p>
            <a:pPr algn="ctr"/>
            <a:r>
              <a:rPr lang="fr-FR" sz="2000" dirty="0" smtClean="0"/>
              <a:t> -Des Salmonella dans les produits pharmaceutiques et dans les aliments</a:t>
            </a:r>
          </a:p>
          <a:p>
            <a:pPr algn="ctr"/>
            <a:r>
              <a:rPr lang="fr-FR" sz="2000" dirty="0" smtClean="0"/>
              <a:t>-Colonies de </a:t>
            </a:r>
            <a:r>
              <a:rPr lang="fr-FR" sz="2000" i="1" dirty="0" smtClean="0"/>
              <a:t>Salmonella </a:t>
            </a:r>
            <a:r>
              <a:rPr lang="fr-FR" sz="2000" dirty="0" smtClean="0"/>
              <a:t>rouges avec ou sans centre noire.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</p:txBody>
      </p:sp>
      <p:pic>
        <p:nvPicPr>
          <p:cNvPr id="6146" name="Picture 2" descr="C:\Users\SMZ\Desktop\0ZAGA-01-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0500" y="1375562"/>
            <a:ext cx="4381500" cy="3933038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7962900" y="5552639"/>
            <a:ext cx="4076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/>
              <a:t>Colonies de Salmonella  dans la Gélose XLD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156446" y="6037730"/>
            <a:ext cx="730175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sz="2400" dirty="0" smtClean="0">
                <a:solidFill>
                  <a:srgbClr val="002060"/>
                </a:solidFill>
              </a:rPr>
              <a:t>Et autre milieux comme:  DCLD </a:t>
            </a:r>
            <a:r>
              <a:rPr lang="fr-FR" sz="2000" dirty="0" smtClean="0">
                <a:solidFill>
                  <a:srgbClr val="002060"/>
                </a:solidFill>
              </a:rPr>
              <a:t>, </a:t>
            </a:r>
            <a:r>
              <a:rPr lang="fr-FR" sz="2400" dirty="0" err="1" smtClean="0">
                <a:solidFill>
                  <a:srgbClr val="002060"/>
                </a:solidFill>
              </a:rPr>
              <a:t>Chromogénique</a:t>
            </a:r>
            <a:r>
              <a:rPr lang="fr-FR" sz="2000" dirty="0" smtClean="0">
                <a:solidFill>
                  <a:srgbClr val="002060"/>
                </a:solidFill>
              </a:rPr>
              <a:t>….</a:t>
            </a:r>
            <a:endParaRPr lang="ar-DZ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69967" y="177800"/>
            <a:ext cx="84725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 Caractères Biochimique et  Enzymatique : </a:t>
            </a:r>
            <a:endParaRPr lang="ar-DZ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4251" y="1177723"/>
            <a:ext cx="6096000" cy="8745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endParaRPr lang="fr-FR" dirty="0" smtClean="0"/>
          </a:p>
          <a:p>
            <a:pPr>
              <a:lnSpc>
                <a:spcPct val="150000"/>
              </a:lnSpc>
              <a:buBlip>
                <a:blip r:embed="rId2"/>
              </a:buBlip>
            </a:pPr>
            <a:endParaRPr lang="fr-FR" dirty="0" smtClean="0"/>
          </a:p>
        </p:txBody>
      </p:sp>
      <p:sp>
        <p:nvSpPr>
          <p:cNvPr id="12" name="ZoneTexte 11"/>
          <p:cNvSpPr txBox="1"/>
          <p:nvPr/>
        </p:nvSpPr>
        <p:spPr>
          <a:xfrm>
            <a:off x="383241" y="1156439"/>
            <a:ext cx="11137900" cy="570156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fr-FR" sz="2300" b="1" dirty="0" smtClean="0"/>
              <a:t>la fermentation du sucre ou d’alcools</a:t>
            </a:r>
            <a:r>
              <a:rPr lang="fr-FR" sz="2300" dirty="0" smtClean="0"/>
              <a:t> : en présence d’un indicateur de pH (rouge phénol ou bleu de </a:t>
            </a:r>
            <a:r>
              <a:rPr lang="fr-FR" sz="2300" dirty="0" err="1" smtClean="0"/>
              <a:t>bromothymol</a:t>
            </a:r>
            <a:r>
              <a:rPr lang="fr-FR" sz="2300" dirty="0" smtClean="0"/>
              <a:t>).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fr-FR" sz="2300" b="1" dirty="0" smtClean="0"/>
              <a:t>la production de métabolites : </a:t>
            </a:r>
            <a:r>
              <a:rPr lang="fr-FR" sz="2300" dirty="0" smtClean="0"/>
              <a:t>recherche de nitrites produits à partir de nitrates, d’indole à partir du tryptophane, recherche des gaz produits au cours de la fermentation du glucose…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fr-FR" sz="2300" b="1" dirty="0" smtClean="0"/>
              <a:t>les enzymes bactériennes : </a:t>
            </a:r>
            <a:r>
              <a:rPr lang="fr-FR" sz="2300" dirty="0" smtClean="0"/>
              <a:t>la décarboxylase de la lysine (LDC), la </a:t>
            </a:r>
            <a:r>
              <a:rPr lang="fr-FR" sz="2300" dirty="0" err="1" smtClean="0"/>
              <a:t>tétrathionate</a:t>
            </a:r>
            <a:r>
              <a:rPr lang="fr-FR" sz="2300" dirty="0" smtClean="0"/>
              <a:t> réductase (TTR), la désaminase du tryptophane (TDA), l’</a:t>
            </a:r>
            <a:r>
              <a:rPr lang="fr-FR" sz="2300" dirty="0" err="1" smtClean="0"/>
              <a:t>uréase</a:t>
            </a:r>
            <a:r>
              <a:rPr lang="fr-FR" sz="2300" dirty="0" smtClean="0"/>
              <a:t>, la </a:t>
            </a:r>
            <a:r>
              <a:rPr lang="fr-FR" sz="2300" dirty="0" err="1" smtClean="0"/>
              <a:t>bétagalactosidase</a:t>
            </a:r>
            <a:r>
              <a:rPr lang="fr-FR" sz="2300" dirty="0" smtClean="0"/>
              <a:t>…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fr-FR" sz="2300" b="1" dirty="0" smtClean="0"/>
              <a:t>l’aptitude à cultiver en milieu minimal:  </a:t>
            </a:r>
            <a:r>
              <a:rPr lang="fr-FR" sz="2300" dirty="0" smtClean="0"/>
              <a:t>en utilisant une source de carbone définie (par exemple le citrate de sodium en milieu de Simmons).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50428" y="1002911"/>
            <a:ext cx="6096000" cy="8745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endParaRPr lang="fr-FR" dirty="0" smtClean="0"/>
          </a:p>
          <a:p>
            <a:pPr>
              <a:lnSpc>
                <a:spcPct val="150000"/>
              </a:lnSpc>
              <a:buBlip>
                <a:blip r:embed="rId2"/>
              </a:buBlip>
            </a:pPr>
            <a:endParaRPr lang="fr-FR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2831352" y="1277471"/>
            <a:ext cx="5707529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Galerie Biochimique </a:t>
            </a:r>
            <a:endParaRPr lang="ar-DZ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/>
        </p:nvGraphicFramePr>
        <p:xfrm>
          <a:off x="660660" y="349624"/>
          <a:ext cx="10623176" cy="6306167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1062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659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53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095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rtl="1"/>
                      <a:r>
                        <a:rPr lang="fr-FR" sz="1800" kern="1200" baseline="0" noProof="0" dirty="0" err="1" smtClean="0"/>
                        <a:t>results</a:t>
                      </a:r>
                      <a:endParaRPr lang="fr-FR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FR" sz="1800" kern="1200" baseline="0" noProof="0" smtClean="0"/>
                        <a:t>Biochemical test</a:t>
                      </a:r>
                      <a:endParaRPr lang="fr-FR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r-FR" sz="1800" kern="1200" baseline="0" noProof="0" smtClean="0"/>
                        <a:t>results</a:t>
                      </a:r>
                      <a:endParaRPr lang="fr-FR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FR" sz="1800" kern="1200" baseline="0" noProof="0" smtClean="0"/>
                        <a:t>Biochemical test</a:t>
                      </a:r>
                      <a:endParaRPr lang="fr-FR" noProof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1888">
                <a:tc>
                  <a:txBody>
                    <a:bodyPr/>
                    <a:lstStyle/>
                    <a:p>
                      <a:pPr rtl="1"/>
                      <a:endParaRPr lang="ar-DZ" noProof="0" dirty="0" smtClean="0"/>
                    </a:p>
                    <a:p>
                      <a:pPr algn="ctr" rtl="1"/>
                      <a:r>
                        <a:rPr lang="ar-DZ" sz="2000" b="1" noProof="0" dirty="0" smtClean="0"/>
                        <a:t> </a:t>
                      </a:r>
                      <a:r>
                        <a:rPr lang="ar-DZ" sz="2000" b="1" noProof="0" dirty="0" err="1" smtClean="0"/>
                        <a:t>-</a:t>
                      </a:r>
                      <a:endParaRPr lang="fr-FR" sz="20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kern="1200" baseline="0" dirty="0" smtClean="0"/>
                        <a:t>(URE) </a:t>
                      </a:r>
                      <a:r>
                        <a:rPr lang="fr-FR" sz="1800" kern="1200" baseline="0" dirty="0" err="1" smtClean="0"/>
                        <a:t>urease</a:t>
                      </a:r>
                      <a:r>
                        <a:rPr lang="fr-FR" sz="1800" kern="1200" baseline="0" dirty="0" smtClean="0"/>
                        <a:t>,(GEL)  </a:t>
                      </a:r>
                      <a:r>
                        <a:rPr lang="fr-FR" sz="1800" kern="1200" baseline="0" dirty="0" err="1" smtClean="0"/>
                        <a:t>gelatinase</a:t>
                      </a:r>
                      <a:endParaRPr lang="fr-FR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DZ" sz="1800" b="0" noProof="0" dirty="0" smtClean="0"/>
                    </a:p>
                    <a:p>
                      <a:pPr algn="ctr" rtl="1"/>
                      <a:r>
                        <a:rPr lang="ar-DZ" sz="2000" b="1" noProof="0" dirty="0" smtClean="0"/>
                        <a:t>  </a:t>
                      </a:r>
                      <a:r>
                        <a:rPr lang="ar-DZ" sz="2000" b="1" noProof="0" dirty="0" err="1" smtClean="0"/>
                        <a:t>-</a:t>
                      </a:r>
                      <a:endParaRPr lang="fr-FR" sz="20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FR" sz="1800" kern="1200" baseline="0" noProof="0" dirty="0" smtClean="0"/>
                        <a:t>(ONPG) β-galactosidase</a:t>
                      </a:r>
                      <a:endParaRPr lang="fr-FR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5240">
                <a:tc>
                  <a:txBody>
                    <a:bodyPr/>
                    <a:lstStyle/>
                    <a:p>
                      <a:pPr algn="ctr" rtl="1"/>
                      <a:endParaRPr lang="ar-DZ" sz="1800" b="1" noProof="0" dirty="0" smtClean="0"/>
                    </a:p>
                    <a:p>
                      <a:pPr algn="ctr" rtl="1"/>
                      <a:r>
                        <a:rPr lang="ar-DZ" sz="1800" b="1" noProof="0" dirty="0" smtClean="0"/>
                        <a:t> </a:t>
                      </a:r>
                      <a:r>
                        <a:rPr lang="ar-DZ" sz="1800" b="1" noProof="0" dirty="0" err="1" smtClean="0"/>
                        <a:t>-</a:t>
                      </a:r>
                      <a:endParaRPr lang="fr-FR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kern="1200" baseline="0" dirty="0" smtClean="0"/>
                        <a:t>(TDA) tryptophane </a:t>
                      </a:r>
                      <a:r>
                        <a:rPr lang="fr-FR" sz="1800" kern="1200" baseline="0" dirty="0" err="1" smtClean="0"/>
                        <a:t>deaminase</a:t>
                      </a:r>
                      <a:endParaRPr lang="fr-FR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DZ" noProof="0" dirty="0" smtClean="0"/>
                    </a:p>
                    <a:p>
                      <a:pPr algn="ctr" rtl="1"/>
                      <a:r>
                        <a:rPr lang="ar-DZ" sz="1800" b="1" kern="1200" baseline="0" dirty="0" err="1" smtClean="0"/>
                        <a:t>+</a:t>
                      </a:r>
                      <a:endParaRPr lang="fr-FR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kern="1200" baseline="0" noProof="0" dirty="0" smtClean="0"/>
                        <a:t>(ADH) arginine </a:t>
                      </a:r>
                      <a:r>
                        <a:rPr lang="fr-FR" sz="1800" kern="1200" baseline="0" noProof="0" dirty="0" err="1" smtClean="0"/>
                        <a:t>dehydrolase</a:t>
                      </a:r>
                      <a:endParaRPr lang="fr-FR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9380">
                <a:tc>
                  <a:txBody>
                    <a:bodyPr/>
                    <a:lstStyle/>
                    <a:p>
                      <a:pPr algn="ctr" rtl="1"/>
                      <a:endParaRPr lang="ar-DZ" sz="1800" b="1" noProof="0" dirty="0" smtClean="0"/>
                    </a:p>
                    <a:p>
                      <a:pPr algn="ctr" rtl="1"/>
                      <a:r>
                        <a:rPr lang="ar-DZ" sz="1800" b="1" noProof="0" dirty="0" err="1" smtClean="0"/>
                        <a:t>-</a:t>
                      </a:r>
                      <a:endParaRPr lang="ar-DZ" sz="1800" b="1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kern="1200" baseline="0" dirty="0" err="1" smtClean="0"/>
                        <a:t>indol</a:t>
                      </a:r>
                      <a:r>
                        <a:rPr lang="fr-FR" sz="1800" kern="1200" baseline="0" dirty="0" smtClean="0"/>
                        <a:t>(IND), </a:t>
                      </a:r>
                      <a:r>
                        <a:rPr lang="fr-FR" sz="1800" kern="1200" baseline="0" dirty="0" err="1" smtClean="0"/>
                        <a:t>acrtoin</a:t>
                      </a:r>
                      <a:r>
                        <a:rPr lang="fr-FR" sz="1800" kern="1200" baseline="0" dirty="0" smtClean="0"/>
                        <a:t> production(VP), &amp;</a:t>
                      </a:r>
                    </a:p>
                    <a:p>
                      <a:pPr algn="l"/>
                      <a:r>
                        <a:rPr lang="fr-FR" sz="1800" kern="1200" baseline="0" dirty="0" err="1" smtClean="0"/>
                        <a:t>cytrochromeoxidase</a:t>
                      </a:r>
                      <a:r>
                        <a:rPr lang="fr-FR" sz="1800" kern="1200" baseline="0" dirty="0" smtClean="0"/>
                        <a:t>(</a:t>
                      </a:r>
                      <a:r>
                        <a:rPr lang="fr-FR" sz="1800" kern="1200" baseline="0" noProof="0" dirty="0" smtClean="0"/>
                        <a:t>OX)</a:t>
                      </a:r>
                      <a:endParaRPr lang="fr-FR" sz="1800" kern="12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DZ" sz="1800" b="1" kern="1200" baseline="0" dirty="0" smtClean="0"/>
                    </a:p>
                    <a:p>
                      <a:pPr algn="ctr" rtl="1"/>
                      <a:r>
                        <a:rPr lang="fr-FR" sz="1800" b="1" kern="1200" baseline="0" dirty="0" smtClean="0"/>
                        <a:t>+</a:t>
                      </a:r>
                      <a:endParaRPr lang="fr-FR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FR" sz="1800" kern="1200" baseline="0" dirty="0" smtClean="0"/>
                        <a:t>(LDC) lysine </a:t>
                      </a:r>
                      <a:r>
                        <a:rPr lang="fr-FR" sz="1800" kern="1200" baseline="0" dirty="0" err="1" smtClean="0"/>
                        <a:t>decarboxylase</a:t>
                      </a:r>
                      <a:endParaRPr lang="fr-FR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33419">
                <a:tc>
                  <a:txBody>
                    <a:bodyPr/>
                    <a:lstStyle/>
                    <a:p>
                      <a:pPr algn="ctr" rtl="1"/>
                      <a:endParaRPr lang="ar-DZ" sz="1800" b="1" kern="1200" baseline="0" smtClean="0"/>
                    </a:p>
                    <a:p>
                      <a:pPr algn="ctr" rtl="1"/>
                      <a:endParaRPr lang="ar-DZ" sz="1800" b="1" kern="1200" baseline="0" smtClean="0"/>
                    </a:p>
                    <a:p>
                      <a:pPr algn="ctr" rtl="1"/>
                      <a:r>
                        <a:rPr lang="ar-DZ" sz="1800" b="1" kern="1200" baseline="0" smtClean="0"/>
                        <a:t>+</a:t>
                      </a:r>
                      <a:endParaRPr lang="fr-FR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kern="1200" baseline="0" dirty="0" smtClean="0"/>
                        <a:t>fermentation/</a:t>
                      </a:r>
                      <a:r>
                        <a:rPr lang="fr-FR" sz="1800" kern="1200" baseline="0" dirty="0" err="1" smtClean="0"/>
                        <a:t>oxidationglucose</a:t>
                      </a:r>
                      <a:r>
                        <a:rPr lang="fr-FR" sz="1800" kern="1200" baseline="0" dirty="0" smtClean="0"/>
                        <a:t>(GLU),mannitol(MAN) , </a:t>
                      </a:r>
                      <a:r>
                        <a:rPr lang="fr-FR" sz="1800" kern="1200" baseline="0" dirty="0" err="1" smtClean="0"/>
                        <a:t>inositol</a:t>
                      </a:r>
                      <a:r>
                        <a:rPr lang="fr-FR" sz="1800" kern="1200" baseline="0" dirty="0" smtClean="0"/>
                        <a:t>(INO), sorbitol(SOR),</a:t>
                      </a:r>
                    </a:p>
                    <a:p>
                      <a:pPr algn="l"/>
                      <a:r>
                        <a:rPr lang="fr-FR" sz="1800" kern="1200" baseline="0" dirty="0" err="1" smtClean="0"/>
                        <a:t>rhaminose</a:t>
                      </a:r>
                      <a:r>
                        <a:rPr lang="fr-FR" sz="1800" kern="1200" baseline="0" dirty="0" smtClean="0"/>
                        <a:t>(RHA), </a:t>
                      </a:r>
                      <a:r>
                        <a:rPr lang="fr-FR" sz="1800" kern="1200" baseline="0" dirty="0" err="1" smtClean="0"/>
                        <a:t>melibiose</a:t>
                      </a:r>
                      <a:r>
                        <a:rPr lang="fr-FR" sz="1800" kern="1200" baseline="0" dirty="0" smtClean="0"/>
                        <a:t>(MEL) &amp;</a:t>
                      </a:r>
                    </a:p>
                    <a:p>
                      <a:pPr algn="l"/>
                      <a:r>
                        <a:rPr lang="fr-FR" sz="1800" kern="1200" baseline="0" dirty="0" smtClean="0"/>
                        <a:t>arabinose(ARA)</a:t>
                      </a:r>
                      <a:endParaRPr lang="fr-FR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DZ" sz="1800" b="1" kern="1200" baseline="0" dirty="0" smtClean="0"/>
                    </a:p>
                    <a:p>
                      <a:pPr algn="ctr" rtl="1"/>
                      <a:endParaRPr lang="ar-DZ" sz="1800" b="1" kern="1200" baseline="0" dirty="0" smtClean="0"/>
                    </a:p>
                    <a:p>
                      <a:pPr algn="ctr" rtl="1"/>
                      <a:r>
                        <a:rPr lang="fr-FR" sz="1800" b="1" kern="1200" baseline="0" dirty="0" smtClean="0"/>
                        <a:t>+</a:t>
                      </a:r>
                      <a:endParaRPr lang="fr-FR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FR" sz="1800" kern="1200" baseline="0" dirty="0" smtClean="0"/>
                        <a:t>(ODC) </a:t>
                      </a:r>
                      <a:r>
                        <a:rPr lang="fr-FR" sz="1800" kern="1200" baseline="0" dirty="0" err="1" smtClean="0"/>
                        <a:t>ornithine</a:t>
                      </a:r>
                      <a:r>
                        <a:rPr lang="fr-FR" sz="1800" kern="1200" baseline="0" dirty="0" smtClean="0"/>
                        <a:t> </a:t>
                      </a:r>
                      <a:r>
                        <a:rPr lang="fr-FR" sz="1800" kern="1200" baseline="0" dirty="0" err="1" smtClean="0"/>
                        <a:t>decarboxylase</a:t>
                      </a:r>
                      <a:endParaRPr lang="fr-FR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5240">
                <a:tc>
                  <a:txBody>
                    <a:bodyPr/>
                    <a:lstStyle/>
                    <a:p>
                      <a:pPr algn="ctr" rtl="1"/>
                      <a:endParaRPr lang="ar-DZ" sz="2000" b="1" noProof="0" smtClean="0"/>
                    </a:p>
                    <a:p>
                      <a:pPr algn="ctr" rtl="1"/>
                      <a:r>
                        <a:rPr lang="fr-FR" sz="2000" b="1" noProof="0" smtClean="0"/>
                        <a:t>-</a:t>
                      </a:r>
                      <a:endParaRPr lang="fr-FR" sz="20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kern="1200" baseline="0" dirty="0" smtClean="0"/>
                        <a:t>fermentation/</a:t>
                      </a:r>
                      <a:r>
                        <a:rPr lang="fr-FR" sz="2000" kern="1200" baseline="0" dirty="0" err="1" smtClean="0"/>
                        <a:t>oxidation</a:t>
                      </a:r>
                      <a:r>
                        <a:rPr lang="fr-FR" sz="2000" kern="1200" baseline="0" dirty="0" smtClean="0"/>
                        <a:t> of </a:t>
                      </a:r>
                      <a:r>
                        <a:rPr lang="fr-FR" sz="2000" kern="1200" baseline="0" dirty="0" err="1" smtClean="0"/>
                        <a:t>these</a:t>
                      </a:r>
                      <a:r>
                        <a:rPr lang="fr-FR" sz="2000" kern="1200" baseline="0" dirty="0" smtClean="0"/>
                        <a:t> </a:t>
                      </a:r>
                      <a:r>
                        <a:rPr lang="fr-FR" sz="2000" kern="1200" baseline="0" dirty="0" err="1" smtClean="0"/>
                        <a:t>sugars</a:t>
                      </a:r>
                      <a:r>
                        <a:rPr lang="fr-FR" sz="2000" kern="1200" baseline="0" dirty="0" smtClean="0"/>
                        <a:t> (SAC) sucrose, (AMY) Amygdaline</a:t>
                      </a:r>
                      <a:endParaRPr lang="fr-F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DZ" sz="1800" b="1" kern="1200" baseline="0" dirty="0" smtClean="0"/>
                    </a:p>
                    <a:p>
                      <a:pPr algn="ctr" rtl="1"/>
                      <a:r>
                        <a:rPr lang="fr-FR" sz="1800" b="1" kern="1200" baseline="0" dirty="0" smtClean="0"/>
                        <a:t>+</a:t>
                      </a:r>
                      <a:endParaRPr lang="fr-FR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FR" sz="1800" kern="1200" baseline="0" dirty="0" smtClean="0"/>
                        <a:t>(CIT) citrate</a:t>
                      </a:r>
                      <a:endParaRPr lang="fr-FR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5240">
                <a:tc>
                  <a:txBody>
                    <a:bodyPr/>
                    <a:lstStyle/>
                    <a:p>
                      <a:pPr rtl="1"/>
                      <a:endParaRPr lang="fr-FR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fr-FR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DZ" sz="1800" b="1" kern="1200" baseline="0" dirty="0" smtClean="0"/>
                    </a:p>
                    <a:p>
                      <a:pPr algn="ctr" rtl="1"/>
                      <a:r>
                        <a:rPr lang="fr-FR" sz="1800" b="1" kern="1200" baseline="0" dirty="0" smtClean="0"/>
                        <a:t>+</a:t>
                      </a:r>
                      <a:endParaRPr lang="fr-FR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FR" sz="1800" kern="1200" baseline="0" dirty="0" smtClean="0"/>
                        <a:t>(H2S) H2S production</a:t>
                      </a:r>
                      <a:endParaRPr lang="fr-FR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2389"/>
            <a:ext cx="12192000" cy="6414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022C3B48-99E5-4B5C-8E49-15C2A9552F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fr-FR" noProof="1"/>
          </a:p>
        </p:txBody>
      </p:sp>
      <p:sp>
        <p:nvSpPr>
          <p:cNvPr id="17" name="Forme libre 10">
            <a:extLst>
              <a:ext uri="{FF2B5EF4-FFF2-40B4-BE49-F238E27FC236}">
                <a16:creationId xmlns:a16="http://schemas.microsoft.com/office/drawing/2014/main" id="{C67B4E51-3288-4A1F-A92C-87C9401EDE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8" name="Rectangle 13">
            <a:extLst>
              <a:ext uri="{FF2B5EF4-FFF2-40B4-BE49-F238E27FC236}">
                <a16:creationId xmlns:a16="http://schemas.microsoft.com/office/drawing/2014/main" id="{D3E95A6B-F840-413C-9E78-C33C02FFA4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648033" y="726140"/>
            <a:ext cx="6882320" cy="5593977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50000"/>
              </a:lnSpc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Les bactéries pathogènes sont des bactéries qui provoquent une infection bactérienne. Bien que la plupart des bactéries ne soient ni pathogènes ni bénéfiques.</a:t>
            </a:r>
          </a:p>
          <a:p>
            <a:pPr algn="l">
              <a:lnSpc>
                <a:spcPct val="150000"/>
              </a:lnSpc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Une personne est généralement infectée par </a:t>
            </a:r>
            <a:r>
              <a:rPr lang="fr-FR" sz="2800" i="1" dirty="0" smtClean="0">
                <a:solidFill>
                  <a:schemeClr val="tx1"/>
                </a:solidFill>
              </a:rPr>
              <a:t>Salmonella</a:t>
            </a:r>
            <a:r>
              <a:rPr lang="fr-FR" sz="2800" dirty="0" smtClean="0">
                <a:solidFill>
                  <a:schemeClr val="tx1"/>
                </a:solidFill>
              </a:rPr>
              <a:t> en mangeant </a:t>
            </a:r>
            <a:r>
              <a:rPr lang="fr-FR" sz="2800" dirty="0" smtClean="0">
                <a:solidFill>
                  <a:schemeClr val="tx1"/>
                </a:solidFill>
              </a:rPr>
              <a:t>d’aliment </a:t>
            </a:r>
            <a:r>
              <a:rPr lang="fr-FR" sz="2800" dirty="0" smtClean="0">
                <a:solidFill>
                  <a:schemeClr val="tx1"/>
                </a:solidFill>
              </a:rPr>
              <a:t> </a:t>
            </a:r>
            <a:r>
              <a:rPr lang="fr-FR" sz="2800" dirty="0" smtClean="0">
                <a:solidFill>
                  <a:schemeClr val="tx1"/>
                </a:solidFill>
              </a:rPr>
              <a:t>ou de l'eau contaminée. Les enfants, en particulier les nourrissons, sont les </a:t>
            </a:r>
            <a:r>
              <a:rPr lang="fr-FR" sz="2800" dirty="0" smtClean="0">
                <a:solidFill>
                  <a:schemeClr val="tx1"/>
                </a:solidFill>
              </a:rPr>
              <a:t>plus </a:t>
            </a:r>
            <a:r>
              <a:rPr lang="fr-FR" sz="2800" dirty="0">
                <a:solidFill>
                  <a:schemeClr val="tx1"/>
                </a:solidFill>
              </a:rPr>
              <a:t>sensibles</a:t>
            </a:r>
          </a:p>
          <a:p>
            <a:pPr algn="l">
              <a:lnSpc>
                <a:spcPct val="150000"/>
              </a:lnSpc>
              <a:buNone/>
            </a:pPr>
            <a:r>
              <a:rPr lang="ar-DZ" sz="2800" dirty="0" smtClean="0">
                <a:solidFill>
                  <a:schemeClr val="tx1"/>
                </a:solidFill>
              </a:rPr>
              <a:t>.</a:t>
            </a:r>
            <a:r>
              <a:rPr lang="fr-FR" sz="2800" dirty="0" smtClean="0">
                <a:solidFill>
                  <a:schemeClr val="tx1"/>
                </a:solidFill>
              </a:rPr>
              <a:t> </a:t>
            </a:r>
            <a:r>
              <a:rPr lang="fr-FR" sz="2800" dirty="0">
                <a:solidFill>
                  <a:schemeClr val="tx1"/>
                </a:solidFill>
              </a:rPr>
              <a:t>à </a:t>
            </a:r>
            <a:r>
              <a:rPr lang="fr-FR" sz="2800" dirty="0" smtClean="0">
                <a:solidFill>
                  <a:schemeClr val="tx1"/>
                </a:solidFill>
              </a:rPr>
              <a:t>cette maladie</a:t>
            </a:r>
            <a:endParaRPr lang="fr-FR" sz="2800" dirty="0" smtClean="0">
              <a:solidFill>
                <a:schemeClr val="tx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554521" y="2815854"/>
            <a:ext cx="4637479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sz="4400" b="1" dirty="0" smtClean="0">
                <a:solidFill>
                  <a:srgbClr val="C00000"/>
                </a:solidFill>
              </a:rPr>
              <a:t>CONCLUSION</a:t>
            </a:r>
            <a:endParaRPr lang="ar-DZ" sz="2400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78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4545875" y="1476102"/>
            <a:ext cx="3344092" cy="31393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r-FR" sz="6600" b="1" dirty="0" smtClean="0">
                <a:ln w="22225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Plane   de travail :</a:t>
            </a:r>
            <a:endParaRPr lang="ar-DZ" sz="6600" dirty="0"/>
          </a:p>
        </p:txBody>
      </p:sp>
      <p:sp>
        <p:nvSpPr>
          <p:cNvPr id="7" name="ZoneTexte 6"/>
          <p:cNvSpPr txBox="1"/>
          <p:nvPr/>
        </p:nvSpPr>
        <p:spPr>
          <a:xfrm>
            <a:off x="470262" y="261257"/>
            <a:ext cx="3670663" cy="90486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b="1" dirty="0" smtClean="0"/>
              <a:t>INTRODUCTION.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dirty="0" smtClean="0"/>
              <a:t>Définition .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dirty="0" smtClean="0"/>
              <a:t>Classification.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endParaRPr lang="fr-FR" sz="2800" dirty="0" smtClean="0"/>
          </a:p>
          <a:p>
            <a:pPr>
              <a:lnSpc>
                <a:spcPct val="150000"/>
              </a:lnSpc>
            </a:pPr>
            <a:endParaRPr lang="fr-FR" sz="2800" dirty="0" smtClean="0"/>
          </a:p>
          <a:p>
            <a:pPr>
              <a:lnSpc>
                <a:spcPct val="150000"/>
              </a:lnSpc>
            </a:pPr>
            <a:endParaRPr lang="fr-FR" sz="2800" dirty="0" smtClean="0"/>
          </a:p>
          <a:p>
            <a:pPr>
              <a:lnSpc>
                <a:spcPct val="150000"/>
              </a:lnSpc>
            </a:pPr>
            <a:endParaRPr lang="fr-FR" sz="2800" dirty="0" smtClean="0"/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dirty="0" smtClean="0"/>
              <a:t>Habitat.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dirty="0" smtClean="0"/>
              <a:t>Pouvoir pathogène.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dirty="0" smtClean="0"/>
              <a:t>Echantillon biologique.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endParaRPr lang="fr-FR" sz="2800" dirty="0" smtClean="0"/>
          </a:p>
          <a:p>
            <a:pPr>
              <a:lnSpc>
                <a:spcPct val="150000"/>
              </a:lnSpc>
              <a:buBlip>
                <a:blip r:embed="rId2"/>
              </a:buBlip>
            </a:pPr>
            <a:endParaRPr lang="fr-FR" sz="2800" dirty="0" smtClean="0"/>
          </a:p>
          <a:p>
            <a:pPr>
              <a:lnSpc>
                <a:spcPct val="150000"/>
              </a:lnSpc>
              <a:buBlip>
                <a:blip r:embed="rId2"/>
              </a:buBlip>
            </a:pPr>
            <a:endParaRPr lang="fr-FR" sz="2800" dirty="0" smtClean="0"/>
          </a:p>
          <a:p>
            <a:endParaRPr lang="fr-FR" dirty="0" smtClean="0"/>
          </a:p>
          <a:p>
            <a:endParaRPr lang="ar-DZ" dirty="0"/>
          </a:p>
        </p:txBody>
      </p:sp>
      <p:sp>
        <p:nvSpPr>
          <p:cNvPr id="6" name="Rectangle 5"/>
          <p:cNvSpPr/>
          <p:nvPr/>
        </p:nvSpPr>
        <p:spPr>
          <a:xfrm>
            <a:off x="8064137" y="797988"/>
            <a:ext cx="4127863" cy="662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dirty="0" smtClean="0"/>
              <a:t>Caractères m</a:t>
            </a:r>
            <a:r>
              <a:rPr lang="fr-FR" sz="2400" dirty="0" smtClean="0"/>
              <a:t>orphologique.</a:t>
            </a:r>
          </a:p>
        </p:txBody>
      </p:sp>
      <p:sp>
        <p:nvSpPr>
          <p:cNvPr id="9" name="Rectangle 8"/>
          <p:cNvSpPr/>
          <p:nvPr/>
        </p:nvSpPr>
        <p:spPr>
          <a:xfrm>
            <a:off x="8054788" y="4796078"/>
            <a:ext cx="4137212" cy="662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dirty="0" smtClean="0"/>
              <a:t>Caractères biochimique.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43048" y="5473005"/>
            <a:ext cx="37036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dirty="0" smtClean="0"/>
              <a:t>Galerie biochimique.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b="1" dirty="0" smtClean="0"/>
              <a:t>CONCLUSION</a:t>
            </a:r>
            <a:r>
              <a:rPr lang="fr-FR" sz="2800" dirty="0" smtClean="0"/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8444753" y="1376989"/>
            <a:ext cx="37472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dirty="0" smtClean="0"/>
              <a:t>Caractères</a:t>
            </a:r>
            <a:r>
              <a:rPr lang="fr-FR" sz="3200" dirty="0" smtClean="0"/>
              <a:t> </a:t>
            </a:r>
            <a:r>
              <a:rPr lang="fr-FR" sz="2800" dirty="0" smtClean="0"/>
              <a:t>culturaux</a:t>
            </a:r>
            <a:r>
              <a:rPr lang="fr-FR" sz="2400" dirty="0" smtClean="0"/>
              <a:t>.</a:t>
            </a:r>
            <a:endParaRPr lang="fr-FR" sz="32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8466763" y="189837"/>
            <a:ext cx="2522294" cy="6627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dirty="0" smtClean="0"/>
              <a:t> Diagnostique.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022C3B48-99E5-4B5C-8E49-15C2A9552F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fr-FR" noProof="1"/>
          </a:p>
        </p:txBody>
      </p:sp>
      <p:sp>
        <p:nvSpPr>
          <p:cNvPr id="17" name="Forme libre 10">
            <a:extLst>
              <a:ext uri="{FF2B5EF4-FFF2-40B4-BE49-F238E27FC236}">
                <a16:creationId xmlns:a16="http://schemas.microsoft.com/office/drawing/2014/main" id="{C67B4E51-3288-4A1F-A92C-87C9401EDE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8" name="Rectangle 13">
            <a:extLst>
              <a:ext uri="{FF2B5EF4-FFF2-40B4-BE49-F238E27FC236}">
                <a16:creationId xmlns:a16="http://schemas.microsoft.com/office/drawing/2014/main" id="{D3E95A6B-F840-413C-9E78-C33C02FFA4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ZoneTexte 9"/>
          <p:cNvSpPr txBox="1"/>
          <p:nvPr/>
        </p:nvSpPr>
        <p:spPr>
          <a:xfrm>
            <a:off x="7554521" y="2345207"/>
            <a:ext cx="4637479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r-FR" sz="4400" b="1" dirty="0" smtClean="0">
                <a:solidFill>
                  <a:srgbClr val="C00000"/>
                </a:solidFill>
              </a:rPr>
              <a:t>Référence Bibliographique</a:t>
            </a:r>
            <a:endParaRPr lang="ar-DZ" sz="2400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33400" y="215900"/>
            <a:ext cx="7061200" cy="63248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dirty="0" smtClean="0"/>
              <a:t>  </a:t>
            </a:r>
            <a:r>
              <a:rPr lang="fr-FR" dirty="0" err="1" smtClean="0"/>
              <a:t>Laabichi</a:t>
            </a:r>
            <a:r>
              <a:rPr lang="fr-FR" dirty="0" smtClean="0"/>
              <a:t> Hadda.2015.</a:t>
            </a:r>
            <a:r>
              <a:rPr lang="fr-FR" dirty="0" err="1" smtClean="0"/>
              <a:t>sérotypage</a:t>
            </a:r>
            <a:r>
              <a:rPr lang="fr-FR" dirty="0" smtClean="0"/>
              <a:t> des salmonelles isolées d'aviculture dans la région Sidi </a:t>
            </a:r>
            <a:r>
              <a:rPr lang="fr-FR" dirty="0" err="1" smtClean="0"/>
              <a:t>Okba</a:t>
            </a:r>
            <a:r>
              <a:rPr lang="fr-FR" dirty="0" smtClean="0"/>
              <a:t> -</a:t>
            </a:r>
            <a:r>
              <a:rPr lang="fr-FR" dirty="0" err="1" smtClean="0"/>
              <a:t>Biskra.mémoire</a:t>
            </a:r>
            <a:r>
              <a:rPr lang="fr-FR" dirty="0" smtClean="0"/>
              <a:t> de </a:t>
            </a:r>
            <a:r>
              <a:rPr lang="fr-FR" dirty="0" err="1" smtClean="0"/>
              <a:t>master,Faculté</a:t>
            </a:r>
            <a:r>
              <a:rPr lang="fr-FR" dirty="0" smtClean="0"/>
              <a:t> des sciences exactes et des sciences de la nature et de la </a:t>
            </a:r>
            <a:r>
              <a:rPr lang="fr-FR" dirty="0" err="1" smtClean="0"/>
              <a:t>vie,Mohamed</a:t>
            </a:r>
            <a:r>
              <a:rPr lang="fr-FR" dirty="0" smtClean="0"/>
              <a:t> </a:t>
            </a:r>
            <a:r>
              <a:rPr lang="fr-FR" dirty="0" err="1" smtClean="0"/>
              <a:t>Khider</a:t>
            </a:r>
            <a:r>
              <a:rPr lang="fr-FR" dirty="0" smtClean="0"/>
              <a:t> , El     </a:t>
            </a:r>
            <a:r>
              <a:rPr lang="ar-DZ" dirty="0" smtClean="0"/>
              <a:t>  15-16, 25 </a:t>
            </a:r>
            <a:r>
              <a:rPr lang="fr-FR" dirty="0" err="1" smtClean="0"/>
              <a:t>Hadjeb,Biskra.P</a:t>
            </a:r>
            <a:endParaRPr lang="fr-FR" dirty="0" smtClean="0"/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dirty="0" smtClean="0"/>
              <a:t>  </a:t>
            </a:r>
            <a:r>
              <a:rPr lang="fr-FR" dirty="0" err="1" smtClean="0"/>
              <a:t>Harizi</a:t>
            </a:r>
            <a:r>
              <a:rPr lang="fr-FR" dirty="0" smtClean="0"/>
              <a:t> Khalil.2009.</a:t>
            </a:r>
            <a:r>
              <a:rPr lang="fr-FR" dirty="0" err="1" smtClean="0"/>
              <a:t>Recharche</a:t>
            </a:r>
            <a:r>
              <a:rPr lang="fr-FR" dirty="0" smtClean="0"/>
              <a:t> et identification des bactéries pathogènes Salmonella et Listeria dans les </a:t>
            </a:r>
            <a:r>
              <a:rPr lang="fr-FR" dirty="0" err="1" smtClean="0"/>
              <a:t>aliments.mémoire</a:t>
            </a:r>
            <a:r>
              <a:rPr lang="fr-FR" dirty="0" smtClean="0"/>
              <a:t> de master </a:t>
            </a:r>
            <a:r>
              <a:rPr lang="fr-FR" dirty="0" err="1" smtClean="0"/>
              <a:t>professionnel:contrôle</a:t>
            </a:r>
            <a:r>
              <a:rPr lang="fr-FR" dirty="0" smtClean="0"/>
              <a:t> de la qualité et de la sécurité des produits animaux et </a:t>
            </a:r>
            <a:r>
              <a:rPr lang="fr-FR" dirty="0" err="1" smtClean="0"/>
              <a:t>végétaux,université</a:t>
            </a:r>
            <a:r>
              <a:rPr lang="fr-FR" dirty="0" smtClean="0"/>
              <a:t> de Gabés: Institut supérieure de biologie </a:t>
            </a:r>
            <a:r>
              <a:rPr lang="fr-FR" dirty="0" err="1" smtClean="0"/>
              <a:t>appliquéede</a:t>
            </a:r>
            <a:r>
              <a:rPr lang="fr-FR" dirty="0" smtClean="0"/>
              <a:t> </a:t>
            </a:r>
            <a:r>
              <a:rPr lang="fr-FR" dirty="0" err="1" smtClean="0"/>
              <a:t>médecin.P</a:t>
            </a:r>
            <a:r>
              <a:rPr lang="fr-FR" dirty="0" smtClean="0"/>
              <a:t> 10-15.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dirty="0" smtClean="0"/>
              <a:t>  </a:t>
            </a:r>
            <a:r>
              <a:rPr lang="fr-FR" dirty="0" err="1" smtClean="0"/>
              <a:t>Hamdane</a:t>
            </a:r>
            <a:r>
              <a:rPr lang="fr-FR" dirty="0" smtClean="0"/>
              <a:t> </a:t>
            </a:r>
            <a:r>
              <a:rPr lang="fr-FR" dirty="0" err="1" smtClean="0"/>
              <a:t>Khalissa</a:t>
            </a:r>
            <a:r>
              <a:rPr lang="fr-FR" dirty="0" smtClean="0"/>
              <a:t>.2015.</a:t>
            </a:r>
            <a:r>
              <a:rPr lang="fr-FR" dirty="0" err="1" smtClean="0"/>
              <a:t>Sérotypage</a:t>
            </a:r>
            <a:r>
              <a:rPr lang="fr-FR" dirty="0" smtClean="0"/>
              <a:t> des salmonella isolés d'aviculture dans la région Ain </a:t>
            </a:r>
            <a:r>
              <a:rPr lang="fr-FR" dirty="0" err="1" smtClean="0"/>
              <a:t>touta-Batna.mémoire</a:t>
            </a:r>
            <a:r>
              <a:rPr lang="fr-FR" dirty="0" smtClean="0"/>
              <a:t> </a:t>
            </a:r>
            <a:r>
              <a:rPr lang="fr-FR" dirty="0" err="1" smtClean="0"/>
              <a:t>master,Faculté</a:t>
            </a:r>
            <a:r>
              <a:rPr lang="fr-FR" dirty="0" smtClean="0"/>
              <a:t> des Sciences de la nature et de la </a:t>
            </a:r>
            <a:r>
              <a:rPr lang="fr-FR" dirty="0" err="1" smtClean="0"/>
              <a:t>vie,Mohamed</a:t>
            </a:r>
            <a:r>
              <a:rPr lang="fr-FR" dirty="0" smtClean="0"/>
              <a:t> </a:t>
            </a:r>
            <a:r>
              <a:rPr lang="fr-FR" dirty="0" err="1" smtClean="0"/>
              <a:t>Khider,El</a:t>
            </a:r>
            <a:r>
              <a:rPr lang="fr-FR" dirty="0" smtClean="0"/>
              <a:t> </a:t>
            </a:r>
            <a:r>
              <a:rPr lang="fr-FR" dirty="0" err="1" smtClean="0"/>
              <a:t>Hadjeb,Biskra.P</a:t>
            </a:r>
            <a:r>
              <a:rPr lang="fr-FR" dirty="0" smtClean="0"/>
              <a:t> 18-21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dirty="0" smtClean="0"/>
              <a:t>   Ali Abdul Hadi </a:t>
            </a:r>
            <a:r>
              <a:rPr lang="fr-FR" dirty="0" err="1" smtClean="0"/>
              <a:t>Harab,Afaf</a:t>
            </a:r>
            <a:r>
              <a:rPr lang="fr-FR" dirty="0" smtClean="0"/>
              <a:t> Abdul Rahman Yousfi.2011.</a:t>
            </a:r>
            <a:r>
              <a:rPr lang="fr-FR" dirty="0" err="1" smtClean="0"/>
              <a:t>isolatio</a:t>
            </a:r>
            <a:r>
              <a:rPr lang="fr-FR" dirty="0" smtClean="0"/>
              <a:t> and </a:t>
            </a:r>
            <a:r>
              <a:rPr lang="fr-FR" dirty="0" err="1" smtClean="0"/>
              <a:t>serotyping</a:t>
            </a:r>
            <a:r>
              <a:rPr lang="fr-FR" dirty="0" smtClean="0"/>
              <a:t> of salmonella </a:t>
            </a:r>
            <a:r>
              <a:rPr lang="fr-FR" dirty="0" err="1" smtClean="0"/>
              <a:t>species</a:t>
            </a:r>
            <a:r>
              <a:rPr lang="fr-FR" dirty="0" smtClean="0"/>
              <a:t> in </a:t>
            </a:r>
            <a:r>
              <a:rPr lang="fr-FR" dirty="0" err="1" smtClean="0"/>
              <a:t>diarrheal</a:t>
            </a:r>
            <a:r>
              <a:rPr lang="fr-FR" dirty="0" smtClean="0"/>
              <a:t> </a:t>
            </a:r>
            <a:r>
              <a:rPr lang="fr-FR" dirty="0" err="1" smtClean="0"/>
              <a:t>children.Thi</a:t>
            </a:r>
            <a:r>
              <a:rPr lang="fr-FR" dirty="0" smtClean="0"/>
              <a:t> </a:t>
            </a:r>
            <a:r>
              <a:rPr lang="fr-FR" dirty="0" err="1" smtClean="0"/>
              <a:t>Qar</a:t>
            </a:r>
            <a:r>
              <a:rPr lang="fr-FR" dirty="0" smtClean="0"/>
              <a:t> Médical journal(TQMI).vol.5,N.1,P.149-155.</a:t>
            </a:r>
          </a:p>
        </p:txBody>
      </p:sp>
    </p:spTree>
    <p:extLst>
      <p:ext uri="{BB962C8B-B14F-4D97-AF65-F5344CB8AC3E}">
        <p14:creationId xmlns:p14="http://schemas.microsoft.com/office/powerpoint/2010/main" val="178878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Users\SMZ\Desktop\e116633c4cf3367f279f1c96ac2b6b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0"/>
            <a:ext cx="7315200" cy="68580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3488361" y="2214299"/>
            <a:ext cx="507741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Merci pour votre Attention</a:t>
            </a:r>
            <a:endParaRPr lang="ar-DZ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2986401"/>
            <a:ext cx="239050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sz="3200" b="1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Définition:</a:t>
            </a:r>
            <a:endParaRPr lang="ar-DZ" sz="3200" b="1" dirty="0">
              <a:solidFill>
                <a:schemeClr val="bg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97206" y="1312914"/>
            <a:ext cx="913035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solidFill>
                  <a:schemeClr val="bg1"/>
                </a:solidFill>
              </a:rPr>
              <a:t>La salmonelle est un </a:t>
            </a:r>
            <a:r>
              <a:rPr lang="fr-FR" sz="2400" dirty="0" smtClean="0">
                <a:solidFill>
                  <a:schemeClr val="bg1"/>
                </a:solidFill>
              </a:rPr>
              <a:t>micro-organisme </a:t>
            </a:r>
            <a:r>
              <a:rPr lang="fr-FR" sz="2400" dirty="0" smtClean="0">
                <a:solidFill>
                  <a:schemeClr val="bg1"/>
                </a:solidFill>
              </a:rPr>
              <a:t>unicellulaire microscopique </a:t>
            </a:r>
            <a:r>
              <a:rPr lang="fr-FR" sz="2400" dirty="0" smtClean="0">
                <a:solidFill>
                  <a:schemeClr val="bg1"/>
                </a:solidFill>
              </a:rPr>
              <a:t>présente </a:t>
            </a:r>
            <a:r>
              <a:rPr lang="fr-FR" sz="2400" dirty="0" smtClean="0">
                <a:solidFill>
                  <a:schemeClr val="bg1"/>
                </a:solidFill>
              </a:rPr>
              <a:t>dans les intestins des animaux et </a:t>
            </a:r>
            <a:r>
              <a:rPr lang="fr-FR" sz="2400" dirty="0" smtClean="0">
                <a:solidFill>
                  <a:schemeClr val="bg1"/>
                </a:solidFill>
              </a:rPr>
              <a:t>des </a:t>
            </a:r>
            <a:r>
              <a:rPr lang="fr-FR" sz="2400" dirty="0" err="1" smtClean="0">
                <a:solidFill>
                  <a:schemeClr val="bg1"/>
                </a:solidFill>
              </a:rPr>
              <a:t>étre</a:t>
            </a:r>
            <a:r>
              <a:rPr lang="fr-FR" sz="2400" dirty="0" smtClean="0">
                <a:solidFill>
                  <a:schemeClr val="bg1"/>
                </a:solidFill>
              </a:rPr>
              <a:t>  </a:t>
            </a:r>
            <a:r>
              <a:rPr lang="fr-FR" sz="2400" dirty="0" smtClean="0">
                <a:solidFill>
                  <a:schemeClr val="bg1"/>
                </a:solidFill>
              </a:rPr>
              <a:t>humains, comprend plus de 2 300 souches capables </a:t>
            </a:r>
            <a:r>
              <a:rPr lang="fr-FR" sz="2400" dirty="0" smtClean="0">
                <a:solidFill>
                  <a:schemeClr val="bg1"/>
                </a:solidFill>
              </a:rPr>
              <a:t>de les infecter , </a:t>
            </a:r>
            <a:r>
              <a:rPr lang="fr-FR" sz="2400" dirty="0" smtClean="0">
                <a:solidFill>
                  <a:schemeClr val="bg1"/>
                </a:solidFill>
              </a:rPr>
              <a:t>et elles provoquent </a:t>
            </a:r>
            <a:r>
              <a:rPr lang="fr-FR" sz="2400" dirty="0" smtClean="0">
                <a:solidFill>
                  <a:schemeClr val="bg1"/>
                </a:solidFill>
              </a:rPr>
              <a:t>  </a:t>
            </a:r>
            <a:r>
              <a:rPr lang="fr-FR" sz="2400" dirty="0" smtClean="0">
                <a:solidFill>
                  <a:schemeClr val="bg1"/>
                </a:solidFill>
              </a:rPr>
              <a:t>de maladies :</a:t>
            </a:r>
          </a:p>
          <a:p>
            <a:pPr>
              <a:lnSpc>
                <a:spcPct val="150000"/>
              </a:lnSpc>
            </a:pPr>
            <a:r>
              <a:rPr lang="fr-FR" sz="2800" dirty="0" smtClean="0">
                <a:solidFill>
                  <a:schemeClr val="bg1"/>
                </a:solidFill>
              </a:rPr>
              <a:t>         </a:t>
            </a:r>
            <a:r>
              <a:rPr lang="fr-FR" sz="2400" dirty="0" smtClean="0">
                <a:solidFill>
                  <a:schemeClr val="bg1"/>
                </a:solidFill>
              </a:rPr>
              <a:t>Gastro-entérites et Toxi-infections alimentaires  (salmonellose)</a:t>
            </a:r>
          </a:p>
          <a:p>
            <a:pPr>
              <a:lnSpc>
                <a:spcPct val="150000"/>
              </a:lnSpc>
            </a:pPr>
            <a:r>
              <a:rPr lang="fr-FR" sz="2400" dirty="0" smtClean="0">
                <a:solidFill>
                  <a:schemeClr val="bg1"/>
                </a:solidFill>
              </a:rPr>
              <a:t>           Fièvres typhoïdes et </a:t>
            </a:r>
            <a:r>
              <a:rPr lang="fr-FR" sz="2400" dirty="0">
                <a:solidFill>
                  <a:schemeClr val="bg1"/>
                </a:solidFill>
              </a:rPr>
              <a:t>paratyphoïdes.</a:t>
            </a:r>
          </a:p>
          <a:p>
            <a:pPr>
              <a:lnSpc>
                <a:spcPct val="150000"/>
              </a:lnSpc>
            </a:pPr>
            <a:endParaRPr lang="fr-FR" sz="24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fr-FR" sz="2800" dirty="0" smtClean="0">
              <a:solidFill>
                <a:schemeClr val="bg1"/>
              </a:solidFill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3192603" y="3773215"/>
            <a:ext cx="545909" cy="3957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7" name="Flèche droite 6"/>
          <p:cNvSpPr/>
          <p:nvPr/>
        </p:nvSpPr>
        <p:spPr>
          <a:xfrm>
            <a:off x="3207355" y="4257452"/>
            <a:ext cx="516340" cy="395785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dirty="0" smtClean="0"/>
              <a:t> </a:t>
            </a:r>
            <a:endParaRPr lang="ar-D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821577" y="259307"/>
            <a:ext cx="7769085" cy="6264322"/>
          </a:xfrm>
        </p:spPr>
        <p:txBody>
          <a:bodyPr>
            <a:normAutofit fontScale="92500" lnSpcReduction="10000"/>
          </a:bodyPr>
          <a:lstStyle/>
          <a:p>
            <a:pPr algn="l">
              <a:buNone/>
            </a:pPr>
            <a:r>
              <a:rPr lang="fr-FR" sz="3500" b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                 Classification :</a:t>
            </a:r>
          </a:p>
          <a:p>
            <a:pPr algn="l">
              <a:buNone/>
            </a:pPr>
            <a:endParaRPr lang="fr-FR" sz="2800" dirty="0" smtClean="0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Domaine : </a:t>
            </a:r>
            <a:r>
              <a:rPr lang="fr-FR" sz="2800" i="1" dirty="0" err="1" smtClean="0">
                <a:solidFill>
                  <a:schemeClr val="tx1"/>
                </a:solidFill>
              </a:rPr>
              <a:t>Bacteria</a:t>
            </a:r>
            <a:endParaRPr lang="fr-FR" sz="2800" i="1" dirty="0" smtClean="0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Embranchement : </a:t>
            </a:r>
            <a:r>
              <a:rPr lang="fr-FR" sz="2800" i="1" dirty="0" err="1" smtClean="0">
                <a:solidFill>
                  <a:schemeClr val="tx1"/>
                </a:solidFill>
              </a:rPr>
              <a:t>Proteobacteria</a:t>
            </a:r>
            <a:endParaRPr lang="fr-FR" sz="2800" i="1" dirty="0" smtClean="0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Classe : </a:t>
            </a:r>
            <a:r>
              <a:rPr lang="fr-FR" sz="2800" i="1" dirty="0" err="1" smtClean="0">
                <a:solidFill>
                  <a:schemeClr val="tx1"/>
                </a:solidFill>
              </a:rPr>
              <a:t>Gammaproteobacteria</a:t>
            </a:r>
            <a:endParaRPr lang="fr-FR" sz="2800" i="1" dirty="0" smtClean="0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Ordre : </a:t>
            </a:r>
            <a:r>
              <a:rPr lang="fr-FR" sz="2800" i="1" dirty="0" err="1" smtClean="0">
                <a:solidFill>
                  <a:schemeClr val="tx1"/>
                </a:solidFill>
              </a:rPr>
              <a:t>Enterobacteriales</a:t>
            </a:r>
            <a:endParaRPr lang="fr-FR" sz="2800" i="1" dirty="0" smtClean="0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Famille : </a:t>
            </a:r>
            <a:r>
              <a:rPr lang="fr-FR" sz="2800" i="1" dirty="0" err="1" smtClean="0">
                <a:solidFill>
                  <a:schemeClr val="tx1"/>
                </a:solidFill>
              </a:rPr>
              <a:t>Enterobacteriaceae</a:t>
            </a:r>
            <a:endParaRPr lang="fr-FR" sz="2800" i="1" dirty="0" smtClean="0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Genre : </a:t>
            </a:r>
            <a:r>
              <a:rPr lang="fr-FR" sz="2800" i="1" dirty="0" smtClean="0">
                <a:solidFill>
                  <a:schemeClr val="tx1"/>
                </a:solidFill>
              </a:rPr>
              <a:t>Salmonella</a:t>
            </a:r>
          </a:p>
          <a:p>
            <a:pPr algn="l">
              <a:lnSpc>
                <a:spcPct val="150000"/>
              </a:lnSpc>
              <a:buNone/>
            </a:pPr>
            <a:r>
              <a:rPr lang="fr-FR" sz="2800" dirty="0" smtClean="0">
                <a:solidFill>
                  <a:schemeClr val="tx1"/>
                </a:solidFill>
              </a:rPr>
              <a:t>Espèce : </a:t>
            </a:r>
            <a:r>
              <a:rPr lang="fr-FR" sz="2800" i="1" dirty="0" smtClean="0">
                <a:solidFill>
                  <a:schemeClr val="tx1"/>
                </a:solidFill>
              </a:rPr>
              <a:t>S. </a:t>
            </a:r>
            <a:r>
              <a:rPr lang="fr-FR" sz="2800" i="1" dirty="0" err="1" smtClean="0">
                <a:solidFill>
                  <a:schemeClr val="tx1"/>
                </a:solidFill>
              </a:rPr>
              <a:t>Typhimurium</a:t>
            </a:r>
            <a:endParaRPr lang="fr-FR" sz="2800" i="1" dirty="0" smtClean="0">
              <a:solidFill>
                <a:schemeClr val="tx1"/>
              </a:solidFill>
            </a:endParaRPr>
          </a:p>
          <a:p>
            <a:pPr algn="l">
              <a:lnSpc>
                <a:spcPct val="150000"/>
              </a:lnSpc>
              <a:buNone/>
            </a:pPr>
            <a:r>
              <a:rPr lang="fr-FR" sz="2800" i="1" dirty="0" smtClean="0">
                <a:solidFill>
                  <a:schemeClr val="tx1"/>
                </a:solidFill>
              </a:rPr>
              <a:t>            </a:t>
            </a:r>
            <a:r>
              <a:rPr lang="fr-FR" sz="2800" i="1" dirty="0" err="1" smtClean="0">
                <a:solidFill>
                  <a:schemeClr val="tx1"/>
                </a:solidFill>
              </a:rPr>
              <a:t>S.enterica</a:t>
            </a:r>
            <a:r>
              <a:rPr lang="fr-FR" sz="2800" i="1" dirty="0" smtClean="0">
                <a:solidFill>
                  <a:schemeClr val="tx1"/>
                </a:solidFill>
              </a:rPr>
              <a:t> </a:t>
            </a:r>
            <a:endParaRPr lang="fr-FR" sz="2800" b="1" i="1" dirty="0" smtClean="0">
              <a:solidFill>
                <a:schemeClr val="tx1"/>
              </a:solidFill>
            </a:endParaRPr>
          </a:p>
          <a:p>
            <a:pPr algn="l">
              <a:buNone/>
            </a:pPr>
            <a:endParaRPr lang="ar-DZ" sz="2800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63774" y="3043451"/>
            <a:ext cx="191068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sz="3200" b="1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Habitat:</a:t>
            </a:r>
            <a:endParaRPr lang="ar-DZ" sz="3200" b="1" dirty="0">
              <a:solidFill>
                <a:schemeClr val="bg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867681" y="183648"/>
            <a:ext cx="9109166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>
                <a:solidFill>
                  <a:schemeClr val="bg1"/>
                </a:solidFill>
              </a:rPr>
              <a:t>Les salmonelles sont essentiellement </a:t>
            </a:r>
            <a:r>
              <a:rPr lang="fr-FR" sz="2400" dirty="0" smtClean="0">
                <a:solidFill>
                  <a:schemeClr val="bg1"/>
                </a:solidFill>
              </a:rPr>
              <a:t>des bactéries – parasites- </a:t>
            </a:r>
            <a:r>
              <a:rPr lang="fr-FR" sz="2400" dirty="0" smtClean="0">
                <a:solidFill>
                  <a:schemeClr val="bg1"/>
                </a:solidFill>
              </a:rPr>
              <a:t>intestinaux des vertébrés. largement distribués à travers des habitats variés : sol ; eau ; aliments .</a:t>
            </a:r>
          </a:p>
          <a:p>
            <a:pPr>
              <a:lnSpc>
                <a:spcPct val="150000"/>
              </a:lnSpc>
            </a:pPr>
            <a:r>
              <a:rPr lang="fr-FR" sz="2400" dirty="0" smtClean="0">
                <a:solidFill>
                  <a:schemeClr val="bg1"/>
                </a:solidFill>
              </a:rPr>
              <a:t>Elles se retrouvent aussi bien chez les animaux à sang chaud, malades ou porteurs sains (oiseaux, mammifères dont l'homme et les rongeurs), que chez les animaux à sang froid (reptiles, poissons et insectes) </a:t>
            </a:r>
            <a:r>
              <a:rPr lang="fr-FR" sz="2400" dirty="0">
                <a:solidFill>
                  <a:schemeClr val="bg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endParaRPr lang="fr-FR" sz="24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ar-DZ" dirty="0">
              <a:solidFill>
                <a:schemeClr val="bg1"/>
              </a:solidFill>
            </a:endParaRPr>
          </a:p>
        </p:txBody>
      </p:sp>
      <p:pic>
        <p:nvPicPr>
          <p:cNvPr id="4098" name="Picture 2" descr="C:\Users\SMZ\Desktop\pngtree-raw-meat-hand-painted-sketch-style-simple-line-png-image_39385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24173" y="3993777"/>
            <a:ext cx="2567827" cy="2514600"/>
          </a:xfrm>
          <a:prstGeom prst="roundRect">
            <a:avLst>
              <a:gd name="adj" fmla="val 35918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099" name="Picture 3" descr="C:\Users\SMZ\Desktop\istockphoto-1166632806-1024x10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70458" y="3472480"/>
            <a:ext cx="1421659" cy="1392190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100" name="Picture 4" descr="C:\Users\SMZ\Desktop\68435812-乳製品のイラストの種類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68988" y="5193792"/>
            <a:ext cx="2217869" cy="1664208"/>
          </a:xfrm>
          <a:prstGeom prst="roundRect">
            <a:avLst>
              <a:gd name="adj" fmla="val 1848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103" name="Picture 7" descr="C:\Users\SMZ\Desktop\pngtree-creative-hand-painted-gray-fish-png-image_382340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98175" y="3617259"/>
            <a:ext cx="1914366" cy="16539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4" name="Picture 8" descr="C:\Users\SMZ\Desktop\images (1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27893" y="4201202"/>
            <a:ext cx="1734383" cy="1204516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105" name="Picture 9" descr="C:\Users\SMZ\Desktop\terre-sol-bactérie-antibiotiques-resistane-superbactéries-750x40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22177" y="5136776"/>
            <a:ext cx="2446558" cy="1721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6" name="Picture 10" descr="C:\Users\SMZ\Desktop\أهم_أمراض_الدواجن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94729" y="4518212"/>
            <a:ext cx="2581835" cy="23397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8" name="Picture 12" descr="C:\Users\SMZ\Desktop\images (2)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622831" y="3622582"/>
            <a:ext cx="1747463" cy="1790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09384" y="0"/>
            <a:ext cx="55611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Caractères morphologique :</a:t>
            </a:r>
            <a:endParaRPr lang="ar-DZ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27" name="Picture 3" descr="C:\Users\SMZ\Desktop\istockphoto-927760422-1024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3727" y="692331"/>
            <a:ext cx="5016136" cy="50683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ZoneTexte 5"/>
          <p:cNvSpPr txBox="1"/>
          <p:nvPr/>
        </p:nvSpPr>
        <p:spPr>
          <a:xfrm>
            <a:off x="339636" y="1162592"/>
            <a:ext cx="3540035" cy="856388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100" dirty="0" smtClean="0"/>
              <a:t> </a:t>
            </a:r>
            <a:r>
              <a:rPr lang="fr-FR" sz="2200" dirty="0" smtClean="0"/>
              <a:t>Ce sont de </a:t>
            </a:r>
            <a:r>
              <a:rPr lang="fr-FR" sz="2200" dirty="0" smtClean="0"/>
              <a:t>petites </a:t>
            </a:r>
            <a:r>
              <a:rPr lang="fr-FR" sz="2200" dirty="0" smtClean="0"/>
              <a:t>bâtonnets</a:t>
            </a:r>
            <a:r>
              <a:rPr lang="ar-DZ" sz="2200" dirty="0" smtClean="0"/>
              <a:t>0.3 </a:t>
            </a:r>
            <a:r>
              <a:rPr lang="fr-FR" sz="2200" dirty="0" smtClean="0"/>
              <a:t>µm à 1µm de large et long de1 à 6 µm. 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endParaRPr lang="fr-FR" sz="2200" dirty="0" smtClean="0"/>
          </a:p>
          <a:p>
            <a:pPr>
              <a:lnSpc>
                <a:spcPct val="150000"/>
              </a:lnSpc>
            </a:pPr>
            <a:r>
              <a:rPr lang="fr-FR" sz="2200" dirty="0" smtClean="0"/>
              <a:t>  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200" dirty="0" smtClean="0"/>
              <a:t>Mobiles grâce à une </a:t>
            </a:r>
          </a:p>
          <a:p>
            <a:pPr>
              <a:lnSpc>
                <a:spcPct val="150000"/>
              </a:lnSpc>
            </a:pPr>
            <a:r>
              <a:rPr lang="fr-FR" sz="2200" dirty="0" smtClean="0"/>
              <a:t>ciliature </a:t>
            </a:r>
            <a:r>
              <a:rPr lang="fr-FR" sz="2200" dirty="0" err="1" smtClean="0"/>
              <a:t>Péritriche</a:t>
            </a:r>
            <a:r>
              <a:rPr lang="fr-FR" sz="2200" dirty="0" smtClean="0"/>
              <a:t> (à l’exception de </a:t>
            </a:r>
            <a:r>
              <a:rPr lang="fr-FR" sz="2200" i="1" dirty="0" smtClean="0"/>
              <a:t>Salmonella </a:t>
            </a:r>
            <a:r>
              <a:rPr lang="fr-FR" sz="2200" i="1" dirty="0" err="1" smtClean="0"/>
              <a:t>Gallinarum</a:t>
            </a:r>
            <a:r>
              <a:rPr lang="fr-FR" sz="2200" i="1" dirty="0" smtClean="0"/>
              <a:t> </a:t>
            </a:r>
            <a:r>
              <a:rPr lang="fr-FR" sz="2200" i="1" dirty="0" err="1" smtClean="0"/>
              <a:t>Pullorum</a:t>
            </a:r>
            <a:r>
              <a:rPr lang="fr-FR" sz="2200" i="1" dirty="0" smtClean="0"/>
              <a:t> : </a:t>
            </a:r>
            <a:r>
              <a:rPr lang="fr-FR" sz="2200" dirty="0" smtClean="0"/>
              <a:t>qui est immobile)</a:t>
            </a:r>
            <a:r>
              <a:rPr lang="fr-FR" sz="2200" i="1" dirty="0" smtClean="0"/>
              <a:t>.</a:t>
            </a:r>
          </a:p>
          <a:p>
            <a:pPr>
              <a:lnSpc>
                <a:spcPct val="150000"/>
              </a:lnSpc>
            </a:pPr>
            <a:endParaRPr lang="fr-FR" sz="2100" i="1" dirty="0" smtClean="0"/>
          </a:p>
          <a:p>
            <a:pPr>
              <a:lnSpc>
                <a:spcPct val="150000"/>
              </a:lnSpc>
            </a:pPr>
            <a:endParaRPr lang="fr-FR" sz="2100" i="1" dirty="0" smtClean="0"/>
          </a:p>
          <a:p>
            <a:pPr>
              <a:lnSpc>
                <a:spcPct val="150000"/>
              </a:lnSpc>
            </a:pPr>
            <a:endParaRPr lang="fr-FR" sz="2100" i="1" dirty="0" smtClean="0"/>
          </a:p>
          <a:p>
            <a:pPr>
              <a:lnSpc>
                <a:spcPct val="150000"/>
              </a:lnSpc>
            </a:pPr>
            <a:endParaRPr lang="fr-FR" sz="2000" dirty="0" smtClean="0"/>
          </a:p>
          <a:p>
            <a:pPr>
              <a:lnSpc>
                <a:spcPct val="150000"/>
              </a:lnSpc>
            </a:pPr>
            <a:endParaRPr lang="fr-FR" sz="2000" dirty="0" smtClean="0"/>
          </a:p>
          <a:p>
            <a:pPr>
              <a:lnSpc>
                <a:spcPct val="150000"/>
              </a:lnSpc>
            </a:pPr>
            <a:endParaRPr lang="fr-FR" sz="2000" dirty="0" smtClean="0"/>
          </a:p>
          <a:p>
            <a:endParaRPr lang="ar-DZ" dirty="0" smtClean="0"/>
          </a:p>
          <a:p>
            <a:endParaRPr lang="ar-DZ" dirty="0"/>
          </a:p>
        </p:txBody>
      </p:sp>
      <p:sp>
        <p:nvSpPr>
          <p:cNvPr id="7" name="ZoneTexte 6"/>
          <p:cNvSpPr txBox="1"/>
          <p:nvPr/>
        </p:nvSpPr>
        <p:spPr>
          <a:xfrm>
            <a:off x="8874035" y="1227908"/>
            <a:ext cx="3317965" cy="399340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100" dirty="0" smtClean="0"/>
              <a:t>La membrane externe contient des protéines, des lipides et des </a:t>
            </a:r>
            <a:r>
              <a:rPr lang="fr-FR" sz="2100" dirty="0" err="1" smtClean="0"/>
              <a:t>lipopolysaccharides</a:t>
            </a:r>
            <a:r>
              <a:rPr lang="fr-FR" sz="2100" dirty="0" smtClean="0"/>
              <a:t> (LPS)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endParaRPr lang="fr-FR" sz="2100" dirty="0" smtClean="0"/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000" dirty="0" smtClean="0"/>
              <a:t>  Gram négatif.  (G-)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endParaRPr lang="fr-FR" sz="2100" dirty="0" smtClean="0"/>
          </a:p>
          <a:p>
            <a:pPr>
              <a:lnSpc>
                <a:spcPct val="150000"/>
              </a:lnSpc>
              <a:buBlip>
                <a:blip r:embed="rId3"/>
              </a:buBlip>
            </a:pPr>
            <a:endParaRPr lang="ar-DZ" sz="2100" dirty="0"/>
          </a:p>
        </p:txBody>
      </p:sp>
      <p:pic>
        <p:nvPicPr>
          <p:cNvPr id="8" name="Picture 2" descr="C:\Users\SMZ\Desktop\9bc6b4ab19d049432913c0dbc90e51f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63470" y="658905"/>
            <a:ext cx="5217459" cy="51636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ZoneTexte 8"/>
          <p:cNvSpPr txBox="1"/>
          <p:nvPr/>
        </p:nvSpPr>
        <p:spPr>
          <a:xfrm>
            <a:off x="3886200" y="6007100"/>
            <a:ext cx="52578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b="1" dirty="0" smtClean="0"/>
              <a:t>Observation microscopique de la salmonella</a:t>
            </a:r>
            <a:endParaRPr lang="ar-DZ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oneTexte 27"/>
          <p:cNvSpPr txBox="1"/>
          <p:nvPr/>
        </p:nvSpPr>
        <p:spPr>
          <a:xfrm>
            <a:off x="1955800" y="304800"/>
            <a:ext cx="59055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sz="3200" b="1" dirty="0" smtClean="0">
                <a:solidFill>
                  <a:schemeClr val="tx2">
                    <a:lumMod val="90000"/>
                    <a:lumOff val="10000"/>
                  </a:schemeClr>
                </a:solidFill>
              </a:rPr>
              <a:t>Pouvoir Pathogène :</a:t>
            </a:r>
            <a:endParaRPr lang="ar-DZ" sz="3200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143001" y="1821934"/>
            <a:ext cx="10769600" cy="4173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200" dirty="0" smtClean="0"/>
              <a:t>    La salmonellose est une maladie infectieuse causée par une bactérie du genre Salmonella  (S.</a:t>
            </a:r>
            <a:r>
              <a:rPr lang="pt-BR" sz="2200" dirty="0" smtClean="0"/>
              <a:t>enterica et S.Typhimurium</a:t>
            </a:r>
            <a:r>
              <a:rPr lang="fr-FR" sz="2200" dirty="0" smtClean="0"/>
              <a:t>),</a:t>
            </a:r>
            <a:r>
              <a:rPr lang="fr-FR" sz="2400" dirty="0" smtClean="0"/>
              <a:t> </a:t>
            </a:r>
            <a:r>
              <a:rPr lang="fr-FR" sz="2200" dirty="0" smtClean="0"/>
              <a:t>Les personnes qui consomment des aliments contaminés par la Salmonella sont susceptibles de contracter la salmonellose. On a trois types de symptômes de la salmonellose : </a:t>
            </a:r>
          </a:p>
          <a:p>
            <a:pPr>
              <a:lnSpc>
                <a:spcPct val="200000"/>
              </a:lnSpc>
            </a:pPr>
            <a:endParaRPr lang="fr-FR" sz="2400" dirty="0" smtClean="0"/>
          </a:p>
          <a:p>
            <a:pPr>
              <a:lnSpc>
                <a:spcPct val="200000"/>
              </a:lnSpc>
            </a:pPr>
            <a:endParaRPr lang="ar-DZ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022C3B48-99E5-4B5C-8E49-15C2A9552F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fr-FR" noProof="1"/>
          </a:p>
        </p:txBody>
      </p:sp>
      <p:sp>
        <p:nvSpPr>
          <p:cNvPr id="17" name="Forme libre 10">
            <a:extLst>
              <a:ext uri="{FF2B5EF4-FFF2-40B4-BE49-F238E27FC236}">
                <a16:creationId xmlns:a16="http://schemas.microsoft.com/office/drawing/2014/main" id="{C67B4E51-3288-4A1F-A92C-87C9401EDE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8" name="Rectangle 13">
            <a:extLst>
              <a:ext uri="{FF2B5EF4-FFF2-40B4-BE49-F238E27FC236}">
                <a16:creationId xmlns:a16="http://schemas.microsoft.com/office/drawing/2014/main" id="{D3E95A6B-F840-413C-9E78-C33C02FFA4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472886" y="0"/>
            <a:ext cx="7433982" cy="662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b="1" dirty="0" smtClean="0">
                <a:solidFill>
                  <a:schemeClr val="accent5">
                    <a:lumMod val="50000"/>
                  </a:schemeClr>
                </a:solidFill>
              </a:rPr>
              <a:t>Les fièvres Typhoïdes &amp; Paratyphoïdes :</a:t>
            </a:r>
            <a:endParaRPr lang="fr-FR" sz="2400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17500" y="630915"/>
            <a:ext cx="7226300" cy="701730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200" dirty="0" smtClean="0"/>
              <a:t>Sont provoquées par quatre </a:t>
            </a:r>
            <a:r>
              <a:rPr lang="fr-FR" sz="2200" dirty="0" err="1" smtClean="0"/>
              <a:t>sérovars</a:t>
            </a:r>
            <a:r>
              <a:rPr lang="fr-FR" sz="2200" dirty="0" smtClean="0"/>
              <a:t> : </a:t>
            </a:r>
            <a:r>
              <a:rPr lang="fi-FI" sz="2200" dirty="0" smtClean="0"/>
              <a:t>Salmonella Typhi,</a:t>
            </a:r>
          </a:p>
          <a:p>
            <a:pPr>
              <a:lnSpc>
                <a:spcPct val="150000"/>
              </a:lnSpc>
            </a:pPr>
            <a:r>
              <a:rPr lang="fi-FI" sz="2200" dirty="0" smtClean="0"/>
              <a:t>    Salmonella Paratyphi A, Salmonella Paratyphi B et </a:t>
            </a:r>
          </a:p>
          <a:p>
            <a:pPr>
              <a:lnSpc>
                <a:spcPct val="150000"/>
              </a:lnSpc>
            </a:pPr>
            <a:r>
              <a:rPr lang="fi-FI" sz="2200" dirty="0" smtClean="0"/>
              <a:t>    Salmonella Paratyphi C</a:t>
            </a:r>
            <a:r>
              <a:rPr lang="fr-FR" sz="2200" dirty="0" smtClean="0"/>
              <a:t> .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200" dirty="0" smtClean="0"/>
              <a:t> La dose infectante serait de l'ordre de 10 bactéries. 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200" dirty="0" smtClean="0"/>
              <a:t>Les Salmonella sont ingérées avec une boisson ou un</a:t>
            </a:r>
          </a:p>
          <a:p>
            <a:pPr>
              <a:lnSpc>
                <a:spcPct val="150000"/>
              </a:lnSpc>
            </a:pPr>
            <a:r>
              <a:rPr lang="fr-FR" sz="2200" dirty="0" smtClean="0"/>
              <a:t>     aliment contaminé.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200" dirty="0" smtClean="0"/>
              <a:t> Les symptômes apparaissent après une période incubation</a:t>
            </a:r>
          </a:p>
          <a:p>
            <a:pPr>
              <a:lnSpc>
                <a:spcPct val="150000"/>
              </a:lnSpc>
            </a:pPr>
            <a:r>
              <a:rPr lang="fr-FR" sz="2200" dirty="0" smtClean="0"/>
              <a:t>     entre 10 à 15 jour.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200" dirty="0" smtClean="0"/>
              <a:t>la durée des symptômes est de 1 à 7 jours.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200" dirty="0" smtClean="0"/>
              <a:t>les signes cliniques observés sont ; une fièvre continue  </a:t>
            </a:r>
          </a:p>
          <a:p>
            <a:pPr>
              <a:lnSpc>
                <a:spcPct val="150000"/>
              </a:lnSpc>
            </a:pPr>
            <a:r>
              <a:rPr lang="fr-FR" sz="2200" dirty="0" smtClean="0"/>
              <a:t>     accompagnée de maux de tête, anorexie et de douleurs</a:t>
            </a:r>
          </a:p>
          <a:p>
            <a:pPr>
              <a:lnSpc>
                <a:spcPct val="150000"/>
              </a:lnSpc>
            </a:pPr>
            <a:r>
              <a:rPr lang="fr-FR" sz="2200" dirty="0" smtClean="0"/>
              <a:t>     abdominales avec diarrhée ou constipation 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ar-DZ" dirty="0"/>
          </a:p>
        </p:txBody>
      </p:sp>
      <p:pic>
        <p:nvPicPr>
          <p:cNvPr id="1026" name="Picture 2" descr="C:\Users\SMZ\Desktop\images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336027" y="161365"/>
            <a:ext cx="1694328" cy="16943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7" name="Picture 3" descr="C:\Users\SMZ\Desktop\images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02704" y="3272120"/>
            <a:ext cx="1703293" cy="170329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8" name="Picture 4" descr="C:\Users\SMZ\Desktop\téléchargement (1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48918" y="707654"/>
            <a:ext cx="1635780" cy="16357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ZoneTexte 12"/>
          <p:cNvSpPr txBox="1"/>
          <p:nvPr/>
        </p:nvSpPr>
        <p:spPr>
          <a:xfrm>
            <a:off x="5150224" y="2178422"/>
            <a:ext cx="268942" cy="2689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sz="1100" b="1" dirty="0" smtClean="0"/>
              <a:t>5</a:t>
            </a:r>
            <a:endParaRPr lang="ar-DZ" sz="1100" b="1" dirty="0"/>
          </a:p>
        </p:txBody>
      </p:sp>
      <p:pic>
        <p:nvPicPr>
          <p:cNvPr id="1029" name="Picture 5" descr="C:\Users\SMZ\Desktop\images (1)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273553" y="2830672"/>
            <a:ext cx="1636059" cy="16875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31" name="Picture 7" descr="C:\Users\SMZ\Desktop\ت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870141" y="4804678"/>
            <a:ext cx="1828799" cy="182472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33" name="Picture 9" descr="C:\Users\SMZ\Desktop\stock-photo-salmonella-enterica-enterica-are-gram-negative-rod-shaped-cells-salmonella-is-a-major-cause-of-54660897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616825" y="1304364"/>
            <a:ext cx="4575175" cy="3980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8878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>
            <a:extLst>
              <a:ext uri="{FF2B5EF4-FFF2-40B4-BE49-F238E27FC236}">
                <a16:creationId xmlns:a16="http://schemas.microsoft.com/office/drawing/2014/main" id="{022C3B48-99E5-4B5C-8E49-15C2A9552F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 smtClean="0">
                <a:solidFill>
                  <a:schemeClr val="accent5">
                    <a:lumMod val="50000"/>
                  </a:schemeClr>
                </a:solidFill>
              </a:rPr>
              <a:t>Les gastro-entérites : </a:t>
            </a:r>
            <a:endParaRPr lang="ar-DZ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Forme libre 10">
            <a:extLst>
              <a:ext uri="{FF2B5EF4-FFF2-40B4-BE49-F238E27FC236}">
                <a16:creationId xmlns:a16="http://schemas.microsoft.com/office/drawing/2014/main" id="{C67B4E51-3288-4A1F-A92C-87C9401EDE7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8" name="Rectangle 13">
            <a:extLst>
              <a:ext uri="{FF2B5EF4-FFF2-40B4-BE49-F238E27FC236}">
                <a16:creationId xmlns:a16="http://schemas.microsoft.com/office/drawing/2014/main" id="{D3E95A6B-F840-413C-9E78-C33C02FFA4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1573305" y="0"/>
            <a:ext cx="4437529" cy="843356"/>
          </a:xfrm>
        </p:spPr>
        <p:txBody>
          <a:bodyPr>
            <a:normAutofit fontScale="32500" lnSpcReduction="20000"/>
          </a:bodyPr>
          <a:lstStyle/>
          <a:p>
            <a:pPr algn="l">
              <a:lnSpc>
                <a:spcPct val="150000"/>
              </a:lnSpc>
              <a:buNone/>
            </a:pPr>
            <a:r>
              <a:rPr lang="fr-FR" sz="9600" b="1" dirty="0" smtClean="0">
                <a:solidFill>
                  <a:schemeClr val="accent5">
                    <a:lumMod val="50000"/>
                  </a:schemeClr>
                </a:solidFill>
              </a:rPr>
              <a:t>Les gastro-entérites : </a:t>
            </a:r>
            <a:endParaRPr lang="ar-DZ" sz="96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l">
              <a:lnSpc>
                <a:spcPct val="150000"/>
              </a:lnSpc>
              <a:buNone/>
            </a:pPr>
            <a:endParaRPr lang="ar-DZ" dirty="0"/>
          </a:p>
        </p:txBody>
      </p:sp>
      <p:sp>
        <p:nvSpPr>
          <p:cNvPr id="9" name="Rectangle 8"/>
          <p:cNvSpPr/>
          <p:nvPr/>
        </p:nvSpPr>
        <p:spPr>
          <a:xfrm>
            <a:off x="329453" y="717858"/>
            <a:ext cx="8747312" cy="6140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000" dirty="0" smtClean="0"/>
              <a:t>La durée d'incubation est généralement de 1 à 2 jours et dépend de la dose</a:t>
            </a:r>
          </a:p>
          <a:p>
            <a:pPr>
              <a:lnSpc>
                <a:spcPct val="150000"/>
              </a:lnSpc>
            </a:pPr>
            <a:r>
              <a:rPr lang="fr-FR" sz="2000" dirty="0" smtClean="0"/>
              <a:t>   ingérée, de la santé de l'hôte et des caractéristiques de la souche de Salmonella.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000" dirty="0" smtClean="0"/>
              <a:t> Les principaux symptômes de la salmonellose (infections non typhoïdiques) sont</a:t>
            </a:r>
          </a:p>
          <a:p>
            <a:pPr>
              <a:lnSpc>
                <a:spcPct val="150000"/>
              </a:lnSpc>
            </a:pPr>
            <a:r>
              <a:rPr lang="fr-FR" sz="2000" dirty="0" smtClean="0"/>
              <a:t>   la diarrhée, les douleurs abdominales, la fièvre,  les nausées et les vomissements. </a:t>
            </a:r>
          </a:p>
          <a:p>
            <a:pPr>
              <a:lnSpc>
                <a:spcPct val="150000"/>
              </a:lnSpc>
            </a:pPr>
            <a:r>
              <a:rPr lang="fr-FR" sz="2000" dirty="0" smtClean="0"/>
              <a:t>   qui surviennent généralement 12-36heures . 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fr-FR" sz="2000" dirty="0" smtClean="0"/>
              <a:t>Chez des adultes de condition physique normale, une gastro-entérite disparaît</a:t>
            </a:r>
          </a:p>
          <a:p>
            <a:pPr>
              <a:lnSpc>
                <a:spcPct val="150000"/>
              </a:lnSpc>
            </a:pPr>
            <a:r>
              <a:rPr lang="fr-FR" sz="2000" dirty="0" smtClean="0"/>
              <a:t>   sans traitement après 3 à 5 jours . 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>
                <a:solidFill>
                  <a:schemeClr val="accent5">
                    <a:lumMod val="50000"/>
                  </a:schemeClr>
                </a:solidFill>
              </a:rPr>
              <a:t>Toxi-infections alimentaires collectives : </a:t>
            </a:r>
          </a:p>
          <a:p>
            <a:pPr>
              <a:lnSpc>
                <a:spcPct val="150000"/>
              </a:lnSpc>
            </a:pPr>
            <a:r>
              <a:rPr lang="fr-FR" sz="2000" dirty="0" smtClean="0"/>
              <a:t> La consommation simultanée par plusieurs personnes d'un aliment contaminé par des Salmonella «mineures» (Salmonella </a:t>
            </a:r>
            <a:r>
              <a:rPr lang="fr-FR" sz="2000" dirty="0" err="1" smtClean="0"/>
              <a:t>typhi</a:t>
            </a:r>
            <a:r>
              <a:rPr lang="fr-FR" sz="2000" dirty="0" smtClean="0"/>
              <a:t> </a:t>
            </a:r>
            <a:r>
              <a:rPr lang="fr-FR" sz="2000" dirty="0" err="1" smtClean="0"/>
              <a:t>murium</a:t>
            </a:r>
            <a:r>
              <a:rPr lang="fr-FR" sz="2000" dirty="0" smtClean="0"/>
              <a:t>, S. </a:t>
            </a:r>
            <a:r>
              <a:rPr lang="fr-FR" sz="2000" dirty="0" err="1" smtClean="0"/>
              <a:t>enteritidis</a:t>
            </a:r>
            <a:r>
              <a:rPr lang="fr-FR" sz="2000" dirty="0" smtClean="0"/>
              <a:t>, S. </a:t>
            </a:r>
            <a:r>
              <a:rPr lang="fr-FR" sz="2000" dirty="0" err="1" smtClean="0"/>
              <a:t>dublin</a:t>
            </a:r>
            <a:r>
              <a:rPr lang="fr-FR" sz="2000" dirty="0" smtClean="0"/>
              <a:t>, etc...),entraîne une cascade des cas de gastro-entérites,  est appelé toxi-infection alimentaire collective (TIAC). La période d'incubation est de 10 à 18 heures.</a:t>
            </a:r>
          </a:p>
          <a:p>
            <a:pPr>
              <a:lnSpc>
                <a:spcPct val="150000"/>
              </a:lnSpc>
            </a:pPr>
            <a:endParaRPr lang="ar-DZ" dirty="0"/>
          </a:p>
        </p:txBody>
      </p:sp>
      <p:pic>
        <p:nvPicPr>
          <p:cNvPr id="2" name="Picture 2" descr="C:\Users\SMZ\Desktop\young-sick-girl-suffering-from-fatigue-vector-1721849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11668" y="0"/>
            <a:ext cx="2580332" cy="22994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" descr="C:\Users\SMZ\Desktop\depositphotos_226819382-stock-illustration-woman-suffer-from-nausea-symptom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86797" y="2084295"/>
            <a:ext cx="2684524" cy="24339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SMZ\Desktop\82488780-woman-having-flu-fever-measuring-temperature-with-thermometer-cartoon-vector-illustration-isolated-o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433251" y="4345290"/>
            <a:ext cx="2758749" cy="25127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SMZ\Desktop\téléchargement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24284" y="3630707"/>
            <a:ext cx="2765706" cy="9079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8878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f67530480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4929_TF67530480.potx" id="{C0C01447-B757-402F-8366-6660D621D0D9}" vid="{4A4247D0-E21B-4278-99E6-776830B69B8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5D5C12-9048-448D-A69C-F00736C0732E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DD0DBFED-7AB5-403D-9982-F81C20C3F5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32C9D10-CA80-4BC9-9D59-B4B9486E932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tf67530480</Template>
  <TotalTime>0</TotalTime>
  <Words>1426</Words>
  <Application>Microsoft Office PowerPoint</Application>
  <PresentationFormat>Grand écran</PresentationFormat>
  <Paragraphs>219</Paragraphs>
  <Slides>21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32" baseType="lpstr">
      <vt:lpstr>Arial</vt:lpstr>
      <vt:lpstr>Arial Unicode MS</vt:lpstr>
      <vt:lpstr>Berlin Sans FB</vt:lpstr>
      <vt:lpstr>Calibri</vt:lpstr>
      <vt:lpstr>Gill Sans MT</vt:lpstr>
      <vt:lpstr>Impact</vt:lpstr>
      <vt:lpstr>Majalla UI</vt:lpstr>
      <vt:lpstr>Segoe UI Symbol</vt:lpstr>
      <vt:lpstr>Times New Roman</vt:lpstr>
      <vt:lpstr>Wingdings</vt:lpstr>
      <vt:lpstr>tf67530480</vt:lpstr>
      <vt:lpstr>SALMONELLA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2020-02-09T13:47:56Z</dcterms:created>
  <dcterms:modified xsi:type="dcterms:W3CDTF">2020-05-30T01:50:47Z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