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68" r:id="rId1"/>
  </p:sldMasterIdLst>
  <p:sldIdLst>
    <p:sldId id="256" r:id="rId2"/>
    <p:sldId id="279" r:id="rId3"/>
    <p:sldId id="257" r:id="rId4"/>
    <p:sldId id="258" r:id="rId5"/>
    <p:sldId id="268" r:id="rId6"/>
    <p:sldId id="285" r:id="rId7"/>
    <p:sldId id="269" r:id="rId8"/>
    <p:sldId id="276" r:id="rId9"/>
    <p:sldId id="271" r:id="rId10"/>
    <p:sldId id="272" r:id="rId11"/>
    <p:sldId id="280" r:id="rId12"/>
    <p:sldId id="273" r:id="rId13"/>
    <p:sldId id="281" r:id="rId14"/>
    <p:sldId id="282" r:id="rId15"/>
    <p:sldId id="283" r:id="rId16"/>
    <p:sldId id="267" r:id="rId17"/>
    <p:sldId id="260" r:id="rId18"/>
    <p:sldId id="278" r:id="rId19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1" autoAdjust="0"/>
    <p:restoredTop sz="94560" autoAdjust="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r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5" name="Sous-titr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1" name="Espace réservé de la date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97F1B21-2EA3-466F-977B-681E5BC9CA81}" type="datetimeFigureOut">
              <a:rPr lang="ar-SA" smtClean="0"/>
              <a:pPr/>
              <a:t>06/01/1442</a:t>
            </a:fld>
            <a:endParaRPr lang="ar-SA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ar-SA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3B6CF6A-8FB7-4BFC-A4CF-57028847F2A8}" type="slidenum">
              <a:rPr lang="ar-SA" smtClean="0"/>
              <a:pPr/>
              <a:t>‹N°›</a:t>
            </a:fld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1B21-2EA3-466F-977B-681E5BC9CA81}" type="datetimeFigureOut">
              <a:rPr lang="ar-SA" smtClean="0"/>
              <a:pPr/>
              <a:t>06/01/1442</a:t>
            </a:fld>
            <a:endParaRPr lang="ar-S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CF6A-8FB7-4BFC-A4CF-57028847F2A8}" type="slidenum">
              <a:rPr lang="ar-SA" smtClean="0"/>
              <a:pPr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E97F1B21-2EA3-466F-977B-681E5BC9CA81}" type="datetimeFigureOut">
              <a:rPr lang="ar-SA" smtClean="0"/>
              <a:pPr/>
              <a:t>06/01/1442</a:t>
            </a:fld>
            <a:endParaRPr lang="ar-S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ar-S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3B6CF6A-8FB7-4BFC-A4CF-57028847F2A8}" type="slidenum">
              <a:rPr lang="ar-SA" smtClean="0"/>
              <a:pPr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1B21-2EA3-466F-977B-681E5BC9CA81}" type="datetimeFigureOut">
              <a:rPr lang="ar-SA" smtClean="0"/>
              <a:pPr/>
              <a:t>06/01/1442</a:t>
            </a:fld>
            <a:endParaRPr lang="ar-S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CF6A-8FB7-4BFC-A4CF-57028847F2A8}" type="slidenum">
              <a:rPr lang="ar-SA" smtClean="0"/>
              <a:pPr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97F1B21-2EA3-466F-977B-681E5BC9CA81}" type="datetimeFigureOut">
              <a:rPr lang="ar-SA" smtClean="0"/>
              <a:pPr/>
              <a:t>06/01/1442</a:t>
            </a:fld>
            <a:endParaRPr lang="ar-S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ar-S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A3B6CF6A-8FB7-4BFC-A4CF-57028847F2A8}" type="slidenum">
              <a:rPr lang="ar-SA" smtClean="0"/>
              <a:pPr/>
              <a:t>‹N°›</a:t>
            </a:fld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1B21-2EA3-466F-977B-681E5BC9CA81}" type="datetimeFigureOut">
              <a:rPr lang="ar-SA" smtClean="0"/>
              <a:pPr/>
              <a:t>06/01/1442</a:t>
            </a:fld>
            <a:endParaRPr lang="ar-S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CF6A-8FB7-4BFC-A4CF-57028847F2A8}" type="slidenum">
              <a:rPr lang="ar-SA" smtClean="0"/>
              <a:pPr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1B21-2EA3-466F-977B-681E5BC9CA81}" type="datetimeFigureOut">
              <a:rPr lang="ar-SA" smtClean="0"/>
              <a:pPr/>
              <a:t>06/01/1442</a:t>
            </a:fld>
            <a:endParaRPr lang="ar-S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CF6A-8FB7-4BFC-A4CF-57028847F2A8}" type="slidenum">
              <a:rPr lang="ar-SA" smtClean="0"/>
              <a:pPr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1B21-2EA3-466F-977B-681E5BC9CA81}" type="datetimeFigureOut">
              <a:rPr lang="ar-SA" smtClean="0"/>
              <a:pPr/>
              <a:t>06/01/1442</a:t>
            </a:fld>
            <a:endParaRPr lang="ar-S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CF6A-8FB7-4BFC-A4CF-57028847F2A8}" type="slidenum">
              <a:rPr lang="ar-SA" smtClean="0"/>
              <a:pPr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97F1B21-2EA3-466F-977B-681E5BC9CA81}" type="datetimeFigureOut">
              <a:rPr lang="ar-SA" smtClean="0"/>
              <a:pPr/>
              <a:t>06/01/1442</a:t>
            </a:fld>
            <a:endParaRPr lang="ar-S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ar-S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CF6A-8FB7-4BFC-A4CF-57028847F2A8}" type="slidenum">
              <a:rPr lang="ar-SA" smtClean="0"/>
              <a:pPr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1B21-2EA3-466F-977B-681E5BC9CA81}" type="datetimeFigureOut">
              <a:rPr lang="ar-SA" smtClean="0"/>
              <a:pPr/>
              <a:t>06/01/1442</a:t>
            </a:fld>
            <a:endParaRPr lang="ar-S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CF6A-8FB7-4BFC-A4CF-57028847F2A8}" type="slidenum">
              <a:rPr lang="ar-SA" smtClean="0"/>
              <a:pPr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1B21-2EA3-466F-977B-681E5BC9CA81}" type="datetimeFigureOut">
              <a:rPr lang="ar-SA" smtClean="0"/>
              <a:pPr/>
              <a:t>06/01/1442</a:t>
            </a:fld>
            <a:endParaRPr lang="ar-S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CF6A-8FB7-4BFC-A4CF-57028847F2A8}" type="slidenum">
              <a:rPr lang="ar-SA" smtClean="0"/>
              <a:pPr/>
              <a:t>‹N°›</a:t>
            </a:fld>
            <a:endParaRPr lang="ar-SA"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1" name="Espace réservé du texte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7" name="Espace réservé de la date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E97F1B21-2EA3-466F-977B-681E5BC9CA81}" type="datetimeFigureOut">
              <a:rPr lang="ar-SA" smtClean="0"/>
              <a:pPr/>
              <a:t>06/01/1442</a:t>
            </a:fld>
            <a:endParaRPr lang="ar-S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ar-SA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3B6CF6A-8FB7-4BFC-A4CF-57028847F2A8}" type="slidenum">
              <a:rPr lang="ar-SA" smtClean="0"/>
              <a:pPr/>
              <a:t>‹N°›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1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r" rtl="1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r" rtl="1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r" rtl="1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r" rtl="1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hyperlink" Target="http://www.microbes-edu.org/professionel/diag/vibiro.html" TargetMode="External"/><Relationship Id="rId4" Type="http://schemas.openxmlformats.org/officeDocument/2006/relationships/hyperlink" Target="http://www.fao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 rtl="0"/>
            <a:r>
              <a:rPr lang="fr-FR" sz="3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Université Mohamed </a:t>
            </a:r>
            <a:r>
              <a:rPr lang="fr-FR" sz="32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Kheider</a:t>
            </a:r>
            <a:r>
              <a:rPr lang="fr-FR" sz="3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Biskra</a:t>
            </a:r>
            <a:br>
              <a:rPr lang="fr-FR" sz="3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fr-FR" sz="3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Faculté de Science de la Nature et de la Vie</a:t>
            </a:r>
            <a:br>
              <a:rPr lang="fr-FR" sz="3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fr-FR" sz="3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Département de Biologie </a:t>
            </a:r>
          </a:p>
          <a:p>
            <a:pPr algn="ctr" rtl="0"/>
            <a:endParaRPr lang="fr-FR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 rtl="0"/>
            <a:r>
              <a:rPr lang="fr-FR" sz="4800" i="1" dirty="0" err="1" smtClean="0">
                <a:latin typeface="Times New Roman" pitchFamily="18" charset="0"/>
                <a:cs typeface="Times New Roman" pitchFamily="18" charset="0"/>
              </a:rPr>
              <a:t>Vébrio</a:t>
            </a:r>
            <a:r>
              <a:rPr lang="fr-FR" sz="4800" i="1" dirty="0" smtClean="0">
                <a:latin typeface="Times New Roman" pitchFamily="18" charset="0"/>
                <a:cs typeface="Times New Roman" pitchFamily="18" charset="0"/>
              </a:rPr>
              <a:t> choléra</a:t>
            </a:r>
          </a:p>
          <a:p>
            <a:pPr algn="l" rtl="0"/>
            <a:endParaRPr lang="fr-FR" sz="3600" i="1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fr-FR" sz="3600" i="1" dirty="0" smtClean="0">
                <a:latin typeface="Times New Roman" pitchFamily="18" charset="0"/>
                <a:cs typeface="Times New Roman" pitchFamily="18" charset="0"/>
              </a:rPr>
              <a:t>        Réaliser par:           </a:t>
            </a:r>
            <a:r>
              <a:rPr lang="fr-FR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Sous la supervision de:</a:t>
            </a:r>
            <a:r>
              <a:rPr lang="fr-FR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 rtl="0"/>
            <a:r>
              <a:rPr lang="fr-FR" sz="3600" i="1" dirty="0" smtClean="0">
                <a:latin typeface="Times New Roman" pitchFamily="18" charset="0"/>
                <a:cs typeface="Times New Roman" pitchFamily="18" charset="0"/>
              </a:rPr>
              <a:t>  _</a:t>
            </a:r>
            <a:r>
              <a:rPr lang="fr-FR" sz="3200" i="1" dirty="0" smtClean="0">
                <a:latin typeface="Times New Roman" pitchFamily="18" charset="0"/>
                <a:cs typeface="Times New Roman" pitchFamily="18" charset="0"/>
              </a:rPr>
              <a:t>Soufi Moncef                         Mm djouamaa</a:t>
            </a:r>
            <a:endParaRPr lang="fr-FR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fr-FR" sz="3200" i="1" dirty="0" smtClean="0">
                <a:latin typeface="Times New Roman" pitchFamily="18" charset="0"/>
                <a:cs typeface="Times New Roman" pitchFamily="18" charset="0"/>
              </a:rPr>
              <a:t>  _ </a:t>
            </a:r>
            <a:r>
              <a:rPr lang="fr-FR" sz="3200" i="1" dirty="0" err="1" smtClean="0">
                <a:latin typeface="Times New Roman" pitchFamily="18" charset="0"/>
                <a:cs typeface="Times New Roman" pitchFamily="18" charset="0"/>
              </a:rPr>
              <a:t>Soltane</a:t>
            </a:r>
            <a:r>
              <a:rPr lang="fr-FR" sz="3200" i="1" dirty="0" smtClean="0">
                <a:latin typeface="Times New Roman" pitchFamily="18" charset="0"/>
                <a:cs typeface="Times New Roman" pitchFamily="18" charset="0"/>
              </a:rPr>
              <a:t> Ousama                                                           </a:t>
            </a:r>
          </a:p>
          <a:p>
            <a:pPr algn="l" rtl="0"/>
            <a:r>
              <a:rPr lang="fr-FR" sz="3200" i="1" dirty="0" smtClean="0">
                <a:latin typeface="Times New Roman" pitchFamily="18" charset="0"/>
                <a:cs typeface="Times New Roman" pitchFamily="18" charset="0"/>
              </a:rPr>
              <a:t>  _ Sauthi Fatteh</a:t>
            </a:r>
          </a:p>
        </p:txBody>
      </p:sp>
      <p:pic>
        <p:nvPicPr>
          <p:cNvPr id="4" name="Image 3" descr="umkb.jpg">
            <a:extLst>
              <a:ext uri="{FF2B5EF4-FFF2-40B4-BE49-F238E27FC236}">
                <a16:creationId xmlns:a16="http://schemas.microsoft.com/office/drawing/2014/main" id="{FB9C7941-4DA2-4522-8DC3-7136D9A5F3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74600" y="0"/>
            <a:ext cx="918102" cy="1196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umkb.jpg">
            <a:extLst>
              <a:ext uri="{FF2B5EF4-FFF2-40B4-BE49-F238E27FC236}">
                <a16:creationId xmlns:a16="http://schemas.microsoft.com/office/drawing/2014/main" id="{FB9C7941-4DA2-4522-8DC3-7136D9A5F3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8102" cy="1196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C80026-9BC5-4399-92C0-947C330A8811}"/>
              </a:ext>
            </a:extLst>
          </p:cNvPr>
          <p:cNvSpPr/>
          <p:nvPr/>
        </p:nvSpPr>
        <p:spPr>
          <a:xfrm>
            <a:off x="1285852" y="6396335"/>
            <a:ext cx="6357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Année</a:t>
            </a: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Universitaire:2020/2021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1171FA-6C0E-4608-B5DF-E7EA050E8B83}"/>
              </a:ext>
            </a:extLst>
          </p:cNvPr>
          <p:cNvSpPr/>
          <p:nvPr/>
        </p:nvSpPr>
        <p:spPr>
          <a:xfrm>
            <a:off x="3428992" y="2857496"/>
            <a:ext cx="5715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01"/>
    </mc:Choice>
    <mc:Fallback xmlns="">
      <p:transition spd="slow" advTm="22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072462" cy="857232"/>
          </a:xfrm>
        </p:spPr>
        <p:txBody>
          <a:bodyPr>
            <a:noAutofit/>
          </a:bodyPr>
          <a:lstStyle/>
          <a:p>
            <a:pPr algn="ctr"/>
            <a:r>
              <a:rPr lang="fr-FR" sz="4400" b="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Caractères culturaux:</a:t>
            </a:r>
            <a:endParaRPr lang="ar-SA" sz="4400" b="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1" y="857233"/>
          <a:ext cx="8143899" cy="60350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14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4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4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45652">
                <a:tc>
                  <a:txBody>
                    <a:bodyPr/>
                    <a:lstStyle/>
                    <a:p>
                      <a:pPr algn="l" rtl="0"/>
                      <a:r>
                        <a:rPr lang="fr-FR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Aspect colonie </a:t>
                      </a:r>
                      <a:endParaRPr lang="ar-SA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Géloses</a:t>
                      </a:r>
                      <a:r>
                        <a:rPr lang="fr-FR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permettant la pousse </a:t>
                      </a:r>
                      <a:endParaRPr lang="ar-SA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Type respiratoire</a:t>
                      </a:r>
                      <a:r>
                        <a:rPr lang="fr-FR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ar-SA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5115">
                <a:tc>
                  <a:txBody>
                    <a:bodyPr/>
                    <a:lstStyle/>
                    <a:p>
                      <a:pPr algn="l" rtl="0"/>
                      <a:r>
                        <a:rPr lang="fr-FR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Colonies saccharose +</a:t>
                      </a:r>
                      <a:r>
                        <a:rPr lang="fr-FR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l" rtl="0"/>
                      <a:r>
                        <a:rPr lang="fr-FR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Colonies grises a centre noir avec zone d'opacité gélatine + </a:t>
                      </a:r>
                    </a:p>
                    <a:p>
                      <a:pPr algn="l" rtl="0"/>
                      <a:r>
                        <a:rPr lang="fr-FR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Pas de pousse si souche halophile.  </a:t>
                      </a:r>
                      <a:endParaRPr lang="ar-SA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Gélose au sang </a:t>
                      </a:r>
                    </a:p>
                    <a:p>
                      <a:pPr algn="l" rtl="0"/>
                      <a:r>
                        <a:rPr lang="fr-FR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TCBS (thiosulfate</a:t>
                      </a:r>
                      <a:r>
                        <a:rPr lang="fr-FR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, citrate, bile, saccharose) </a:t>
                      </a:r>
                    </a:p>
                    <a:p>
                      <a:pPr algn="l" rtl="0"/>
                      <a:r>
                        <a:rPr lang="fr-FR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Gélose alcaline </a:t>
                      </a:r>
                    </a:p>
                    <a:p>
                      <a:pPr algn="l" rtl="0"/>
                      <a:r>
                        <a:rPr lang="fr-FR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TTGA  ( taurocholate , tellurite , gélatine agar )</a:t>
                      </a:r>
                    </a:p>
                    <a:p>
                      <a:pPr algn="l" rtl="0"/>
                      <a:r>
                        <a:rPr lang="fr-FR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Eau  peptoné alcaline : permet enrichissement.</a:t>
                      </a:r>
                      <a:endParaRPr lang="ar-S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Aéro-Anaérobie.</a:t>
                      </a:r>
                      <a:endParaRPr lang="ar-SA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63"/>
    </mc:Choice>
    <mc:Fallback xmlns="">
      <p:transition spd="slow" advTm="99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000" dirty="0">
                <a:latin typeface="Times New Roman" pitchFamily="18" charset="0"/>
                <a:cs typeface="Times New Roman" pitchFamily="18" charset="0"/>
              </a:rPr>
              <a:t>TCBS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8" y="1747004"/>
            <a:ext cx="7128792" cy="4320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8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93"/>
    </mc:Choice>
    <mc:Fallback xmlns="">
      <p:transition spd="slow" advTm="85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857364"/>
          </a:xfrm>
        </p:spPr>
        <p:txBody>
          <a:bodyPr>
            <a:normAutofit fontScale="90000"/>
          </a:bodyPr>
          <a:lstStyle/>
          <a:p>
            <a:pPr algn="ctr" rtl="0"/>
            <a:r>
              <a:rPr lang="en-US" sz="4400" b="0" i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Caracteres</a:t>
            </a:r>
            <a:r>
              <a:rPr lang="en-US" sz="4400" b="0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i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enzymatique</a:t>
            </a:r>
            <a:r>
              <a:rPr lang="en-US" sz="4400" b="0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et biochumique</a:t>
            </a:r>
            <a:r>
              <a:rPr lang="fr-FR" sz="4400" b="0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ar-SA" sz="4400" b="0" i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5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8935766"/>
              </p:ext>
            </p:extLst>
          </p:nvPr>
        </p:nvGraphicFramePr>
        <p:xfrm>
          <a:off x="-108520" y="1780286"/>
          <a:ext cx="8798232" cy="475252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17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1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2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32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15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35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87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647285">
                <a:tc>
                  <a:txBody>
                    <a:bodyPr/>
                    <a:lstStyle/>
                    <a:p>
                      <a:pPr algn="l" rtl="0"/>
                      <a:r>
                        <a:rPr lang="fr-FR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Polymyxine B</a:t>
                      </a:r>
                      <a:endParaRPr lang="ar-SA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Métabolisme</a:t>
                      </a:r>
                      <a:endParaRPr lang="ar-SA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O 129</a:t>
                      </a:r>
                      <a:endParaRPr lang="ar-SA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Gel</a:t>
                      </a:r>
                    </a:p>
                    <a:p>
                      <a:pPr algn="l" rtl="0"/>
                      <a:endParaRPr lang="ar-SA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ADH</a:t>
                      </a:r>
                      <a:r>
                        <a:rPr lang="fr-FR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ar-S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ar-DZ" sz="20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0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CAT</a:t>
                      </a:r>
                      <a:endParaRPr lang="ar-SA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OX</a:t>
                      </a:r>
                      <a:endParaRPr lang="ar-S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5243">
                <a:tc>
                  <a:txBody>
                    <a:bodyPr/>
                    <a:lstStyle/>
                    <a:p>
                      <a:pPr rtl="1"/>
                      <a:r>
                        <a:rPr lang="fr-FR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R/S</a:t>
                      </a:r>
                      <a:endParaRPr lang="ar-SA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fr-FR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Fermen-tatif</a:t>
                      </a:r>
                      <a:r>
                        <a:rPr lang="fr-FR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ar-SA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ar-SA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ar-SA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fr-FR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dirty="0" smtClean="0"/>
                        <a:t> </a:t>
                      </a:r>
                      <a:r>
                        <a:rPr lang="fr-FR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ar-SA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4000" dirty="0" smtClean="0"/>
                        <a:t> </a:t>
                      </a:r>
                      <a:r>
                        <a:rPr lang="fr-FR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ar-SA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014"/>
    </mc:Choice>
    <mc:Fallback xmlns="">
      <p:transition spd="slow" advTm="201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0458808"/>
              </p:ext>
            </p:extLst>
          </p:nvPr>
        </p:nvGraphicFramePr>
        <p:xfrm>
          <a:off x="579141" y="1340768"/>
          <a:ext cx="6995118" cy="374441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00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7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36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96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90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85740">
                <a:tc>
                  <a:txBody>
                    <a:bodyPr/>
                    <a:lstStyle/>
                    <a:p>
                      <a:pPr algn="l" rtl="0"/>
                      <a:r>
                        <a:rPr lang="fr-FR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Halophile</a:t>
                      </a:r>
                      <a:endParaRPr lang="ar-SA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GEL</a:t>
                      </a:r>
                      <a:endParaRPr lang="ar-SA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ODC</a:t>
                      </a:r>
                      <a:endParaRPr lang="ar-SA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LDC</a:t>
                      </a:r>
                      <a:endParaRPr lang="ar-SA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ADH</a:t>
                      </a:r>
                      <a:r>
                        <a:rPr lang="fr-FR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ar-S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20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SAC</a:t>
                      </a:r>
                      <a:endParaRPr lang="ar-SA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VP</a:t>
                      </a:r>
                      <a:endParaRPr lang="ar-S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8676">
                <a:tc>
                  <a:txBody>
                    <a:bodyPr/>
                    <a:lstStyle/>
                    <a:p>
                      <a:pPr algn="ctr" rtl="1"/>
                      <a:r>
                        <a:rPr lang="fr-FR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ar-SA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ar-SA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ar-SA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ar-SA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fr-FR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dirty="0" smtClean="0"/>
                        <a:t> </a:t>
                      </a:r>
                      <a:r>
                        <a:rPr lang="fr-FR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ar-SA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+/-</a:t>
                      </a:r>
                      <a:endParaRPr lang="ar-SA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5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57"/>
    </mc:Choice>
    <mc:Fallback xmlns="">
      <p:transition spd="slow" advTm="49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0" dirty="0"/>
              <a:t>Les galeries API System 20E et 20NE sont un appoint important au diagnostic rapide.</a:t>
            </a:r>
            <a:br>
              <a:rPr lang="fr-FR" b="0" dirty="0"/>
            </a:br>
            <a:r>
              <a:rPr lang="fr-FR" b="0" dirty="0"/>
              <a:t/>
            </a:r>
            <a:br>
              <a:rPr lang="fr-FR" b="0" dirty="0"/>
            </a:br>
            <a:r>
              <a:rPr lang="fr-FR" b="0" dirty="0"/>
              <a:t/>
            </a:r>
            <a:br>
              <a:rPr lang="fr-FR" b="0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0432" y="732072"/>
            <a:ext cx="7239000" cy="4846320"/>
          </a:xfrm>
        </p:spPr>
        <p:txBody>
          <a:bodyPr/>
          <a:lstStyle/>
          <a:p>
            <a:r>
              <a:rPr lang="fr-FR" dirty="0"/>
              <a:t>Les galeries API System 20E et 20NE sont un appoint important au diagnostic rapide.</a:t>
            </a:r>
            <a:br>
              <a:rPr lang="fr-FR" dirty="0"/>
            </a:br>
            <a:endParaRPr lang="fr-FR" dirty="0"/>
          </a:p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75072"/>
            <a:ext cx="6264696" cy="1670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11" y="3761389"/>
            <a:ext cx="6264696" cy="160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1619672" y="580526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API System 20E</a:t>
            </a:r>
            <a:endParaRPr lang="fr-FR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1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23"/>
    </mc:Choice>
    <mc:Fallback xmlns="">
      <p:transition spd="slow" advTm="20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36" y="397406"/>
            <a:ext cx="6552728" cy="245553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36" y="3212976"/>
            <a:ext cx="6552728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ZoneTexte 5"/>
          <p:cNvSpPr txBox="1"/>
          <p:nvPr/>
        </p:nvSpPr>
        <p:spPr>
          <a:xfrm>
            <a:off x="1331640" y="630932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API System 20NE</a:t>
            </a:r>
            <a:endParaRPr lang="fr-FR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24"/>
    </mc:Choice>
    <mc:Fallback xmlns="">
      <p:transition spd="slow" advTm="42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417"/>
    </mc:Choice>
    <mc:Fallback xmlns="">
      <p:transition spd="slow" advTm="131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0"/>
            <a:r>
              <a:rPr lang="en-US" sz="4400" b="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conclusion</a:t>
            </a:r>
            <a:r>
              <a:rPr lang="fr-FR" sz="4400" b="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ar-SA" sz="4400" b="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0">
              <a:buNone/>
            </a:pPr>
            <a:r>
              <a:rPr lang="en-US" dirty="0" smtClean="0"/>
              <a:t>  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i="1" dirty="0" err="1" smtClean="0">
                <a:latin typeface="Times New Roman" pitchFamily="18" charset="0"/>
                <a:cs typeface="Times New Roman" pitchFamily="18" charset="0"/>
              </a:rPr>
              <a:t>vibrio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i="1" dirty="0" smtClean="0">
                <a:latin typeface="Times New Roman" pitchFamily="18" charset="0"/>
                <a:cs typeface="Times New Roman" pitchFamily="18" charset="0"/>
              </a:rPr>
              <a:t>choléra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maladie à déclaration obligatoire , la prévention c’est mieux que le traitement   (les mesures d’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hygiéne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) a pour but d’éviter toute risque de contamination </a:t>
            </a:r>
            <a:endParaRPr lang="ar-SA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10"/>
    </mc:Choice>
    <mc:Fallback xmlns="">
      <p:transition spd="slow" advTm="9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fr-FR" sz="4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en-US" sz="4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férences</a:t>
            </a:r>
            <a:r>
              <a:rPr lang="fr-FR" sz="4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ar-SA" sz="4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l" rtl="0"/>
            <a:r>
              <a:rPr lang="en-US" dirty="0" err="1" smtClean="0"/>
              <a:t>Livre</a:t>
            </a:r>
            <a:r>
              <a:rPr lang="en-US" dirty="0" smtClean="0"/>
              <a:t> de b</a:t>
            </a:r>
            <a:r>
              <a:rPr lang="fr-FR" dirty="0" err="1" smtClean="0"/>
              <a:t>actériologie</a:t>
            </a:r>
            <a:r>
              <a:rPr lang="fr-FR" dirty="0" smtClean="0"/>
              <a:t> et virologie pratique par </a:t>
            </a:r>
            <a:r>
              <a:rPr lang="fr-FR" dirty="0" err="1" smtClean="0"/>
              <a:t>Drs</a:t>
            </a:r>
            <a:r>
              <a:rPr lang="fr-FR" dirty="0" smtClean="0"/>
              <a:t>: J.</a:t>
            </a:r>
            <a:r>
              <a:rPr lang="fr-FR" dirty="0" err="1" smtClean="0"/>
              <a:t>Grosjean,D.Clavé;M.Archamband</a:t>
            </a:r>
            <a:r>
              <a:rPr lang="fr-FR" dirty="0" smtClean="0"/>
              <a:t>.</a:t>
            </a:r>
          </a:p>
          <a:p>
            <a:pPr algn="l" rtl="0"/>
            <a:r>
              <a:rPr lang="fr-FR" dirty="0" smtClean="0"/>
              <a:t>WWW.microbes-edu.org</a:t>
            </a:r>
          </a:p>
          <a:p>
            <a:pPr algn="l" rtl="0"/>
            <a:r>
              <a:rPr lang="fr-FR" dirty="0" smtClean="0"/>
              <a:t>spiraconnect.univ-lyon1.fr(cours).</a:t>
            </a:r>
          </a:p>
          <a:p>
            <a:pPr algn="l" rtl="0"/>
            <a:r>
              <a:rPr lang="fr-FR" dirty="0" smtClean="0"/>
              <a:t>WWW.cdc.gov</a:t>
            </a:r>
          </a:p>
          <a:p>
            <a:pPr algn="l" rtl="0"/>
            <a:r>
              <a:rPr lang="fr-FR" dirty="0" smtClean="0"/>
              <a:t>WWW.health.gov.on.ca</a:t>
            </a:r>
          </a:p>
          <a:p>
            <a:pPr algn="l" rtl="0"/>
            <a:r>
              <a:rPr lang="fr-FR" dirty="0" smtClean="0">
                <a:hlinkClick r:id="rId4"/>
              </a:rPr>
              <a:t>WWW.fao.org</a:t>
            </a:r>
            <a:endParaRPr lang="fr-FR" dirty="0" smtClean="0"/>
          </a:p>
          <a:p>
            <a:pPr algn="l" rtl="0"/>
            <a:r>
              <a:rPr lang="fr-FR" dirty="0">
                <a:hlinkClick r:id="rId5"/>
              </a:rPr>
              <a:t>http://www.microbes-edu.org/professionel/diag/vibiro.html</a:t>
            </a:r>
            <a:endParaRPr lang="ar-SA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74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642918"/>
          </a:xfrm>
        </p:spPr>
        <p:txBody>
          <a:bodyPr/>
          <a:lstStyle/>
          <a:p>
            <a:pPr algn="ctr"/>
            <a:r>
              <a:rPr lang="en-US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fr-FR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de travail:</a:t>
            </a:r>
            <a:endParaRPr lang="ar-SA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85794"/>
            <a:ext cx="7239000" cy="7429552"/>
          </a:xfrm>
        </p:spPr>
        <p:txBody>
          <a:bodyPr>
            <a:normAutofit/>
          </a:bodyPr>
          <a:lstStyle/>
          <a:p>
            <a:pPr algn="l" rtl="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finition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abitat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fr-FR" sz="2800" i="1" dirty="0" smtClean="0">
                <a:latin typeface="Times New Roman" pitchFamily="18" charset="0"/>
                <a:cs typeface="Times New Roman" pitchFamily="18" charset="0"/>
              </a:rPr>
              <a:t>Pouvoir pathogène</a:t>
            </a:r>
          </a:p>
          <a:p>
            <a:pPr algn="l" rtl="0"/>
            <a:r>
              <a:rPr lang="fr-FR" sz="2800" i="1" dirty="0" smtClean="0">
                <a:latin typeface="Times New Roman" pitchFamily="18" charset="0"/>
                <a:cs typeface="Times New Roman" pitchFamily="18" charset="0"/>
              </a:rPr>
              <a:t>Echantillon biologique</a:t>
            </a:r>
          </a:p>
          <a:p>
            <a:pPr algn="l" rtl="0"/>
            <a:r>
              <a:rPr lang="fr-FR" sz="2800" i="1" dirty="0" smtClean="0">
                <a:latin typeface="Times New Roman" pitchFamily="18" charset="0"/>
                <a:cs typeface="Times New Roman" pitchFamily="18" charset="0"/>
              </a:rPr>
              <a:t>Classification</a:t>
            </a:r>
          </a:p>
          <a:p>
            <a:pPr algn="l" rtl="0"/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Morphologie</a:t>
            </a:r>
          </a:p>
          <a:p>
            <a:pPr algn="l" rtl="0"/>
            <a:r>
              <a:rPr lang="fr-FR" sz="2800" i="1" dirty="0" smtClean="0">
                <a:latin typeface="Times New Roman" pitchFamily="18" charset="0"/>
                <a:cs typeface="Times New Roman" pitchFamily="18" charset="0"/>
              </a:rPr>
              <a:t>Caractères culturaux</a:t>
            </a:r>
          </a:p>
          <a:p>
            <a:pPr algn="l" rtl="0"/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Caracteres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enzymatique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biochimiques</a:t>
            </a:r>
            <a:endParaRPr lang="en-US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fr-FR" sz="2800" i="1" dirty="0" smtClean="0">
                <a:latin typeface="Times New Roman" pitchFamily="18" charset="0"/>
                <a:cs typeface="Times New Roman" pitchFamily="18" charset="0"/>
              </a:rPr>
              <a:t>Modes de transmission</a:t>
            </a:r>
          </a:p>
          <a:p>
            <a:pPr algn="l" rtl="0"/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Diagnostique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g</a:t>
            </a:r>
            <a:r>
              <a:rPr lang="fr-FR" sz="2800" i="1" dirty="0" err="1" smtClean="0">
                <a:latin typeface="Times New Roman" pitchFamily="18" charset="0"/>
                <a:cs typeface="Times New Roman" pitchFamily="18" charset="0"/>
              </a:rPr>
              <a:t>énerale</a:t>
            </a:r>
            <a:endParaRPr lang="fr-FR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Conclusion</a:t>
            </a:r>
          </a:p>
          <a:p>
            <a:pPr algn="l" rtl="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férences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fr-FR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rtl="0" fontAlgn="t"/>
            <a:endParaRPr lang="ar-SA" b="1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44"/>
    </mc:Choice>
    <mc:Fallback xmlns="">
      <p:transition spd="slow" advTm="26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definition</a:t>
            </a:r>
            <a:r>
              <a:rPr lang="fr-FR" sz="4800" b="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ar-SA" sz="4800" b="0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9416"/>
            <a:ext cx="7686700" cy="4846320"/>
          </a:xfrm>
        </p:spPr>
        <p:txBody>
          <a:bodyPr/>
          <a:lstStyle/>
          <a:p>
            <a:pPr algn="just">
              <a:buNone/>
            </a:pPr>
            <a:r>
              <a:rPr lang="fr-FR" sz="3600" i="1" dirty="0" smtClean="0">
                <a:latin typeface="Times New Roman" pitchFamily="18" charset="0"/>
                <a:cs typeface="Times New Roman" pitchFamily="18" charset="0"/>
              </a:rPr>
              <a:t>   Vibrio </a:t>
            </a:r>
            <a:r>
              <a:rPr lang="fr-FR" sz="3600" i="1" dirty="0" err="1">
                <a:latin typeface="Times New Roman" pitchFamily="18" charset="0"/>
                <a:cs typeface="Times New Roman" pitchFamily="18" charset="0"/>
              </a:rPr>
              <a:t>cholerae</a:t>
            </a:r>
            <a:r>
              <a:rPr lang="fr-FR" sz="3600" i="1" dirty="0">
                <a:latin typeface="Times New Roman" pitchFamily="18" charset="0"/>
                <a:cs typeface="Times New Roman" pitchFamily="18" charset="0"/>
              </a:rPr>
              <a:t> est une </a:t>
            </a:r>
            <a:r>
              <a:rPr lang="fr-FR" sz="3600" i="1" dirty="0" smtClean="0">
                <a:latin typeface="Times New Roman" pitchFamily="18" charset="0"/>
                <a:cs typeface="Times New Roman" pitchFamily="18" charset="0"/>
              </a:rPr>
              <a:t>procaryote, protéobacterie </a:t>
            </a:r>
            <a:r>
              <a:rPr lang="fr-FR" sz="3600" i="1" dirty="0">
                <a:latin typeface="Times New Roman" pitchFamily="18" charset="0"/>
                <a:cs typeface="Times New Roman" pitchFamily="18" charset="0"/>
              </a:rPr>
              <a:t>aquatique, oxydase positive, à Gram </a:t>
            </a:r>
            <a:r>
              <a:rPr lang="fr-FR" sz="3600" i="1" dirty="0" smtClean="0">
                <a:latin typeface="Times New Roman" pitchFamily="18" charset="0"/>
                <a:cs typeface="Times New Roman" pitchFamily="18" charset="0"/>
              </a:rPr>
              <a:t>négative incurvée, et 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reproduisent par scissiparité.</a:t>
            </a:r>
            <a:endParaRPr lang="ar-SA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35"/>
    </mc:Choice>
    <mc:Fallback xmlns="">
      <p:transition spd="slow" advTm="35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fr-FR" sz="4400" b="0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abitat</a:t>
            </a:r>
            <a:r>
              <a:rPr lang="fr-FR" sz="4400" b="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ar-SA" sz="4400" b="0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714488"/>
            <a:ext cx="8286776" cy="4741248"/>
          </a:xfrm>
        </p:spPr>
        <p:txBody>
          <a:bodyPr/>
          <a:lstStyle/>
          <a:p>
            <a:pPr algn="l" rtl="0">
              <a:buNone/>
            </a:pPr>
            <a:r>
              <a:rPr lang="fr-FR" sz="3600" i="1" dirty="0" smtClean="0">
                <a:latin typeface="Times New Roman" pitchFamily="18" charset="0"/>
                <a:cs typeface="Times New Roman" pitchFamily="18" charset="0"/>
              </a:rPr>
              <a:t>      Le genre Vibrio est constitué d’espèces aquatiques initialement d’origine marine ,vit librement dans l’environnement mais leur survie est accrue lorsqu’elle est associée à d’autres organismes aquatiques.</a:t>
            </a:r>
            <a:endParaRPr lang="ar-SA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47"/>
    </mc:Choice>
    <mc:Fallback xmlns="">
      <p:transition spd="slow" advTm="92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214422"/>
          </a:xfrm>
        </p:spPr>
        <p:txBody>
          <a:bodyPr>
            <a:normAutofit/>
          </a:bodyPr>
          <a:lstStyle/>
          <a:p>
            <a:pPr algn="ctr"/>
            <a:r>
              <a:rPr lang="fr-FR" sz="4400" b="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Pouvoir pathogène:</a:t>
            </a:r>
            <a:endParaRPr lang="ar-SA" sz="4400" b="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500174"/>
            <a:ext cx="8001024" cy="4955562"/>
          </a:xfrm>
        </p:spPr>
        <p:txBody>
          <a:bodyPr/>
          <a:lstStyle/>
          <a:p>
            <a:pPr algn="l">
              <a:buNone/>
            </a:pP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fr-FR" sz="3600" i="1" dirty="0" smtClean="0">
                <a:latin typeface="Times New Roman" pitchFamily="18" charset="0"/>
                <a:cs typeface="Times New Roman" pitchFamily="18" charset="0"/>
              </a:rPr>
              <a:t>les vibrions cholériques sont des agents responsables du choléra par la libération </a:t>
            </a:r>
            <a:endParaRPr lang="ar-SA" sz="3600" i="1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None/>
            </a:pPr>
            <a:r>
              <a:rPr lang="fr-FR" sz="3600" i="1" dirty="0" smtClean="0">
                <a:latin typeface="Times New Roman" pitchFamily="18" charset="0"/>
                <a:cs typeface="Times New Roman" pitchFamily="18" charset="0"/>
              </a:rPr>
              <a:t>de la toxine cholérique .</a:t>
            </a:r>
          </a:p>
          <a:p>
            <a:pPr algn="l" rtl="0">
              <a:buNone/>
            </a:pPr>
            <a:r>
              <a:rPr lang="fr-FR" sz="3600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fr-FR" sz="4000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Les aliments responsable :</a:t>
            </a:r>
          </a:p>
          <a:p>
            <a:pPr algn="l" rtl="0">
              <a:buNone/>
            </a:pPr>
            <a:r>
              <a:rPr lang="fr-FR" sz="3600" i="1" dirty="0" smtClean="0">
                <a:latin typeface="Times New Roman" pitchFamily="18" charset="0"/>
                <a:cs typeface="Times New Roman" pitchFamily="18" charset="0"/>
              </a:rPr>
              <a:t>_ les poissons </a:t>
            </a:r>
          </a:p>
          <a:p>
            <a:pPr algn="l" rtl="0">
              <a:buNone/>
            </a:pPr>
            <a:r>
              <a:rPr lang="fr-FR" sz="3600" i="1" dirty="0" smtClean="0">
                <a:latin typeface="Times New Roman" pitchFamily="18" charset="0"/>
                <a:cs typeface="Times New Roman" pitchFamily="18" charset="0"/>
              </a:rPr>
              <a:t>_ les fruits de mer</a:t>
            </a:r>
          </a:p>
          <a:p>
            <a:pPr algn="l" rtl="0">
              <a:buNone/>
            </a:pPr>
            <a:r>
              <a:rPr lang="fr-FR" sz="3600" i="1" dirty="0" smtClean="0">
                <a:latin typeface="Times New Roman" pitchFamily="18" charset="0"/>
                <a:cs typeface="Times New Roman" pitchFamily="18" charset="0"/>
              </a:rPr>
              <a:t>_ les fruits et légumes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56"/>
    </mc:Choice>
    <mc:Fallback xmlns="">
      <p:transition spd="slow" advTm="112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Modes de transmission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orale, d'origine fécale.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Consommation d'eau ou d'aliments souillés.</a:t>
            </a:r>
            <a:r>
              <a:rPr lang="ar-SA" sz="28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Contact direct avec une personne infectée : la sueur, riche en vibrions joue un rôle important dans les contaminations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interhumaines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surtout en zone tropicale sèche.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fr-F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7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71"/>
    </mc:Choice>
    <mc:Fallback xmlns="">
      <p:transition spd="slow" advTm="47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07246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b="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Echantillon</a:t>
            </a:r>
            <a:r>
              <a:rPr lang="fr-FR" sz="4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800" b="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biologique</a:t>
            </a:r>
            <a:r>
              <a:rPr lang="fr-FR" sz="4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ar-SA" sz="4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428736"/>
            <a:ext cx="7696200" cy="5027000"/>
          </a:xfrm>
        </p:spPr>
        <p:txBody>
          <a:bodyPr>
            <a:normAutofit/>
          </a:bodyPr>
          <a:lstStyle/>
          <a:p>
            <a:pPr algn="l" rtl="0"/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Eau de boisson et aliments souillés.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Sources d'eau contaminées par des déjections humaines telles que les puits, marigots, rivières, etc…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Les excréments ou selles d'une personne infectée.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None/>
            </a:pPr>
            <a:endParaRPr lang="ar-SA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9"/>
    </mc:Choice>
    <mc:Fallback xmlns="">
      <p:transition spd="slow" advTm="36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38"/>
          </a:xfrm>
        </p:spPr>
        <p:txBody>
          <a:bodyPr/>
          <a:lstStyle/>
          <a:p>
            <a:pPr algn="ctr"/>
            <a:r>
              <a:rPr lang="fr-FR" dirty="0" err="1" smtClean="0"/>
              <a:t>cLAssification</a:t>
            </a:r>
            <a:endParaRPr lang="ar-S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None/>
            </a:pPr>
            <a:endParaRPr lang="fr-FR" b="1" dirty="0" smtClean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064146"/>
              </p:ext>
            </p:extLst>
          </p:nvPr>
        </p:nvGraphicFramePr>
        <p:xfrm>
          <a:off x="109198" y="1052678"/>
          <a:ext cx="7748950" cy="558089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5393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8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3866">
                <a:tc>
                  <a:txBody>
                    <a:bodyPr/>
                    <a:lstStyle/>
                    <a:p>
                      <a:pPr algn="l" rtl="0"/>
                      <a:r>
                        <a:rPr lang="fr-FR" sz="3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BACTERIA</a:t>
                      </a:r>
                      <a:endParaRPr lang="ar-SA" sz="3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DOMAINE </a:t>
                      </a:r>
                      <a:endParaRPr lang="ar-SA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8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3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proteobacteria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PHYLUM</a:t>
                      </a:r>
                      <a:endParaRPr lang="ar-SA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4764">
                <a:tc>
                  <a:txBody>
                    <a:bodyPr/>
                    <a:lstStyle/>
                    <a:p>
                      <a:pPr algn="l" rtl="0"/>
                      <a:r>
                        <a:rPr lang="fr-FR" sz="3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Gamma</a:t>
                      </a:r>
                      <a:r>
                        <a:rPr lang="fr-FR" sz="32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3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proteobacteria</a:t>
                      </a:r>
                      <a:endParaRPr lang="ar-SA" sz="3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CLASSE</a:t>
                      </a:r>
                      <a:endParaRPr lang="ar-SA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3866">
                <a:tc>
                  <a:txBody>
                    <a:bodyPr/>
                    <a:lstStyle/>
                    <a:p>
                      <a:pPr algn="l" rtl="0"/>
                      <a:r>
                        <a:rPr lang="fr-FR" sz="3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32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Vibrionale</a:t>
                      </a:r>
                      <a:endParaRPr lang="ar-SA" sz="3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ORDRE</a:t>
                      </a:r>
                      <a:endParaRPr lang="ar-SA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4764">
                <a:tc>
                  <a:txBody>
                    <a:bodyPr/>
                    <a:lstStyle/>
                    <a:p>
                      <a:pPr algn="l" rtl="0"/>
                      <a:r>
                        <a:rPr lang="fr-FR" sz="32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Vibrionaceae</a:t>
                      </a:r>
                      <a:endParaRPr lang="ar-SA" sz="3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ar-SA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l" rtl="0"/>
                      <a:r>
                        <a:rPr lang="fr-FR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FAMILLE</a:t>
                      </a:r>
                      <a:endParaRPr lang="ar-SA" sz="3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3866">
                <a:tc>
                  <a:txBody>
                    <a:bodyPr/>
                    <a:lstStyle/>
                    <a:p>
                      <a:pPr algn="l" rtl="0"/>
                      <a:r>
                        <a:rPr lang="fr-FR" sz="32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Vibrio</a:t>
                      </a:r>
                      <a:endParaRPr lang="ar-SA" sz="3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GENRE</a:t>
                      </a:r>
                      <a:endParaRPr lang="ar-SA" sz="3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3866">
                <a:tc>
                  <a:txBody>
                    <a:bodyPr/>
                    <a:lstStyle/>
                    <a:p>
                      <a:pPr algn="l" rtl="0"/>
                      <a:r>
                        <a:rPr lang="fr-FR" sz="32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Vibrio</a:t>
                      </a:r>
                      <a:r>
                        <a:rPr lang="fr-FR" sz="3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32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cholerae</a:t>
                      </a:r>
                      <a:endParaRPr lang="ar-SA" sz="32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ESPECE</a:t>
                      </a:r>
                      <a:endParaRPr lang="ar-SA" sz="3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28"/>
    </mc:Choice>
    <mc:Fallback xmlns="">
      <p:transition spd="slow" advTm="51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</p:spPr>
        <p:txBody>
          <a:bodyPr>
            <a:normAutofit/>
          </a:bodyPr>
          <a:lstStyle/>
          <a:p>
            <a:pPr algn="ctr" rtl="0"/>
            <a:r>
              <a:rPr lang="fr-FR" sz="4400" b="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MORPHOLOGIE:</a:t>
            </a:r>
            <a:endParaRPr lang="ar-SA" sz="4400" b="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7283439"/>
              </p:ext>
            </p:extLst>
          </p:nvPr>
        </p:nvGraphicFramePr>
        <p:xfrm>
          <a:off x="58502" y="1412776"/>
          <a:ext cx="8036396" cy="424817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09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9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9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90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27054">
                <a:tc>
                  <a:txBody>
                    <a:bodyPr/>
                    <a:lstStyle/>
                    <a:p>
                      <a:pPr algn="l" rtl="0"/>
                      <a:r>
                        <a:rPr lang="fr-FR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Gram</a:t>
                      </a:r>
                      <a:endParaRPr lang="ar-SA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Mobilité</a:t>
                      </a:r>
                      <a:endParaRPr lang="ar-SA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Capsule ou spore</a:t>
                      </a:r>
                      <a:endParaRPr lang="ar-SA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Aspect</a:t>
                      </a:r>
                      <a:r>
                        <a:rPr lang="fr-FR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gram</a:t>
                      </a:r>
                      <a:endParaRPr lang="ar-SA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1117">
                <a:tc>
                  <a:txBody>
                    <a:bodyPr/>
                    <a:lstStyle/>
                    <a:p>
                      <a:pPr algn="l" rtl="0"/>
                      <a:endParaRPr lang="fr-FR" sz="4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rtl="0"/>
                      <a:r>
                        <a:rPr lang="fr-FR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_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4800" dirty="0" smtClean="0"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</a:p>
                    <a:p>
                      <a:pPr algn="l" rtl="0"/>
                      <a:r>
                        <a:rPr lang="fr-FR" sz="4800" dirty="0" smtClean="0">
                          <a:latin typeface="Times New Roman" pitchFamily="18" charset="0"/>
                          <a:cs typeface="Times New Roman" pitchFamily="18" charset="0"/>
                        </a:rPr>
                        <a:t>     +</a:t>
                      </a:r>
                      <a:endParaRPr lang="ar-SA" sz="4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Parfois capsulés , non sporulé .</a:t>
                      </a:r>
                      <a:endParaRPr lang="ar-SA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fr-FR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Bacilles</a:t>
                      </a:r>
                      <a:r>
                        <a:rPr lang="fr-FR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, incurvés .</a:t>
                      </a:r>
                      <a:endParaRPr lang="ar-SA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74"/>
    </mc:Choice>
    <mc:Fallback xmlns="">
      <p:transition spd="slow" advTm="47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2236</TotalTime>
  <Words>432</Words>
  <Application>Microsoft Office PowerPoint</Application>
  <PresentationFormat>Affichage à l'écran (4:3)</PresentationFormat>
  <Paragraphs>127</Paragraphs>
  <Slides>18</Slides>
  <Notes>0</Notes>
  <HiddenSlides>0</HiddenSlides>
  <MMClips>18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Comic Sans MS</vt:lpstr>
      <vt:lpstr>Tahoma</vt:lpstr>
      <vt:lpstr>Times New Roman</vt:lpstr>
      <vt:lpstr>Trebuchet MS</vt:lpstr>
      <vt:lpstr>Wingdings</vt:lpstr>
      <vt:lpstr>Wingdings 2</vt:lpstr>
      <vt:lpstr>Opulent</vt:lpstr>
      <vt:lpstr>Présentation PowerPoint</vt:lpstr>
      <vt:lpstr>Plan de travail:</vt:lpstr>
      <vt:lpstr>definition:</vt:lpstr>
      <vt:lpstr>Habitat:</vt:lpstr>
      <vt:lpstr>Pouvoir pathogène:</vt:lpstr>
      <vt:lpstr>Modes de transmission</vt:lpstr>
      <vt:lpstr>Echantillon biologique :</vt:lpstr>
      <vt:lpstr>cLAssification</vt:lpstr>
      <vt:lpstr>MORPHOLOGIE:</vt:lpstr>
      <vt:lpstr>Caractères culturaux:</vt:lpstr>
      <vt:lpstr>TCBS</vt:lpstr>
      <vt:lpstr>Caracteres enzymatique et biochumique:</vt:lpstr>
      <vt:lpstr>Présentation PowerPoint</vt:lpstr>
      <vt:lpstr>Les galeries API System 20E et 20NE sont un appoint important au diagnostic rapide.   </vt:lpstr>
      <vt:lpstr>Présentation PowerPoint</vt:lpstr>
      <vt:lpstr>Présentation PowerPoint</vt:lpstr>
      <vt:lpstr>conclusion:</vt:lpstr>
      <vt:lpstr>références: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مراد</dc:creator>
  <cp:lastModifiedBy>DELL</cp:lastModifiedBy>
  <cp:revision>62</cp:revision>
  <dcterms:created xsi:type="dcterms:W3CDTF">2020-02-19T09:38:45Z</dcterms:created>
  <dcterms:modified xsi:type="dcterms:W3CDTF">2020-08-24T17:55:23Z</dcterms:modified>
</cp:coreProperties>
</file>