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2" r:id="rId3"/>
    <p:sldId id="282" r:id="rId4"/>
    <p:sldId id="273" r:id="rId5"/>
    <p:sldId id="283" r:id="rId6"/>
    <p:sldId id="262" r:id="rId7"/>
    <p:sldId id="259" r:id="rId8"/>
    <p:sldId id="260" r:id="rId9"/>
    <p:sldId id="261" r:id="rId10"/>
    <p:sldId id="263" r:id="rId11"/>
    <p:sldId id="264" r:id="rId12"/>
    <p:sldId id="265" r:id="rId13"/>
    <p:sldId id="266" r:id="rId14"/>
    <p:sldId id="267" r:id="rId15"/>
    <p:sldId id="284" r:id="rId16"/>
    <p:sldId id="268" r:id="rId17"/>
    <p:sldId id="269" r:id="rId18"/>
    <p:sldId id="285" r:id="rId19"/>
    <p:sldId id="270" r:id="rId20"/>
    <p:sldId id="271" r:id="rId21"/>
    <p:sldId id="286" r:id="rId22"/>
    <p:sldId id="275" r:id="rId23"/>
    <p:sldId id="276" r:id="rId24"/>
    <p:sldId id="277" r:id="rId25"/>
    <p:sldId id="287" r:id="rId26"/>
    <p:sldId id="288" r:id="rId27"/>
    <p:sldId id="278" r:id="rId28"/>
    <p:sldId id="280" r:id="rId29"/>
    <p:sldId id="281" r:id="rId3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70" d="100"/>
          <a:sy n="70" d="100"/>
        </p:scale>
        <p:origin x="-13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E964D-9DC0-495B-BC23-17CA5C68B5F6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CF0-40B9-4FF0-80F0-4B94D47CAB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E964D-9DC0-495B-BC23-17CA5C68B5F6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CF0-40B9-4FF0-80F0-4B94D47CAB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E964D-9DC0-495B-BC23-17CA5C68B5F6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CF0-40B9-4FF0-80F0-4B94D47CAB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E964D-9DC0-495B-BC23-17CA5C68B5F6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CF0-40B9-4FF0-80F0-4B94D47CAB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E964D-9DC0-495B-BC23-17CA5C68B5F6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CF0-40B9-4FF0-80F0-4B94D47CAB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E964D-9DC0-495B-BC23-17CA5C68B5F6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CF0-40B9-4FF0-80F0-4B94D47CAB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E964D-9DC0-495B-BC23-17CA5C68B5F6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CF0-40B9-4FF0-80F0-4B94D47CAB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E964D-9DC0-495B-BC23-17CA5C68B5F6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CF0-40B9-4FF0-80F0-4B94D47CAB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E964D-9DC0-495B-BC23-17CA5C68B5F6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CF0-40B9-4FF0-80F0-4B94D47CAB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E964D-9DC0-495B-BC23-17CA5C68B5F6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CF0-40B9-4FF0-80F0-4B94D47CAB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E964D-9DC0-495B-BC23-17CA5C68B5F6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42CF0-40B9-4FF0-80F0-4B94D47CAB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E964D-9DC0-495B-BC23-17CA5C68B5F6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42CF0-40B9-4FF0-80F0-4B94D47CAB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gif"/><Relationship Id="rId4" Type="http://schemas.openxmlformats.org/officeDocument/2006/relationships/image" Target="../media/image24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gif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gif"/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eg"/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jpeg"/><Relationship Id="rId4" Type="http://schemas.openxmlformats.org/officeDocument/2006/relationships/image" Target="../media/image47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jpeg"/><Relationship Id="rId2" Type="http://schemas.openxmlformats.org/officeDocument/2006/relationships/image" Target="../media/image49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laminés marchand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700808"/>
            <a:ext cx="7615218" cy="2500330"/>
          </a:xfrm>
          <a:prstGeom prst="rect">
            <a:avLst/>
          </a:prstGeom>
          <a:noFill/>
        </p:spPr>
      </p:pic>
      <p:sp>
        <p:nvSpPr>
          <p:cNvPr id="3" name="ZoneTexte 2"/>
          <p:cNvSpPr txBox="1"/>
          <p:nvPr/>
        </p:nvSpPr>
        <p:spPr>
          <a:xfrm>
            <a:off x="2123728" y="548680"/>
            <a:ext cx="475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i="1" u="sng" dirty="0" smtClean="0"/>
              <a:t>Différents profilés</a:t>
            </a:r>
            <a:endParaRPr lang="fr-FR" sz="2400" b="1" i="1" u="sng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systeme porteu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857232"/>
            <a:ext cx="7761228" cy="46434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poutre sous dal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714488"/>
            <a:ext cx="2100268" cy="2830798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14282" y="785794"/>
            <a:ext cx="39001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u="sng" dirty="0"/>
              <a:t>La poutre est positionnée sous la dalle</a:t>
            </a:r>
            <a:r>
              <a:rPr lang="fr-FR" b="1" dirty="0"/>
              <a:t>.</a:t>
            </a:r>
          </a:p>
        </p:txBody>
      </p:sp>
      <p:pic>
        <p:nvPicPr>
          <p:cNvPr id="21508" name="Picture 4" descr="Poutre sous dal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99115" y="428604"/>
            <a:ext cx="4663877" cy="5232643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995936" y="5805264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sz="1600" dirty="0"/>
              <a:t>Poutre sous dalle</a:t>
            </a:r>
            <a:r>
              <a:rPr lang="fr-FR" sz="1600" dirty="0" smtClean="0"/>
              <a:t/>
            </a:r>
            <a:br>
              <a:rPr lang="fr-FR" sz="1600" dirty="0" smtClean="0"/>
            </a:br>
            <a:r>
              <a:rPr lang="fr-FR" sz="1600" dirty="0"/>
              <a:t>16 logements (Audun-le-Tiche)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Poutre à talon incorporé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428604"/>
            <a:ext cx="4564776" cy="5483298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987824" y="594928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sz="1600" dirty="0"/>
              <a:t>Poutre à talon incorporée</a:t>
            </a:r>
            <a:r>
              <a:rPr lang="fr-FR" sz="1600" dirty="0" smtClean="0"/>
              <a:t/>
            </a:r>
            <a:br>
              <a:rPr lang="fr-FR" sz="1600" dirty="0" smtClean="0"/>
            </a:br>
            <a:r>
              <a:rPr lang="fr-FR" sz="1600" dirty="0"/>
              <a:t>31 logements (La Rochelle)</a:t>
            </a:r>
          </a:p>
        </p:txBody>
      </p:sp>
      <p:sp>
        <p:nvSpPr>
          <p:cNvPr id="6" name="Rectangle 5"/>
          <p:cNvSpPr/>
          <p:nvPr/>
        </p:nvSpPr>
        <p:spPr>
          <a:xfrm>
            <a:off x="500034" y="500042"/>
            <a:ext cx="37665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u="sng" dirty="0"/>
              <a:t>La poutre est incorporée dans la dalle</a:t>
            </a:r>
            <a:endParaRPr lang="fr-FR" b="1" dirty="0"/>
          </a:p>
        </p:txBody>
      </p:sp>
      <p:pic>
        <p:nvPicPr>
          <p:cNvPr id="22532" name="Picture 4" descr="Poutre à talon incorporé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836712"/>
            <a:ext cx="2771793" cy="2235318"/>
          </a:xfrm>
          <a:prstGeom prst="rect">
            <a:avLst/>
          </a:prstGeom>
          <a:noFill/>
        </p:spPr>
      </p:pic>
      <p:pic>
        <p:nvPicPr>
          <p:cNvPr id="22534" name="Picture 6" descr="poutre de riv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3429000"/>
            <a:ext cx="1524000" cy="2667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poteau/poutre/palé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214291"/>
            <a:ext cx="3000396" cy="3110168"/>
          </a:xfrm>
          <a:prstGeom prst="rect">
            <a:avLst/>
          </a:prstGeom>
          <a:noFill/>
        </p:spPr>
      </p:pic>
      <p:pic>
        <p:nvPicPr>
          <p:cNvPr id="23556" name="Picture 4" descr="Éclisses soudées sur potea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0138" y="571480"/>
            <a:ext cx="3098495" cy="2643206"/>
          </a:xfrm>
          <a:prstGeom prst="rect">
            <a:avLst/>
          </a:prstGeom>
          <a:noFill/>
        </p:spPr>
      </p:pic>
      <p:pic>
        <p:nvPicPr>
          <p:cNvPr id="23558" name="Picture 6" descr="Plaque d'abou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93940" y="4000504"/>
            <a:ext cx="2907082" cy="2500330"/>
          </a:xfrm>
          <a:prstGeom prst="rect">
            <a:avLst/>
          </a:prstGeom>
          <a:noFill/>
        </p:spPr>
      </p:pic>
      <p:pic>
        <p:nvPicPr>
          <p:cNvPr id="23560" name="Picture 8" descr="Tasseaux et cornièr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34" y="3643314"/>
            <a:ext cx="3143272" cy="27034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roix de St-André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500042"/>
            <a:ext cx="4936062" cy="5116652"/>
          </a:xfrm>
          <a:prstGeom prst="rect">
            <a:avLst/>
          </a:prstGeom>
          <a:noFill/>
        </p:spPr>
      </p:pic>
      <p:pic>
        <p:nvPicPr>
          <p:cNvPr id="24580" name="Picture 4" descr="Disposition des palées de stabilit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285728"/>
            <a:ext cx="2633670" cy="3966564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827584" y="594928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Contreventement en construction métallique</a:t>
            </a:r>
            <a:endParaRPr lang="fr-FR" sz="24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palée dans une clois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764704"/>
            <a:ext cx="5904656" cy="4788535"/>
          </a:xfrm>
          <a:prstGeom prst="rect">
            <a:avLst/>
          </a:prstGeom>
          <a:noFill/>
        </p:spPr>
      </p:pic>
      <p:sp>
        <p:nvSpPr>
          <p:cNvPr id="3" name="ZoneTexte 2"/>
          <p:cNvSpPr txBox="1"/>
          <p:nvPr/>
        </p:nvSpPr>
        <p:spPr>
          <a:xfrm>
            <a:off x="827584" y="594928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Contreventement en construction métallique</a:t>
            </a:r>
            <a:endParaRPr lang="fr-FR" sz="24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Plancher collaborant - HAIRCOL 59 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0179" y="3714752"/>
            <a:ext cx="8402349" cy="2843219"/>
          </a:xfrm>
          <a:prstGeom prst="rect">
            <a:avLst/>
          </a:prstGeom>
          <a:noFill/>
        </p:spPr>
      </p:pic>
      <p:pic>
        <p:nvPicPr>
          <p:cNvPr id="25604" name="Picture 4" descr="planchers à bacs collaborant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5" y="357166"/>
            <a:ext cx="5900695" cy="2428892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5220072" y="332656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Plancher collaborant </a:t>
            </a:r>
            <a:endParaRPr lang="fr-FR" sz="2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187624" y="2636912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composé</a:t>
            </a:r>
            <a:endParaRPr lang="fr-FR" sz="24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395536" y="5949280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simple</a:t>
            </a:r>
            <a:endParaRPr lang="fr-FR" sz="24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Photo de chantier - La rochel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404664"/>
            <a:ext cx="4648030" cy="5923404"/>
          </a:xfrm>
          <a:prstGeom prst="rect">
            <a:avLst/>
          </a:prstGeom>
          <a:noFill/>
        </p:spPr>
      </p:pic>
      <p:sp>
        <p:nvSpPr>
          <p:cNvPr id="3" name="ZoneTexte 2"/>
          <p:cNvSpPr txBox="1"/>
          <p:nvPr/>
        </p:nvSpPr>
        <p:spPr>
          <a:xfrm>
            <a:off x="611560" y="1412776"/>
            <a:ext cx="23042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Préparation du plancher collaborant avant coulage</a:t>
            </a:r>
            <a:endParaRPr lang="fr-FR" sz="24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Bétonn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764704"/>
            <a:ext cx="6624736" cy="5283531"/>
          </a:xfrm>
          <a:prstGeom prst="rect">
            <a:avLst/>
          </a:prstGeom>
          <a:noFill/>
        </p:spPr>
      </p:pic>
      <p:sp>
        <p:nvSpPr>
          <p:cNvPr id="3" name="ZoneTexte 2"/>
          <p:cNvSpPr txBox="1"/>
          <p:nvPr/>
        </p:nvSpPr>
        <p:spPr>
          <a:xfrm>
            <a:off x="323528" y="2708920"/>
            <a:ext cx="1656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coulage du plancher collaborant</a:t>
            </a:r>
            <a:endParaRPr lang="fr-FR" sz="24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structure - Besanç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527" y="714356"/>
            <a:ext cx="8014005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E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404664"/>
            <a:ext cx="2853738" cy="3355306"/>
          </a:xfrm>
          <a:prstGeom prst="rect">
            <a:avLst/>
          </a:prstGeom>
          <a:noFill/>
        </p:spPr>
      </p:pic>
      <p:pic>
        <p:nvPicPr>
          <p:cNvPr id="29700" name="Picture 4" descr="Profils en 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4077072"/>
            <a:ext cx="5557382" cy="2088232"/>
          </a:xfrm>
          <a:prstGeom prst="rect">
            <a:avLst/>
          </a:prstGeom>
          <a:noFill/>
        </p:spPr>
      </p:pic>
      <p:pic>
        <p:nvPicPr>
          <p:cNvPr id="29702" name="Picture 6" descr="Profils IPE/IP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7704" y="0"/>
            <a:ext cx="2917558" cy="3436205"/>
          </a:xfrm>
          <a:prstGeom prst="rect">
            <a:avLst/>
          </a:prstGeom>
          <a:noFill/>
        </p:spPr>
      </p:pic>
      <p:pic>
        <p:nvPicPr>
          <p:cNvPr id="29704" name="Picture 8" descr="Profils UAP/UP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282" y="3214686"/>
            <a:ext cx="2629526" cy="3490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hantier - La Rochel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124744"/>
            <a:ext cx="8318937" cy="4464496"/>
          </a:xfrm>
          <a:prstGeom prst="rect">
            <a:avLst/>
          </a:prstGeom>
          <a:noFill/>
        </p:spPr>
      </p:pic>
      <p:sp>
        <p:nvSpPr>
          <p:cNvPr id="3" name="ZoneTexte 2"/>
          <p:cNvSpPr txBox="1"/>
          <p:nvPr/>
        </p:nvSpPr>
        <p:spPr>
          <a:xfrm>
            <a:off x="2195736" y="404664"/>
            <a:ext cx="4536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Structure   métallique lourde</a:t>
            </a:r>
            <a:endParaRPr lang="fr-FR" sz="24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www.arcelormittal.com/distributionsolutions/repo/lionel%20pezzetti/Styltech/images%20styltech/styltechev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285727"/>
            <a:ext cx="3422744" cy="5846461"/>
          </a:xfrm>
          <a:prstGeom prst="rect">
            <a:avLst/>
          </a:prstGeom>
          <a:noFill/>
        </p:spPr>
      </p:pic>
      <p:pic>
        <p:nvPicPr>
          <p:cNvPr id="5" name="Picture 4" descr="montage de l'ossatur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80728"/>
            <a:ext cx="4816746" cy="3240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p\Documents\Downloads\Documents\détail métal. 0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1071546"/>
            <a:ext cx="5780953" cy="5447619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428596" y="500042"/>
            <a:ext cx="2385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u="sng" dirty="0" smtClean="0"/>
              <a:t>Jonction poutre-poutre</a:t>
            </a:r>
            <a:endParaRPr lang="fr-FR" b="1" i="1" u="sng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Documents\Downloads\Documents\détail métal. 01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000108"/>
            <a:ext cx="6696744" cy="5579265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428596" y="500042"/>
            <a:ext cx="2712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u="sng" dirty="0" smtClean="0"/>
              <a:t>Jonction poutre-poutrelle</a:t>
            </a:r>
            <a:endParaRPr lang="fr-FR" b="1" i="1" u="sng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staalbet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332656"/>
            <a:ext cx="3810000" cy="3495675"/>
          </a:xfrm>
          <a:prstGeom prst="rect">
            <a:avLst/>
          </a:prstGeom>
          <a:noFill/>
        </p:spPr>
      </p:pic>
      <p:pic>
        <p:nvPicPr>
          <p:cNvPr id="7" name="Picture 4" descr="staalbet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636912"/>
            <a:ext cx="4538038" cy="3131246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115616" y="1484784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err="1" smtClean="0"/>
              <a:t>Plotss</a:t>
            </a:r>
            <a:r>
              <a:rPr lang="fr-FR" b="1" dirty="0" smtClean="0"/>
              <a:t>  soudées sur poutre pour stabiliser la tôle nervurée.</a:t>
            </a:r>
            <a:endParaRPr lang="fr-FR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staalbet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548680"/>
            <a:ext cx="7599218" cy="5110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http://www.laconstruction.fr/37-dalle/08-hourdis-terre%20cui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645024"/>
            <a:ext cx="3126661" cy="2160240"/>
          </a:xfrm>
          <a:prstGeom prst="rect">
            <a:avLst/>
          </a:prstGeom>
          <a:noFill/>
        </p:spPr>
      </p:pic>
      <p:pic>
        <p:nvPicPr>
          <p:cNvPr id="5" name="Picture 12" descr="http://www.laconstruction.fr/37-dalle/09-plastique-recyc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260648"/>
            <a:ext cx="3528392" cy="3015173"/>
          </a:xfrm>
          <a:prstGeom prst="rect">
            <a:avLst/>
          </a:prstGeom>
          <a:noFill/>
        </p:spPr>
      </p:pic>
      <p:pic>
        <p:nvPicPr>
          <p:cNvPr id="6" name="Picture 6" descr="http://www.laconstruction.fr/37-dalle/06-hourdis-polystyren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3356992"/>
            <a:ext cx="4464496" cy="3043975"/>
          </a:xfrm>
          <a:prstGeom prst="rect">
            <a:avLst/>
          </a:prstGeom>
          <a:noFill/>
        </p:spPr>
      </p:pic>
      <p:sp>
        <p:nvSpPr>
          <p:cNvPr id="7" name="ZoneTexte 6"/>
          <p:cNvSpPr txBox="1"/>
          <p:nvPr/>
        </p:nvSpPr>
        <p:spPr>
          <a:xfrm>
            <a:off x="683568" y="836712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Différents  corps creux</a:t>
            </a:r>
            <a:endParaRPr lang="fr-FR" sz="240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http://www.laconstruction.fr/37-dalle/03-hourdis_polystyre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476672"/>
            <a:ext cx="4121518" cy="3072404"/>
          </a:xfrm>
          <a:prstGeom prst="rect">
            <a:avLst/>
          </a:prstGeom>
          <a:noFill/>
        </p:spPr>
      </p:pic>
      <p:pic>
        <p:nvPicPr>
          <p:cNvPr id="35844" name="Picture 4" descr="http://www.laconstruction.fr/37-dalle/03-hourdis_plastiqu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32656"/>
            <a:ext cx="3498182" cy="2623638"/>
          </a:xfrm>
          <a:prstGeom prst="rect">
            <a:avLst/>
          </a:prstGeom>
          <a:noFill/>
        </p:spPr>
      </p:pic>
      <p:pic>
        <p:nvPicPr>
          <p:cNvPr id="35848" name="Picture 8" descr="http://www.laconstruction.fr/37-dalle/07-hourdis-fibr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0019" y="4005064"/>
            <a:ext cx="3960437" cy="2232248"/>
          </a:xfrm>
          <a:prstGeom prst="rect">
            <a:avLst/>
          </a:prstGeom>
          <a:noFill/>
        </p:spPr>
      </p:pic>
      <p:pic>
        <p:nvPicPr>
          <p:cNvPr id="10" name="Picture 2" descr="http://www.laconstruction.fr/37-dalle/10-hourdis-bois-polystyren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3284984"/>
            <a:ext cx="4168881" cy="28803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2" name="Picture 4" descr="http://www.laconstruction.fr/37-dalle/11-hourdis-bois-polystyre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37413" y="188640"/>
            <a:ext cx="3740413" cy="2448272"/>
          </a:xfrm>
          <a:prstGeom prst="rect">
            <a:avLst/>
          </a:prstGeom>
          <a:noFill/>
        </p:spPr>
      </p:pic>
      <p:pic>
        <p:nvPicPr>
          <p:cNvPr id="37894" name="Picture 6" descr="http://www.laconstruction.fr/37-dalle/12-plancher-beton-alve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924944"/>
            <a:ext cx="5328592" cy="3786968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1547664" y="908720"/>
            <a:ext cx="319311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u="sng" dirty="0" smtClean="0"/>
              <a:t>Hourdis bois + polystyrène expansé</a:t>
            </a:r>
            <a:endParaRPr lang="fr-FR" sz="1600" u="sng" dirty="0"/>
          </a:p>
        </p:txBody>
      </p:sp>
      <p:sp>
        <p:nvSpPr>
          <p:cNvPr id="8" name="Rectangle 7"/>
          <p:cNvSpPr/>
          <p:nvPr/>
        </p:nvSpPr>
        <p:spPr>
          <a:xfrm>
            <a:off x="6372200" y="4437112"/>
            <a:ext cx="18475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u="sng" dirty="0" smtClean="0"/>
              <a:t>Plancher béton </a:t>
            </a:r>
          </a:p>
          <a:p>
            <a:r>
              <a:rPr lang="fr-FR" sz="1600" b="1" u="sng" dirty="0" smtClean="0"/>
              <a:t>alvéolé préfabriqué</a:t>
            </a:r>
            <a:endParaRPr lang="fr-FR" sz="1600" u="sng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http://www.laconstruction.fr/37-dalle/13-plancher-beton-alve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764704"/>
            <a:ext cx="6192688" cy="5094894"/>
          </a:xfrm>
          <a:prstGeom prst="rect">
            <a:avLst/>
          </a:prstGeom>
          <a:noFill/>
        </p:spPr>
      </p:pic>
      <p:sp>
        <p:nvSpPr>
          <p:cNvPr id="3" name="ZoneTexte 2"/>
          <p:cNvSpPr txBox="1"/>
          <p:nvPr/>
        </p:nvSpPr>
        <p:spPr>
          <a:xfrm>
            <a:off x="323528" y="1916832"/>
            <a:ext cx="20882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Pose de Dalles alvéolées préfabriquées</a:t>
            </a:r>
            <a:endParaRPr lang="fr-FR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PRS en fabrica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3351" y="1412776"/>
            <a:ext cx="6588725" cy="4392488"/>
          </a:xfrm>
          <a:prstGeom prst="rect">
            <a:avLst/>
          </a:prstGeom>
          <a:noFill/>
        </p:spPr>
      </p:pic>
      <p:sp>
        <p:nvSpPr>
          <p:cNvPr id="3" name="ZoneTexte 2"/>
          <p:cNvSpPr txBox="1"/>
          <p:nvPr/>
        </p:nvSpPr>
        <p:spPr>
          <a:xfrm>
            <a:off x="1259632" y="404664"/>
            <a:ext cx="5976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i="1" u="sng" dirty="0" smtClean="0"/>
              <a:t>Structure métallique lourde</a:t>
            </a:r>
          </a:p>
          <a:p>
            <a:pPr algn="ctr"/>
            <a:r>
              <a:rPr lang="fr-FR" sz="2400" b="1" i="1" dirty="0" smtClean="0"/>
              <a:t>Poutres en profilés métallique </a:t>
            </a:r>
            <a:endParaRPr lang="fr-FR" sz="2400" b="1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6" name="Picture 6" descr="Poutre cellulaire en fabrica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4487" y="285728"/>
            <a:ext cx="4168529" cy="5231504"/>
          </a:xfrm>
          <a:prstGeom prst="rect">
            <a:avLst/>
          </a:prstGeom>
          <a:noFill/>
        </p:spPr>
      </p:pic>
      <p:pic>
        <p:nvPicPr>
          <p:cNvPr id="30728" name="Picture 8" descr="Poutre cellulaire en fabricat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692696"/>
            <a:ext cx="3998248" cy="4164197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395536" y="5517232"/>
            <a:ext cx="4464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Confection de poutres alvéolées</a:t>
            </a:r>
            <a:endParaRPr lang="fr-FR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outrelles alvéolai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764704"/>
            <a:ext cx="6523494" cy="43924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système porteu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3218" y="714356"/>
            <a:ext cx="7616802" cy="50720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ied de poteau encastré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1357298"/>
            <a:ext cx="3929090" cy="375316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71472" y="4500570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/>
              <a:t>1 - Poteau HEA</a:t>
            </a:r>
            <a:br>
              <a:rPr lang="fr-FR" b="1" dirty="0"/>
            </a:br>
            <a:r>
              <a:rPr lang="fr-FR" b="1" dirty="0"/>
              <a:t>2 - Plancher </a:t>
            </a:r>
            <a:r>
              <a:rPr lang="fr-FR" b="1" dirty="0" err="1"/>
              <a:t>RdC</a:t>
            </a:r>
            <a:r>
              <a:rPr lang="fr-FR" b="1" dirty="0"/>
              <a:t/>
            </a:r>
            <a:br>
              <a:rPr lang="fr-FR" b="1" dirty="0"/>
            </a:br>
            <a:r>
              <a:rPr lang="fr-FR" b="1" dirty="0"/>
              <a:t>3 - Platine d'extrémité</a:t>
            </a:r>
            <a:br>
              <a:rPr lang="fr-FR" b="1" dirty="0"/>
            </a:br>
            <a:r>
              <a:rPr lang="fr-FR" b="1" dirty="0"/>
              <a:t>4 - Tige d'ancrage fileté scellé dans le béton</a:t>
            </a:r>
            <a:br>
              <a:rPr lang="fr-FR" b="1" dirty="0"/>
            </a:br>
            <a:r>
              <a:rPr lang="fr-FR" b="1" dirty="0"/>
              <a:t>5 - Cale</a:t>
            </a:r>
            <a:br>
              <a:rPr lang="fr-FR" b="1" dirty="0"/>
            </a:br>
            <a:r>
              <a:rPr lang="fr-FR" b="1" dirty="0"/>
              <a:t>6 - Il est possible d'aménager une cavité pour le coulage du béton</a:t>
            </a:r>
            <a:endParaRPr lang="fr-FR" dirty="0"/>
          </a:p>
        </p:txBody>
      </p:sp>
      <p:pic>
        <p:nvPicPr>
          <p:cNvPr id="4100" name="Picture 4" descr="pied de poteau encastré, pla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1596" y="642918"/>
            <a:ext cx="3405208" cy="27860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pied de poteau articulé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571480"/>
            <a:ext cx="7490586" cy="2571768"/>
          </a:xfrm>
          <a:prstGeom prst="rect">
            <a:avLst/>
          </a:prstGeom>
          <a:noFill/>
        </p:spPr>
      </p:pic>
      <p:pic>
        <p:nvPicPr>
          <p:cNvPr id="17412" name="Picture 4" descr="pied de poteau articulé, pla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12" y="4071942"/>
            <a:ext cx="2539001" cy="2071702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571472" y="4286256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/>
              <a:t>1 - Poteau HEA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/>
              <a:t>2 - Plancher </a:t>
            </a:r>
            <a:r>
              <a:rPr lang="fr-FR" b="1" dirty="0" err="1"/>
              <a:t>RdC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/>
              <a:t>3 - Platine d'extrémité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/>
              <a:t>4 - Tige d'ancrage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/>
              <a:t>5 - Plaque d'assise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jonctions de poteau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642918"/>
            <a:ext cx="6371796" cy="3043246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857224" y="450057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/>
              <a:t>1 - Tronçons soudés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/>
              <a:t>2 - Bout à bout joint par plaques boulonnées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/>
              <a:t>3 - Raidisseurs et plaques d'about (croisement de poutre et de poteaux)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103</Words>
  <Application>Microsoft Office PowerPoint</Application>
  <PresentationFormat>Affichage à l'écran (4:3)</PresentationFormat>
  <Paragraphs>27</Paragraphs>
  <Slides>29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0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MSI MICRO</cp:lastModifiedBy>
  <cp:revision>32</cp:revision>
  <dcterms:created xsi:type="dcterms:W3CDTF">2012-02-18T19:51:00Z</dcterms:created>
  <dcterms:modified xsi:type="dcterms:W3CDTF">2020-04-03T18:34:06Z</dcterms:modified>
</cp:coreProperties>
</file>