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2" r:id="rId6"/>
    <p:sldId id="264" r:id="rId7"/>
    <p:sldId id="292" r:id="rId8"/>
    <p:sldId id="265" r:id="rId9"/>
    <p:sldId id="267" r:id="rId10"/>
    <p:sldId id="268" r:id="rId11"/>
    <p:sldId id="271" r:id="rId12"/>
    <p:sldId id="272" r:id="rId13"/>
    <p:sldId id="293" r:id="rId14"/>
    <p:sldId id="297" r:id="rId15"/>
    <p:sldId id="299" r:id="rId16"/>
    <p:sldId id="277" r:id="rId17"/>
    <p:sldId id="280" r:id="rId18"/>
    <p:sldId id="288" r:id="rId19"/>
    <p:sldId id="281" r:id="rId20"/>
    <p:sldId id="289" r:id="rId21"/>
    <p:sldId id="282" r:id="rId22"/>
    <p:sldId id="290" r:id="rId23"/>
    <p:sldId id="283" r:id="rId24"/>
    <p:sldId id="291" r:id="rId25"/>
    <p:sldId id="285" r:id="rId26"/>
    <p:sldId id="286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775FC-4948-4A37-AF71-E85668CD0181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5C337-84CF-4890-BA88-3EB28E1DEB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CFA5-EE31-441B-869D-15035A33C619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35A1-059A-409D-BB52-0E8690B59F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Développement des Applications Distribuées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Cours M1 Réalisé par Mme HMIDI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46856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4. Exemples d’applications réparties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200000"/>
              </a:lnSpc>
            </a:pPr>
            <a:r>
              <a:rPr lang="fr-FR" sz="2000" dirty="0" smtClean="0"/>
              <a:t>Navigation web, transfert de fichiers, </a:t>
            </a:r>
          </a:p>
          <a:p>
            <a:pPr lvl="1">
              <a:lnSpc>
                <a:spcPct val="200000"/>
              </a:lnSpc>
            </a:pPr>
            <a:r>
              <a:rPr lang="fr-FR" sz="2000" dirty="0" smtClean="0"/>
              <a:t>Guichets de banque (GAB (Guichet Automatique de Banque), DAB (Distributeur Automatique de Banque), </a:t>
            </a:r>
          </a:p>
          <a:p>
            <a:pPr lvl="1">
              <a:lnSpc>
                <a:spcPct val="200000"/>
              </a:lnSpc>
            </a:pPr>
            <a:r>
              <a:rPr lang="fr-FR" sz="2000" dirty="0" smtClean="0"/>
              <a:t>Commerce électronique,</a:t>
            </a:r>
          </a:p>
          <a:p>
            <a:pPr lvl="1">
              <a:lnSpc>
                <a:spcPct val="200000"/>
              </a:lnSpc>
            </a:pPr>
            <a:r>
              <a:rPr lang="fr-FR" sz="2000" dirty="0" smtClean="0"/>
              <a:t>Jeux en réseaux,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116632" y="53752"/>
            <a:ext cx="9741768" cy="1143000"/>
          </a:xfrm>
        </p:spPr>
        <p:txBody>
          <a:bodyPr>
            <a:normAutofit fontScale="90000"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5</a:t>
            </a:r>
            <a:r>
              <a:rPr lang="fr-FR" sz="3600" b="1" dirty="0" smtClean="0">
                <a:solidFill>
                  <a:srgbClr val="FF0000"/>
                </a:solidFill>
              </a:rPr>
              <a:t>. Qualités requises dans les applications 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réparties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800" b="1" dirty="0" smtClean="0">
                <a:solidFill>
                  <a:srgbClr val="0070C0"/>
                </a:solidFill>
              </a:rPr>
              <a:t>Qualité de service</a:t>
            </a:r>
          </a:p>
          <a:p>
            <a:pPr>
              <a:buNone/>
            </a:pPr>
            <a:r>
              <a:rPr lang="fr-FR" sz="1800" dirty="0" smtClean="0"/>
              <a:t>         Recouvre plusieurs notions, qui doivent être précisées </a:t>
            </a:r>
          </a:p>
          <a:p>
            <a:r>
              <a:rPr lang="fr-FR" sz="1800" b="1" dirty="0" smtClean="0">
                <a:solidFill>
                  <a:srgbClr val="00B050"/>
                </a:solidFill>
              </a:rPr>
              <a:t>Performances</a:t>
            </a:r>
          </a:p>
          <a:p>
            <a:pPr marL="358775" indent="357188">
              <a:buFontTx/>
              <a:buChar char="-"/>
            </a:pPr>
            <a:r>
              <a:rPr lang="fr-FR" sz="1800" dirty="0" smtClean="0"/>
              <a:t>Le critère dépend de l’application : latence (temps de réponse), débit d’information traitée, nombre de transactions par seconde, etc.</a:t>
            </a:r>
          </a:p>
          <a:p>
            <a:r>
              <a:rPr lang="fr-FR" sz="1800" b="1" dirty="0" smtClean="0">
                <a:solidFill>
                  <a:srgbClr val="00B050"/>
                </a:solidFill>
              </a:rPr>
              <a:t>Tolérance aux fautes</a:t>
            </a:r>
          </a:p>
          <a:p>
            <a:pPr indent="373063">
              <a:buFontTx/>
              <a:buChar char="-"/>
            </a:pPr>
            <a:r>
              <a:rPr lang="fr-FR" sz="1800" dirty="0" smtClean="0"/>
              <a:t>Nécessite d’identifier les scénarios de fautes possibles</a:t>
            </a:r>
          </a:p>
          <a:p>
            <a:pPr indent="731838">
              <a:buNone/>
            </a:pPr>
            <a:r>
              <a:rPr lang="fr-FR" sz="1800" dirty="0" smtClean="0"/>
              <a:t>Matériel</a:t>
            </a:r>
          </a:p>
          <a:p>
            <a:pPr indent="731838">
              <a:buNone/>
            </a:pPr>
            <a:r>
              <a:rPr lang="fr-FR" sz="1800" dirty="0" smtClean="0"/>
              <a:t>Logiciel</a:t>
            </a:r>
          </a:p>
          <a:p>
            <a:pPr indent="731838">
              <a:buNone/>
            </a:pPr>
            <a:r>
              <a:rPr lang="fr-FR" sz="1800" dirty="0" smtClean="0"/>
              <a:t>Système de communication</a:t>
            </a:r>
          </a:p>
          <a:p>
            <a:r>
              <a:rPr lang="fr-FR" sz="1800" b="1" dirty="0" smtClean="0">
                <a:solidFill>
                  <a:srgbClr val="00B050"/>
                </a:solidFill>
              </a:rPr>
              <a:t>Sécurité</a:t>
            </a:r>
          </a:p>
          <a:p>
            <a:pPr indent="373063">
              <a:buFontTx/>
              <a:buChar char="-"/>
            </a:pPr>
            <a:r>
              <a:rPr lang="fr-FR" sz="1800" dirty="0" smtClean="0"/>
              <a:t>Nécessite d’identifier les scénarios d’attaque possible</a:t>
            </a:r>
          </a:p>
          <a:p>
            <a:pPr indent="731838">
              <a:buNone/>
            </a:pPr>
            <a:r>
              <a:rPr lang="fr-FR" sz="1800" dirty="0" smtClean="0"/>
              <a:t>Violation de confidentialité</a:t>
            </a:r>
          </a:p>
          <a:p>
            <a:pPr indent="731838">
              <a:buNone/>
            </a:pPr>
            <a:r>
              <a:rPr lang="fr-FR" sz="1800" dirty="0" smtClean="0"/>
              <a:t>Violation d’intégrité</a:t>
            </a:r>
          </a:p>
          <a:p>
            <a:pPr indent="731838">
              <a:buNone/>
            </a:pPr>
            <a:r>
              <a:rPr lang="fr-FR" sz="1800" dirty="0" smtClean="0"/>
              <a:t>Déni de service</a:t>
            </a:r>
            <a:endParaRPr lang="fr-FR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9145016" cy="1143000"/>
          </a:xfrm>
        </p:spPr>
        <p:txBody>
          <a:bodyPr>
            <a:no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5</a:t>
            </a:r>
            <a:r>
              <a:rPr lang="fr-FR" sz="3600" b="1" dirty="0" smtClean="0">
                <a:solidFill>
                  <a:srgbClr val="FF0000"/>
                </a:solidFill>
              </a:rPr>
              <a:t>. Qualités requises dans les applications 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réparties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9046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800" b="1" dirty="0" smtClean="0">
                <a:solidFill>
                  <a:srgbClr val="0070C0"/>
                </a:solidFill>
              </a:rPr>
              <a:t>Capacité de croissance, ou passage à grande échelle (</a:t>
            </a:r>
            <a:r>
              <a:rPr lang="fr-FR" sz="1800" b="1" dirty="0" err="1" smtClean="0">
                <a:solidFill>
                  <a:srgbClr val="0070C0"/>
                </a:solidFill>
              </a:rPr>
              <a:t>scalability</a:t>
            </a:r>
            <a:r>
              <a:rPr lang="fr-FR" sz="1800" b="1" dirty="0" smtClean="0">
                <a:solidFill>
                  <a:srgbClr val="0070C0"/>
                </a:solidFill>
              </a:rPr>
              <a:t>)</a:t>
            </a:r>
          </a:p>
          <a:p>
            <a:pPr indent="373063"/>
            <a:r>
              <a:rPr lang="fr-FR" sz="1800" dirty="0" smtClean="0">
                <a:solidFill>
                  <a:srgbClr val="00B050"/>
                </a:solidFill>
              </a:rPr>
              <a:t> Les qualités d’un système ne doivent pas se dégrader en cas de croissance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Du nombre d’éléments du système (machines, réseaux, etc.)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Du nombre d’utilisateurs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De l’étendue géographique</a:t>
            </a:r>
          </a:p>
          <a:p>
            <a:pPr>
              <a:buFont typeface="Wingdings" pitchFamily="2" charset="2"/>
              <a:buChar char="q"/>
            </a:pPr>
            <a:r>
              <a:rPr lang="fr-FR" sz="1800" b="1" dirty="0" smtClean="0">
                <a:solidFill>
                  <a:srgbClr val="0070C0"/>
                </a:solidFill>
              </a:rPr>
              <a:t> Capacité d’évolution</a:t>
            </a:r>
          </a:p>
          <a:p>
            <a:pPr indent="373063"/>
            <a:r>
              <a:rPr lang="fr-FR" sz="1800" dirty="0" smtClean="0">
                <a:solidFill>
                  <a:srgbClr val="00B050"/>
                </a:solidFill>
              </a:rPr>
              <a:t>Architecture modulaire (composants)</a:t>
            </a:r>
          </a:p>
          <a:p>
            <a:pPr indent="646113">
              <a:buFontTx/>
              <a:buChar char="-"/>
            </a:pPr>
            <a:r>
              <a:rPr lang="fr-FR" sz="1800" dirty="0" smtClean="0"/>
              <a:t>Qualité de la décomposition</a:t>
            </a:r>
          </a:p>
          <a:p>
            <a:pPr indent="1090613">
              <a:buNone/>
            </a:pPr>
            <a:r>
              <a:rPr lang="fr-FR" sz="1800" dirty="0" smtClean="0"/>
              <a:t>identifier les fonctions</a:t>
            </a:r>
          </a:p>
          <a:p>
            <a:pPr indent="646113">
              <a:buFontTx/>
              <a:buChar char="-"/>
            </a:pPr>
            <a:r>
              <a:rPr lang="fr-FR" sz="1800" dirty="0" smtClean="0"/>
              <a:t>Qualité de la conception des interfaces</a:t>
            </a:r>
          </a:p>
          <a:p>
            <a:pPr indent="1090613">
              <a:buNone/>
            </a:pPr>
            <a:r>
              <a:rPr lang="fr-FR" sz="1800" dirty="0" smtClean="0"/>
              <a:t>identifier ce qui est montré et ce qui est caché</a:t>
            </a:r>
          </a:p>
          <a:p>
            <a:pPr indent="373063"/>
            <a:r>
              <a:rPr lang="fr-FR" sz="1800" dirty="0" smtClean="0">
                <a:solidFill>
                  <a:srgbClr val="00B050"/>
                </a:solidFill>
              </a:rPr>
              <a:t>Découplage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L’impact des modifications locales doit si possible rester local</a:t>
            </a:r>
          </a:p>
          <a:p>
            <a:pPr indent="373063"/>
            <a:r>
              <a:rPr lang="fr-FR" sz="1800" dirty="0" smtClean="0">
                <a:solidFill>
                  <a:srgbClr val="00B050"/>
                </a:solidFill>
              </a:rPr>
              <a:t>Qualité de la documentation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Documentation de conception</a:t>
            </a:r>
          </a:p>
          <a:p>
            <a:pPr indent="731838">
              <a:buFontTx/>
              <a:buChar char="-"/>
            </a:pPr>
            <a:r>
              <a:rPr lang="fr-FR" sz="1800" dirty="0" smtClean="0"/>
              <a:t>Documentation de réalisation</a:t>
            </a:r>
            <a:endParaRPr lang="fr-FR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85192" y="274638"/>
            <a:ext cx="8435280" cy="1143000"/>
          </a:xfrm>
        </p:spPr>
        <p:txBody>
          <a:bodyPr>
            <a:no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6</a:t>
            </a:r>
            <a:r>
              <a:rPr lang="fr-FR" sz="3600" dirty="0" smtClean="0">
                <a:solidFill>
                  <a:srgbClr val="FF0000"/>
                </a:solidFill>
              </a:rPr>
              <a:t>. Schéma général des applications réparties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1628800"/>
            <a:ext cx="6083572" cy="377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964488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7. le “middleware” (</a:t>
            </a:r>
            <a:r>
              <a:rPr lang="fr-FR" sz="3600" b="1" dirty="0" err="1" smtClean="0">
                <a:solidFill>
                  <a:srgbClr val="FF0000"/>
                </a:solidFill>
              </a:rPr>
              <a:t>intergiciel</a:t>
            </a:r>
            <a:r>
              <a:rPr lang="fr-FR" sz="3600" b="1" dirty="0" smtClean="0">
                <a:solidFill>
                  <a:srgbClr val="FF0000"/>
                </a:solidFill>
              </a:rPr>
              <a:t>)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 Middleware</a:t>
            </a:r>
            <a:r>
              <a:rPr lang="fr-FR" sz="2000" dirty="0" smtClean="0"/>
              <a:t> : couche de logiciel (réparti) destinée à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masquer l’hétérogénéité des machines et systèmes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masquer la répartition des traitements et données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fournir une interface commode aux applications (modèle de programmation + API(</a:t>
            </a:r>
            <a:r>
              <a:rPr lang="fr-FR" sz="2000" i="1" dirty="0" smtClean="0"/>
              <a:t>Application </a:t>
            </a:r>
            <a:r>
              <a:rPr lang="fr-FR" sz="2000" i="1" dirty="0" err="1" smtClean="0"/>
              <a:t>Programming</a:t>
            </a:r>
            <a:r>
              <a:rPr lang="fr-FR" sz="2000" i="1" dirty="0" smtClean="0"/>
              <a:t> Interface</a:t>
            </a:r>
            <a:r>
              <a:rPr lang="fr-FR" sz="2000" dirty="0" smtClean="0"/>
              <a:t>))</a:t>
            </a:r>
          </a:p>
          <a:p>
            <a:pPr indent="373063">
              <a:buNone/>
            </a:pPr>
            <a:endParaRPr lang="fr-FR" sz="2000" dirty="0" smtClean="0"/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Le middleware</a:t>
            </a:r>
            <a:r>
              <a:rPr lang="fr-FR" sz="2000" dirty="0" smtClean="0"/>
              <a:t> est une couche intermédiaire entre le système d’exploitation et l’application afin d’en améliorer sa mise en œuvre : l’objectif principal du middleware est d’unifier pour les applications, l’accès et la manipulation de l’ensembles de services disponibles sur le réseau </a:t>
            </a:r>
          </a:p>
          <a:p>
            <a:pPr indent="373063">
              <a:buNone/>
            </a:pPr>
            <a:endParaRPr lang="fr-F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8964488" cy="1143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7. le “middleware” (</a:t>
            </a:r>
            <a:r>
              <a:rPr lang="fr-FR" b="1" dirty="0" err="1" smtClean="0">
                <a:solidFill>
                  <a:srgbClr val="FF0000"/>
                </a:solidFill>
              </a:rPr>
              <a:t>intergiciel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72008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135517" y="5867980"/>
            <a:ext cx="3852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/>
              <a:t>Organisation d’un </a:t>
            </a:r>
            <a:r>
              <a:rPr lang="fr-FR" sz="2400" b="1" dirty="0" err="1" smtClean="0"/>
              <a:t>intergiciel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116632"/>
            <a:ext cx="9180512" cy="1143000"/>
          </a:xfrm>
        </p:spPr>
        <p:txBody>
          <a:bodyPr>
            <a:no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8</a:t>
            </a:r>
            <a:r>
              <a:rPr lang="fr-FR" sz="3600" b="1" dirty="0" smtClean="0">
                <a:solidFill>
                  <a:srgbClr val="FF0000"/>
                </a:solidFill>
              </a:rPr>
              <a:t>. Les principaux schémas d'organisation des applications réparties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Modèle </a:t>
            </a:r>
            <a:r>
              <a:rPr lang="fr-FR" sz="2000" b="1" dirty="0" err="1" smtClean="0">
                <a:solidFill>
                  <a:srgbClr val="0070C0"/>
                </a:solidFill>
              </a:rPr>
              <a:t>Client-Serveur</a:t>
            </a:r>
            <a:r>
              <a:rPr lang="fr-FR" sz="2000" b="1" dirty="0" smtClean="0">
                <a:solidFill>
                  <a:srgbClr val="0070C0"/>
                </a:solidFill>
              </a:rPr>
              <a:t> :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RPC, RMI, CORBA, </a:t>
            </a:r>
            <a:r>
              <a:rPr lang="fr-FR" sz="2000" dirty="0" err="1" smtClean="0"/>
              <a:t>Servlet</a:t>
            </a:r>
            <a:r>
              <a:rPr lang="fr-FR" sz="2000" dirty="0" smtClean="0"/>
              <a:t>,...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Modèle de communication par messages :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MOM : Message </a:t>
            </a:r>
            <a:r>
              <a:rPr lang="fr-FR" sz="2000" dirty="0" err="1" smtClean="0"/>
              <a:t>Oriented</a:t>
            </a:r>
            <a:r>
              <a:rPr lang="fr-FR" sz="2000" dirty="0" smtClean="0"/>
              <a:t> Middleware.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Files de messages.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Modèle de communication par événements.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Modèle à base d’agents mobiles :</a:t>
            </a:r>
          </a:p>
          <a:p>
            <a:pPr indent="373063">
              <a:buFontTx/>
              <a:buChar char="-"/>
            </a:pPr>
            <a:r>
              <a:rPr lang="fr-FR" sz="2000" dirty="0" err="1" smtClean="0"/>
              <a:t>Agglet</a:t>
            </a:r>
            <a:r>
              <a:rPr lang="fr-FR" sz="2000" dirty="0" smtClean="0"/>
              <a:t>, Voyager.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Modèles à mémoires « virtuelles » partagées :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Modèles à espace de </a:t>
            </a:r>
            <a:r>
              <a:rPr lang="fr-FR" sz="2000" dirty="0" err="1" smtClean="0"/>
              <a:t>tuples</a:t>
            </a:r>
            <a:r>
              <a:rPr lang="fr-FR" sz="2000" dirty="0" smtClean="0"/>
              <a:t>.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Modèles à objets dupliqués.</a:t>
            </a:r>
            <a:endParaRPr lang="fr-FR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229600" cy="1143000"/>
          </a:xfrm>
        </p:spPr>
        <p:txBody>
          <a:bodyPr>
            <a:norm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8</a:t>
            </a:r>
            <a:r>
              <a:rPr lang="fr-FR" sz="3600" dirty="0" smtClean="0">
                <a:solidFill>
                  <a:srgbClr val="FF0000"/>
                </a:solidFill>
              </a:rPr>
              <a:t>.1 Le modèle </a:t>
            </a:r>
            <a:r>
              <a:rPr lang="fr-FR" sz="3600" dirty="0" err="1" smtClean="0">
                <a:solidFill>
                  <a:srgbClr val="FF0000"/>
                </a:solidFill>
              </a:rPr>
              <a:t>Client-Serveur</a:t>
            </a:r>
            <a:r>
              <a:rPr lang="fr-FR" sz="3600" dirty="0" smtClean="0">
                <a:solidFill>
                  <a:srgbClr val="FF0000"/>
                </a:solidFill>
              </a:rPr>
              <a:t> (1/3)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08112"/>
            <a:ext cx="8229600" cy="587727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/>
              <a:t>Exécution “synchrone” requête-réponse ;</a:t>
            </a:r>
            <a:r>
              <a:rPr lang="fr-FR" sz="2000" dirty="0" smtClean="0"/>
              <a:t> le client d'un service fourni par un serveur , envoie une requête et attend une réponse (cette émission est bloquante). </a:t>
            </a:r>
            <a:r>
              <a:rPr lang="fr-FR" sz="2000" b="1" dirty="0" smtClean="0"/>
              <a:t> base : RPC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/>
              <a:t>La communication est essentiellement 1 vers 1 (ou n vers 1)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/>
              <a:t>Les entités (clients, serveurs) sont désignées explicitement</a:t>
            </a:r>
            <a:endParaRPr lang="fr-FR" sz="20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Coté serveur :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Externalisation de services.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Attente de requêtes en provenances de clients puis exécution des requêtes en séquentiel ou en parallèle.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Interface : </a:t>
            </a:r>
            <a:r>
              <a:rPr lang="fr-FR" sz="2000" dirty="0" err="1" smtClean="0">
                <a:solidFill>
                  <a:srgbClr val="00B050"/>
                </a:solidFill>
              </a:rPr>
              <a:t>Skeleton</a:t>
            </a:r>
            <a:endParaRPr lang="fr-FR" sz="2000" dirty="0" smtClean="0">
              <a:solidFill>
                <a:srgbClr val="00B050"/>
              </a:solidFill>
            </a:endParaRPr>
          </a:p>
          <a:p>
            <a:pPr indent="736600">
              <a:buFontTx/>
              <a:buChar char="-"/>
            </a:pPr>
            <a:r>
              <a:rPr lang="fr-FR" sz="2000" dirty="0" smtClean="0"/>
              <a:t>reçoit l’appel sous forme de « </a:t>
            </a:r>
            <a:r>
              <a:rPr lang="fr-FR" sz="2000" dirty="0" err="1" smtClean="0"/>
              <a:t>stream</a:t>
            </a:r>
            <a:r>
              <a:rPr lang="fr-FR" sz="2000" dirty="0" smtClean="0"/>
              <a:t> »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décapsule les paramètres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demande l’exécution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renvoi les paramètres (par références) et les résultats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8</a:t>
            </a:r>
            <a:r>
              <a:rPr lang="fr-FR" sz="3600" dirty="0" smtClean="0">
                <a:solidFill>
                  <a:srgbClr val="FF0000"/>
                </a:solidFill>
              </a:rPr>
              <a:t>.1 Le modèle </a:t>
            </a:r>
            <a:r>
              <a:rPr lang="fr-FR" sz="3600" dirty="0" err="1" smtClean="0">
                <a:solidFill>
                  <a:srgbClr val="FF0000"/>
                </a:solidFill>
              </a:rPr>
              <a:t>Client-Serveur</a:t>
            </a:r>
            <a:r>
              <a:rPr lang="fr-FR" sz="3600" dirty="0" smtClean="0">
                <a:solidFill>
                  <a:srgbClr val="FF0000"/>
                </a:solidFill>
              </a:rPr>
              <a:t> (2/3)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Coté client :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Émission de requêtes puis attente de la réponse.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Initiateur du dialogue.</a:t>
            </a:r>
          </a:p>
          <a:p>
            <a:pPr indent="376238"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Interface : Stub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reçoit l’appel en local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encapsule les paramètres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attends les résultats du serveur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décapsule les résultats</a:t>
            </a:r>
          </a:p>
          <a:p>
            <a:pPr indent="736600">
              <a:buFontTx/>
              <a:buChar char="-"/>
            </a:pPr>
            <a:r>
              <a:rPr lang="fr-FR" sz="2000" dirty="0" smtClean="0"/>
              <a:t>redonne la main à la fonction appelante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8</a:t>
            </a:r>
            <a:r>
              <a:rPr lang="fr-FR" sz="3600" dirty="0" smtClean="0">
                <a:solidFill>
                  <a:srgbClr val="FF0000"/>
                </a:solidFill>
              </a:rPr>
              <a:t>.1 Le modèle </a:t>
            </a:r>
            <a:r>
              <a:rPr lang="fr-FR" sz="3600" dirty="0" err="1" smtClean="0">
                <a:solidFill>
                  <a:srgbClr val="FF0000"/>
                </a:solidFill>
              </a:rPr>
              <a:t>Client-Serveur</a:t>
            </a:r>
            <a:r>
              <a:rPr lang="fr-FR" sz="3600" dirty="0" smtClean="0">
                <a:solidFill>
                  <a:srgbClr val="FF0000"/>
                </a:solidFill>
              </a:rPr>
              <a:t> (3/3)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dirty="0" err="1" smtClean="0">
                <a:solidFill>
                  <a:srgbClr val="0070C0"/>
                </a:solidFill>
              </a:rPr>
              <a:t>Client/Serveur</a:t>
            </a:r>
            <a:r>
              <a:rPr lang="fr-FR" dirty="0" smtClean="0">
                <a:solidFill>
                  <a:srgbClr val="0070C0"/>
                </a:solidFill>
              </a:rPr>
              <a:t> « traditionnel » :</a:t>
            </a:r>
          </a:p>
          <a:p>
            <a:pPr>
              <a:buNone/>
            </a:pPr>
            <a:r>
              <a:rPr lang="fr-FR" dirty="0" smtClean="0"/>
              <a:t>      RPC</a:t>
            </a:r>
          </a:p>
          <a:p>
            <a:pPr>
              <a:buFont typeface="Wingdings" pitchFamily="2" charset="2"/>
              <a:buChar char="§"/>
            </a:pPr>
            <a:r>
              <a:rPr lang="fr-FR" dirty="0" err="1" smtClean="0">
                <a:solidFill>
                  <a:srgbClr val="0070C0"/>
                </a:solidFill>
              </a:rPr>
              <a:t>Client/Serveur</a:t>
            </a:r>
            <a:r>
              <a:rPr lang="fr-FR" dirty="0" smtClean="0">
                <a:solidFill>
                  <a:srgbClr val="0070C0"/>
                </a:solidFill>
              </a:rPr>
              <a:t> « à objets » :</a:t>
            </a:r>
          </a:p>
          <a:p>
            <a:pPr>
              <a:buNone/>
            </a:pPr>
            <a:r>
              <a:rPr lang="fr-FR" dirty="0" smtClean="0"/>
              <a:t>     RMI, CORBA, DCOM</a:t>
            </a:r>
          </a:p>
          <a:p>
            <a:pPr>
              <a:buFont typeface="Wingdings" pitchFamily="2" charset="2"/>
              <a:buChar char="§"/>
            </a:pPr>
            <a:r>
              <a:rPr lang="fr-FR" dirty="0" err="1" smtClean="0">
                <a:solidFill>
                  <a:srgbClr val="0070C0"/>
                </a:solidFill>
              </a:rPr>
              <a:t>Client/Serveur</a:t>
            </a:r>
            <a:r>
              <a:rPr lang="fr-FR" dirty="0" smtClean="0">
                <a:solidFill>
                  <a:srgbClr val="0070C0"/>
                </a:solidFill>
              </a:rPr>
              <a:t> « de données » :</a:t>
            </a:r>
          </a:p>
          <a:p>
            <a:r>
              <a:rPr lang="fr-FR" dirty="0" smtClean="0"/>
              <a:t>SQL (IBM, norme ISO en 1986), ODBC inspiré par Microsoft (1992), JDBC de Sun</a:t>
            </a:r>
          </a:p>
          <a:p>
            <a:pPr>
              <a:buFont typeface="Wingdings" pitchFamily="2" charset="2"/>
              <a:buChar char="§"/>
            </a:pPr>
            <a:r>
              <a:rPr lang="fr-FR" dirty="0" err="1" smtClean="0">
                <a:solidFill>
                  <a:srgbClr val="0070C0"/>
                </a:solidFill>
              </a:rPr>
              <a:t>Client/Serveur</a:t>
            </a:r>
            <a:r>
              <a:rPr lang="fr-FR" dirty="0" smtClean="0">
                <a:solidFill>
                  <a:srgbClr val="0070C0"/>
                </a:solidFill>
              </a:rPr>
              <a:t> « WEB » :</a:t>
            </a:r>
          </a:p>
          <a:p>
            <a:pPr>
              <a:buNone/>
            </a:pPr>
            <a:r>
              <a:rPr lang="fr-FR" dirty="0" smtClean="0"/>
              <a:t>     CGI, </a:t>
            </a:r>
            <a:r>
              <a:rPr lang="fr-FR" dirty="0" err="1" smtClean="0"/>
              <a:t>Servlet</a:t>
            </a:r>
            <a:r>
              <a:rPr lang="fr-FR" dirty="0" smtClean="0"/>
              <a:t>, </a:t>
            </a:r>
            <a:r>
              <a:rPr lang="fr-FR" dirty="0" err="1" smtClean="0"/>
              <a:t>asp</a:t>
            </a:r>
            <a:r>
              <a:rPr lang="fr-FR" dirty="0" smtClean="0"/>
              <a:t>, </a:t>
            </a:r>
            <a:r>
              <a:rPr lang="fr-FR" dirty="0" err="1" smtClean="0"/>
              <a:t>jsp</a:t>
            </a:r>
            <a:r>
              <a:rPr lang="fr-FR" dirty="0" smtClean="0"/>
              <a:t>, </a:t>
            </a:r>
            <a:r>
              <a:rPr lang="fr-FR" dirty="0" err="1" smtClean="0"/>
              <a:t>php</a:t>
            </a:r>
            <a:r>
              <a:rPr lang="fr-FR" dirty="0" smtClean="0"/>
              <a:t>, XML-RPC, SOAP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Plan de Cours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1</a:t>
            </a:r>
            <a:r>
              <a:rPr lang="fr-FR" b="1" dirty="0"/>
              <a:t> : Introduction. Technologies de communication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2</a:t>
            </a:r>
            <a:r>
              <a:rPr lang="fr-FR" b="1" dirty="0"/>
              <a:t> : Attributs des Systèmes/Applications distribués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3</a:t>
            </a:r>
            <a:r>
              <a:rPr lang="fr-FR" b="1" dirty="0"/>
              <a:t> : Types des applications/systèmes distribuées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4</a:t>
            </a:r>
            <a:r>
              <a:rPr lang="fr-FR" b="1" dirty="0"/>
              <a:t> : Architectures des Applications Distribuées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5</a:t>
            </a:r>
            <a:r>
              <a:rPr lang="fr-FR" b="1" dirty="0"/>
              <a:t> : Modèles d’interactions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6</a:t>
            </a:r>
            <a:r>
              <a:rPr lang="fr-FR" b="1" dirty="0"/>
              <a:t> : développement des applications distribuées</a:t>
            </a:r>
          </a:p>
          <a:p>
            <a:pPr>
              <a:buNone/>
            </a:pPr>
            <a:r>
              <a:rPr lang="fr-FR" dirty="0" smtClean="0"/>
              <a:t>            6.1 </a:t>
            </a:r>
            <a:r>
              <a:rPr lang="fr-FR" dirty="0"/>
              <a:t>Protocoles de </a:t>
            </a:r>
            <a:r>
              <a:rPr lang="fr-FR" dirty="0" smtClean="0"/>
              <a:t>communications</a:t>
            </a:r>
          </a:p>
          <a:p>
            <a:pPr>
              <a:buNone/>
            </a:pPr>
            <a:r>
              <a:rPr lang="fr-FR" dirty="0" smtClean="0"/>
              <a:t>            6.2 </a:t>
            </a:r>
            <a:r>
              <a:rPr lang="fr-FR" dirty="0"/>
              <a:t>Objets distribués</a:t>
            </a:r>
          </a:p>
          <a:p>
            <a:pPr>
              <a:buNone/>
            </a:pPr>
            <a:r>
              <a:rPr lang="fr-FR" dirty="0" smtClean="0"/>
              <a:t>            6.3 </a:t>
            </a:r>
            <a:r>
              <a:rPr lang="fr-FR" dirty="0"/>
              <a:t>Orientation de Messages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Chapitre 7</a:t>
            </a:r>
            <a:r>
              <a:rPr lang="fr-FR" b="1" dirty="0"/>
              <a:t> : Serveurs d’Applications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820194"/>
            <a:ext cx="6216923" cy="2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dirty="0" smtClean="0">
                <a:solidFill>
                  <a:srgbClr val="FF0000"/>
                </a:solidFill>
              </a:rPr>
              <a:t>8</a:t>
            </a:r>
            <a:r>
              <a:rPr lang="fr-FR" sz="3600" dirty="0" smtClean="0">
                <a:solidFill>
                  <a:srgbClr val="FF0000"/>
                </a:solidFill>
              </a:rPr>
              <a:t>.2 Le modèle de communication par messages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Module de synchronisation :</a:t>
            </a:r>
          </a:p>
          <a:p>
            <a:pPr>
              <a:buNone/>
            </a:pPr>
            <a:r>
              <a:rPr lang="fr-FR" sz="2000" dirty="0" smtClean="0"/>
              <a:t>        - Communication asynchrone</a:t>
            </a:r>
          </a:p>
          <a:p>
            <a:pPr>
              <a:buNone/>
            </a:pPr>
            <a:r>
              <a:rPr lang="fr-FR" sz="2000" dirty="0" smtClean="0"/>
              <a:t>        Un message est un bloc d'informations qui est transmis d'un émetteur à un récepteur. Cette émission est non bloquante (l’émetteur continu son travail).  Le système de communication assure un rôle de tampon : si le récepteur attend le message, le système de communication le lui délivre ; sinon, le message reste disponible pour une lecture ultérieure. </a:t>
            </a:r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Mode de communication :</a:t>
            </a:r>
          </a:p>
          <a:p>
            <a:pPr marL="179388" indent="269875"/>
            <a:r>
              <a:rPr lang="fr-FR" sz="2000" dirty="0" smtClean="0"/>
              <a:t>Communication possible n vers p</a:t>
            </a:r>
          </a:p>
          <a:p>
            <a:pPr>
              <a:buNone/>
            </a:pPr>
            <a:r>
              <a:rPr lang="fr-FR" sz="2000" b="1" dirty="0" smtClean="0"/>
              <a:t>    .  </a:t>
            </a:r>
            <a:r>
              <a:rPr lang="fr-FR" sz="2000" dirty="0" smtClean="0"/>
              <a:t> Désignation du destinataire: directe ou indirecte (via porte, file de messages)</a:t>
            </a:r>
          </a:p>
          <a:p>
            <a:pPr marL="179388" indent="269875"/>
            <a:r>
              <a:rPr lang="fr-FR" sz="2000" b="1" dirty="0" smtClean="0">
                <a:solidFill>
                  <a:srgbClr val="0070C0"/>
                </a:solidFill>
              </a:rPr>
              <a:t>Les environnements :</a:t>
            </a:r>
          </a:p>
          <a:p>
            <a:pPr marL="179388" indent="269875"/>
            <a:r>
              <a:rPr lang="fr-FR" sz="2000" dirty="0" smtClean="0"/>
              <a:t>les sockets sous Unix.</a:t>
            </a:r>
          </a:p>
          <a:p>
            <a:pPr marL="179388" indent="269875"/>
            <a:r>
              <a:rPr lang="fr-FR" sz="2000" dirty="0" smtClean="0"/>
              <a:t>les Middlewares à messages (MOM: </a:t>
            </a:r>
            <a:r>
              <a:rPr lang="fr-FR" sz="2000" b="1" dirty="0" smtClean="0"/>
              <a:t>Message </a:t>
            </a:r>
            <a:r>
              <a:rPr lang="fr-FR" sz="2000" b="1" dirty="0" err="1" smtClean="0"/>
              <a:t>Oriented</a:t>
            </a:r>
            <a:r>
              <a:rPr lang="fr-FR" sz="2000" b="1" dirty="0" smtClean="0"/>
              <a:t> Middleware)</a:t>
            </a:r>
            <a:endParaRPr lang="fr-FR" sz="2000" dirty="0" smtClean="0"/>
          </a:p>
          <a:p>
            <a:pPr marL="179388" indent="269875"/>
            <a:r>
              <a:rPr lang="fr-FR" sz="2000" dirty="0" smtClean="0"/>
              <a:t>la normalisation JMS (Java </a:t>
            </a:r>
            <a:r>
              <a:rPr lang="fr-FR" sz="2000" dirty="0" err="1" smtClean="0"/>
              <a:t>Messenging</a:t>
            </a:r>
            <a:r>
              <a:rPr lang="fr-FR" sz="2000" dirty="0" smtClean="0"/>
              <a:t> Service) </a:t>
            </a:r>
            <a:r>
              <a:rPr lang="fr-FR" sz="2000" dirty="0" err="1" smtClean="0"/>
              <a:t>Jde</a:t>
            </a:r>
            <a:r>
              <a:rPr lang="fr-FR" sz="2000" dirty="0" smtClean="0"/>
              <a:t> Sun, MSMQ de Microsoft, </a:t>
            </a:r>
            <a:r>
              <a:rPr lang="fr-FR" sz="2000" dirty="0" err="1" smtClean="0"/>
              <a:t>MQSeries</a:t>
            </a:r>
            <a:r>
              <a:rPr lang="fr-FR" sz="2000" dirty="0" smtClean="0"/>
              <a:t> de IBM, ....</a:t>
            </a:r>
            <a:endParaRPr lang="fr-F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624736" cy="326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>
                <a:solidFill>
                  <a:srgbClr val="FF0000"/>
                </a:solidFill>
              </a:rPr>
              <a:t>8</a:t>
            </a:r>
            <a:r>
              <a:rPr lang="fr-FR" b="1" dirty="0" smtClean="0">
                <a:solidFill>
                  <a:srgbClr val="FF0000"/>
                </a:solidFill>
              </a:rPr>
              <a:t>.3 Le modèle de communication par événements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Concepts de bases :</a:t>
            </a:r>
          </a:p>
          <a:p>
            <a:r>
              <a:rPr lang="fr-FR" dirty="0" smtClean="0"/>
              <a:t>Communication asynchrone</a:t>
            </a:r>
          </a:p>
          <a:p>
            <a:r>
              <a:rPr lang="fr-FR" dirty="0" smtClean="0"/>
              <a:t>Désignation du destinataire: directe ou indirecte</a:t>
            </a:r>
          </a:p>
          <a:p>
            <a:r>
              <a:rPr lang="fr-FR" dirty="0" smtClean="0"/>
              <a:t>événement = changement d’état survenant de manière asynchrone (par rapport à ses “consommateurs”)</a:t>
            </a:r>
          </a:p>
          <a:p>
            <a:r>
              <a:rPr lang="fr-FR" dirty="0" smtClean="0"/>
              <a:t>réaction = exécution d’une séquence prédéfinie liée à l’événement</a:t>
            </a:r>
          </a:p>
          <a:p>
            <a:r>
              <a:rPr lang="fr-FR" dirty="0" smtClean="0"/>
              <a:t> association dynamique événement-réaction</a:t>
            </a:r>
          </a:p>
          <a:p>
            <a:r>
              <a:rPr lang="fr-FR" dirty="0" smtClean="0"/>
              <a:t>communication anonyme : indépendance entre émetteur et consommateurs d’un événement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92896"/>
            <a:ext cx="641789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8</a:t>
            </a:r>
            <a:r>
              <a:rPr lang="fr-FR" sz="3600" b="1" dirty="0" smtClean="0">
                <a:solidFill>
                  <a:srgbClr val="FF0000"/>
                </a:solidFill>
              </a:rPr>
              <a:t>.4 Les modèles par agents mobiles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Code mobile</a:t>
            </a:r>
            <a:r>
              <a:rPr lang="fr-FR" dirty="0" smtClean="0"/>
              <a:t> = programme se déplaçant d’un site à un autre sur le réseau.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Exemple</a:t>
            </a:r>
            <a:r>
              <a:rPr lang="fr-FR" dirty="0" smtClean="0"/>
              <a:t> : les applets = programme exécutable inclut dans une page HTML et qui s’exécute sur le site qui télécharge la page.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Avantage de la mobilité :</a:t>
            </a:r>
          </a:p>
          <a:p>
            <a:r>
              <a:rPr lang="fr-FR" dirty="0" smtClean="0"/>
              <a:t>efficacité, privilégie les interactions locales,</a:t>
            </a:r>
          </a:p>
          <a:p>
            <a:r>
              <a:rPr lang="fr-FR" dirty="0" smtClean="0"/>
              <a:t>moins de communications distantes effectuées pour les échanges de messages,</a:t>
            </a:r>
          </a:p>
          <a:p>
            <a:r>
              <a:rPr lang="fr-FR" dirty="0" smtClean="0"/>
              <a:t>amener le code aux données plutôt que le contraire,</a:t>
            </a:r>
          </a:p>
          <a:p>
            <a:r>
              <a:rPr lang="fr-FR" dirty="0" smtClean="0"/>
              <a:t>permet à des clients d’étendre les fonctions d’un serveur pour des besoins spécifiques.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Les agents mobiles :</a:t>
            </a:r>
          </a:p>
          <a:p>
            <a:r>
              <a:rPr lang="fr-FR" dirty="0" smtClean="0"/>
              <a:t>entités logicielles permettant de construire des applications naturellement distribuées,</a:t>
            </a:r>
          </a:p>
          <a:p>
            <a:r>
              <a:rPr lang="fr-FR" dirty="0" smtClean="0"/>
              <a:t>utilisation de ressources allouées,</a:t>
            </a:r>
          </a:p>
          <a:p>
            <a:r>
              <a:rPr lang="fr-FR" dirty="0" smtClean="0"/>
              <a:t>autonomie et déplacement sur différents sites d’un réseau.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8</a:t>
            </a:r>
            <a:r>
              <a:rPr lang="fr-FR" sz="3600" b="1" dirty="0" smtClean="0">
                <a:solidFill>
                  <a:srgbClr val="FF0000"/>
                </a:solidFill>
              </a:rPr>
              <a:t>.5 Modèles à mémoires « virtuelles » partagées (1/2)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Objectifs :</a:t>
            </a:r>
          </a:p>
          <a:p>
            <a:pPr indent="376238"/>
            <a:r>
              <a:rPr lang="fr-FR" dirty="0" smtClean="0"/>
              <a:t>Replacer le programmeur dans les conditions d’un système centralisé :</a:t>
            </a:r>
          </a:p>
          <a:p>
            <a:pPr indent="376238">
              <a:buFontTx/>
              <a:buChar char="-"/>
            </a:pPr>
            <a:r>
              <a:rPr lang="fr-FR" dirty="0" smtClean="0"/>
              <a:t>utiliser un espace mémoire commun pour les communications,</a:t>
            </a:r>
          </a:p>
          <a:p>
            <a:pPr indent="376238">
              <a:buFontTx/>
              <a:buChar char="-"/>
            </a:pPr>
            <a:r>
              <a:rPr lang="fr-FR" dirty="0" smtClean="0"/>
              <a:t>synchronisation des applications par variables partagées.</a:t>
            </a:r>
          </a:p>
          <a:p>
            <a:pPr indent="376238"/>
            <a:r>
              <a:rPr lang="fr-FR" dirty="0" smtClean="0"/>
              <a:t>Avantages :</a:t>
            </a:r>
          </a:p>
          <a:p>
            <a:pPr indent="376238">
              <a:buFontTx/>
              <a:buChar char="-"/>
            </a:pPr>
            <a:r>
              <a:rPr lang="fr-FR" dirty="0" smtClean="0"/>
              <a:t>transparence de la distribution pour le développeur,</a:t>
            </a:r>
          </a:p>
          <a:p>
            <a:pPr indent="376238">
              <a:buFontTx/>
              <a:buChar char="-"/>
            </a:pPr>
            <a:r>
              <a:rPr lang="fr-FR" dirty="0" smtClean="0"/>
              <a:t>efficacité du développement car utilisation des paradigmes usuels de la programmation concurrente.</a:t>
            </a:r>
          </a:p>
          <a:p>
            <a:pPr>
              <a:buFont typeface="Wingdings" pitchFamily="2" charset="2"/>
              <a:buChar char="q"/>
            </a:pPr>
            <a:r>
              <a:rPr lang="fr-FR" b="1" dirty="0" smtClean="0">
                <a:solidFill>
                  <a:srgbClr val="0070C0"/>
                </a:solidFill>
              </a:rPr>
              <a:t>Problématique :</a:t>
            </a:r>
          </a:p>
          <a:p>
            <a:pPr indent="376238"/>
            <a:r>
              <a:rPr lang="fr-FR" dirty="0" smtClean="0"/>
              <a:t>Mise en œuvre efficace d’une mémoire partagée distribuée.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Références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Andrew S. </a:t>
            </a:r>
            <a:r>
              <a:rPr lang="en-US" dirty="0" err="1"/>
              <a:t>Tanenbaum</a:t>
            </a:r>
            <a:r>
              <a:rPr lang="en-US" dirty="0"/>
              <a:t> and Maarten Van Steen. Distributed Systems: Principles and</a:t>
            </a:r>
          </a:p>
          <a:p>
            <a:r>
              <a:rPr lang="fr-FR" dirty="0" err="1"/>
              <a:t>Paradigms</a:t>
            </a:r>
            <a:r>
              <a:rPr lang="fr-FR" dirty="0"/>
              <a:t>. </a:t>
            </a:r>
            <a:r>
              <a:rPr lang="fr-FR" dirty="0" err="1"/>
              <a:t>Prentice</a:t>
            </a:r>
            <a:r>
              <a:rPr lang="fr-FR" dirty="0"/>
              <a:t> Hall, 2001.</a:t>
            </a:r>
          </a:p>
          <a:p>
            <a:r>
              <a:rPr lang="en-US" dirty="0"/>
              <a:t>2. </a:t>
            </a:r>
            <a:r>
              <a:rPr lang="en-US" dirty="0" err="1"/>
              <a:t>Jie</a:t>
            </a:r>
            <a:r>
              <a:rPr lang="en-US" dirty="0"/>
              <a:t> Wu. Distributed Systems Design. CRC Press LLC, 1999</a:t>
            </a:r>
          </a:p>
          <a:p>
            <a:r>
              <a:rPr lang="fr-FR" dirty="0"/>
              <a:t>3. Richard </a:t>
            </a:r>
            <a:r>
              <a:rPr lang="fr-FR" dirty="0" err="1"/>
              <a:t>Monson</a:t>
            </a:r>
            <a:r>
              <a:rPr lang="fr-FR" dirty="0"/>
              <a:t>-</a:t>
            </a:r>
            <a:r>
              <a:rPr lang="fr-FR" dirty="0" err="1"/>
              <a:t>Haefel</a:t>
            </a:r>
            <a:r>
              <a:rPr lang="fr-FR" dirty="0"/>
              <a:t> and David Chappell. Java Message Service. </a:t>
            </a:r>
            <a:r>
              <a:rPr lang="fr-FR" dirty="0" err="1"/>
              <a:t>O’Reilly</a:t>
            </a:r>
            <a:r>
              <a:rPr lang="fr-FR" dirty="0"/>
              <a:t> &amp;</a:t>
            </a:r>
          </a:p>
          <a:p>
            <a:r>
              <a:rPr lang="fr-FR" dirty="0"/>
              <a:t>Associates, Inc., </a:t>
            </a:r>
            <a:r>
              <a:rPr lang="fr-FR" dirty="0" err="1"/>
              <a:t>Sebastopol</a:t>
            </a:r>
            <a:r>
              <a:rPr lang="fr-FR" dirty="0"/>
              <a:t>, CA, USA, 2000.</a:t>
            </a:r>
          </a:p>
          <a:p>
            <a:r>
              <a:rPr lang="fr-FR" dirty="0"/>
              <a:t>4. Nancy A. Lynch. </a:t>
            </a:r>
            <a:r>
              <a:rPr lang="fr-FR" dirty="0" err="1"/>
              <a:t>Distributed</a:t>
            </a:r>
            <a:r>
              <a:rPr lang="fr-FR" dirty="0"/>
              <a:t> </a:t>
            </a:r>
            <a:r>
              <a:rPr lang="fr-FR" dirty="0" err="1"/>
              <a:t>Algorithms</a:t>
            </a:r>
            <a:r>
              <a:rPr lang="fr-FR" dirty="0"/>
              <a:t>. Morgan Kaufmann, San Francisco, CA,</a:t>
            </a:r>
          </a:p>
          <a:p>
            <a:r>
              <a:rPr lang="fr-FR" dirty="0"/>
              <a:t>USA, 1997.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Chapitre 1</a:t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Introduction. Technologies de communication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dirty="0" smtClean="0"/>
          </a:p>
          <a:p>
            <a:pPr marL="514350" indent="-514350">
              <a:buAutoNum type="arabicPeriod"/>
            </a:pPr>
            <a:r>
              <a:rPr lang="fr-FR" dirty="0" smtClean="0"/>
              <a:t>Distinction entre “système” et “application” </a:t>
            </a:r>
          </a:p>
          <a:p>
            <a:pPr marL="514350" indent="-514350">
              <a:buAutoNum type="arabicPeriod" startAt="2"/>
            </a:pPr>
            <a:r>
              <a:rPr lang="fr-FR" dirty="0" smtClean="0"/>
              <a:t>Définition d’une application répartie</a:t>
            </a:r>
          </a:p>
          <a:p>
            <a:pPr marL="514350" indent="-514350">
              <a:buAutoNum type="arabicPeriod" startAt="3"/>
            </a:pPr>
            <a:r>
              <a:rPr lang="fr-FR" dirty="0" smtClean="0"/>
              <a:t>Freins à la conception d’applications réparties</a:t>
            </a:r>
          </a:p>
          <a:p>
            <a:pPr marL="514350" indent="-514350">
              <a:buAutoNum type="arabicPeriod" startAt="4"/>
            </a:pPr>
            <a:r>
              <a:rPr lang="fr-FR" dirty="0" smtClean="0"/>
              <a:t>Exemples d’applications réparties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fr-FR" dirty="0" smtClean="0"/>
              <a:t>Qualités requises dans les applications réparties</a:t>
            </a:r>
          </a:p>
          <a:p>
            <a:pPr marL="514350" indent="-514350">
              <a:buAutoNum type="arabicPeriod" startAt="6"/>
            </a:pPr>
            <a:r>
              <a:rPr lang="fr-FR" dirty="0" smtClean="0"/>
              <a:t>Schéma général des applications réparties</a:t>
            </a:r>
          </a:p>
          <a:p>
            <a:pPr marL="514350" indent="-514350">
              <a:buAutoNum type="arabicPeriod" startAt="6"/>
            </a:pPr>
            <a:r>
              <a:rPr lang="fr-FR" dirty="0" smtClean="0"/>
              <a:t>le “middleware”</a:t>
            </a:r>
          </a:p>
          <a:p>
            <a:pPr marL="514350" indent="-514350">
              <a:buAutoNum type="arabicPeriod" startAt="6"/>
            </a:pPr>
            <a:r>
              <a:rPr lang="fr-FR" dirty="0" smtClean="0"/>
              <a:t>Les principaux schémas d'organisation des applications réparties</a:t>
            </a:r>
          </a:p>
          <a:p>
            <a:pPr marL="514350" indent="-514350">
              <a:buAutoNum type="arabicPeriod" startAt="6"/>
            </a:pP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145016" cy="1143000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/>
            </a:r>
            <a:br>
              <a:rPr lang="fr-FR" sz="4000" b="1" dirty="0" smtClean="0">
                <a:solidFill>
                  <a:srgbClr val="FF0000"/>
                </a:solidFill>
              </a:rPr>
            </a:br>
            <a:r>
              <a:rPr lang="fr-FR" sz="4000" b="1" dirty="0" smtClean="0">
                <a:solidFill>
                  <a:srgbClr val="FF0000"/>
                </a:solidFill>
              </a:rPr>
              <a:t>1. Distinction entre “système” et “application”</a:t>
            </a:r>
            <a:br>
              <a:rPr lang="fr-FR" sz="4000" b="1" dirty="0" smtClean="0">
                <a:solidFill>
                  <a:srgbClr val="FF0000"/>
                </a:solidFill>
              </a:rPr>
            </a:b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Système</a:t>
            </a:r>
            <a:r>
              <a:rPr lang="fr-FR" sz="2000" b="1" dirty="0" smtClean="0"/>
              <a:t> :  </a:t>
            </a:r>
            <a:r>
              <a:rPr lang="fr-FR" sz="2000" dirty="0" smtClean="0"/>
              <a:t> gestion des ressources communes et de l’infrastructure, lié de manière étroite au matériel sous-jacent</a:t>
            </a:r>
          </a:p>
          <a:p>
            <a:pPr indent="15875">
              <a:buFontTx/>
              <a:buChar char="-"/>
            </a:pPr>
            <a:r>
              <a:rPr lang="fr-FR" sz="2000" b="1" dirty="0" smtClean="0"/>
              <a:t>   Système d’exploitation</a:t>
            </a:r>
            <a:r>
              <a:rPr lang="fr-FR" sz="2000" dirty="0" smtClean="0"/>
              <a:t> : gestion de chaque élément</a:t>
            </a:r>
          </a:p>
          <a:p>
            <a:pPr indent="15875">
              <a:buFontTx/>
              <a:buChar char="-"/>
            </a:pPr>
            <a:r>
              <a:rPr lang="fr-FR" sz="2000" b="1" dirty="0" smtClean="0"/>
              <a:t>   Système de communication</a:t>
            </a:r>
            <a:r>
              <a:rPr lang="fr-FR" sz="2000" dirty="0" smtClean="0"/>
              <a:t> : échange d’information entre les éléments</a:t>
            </a:r>
          </a:p>
          <a:p>
            <a:pPr indent="15875">
              <a:buFontTx/>
              <a:buChar char="-"/>
            </a:pPr>
            <a:r>
              <a:rPr lang="fr-FR" sz="2000" b="1" dirty="0" smtClean="0"/>
              <a:t>   Caractéristiques communes </a:t>
            </a:r>
            <a:r>
              <a:rPr lang="fr-FR" sz="2000" dirty="0" smtClean="0"/>
              <a:t>: cachent la complexité du matériel et des communications, fournissent des services communs de plus haut niveau d’abstraction</a:t>
            </a:r>
          </a:p>
          <a:p>
            <a:pPr>
              <a:buNone/>
            </a:pPr>
            <a:endParaRPr lang="fr-FR" sz="2000" dirty="0" smtClean="0"/>
          </a:p>
          <a:p>
            <a:pPr>
              <a:buFont typeface="Wingdings" pitchFamily="2" charset="2"/>
              <a:buChar char="q"/>
            </a:pPr>
            <a:r>
              <a:rPr lang="fr-FR" sz="2000" b="1" dirty="0" smtClean="0">
                <a:solidFill>
                  <a:srgbClr val="0070C0"/>
                </a:solidFill>
              </a:rPr>
              <a:t>Application</a:t>
            </a:r>
            <a:r>
              <a:rPr lang="fr-FR" sz="2000" b="1" dirty="0" smtClean="0"/>
              <a:t> </a:t>
            </a:r>
            <a:r>
              <a:rPr lang="fr-FR" sz="2000" dirty="0" smtClean="0"/>
              <a:t>: réponse à un problème spécifique, fourniture de services à ses utilisateurs (qui peuvent être d’autres applications).</a:t>
            </a:r>
          </a:p>
          <a:p>
            <a:pPr>
              <a:buNone/>
            </a:pPr>
            <a:r>
              <a:rPr lang="fr-FR" sz="2000" dirty="0" smtClean="0"/>
              <a:t>      Utilise les services généraux fournis par le système</a:t>
            </a:r>
          </a:p>
          <a:p>
            <a:pPr>
              <a:buNone/>
            </a:pPr>
            <a:endParaRPr lang="fr-FR" sz="2000" dirty="0" smtClean="0"/>
          </a:p>
          <a:p>
            <a:pPr>
              <a:buFont typeface="Wingdings" pitchFamily="2" charset="2"/>
              <a:buChar char="q"/>
            </a:pPr>
            <a:r>
              <a:rPr lang="fr-FR" sz="2000" dirty="0" smtClean="0"/>
              <a:t>La distinction n’est pas toujours évidente, car certaines applications peuvent directement travailler à bas niveau (au contact du matériel). Exemple : systèmes embarqués, réseaux de capteurs</a:t>
            </a:r>
            <a:endParaRPr lang="fr-F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sz="4000" b="1" dirty="0" smtClean="0">
                <a:solidFill>
                  <a:srgbClr val="FF0000"/>
                </a:solidFill>
              </a:rPr>
              <a:t>1. Distinction entre “système” et “application”</a:t>
            </a:r>
            <a:br>
              <a:rPr lang="fr-FR" sz="4000" b="1" dirty="0" smtClean="0">
                <a:solidFill>
                  <a:srgbClr val="FF0000"/>
                </a:solidFill>
              </a:rPr>
            </a:b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Système réparti</a:t>
            </a:r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4572000" y="1772816"/>
            <a:ext cx="0" cy="32403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076056" y="1556792"/>
            <a:ext cx="3595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660033"/>
              </a:buClr>
              <a:buFont typeface="Wingdings" pitchFamily="2" charset="2"/>
              <a:buNone/>
              <a:defRPr/>
            </a:pPr>
            <a:r>
              <a:rPr lang="fr-FR" sz="3200" kern="0" dirty="0" smtClean="0"/>
              <a:t>Application répartie</a:t>
            </a:r>
            <a:endParaRPr lang="fr-FR" sz="3200" kern="0" dirty="0"/>
          </a:p>
        </p:txBody>
      </p:sp>
      <p:sp>
        <p:nvSpPr>
          <p:cNvPr id="6" name="Espace réservé du contenu 10"/>
          <p:cNvSpPr txBox="1">
            <a:spLocks/>
          </p:cNvSpPr>
          <p:nvPr/>
        </p:nvSpPr>
        <p:spPr>
          <a:xfrm>
            <a:off x="4645025" y="2060351"/>
            <a:ext cx="4041775" cy="37449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 un ensemble de processus qui tournent sur un système réparti afin de fournir ou utiliser un service déterminé</a:t>
            </a:r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>
          <a:xfrm>
            <a:off x="457200" y="2060848"/>
            <a:ext cx="4040188" cy="37449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 un ensemble de composants (matériel ou logiciel) interconnectés par un réseau de communication, qui coopèrent pour l’exécution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tâches communes.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le World </a:t>
            </a:r>
            <a:r>
              <a:rPr lang="fr-FR" b="1" dirty="0" err="1" smtClean="0"/>
              <a:t>Wide</a:t>
            </a:r>
            <a:r>
              <a:rPr lang="fr-FR" b="1" dirty="0" smtClean="0"/>
              <a:t> Web</a:t>
            </a:r>
          </a:p>
          <a:p>
            <a:r>
              <a:rPr lang="fr-FR" b="1" dirty="0" smtClean="0"/>
              <a:t>le système UNIX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200" b="1" dirty="0" smtClean="0"/>
              <a:t>Serveur de fichiers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 Exemples de systèmes répartis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2. Définition d’une application répartie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8000" b="1" dirty="0" smtClean="0"/>
              <a:t>Application répartie </a:t>
            </a:r>
            <a:r>
              <a:rPr lang="fr-FR" sz="8000" dirty="0" smtClean="0"/>
              <a:t>= traitements </a:t>
            </a:r>
            <a:r>
              <a:rPr lang="fr-FR" sz="8000" dirty="0" smtClean="0">
                <a:solidFill>
                  <a:srgbClr val="0070C0"/>
                </a:solidFill>
              </a:rPr>
              <a:t>coopérants</a:t>
            </a:r>
            <a:r>
              <a:rPr lang="fr-FR" sz="8000" dirty="0" smtClean="0"/>
              <a:t> sur des données </a:t>
            </a:r>
            <a:r>
              <a:rPr lang="fr-FR" sz="8000" dirty="0" smtClean="0">
                <a:solidFill>
                  <a:srgbClr val="0070C0"/>
                </a:solidFill>
              </a:rPr>
              <a:t>réparties</a:t>
            </a:r>
            <a:r>
              <a:rPr lang="fr-FR" sz="8000" dirty="0" smtClean="0"/>
              <a:t>.</a:t>
            </a:r>
          </a:p>
          <a:p>
            <a:pPr>
              <a:buNone/>
            </a:pP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Coopération</a:t>
            </a:r>
            <a:r>
              <a:rPr lang="fr-FR" sz="8000" dirty="0" smtClean="0"/>
              <a:t> = communications + synchronisation :</a:t>
            </a:r>
          </a:p>
          <a:p>
            <a:pPr indent="373063">
              <a:buFontTx/>
              <a:buChar char="-"/>
            </a:pPr>
            <a:r>
              <a:rPr lang="fr-FR" sz="8000" dirty="0" smtClean="0"/>
              <a:t>modèle d’exécution,</a:t>
            </a:r>
          </a:p>
          <a:p>
            <a:pPr indent="373063">
              <a:buFontTx/>
              <a:buChar char="-"/>
            </a:pPr>
            <a:r>
              <a:rPr lang="fr-FR" sz="8000" dirty="0" smtClean="0"/>
              <a:t>interface de programmation,</a:t>
            </a:r>
          </a:p>
          <a:p>
            <a:pPr indent="373063">
              <a:buFontTx/>
              <a:buChar char="-"/>
            </a:pPr>
            <a:r>
              <a:rPr lang="fr-FR" sz="8000" dirty="0" smtClean="0"/>
              <a:t>outils de développement.</a:t>
            </a:r>
          </a:p>
          <a:p>
            <a:pPr>
              <a:buFontTx/>
              <a:buChar char="-"/>
            </a:pP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Distribution des données :</a:t>
            </a:r>
          </a:p>
          <a:p>
            <a:pPr indent="376238">
              <a:buFontTx/>
              <a:buChar char="-"/>
            </a:pPr>
            <a:r>
              <a:rPr lang="fr-FR" sz="8000" dirty="0" smtClean="0"/>
              <a:t>données distribuées, traitement centralisé.</a:t>
            </a:r>
          </a:p>
          <a:p>
            <a:pPr>
              <a:buFontTx/>
              <a:buChar char="-"/>
            </a:pP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Distribution du contrôle :</a:t>
            </a:r>
          </a:p>
          <a:p>
            <a:pPr indent="376238">
              <a:buFontTx/>
              <a:buChar char="-"/>
            </a:pPr>
            <a:r>
              <a:rPr lang="fr-FR" sz="8000" dirty="0" smtClean="0"/>
              <a:t>données centralisées, contrôle distribué.</a:t>
            </a:r>
          </a:p>
          <a:p>
            <a:pPr>
              <a:buFontTx/>
              <a:buChar char="-"/>
            </a:pP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Distribution des utilisateurs :</a:t>
            </a:r>
          </a:p>
          <a:p>
            <a:pPr indent="376238">
              <a:buFontTx/>
              <a:buChar char="-"/>
            </a:pPr>
            <a:r>
              <a:rPr lang="fr-FR" sz="8000" dirty="0" smtClean="0"/>
              <a:t>données et contrôle centralisé, utilisateurs distribués.</a:t>
            </a:r>
          </a:p>
          <a:p>
            <a:pPr>
              <a:buFontTx/>
              <a:buChar char="-"/>
            </a:pPr>
            <a:endParaRPr lang="fr-F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72008" y="-27384"/>
            <a:ext cx="9468544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3. Freins à la conception d’applications réparties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 smtClean="0">
                <a:solidFill>
                  <a:srgbClr val="0070C0"/>
                </a:solidFill>
              </a:rPr>
              <a:t>Principaux problèmes</a:t>
            </a:r>
          </a:p>
          <a:p>
            <a:pPr>
              <a:buNone/>
            </a:pPr>
            <a:endParaRPr lang="fr-FR" sz="20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fr-FR" sz="2000" b="1" dirty="0" smtClean="0"/>
              <a:t>hétérogénéité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des représentations de données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des systèmes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des architectures</a:t>
            </a:r>
          </a:p>
          <a:p>
            <a:pPr indent="373063">
              <a:buFontTx/>
              <a:buChar char="-"/>
            </a:pPr>
            <a:r>
              <a:rPr lang="fr-FR" sz="2000" dirty="0" smtClean="0"/>
              <a:t>des langages</a:t>
            </a:r>
          </a:p>
          <a:p>
            <a:pPr>
              <a:buFont typeface="Wingdings" pitchFamily="2" charset="2"/>
              <a:buChar char="§"/>
            </a:pPr>
            <a:r>
              <a:rPr lang="fr-FR" sz="2000" b="1" dirty="0" smtClean="0"/>
              <a:t>impératifs de sécurité</a:t>
            </a:r>
          </a:p>
          <a:p>
            <a:pPr>
              <a:buFont typeface="Wingdings" pitchFamily="2" charset="2"/>
              <a:buChar char="§"/>
            </a:pPr>
            <a:r>
              <a:rPr lang="fr-FR" sz="2000" b="1" dirty="0" smtClean="0"/>
              <a:t>interaction avec les configurations réseau</a:t>
            </a:r>
          </a:p>
          <a:p>
            <a:pPr>
              <a:buFont typeface="Wingdings" pitchFamily="2" charset="2"/>
              <a:buChar char="§"/>
            </a:pPr>
            <a:r>
              <a:rPr lang="fr-FR" sz="2000" b="1" dirty="0" smtClean="0"/>
              <a:t>déploiement des applications</a:t>
            </a:r>
          </a:p>
          <a:p>
            <a:pPr>
              <a:buFont typeface="Wingdings" pitchFamily="2" charset="2"/>
              <a:buChar char="§"/>
            </a:pPr>
            <a:r>
              <a:rPr lang="fr-FR" sz="2000" b="1" dirty="0" smtClean="0"/>
              <a:t>maintenance des applications</a:t>
            </a:r>
            <a:endParaRPr lang="fr-FR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1505</Words>
  <Application>Microsoft Office PowerPoint</Application>
  <PresentationFormat>Affichage à l'écran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Développement des Applications Distribuées</vt:lpstr>
      <vt:lpstr>Plan de Cours</vt:lpstr>
      <vt:lpstr>Références</vt:lpstr>
      <vt:lpstr>  Chapitre 1 Introduction. Technologies de communication  </vt:lpstr>
      <vt:lpstr> 1. Distinction entre “système” et “application” </vt:lpstr>
      <vt:lpstr> 1. Distinction entre “système” et “application” </vt:lpstr>
      <vt:lpstr> Exemples de systèmes répartis</vt:lpstr>
      <vt:lpstr>2. Définition d’une application répartie </vt:lpstr>
      <vt:lpstr>3. Freins à la conception d’applications réparties</vt:lpstr>
      <vt:lpstr>4. Exemples d’applications réparties</vt:lpstr>
      <vt:lpstr>5. Qualités requises dans les applications  réparties</vt:lpstr>
      <vt:lpstr>5. Qualités requises dans les applications  réparties</vt:lpstr>
      <vt:lpstr>6. Schéma général des applications réparties</vt:lpstr>
      <vt:lpstr>7. le “middleware” (intergiciel)</vt:lpstr>
      <vt:lpstr>7. le “middleware” (intergiciel)</vt:lpstr>
      <vt:lpstr>8. Les principaux schémas d'organisation des applications réparties</vt:lpstr>
      <vt:lpstr>8.1 Le modèle Client-Serveur (1/3)</vt:lpstr>
      <vt:lpstr>8.1 Le modèle Client-Serveur (2/3)</vt:lpstr>
      <vt:lpstr>8.1 Le modèle Client-Serveur (3/3)</vt:lpstr>
      <vt:lpstr>Diapositive 20</vt:lpstr>
      <vt:lpstr>8.2 Le modèle de communication par messages</vt:lpstr>
      <vt:lpstr>Diapositive 22</vt:lpstr>
      <vt:lpstr>8.3 Le modèle de communication par événements</vt:lpstr>
      <vt:lpstr>Diapositive 24</vt:lpstr>
      <vt:lpstr>8.4 Les modèles par agents mobiles</vt:lpstr>
      <vt:lpstr>8.5 Modèles à mémoires « virtuelles » partagées (1/2)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des Applications Distribuées</dc:title>
  <dc:creator>SCC</dc:creator>
  <cp:lastModifiedBy>SCC</cp:lastModifiedBy>
  <cp:revision>142</cp:revision>
  <dcterms:created xsi:type="dcterms:W3CDTF">2014-02-07T15:28:03Z</dcterms:created>
  <dcterms:modified xsi:type="dcterms:W3CDTF">2020-03-11T10:34:59Z</dcterms:modified>
</cp:coreProperties>
</file>