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77" r:id="rId4"/>
    <p:sldId id="259" r:id="rId5"/>
    <p:sldId id="257" r:id="rId6"/>
    <p:sldId id="258" r:id="rId7"/>
    <p:sldId id="263" r:id="rId8"/>
    <p:sldId id="260" r:id="rId9"/>
    <p:sldId id="283" r:id="rId10"/>
    <p:sldId id="261" r:id="rId11"/>
    <p:sldId id="298" r:id="rId12"/>
    <p:sldId id="262" r:id="rId13"/>
    <p:sldId id="331" r:id="rId14"/>
    <p:sldId id="309" r:id="rId15"/>
    <p:sldId id="332" r:id="rId16"/>
    <p:sldId id="265" r:id="rId17"/>
    <p:sldId id="275" r:id="rId18"/>
    <p:sldId id="344" r:id="rId19"/>
    <p:sldId id="319" r:id="rId20"/>
    <p:sldId id="310" r:id="rId21"/>
    <p:sldId id="312" r:id="rId22"/>
    <p:sldId id="334" r:id="rId23"/>
    <p:sldId id="323" r:id="rId24"/>
    <p:sldId id="345" r:id="rId25"/>
    <p:sldId id="335" r:id="rId26"/>
    <p:sldId id="299" r:id="rId27"/>
    <p:sldId id="324" r:id="rId28"/>
    <p:sldId id="336" r:id="rId29"/>
    <p:sldId id="322" r:id="rId30"/>
    <p:sldId id="337" r:id="rId31"/>
    <p:sldId id="338" r:id="rId32"/>
    <p:sldId id="326" r:id="rId33"/>
    <p:sldId id="321" r:id="rId34"/>
    <p:sldId id="340" r:id="rId35"/>
    <p:sldId id="327" r:id="rId36"/>
    <p:sldId id="320" r:id="rId37"/>
    <p:sldId id="342" r:id="rId38"/>
    <p:sldId id="328" r:id="rId39"/>
    <p:sldId id="266" r:id="rId40"/>
    <p:sldId id="267" r:id="rId41"/>
    <p:sldId id="343" r:id="rId42"/>
    <p:sldId id="329" r:id="rId43"/>
    <p:sldId id="279" r:id="rId44"/>
    <p:sldId id="268" r:id="rId45"/>
    <p:sldId id="281" r:id="rId46"/>
    <p:sldId id="284" r:id="rId47"/>
    <p:sldId id="330" r:id="rId48"/>
    <p:sldId id="269" r:id="rId49"/>
    <p:sldId id="282" r:id="rId50"/>
    <p:sldId id="276" r:id="rId51"/>
    <p:sldId id="287"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163" autoAdjust="0"/>
    <p:restoredTop sz="94660" autoAdjust="0"/>
  </p:normalViewPr>
  <p:slideViewPr>
    <p:cSldViewPr>
      <p:cViewPr>
        <p:scale>
          <a:sx n="75" d="100"/>
          <a:sy n="75" d="100"/>
        </p:scale>
        <p:origin x="-360" y="-3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F22A6A3-D872-46D2-80F0-671BA975FA7A}" type="datetimeFigureOut">
              <a:rPr lang="fr-FR" smtClean="0"/>
              <a:pPr/>
              <a:t>09/05/2018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3DBA4B-4DC3-437F-815F-A194977ABE3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2A6A3-D872-46D2-80F0-671BA975FA7A}" type="datetimeFigureOut">
              <a:rPr lang="fr-FR" smtClean="0"/>
              <a:pPr/>
              <a:t>09/05/2018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DBA4B-4DC3-437F-815F-A194977ABE3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357166"/>
            <a:ext cx="7772400" cy="1470025"/>
          </a:xfrm>
        </p:spPr>
        <p:style>
          <a:lnRef idx="1">
            <a:schemeClr val="accent6"/>
          </a:lnRef>
          <a:fillRef idx="2">
            <a:schemeClr val="accent6"/>
          </a:fillRef>
          <a:effectRef idx="1">
            <a:schemeClr val="accent6"/>
          </a:effectRef>
          <a:fontRef idx="minor">
            <a:schemeClr val="dk1"/>
          </a:fontRef>
        </p:style>
        <p:txBody>
          <a:bodyPr/>
          <a:lstStyle/>
          <a:p>
            <a:r>
              <a:rPr lang="ar-DZ" dirty="0" smtClean="0">
                <a:cs typeface="Traditional Arabic" pitchFamily="2" charset="-78"/>
              </a:rPr>
              <a:t>لماذا يجب علينا دراسة اتخاذ القرارات الإستراتيجية؟</a:t>
            </a:r>
            <a:endParaRPr lang="fr-FR" dirty="0">
              <a:cs typeface="Traditional Arabic" pitchFamily="2" charset="-78"/>
            </a:endParaRPr>
          </a:p>
        </p:txBody>
      </p:sp>
      <p:sp>
        <p:nvSpPr>
          <p:cNvPr id="3" name="Sous-titre 2"/>
          <p:cNvSpPr>
            <a:spLocks noGrp="1"/>
          </p:cNvSpPr>
          <p:nvPr>
            <p:ph type="subTitle" idx="1"/>
          </p:nvPr>
        </p:nvSpPr>
        <p:spPr>
          <a:xfrm>
            <a:off x="500034" y="2143116"/>
            <a:ext cx="7786742" cy="3495684"/>
          </a:xfrm>
        </p:spPr>
        <p:txBody>
          <a:bodyPr>
            <a:normAutofit fontScale="77500" lnSpcReduction="20000"/>
          </a:bodyPr>
          <a:lstStyle/>
          <a:p>
            <a:pPr algn="just"/>
            <a:r>
              <a:rPr lang="en-US" dirty="0" smtClean="0">
                <a:solidFill>
                  <a:schemeClr val="tx1"/>
                </a:solidFill>
                <a:latin typeface="Times New Roman" pitchFamily="18" charset="0"/>
                <a:cs typeface="Times New Roman" pitchFamily="18" charset="0"/>
              </a:rPr>
              <a:t>Miller, </a:t>
            </a:r>
            <a:r>
              <a:rPr lang="en-US" dirty="0" err="1" smtClean="0">
                <a:solidFill>
                  <a:schemeClr val="tx1"/>
                </a:solidFill>
                <a:latin typeface="Times New Roman" pitchFamily="18" charset="0"/>
                <a:cs typeface="Times New Roman" pitchFamily="18" charset="0"/>
              </a:rPr>
              <a:t>Hickson</a:t>
            </a:r>
            <a:r>
              <a:rPr lang="en-US" dirty="0" smtClean="0">
                <a:solidFill>
                  <a:schemeClr val="tx1"/>
                </a:solidFill>
                <a:latin typeface="Times New Roman" pitchFamily="18" charset="0"/>
                <a:cs typeface="Times New Roman" pitchFamily="18" charset="0"/>
              </a:rPr>
              <a:t> and Wilson (2002, p. 74) indicate why decision-making has to be</a:t>
            </a:r>
            <a:r>
              <a:rPr lang="ar-DZ"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studied, because it is </a:t>
            </a:r>
            <a:r>
              <a:rPr lang="fr-FR" dirty="0" smtClean="0">
                <a:solidFill>
                  <a:schemeClr val="tx1"/>
                </a:solidFill>
                <a:latin typeface="Times New Roman" pitchFamily="18" charset="0"/>
                <a:cs typeface="Times New Roman" pitchFamily="18" charset="0"/>
              </a:rPr>
              <a:t>: </a:t>
            </a:r>
            <a:endParaRPr lang="ar-DZ" dirty="0" smtClean="0">
              <a:solidFill>
                <a:schemeClr val="tx1"/>
              </a:solidFill>
              <a:latin typeface="Times New Roman" pitchFamily="18" charset="0"/>
              <a:cs typeface="Times New Roman" pitchFamily="18" charset="0"/>
            </a:endParaRPr>
          </a:p>
          <a:p>
            <a:pPr algn="just"/>
            <a:r>
              <a:rPr lang="en-US" i="1" dirty="0" smtClean="0">
                <a:solidFill>
                  <a:schemeClr val="tx1"/>
                </a:solidFill>
                <a:latin typeface="Times New Roman" pitchFamily="18" charset="0"/>
                <a:cs typeface="Times New Roman" pitchFamily="18" charset="0"/>
              </a:rPr>
              <a:t>“crucial to the comprehension of how and why organizations come to be what they are and to control whom they do. Organizations need decisions to be made in order that they can function effectively”.</a:t>
            </a:r>
            <a:endParaRPr lang="ar-DZ" i="1" dirty="0" smtClean="0">
              <a:solidFill>
                <a:schemeClr val="tx1"/>
              </a:solidFill>
              <a:latin typeface="Times New Roman" pitchFamily="18" charset="0"/>
              <a:cs typeface="Times New Roman" pitchFamily="18" charset="0"/>
            </a:endParaRPr>
          </a:p>
          <a:p>
            <a:pPr algn="just"/>
            <a:endParaRPr lang="en-US" i="1" dirty="0" smtClean="0">
              <a:solidFill>
                <a:schemeClr val="tx1"/>
              </a:solidFill>
              <a:latin typeface="Times New Roman" pitchFamily="18" charset="0"/>
              <a:cs typeface="Times New Roman" pitchFamily="18" charset="0"/>
            </a:endParaRPr>
          </a:p>
          <a:p>
            <a:pPr algn="just" rtl="1"/>
            <a:r>
              <a:rPr lang="ar-DZ" i="1" dirty="0" smtClean="0">
                <a:solidFill>
                  <a:schemeClr val="tx1"/>
                </a:solidFill>
                <a:latin typeface="Times New Roman" pitchFamily="18" charset="0"/>
                <a:cs typeface="Times New Roman" pitchFamily="18" charset="0"/>
              </a:rPr>
              <a:t>هي (قرارات) حاسمة ومهمة لفهم كيف ولماذا أصبحت المنظمات كما هي عليه الآن (فهم تاريخ تطورها) وضبط ما تفعله (نشاطها الحالي). فالمنظمات تحتاج لاتخاذ القرارات من أجل الأداء الفعال لوظيفتها.</a:t>
            </a:r>
            <a:endParaRPr lang="fr-FR"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71472" y="428604"/>
            <a:ext cx="8229600" cy="1143000"/>
          </a:xfrm>
        </p:spPr>
        <p:style>
          <a:lnRef idx="1">
            <a:schemeClr val="accent3"/>
          </a:lnRef>
          <a:fillRef idx="2">
            <a:schemeClr val="accent3"/>
          </a:fillRef>
          <a:effectRef idx="1">
            <a:schemeClr val="accent3"/>
          </a:effectRef>
          <a:fontRef idx="minor">
            <a:schemeClr val="dk1"/>
          </a:fontRef>
        </p:style>
        <p:txBody>
          <a:bodyPr/>
          <a:lstStyle/>
          <a:p>
            <a:r>
              <a:rPr lang="ar-DZ" b="1" dirty="0" smtClean="0">
                <a:cs typeface="Traditional Arabic" pitchFamily="2" charset="-78"/>
              </a:rPr>
              <a:t>نماذج اتخاذ القرار الاستراتيجي</a:t>
            </a:r>
            <a:endParaRPr lang="fr-FR" b="1" dirty="0">
              <a:cs typeface="Traditional Arabic" pitchFamily="2" charset="-78"/>
            </a:endParaRPr>
          </a:p>
        </p:txBody>
      </p:sp>
      <p:sp>
        <p:nvSpPr>
          <p:cNvPr id="10241" name="Rectangle 1"/>
          <p:cNvSpPr>
            <a:spLocks noChangeArrowheads="1"/>
          </p:cNvSpPr>
          <p:nvPr/>
        </p:nvSpPr>
        <p:spPr bwMode="auto">
          <a:xfrm>
            <a:off x="142844" y="1714488"/>
            <a:ext cx="8715436"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رغم أن النماذج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raditional Arabic" pitchFamily="2" charset="-78"/>
              </a:rPr>
              <a:t>القرارية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 </a:t>
            </a:r>
            <a:r>
              <a:rPr lang="ar-DZ" sz="2800" b="1" dirty="0" smtClean="0">
                <a:solidFill>
                  <a:schemeClr val="bg1"/>
                </a:solidFill>
                <a:latin typeface="Times New Roman" pitchFamily="18" charset="0"/>
                <a:ea typeface="Calibri" pitchFamily="34" charset="0"/>
                <a:cs typeface="Traditional Arabic" pitchFamily="2" charset="-78"/>
              </a:rPr>
              <a:t>التقليدية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قد ساهمت في توضيح كيفية الوصول</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raditional Arabic" pitchFamily="2" charset="-78"/>
              </a:rPr>
              <a:t> 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لقرار، لكنها لم تقدم وصف حقيقي وواقعي للكيفية الدقيقة التي تتم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raditional Arabic" pitchFamily="2" charset="-78"/>
              </a:rPr>
              <a:t>بها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 عملية اتخاذه. </a:t>
            </a:r>
          </a:p>
          <a:p>
            <a:pPr marL="0" marR="0" lvl="0" indent="0" algn="justLow" defTabSz="914400" rtl="1" eaLnBrk="1" fontAlgn="base" latinLnBrk="0" hangingPunct="1">
              <a:lnSpc>
                <a:spcPct val="100000"/>
              </a:lnSpc>
              <a:spcBef>
                <a:spcPct val="0"/>
              </a:spcBef>
              <a:spcAft>
                <a:spcPct val="0"/>
              </a:spcAft>
              <a:buClrTx/>
              <a:buSzTx/>
              <a:buFontTx/>
              <a:buNone/>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ظهرت حديثا نماذج مرحلية أكثر واقعية أهمها: </a:t>
            </a:r>
          </a:p>
          <a:p>
            <a:pPr marL="0" marR="0" lvl="0" indent="0" algn="justLow" defTabSz="914400" rtl="1" eaLnBrk="1" fontAlgn="base" latinLnBrk="0" hangingPunct="1">
              <a:lnSpc>
                <a:spcPct val="100000"/>
              </a:lnSpc>
              <a:spcBef>
                <a:spcPct val="0"/>
              </a:spcBef>
              <a:spcAft>
                <a:spcPct val="0"/>
              </a:spcAft>
              <a:buClrTx/>
              <a:buSzTx/>
              <a:buFontTx/>
              <a:buNone/>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 تذكير بالنموذج</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raditional Arabic" pitchFamily="2" charset="-78"/>
              </a:rPr>
              <a:t> العام العقلاني</a:t>
            </a:r>
            <a:endPar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endParaRPr>
          </a:p>
          <a:p>
            <a:pPr marL="0" marR="0" lvl="0" indent="0" algn="justLow" defTabSz="914400" rtl="1" eaLnBrk="1" fontAlgn="base" latinLnBrk="0" hangingPunct="1">
              <a:lnSpc>
                <a:spcPct val="100000"/>
              </a:lnSpc>
              <a:spcBef>
                <a:spcPct val="0"/>
              </a:spcBef>
              <a:spcAft>
                <a:spcPct val="0"/>
              </a:spcAft>
              <a:buClrTx/>
              <a:buSzTx/>
              <a:buFontTx/>
              <a:buChar char="-"/>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النموذج العسكري</a:t>
            </a:r>
          </a:p>
          <a:p>
            <a:pPr marL="0" marR="0" lvl="0" indent="0" algn="justLow" defTabSz="914400" rtl="1" eaLnBrk="1" fontAlgn="base" latinLnBrk="0" hangingPunct="1">
              <a:lnSpc>
                <a:spcPct val="100000"/>
              </a:lnSpc>
              <a:spcBef>
                <a:spcPct val="0"/>
              </a:spcBef>
              <a:spcAft>
                <a:spcPct val="0"/>
              </a:spcAft>
              <a:buClrTx/>
              <a:buSzTx/>
              <a:buFontTx/>
              <a:buChar char="-"/>
              <a:tabLst>
                <a:tab pos="738188" algn="l"/>
              </a:tabLst>
            </a:pPr>
            <a:r>
              <a:rPr lang="ar-DZ" sz="2800" b="1" dirty="0" smtClean="0">
                <a:solidFill>
                  <a:schemeClr val="bg1"/>
                </a:solidFill>
                <a:latin typeface="Times New Roman" pitchFamily="18" charset="0"/>
                <a:ea typeface="Calibri" pitchFamily="34" charset="0"/>
                <a:cs typeface="Traditional Arabic" pitchFamily="2" charset="-78"/>
              </a:rPr>
              <a:t>النماذج السلوكية والسياسية</a:t>
            </a:r>
          </a:p>
          <a:p>
            <a:pPr marL="0" marR="0" lvl="0" indent="0" algn="justLow" defTabSz="914400" rtl="1" eaLnBrk="1" fontAlgn="base" latinLnBrk="0" hangingPunct="1">
              <a:lnSpc>
                <a:spcPct val="100000"/>
              </a:lnSpc>
              <a:spcBef>
                <a:spcPct val="0"/>
              </a:spcBef>
              <a:spcAft>
                <a:spcPct val="0"/>
              </a:spcAft>
              <a:buClrTx/>
              <a:buSzTx/>
              <a:buFontTx/>
              <a:buChar char="-"/>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النموذج المتدرج</a:t>
            </a:r>
          </a:p>
          <a:p>
            <a:pPr marL="0" marR="0" lvl="0" indent="0" algn="justLow" defTabSz="914400" rtl="1" eaLnBrk="1" fontAlgn="base" latinLnBrk="0" hangingPunct="1">
              <a:lnSpc>
                <a:spcPct val="100000"/>
              </a:lnSpc>
              <a:spcBef>
                <a:spcPct val="0"/>
              </a:spcBef>
              <a:spcAft>
                <a:spcPct val="0"/>
              </a:spcAft>
              <a:buClrTx/>
              <a:buSzTx/>
              <a:buFontTx/>
              <a:buChar char="-"/>
              <a:tabLst>
                <a:tab pos="738188" algn="l"/>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 نموذج </a:t>
            </a:r>
            <a:r>
              <a:rPr kumimoji="0" lang="ar-DZ" sz="2400" b="1" i="0" u="none" strike="noStrike" cap="none" normalizeH="0" dirty="0" err="1" smtClean="0">
                <a:ln>
                  <a:noFill/>
                </a:ln>
                <a:solidFill>
                  <a:schemeClr val="bg1"/>
                </a:solidFill>
                <a:effectLst/>
                <a:latin typeface="Times New Roman" pitchFamily="18" charset="0"/>
                <a:ea typeface="Calibri" pitchFamily="34" charset="0"/>
                <a:cs typeface="Traditional Arabic" pitchFamily="2" charset="-78"/>
              </a:rPr>
              <a:t>مينتزبارغ</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raditional Arabic" pitchFamily="2" charset="-78"/>
              </a:rPr>
              <a:t> </a:t>
            </a:r>
            <a:r>
              <a:rPr kumimoji="0" lang="fr-FR" sz="2400" b="1" i="0" u="none" strike="noStrike" cap="none" normalizeH="0" dirty="0" err="1" smtClean="0">
                <a:ln>
                  <a:noFill/>
                </a:ln>
                <a:solidFill>
                  <a:schemeClr val="bg1"/>
                </a:solidFill>
                <a:effectLst/>
                <a:latin typeface="Times New Roman" pitchFamily="18" charset="0"/>
                <a:ea typeface="Calibri" pitchFamily="34" charset="0"/>
                <a:cs typeface="Traditional Arabic" pitchFamily="2" charset="-78"/>
              </a:rPr>
              <a:t>Mintzberg</a:t>
            </a:r>
            <a:endPar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endParaRPr>
          </a:p>
          <a:p>
            <a:pPr lvl="0" algn="justLow" rtl="1" fontAlgn="base">
              <a:spcBef>
                <a:spcPct val="0"/>
              </a:spcBef>
              <a:spcAft>
                <a:spcPct val="0"/>
              </a:spcAft>
              <a:buFontTx/>
              <a:buChar char="-"/>
              <a:tabLst>
                <a:tab pos="738188" algn="l"/>
              </a:tabLst>
            </a:pPr>
            <a:r>
              <a:rPr lang="ar-DZ" sz="2800" b="1" dirty="0" smtClean="0">
                <a:solidFill>
                  <a:schemeClr val="bg1"/>
                </a:solidFill>
                <a:latin typeface="Times New Roman" pitchFamily="18" charset="0"/>
                <a:ea typeface="Calibri" pitchFamily="34" charset="0"/>
                <a:cs typeface="Traditional Arabic" pitchFamily="2" charset="-78"/>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نموذج</a:t>
            </a:r>
            <a:r>
              <a:rPr kumimoji="0" lang="ar-DZ" sz="2800" b="1" i="0" u="none" strike="noStrike" cap="none" normalizeH="0" dirty="0" smtClean="0">
                <a:ln>
                  <a:noFill/>
                </a:ln>
                <a:solidFill>
                  <a:schemeClr val="bg1"/>
                </a:solidFill>
                <a:effectLst/>
                <a:latin typeface="Times New Roman" pitchFamily="18" charset="0"/>
                <a:ea typeface="Calibri" pitchFamily="34" charset="0"/>
                <a:cs typeface="Traditional Arabic" pitchFamily="2" charset="-78"/>
              </a:rPr>
              <a:t> </a:t>
            </a:r>
            <a:r>
              <a:rPr lang="fr-FR" sz="2400" b="1" i="1" dirty="0" err="1" smtClean="0">
                <a:solidFill>
                  <a:schemeClr val="bg1"/>
                </a:solidFill>
                <a:latin typeface="Times New Roman" pitchFamily="18" charset="0"/>
                <a:cs typeface="Times New Roman" pitchFamily="18" charset="0"/>
              </a:rPr>
              <a:t>Cynefin</a:t>
            </a:r>
            <a:endParaRPr lang="ar-DZ" sz="2400" b="1" i="1" dirty="0" smtClean="0">
              <a:solidFill>
                <a:schemeClr val="bg1"/>
              </a:solidFill>
              <a:latin typeface="Times New Roman" pitchFamily="18" charset="0"/>
              <a:cs typeface="Times New Roman" pitchFamily="18" charset="0"/>
            </a:endParaRPr>
          </a:p>
          <a:p>
            <a:pPr lvl="0" algn="justLow" rtl="1" fontAlgn="base">
              <a:spcBef>
                <a:spcPct val="0"/>
              </a:spcBef>
              <a:spcAft>
                <a:spcPct val="0"/>
              </a:spcAft>
              <a:buFontTx/>
              <a:buChar char="-"/>
              <a:tabLst>
                <a:tab pos="738188" algn="l"/>
              </a:tabLst>
            </a:pPr>
            <a:r>
              <a:rPr kumimoji="0" lang="ar-DZ" sz="2400" b="1" i="1"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rPr>
              <a:t>النماذج الإدراكية</a:t>
            </a:r>
            <a:endPar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raditional Arabic"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Autofit/>
          </a:bodyPr>
          <a:lstStyle/>
          <a:p>
            <a:r>
              <a:rPr lang="fr-FR" sz="3200" b="1" dirty="0" err="1" smtClean="0">
                <a:latin typeface="Times New Roman" pitchFamily="18" charset="0"/>
                <a:cs typeface="Times New Roman" pitchFamily="18" charset="0"/>
              </a:rPr>
              <a:t>Reply</a:t>
            </a:r>
            <a:r>
              <a:rPr lang="fr-FR" sz="3200" b="1" dirty="0" smtClean="0">
                <a:latin typeface="Times New Roman" pitchFamily="18" charset="0"/>
                <a:cs typeface="Times New Roman" pitchFamily="18" charset="0"/>
              </a:rPr>
              <a:t>: RATIONALITY IN DECISION-MAKING </a:t>
            </a: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2285984" y="1600200"/>
            <a:ext cx="6770930" cy="4525963"/>
          </a:xfrm>
        </p:spPr>
        <p:txBody>
          <a:bodyPr>
            <a:normAutofit fontScale="92500" lnSpcReduction="10000"/>
          </a:bodyPr>
          <a:lstStyle/>
          <a:p>
            <a:pPr algn="just" rtl="1"/>
            <a:r>
              <a:rPr lang="ar-DZ" b="1" dirty="0" smtClean="0">
                <a:solidFill>
                  <a:schemeClr val="bg1"/>
                </a:solidFill>
                <a:cs typeface="Traditional Arabic" pitchFamily="2" charset="-78"/>
              </a:rPr>
              <a:t>"العقلانية هي المنطق المتحكم في القيام بالشيء، والحكم على سلوك ما بأنه عقلاني ومعقول يعني أن تكون قادراً على القول بأن هذا السلوك مفهوم ضمن إطار مرجعي معين" (</a:t>
            </a:r>
            <a:r>
              <a:rPr lang="fr-FR" sz="2400" b="1" dirty="0" smtClean="0">
                <a:solidFill>
                  <a:schemeClr val="bg1"/>
                </a:solidFill>
                <a:latin typeface="Times New Roman" pitchFamily="18" charset="0"/>
                <a:cs typeface="Times New Roman" pitchFamily="18" charset="0"/>
              </a:rPr>
              <a:t>Butler, 2002: 226</a:t>
            </a:r>
            <a:r>
              <a:rPr lang="ar-DZ" b="1" dirty="0" smtClean="0">
                <a:solidFill>
                  <a:schemeClr val="bg1"/>
                </a:solidFill>
                <a:cs typeface="Traditional Arabic" pitchFamily="2" charset="-78"/>
              </a:rPr>
              <a:t>). بعبارة أخرى ، فإن العقلانية تصف السلوك المنطقي لتحقيق الأهداف (</a:t>
            </a:r>
            <a:r>
              <a:rPr lang="fr-FR" sz="2400" b="1" dirty="0" smtClean="0">
                <a:solidFill>
                  <a:schemeClr val="bg1"/>
                </a:solidFill>
                <a:latin typeface="Times New Roman" pitchFamily="18" charset="0"/>
                <a:cs typeface="Times New Roman" pitchFamily="18" charset="0"/>
              </a:rPr>
              <a:t>Dean &amp; </a:t>
            </a:r>
            <a:r>
              <a:rPr lang="fr-FR" sz="2400" b="1" dirty="0" err="1" smtClean="0">
                <a:solidFill>
                  <a:schemeClr val="bg1"/>
                </a:solidFill>
                <a:latin typeface="Times New Roman" pitchFamily="18" charset="0"/>
                <a:cs typeface="Times New Roman" pitchFamily="18" charset="0"/>
              </a:rPr>
              <a:t>Sharfman</a:t>
            </a:r>
            <a:r>
              <a:rPr lang="fr-FR" sz="2400" b="1" dirty="0" smtClean="0">
                <a:solidFill>
                  <a:schemeClr val="bg1"/>
                </a:solidFill>
                <a:latin typeface="Times New Roman" pitchFamily="18" charset="0"/>
                <a:cs typeface="Times New Roman" pitchFamily="18" charset="0"/>
              </a:rPr>
              <a:t>, 1993</a:t>
            </a:r>
            <a:r>
              <a:rPr lang="ar-DZ" b="1" dirty="0" smtClean="0">
                <a:solidFill>
                  <a:schemeClr val="bg1"/>
                </a:solidFill>
                <a:cs typeface="Traditional Arabic" pitchFamily="2" charset="-78"/>
              </a:rPr>
              <a:t>).</a:t>
            </a:r>
          </a:p>
          <a:p>
            <a:pPr algn="just" rtl="1"/>
            <a:r>
              <a:rPr lang="ar-DZ" b="1" dirty="0" smtClean="0">
                <a:solidFill>
                  <a:schemeClr val="bg1"/>
                </a:solidFill>
                <a:cs typeface="Traditional Arabic" pitchFamily="2" charset="-78"/>
              </a:rPr>
              <a:t>في هذه الحالة، يكون صانعوا القرار عقلانيين ليس بمثالية </a:t>
            </a:r>
            <a:r>
              <a:rPr lang="ar-DZ" b="1" dirty="0" err="1" smtClean="0">
                <a:solidFill>
                  <a:schemeClr val="bg1"/>
                </a:solidFill>
                <a:cs typeface="Traditional Arabic" pitchFamily="2" charset="-78"/>
              </a:rPr>
              <a:t>وانما</a:t>
            </a:r>
            <a:r>
              <a:rPr lang="ar-DZ" b="1" dirty="0" smtClean="0">
                <a:solidFill>
                  <a:schemeClr val="bg1"/>
                </a:solidFill>
                <a:cs typeface="Traditional Arabic" pitchFamily="2" charset="-78"/>
              </a:rPr>
              <a:t> في حدود قدراتهم الخاصة (أي ذوي عقلانية محدودة) (</a:t>
            </a:r>
            <a:r>
              <a:rPr lang="fr-FR" sz="2600" b="1" dirty="0" smtClean="0">
                <a:solidFill>
                  <a:schemeClr val="bg1"/>
                </a:solidFill>
                <a:latin typeface="Times New Roman" pitchFamily="18" charset="0"/>
                <a:cs typeface="Times New Roman" pitchFamily="18" charset="0"/>
              </a:rPr>
              <a:t>Simon</a:t>
            </a:r>
            <a:r>
              <a:rPr lang="ar-DZ" b="1" dirty="0" smtClean="0">
                <a:solidFill>
                  <a:schemeClr val="bg1"/>
                </a:solidFill>
                <a:cs typeface="Traditional Arabic" pitchFamily="2" charset="-78"/>
              </a:rPr>
              <a:t>)؛ بالنظر إلى هذه القيود، يهدف صناع القرار إلى تحقيق أهداف "جيدة بما فيه الكفاية بدلا من المثالية" (</a:t>
            </a:r>
            <a:r>
              <a:rPr lang="fr-FR" sz="2400" b="1" dirty="0" err="1" smtClean="0">
                <a:solidFill>
                  <a:schemeClr val="bg1"/>
                </a:solidFill>
                <a:latin typeface="Times New Roman" pitchFamily="18" charset="0"/>
                <a:cs typeface="Times New Roman" pitchFamily="18" charset="0"/>
              </a:rPr>
              <a:t>Eisenhardt</a:t>
            </a:r>
            <a:r>
              <a:rPr lang="fr-FR" sz="2400" b="1" dirty="0" smtClean="0">
                <a:solidFill>
                  <a:schemeClr val="bg1"/>
                </a:solidFill>
                <a:latin typeface="Times New Roman" pitchFamily="18" charset="0"/>
                <a:cs typeface="Times New Roman" pitchFamily="18" charset="0"/>
              </a:rPr>
              <a:t>, 1997, p. 1</a:t>
            </a:r>
            <a:r>
              <a:rPr lang="ar-DZ" b="1" dirty="0" smtClean="0">
                <a:solidFill>
                  <a:schemeClr val="bg1"/>
                </a:solidFill>
                <a:cs typeface="Traditional Arabic" pitchFamily="2" charset="-78"/>
              </a:rPr>
              <a:t>).</a:t>
            </a:r>
            <a:endParaRPr lang="fr-FR" b="1" dirty="0">
              <a:solidFill>
                <a:schemeClr val="bg1"/>
              </a:solidFill>
              <a:cs typeface="Traditional Arabic" pitchFamily="2" charset="-78"/>
            </a:endParaRPr>
          </a:p>
        </p:txBody>
      </p:sp>
      <p:sp>
        <p:nvSpPr>
          <p:cNvPr id="41986" name="AutoShape 2" descr="Résultat de recherche d'images pour &quot;herbert sim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1988" name="AutoShape 4" descr="Résultat de recherche d'images pour &quot;herbert sim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41990" name="Picture 6" descr="Résultat de recherche d'images pour &quot;herbert simon&quot;"/>
          <p:cNvPicPr>
            <a:picLocks noChangeAspect="1" noChangeArrowheads="1"/>
          </p:cNvPicPr>
          <p:nvPr/>
        </p:nvPicPr>
        <p:blipFill>
          <a:blip r:embed="rId2"/>
          <a:srcRect/>
          <a:stretch>
            <a:fillRect/>
          </a:stretch>
        </p:blipFill>
        <p:spPr bwMode="auto">
          <a:xfrm>
            <a:off x="214282" y="1643050"/>
            <a:ext cx="1828801" cy="315754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8"/>
            <a:ext cx="8229600" cy="571480"/>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ar-DZ" sz="3200" b="1" u="sng" dirty="0" smtClean="0">
                <a:cs typeface="Traditional Arabic" pitchFamily="2" charset="-78"/>
              </a:rPr>
              <a:t>تذكير: النموذج العقلاني العام</a:t>
            </a:r>
            <a:endParaRPr lang="fr-FR" sz="3200" b="1" u="sng" dirty="0">
              <a:cs typeface="Traditional Arabic" pitchFamily="2" charset="-78"/>
            </a:endParaRPr>
          </a:p>
        </p:txBody>
      </p:sp>
      <p:pic>
        <p:nvPicPr>
          <p:cNvPr id="1027" name="Picture 3"/>
          <p:cNvPicPr>
            <a:picLocks noChangeAspect="1" noChangeArrowheads="1"/>
          </p:cNvPicPr>
          <p:nvPr/>
        </p:nvPicPr>
        <p:blipFill>
          <a:blip r:embed="rId2"/>
          <a:srcRect/>
          <a:stretch>
            <a:fillRect/>
          </a:stretch>
        </p:blipFill>
        <p:spPr bwMode="auto">
          <a:xfrm>
            <a:off x="1" y="1928802"/>
            <a:ext cx="3214677" cy="450059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0" y="1142984"/>
            <a:ext cx="3209925" cy="381000"/>
          </a:xfrm>
          <a:prstGeom prst="rect">
            <a:avLst/>
          </a:prstGeom>
          <a:noFill/>
          <a:ln w="9525">
            <a:noFill/>
            <a:miter lim="800000"/>
            <a:headEnd/>
            <a:tailEnd/>
          </a:ln>
          <a:effectLst/>
        </p:spPr>
      </p:pic>
      <p:sp>
        <p:nvSpPr>
          <p:cNvPr id="3" name="Espace réservé du contenu 2"/>
          <p:cNvSpPr>
            <a:spLocks noGrp="1"/>
          </p:cNvSpPr>
          <p:nvPr>
            <p:ph idx="1"/>
          </p:nvPr>
        </p:nvSpPr>
        <p:spPr>
          <a:xfrm>
            <a:off x="3357554" y="714356"/>
            <a:ext cx="5686436" cy="6143644"/>
          </a:xfrm>
        </p:spPr>
        <p:txBody>
          <a:bodyPr>
            <a:noAutofit/>
          </a:bodyPr>
          <a:lstStyle/>
          <a:p>
            <a:pPr algn="just" rtl="1"/>
            <a:r>
              <a:rPr lang="ar-DZ" sz="2400" b="1" dirty="0" smtClean="0">
                <a:solidFill>
                  <a:schemeClr val="bg1"/>
                </a:solidFill>
                <a:latin typeface="Times New Roman" pitchFamily="18" charset="0"/>
                <a:cs typeface="Traditional Arabic" pitchFamily="2" charset="-78"/>
              </a:rPr>
              <a:t>يقوم هذا النموذج على مبدأ المرحلية الخطية التي تعتبر أساس تشكل العقلانية. حيث تكتسب هذه العقلانية من خلال قدرة متخذ القرار على فرض شروط التأكد المحيطة بعملية اتخاذ القرار من خلال إتباعه للمراحل الأساسية: الذكاء، التصميم والاختيار.</a:t>
            </a:r>
          </a:p>
          <a:p>
            <a:pPr algn="just" rtl="1"/>
            <a:r>
              <a:rPr lang="ar-DZ" sz="2400" b="1" dirty="0" smtClean="0">
                <a:solidFill>
                  <a:schemeClr val="bg1"/>
                </a:solidFill>
                <a:cs typeface="Traditional Arabic" pitchFamily="2" charset="-78"/>
              </a:rPr>
              <a:t>الإيجابيات</a:t>
            </a:r>
          </a:p>
          <a:p>
            <a:pPr lvl="1" algn="just" rtl="1"/>
            <a:r>
              <a:rPr lang="ar-DZ" sz="2400" b="1" dirty="0" smtClean="0">
                <a:solidFill>
                  <a:schemeClr val="bg1"/>
                </a:solidFill>
                <a:cs typeface="Traditional Arabic" pitchFamily="2" charset="-78"/>
              </a:rPr>
              <a:t>نموذج بسيط، مهيكل ومن السهل فهمه؛ يقوم على التحليل المنطقي والرسمي</a:t>
            </a:r>
          </a:p>
          <a:p>
            <a:pPr lvl="1" algn="just" rtl="1"/>
            <a:r>
              <a:rPr lang="ar-DZ" sz="2400" b="1" dirty="0" smtClean="0">
                <a:solidFill>
                  <a:schemeClr val="bg1"/>
                </a:solidFill>
                <a:cs typeface="Traditional Arabic" pitchFamily="2" charset="-78"/>
              </a:rPr>
              <a:t>يقوم على مبدأ أن العقلانية تفرض وليست مفروضة (</a:t>
            </a:r>
            <a:r>
              <a:rPr lang="en-US" sz="1800" dirty="0" smtClean="0">
                <a:solidFill>
                  <a:schemeClr val="bg1"/>
                </a:solidFill>
                <a:latin typeface="Times New Roman" pitchFamily="18" charset="0"/>
                <a:cs typeface="Times New Roman" pitchFamily="18" charset="0"/>
              </a:rPr>
              <a:t>« the decision-maker deals with unstructured problems by factoring them into </a:t>
            </a:r>
            <a:r>
              <a:rPr lang="en-US" sz="1800" dirty="0" err="1" smtClean="0">
                <a:solidFill>
                  <a:schemeClr val="bg1"/>
                </a:solidFill>
                <a:latin typeface="Times New Roman" pitchFamily="18" charset="0"/>
                <a:cs typeface="Times New Roman" pitchFamily="18" charset="0"/>
              </a:rPr>
              <a:t>structurable</a:t>
            </a:r>
            <a:r>
              <a:rPr lang="en-US" sz="1800" dirty="0" smtClean="0">
                <a:solidFill>
                  <a:schemeClr val="bg1"/>
                </a:solidFill>
                <a:latin typeface="Times New Roman" pitchFamily="18" charset="0"/>
                <a:cs typeface="Times New Roman" pitchFamily="18" charset="0"/>
              </a:rPr>
              <a:t> elements” (</a:t>
            </a:r>
            <a:r>
              <a:rPr lang="en-US" sz="1800" dirty="0" err="1" smtClean="0">
                <a:solidFill>
                  <a:schemeClr val="bg1"/>
                </a:solidFill>
                <a:latin typeface="Times New Roman" pitchFamily="18" charset="0"/>
                <a:cs typeface="Times New Roman" pitchFamily="18" charset="0"/>
              </a:rPr>
              <a:t>Mintzberg</a:t>
            </a:r>
            <a:r>
              <a:rPr lang="en-US" sz="1800" dirty="0" smtClean="0">
                <a:solidFill>
                  <a:schemeClr val="bg1"/>
                </a:solidFill>
                <a:latin typeface="Times New Roman" pitchFamily="18" charset="0"/>
                <a:cs typeface="Times New Roman" pitchFamily="18" charset="0"/>
              </a:rPr>
              <a:t> et al., 1976)</a:t>
            </a:r>
            <a:r>
              <a:rPr lang="ar-DZ" sz="2400" b="1" dirty="0" smtClean="0">
                <a:solidFill>
                  <a:schemeClr val="bg1"/>
                </a:solidFill>
                <a:cs typeface="Traditional Arabic" pitchFamily="2" charset="-78"/>
              </a:rPr>
              <a:t>)</a:t>
            </a:r>
            <a:r>
              <a:rPr lang="fr-FR" sz="2400" b="1" dirty="0" smtClean="0">
                <a:solidFill>
                  <a:schemeClr val="bg1"/>
                </a:solidFill>
                <a:cs typeface="Traditional Arabic" pitchFamily="2" charset="-78"/>
              </a:rPr>
              <a:t> </a:t>
            </a:r>
            <a:r>
              <a:rPr lang="ar-DZ" sz="2400" b="1" dirty="0" smtClean="0">
                <a:solidFill>
                  <a:schemeClr val="bg1"/>
                </a:solidFill>
                <a:cs typeface="Traditional Arabic" pitchFamily="2" charset="-78"/>
              </a:rPr>
              <a:t> (ربط السبب بالنتيجة... علاقة سببية واضحة)</a:t>
            </a:r>
          </a:p>
          <a:p>
            <a:pPr lvl="1" algn="just" rtl="1"/>
            <a:r>
              <a:rPr lang="ar-DZ" sz="2400" b="1" dirty="0" smtClean="0">
                <a:solidFill>
                  <a:schemeClr val="bg1"/>
                </a:solidFill>
                <a:cs typeface="Traditional Arabic" pitchFamily="2" charset="-78"/>
              </a:rPr>
              <a:t>نموذج معروف على نطاق واسع</a:t>
            </a:r>
          </a:p>
          <a:p>
            <a:pPr lvl="1" algn="just" rtl="1"/>
            <a:r>
              <a:rPr lang="ar-DZ" sz="2400" b="1" dirty="0" smtClean="0">
                <a:solidFill>
                  <a:schemeClr val="bg1"/>
                </a:solidFill>
                <a:cs typeface="Traditional Arabic" pitchFamily="2" charset="-78"/>
              </a:rPr>
              <a:t>نموذج مريح للمديرين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57916"/>
          </a:xfrm>
        </p:spPr>
        <p:txBody>
          <a:bodyPr>
            <a:normAutofit/>
          </a:bodyPr>
          <a:lstStyle/>
          <a:p>
            <a:pPr algn="just" rtl="1"/>
            <a:r>
              <a:rPr lang="ar-DZ" sz="2800" b="1" dirty="0" smtClean="0">
                <a:solidFill>
                  <a:schemeClr val="bg1"/>
                </a:solidFill>
                <a:cs typeface="Traditional Arabic" pitchFamily="2" charset="-78"/>
              </a:rPr>
              <a:t>السلبيات</a:t>
            </a:r>
          </a:p>
          <a:p>
            <a:pPr lvl="1" algn="just" rtl="1"/>
            <a:r>
              <a:rPr lang="ar-DZ" b="1" dirty="0" smtClean="0">
                <a:solidFill>
                  <a:schemeClr val="bg1"/>
                </a:solidFill>
                <a:cs typeface="Traditional Arabic" pitchFamily="2" charset="-78"/>
              </a:rPr>
              <a:t>لا يعكس واقع مختلف حالات اتخاذ القرار الاستراتيجي ولا حتى مدى تعقيد العملية؛ فهو يفترض أن العلاقات السببية بين الظروف والمراحل محددة ومعروفة</a:t>
            </a:r>
          </a:p>
          <a:p>
            <a:pPr lvl="1" algn="just" rtl="1"/>
            <a:endParaRPr lang="ar-DZ" b="1" dirty="0" smtClean="0">
              <a:solidFill>
                <a:schemeClr val="bg1"/>
              </a:solidFill>
              <a:cs typeface="Traditional Arabic" pitchFamily="2" charset="-78"/>
            </a:endParaRPr>
          </a:p>
          <a:p>
            <a:pPr lvl="1" algn="just" rtl="1"/>
            <a:r>
              <a:rPr lang="ar-DZ" b="1" dirty="0" smtClean="0">
                <a:solidFill>
                  <a:schemeClr val="bg1"/>
                </a:solidFill>
                <a:cs typeface="Traditional Arabic" pitchFamily="2" charset="-78"/>
              </a:rPr>
              <a:t>لا يعكس الطابع التكراري وردود الفعل لتطور المراحل ومدى وضوحها، إذ يعتمد على صياغة صارمة لمسار العمل الذي يفترض قابل للتطبيق، ويفرض الالتزام بهذا المسار  (</a:t>
            </a:r>
            <a:r>
              <a:rPr lang="fr-FR" sz="2400" b="1" dirty="0" smtClean="0">
                <a:solidFill>
                  <a:schemeClr val="bg1"/>
                </a:solidFill>
                <a:latin typeface="Times New Roman" pitchFamily="18" charset="0"/>
                <a:cs typeface="Times New Roman" pitchFamily="18" charset="0"/>
              </a:rPr>
              <a:t>Irréversibilité</a:t>
            </a:r>
            <a:r>
              <a:rPr lang="ar-DZ" b="1" dirty="0" smtClean="0">
                <a:solidFill>
                  <a:schemeClr val="bg1"/>
                </a:solidFill>
                <a:cs typeface="Traditional Arabic" pitchFamily="2" charset="-78"/>
              </a:rPr>
              <a:t>)</a:t>
            </a:r>
          </a:p>
          <a:p>
            <a:pPr lvl="1" algn="just" rtl="1">
              <a:buNone/>
            </a:pPr>
            <a:endParaRPr lang="ar-DZ" b="1" dirty="0" smtClean="0">
              <a:solidFill>
                <a:schemeClr val="bg1"/>
              </a:solidFill>
              <a:cs typeface="Traditional Arabic" pitchFamily="2" charset="-78"/>
            </a:endParaRPr>
          </a:p>
          <a:p>
            <a:pPr lvl="1" algn="just" rtl="1"/>
            <a:r>
              <a:rPr lang="ar-DZ" b="1" dirty="0" smtClean="0">
                <a:solidFill>
                  <a:schemeClr val="bg1"/>
                </a:solidFill>
                <a:cs typeface="Traditional Arabic" pitchFamily="2" charset="-78"/>
              </a:rPr>
              <a:t>لا يعكس الجوانب السياسية والإنسانية؛ فهو يتجاهل تأثير العلاقات وكذا تأثير الحدس والأحكام الشخصية لكونه يعتمد على القدرة على توفر المعلومات والتقيد بما هو متوفر منها</a:t>
            </a:r>
            <a:endParaRPr lang="fr-FR"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42852"/>
            <a:ext cx="8929718" cy="6643710"/>
          </a:xfrm>
        </p:spPr>
        <p:txBody>
          <a:bodyPr>
            <a:normAutofit fontScale="92500" lnSpcReduction="10000"/>
          </a:bodyPr>
          <a:lstStyle/>
          <a:p>
            <a:pPr marL="342900" lvl="1" indent="-342900" algn="just" rtl="1">
              <a:buNone/>
            </a:pPr>
            <a:r>
              <a:rPr lang="ar-DZ" sz="3200" b="1" dirty="0" smtClean="0">
                <a:solidFill>
                  <a:schemeClr val="bg1"/>
                </a:solidFill>
                <a:cs typeface="Traditional Arabic" pitchFamily="2" charset="-78"/>
              </a:rPr>
              <a:t>- متكيف مع نموذج المدارس المعيارية... (إلى غاية المدرسة الإدراكية)</a:t>
            </a:r>
            <a:endParaRPr lang="ar-DZ" sz="3200" dirty="0" smtClean="0">
              <a:solidFill>
                <a:schemeClr val="bg1"/>
              </a:solidFill>
              <a:cs typeface="Traditional Arabic" pitchFamily="2" charset="-78"/>
            </a:endParaRPr>
          </a:p>
          <a:p>
            <a:pPr algn="just" rtl="1"/>
            <a:r>
              <a:rPr lang="ar-DZ" dirty="0" smtClean="0">
                <a:solidFill>
                  <a:schemeClr val="bg1"/>
                </a:solidFill>
                <a:cs typeface="Traditional Arabic" pitchFamily="2" charset="-78"/>
              </a:rPr>
              <a:t>سيطرت على هذه المدارس النظرة العقلانية المنطقية في اتخاذ القرار الإستراتيجي. بدأت بأعمال </a:t>
            </a:r>
            <a:r>
              <a:rPr lang="fr-FR" sz="2600" dirty="0" smtClean="0">
                <a:solidFill>
                  <a:schemeClr val="bg1"/>
                </a:solidFill>
                <a:latin typeface="Times New Roman" pitchFamily="18" charset="0"/>
                <a:cs typeface="Times New Roman" pitchFamily="18" charset="0"/>
              </a:rPr>
              <a:t>Chandler</a:t>
            </a:r>
            <a:r>
              <a:rPr lang="ar-DZ" sz="2600" dirty="0" smtClean="0">
                <a:solidFill>
                  <a:schemeClr val="bg1"/>
                </a:solidFill>
                <a:cs typeface="Traditional Arabic" pitchFamily="2" charset="-78"/>
              </a:rPr>
              <a:t> </a:t>
            </a:r>
            <a:r>
              <a:rPr lang="ar-DZ" dirty="0" smtClean="0">
                <a:solidFill>
                  <a:schemeClr val="bg1"/>
                </a:solidFill>
                <a:cs typeface="Traditional Arabic" pitchFamily="2" charset="-78"/>
              </a:rPr>
              <a:t>(1962)، الذي قدم وصفاً </a:t>
            </a:r>
            <a:r>
              <a:rPr lang="ar-DZ" u="sng" dirty="0" smtClean="0">
                <a:solidFill>
                  <a:schemeClr val="bg1"/>
                </a:solidFill>
                <a:cs typeface="Traditional Arabic" pitchFamily="2" charset="-78"/>
              </a:rPr>
              <a:t>لكيفية صياغة مؤسسة كبيرة لإستراتيجيتها بالتركيز على الأنشطة التي ينبغي تنفيذها وكيفية تخصيص مواردها</a:t>
            </a:r>
            <a:r>
              <a:rPr lang="ar-DZ" dirty="0" smtClean="0">
                <a:solidFill>
                  <a:schemeClr val="bg1"/>
                </a:solidFill>
                <a:cs typeface="Traditional Arabic" pitchFamily="2" charset="-78"/>
              </a:rPr>
              <a:t>. وجعل ذلك </a:t>
            </a:r>
            <a:r>
              <a:rPr lang="ar-DZ" u="sng" dirty="0" smtClean="0">
                <a:solidFill>
                  <a:schemeClr val="bg1"/>
                </a:solidFill>
                <a:cs typeface="Traditional Arabic" pitchFamily="2" charset="-78"/>
              </a:rPr>
              <a:t>مسؤولية المديرين </a:t>
            </a:r>
            <a:r>
              <a:rPr lang="ar-DZ" dirty="0" smtClean="0">
                <a:solidFill>
                  <a:schemeClr val="bg1"/>
                </a:solidFill>
                <a:cs typeface="Traditional Arabic" pitchFamily="2" charset="-78"/>
              </a:rPr>
              <a:t>والتي تختصر في الغالب في مهمتين: التخطيط على المدى الطويل للمنظمة ثم تفصيل أنشطة المدى القصير حتى يتم على أساسها حل المشاكل الفورية. بالتالي سيطرت المفاهيم العقلانية لـ</a:t>
            </a:r>
            <a:r>
              <a:rPr lang="fr-FR" sz="2600" dirty="0" smtClean="0">
                <a:solidFill>
                  <a:schemeClr val="bg1"/>
                </a:solidFill>
                <a:latin typeface="Times New Roman" pitchFamily="18" charset="0"/>
                <a:cs typeface="Times New Roman" pitchFamily="18" charset="0"/>
              </a:rPr>
              <a:t>Chandler</a:t>
            </a:r>
            <a:r>
              <a:rPr lang="ar-DZ" sz="3100" dirty="0" smtClean="0">
                <a:solidFill>
                  <a:schemeClr val="bg1"/>
                </a:solidFill>
                <a:cs typeface="Traditional Arabic" pitchFamily="2" charset="-78"/>
              </a:rPr>
              <a:t> </a:t>
            </a:r>
            <a:r>
              <a:rPr lang="ar-DZ" dirty="0" smtClean="0">
                <a:solidFill>
                  <a:schemeClr val="bg1"/>
                </a:solidFill>
                <a:cs typeface="Traditional Arabic" pitchFamily="2" charset="-78"/>
              </a:rPr>
              <a:t>(1962)، </a:t>
            </a:r>
            <a:r>
              <a:rPr lang="ar-DZ" dirty="0" err="1" smtClean="0">
                <a:solidFill>
                  <a:schemeClr val="bg1"/>
                </a:solidFill>
                <a:cs typeface="Traditional Arabic" pitchFamily="2" charset="-78"/>
              </a:rPr>
              <a:t>و</a:t>
            </a:r>
            <a:r>
              <a:rPr lang="fr-FR" sz="2600" dirty="0" smtClean="0">
                <a:solidFill>
                  <a:schemeClr val="bg1"/>
                </a:solidFill>
                <a:latin typeface="Times New Roman" pitchFamily="18" charset="0"/>
                <a:cs typeface="Times New Roman" pitchFamily="18" charset="0"/>
              </a:rPr>
              <a:t>Andrews</a:t>
            </a:r>
            <a:r>
              <a:rPr lang="ar-DZ" sz="2600" dirty="0" smtClean="0">
                <a:solidFill>
                  <a:schemeClr val="bg1"/>
                </a:solidFill>
              </a:rPr>
              <a:t> </a:t>
            </a:r>
            <a:r>
              <a:rPr lang="ar-DZ" sz="2600" dirty="0" smtClean="0">
                <a:solidFill>
                  <a:schemeClr val="bg1"/>
                </a:solidFill>
                <a:cs typeface="Traditional Arabic" pitchFamily="2" charset="-78"/>
              </a:rPr>
              <a:t>و</a:t>
            </a:r>
            <a:r>
              <a:rPr lang="ar-DZ" dirty="0" smtClean="0">
                <a:solidFill>
                  <a:schemeClr val="bg1"/>
                </a:solidFill>
                <a:cs typeface="Traditional Arabic" pitchFamily="2" charset="-78"/>
              </a:rPr>
              <a:t>زملائهم، وبعدهم أعمال </a:t>
            </a:r>
            <a:r>
              <a:rPr lang="fr-FR" sz="2600" dirty="0" err="1" smtClean="0">
                <a:solidFill>
                  <a:schemeClr val="bg1"/>
                </a:solidFill>
                <a:latin typeface="Times New Roman" pitchFamily="18" charset="0"/>
                <a:cs typeface="Times New Roman" pitchFamily="18" charset="0"/>
              </a:rPr>
              <a:t>Ansoff</a:t>
            </a:r>
            <a:r>
              <a:rPr lang="ar-DZ" sz="2600" dirty="0" smtClean="0">
                <a:solidFill>
                  <a:schemeClr val="bg1"/>
                </a:solidFill>
                <a:latin typeface="Times New Roman" pitchFamily="18" charset="0"/>
                <a:cs typeface="Times New Roman" pitchFamily="18" charset="0"/>
              </a:rPr>
              <a:t> </a:t>
            </a:r>
            <a:r>
              <a:rPr lang="fr-FR" sz="2600" dirty="0" smtClean="0">
                <a:solidFill>
                  <a:schemeClr val="bg1"/>
                </a:solidFill>
                <a:latin typeface="Times New Roman" pitchFamily="18" charset="0"/>
                <a:cs typeface="Times New Roman" pitchFamily="18" charset="0"/>
              </a:rPr>
              <a:t>(1965)</a:t>
            </a:r>
            <a:r>
              <a:rPr lang="ar-DZ" dirty="0" smtClean="0">
                <a:solidFill>
                  <a:schemeClr val="bg1"/>
                </a:solidFill>
                <a:cs typeface="Traditional Arabic" pitchFamily="2" charset="-78"/>
              </a:rPr>
              <a:t> على التصور العملي للاتخاذ القرارات الإستراتيجية. وقد أدى ذلك إلى تطوير </a:t>
            </a:r>
            <a:r>
              <a:rPr lang="ar-DZ" u="sng" dirty="0" smtClean="0">
                <a:solidFill>
                  <a:schemeClr val="bg1"/>
                </a:solidFill>
                <a:cs typeface="Traditional Arabic" pitchFamily="2" charset="-78"/>
              </a:rPr>
              <a:t>صياغة رسمية وميكانيكية للإستراتيجية </a:t>
            </a:r>
            <a:r>
              <a:rPr lang="ar-DZ" dirty="0" smtClean="0">
                <a:solidFill>
                  <a:schemeClr val="bg1"/>
                </a:solidFill>
                <a:cs typeface="Traditional Arabic" pitchFamily="2" charset="-78"/>
              </a:rPr>
              <a:t>من خلال اقتراح </a:t>
            </a:r>
            <a:r>
              <a:rPr lang="ar-DZ" u="sng" dirty="0" smtClean="0">
                <a:solidFill>
                  <a:schemeClr val="bg1"/>
                </a:solidFill>
                <a:cs typeface="Traditional Arabic" pitchFamily="2" charset="-78"/>
              </a:rPr>
              <a:t>عملية اتخاذ قرار مرحلية محددة وقابلة للقياس</a:t>
            </a:r>
            <a:r>
              <a:rPr lang="ar-DZ" dirty="0" smtClean="0">
                <a:solidFill>
                  <a:schemeClr val="bg1"/>
                </a:solidFill>
                <a:cs typeface="Traditional Arabic" pitchFamily="2" charset="-78"/>
              </a:rPr>
              <a:t>. </a:t>
            </a:r>
          </a:p>
          <a:p>
            <a:pPr algn="just" rtl="1"/>
            <a:r>
              <a:rPr lang="ar-DZ" dirty="0" smtClean="0">
                <a:solidFill>
                  <a:schemeClr val="bg1"/>
                </a:solidFill>
                <a:cs typeface="Traditional Arabic" pitchFamily="2" charset="-78"/>
              </a:rPr>
              <a:t>نجاح تنفيذ الإستراتيجية مضمون ومتحكم فيه إذا ما تم صياغة الإستراتيجية بوضوح وفق ما هو مرغوب فيه من قبل المدير، كما أن هناك سيطرة تامة على البيئة الداخلية والخارجية من خلال ضمان جودة التخطيط العقلاني. وكما في النموذج المثالي، اتخاذ القرارات الإستراتيجية هي عملية عقلانية كمية معتمدة ومبرمجة لتحقيق الأهداف طويلة الأجل المحددة هي أساسا مسبقا (</a:t>
            </a:r>
            <a:r>
              <a:rPr lang="en-US" sz="2600" dirty="0" smtClean="0">
                <a:solidFill>
                  <a:schemeClr val="bg1"/>
                </a:solidFill>
                <a:latin typeface="Times New Roman" pitchFamily="18" charset="0"/>
                <a:cs typeface="Times New Roman" pitchFamily="18" charset="0"/>
              </a:rPr>
              <a:t>Porter, 1998</a:t>
            </a:r>
            <a:r>
              <a:rPr lang="ar-DZ" dirty="0" smtClean="0">
                <a:solidFill>
                  <a:schemeClr val="bg1"/>
                </a:solidFill>
                <a:cs typeface="Traditional Arabic" pitchFamily="2" charset="-78"/>
              </a:rPr>
              <a:t>).</a:t>
            </a:r>
            <a:endParaRPr lang="ar-DZ" dirty="0" smtClean="0">
              <a:solidFill>
                <a:schemeClr val="bg1"/>
              </a:solidFill>
              <a:latin typeface="Times New Roman" pitchFamily="18" charset="0"/>
              <a:cs typeface="Traditional Arabic"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71414"/>
            <a:ext cx="8929750" cy="6643710"/>
          </a:xfrm>
        </p:spPr>
        <p:txBody>
          <a:bodyPr>
            <a:normAutofit fontScale="92500" lnSpcReduction="20000"/>
          </a:bodyPr>
          <a:lstStyle/>
          <a:p>
            <a:pPr algn="just" rtl="1"/>
            <a:r>
              <a:rPr lang="ar-SA" dirty="0" smtClean="0">
                <a:solidFill>
                  <a:schemeClr val="bg1"/>
                </a:solidFill>
                <a:latin typeface="Times New Roman" pitchFamily="18" charset="0"/>
                <a:cs typeface="Traditional Arabic" pitchFamily="2" charset="-78"/>
              </a:rPr>
              <a:t>إن النقد الرئيسي الموجه لهذه النظرة العقلانية لاتخاذ القرارات الإستراتيجية تركز في </a:t>
            </a:r>
            <a:r>
              <a:rPr lang="ar-SA" u="sng" dirty="0" smtClean="0">
                <a:solidFill>
                  <a:schemeClr val="bg1"/>
                </a:solidFill>
                <a:latin typeface="Times New Roman" pitchFamily="18" charset="0"/>
                <a:cs typeface="Traditional Arabic" pitchFamily="2" charset="-78"/>
              </a:rPr>
              <a:t>التبسيط المفرط والقدرة على التحكم في البيئة الخارجية </a:t>
            </a:r>
            <a:r>
              <a:rPr lang="ar-SA" dirty="0" smtClean="0">
                <a:solidFill>
                  <a:schemeClr val="bg1"/>
                </a:solidFill>
                <a:latin typeface="Times New Roman" pitchFamily="18" charset="0"/>
                <a:cs typeface="Traditional Arabic" pitchFamily="2" charset="-78"/>
              </a:rPr>
              <a:t>(وخاصة المنافسة) التي تفترض، كما النظرة المثالية، أنها ساكنة لا تتغير. وكذا </a:t>
            </a:r>
            <a:r>
              <a:rPr lang="ar-SA" u="sng" dirty="0" smtClean="0">
                <a:solidFill>
                  <a:schemeClr val="bg1"/>
                </a:solidFill>
                <a:latin typeface="Times New Roman" pitchFamily="18" charset="0"/>
                <a:cs typeface="Traditional Arabic" pitchFamily="2" charset="-78"/>
              </a:rPr>
              <a:t>افتراض المعرفة الدقيقة والواضحة والمسبقة لماهية الإستراتيجية</a:t>
            </a:r>
            <a:r>
              <a:rPr lang="ar-SA" dirty="0" smtClean="0">
                <a:solidFill>
                  <a:schemeClr val="bg1"/>
                </a:solidFill>
                <a:latin typeface="Times New Roman" pitchFamily="18" charset="0"/>
                <a:cs typeface="Traditional Arabic" pitchFamily="2" charset="-78"/>
              </a:rPr>
              <a:t> وبالتالي وضوح عملية اتخاذ القرار التي تؤدي إلى تعريفها وتحقيقها. أيضا، في ظل النظرة العقلانية، هناك </a:t>
            </a:r>
            <a:r>
              <a:rPr lang="ar-SA" u="sng" dirty="0" smtClean="0">
                <a:solidFill>
                  <a:schemeClr val="bg1"/>
                </a:solidFill>
                <a:latin typeface="Times New Roman" pitchFamily="18" charset="0"/>
                <a:cs typeface="Traditional Arabic" pitchFamily="2" charset="-78"/>
              </a:rPr>
              <a:t>تمييز واضح وصريح بين مرحلتين متتاليتين</a:t>
            </a:r>
            <a:r>
              <a:rPr lang="ar-SA" dirty="0" smtClean="0">
                <a:solidFill>
                  <a:schemeClr val="bg1"/>
                </a:solidFill>
                <a:latin typeface="Times New Roman" pitchFamily="18" charset="0"/>
                <a:cs typeface="Traditional Arabic" pitchFamily="2" charset="-78"/>
              </a:rPr>
              <a:t> لاتخاذ القرار حتى يتم تحقيق الإستراتيجية: "صياغة الإستراتيجية" </a:t>
            </a:r>
            <a:r>
              <a:rPr lang="ar-SA" dirty="0" err="1" smtClean="0">
                <a:solidFill>
                  <a:schemeClr val="bg1"/>
                </a:solidFill>
                <a:latin typeface="Times New Roman" pitchFamily="18" charset="0"/>
                <a:cs typeface="Traditional Arabic" pitchFamily="2" charset="-78"/>
              </a:rPr>
              <a:t>و</a:t>
            </a:r>
            <a:r>
              <a:rPr lang="ar-SA" dirty="0" smtClean="0">
                <a:solidFill>
                  <a:schemeClr val="bg1"/>
                </a:solidFill>
                <a:latin typeface="Times New Roman" pitchFamily="18" charset="0"/>
                <a:cs typeface="Traditional Arabic" pitchFamily="2" charset="-78"/>
              </a:rPr>
              <a:t>"تنفيذ الإستراتيجية"، وهذا ما كان محل انتقاد كبير من قبل العديد من الباحثين (</a:t>
            </a:r>
            <a:r>
              <a:rPr lang="en-US" sz="2600" dirty="0" err="1" smtClean="0">
                <a:solidFill>
                  <a:schemeClr val="bg1"/>
                </a:solidFill>
                <a:latin typeface="Times New Roman" pitchFamily="18" charset="0"/>
                <a:cs typeface="Times New Roman" pitchFamily="18" charset="0"/>
              </a:rPr>
              <a:t>Mintzberg</a:t>
            </a:r>
            <a:r>
              <a:rPr lang="ar-SA" sz="2600" dirty="0" smtClean="0">
                <a:solidFill>
                  <a:schemeClr val="bg1"/>
                </a:solidFill>
                <a:latin typeface="Times New Roman" pitchFamily="18" charset="0"/>
                <a:cs typeface="Times New Roman" pitchFamily="18" charset="0"/>
              </a:rPr>
              <a:t>، </a:t>
            </a:r>
            <a:r>
              <a:rPr lang="en-US" sz="2600" dirty="0" smtClean="0">
                <a:solidFill>
                  <a:schemeClr val="bg1"/>
                </a:solidFill>
                <a:latin typeface="Times New Roman" pitchFamily="18" charset="0"/>
                <a:cs typeface="Times New Roman" pitchFamily="18" charset="0"/>
              </a:rPr>
              <a:t>1978</a:t>
            </a:r>
            <a:r>
              <a:rPr lang="ar-SA" sz="2600" dirty="0" smtClean="0">
                <a:solidFill>
                  <a:schemeClr val="bg1"/>
                </a:solidFill>
                <a:latin typeface="Times New Roman" pitchFamily="18" charset="0"/>
                <a:cs typeface="Times New Roman" pitchFamily="18" charset="0"/>
              </a:rPr>
              <a:t>، </a:t>
            </a:r>
            <a:r>
              <a:rPr lang="en-US" sz="2600" dirty="0" smtClean="0">
                <a:solidFill>
                  <a:schemeClr val="bg1"/>
                </a:solidFill>
                <a:latin typeface="Times New Roman" pitchFamily="18" charset="0"/>
                <a:cs typeface="Times New Roman" pitchFamily="18" charset="0"/>
              </a:rPr>
              <a:t>1987</a:t>
            </a:r>
            <a:r>
              <a:rPr lang="ar-SA" sz="2600" dirty="0" smtClean="0">
                <a:solidFill>
                  <a:schemeClr val="bg1"/>
                </a:solidFill>
                <a:latin typeface="Times New Roman" pitchFamily="18" charset="0"/>
                <a:cs typeface="Times New Roman" pitchFamily="18" charset="0"/>
              </a:rPr>
              <a:t>؛ </a:t>
            </a:r>
            <a:r>
              <a:rPr lang="en-US" sz="2600" dirty="0" err="1" smtClean="0">
                <a:solidFill>
                  <a:schemeClr val="bg1"/>
                </a:solidFill>
                <a:latin typeface="Times New Roman" pitchFamily="18" charset="0"/>
                <a:cs typeface="Times New Roman" pitchFamily="18" charset="0"/>
              </a:rPr>
              <a:t>Mintzberg</a:t>
            </a:r>
            <a:r>
              <a:rPr lang="en-US" sz="2600" dirty="0" smtClean="0">
                <a:solidFill>
                  <a:schemeClr val="bg1"/>
                </a:solidFill>
                <a:latin typeface="Times New Roman" pitchFamily="18" charset="0"/>
                <a:cs typeface="Times New Roman" pitchFamily="18" charset="0"/>
              </a:rPr>
              <a:t> &amp; Waters</a:t>
            </a:r>
            <a:r>
              <a:rPr lang="ar-SA" sz="2600" dirty="0" smtClean="0">
                <a:solidFill>
                  <a:schemeClr val="bg1"/>
                </a:solidFill>
                <a:latin typeface="Times New Roman" pitchFamily="18" charset="0"/>
                <a:cs typeface="Times New Roman" pitchFamily="18" charset="0"/>
              </a:rPr>
              <a:t>، </a:t>
            </a:r>
            <a:r>
              <a:rPr lang="en-US" sz="2600" dirty="0" smtClean="0">
                <a:solidFill>
                  <a:schemeClr val="bg1"/>
                </a:solidFill>
                <a:latin typeface="Times New Roman" pitchFamily="18" charset="0"/>
                <a:cs typeface="Times New Roman" pitchFamily="18" charset="0"/>
              </a:rPr>
              <a:t>1985</a:t>
            </a:r>
            <a:r>
              <a:rPr lang="ar-SA" sz="2600" dirty="0" smtClean="0">
                <a:solidFill>
                  <a:schemeClr val="bg1"/>
                </a:solidFill>
                <a:latin typeface="Times New Roman" pitchFamily="18" charset="0"/>
                <a:cs typeface="Times New Roman" pitchFamily="18" charset="0"/>
              </a:rPr>
              <a:t>؛ </a:t>
            </a:r>
            <a:r>
              <a:rPr lang="en-US" sz="2600" dirty="0" smtClean="0">
                <a:solidFill>
                  <a:schemeClr val="bg1"/>
                </a:solidFill>
                <a:latin typeface="Times New Roman" pitchFamily="18" charset="0"/>
                <a:cs typeface="Times New Roman" pitchFamily="18" charset="0"/>
              </a:rPr>
              <a:t>Quinn</a:t>
            </a:r>
            <a:r>
              <a:rPr lang="ar-SA" sz="2600" dirty="0" smtClean="0">
                <a:solidFill>
                  <a:schemeClr val="bg1"/>
                </a:solidFill>
                <a:latin typeface="Times New Roman" pitchFamily="18" charset="0"/>
                <a:cs typeface="Times New Roman" pitchFamily="18" charset="0"/>
              </a:rPr>
              <a:t>، </a:t>
            </a:r>
            <a:r>
              <a:rPr lang="en-US" sz="2600" dirty="0" smtClean="0">
                <a:solidFill>
                  <a:schemeClr val="bg1"/>
                </a:solidFill>
                <a:latin typeface="Times New Roman" pitchFamily="18" charset="0"/>
                <a:cs typeface="Times New Roman" pitchFamily="18" charset="0"/>
              </a:rPr>
              <a:t>1978</a:t>
            </a:r>
            <a:r>
              <a:rPr lang="ar-SA" dirty="0" smtClean="0">
                <a:solidFill>
                  <a:schemeClr val="bg1"/>
                </a:solidFill>
                <a:latin typeface="Times New Roman" pitchFamily="18" charset="0"/>
                <a:cs typeface="Traditional Arabic" pitchFamily="2" charset="-78"/>
              </a:rPr>
              <a:t>). باعتبار أن الإستراتيجية تظهر وتتحقق مع سير العمل، ومن الصعب التمييز الواضح بين مراحل عملية اتخاذ القرار فيها.</a:t>
            </a:r>
            <a:endParaRPr lang="ar-DZ" dirty="0" smtClean="0">
              <a:solidFill>
                <a:schemeClr val="bg1"/>
              </a:solidFill>
              <a:latin typeface="Times New Roman" pitchFamily="18" charset="0"/>
              <a:cs typeface="Traditional Arabic" pitchFamily="2" charset="-78"/>
            </a:endParaRPr>
          </a:p>
          <a:p>
            <a:pPr algn="just" rtl="1"/>
            <a:r>
              <a:rPr lang="ar-SA" dirty="0" smtClean="0">
                <a:solidFill>
                  <a:schemeClr val="bg1"/>
                </a:solidFill>
                <a:cs typeface="Traditional Arabic" pitchFamily="2" charset="-78"/>
              </a:rPr>
              <a:t>بالتالي أغفلت المدارس المعيارية العقلانية عدة عوامل ترتبط باتخاذ القرارات الإستراتيجية: "العلاقات السياسية"، "الصراع"، "الحدس"، "العاطفة"... فه</a:t>
            </a:r>
            <a:r>
              <a:rPr lang="ar-DZ" dirty="0" smtClean="0">
                <a:solidFill>
                  <a:schemeClr val="bg1"/>
                </a:solidFill>
                <a:cs typeface="Traditional Arabic" pitchFamily="2" charset="-78"/>
              </a:rPr>
              <a:t>ي </a:t>
            </a:r>
            <a:r>
              <a:rPr lang="ar-SA" dirty="0" smtClean="0">
                <a:solidFill>
                  <a:schemeClr val="bg1"/>
                </a:solidFill>
                <a:cs typeface="Traditional Arabic" pitchFamily="2" charset="-78"/>
              </a:rPr>
              <a:t>لا تغطي الجوانب الحاسمة غير الملموسة في الإستراتيجية كالصراع بين الإستراتيجية المعتمدة والتطورات الفعلية والأحداث غير المتوقعة التي تحدث في المنظمة والتي من غير الممكن تحديدها مسبقًا. هذه الأحداث تنشأ تدفقات من القرارات تنتج عن تراكمها "</a:t>
            </a:r>
            <a:r>
              <a:rPr lang="ar-SA" u="sng" dirty="0" smtClean="0">
                <a:solidFill>
                  <a:schemeClr val="bg1"/>
                </a:solidFill>
                <a:cs typeface="Traditional Arabic" pitchFamily="2" charset="-78"/>
              </a:rPr>
              <a:t>إستراتيجية ناشئة"</a:t>
            </a:r>
            <a:r>
              <a:rPr lang="ar-SA" dirty="0" smtClean="0">
                <a:solidFill>
                  <a:schemeClr val="bg1"/>
                </a:solidFill>
                <a:cs typeface="Traditional Arabic" pitchFamily="2" charset="-78"/>
              </a:rPr>
              <a:t> </a:t>
            </a:r>
            <a:r>
              <a:rPr lang="en-US" sz="2600" dirty="0" err="1" smtClean="0">
                <a:solidFill>
                  <a:schemeClr val="bg1"/>
                </a:solidFill>
                <a:latin typeface="Times New Roman" pitchFamily="18" charset="0"/>
                <a:cs typeface="Times New Roman" pitchFamily="18" charset="0"/>
              </a:rPr>
              <a:t>Mintzberg</a:t>
            </a:r>
            <a:r>
              <a:rPr lang="en-US" sz="2600" dirty="0" smtClean="0">
                <a:solidFill>
                  <a:schemeClr val="bg1"/>
                </a:solidFill>
                <a:latin typeface="Times New Roman" pitchFamily="18" charset="0"/>
                <a:cs typeface="Times New Roman" pitchFamily="18" charset="0"/>
              </a:rPr>
              <a:t> </a:t>
            </a:r>
            <a:r>
              <a:rPr lang="ar-SA" sz="2600" dirty="0" smtClean="0">
                <a:solidFill>
                  <a:schemeClr val="bg1"/>
                </a:solidFill>
                <a:latin typeface="Times New Roman" pitchFamily="18" charset="0"/>
                <a:cs typeface="Times New Roman" pitchFamily="18" charset="0"/>
              </a:rPr>
              <a:t>(1978</a:t>
            </a:r>
            <a:r>
              <a:rPr lang="ar-SA" dirty="0" smtClean="0">
                <a:solidFill>
                  <a:schemeClr val="bg1"/>
                </a:solidFill>
                <a:cs typeface="Traditional Arabic" pitchFamily="2" charset="-78"/>
              </a:rPr>
              <a:t>). أو "إستراتيجية غير مقصودة" التي تعتبر كرد فعل للتغير اليومي في البيئة ونموذجا صريحا للمرونة وللقدرة على التكيف.</a:t>
            </a:r>
            <a:endParaRPr lang="fr-FR"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14"/>
            <a:ext cx="8229600" cy="500066"/>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pPr rtl="1"/>
            <a:r>
              <a:rPr lang="ar-DZ" sz="3200" b="1" u="sng" dirty="0" smtClean="0">
                <a:solidFill>
                  <a:schemeClr val="tx1"/>
                </a:solidFill>
                <a:cs typeface="Traditional Arabic" pitchFamily="2" charset="-78"/>
              </a:rPr>
              <a:t>1. النموذج العسكري</a:t>
            </a:r>
            <a:endParaRPr lang="fr-FR" sz="3200" b="1" u="sng" dirty="0">
              <a:solidFill>
                <a:schemeClr val="tx1"/>
              </a:solidFill>
              <a:cs typeface="Traditional Arabic" pitchFamily="2" charset="-78"/>
            </a:endParaRPr>
          </a:p>
        </p:txBody>
      </p:sp>
      <p:grpSp>
        <p:nvGrpSpPr>
          <p:cNvPr id="8" name="Groupe 7"/>
          <p:cNvGrpSpPr/>
          <p:nvPr/>
        </p:nvGrpSpPr>
        <p:grpSpPr>
          <a:xfrm>
            <a:off x="642910" y="642918"/>
            <a:ext cx="8072494" cy="6143644"/>
            <a:chOff x="642910" y="642918"/>
            <a:chExt cx="8072494" cy="6143644"/>
          </a:xfrm>
        </p:grpSpPr>
        <p:pic>
          <p:nvPicPr>
            <p:cNvPr id="1026" name="Picture 2"/>
            <p:cNvPicPr>
              <a:picLocks noChangeAspect="1" noChangeArrowheads="1"/>
            </p:cNvPicPr>
            <p:nvPr/>
          </p:nvPicPr>
          <p:blipFill>
            <a:blip r:embed="rId2"/>
            <a:srcRect/>
            <a:stretch>
              <a:fillRect/>
            </a:stretch>
          </p:blipFill>
          <p:spPr bwMode="auto">
            <a:xfrm>
              <a:off x="642910" y="642918"/>
              <a:ext cx="8072494" cy="6143644"/>
            </a:xfrm>
            <a:prstGeom prst="rect">
              <a:avLst/>
            </a:prstGeom>
            <a:noFill/>
            <a:ln w="9525">
              <a:noFill/>
              <a:miter lim="800000"/>
              <a:headEnd/>
              <a:tailEnd/>
            </a:ln>
            <a:effectLst/>
          </p:spPr>
        </p:pic>
        <p:sp>
          <p:nvSpPr>
            <p:cNvPr id="7" name="Rectangle 6"/>
            <p:cNvSpPr/>
            <p:nvPr/>
          </p:nvSpPr>
          <p:spPr>
            <a:xfrm>
              <a:off x="3143240" y="6330662"/>
              <a:ext cx="285752"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dirty="0" smtClean="0">
                  <a:solidFill>
                    <a:schemeClr val="tx1"/>
                  </a:solidFill>
                </a:rPr>
                <a:t>:</a:t>
              </a:r>
              <a:endParaRPr lang="fr-FR" sz="1600" b="1" dirty="0">
                <a:solidFill>
                  <a:schemeClr val="tx1"/>
                </a:solidFil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285720" y="357166"/>
            <a:ext cx="8643998" cy="6215106"/>
          </a:xfrm>
        </p:spPr>
        <p:txBody>
          <a:bodyPr>
            <a:normAutofit lnSpcReduction="10000"/>
          </a:bodyPr>
          <a:lstStyle/>
          <a:p>
            <a:pPr algn="just" rtl="1">
              <a:buNone/>
            </a:pPr>
            <a:r>
              <a:rPr lang="ar-DZ" b="1" dirty="0" smtClean="0">
                <a:solidFill>
                  <a:schemeClr val="bg1"/>
                </a:solidFill>
                <a:cs typeface="Traditional Arabic" pitchFamily="2" charset="-78"/>
              </a:rPr>
              <a:t>النموذج العسكري هو نفسه النموذج الخطي لكن مع درجة من الديناميكية. حيث ينطلق من توفر المعلومات حول المهمة التي على أساسها تحدد المنظمة الغايات والأهداف الموجهة لعملية اتخاذ القرار. انطلاقا من هذه المعلومات والأهداف تظهر البدائل التي يتم تقييمها وتحديد أفضل بديل. وفي النهاية يتم تنفيذ البديل المفضل على ضوء ما يتوفر من معلومات حول رد الفعل المستقبلي للقرار. تشير الحلقات الوسيطة إلى الطبيعة التكرارية لبعض مراحل عملية اتخاذ القرار مبينة أهمية آليات رد الفعل التي تعتبر من نقاط القوة الأساسية لهذا النموذج.</a:t>
            </a:r>
            <a:endParaRPr lang="fr-FR" b="1" dirty="0" smtClean="0">
              <a:solidFill>
                <a:schemeClr val="bg1"/>
              </a:solidFill>
              <a:cs typeface="Traditional Arabic" pitchFamily="2" charset="-78"/>
            </a:endParaRPr>
          </a:p>
          <a:p>
            <a:pPr algn="just" rtl="1"/>
            <a:r>
              <a:rPr lang="ar-DZ" b="1" u="sng" dirty="0" smtClean="0">
                <a:solidFill>
                  <a:schemeClr val="bg1"/>
                </a:solidFill>
                <a:cs typeface="Traditional Arabic" pitchFamily="2" charset="-78"/>
              </a:rPr>
              <a:t>الإيجابيات</a:t>
            </a:r>
            <a:r>
              <a:rPr lang="ar-DZ" b="1" dirty="0" smtClean="0">
                <a:solidFill>
                  <a:schemeClr val="bg1"/>
                </a:solidFill>
                <a:cs typeface="Traditional Arabic" pitchFamily="2" charset="-78"/>
              </a:rPr>
              <a:t>:</a:t>
            </a:r>
          </a:p>
          <a:p>
            <a:pPr lvl="1" algn="just" rtl="1"/>
            <a:r>
              <a:rPr lang="ar-DZ" b="1" dirty="0" smtClean="0">
                <a:solidFill>
                  <a:schemeClr val="bg1"/>
                </a:solidFill>
                <a:cs typeface="Traditional Arabic" pitchFamily="2" charset="-78"/>
              </a:rPr>
              <a:t>يوضح الطبيعة التكرارية لعملية صنع القرار عن طريق تحديد حلقات ردود الفعل</a:t>
            </a:r>
          </a:p>
          <a:p>
            <a:pPr lvl="1" algn="just" rtl="1"/>
            <a:r>
              <a:rPr lang="ar-DZ" b="1" dirty="0" smtClean="0">
                <a:solidFill>
                  <a:schemeClr val="bg1"/>
                </a:solidFill>
                <a:cs typeface="Traditional Arabic" pitchFamily="2" charset="-78"/>
              </a:rPr>
              <a:t>يعتبر الغايات والأهداف التنظيمية العامل الأساسي الموجه لعملية صنع القرار... وأساس الوصول إليها هي المعلومات</a:t>
            </a:r>
          </a:p>
          <a:p>
            <a:pPr lvl="1" algn="just" rtl="1"/>
            <a:r>
              <a:rPr lang="ar-DZ" b="1" dirty="0" smtClean="0">
                <a:solidFill>
                  <a:schemeClr val="bg1"/>
                </a:solidFill>
                <a:cs typeface="Traditional Arabic" pitchFamily="2" charset="-78"/>
              </a:rPr>
              <a:t>يشير إلى أهمية التنفيذ والمتابعة من أجل تحسين اتخاذ القرار المستقبلي</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14356"/>
            <a:ext cx="8229600" cy="5286412"/>
          </a:xfrm>
        </p:spPr>
        <p:txBody>
          <a:bodyPr>
            <a:normAutofit/>
          </a:bodyPr>
          <a:lstStyle/>
          <a:p>
            <a:pPr algn="just" rtl="1"/>
            <a:r>
              <a:rPr lang="ar-DZ" sz="3600" b="1" u="sng" dirty="0" smtClean="0">
                <a:solidFill>
                  <a:schemeClr val="bg1"/>
                </a:solidFill>
                <a:cs typeface="Traditional Arabic" pitchFamily="2" charset="-78"/>
              </a:rPr>
              <a:t>سلبيات</a:t>
            </a:r>
            <a:r>
              <a:rPr lang="ar-DZ" sz="3600" b="1" dirty="0" smtClean="0">
                <a:solidFill>
                  <a:schemeClr val="bg1"/>
                </a:solidFill>
                <a:cs typeface="Traditional Arabic" pitchFamily="2" charset="-78"/>
              </a:rPr>
              <a:t>:</a:t>
            </a:r>
          </a:p>
          <a:p>
            <a:pPr algn="just" rtl="1">
              <a:buNone/>
            </a:pPr>
            <a:r>
              <a:rPr lang="ar-DZ" sz="3200" b="1" dirty="0" smtClean="0">
                <a:solidFill>
                  <a:schemeClr val="bg1"/>
                </a:solidFill>
                <a:cs typeface="Traditional Arabic" pitchFamily="2" charset="-78"/>
              </a:rPr>
              <a:t>يعاني من نفس أوجه قصور النموذج الخطي، فهو نموذج رغم ديناميكيته يبقى غير واقعي باعتباره:</a:t>
            </a:r>
          </a:p>
          <a:p>
            <a:pPr lvl="1" algn="just" rtl="1"/>
            <a:r>
              <a:rPr lang="ar-DZ" sz="3200" b="1" dirty="0" smtClean="0">
                <a:solidFill>
                  <a:schemeClr val="bg1"/>
                </a:solidFill>
                <a:cs typeface="Traditional Arabic" pitchFamily="2" charset="-78"/>
              </a:rPr>
              <a:t> يفرض الصرامة في الاستجابة للهدف والتقيد بما هو مفروض من معلومات... </a:t>
            </a:r>
          </a:p>
          <a:p>
            <a:pPr lvl="1" algn="just" rtl="1"/>
            <a:r>
              <a:rPr lang="ar-DZ" sz="3200" b="1" dirty="0" smtClean="0">
                <a:solidFill>
                  <a:schemeClr val="bg1"/>
                </a:solidFill>
                <a:cs typeface="Traditional Arabic" pitchFamily="2" charset="-78"/>
              </a:rPr>
              <a:t>لا يتناسب مع المواقف الحساسة والمتقلبة والغامضة... </a:t>
            </a:r>
          </a:p>
          <a:p>
            <a:pPr lvl="1" algn="just" rtl="1"/>
            <a:r>
              <a:rPr lang="ar-SA" sz="3200" b="1" dirty="0" smtClean="0">
                <a:solidFill>
                  <a:schemeClr val="bg1"/>
                </a:solidFill>
                <a:cs typeface="Traditional Arabic" pitchFamily="2" charset="-78"/>
              </a:rPr>
              <a:t>كما انه يتجاهل عدة جوانب أساسية لعملية اتخاذ القرار كتأثير الأطراف الآخرين، أهمية الحدس</a:t>
            </a:r>
            <a:r>
              <a:rPr lang="ar-DZ" sz="3200" b="1" dirty="0" smtClean="0">
                <a:solidFill>
                  <a:schemeClr val="bg1"/>
                </a:solidFill>
                <a:cs typeface="Traditional Arabic" pitchFamily="2" charset="-78"/>
              </a:rPr>
              <a:t>، أهمية الاعتماد على القدرات المهارات في البحث عن أفضل الحلول...</a:t>
            </a:r>
            <a:endParaRPr lang="fr-F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1"/>
          <p:cNvSpPr>
            <a:spLocks noGrp="1"/>
          </p:cNvSpPr>
          <p:nvPr>
            <p:ph type="title"/>
          </p:nvPr>
        </p:nvSpPr>
        <p:spPr>
          <a:xfrm>
            <a:off x="500034" y="214290"/>
            <a:ext cx="8229600" cy="1285876"/>
          </a:xfrm>
        </p:spPr>
        <p:style>
          <a:lnRef idx="1">
            <a:schemeClr val="accent5"/>
          </a:lnRef>
          <a:fillRef idx="2">
            <a:schemeClr val="accent5"/>
          </a:fillRef>
          <a:effectRef idx="1">
            <a:schemeClr val="accent5"/>
          </a:effectRef>
          <a:fontRef idx="minor">
            <a:schemeClr val="dk1"/>
          </a:fontRef>
        </p:style>
        <p:txBody>
          <a:bodyPr>
            <a:normAutofit fontScale="90000"/>
          </a:bodyPr>
          <a:lstStyle/>
          <a:p>
            <a:pPr rtl="1"/>
            <a:r>
              <a:rPr lang="ar-DZ" b="1" dirty="0" smtClean="0">
                <a:cs typeface="Traditional Arabic" pitchFamily="2" charset="-78"/>
              </a:rPr>
              <a:t>2. النماذج السياسية والسلوكية لعملية اتخاذ القرار الاستراتيجي</a:t>
            </a:r>
            <a:endParaRPr lang="fr-FR" b="1" dirty="0">
              <a:cs typeface="Traditional Arabic" pitchFamily="2" charset="-78"/>
            </a:endParaRPr>
          </a:p>
        </p:txBody>
      </p:sp>
      <p:sp>
        <p:nvSpPr>
          <p:cNvPr id="5" name="Espace réservé du contenu 2"/>
          <p:cNvSpPr>
            <a:spLocks noGrp="1"/>
          </p:cNvSpPr>
          <p:nvPr>
            <p:ph idx="1"/>
          </p:nvPr>
        </p:nvSpPr>
        <p:spPr>
          <a:xfrm>
            <a:off x="142844" y="1600200"/>
            <a:ext cx="8786874" cy="4972072"/>
          </a:xfrm>
        </p:spPr>
        <p:txBody>
          <a:bodyPr>
            <a:normAutofit fontScale="85000" lnSpcReduction="20000"/>
          </a:bodyPr>
          <a:lstStyle/>
          <a:p>
            <a:pPr algn="just" rtl="1"/>
            <a:r>
              <a:rPr lang="ar-DZ" b="1" dirty="0" smtClean="0">
                <a:solidFill>
                  <a:schemeClr val="bg1"/>
                </a:solidFill>
                <a:cs typeface="Traditional Arabic" pitchFamily="2" charset="-78"/>
              </a:rPr>
              <a:t>لقد اعتبرت </a:t>
            </a:r>
            <a:r>
              <a:rPr lang="ar-DZ" b="1" dirty="0" err="1" smtClean="0">
                <a:solidFill>
                  <a:schemeClr val="bg1"/>
                </a:solidFill>
                <a:cs typeface="Traditional Arabic" pitchFamily="2" charset="-78"/>
              </a:rPr>
              <a:t>السلوكات</a:t>
            </a:r>
            <a:r>
              <a:rPr lang="ar-DZ" b="1" dirty="0" smtClean="0">
                <a:solidFill>
                  <a:schemeClr val="bg1"/>
                </a:solidFill>
                <a:cs typeface="Traditional Arabic" pitchFamily="2" charset="-78"/>
              </a:rPr>
              <a:t> السياسية من قبل الباحثين كأحد الجوانب الأساسية المرتبطة بعملية اتخاذ القرار والأكثر تأثيرا فيها. ينطلق مبدأ هذه </a:t>
            </a:r>
            <a:r>
              <a:rPr lang="ar-DZ" b="1" dirty="0" err="1" smtClean="0">
                <a:solidFill>
                  <a:schemeClr val="bg1"/>
                </a:solidFill>
                <a:cs typeface="Traditional Arabic" pitchFamily="2" charset="-78"/>
              </a:rPr>
              <a:t>السلوكات</a:t>
            </a:r>
            <a:r>
              <a:rPr lang="ar-DZ" b="1" dirty="0" smtClean="0">
                <a:solidFill>
                  <a:schemeClr val="bg1"/>
                </a:solidFill>
                <a:cs typeface="Traditional Arabic" pitchFamily="2" charset="-78"/>
              </a:rPr>
              <a:t> من الفكرة الأساسية التالية: ”بمجرد اعتقاد الفرد بأنه سيتأثر بنتيجة قرار ما، فإنه سوف يسعى للتأثير فيه وعلى عملية اتخاذه“ (</a:t>
            </a:r>
            <a:r>
              <a:rPr lang="fr-FR" sz="1900" b="1" dirty="0" err="1" smtClean="0">
                <a:solidFill>
                  <a:schemeClr val="bg1"/>
                </a:solidFill>
                <a:latin typeface="Times New Roman" pitchFamily="18" charset="0"/>
                <a:cs typeface="Times New Roman" pitchFamily="18" charset="0"/>
              </a:rPr>
              <a:t>Elbanna</a:t>
            </a:r>
            <a:r>
              <a:rPr lang="fr-FR" sz="1900" b="1" dirty="0" smtClean="0">
                <a:solidFill>
                  <a:schemeClr val="bg1"/>
                </a:solidFill>
                <a:latin typeface="Times New Roman" pitchFamily="18" charset="0"/>
                <a:cs typeface="Times New Roman" pitchFamily="18" charset="0"/>
              </a:rPr>
              <a:t>, 2006</a:t>
            </a:r>
            <a:r>
              <a:rPr lang="ar-DZ" b="1" dirty="0" smtClean="0">
                <a:solidFill>
                  <a:schemeClr val="bg1"/>
                </a:solidFill>
                <a:cs typeface="Traditional Arabic" pitchFamily="2" charset="-78"/>
              </a:rPr>
              <a:t>). لذلك، فعملية صنع القرار تتأثر بعدة عوامل وتأثيرات وكذا سلوكيات تلزم متخذ القرار على الاندماج في ألعاب سياسية (</a:t>
            </a:r>
            <a:r>
              <a:rPr lang="ar-DZ" b="1" dirty="0" err="1" smtClean="0">
                <a:solidFill>
                  <a:schemeClr val="bg1"/>
                </a:solidFill>
                <a:cs typeface="Traditional Arabic" pitchFamily="2" charset="-78"/>
              </a:rPr>
              <a:t>علائقية</a:t>
            </a:r>
            <a:r>
              <a:rPr lang="ar-DZ" b="1" dirty="0" smtClean="0">
                <a:solidFill>
                  <a:schemeClr val="bg1"/>
                </a:solidFill>
                <a:cs typeface="Traditional Arabic" pitchFamily="2" charset="-78"/>
              </a:rPr>
              <a:t>) باعتبار أن القرار سيكون نتيجة للائتلاف أو لتحالف المجموعات المهيمنة.</a:t>
            </a:r>
          </a:p>
          <a:p>
            <a:pPr algn="just" rtl="1">
              <a:buNone/>
            </a:pPr>
            <a:r>
              <a:rPr lang="ar-DZ" b="1" dirty="0" smtClean="0">
                <a:solidFill>
                  <a:schemeClr val="bg1"/>
                </a:solidFill>
                <a:cs typeface="Traditional Arabic" pitchFamily="2" charset="-78"/>
              </a:rPr>
              <a:t> </a:t>
            </a:r>
          </a:p>
          <a:p>
            <a:pPr algn="just" rtl="1"/>
            <a:r>
              <a:rPr lang="ar-DZ" b="1" dirty="0" smtClean="0">
                <a:solidFill>
                  <a:schemeClr val="bg1"/>
                </a:solidFill>
                <a:cs typeface="Traditional Arabic" pitchFamily="2" charset="-78"/>
              </a:rPr>
              <a:t>وحسب</a:t>
            </a:r>
            <a:r>
              <a:rPr lang="fr-FR" sz="2200" b="1" dirty="0" err="1" smtClean="0">
                <a:solidFill>
                  <a:schemeClr val="bg1"/>
                </a:solidFill>
                <a:latin typeface="Times New Roman" pitchFamily="18" charset="0"/>
                <a:cs typeface="Times New Roman" pitchFamily="18" charset="0"/>
              </a:rPr>
              <a:t>Elbanna</a:t>
            </a:r>
            <a:r>
              <a:rPr lang="fr-FR" sz="2200" b="1" dirty="0" smtClean="0">
                <a:solidFill>
                  <a:schemeClr val="bg1"/>
                </a:solidFill>
              </a:rPr>
              <a:t> </a:t>
            </a:r>
            <a:r>
              <a:rPr lang="ar-DZ" sz="2200" b="1" dirty="0" smtClean="0">
                <a:solidFill>
                  <a:schemeClr val="bg1"/>
                </a:solidFill>
              </a:rPr>
              <a:t> </a:t>
            </a:r>
            <a:r>
              <a:rPr lang="ar-DZ" sz="2600" b="1" dirty="0" smtClean="0">
                <a:solidFill>
                  <a:schemeClr val="bg1"/>
                </a:solidFill>
                <a:cs typeface="Traditional Arabic" pitchFamily="2" charset="-78"/>
              </a:rPr>
              <a:t>(2006: 8)</a:t>
            </a:r>
            <a:r>
              <a:rPr lang="ar-DZ" b="1" dirty="0" smtClean="0">
                <a:solidFill>
                  <a:schemeClr val="bg1"/>
                </a:solidFill>
                <a:cs typeface="Traditional Arabic" pitchFamily="2" charset="-78"/>
              </a:rPr>
              <a:t>، يوجد تياران ضمن هذا التوجه السياسي: يركز الأول على الألعاب السياسية داخل المنظمة، سواء كانت بين مختلف الأعضاء أو بين الوحدات التي تشكل المنظمة؛ والثاني يأخذ منهجًا أكثر شمولا، من خلال الأخذ بعين الاعتبار لمختلف الجهات الفاعلة ليست الداخلية فحسب، بل أيضًا الجهات الفاعلة الخارجية في المنظمة مثل العملاء والمنافسين والحكومة...</a:t>
            </a:r>
          </a:p>
          <a:p>
            <a:pPr algn="just" rtl="1"/>
            <a:r>
              <a:rPr lang="ar-DZ" b="1" dirty="0" smtClean="0">
                <a:solidFill>
                  <a:schemeClr val="bg1"/>
                </a:solidFill>
                <a:cs typeface="Traditional Arabic" pitchFamily="2" charset="-78"/>
              </a:rPr>
              <a:t>هذه النماذج متكيفة مع مدرسة التعلم، مدرسة السلطة والمدرسة الثقافية </a:t>
            </a:r>
            <a:r>
              <a:rPr lang="ar-DZ" b="1" dirty="0" err="1" smtClean="0">
                <a:solidFill>
                  <a:schemeClr val="bg1"/>
                </a:solidFill>
                <a:cs typeface="Traditional Arabic" pitchFamily="2" charset="-78"/>
              </a:rPr>
              <a:t>والبيئوية</a:t>
            </a:r>
            <a:endParaRPr lang="fr-FR" b="1" dirty="0">
              <a:solidFill>
                <a:schemeClr val="bg1"/>
              </a:solidFill>
              <a:cs typeface="Traditional Arabic"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fr-FR" sz="3200" dirty="0" smtClean="0">
                <a:latin typeface="Times New Roman" pitchFamily="18" charset="0"/>
                <a:cs typeface="Times New Roman" pitchFamily="18" charset="0"/>
              </a:rPr>
              <a:t>Les </a:t>
            </a:r>
            <a:r>
              <a:rPr lang="fr-FR" sz="3200" b="1" dirty="0" smtClean="0">
                <a:latin typeface="Times New Roman" pitchFamily="18" charset="0"/>
                <a:cs typeface="Times New Roman" pitchFamily="18" charset="0"/>
              </a:rPr>
              <a:t>décisions</a:t>
            </a:r>
            <a:r>
              <a:rPr lang="fr-FR" sz="3200" dirty="0" smtClean="0">
                <a:latin typeface="Times New Roman" pitchFamily="18" charset="0"/>
                <a:cs typeface="Times New Roman" pitchFamily="18" charset="0"/>
              </a:rPr>
              <a:t> </a:t>
            </a:r>
            <a:r>
              <a:rPr lang="fr-FR" sz="3200" b="1" dirty="0" smtClean="0">
                <a:latin typeface="Times New Roman" pitchFamily="18" charset="0"/>
                <a:cs typeface="Times New Roman" pitchFamily="18" charset="0"/>
              </a:rPr>
              <a:t>stratégiques</a:t>
            </a:r>
            <a:r>
              <a:rPr lang="fr-FR" sz="3200" dirty="0" smtClean="0">
                <a:latin typeface="Times New Roman" pitchFamily="18" charset="0"/>
                <a:cs typeface="Times New Roman" pitchFamily="18" charset="0"/>
              </a:rPr>
              <a:t> dans le processus stratégique</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71406" y="1500174"/>
            <a:ext cx="8858280" cy="5257800"/>
          </a:xfrm>
        </p:spPr>
        <p:txBody>
          <a:bodyPr>
            <a:normAutofit fontScale="92500" lnSpcReduction="20000"/>
          </a:bodyPr>
          <a:lstStyle/>
          <a:p>
            <a:pPr algn="just">
              <a:buNone/>
            </a:pPr>
            <a:r>
              <a:rPr lang="fr-FR" dirty="0" smtClean="0">
                <a:latin typeface="Times New Roman" pitchFamily="18" charset="0"/>
                <a:cs typeface="Times New Roman" pitchFamily="18" charset="0"/>
              </a:rPr>
              <a:t>Le processus stratégique se décline en plusieurs points: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ce que sait faire</a:t>
            </a:r>
            <a:r>
              <a:rPr lang="fr-FR" dirty="0" smtClean="0">
                <a:latin typeface="Times New Roman" pitchFamily="18" charset="0"/>
                <a:cs typeface="Times New Roman" pitchFamily="18" charset="0"/>
              </a:rPr>
              <a:t> l’organisation. C’est l’objet du diagnostic stratégique ;</a:t>
            </a:r>
          </a:p>
          <a:p>
            <a:pPr algn="just">
              <a:buFontTx/>
              <a:buChar char="-"/>
            </a:pPr>
            <a:r>
              <a:rPr lang="fr-FR" b="1" dirty="0" smtClean="0">
                <a:latin typeface="Times New Roman" pitchFamily="18" charset="0"/>
                <a:cs typeface="Times New Roman" pitchFamily="18" charset="0"/>
              </a:rPr>
              <a:t>ce que veut faire</a:t>
            </a:r>
            <a:r>
              <a:rPr lang="fr-FR" dirty="0" smtClean="0">
                <a:latin typeface="Times New Roman" pitchFamily="18" charset="0"/>
                <a:cs typeface="Times New Roman" pitchFamily="18" charset="0"/>
              </a:rPr>
              <a:t> l’organisation. C’est l’objet des objectifs stratégiques ;</a:t>
            </a:r>
          </a:p>
          <a:p>
            <a:pPr algn="just">
              <a:buFontTx/>
              <a:buChar char="-"/>
            </a:pPr>
            <a:r>
              <a:rPr lang="fr-FR" b="1" dirty="0" smtClean="0">
                <a:latin typeface="Times New Roman" pitchFamily="18" charset="0"/>
                <a:cs typeface="Times New Roman" pitchFamily="18" charset="0"/>
              </a:rPr>
              <a:t>comment elle veut le faire</a:t>
            </a:r>
            <a:r>
              <a:rPr lang="fr-FR" dirty="0" smtClean="0">
                <a:latin typeface="Times New Roman" pitchFamily="18" charset="0"/>
                <a:cs typeface="Times New Roman" pitchFamily="18" charset="0"/>
              </a:rPr>
              <a:t>. C’est l’objet des </a:t>
            </a:r>
            <a:r>
              <a:rPr lang="fr-FR" b="1" dirty="0" smtClean="0">
                <a:latin typeface="Times New Roman" pitchFamily="18" charset="0"/>
                <a:cs typeface="Times New Roman" pitchFamily="18" charset="0"/>
              </a:rPr>
              <a:t>décisions</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stratégiques</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Selon </a:t>
            </a:r>
            <a:r>
              <a:rPr lang="fr-FR" dirty="0" err="1" smtClean="0">
                <a:latin typeface="Times New Roman" pitchFamily="18" charset="0"/>
                <a:cs typeface="Times New Roman" pitchFamily="18" charset="0"/>
              </a:rPr>
              <a:t>Mintzberg</a:t>
            </a:r>
            <a:r>
              <a:rPr lang="fr-FR" dirty="0" smtClean="0">
                <a:latin typeface="Times New Roman" pitchFamily="18" charset="0"/>
                <a:cs typeface="Times New Roman" pitchFamily="18" charset="0"/>
              </a:rPr>
              <a:t> (1978), La stratégie et les décisions stratégiques sont liés non seulement parce que la stratégie requiert que </a:t>
            </a:r>
            <a:r>
              <a:rPr lang="fr-FR" b="1" dirty="0" smtClean="0">
                <a:latin typeface="Times New Roman" pitchFamily="18" charset="0"/>
                <a:cs typeface="Times New Roman" pitchFamily="18" charset="0"/>
              </a:rPr>
              <a:t>des décisions soient prises </a:t>
            </a:r>
            <a:r>
              <a:rPr lang="fr-FR" dirty="0" smtClean="0">
                <a:latin typeface="Times New Roman" pitchFamily="18" charset="0"/>
                <a:cs typeface="Times New Roman" pitchFamily="18" charset="0"/>
              </a:rPr>
              <a:t>mais aussi parce qu'elle peut être vue comme ayant lieu dans </a:t>
            </a:r>
            <a:r>
              <a:rPr lang="fr-FR" b="1" dirty="0" smtClean="0">
                <a:latin typeface="Times New Roman" pitchFamily="18" charset="0"/>
                <a:cs typeface="Times New Roman" pitchFamily="18" charset="0"/>
              </a:rPr>
              <a:t>les flux de décisions </a:t>
            </a:r>
          </a:p>
          <a:p>
            <a:pPr algn="just"/>
            <a:endParaRPr lang="fr-FR"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8596" y="2643182"/>
            <a:ext cx="8229600" cy="796908"/>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ar-DZ" b="1" dirty="0" smtClean="0">
                <a:cs typeface="Traditional Arabic" pitchFamily="2" charset="-78"/>
              </a:rPr>
              <a:t>1.2. نموذج لعبة السلطة</a:t>
            </a:r>
            <a:endParaRPr lang="fr-FR" b="1" dirty="0">
              <a:cs typeface="Traditional Arabic"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857488" y="274638"/>
            <a:ext cx="5829312" cy="582594"/>
          </a:xfrm>
        </p:spPr>
        <p:style>
          <a:lnRef idx="2">
            <a:schemeClr val="accent2"/>
          </a:lnRef>
          <a:fillRef idx="1">
            <a:schemeClr val="lt1"/>
          </a:fillRef>
          <a:effectRef idx="0">
            <a:schemeClr val="accent2"/>
          </a:effectRef>
          <a:fontRef idx="minor">
            <a:schemeClr val="dk1"/>
          </a:fontRef>
        </p:style>
        <p:txBody>
          <a:bodyPr>
            <a:normAutofit fontScale="90000"/>
          </a:bodyPr>
          <a:lstStyle/>
          <a:p>
            <a:pPr algn="just" rtl="1"/>
            <a:r>
              <a:rPr lang="ar-DZ" b="1" dirty="0" smtClean="0">
                <a:cs typeface="Traditional Arabic" pitchFamily="2" charset="-78"/>
              </a:rPr>
              <a:t>1.2. افتراضات نظرية لعبة السلطة</a:t>
            </a:r>
            <a:endParaRPr lang="fr-FR" b="1" dirty="0">
              <a:cs typeface="Traditional Arabic" pitchFamily="2" charset="-78"/>
            </a:endParaRPr>
          </a:p>
        </p:txBody>
      </p:sp>
      <p:sp>
        <p:nvSpPr>
          <p:cNvPr id="5" name="Espace réservé du contenu 4"/>
          <p:cNvSpPr>
            <a:spLocks noGrp="1"/>
          </p:cNvSpPr>
          <p:nvPr>
            <p:ph idx="1"/>
          </p:nvPr>
        </p:nvSpPr>
        <p:spPr>
          <a:xfrm>
            <a:off x="1428728" y="1000108"/>
            <a:ext cx="7643866" cy="5715040"/>
          </a:xfrm>
        </p:spPr>
        <p:txBody>
          <a:bodyPr>
            <a:noAutofit/>
          </a:bodyPr>
          <a:lstStyle/>
          <a:p>
            <a:pPr algn="just" rtl="1"/>
            <a:r>
              <a:rPr lang="ar-DZ" sz="2600" b="1" dirty="0" smtClean="0">
                <a:solidFill>
                  <a:schemeClr val="bg1"/>
                </a:solidFill>
                <a:cs typeface="Traditional Arabic" pitchFamily="2" charset="-78"/>
              </a:rPr>
              <a:t>تسمى أيضا نظرية لعبة السلطة بنظرية الفاعلين الاستراتيجيين أو نظرية التحليل الإستراتيجي والتي طورت على يد </a:t>
            </a:r>
            <a:r>
              <a:rPr lang="ar-DZ" sz="2600" b="1" dirty="0" err="1" smtClean="0">
                <a:solidFill>
                  <a:schemeClr val="bg1"/>
                </a:solidFill>
                <a:cs typeface="Traditional Arabic" pitchFamily="2" charset="-78"/>
              </a:rPr>
              <a:t>ميشال</a:t>
            </a:r>
            <a:r>
              <a:rPr lang="ar-DZ" sz="2600" b="1" dirty="0" smtClean="0">
                <a:solidFill>
                  <a:schemeClr val="bg1"/>
                </a:solidFill>
                <a:cs typeface="Traditional Arabic" pitchFamily="2" charset="-78"/>
              </a:rPr>
              <a:t> </a:t>
            </a:r>
            <a:r>
              <a:rPr lang="ar-DZ" sz="2600" b="1" dirty="0" err="1" smtClean="0">
                <a:solidFill>
                  <a:schemeClr val="bg1"/>
                </a:solidFill>
                <a:cs typeface="Traditional Arabic" pitchFamily="2" charset="-78"/>
              </a:rPr>
              <a:t>كروزير</a:t>
            </a:r>
            <a:r>
              <a:rPr lang="ar-DZ" sz="2600" b="1" dirty="0" smtClean="0">
                <a:solidFill>
                  <a:schemeClr val="bg1"/>
                </a:solidFill>
                <a:cs typeface="Traditional Arabic" pitchFamily="2" charset="-78"/>
              </a:rPr>
              <a:t> (</a:t>
            </a:r>
            <a:r>
              <a:rPr lang="fr-FR" sz="2600" b="1" dirty="0" smtClean="0">
                <a:solidFill>
                  <a:schemeClr val="bg1"/>
                </a:solidFill>
                <a:latin typeface="Times New Roman" pitchFamily="18" charset="0"/>
                <a:cs typeface="Traditional Arabic" pitchFamily="2" charset="-78"/>
              </a:rPr>
              <a:t>M. Crozier</a:t>
            </a:r>
            <a:r>
              <a:rPr lang="ar-DZ" sz="2600" b="1" dirty="0" smtClean="0">
                <a:solidFill>
                  <a:schemeClr val="bg1"/>
                </a:solidFill>
                <a:cs typeface="Traditional Arabic" pitchFamily="2" charset="-78"/>
              </a:rPr>
              <a:t>) </a:t>
            </a:r>
            <a:r>
              <a:rPr lang="ar-DZ" sz="2600" b="1" dirty="0" err="1" smtClean="0">
                <a:solidFill>
                  <a:schemeClr val="bg1"/>
                </a:solidFill>
                <a:cs typeface="Traditional Arabic" pitchFamily="2" charset="-78"/>
              </a:rPr>
              <a:t>وايرهارد</a:t>
            </a:r>
            <a:r>
              <a:rPr lang="ar-DZ" sz="2600" b="1" dirty="0" smtClean="0">
                <a:solidFill>
                  <a:schemeClr val="bg1"/>
                </a:solidFill>
                <a:cs typeface="Traditional Arabic" pitchFamily="2" charset="-78"/>
              </a:rPr>
              <a:t> </a:t>
            </a:r>
            <a:r>
              <a:rPr lang="ar-DZ" sz="2600" b="1" dirty="0" err="1" smtClean="0">
                <a:solidFill>
                  <a:schemeClr val="bg1"/>
                </a:solidFill>
                <a:cs typeface="Traditional Arabic" pitchFamily="2" charset="-78"/>
              </a:rPr>
              <a:t>فريدبرغ</a:t>
            </a:r>
            <a:r>
              <a:rPr lang="ar-DZ" sz="2600" b="1" dirty="0" smtClean="0">
                <a:solidFill>
                  <a:schemeClr val="bg1"/>
                </a:solidFill>
                <a:cs typeface="Traditional Arabic" pitchFamily="2" charset="-78"/>
              </a:rPr>
              <a:t> (</a:t>
            </a:r>
            <a:r>
              <a:rPr lang="fr-FR" sz="2600" b="1" dirty="0" smtClean="0">
                <a:solidFill>
                  <a:schemeClr val="bg1"/>
                </a:solidFill>
                <a:latin typeface="Times New Roman" pitchFamily="18" charset="0"/>
                <a:cs typeface="Traditional Arabic" pitchFamily="2" charset="-78"/>
              </a:rPr>
              <a:t>E. </a:t>
            </a:r>
            <a:r>
              <a:rPr lang="fr-FR" sz="2600" b="1" dirty="0" err="1" smtClean="0">
                <a:solidFill>
                  <a:schemeClr val="bg1"/>
                </a:solidFill>
                <a:latin typeface="Times New Roman" pitchFamily="18" charset="0"/>
                <a:cs typeface="Traditional Arabic" pitchFamily="2" charset="-78"/>
              </a:rPr>
              <a:t>Friedberg</a:t>
            </a:r>
            <a:r>
              <a:rPr lang="ar-DZ" sz="2600" b="1" dirty="0" smtClean="0">
                <a:solidFill>
                  <a:schemeClr val="bg1"/>
                </a:solidFill>
                <a:cs typeface="Traditional Arabic" pitchFamily="2" charset="-78"/>
              </a:rPr>
              <a:t>) في كتابهم (</a:t>
            </a:r>
            <a:r>
              <a:rPr lang="fr-FR" sz="2600" b="1" dirty="0" smtClean="0">
                <a:solidFill>
                  <a:schemeClr val="bg1"/>
                </a:solidFill>
                <a:latin typeface="Times New Roman" pitchFamily="18" charset="0"/>
                <a:cs typeface="Traditional Arabic" pitchFamily="2" charset="-78"/>
              </a:rPr>
              <a:t>L’Acteur et le Système : les contraintes de l’action collective (1977),</a:t>
            </a:r>
            <a:r>
              <a:rPr lang="ar-DZ" sz="2600" b="1" dirty="0" smtClean="0">
                <a:solidFill>
                  <a:schemeClr val="bg1"/>
                </a:solidFill>
                <a:cs typeface="Traditional Arabic" pitchFamily="2" charset="-78"/>
              </a:rPr>
              <a:t>)، اللذان بدءا من فكرة أنه: لا يمكن اعتبار المنظمة كنظام متجانس </a:t>
            </a:r>
            <a:r>
              <a:rPr lang="ar-DZ" sz="2600" b="1" dirty="0" err="1" smtClean="0">
                <a:solidFill>
                  <a:schemeClr val="bg1"/>
                </a:solidFill>
                <a:cs typeface="Traditional Arabic" pitchFamily="2" charset="-78"/>
              </a:rPr>
              <a:t>وسلوكات</a:t>
            </a:r>
            <a:r>
              <a:rPr lang="ar-DZ" sz="2600" b="1" dirty="0" smtClean="0">
                <a:solidFill>
                  <a:schemeClr val="bg1"/>
                </a:solidFill>
                <a:cs typeface="Traditional Arabic" pitchFamily="2" charset="-78"/>
              </a:rPr>
              <a:t> الأفراد فيها تتصف بالاتساق التام، لا تتأثر إلا بالقيود البيئية (كما تدعي المدارس المعيارية العقلانية)، بل توجد حالة عدم تأكد داخلية تنشأ عن استحالة تحديد </a:t>
            </a:r>
            <a:r>
              <a:rPr lang="ar-DZ" sz="2600" b="1" dirty="0" err="1" smtClean="0">
                <a:solidFill>
                  <a:schemeClr val="bg1"/>
                </a:solidFill>
                <a:cs typeface="Traditional Arabic" pitchFamily="2" charset="-78"/>
              </a:rPr>
              <a:t>سلوكات</a:t>
            </a:r>
            <a:r>
              <a:rPr lang="ar-DZ" sz="2600" b="1" dirty="0" smtClean="0">
                <a:solidFill>
                  <a:schemeClr val="bg1"/>
                </a:solidFill>
                <a:cs typeface="Traditional Arabic" pitchFamily="2" charset="-78"/>
              </a:rPr>
              <a:t> الأفراد بدقة ولا التحكم فيها أو حتى التنبؤ </a:t>
            </a:r>
            <a:r>
              <a:rPr lang="ar-DZ" sz="2600" b="1" dirty="0" err="1" smtClean="0">
                <a:solidFill>
                  <a:schemeClr val="bg1"/>
                </a:solidFill>
                <a:cs typeface="Traditional Arabic" pitchFamily="2" charset="-78"/>
              </a:rPr>
              <a:t>بها</a:t>
            </a:r>
            <a:r>
              <a:rPr lang="ar-DZ" sz="2600" b="1" dirty="0" smtClean="0">
                <a:solidFill>
                  <a:schemeClr val="bg1"/>
                </a:solidFill>
                <a:cs typeface="Traditional Arabic" pitchFamily="2" charset="-78"/>
              </a:rPr>
              <a:t>. </a:t>
            </a:r>
          </a:p>
          <a:p>
            <a:pPr algn="just" rtl="1"/>
            <a:r>
              <a:rPr lang="ar-DZ" sz="2600" b="1" dirty="0" smtClean="0">
                <a:solidFill>
                  <a:schemeClr val="bg1"/>
                </a:solidFill>
                <a:cs typeface="Traditional Arabic" pitchFamily="2" charset="-78"/>
              </a:rPr>
              <a:t>هذا ما يجعل المنظمة أكثر تعقيدا وتشابكا ومن الضروري فيها إعطاء الأولوية لفهم كيف تنشأ التصرفات والأفعال الجماعية من خلال التركيز على فهم السلوكيات ومصالح الأفراد المتعارضة خارج النظام الرسمي للمنظمة. بالتالي، تحاول هذه النظرية اعتبار المنظمة كتنشئة بشرية جماعية من خلال تسليط الضوء على حقيقة الممارسات </a:t>
            </a:r>
            <a:r>
              <a:rPr lang="ar-DZ" sz="2600" b="1" dirty="0" err="1" smtClean="0">
                <a:solidFill>
                  <a:schemeClr val="bg1"/>
                </a:solidFill>
                <a:cs typeface="Traditional Arabic" pitchFamily="2" charset="-78"/>
              </a:rPr>
              <a:t>والسلوكات</a:t>
            </a:r>
            <a:r>
              <a:rPr lang="ar-DZ" sz="2600" b="1" dirty="0" smtClean="0">
                <a:solidFill>
                  <a:schemeClr val="bg1"/>
                </a:solidFill>
                <a:cs typeface="Traditional Arabic" pitchFamily="2" charset="-78"/>
              </a:rPr>
              <a:t> الواقعية. وتقوم على الافتراضات التالية: </a:t>
            </a:r>
          </a:p>
        </p:txBody>
      </p:sp>
      <p:pic>
        <p:nvPicPr>
          <p:cNvPr id="5122" name="Picture 2"/>
          <p:cNvPicPr>
            <a:picLocks noChangeAspect="1" noChangeArrowheads="1"/>
          </p:cNvPicPr>
          <p:nvPr/>
        </p:nvPicPr>
        <p:blipFill>
          <a:blip r:embed="rId2"/>
          <a:srcRect/>
          <a:stretch>
            <a:fillRect/>
          </a:stretch>
        </p:blipFill>
        <p:spPr bwMode="auto">
          <a:xfrm>
            <a:off x="-32" y="3429000"/>
            <a:ext cx="1419225" cy="2133600"/>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32" y="642918"/>
            <a:ext cx="1428761" cy="2162177"/>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14290"/>
            <a:ext cx="8786874" cy="6429420"/>
          </a:xfrm>
        </p:spPr>
        <p:txBody>
          <a:bodyPr>
            <a:normAutofit/>
          </a:bodyPr>
          <a:lstStyle/>
          <a:p>
            <a:pPr lvl="1" algn="just" rtl="1"/>
            <a:r>
              <a:rPr lang="ar-DZ" b="1" u="sng" dirty="0" smtClean="0">
                <a:solidFill>
                  <a:schemeClr val="bg1"/>
                </a:solidFill>
                <a:cs typeface="Traditional Arabic" pitchFamily="2" charset="-78"/>
              </a:rPr>
              <a:t>اختيار الأهداف</a:t>
            </a:r>
            <a:r>
              <a:rPr lang="ar-DZ" b="1" dirty="0" smtClean="0">
                <a:solidFill>
                  <a:schemeClr val="bg1"/>
                </a:solidFill>
                <a:cs typeface="Traditional Arabic" pitchFamily="2" charset="-78"/>
              </a:rPr>
              <a:t>: لا يقبل الأفراد معاملتهم كمجرد آلة لخدمة الأهداف التي يحددها </a:t>
            </a:r>
            <a:r>
              <a:rPr lang="ar-DZ" b="1" dirty="0" err="1" smtClean="0">
                <a:solidFill>
                  <a:schemeClr val="bg1"/>
                </a:solidFill>
                <a:cs typeface="Traditional Arabic" pitchFamily="2" charset="-78"/>
              </a:rPr>
              <a:t>المسييرين</a:t>
            </a:r>
            <a:r>
              <a:rPr lang="ar-DZ" b="1" dirty="0" smtClean="0">
                <a:solidFill>
                  <a:schemeClr val="bg1"/>
                </a:solidFill>
                <a:cs typeface="Traditional Arabic" pitchFamily="2" charset="-78"/>
              </a:rPr>
              <a:t>، كل فرد له أهدافه الخاصة، والمنظمة قائمة على أساس هذا التعدد والاختلاف الذي قد يكون أحيانا عدائيا. هذه الأهداف الخاصة تمكن الفاعلين من البحث عن فرص لتصميم استراتيجياتهم الخاصة حول كيفية استغلال الموارد التي تتيحها المنظمة لهم؛</a:t>
            </a:r>
            <a:endParaRPr lang="fr-FR" b="1" dirty="0" smtClean="0">
              <a:solidFill>
                <a:schemeClr val="bg1"/>
              </a:solidFill>
              <a:cs typeface="Traditional Arabic" pitchFamily="2" charset="-78"/>
            </a:endParaRPr>
          </a:p>
          <a:p>
            <a:pPr lvl="1" algn="just" rtl="1"/>
            <a:r>
              <a:rPr lang="ar-DZ" b="1" u="sng" dirty="0" smtClean="0">
                <a:solidFill>
                  <a:schemeClr val="bg1"/>
                </a:solidFill>
                <a:cs typeface="Traditional Arabic" pitchFamily="2" charset="-78"/>
              </a:rPr>
              <a:t>الحرية النسبية للفاعلين</a:t>
            </a:r>
            <a:r>
              <a:rPr lang="ar-DZ" b="1" dirty="0" smtClean="0">
                <a:solidFill>
                  <a:schemeClr val="bg1"/>
                </a:solidFill>
                <a:cs typeface="Traditional Arabic" pitchFamily="2" charset="-78"/>
              </a:rPr>
              <a:t>: داخل المنظمة، لا يكون الفرد مُقيدًا بشكل تام بطريقة عمل وحيدة وبرقابة صارمة (وعليه هو الالتزام بالطاعة وتحمل الضغط)، بل لديه هامش من الحرية (النسبية وليست مطلقة لكونها مقيدة بالظروف والتغيرات وكذا بالقواعد المتفق عليها) القابلة للاستغلال يستغلها في حالات عدم اليقين التي توفرها ”ثغرات“ النظام أو حالات الفوضى فيه ويكتسب من خلالها سلطة ونفوذ على الآخرين. هذه الثغرات غير ممنوحة له، بل على العكس، يحاول مراقبة بدقة مصادر عدم اليقين حتى يحصل على إمكانية لعب مستقلة إذا توفرت له الفرصة لذلك، يستغلها بحرية نسبية من خلال الفرض على الآخرين طريقة تصوره وحله للمشاكل المطروحة. مجموع حريات الفاعلين تشكل "</a:t>
            </a:r>
            <a:r>
              <a:rPr lang="ar-DZ" b="1" i="1" dirty="0" smtClean="0">
                <a:solidFill>
                  <a:schemeClr val="bg1"/>
                </a:solidFill>
                <a:cs typeface="Traditional Arabic" pitchFamily="2" charset="-78"/>
              </a:rPr>
              <a:t>لعبة السلطة</a:t>
            </a:r>
            <a:r>
              <a:rPr lang="ar-DZ" b="1" dirty="0" smtClean="0">
                <a:solidFill>
                  <a:schemeClr val="bg1"/>
                </a:solidFill>
                <a:cs typeface="Traditional Arabic" pitchFamily="2" charset="-78"/>
              </a:rPr>
              <a:t>”.</a:t>
            </a:r>
            <a:endParaRPr lang="fr-FR" b="1" dirty="0" smtClean="0">
              <a:solidFill>
                <a:schemeClr val="bg1"/>
              </a:solidFill>
              <a:cs typeface="Traditional Arabic" pitchFamily="2"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1" name="Groupe 10"/>
          <p:cNvGrpSpPr/>
          <p:nvPr/>
        </p:nvGrpSpPr>
        <p:grpSpPr>
          <a:xfrm>
            <a:off x="214282" y="3714752"/>
            <a:ext cx="3714776" cy="2786082"/>
            <a:chOff x="1071537" y="1071546"/>
            <a:chExt cx="6826895" cy="2928958"/>
          </a:xfrm>
        </p:grpSpPr>
        <p:pic>
          <p:nvPicPr>
            <p:cNvPr id="1027" name="Picture 3"/>
            <p:cNvPicPr>
              <a:picLocks noChangeAspect="1" noChangeArrowheads="1"/>
            </p:cNvPicPr>
            <p:nvPr/>
          </p:nvPicPr>
          <p:blipFill>
            <a:blip r:embed="rId2"/>
            <a:srcRect/>
            <a:stretch>
              <a:fillRect/>
            </a:stretch>
          </p:blipFill>
          <p:spPr bwMode="auto">
            <a:xfrm>
              <a:off x="1071537" y="1071546"/>
              <a:ext cx="6826895" cy="2928958"/>
            </a:xfrm>
            <a:prstGeom prst="rect">
              <a:avLst/>
            </a:prstGeom>
            <a:noFill/>
            <a:ln w="9525">
              <a:noFill/>
              <a:miter lim="800000"/>
              <a:headEnd/>
              <a:tailEnd/>
            </a:ln>
            <a:effectLst/>
          </p:spPr>
        </p:pic>
        <p:sp>
          <p:nvSpPr>
            <p:cNvPr id="5" name="ZoneTexte 4"/>
            <p:cNvSpPr txBox="1"/>
            <p:nvPr/>
          </p:nvSpPr>
          <p:spPr>
            <a:xfrm>
              <a:off x="3786182" y="3143247"/>
              <a:ext cx="1357321" cy="650061"/>
            </a:xfrm>
            <a:prstGeom prst="rect">
              <a:avLst/>
            </a:prstGeom>
            <a:noFill/>
          </p:spPr>
          <p:txBody>
            <a:bodyPr wrap="square" rtlCol="0">
              <a:spAutoFit/>
            </a:bodyPr>
            <a:lstStyle/>
            <a:p>
              <a:pPr algn="ctr" rtl="1"/>
              <a:r>
                <a:rPr lang="ar-DZ" sz="1400" b="1" dirty="0" smtClean="0">
                  <a:latin typeface="Times New Roman" pitchFamily="18" charset="0"/>
                  <a:cs typeface="Traditional Arabic" pitchFamily="2" charset="-78"/>
                </a:rPr>
                <a:t>المساومة والتفاوض</a:t>
              </a:r>
              <a:endParaRPr lang="fr-FR" sz="1400" b="1" dirty="0">
                <a:latin typeface="Times New Roman" pitchFamily="18" charset="0"/>
                <a:cs typeface="Traditional Arabic" pitchFamily="2" charset="-78"/>
              </a:endParaRPr>
            </a:p>
          </p:txBody>
        </p:sp>
        <p:sp>
          <p:nvSpPr>
            <p:cNvPr id="7" name="ZoneTexte 6"/>
            <p:cNvSpPr txBox="1"/>
            <p:nvPr/>
          </p:nvSpPr>
          <p:spPr>
            <a:xfrm>
              <a:off x="1357290" y="1428736"/>
              <a:ext cx="1357321" cy="420628"/>
            </a:xfrm>
            <a:prstGeom prst="rect">
              <a:avLst/>
            </a:prstGeom>
            <a:noFill/>
            <a:ln>
              <a:noFill/>
            </a:ln>
          </p:spPr>
          <p:txBody>
            <a:bodyPr wrap="square" rtlCol="0">
              <a:spAutoFit/>
            </a:bodyPr>
            <a:lstStyle/>
            <a:p>
              <a:pPr algn="ctr" rtl="1"/>
              <a:r>
                <a:rPr lang="ar-DZ" sz="1600" b="1" dirty="0" smtClean="0">
                  <a:latin typeface="Times New Roman" pitchFamily="18" charset="0"/>
                  <a:cs typeface="Traditional Arabic" pitchFamily="2" charset="-78"/>
                </a:rPr>
                <a:t>الذكاء</a:t>
              </a:r>
              <a:endParaRPr lang="fr-FR" sz="1600" b="1" dirty="0">
                <a:latin typeface="Times New Roman" pitchFamily="18" charset="0"/>
                <a:cs typeface="Traditional Arabic" pitchFamily="2" charset="-78"/>
              </a:endParaRPr>
            </a:p>
          </p:txBody>
        </p:sp>
        <p:sp>
          <p:nvSpPr>
            <p:cNvPr id="8" name="ZoneTexte 7"/>
            <p:cNvSpPr txBox="1"/>
            <p:nvPr/>
          </p:nvSpPr>
          <p:spPr>
            <a:xfrm>
              <a:off x="3786182" y="1428736"/>
              <a:ext cx="1357321" cy="420628"/>
            </a:xfrm>
            <a:prstGeom prst="rect">
              <a:avLst/>
            </a:prstGeom>
            <a:noFill/>
            <a:ln>
              <a:noFill/>
            </a:ln>
          </p:spPr>
          <p:txBody>
            <a:bodyPr wrap="square" rtlCol="0">
              <a:spAutoFit/>
            </a:bodyPr>
            <a:lstStyle/>
            <a:p>
              <a:pPr algn="ctr" rtl="1"/>
              <a:r>
                <a:rPr lang="ar-DZ" sz="1600" b="1" dirty="0" smtClean="0">
                  <a:latin typeface="Times New Roman" pitchFamily="18" charset="0"/>
                  <a:cs typeface="Traditional Arabic" pitchFamily="2" charset="-78"/>
                </a:rPr>
                <a:t>التصميم</a:t>
              </a:r>
              <a:endParaRPr lang="fr-FR" sz="1600" b="1" dirty="0">
                <a:latin typeface="Times New Roman" pitchFamily="18" charset="0"/>
                <a:cs typeface="Traditional Arabic" pitchFamily="2" charset="-78"/>
              </a:endParaRPr>
            </a:p>
          </p:txBody>
        </p:sp>
        <p:sp>
          <p:nvSpPr>
            <p:cNvPr id="9" name="ZoneTexte 8"/>
            <p:cNvSpPr txBox="1"/>
            <p:nvPr/>
          </p:nvSpPr>
          <p:spPr>
            <a:xfrm>
              <a:off x="6143637" y="1428736"/>
              <a:ext cx="1357321" cy="420628"/>
            </a:xfrm>
            <a:prstGeom prst="rect">
              <a:avLst/>
            </a:prstGeom>
            <a:noFill/>
            <a:ln>
              <a:noFill/>
            </a:ln>
          </p:spPr>
          <p:txBody>
            <a:bodyPr wrap="square" rtlCol="0">
              <a:spAutoFit/>
            </a:bodyPr>
            <a:lstStyle/>
            <a:p>
              <a:pPr algn="ctr" rtl="1"/>
              <a:r>
                <a:rPr lang="ar-DZ" sz="1600" b="1" dirty="0" smtClean="0">
                  <a:latin typeface="Times New Roman" pitchFamily="18" charset="0"/>
                  <a:cs typeface="Traditional Arabic" pitchFamily="2" charset="-78"/>
                </a:rPr>
                <a:t>الاختيار</a:t>
              </a:r>
              <a:endParaRPr lang="fr-FR" sz="1600" b="1" dirty="0">
                <a:latin typeface="Times New Roman" pitchFamily="18" charset="0"/>
                <a:cs typeface="Traditional Arabic" pitchFamily="2" charset="-78"/>
              </a:endParaRPr>
            </a:p>
          </p:txBody>
        </p:sp>
        <p:pic>
          <p:nvPicPr>
            <p:cNvPr id="1028" name="Picture 4"/>
            <p:cNvPicPr>
              <a:picLocks noChangeAspect="1" noChangeArrowheads="1"/>
            </p:cNvPicPr>
            <p:nvPr/>
          </p:nvPicPr>
          <p:blipFill>
            <a:blip r:embed="rId3"/>
            <a:srcRect/>
            <a:stretch>
              <a:fillRect/>
            </a:stretch>
          </p:blipFill>
          <p:spPr bwMode="auto">
            <a:xfrm>
              <a:off x="5569354" y="1857364"/>
              <a:ext cx="169466" cy="1549406"/>
            </a:xfrm>
            <a:prstGeom prst="rect">
              <a:avLst/>
            </a:prstGeom>
            <a:noFill/>
            <a:ln w="9525">
              <a:noFill/>
              <a:miter lim="800000"/>
              <a:headEnd/>
              <a:tailEnd/>
            </a:ln>
            <a:effectLst/>
          </p:spPr>
        </p:pic>
      </p:grpSp>
      <p:sp>
        <p:nvSpPr>
          <p:cNvPr id="13" name="Espace réservé du contenu 12"/>
          <p:cNvSpPr>
            <a:spLocks noGrp="1"/>
          </p:cNvSpPr>
          <p:nvPr>
            <p:ph idx="1"/>
          </p:nvPr>
        </p:nvSpPr>
        <p:spPr>
          <a:xfrm>
            <a:off x="214282" y="214291"/>
            <a:ext cx="8715436" cy="3571900"/>
          </a:xfrm>
        </p:spPr>
        <p:txBody>
          <a:bodyPr>
            <a:normAutofit/>
          </a:bodyPr>
          <a:lstStyle/>
          <a:p>
            <a:pPr marL="342900" lvl="1" indent="-342900" algn="just" rtl="1">
              <a:buFont typeface="Arial" pitchFamily="34" charset="0"/>
              <a:buChar char="•"/>
            </a:pPr>
            <a:r>
              <a:rPr lang="ar-DZ" sz="3200" b="1" u="sng" dirty="0" smtClean="0">
                <a:solidFill>
                  <a:schemeClr val="bg1"/>
                </a:solidFill>
                <a:cs typeface="Traditional Arabic" pitchFamily="2" charset="-78"/>
              </a:rPr>
              <a:t>العقلانية المحدودة</a:t>
            </a:r>
            <a:r>
              <a:rPr lang="ar-DZ" sz="3200" b="1" dirty="0" smtClean="0">
                <a:solidFill>
                  <a:schemeClr val="bg1"/>
                </a:solidFill>
                <a:cs typeface="Traditional Arabic" pitchFamily="2" charset="-78"/>
              </a:rPr>
              <a:t>: في لعبة السلطة تكون الإستراتيجيات دائما رشيدة ولكن بعقلانية محدودة. لأن المعلومات لا تتوفر دوما لدى الفاعلين بشكل تام، ولا يتمكنون من المناورة باستمرار في كل الظروف. فأفق كل فاعل نسبي نظرا لقدراته المعرفية المحدودة على التحكم التام في الظروف والتنبؤ الدقيق بأفعال الفاعلين الآخرين دون أن يتمكنوا من تقدير أفعاله. لذلك فهو يحاول قدر المستطاع حماية وتوسيع مجال قراره واكتساب قوة ووضع حد لتبعيته للآخرين من خلال جعل </a:t>
            </a:r>
            <a:r>
              <a:rPr lang="ar-DZ" sz="3200" b="1" dirty="0" err="1" smtClean="0">
                <a:solidFill>
                  <a:schemeClr val="bg1"/>
                </a:solidFill>
                <a:cs typeface="Traditional Arabic" pitchFamily="2" charset="-78"/>
              </a:rPr>
              <a:t>سلوكاتهم</a:t>
            </a:r>
            <a:r>
              <a:rPr lang="ar-DZ" sz="3200" b="1" dirty="0" smtClean="0">
                <a:solidFill>
                  <a:schemeClr val="bg1"/>
                </a:solidFill>
                <a:cs typeface="Traditional Arabic" pitchFamily="2" charset="-78"/>
              </a:rPr>
              <a:t> غير متوقعة.</a:t>
            </a:r>
            <a:endParaRPr lang="fr-FR" sz="3200" b="1" dirty="0" smtClean="0">
              <a:solidFill>
                <a:schemeClr val="bg1"/>
              </a:solidFill>
              <a:cs typeface="Traditional Arabic" pitchFamily="2" charset="-78"/>
            </a:endParaRPr>
          </a:p>
          <a:p>
            <a:pPr algn="just" rtl="1"/>
            <a:endParaRPr lang="fr-FR" sz="4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714356"/>
            <a:ext cx="8229600" cy="5411807"/>
          </a:xfrm>
        </p:spPr>
        <p:txBody>
          <a:bodyPr>
            <a:normAutofit/>
          </a:bodyPr>
          <a:lstStyle/>
          <a:p>
            <a:pPr algn="just" rtl="1"/>
            <a:r>
              <a:rPr lang="ar-DZ" sz="3600" b="1" dirty="0" smtClean="0">
                <a:solidFill>
                  <a:schemeClr val="bg1"/>
                </a:solidFill>
                <a:cs typeface="Traditional Arabic" pitchFamily="2" charset="-78"/>
              </a:rPr>
              <a:t>فانطلاقا من هذه الافتراضات، بين </a:t>
            </a:r>
            <a:r>
              <a:rPr lang="ar-DZ" sz="3600" b="1" dirty="0" err="1" smtClean="0">
                <a:solidFill>
                  <a:schemeClr val="bg1"/>
                </a:solidFill>
                <a:cs typeface="Traditional Arabic" pitchFamily="2" charset="-78"/>
              </a:rPr>
              <a:t>كروزي</a:t>
            </a:r>
            <a:r>
              <a:rPr lang="ar-DZ" sz="3600" b="1" dirty="0" smtClean="0">
                <a:solidFill>
                  <a:schemeClr val="bg1"/>
                </a:solidFill>
                <a:cs typeface="Traditional Arabic" pitchFamily="2" charset="-78"/>
              </a:rPr>
              <a:t> بأن كل الصعوبات تنشأ من لعبة السلطة المرتبطة بقدرة بعض الأفراد في المنظمة على استغلال </a:t>
            </a:r>
            <a:r>
              <a:rPr lang="ar-DZ" sz="3600" b="1" u="sng" dirty="0" smtClean="0">
                <a:solidFill>
                  <a:schemeClr val="bg1"/>
                </a:solidFill>
                <a:cs typeface="Traditional Arabic" pitchFamily="2" charset="-78"/>
              </a:rPr>
              <a:t>حالات عدم التأكد الداخلية الحساسة </a:t>
            </a:r>
            <a:r>
              <a:rPr lang="ar-DZ" sz="3600" b="1" dirty="0" smtClean="0">
                <a:solidFill>
                  <a:schemeClr val="bg1"/>
                </a:solidFill>
                <a:cs typeface="Traditional Arabic" pitchFamily="2" charset="-78"/>
              </a:rPr>
              <a:t>(وليست الخارجية المرتبطة بالمحيط) وتحويل غيرهم (الخاضعين لحالات عدم التأكد) لخدمة مصالحهم الخاصة. </a:t>
            </a:r>
          </a:p>
          <a:p>
            <a:pPr algn="just" rtl="1"/>
            <a:r>
              <a:rPr lang="ar-DZ" sz="3600" b="1" dirty="0" smtClean="0">
                <a:solidFill>
                  <a:schemeClr val="bg1"/>
                </a:solidFill>
                <a:cs typeface="Traditional Arabic" pitchFamily="2" charset="-78"/>
              </a:rPr>
              <a:t>فمصدر السلطة إذا هو هامش الحرية التي يتمتع </a:t>
            </a:r>
            <a:r>
              <a:rPr lang="ar-DZ" sz="3600" b="1" dirty="0" err="1" smtClean="0">
                <a:solidFill>
                  <a:schemeClr val="bg1"/>
                </a:solidFill>
                <a:cs typeface="Traditional Arabic" pitchFamily="2" charset="-78"/>
              </a:rPr>
              <a:t>به</a:t>
            </a:r>
            <a:r>
              <a:rPr lang="ar-DZ" sz="3600" b="1" dirty="0" smtClean="0">
                <a:solidFill>
                  <a:schemeClr val="bg1"/>
                </a:solidFill>
                <a:cs typeface="Traditional Arabic" pitchFamily="2" charset="-78"/>
              </a:rPr>
              <a:t> الأفراد أو المجموعة فيما بينهم وتتجسد من خلال إمكانية الفرد لرفض أو قبول أو مناقشة (أي البحث عن شيء آخر بالمقابل) ما يطلبه منه غيره.</a:t>
            </a:r>
            <a:endParaRPr lang="fr-FR" sz="3600" b="1" dirty="0" smtClean="0">
              <a:solidFill>
                <a:schemeClr val="bg1"/>
              </a:solidFill>
              <a:cs typeface="Traditional Arabic"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886" y="231795"/>
            <a:ext cx="8543956" cy="6269039"/>
          </a:xfrm>
        </p:spPr>
        <p:txBody>
          <a:bodyPr>
            <a:normAutofit lnSpcReduction="10000"/>
          </a:bodyPr>
          <a:lstStyle/>
          <a:p>
            <a:pPr algn="just" rtl="1"/>
            <a:r>
              <a:rPr lang="ar-DZ" b="1" dirty="0" smtClean="0">
                <a:solidFill>
                  <a:schemeClr val="bg1"/>
                </a:solidFill>
                <a:cs typeface="Traditional Arabic" pitchFamily="2" charset="-78"/>
              </a:rPr>
              <a:t>هذه الإمكانية لا تتوفر إلا إذا استطاع الفرد السيطرة على حالة (منطقة نشاط) لا يستطيع الأطراف الأخرى السيطرة عليها أو التحكم فيها، فتصبح لديه قدرة على التحكم في الغير. بالتالي فالأفراد المتمتعين نسبيا بالحرية في السيطرة على حالات عدم التأكد والذين تتوفر لديهم المعلومة المفقودة هم الذين ينشئون النظام ويسيرونه من خلال شبكة العلاقات الخاصة بهم حيث يتفاوضون يتبادلون المعلومات ويتخذون القرارات على حساب من يسيطرون عليهم.</a:t>
            </a:r>
          </a:p>
          <a:p>
            <a:pPr algn="just" rtl="1"/>
            <a:r>
              <a:rPr lang="ar-DZ" b="1" dirty="0" smtClean="0">
                <a:solidFill>
                  <a:schemeClr val="bg1"/>
                </a:solidFill>
                <a:cs typeface="Traditional Arabic" pitchFamily="2" charset="-78"/>
              </a:rPr>
              <a:t>هذه </a:t>
            </a:r>
            <a:r>
              <a:rPr lang="ar-DZ" b="1" dirty="0" smtClean="0">
                <a:solidFill>
                  <a:schemeClr val="bg1"/>
                </a:solidFill>
                <a:cs typeface="Traditional Arabic" pitchFamily="2" charset="-78"/>
              </a:rPr>
              <a:t>الفكرة تعتبر نقطة تحول كبيرة بالنسبة للمؤسسات التي لطالما اعتبرت في النظريات كنظام قائم على التوافق والانسجام، مهملين بذلك المنافسة الداخلية فيما بين الأطراف والصراعات حول المصالح (</a:t>
            </a:r>
            <a:r>
              <a:rPr lang="fr-FR" b="1" dirty="0" smtClean="0">
                <a:solidFill>
                  <a:schemeClr val="bg1"/>
                </a:solidFill>
                <a:cs typeface="Traditional Arabic" pitchFamily="2" charset="-78"/>
              </a:rPr>
              <a:t>Conflit d’intérêts</a:t>
            </a:r>
            <a:r>
              <a:rPr lang="ar-DZ" b="1" dirty="0" smtClean="0">
                <a:solidFill>
                  <a:schemeClr val="bg1"/>
                </a:solidFill>
                <a:cs typeface="Traditional Arabic" pitchFamily="2" charset="-78"/>
              </a:rPr>
              <a:t>) وحول السلطة بسبب اختلاف الأهداف. وقد أبرزت نظرية لعبة السلطة بذلك أهمية العلاقات الاجتماعية في عملية اتخاذ القرار.</a:t>
            </a:r>
            <a:endParaRPr lang="fr-FR" b="1" dirty="0" smtClean="0">
              <a:solidFill>
                <a:schemeClr val="bg1"/>
              </a:solidFill>
              <a:cs typeface="Traditional Arabic"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1"/>
          <p:cNvSpPr>
            <a:spLocks noGrp="1"/>
          </p:cNvSpPr>
          <p:nvPr>
            <p:ph type="title"/>
          </p:nvPr>
        </p:nvSpPr>
        <p:spPr>
          <a:xfrm>
            <a:off x="457200" y="142876"/>
            <a:ext cx="8229600" cy="714356"/>
          </a:xfrm>
        </p:spPr>
        <p:style>
          <a:lnRef idx="1">
            <a:schemeClr val="accent1"/>
          </a:lnRef>
          <a:fillRef idx="3">
            <a:schemeClr val="accent1"/>
          </a:fillRef>
          <a:effectRef idx="2">
            <a:schemeClr val="accent1"/>
          </a:effectRef>
          <a:fontRef idx="minor">
            <a:schemeClr val="lt1"/>
          </a:fontRef>
        </p:style>
        <p:txBody>
          <a:bodyPr>
            <a:normAutofit fontScale="90000"/>
          </a:bodyPr>
          <a:lstStyle/>
          <a:p>
            <a:pPr rtl="1"/>
            <a:r>
              <a:rPr lang="ar-DZ" b="1" dirty="0" smtClean="0">
                <a:cs typeface="Traditional Arabic" pitchFamily="2" charset="-78"/>
              </a:rPr>
              <a:t>2.2. نظرية الفوضى المنتظمة وسلة القمامة</a:t>
            </a:r>
            <a:endParaRPr lang="fr-FR" b="1" dirty="0">
              <a:latin typeface="Times New Roman" pitchFamily="18" charset="0"/>
              <a:cs typeface="Times New Roman" pitchFamily="18" charset="0"/>
            </a:endParaRPr>
          </a:p>
        </p:txBody>
      </p:sp>
      <p:sp>
        <p:nvSpPr>
          <p:cNvPr id="5" name="Espace réservé du contenu 2"/>
          <p:cNvSpPr>
            <a:spLocks noGrp="1"/>
          </p:cNvSpPr>
          <p:nvPr>
            <p:ph idx="1"/>
          </p:nvPr>
        </p:nvSpPr>
        <p:spPr>
          <a:xfrm>
            <a:off x="1857356" y="928670"/>
            <a:ext cx="7215206" cy="5715040"/>
          </a:xfrm>
        </p:spPr>
        <p:txBody>
          <a:bodyPr>
            <a:noAutofit/>
          </a:bodyPr>
          <a:lstStyle/>
          <a:p>
            <a:pPr algn="just" rtl="1">
              <a:buNone/>
            </a:pPr>
            <a:r>
              <a:rPr lang="ar-DZ" sz="2400" b="1" dirty="0" smtClean="0">
                <a:solidFill>
                  <a:schemeClr val="bg1"/>
                </a:solidFill>
                <a:cs typeface="Traditional Arabic" pitchFamily="2" charset="-78"/>
              </a:rPr>
              <a:t>ينطلق </a:t>
            </a:r>
            <a:r>
              <a:rPr lang="ar-DZ" sz="2400" b="1" dirty="0" err="1" smtClean="0">
                <a:solidFill>
                  <a:schemeClr val="bg1"/>
                </a:solidFill>
                <a:cs typeface="Traditional Arabic" pitchFamily="2" charset="-78"/>
              </a:rPr>
              <a:t>مارتش</a:t>
            </a:r>
            <a:r>
              <a:rPr lang="ar-DZ" sz="2400" b="1" dirty="0" smtClean="0">
                <a:solidFill>
                  <a:schemeClr val="bg1"/>
                </a:solidFill>
                <a:cs typeface="Traditional Arabic" pitchFamily="2" charset="-78"/>
              </a:rPr>
              <a:t> </a:t>
            </a:r>
            <a:r>
              <a:rPr lang="fr-FR" sz="2400" b="1" dirty="0" smtClean="0">
                <a:solidFill>
                  <a:schemeClr val="bg1"/>
                </a:solidFill>
                <a:latin typeface="Times New Roman" pitchFamily="18" charset="0"/>
                <a:cs typeface="Times New Roman" pitchFamily="18" charset="0"/>
              </a:rPr>
              <a:t>March</a:t>
            </a:r>
            <a:r>
              <a:rPr lang="ar-DZ" sz="2400" b="1" dirty="0" smtClean="0">
                <a:solidFill>
                  <a:schemeClr val="bg1"/>
                </a:solidFill>
                <a:cs typeface="Traditional Arabic" pitchFamily="2" charset="-78"/>
              </a:rPr>
              <a:t>، من خلال أعماله مع </a:t>
            </a:r>
            <a:r>
              <a:rPr lang="fr-FR" sz="2400" b="1" dirty="0" err="1" smtClean="0">
                <a:solidFill>
                  <a:schemeClr val="bg1"/>
                </a:solidFill>
                <a:latin typeface="Times New Roman" pitchFamily="18" charset="0"/>
                <a:cs typeface="Times New Roman" pitchFamily="18" charset="0"/>
              </a:rPr>
              <a:t>Cyert</a:t>
            </a:r>
            <a:r>
              <a:rPr lang="fr-FR" sz="2400" b="1" dirty="0" smtClean="0">
                <a:solidFill>
                  <a:schemeClr val="bg1"/>
                </a:solidFill>
                <a:cs typeface="Traditional Arabic" pitchFamily="2" charset="-78"/>
              </a:rPr>
              <a:t> </a:t>
            </a:r>
            <a:r>
              <a:rPr lang="ar-DZ" sz="2400" b="1" dirty="0" smtClean="0">
                <a:solidFill>
                  <a:schemeClr val="bg1"/>
                </a:solidFill>
                <a:cs typeface="Traditional Arabic" pitchFamily="2" charset="-78"/>
              </a:rPr>
              <a:t>(</a:t>
            </a:r>
            <a:r>
              <a:rPr lang="en-US" sz="2400" b="1" dirty="0" smtClean="0">
                <a:solidFill>
                  <a:schemeClr val="bg1"/>
                </a:solidFill>
                <a:cs typeface="Traditional Arabic" pitchFamily="2" charset="-78"/>
              </a:rPr>
              <a:t>A behavioral theory of the firm</a:t>
            </a:r>
            <a:r>
              <a:rPr lang="fr-FR" sz="2400" b="1" dirty="0" smtClean="0">
                <a:solidFill>
                  <a:schemeClr val="bg1"/>
                </a:solidFill>
                <a:cs typeface="Traditional Arabic" pitchFamily="2" charset="-78"/>
              </a:rPr>
              <a:t>, 1963</a:t>
            </a:r>
            <a:r>
              <a:rPr lang="ar-DZ" sz="2400" b="1" dirty="0" smtClean="0">
                <a:solidFill>
                  <a:schemeClr val="bg1"/>
                </a:solidFill>
                <a:cs typeface="Traditional Arabic" pitchFamily="2" charset="-78"/>
              </a:rPr>
              <a:t>) </a:t>
            </a:r>
            <a:r>
              <a:rPr lang="ar-DZ" sz="2400" b="1" dirty="0" err="1" smtClean="0">
                <a:solidFill>
                  <a:schemeClr val="bg1"/>
                </a:solidFill>
                <a:cs typeface="Traditional Arabic" pitchFamily="2" charset="-78"/>
              </a:rPr>
              <a:t>وومع</a:t>
            </a:r>
            <a:r>
              <a:rPr lang="ar-DZ" sz="2400" b="1" dirty="0" smtClean="0">
                <a:solidFill>
                  <a:schemeClr val="bg1"/>
                </a:solidFill>
                <a:cs typeface="Traditional Arabic" pitchFamily="2" charset="-78"/>
              </a:rPr>
              <a:t> </a:t>
            </a:r>
            <a:r>
              <a:rPr lang="fr-FR" sz="2400" b="1" dirty="0" smtClean="0">
                <a:solidFill>
                  <a:schemeClr val="bg1"/>
                </a:solidFill>
                <a:latin typeface="Times New Roman" pitchFamily="18" charset="0"/>
                <a:cs typeface="Traditional Arabic" pitchFamily="2" charset="-78"/>
              </a:rPr>
              <a:t>Cohen et Olsen</a:t>
            </a:r>
            <a:r>
              <a:rPr lang="ar-DZ" sz="2400" b="1" dirty="0" smtClean="0">
                <a:solidFill>
                  <a:schemeClr val="bg1"/>
                </a:solidFill>
                <a:latin typeface="Times New Roman" pitchFamily="18" charset="0"/>
                <a:cs typeface="Traditional Arabic" pitchFamily="2" charset="-78"/>
              </a:rPr>
              <a:t> </a:t>
            </a:r>
            <a:r>
              <a:rPr lang="ar-DZ" sz="2400" b="1" dirty="0" smtClean="0">
                <a:solidFill>
                  <a:schemeClr val="bg1"/>
                </a:solidFill>
                <a:cs typeface="Traditional Arabic" pitchFamily="2" charset="-78"/>
              </a:rPr>
              <a:t>(</a:t>
            </a:r>
            <a:r>
              <a:rPr lang="en-US" sz="2400" b="1" dirty="0" smtClean="0">
                <a:solidFill>
                  <a:schemeClr val="bg1"/>
                </a:solidFill>
                <a:cs typeface="Traditional Arabic" pitchFamily="2" charset="-78"/>
              </a:rPr>
              <a:t>Organized anarchies, 1972</a:t>
            </a:r>
            <a:r>
              <a:rPr lang="ar-DZ" sz="2400" b="1" dirty="0" smtClean="0">
                <a:solidFill>
                  <a:schemeClr val="bg1"/>
                </a:solidFill>
                <a:cs typeface="Traditional Arabic" pitchFamily="2" charset="-78"/>
              </a:rPr>
              <a:t>)، من </a:t>
            </a:r>
            <a:r>
              <a:rPr lang="ar-SA" sz="2400" b="1" dirty="0" smtClean="0">
                <a:solidFill>
                  <a:schemeClr val="bg1"/>
                </a:solidFill>
                <a:cs typeface="Traditional Arabic" pitchFamily="2" charset="-78"/>
              </a:rPr>
              <a:t>نقد نظر</a:t>
            </a:r>
            <a:r>
              <a:rPr lang="ar-DZ" sz="2400" b="1" dirty="0" smtClean="0">
                <a:solidFill>
                  <a:schemeClr val="bg1"/>
                </a:solidFill>
                <a:cs typeface="Traditional Arabic" pitchFamily="2" charset="-78"/>
              </a:rPr>
              <a:t>ي</a:t>
            </a:r>
            <a:r>
              <a:rPr lang="ar-SA" sz="2400" b="1" dirty="0" smtClean="0">
                <a:solidFill>
                  <a:schemeClr val="bg1"/>
                </a:solidFill>
                <a:cs typeface="Traditional Arabic" pitchFamily="2" charset="-78"/>
              </a:rPr>
              <a:t>ة العقلانية </a:t>
            </a:r>
            <a:r>
              <a:rPr lang="ar-DZ" sz="2400" b="1" dirty="0" smtClean="0">
                <a:solidFill>
                  <a:schemeClr val="bg1"/>
                </a:solidFill>
                <a:cs typeface="Traditional Arabic" pitchFamily="2" charset="-78"/>
              </a:rPr>
              <a:t>عموما والعقلانية المحدودة خصوصا في </a:t>
            </a:r>
            <a:r>
              <a:rPr lang="ar-SA" sz="2400" b="1" dirty="0" smtClean="0">
                <a:solidFill>
                  <a:schemeClr val="bg1"/>
                </a:solidFill>
                <a:cs typeface="Traditional Arabic" pitchFamily="2" charset="-78"/>
              </a:rPr>
              <a:t>اتخاذ القرار</a:t>
            </a:r>
            <a:r>
              <a:rPr lang="ar-DZ" sz="2400" b="1" dirty="0" smtClean="0">
                <a:solidFill>
                  <a:schemeClr val="bg1"/>
                </a:solidFill>
                <a:cs typeface="Traditional Arabic" pitchFamily="2" charset="-78"/>
              </a:rPr>
              <a:t>، وقدم وصف دقيق لمواقف معقدة </a:t>
            </a:r>
            <a:r>
              <a:rPr lang="ar-DZ" sz="2400" b="1" dirty="0" err="1" smtClean="0">
                <a:solidFill>
                  <a:schemeClr val="bg1"/>
                </a:solidFill>
                <a:cs typeface="Traditional Arabic" pitchFamily="2" charset="-78"/>
              </a:rPr>
              <a:t>ت</a:t>
            </a:r>
            <a:r>
              <a:rPr lang="ar-SA" sz="2400" b="1" dirty="0" smtClean="0">
                <a:solidFill>
                  <a:schemeClr val="bg1"/>
                </a:solidFill>
                <a:cs typeface="Traditional Arabic" pitchFamily="2" charset="-78"/>
              </a:rPr>
              <a:t>نحرف </a:t>
            </a:r>
            <a:r>
              <a:rPr lang="ar-DZ" sz="2400" b="1" dirty="0" smtClean="0">
                <a:solidFill>
                  <a:schemeClr val="bg1"/>
                </a:solidFill>
                <a:cs typeface="Traditional Arabic" pitchFamily="2" charset="-78"/>
              </a:rPr>
              <a:t>فيها عملية </a:t>
            </a:r>
            <a:r>
              <a:rPr lang="ar-SA" sz="2400" b="1" dirty="0" smtClean="0">
                <a:solidFill>
                  <a:schemeClr val="bg1"/>
                </a:solidFill>
                <a:cs typeface="Traditional Arabic" pitchFamily="2" charset="-78"/>
              </a:rPr>
              <a:t>اتخاذ القرار عن التفكير العقلاني</a:t>
            </a:r>
            <a:r>
              <a:rPr lang="ar-DZ" sz="2400" b="1" dirty="0" smtClean="0">
                <a:solidFill>
                  <a:schemeClr val="bg1"/>
                </a:solidFill>
                <a:cs typeface="Traditional Arabic" pitchFamily="2" charset="-78"/>
              </a:rPr>
              <a:t> والخطي وركز على الشروط الواقعية والسلوكية لاتخاذ القرار</a:t>
            </a:r>
            <a:r>
              <a:rPr lang="ar-SA" sz="2400" b="1" dirty="0" smtClean="0">
                <a:solidFill>
                  <a:schemeClr val="bg1"/>
                </a:solidFill>
                <a:cs typeface="Traditional Arabic" pitchFamily="2" charset="-78"/>
              </a:rPr>
              <a:t>، في ظل </a:t>
            </a:r>
            <a:r>
              <a:rPr lang="ar-DZ" sz="2400" b="1" dirty="0" smtClean="0">
                <a:solidFill>
                  <a:schemeClr val="bg1"/>
                </a:solidFill>
                <a:cs typeface="Traditional Arabic" pitchFamily="2" charset="-78"/>
              </a:rPr>
              <a:t>مؤسسات تتميز بالفوضى المنتظمة. هذه المنظمات تخضع لضغوطات عدة ائتلافات (</a:t>
            </a:r>
            <a:r>
              <a:rPr lang="fr-FR" sz="2400" b="1" dirty="0" smtClean="0">
                <a:solidFill>
                  <a:schemeClr val="bg1"/>
                </a:solidFill>
                <a:cs typeface="Traditional Arabic" pitchFamily="2" charset="-78"/>
              </a:rPr>
              <a:t>Coalition</a:t>
            </a:r>
            <a:r>
              <a:rPr lang="ar-DZ" sz="2400" b="1" dirty="0" smtClean="0">
                <a:solidFill>
                  <a:schemeClr val="bg1"/>
                </a:solidFill>
                <a:cs typeface="Traditional Arabic" pitchFamily="2" charset="-78"/>
              </a:rPr>
              <a:t>) ومجموعات من الأفراد والأطراف الفاعلة ذوي أهداف مختلفة، تربطهم علاقات تمزج بين الصراعات والتحالفات. هذه الفوضى تسبب لها درجة عالية من التعقيد وعدم الاستقرار والغموض. </a:t>
            </a:r>
          </a:p>
          <a:p>
            <a:pPr algn="just" rtl="1">
              <a:buNone/>
            </a:pPr>
            <a:r>
              <a:rPr lang="ar-DZ" sz="2400" b="1" dirty="0" smtClean="0">
                <a:solidFill>
                  <a:schemeClr val="bg1"/>
                </a:solidFill>
                <a:cs typeface="Traditional Arabic" pitchFamily="2" charset="-78"/>
              </a:rPr>
              <a:t>يبين </a:t>
            </a:r>
            <a:r>
              <a:rPr lang="ar-DZ" sz="2400" b="1" dirty="0" err="1" smtClean="0">
                <a:solidFill>
                  <a:schemeClr val="bg1"/>
                </a:solidFill>
                <a:cs typeface="Traditional Arabic" pitchFamily="2" charset="-78"/>
              </a:rPr>
              <a:t>مارتش</a:t>
            </a:r>
            <a:r>
              <a:rPr lang="ar-DZ" sz="2400" b="1" dirty="0" smtClean="0">
                <a:solidFill>
                  <a:schemeClr val="bg1"/>
                </a:solidFill>
                <a:cs typeface="Traditional Arabic" pitchFamily="2" charset="-78"/>
              </a:rPr>
              <a:t> بشكل خاص بأن المشاكل، الحلول والأفعال والتصرفات لا تظهر إلا نادرا بشكل متسلسل وخطي كما يدعي </a:t>
            </a:r>
            <a:r>
              <a:rPr lang="ar-DZ" sz="2400" b="1" dirty="0" err="1" smtClean="0">
                <a:solidFill>
                  <a:schemeClr val="bg1"/>
                </a:solidFill>
                <a:cs typeface="Traditional Arabic" pitchFamily="2" charset="-78"/>
              </a:rPr>
              <a:t>سيمون</a:t>
            </a:r>
            <a:r>
              <a:rPr lang="ar-DZ" sz="2400" b="1" dirty="0" smtClean="0">
                <a:solidFill>
                  <a:schemeClr val="bg1"/>
                </a:solidFill>
                <a:cs typeface="Traditional Arabic" pitchFamily="2" charset="-78"/>
              </a:rPr>
              <a:t>، بل تتطور القرارات من ذاتها (بمفردها) مع تطور تصور واتجاهات </a:t>
            </a:r>
            <a:r>
              <a:rPr lang="ar-DZ" sz="2400" b="1" dirty="0" err="1" smtClean="0">
                <a:solidFill>
                  <a:schemeClr val="bg1"/>
                </a:solidFill>
                <a:cs typeface="Traditional Arabic" pitchFamily="2" charset="-78"/>
              </a:rPr>
              <a:t>وسلوكات</a:t>
            </a:r>
            <a:r>
              <a:rPr lang="ar-DZ" sz="2400" b="1" dirty="0" smtClean="0">
                <a:solidFill>
                  <a:schemeClr val="bg1"/>
                </a:solidFill>
                <a:cs typeface="Traditional Arabic" pitchFamily="2" charset="-78"/>
              </a:rPr>
              <a:t> الأفراد الفاعلين حول الأعمال والتصرفات المنجزة في وضع معين. ركز </a:t>
            </a:r>
            <a:r>
              <a:rPr lang="ar-DZ" sz="2400" b="1" dirty="0" err="1" smtClean="0">
                <a:solidFill>
                  <a:schemeClr val="bg1"/>
                </a:solidFill>
                <a:cs typeface="Traditional Arabic" pitchFamily="2" charset="-78"/>
              </a:rPr>
              <a:t>مارتش</a:t>
            </a:r>
            <a:r>
              <a:rPr lang="ar-DZ" sz="2400" b="1" dirty="0" smtClean="0">
                <a:solidFill>
                  <a:schemeClr val="bg1"/>
                </a:solidFill>
                <a:cs typeface="Traditional Arabic" pitchFamily="2" charset="-78"/>
              </a:rPr>
              <a:t> وآخرون على ثلاثة عناصر لنقد النظرية العقلانية:</a:t>
            </a:r>
          </a:p>
        </p:txBody>
      </p:sp>
      <p:pic>
        <p:nvPicPr>
          <p:cNvPr id="2051" name="Picture 3"/>
          <p:cNvPicPr>
            <a:picLocks noChangeAspect="1" noChangeArrowheads="1"/>
          </p:cNvPicPr>
          <p:nvPr/>
        </p:nvPicPr>
        <p:blipFill>
          <a:blip r:embed="rId2"/>
          <a:srcRect/>
          <a:stretch>
            <a:fillRect/>
          </a:stretch>
        </p:blipFill>
        <p:spPr bwMode="auto">
          <a:xfrm>
            <a:off x="71438" y="857232"/>
            <a:ext cx="1714480" cy="2028825"/>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Espace réservé du contenu 2"/>
          <p:cNvSpPr txBox="1">
            <a:spLocks noGrp="1"/>
          </p:cNvSpPr>
          <p:nvPr>
            <p:ph idx="1"/>
          </p:nvPr>
        </p:nvSpPr>
        <p:spPr>
          <a:xfrm>
            <a:off x="71438" y="357166"/>
            <a:ext cx="9001156" cy="6215106"/>
          </a:xfrm>
          <a:prstGeom prst="rect">
            <a:avLst/>
          </a:prstGeom>
        </p:spPr>
        <p:txBody>
          <a:bodyPr vert="horz" lIns="91440" tIns="45720" rIns="91440" bIns="45720" rtlCol="0">
            <a:noAutofit/>
          </a:bodyPr>
          <a:lstStyle/>
          <a:p>
            <a:pPr marL="514350" lvl="0" indent="-514350" algn="just" rtl="1">
              <a:buAutoNum type="arabicPeriod"/>
            </a:pPr>
            <a:r>
              <a:rPr lang="ar-SA" b="1" u="sng" dirty="0" smtClean="0">
                <a:solidFill>
                  <a:schemeClr val="bg1"/>
                </a:solidFill>
                <a:cs typeface="Traditional Arabic" pitchFamily="2" charset="-78"/>
              </a:rPr>
              <a:t>الأهداف</a:t>
            </a:r>
            <a:r>
              <a:rPr lang="ar-DZ" b="1" dirty="0" smtClean="0">
                <a:solidFill>
                  <a:schemeClr val="bg1"/>
                </a:solidFill>
                <a:cs typeface="Traditional Arabic" pitchFamily="2" charset="-78"/>
              </a:rPr>
              <a:t>: </a:t>
            </a:r>
          </a:p>
          <a:p>
            <a:pPr marL="514350" lvl="0" indent="-514350" algn="just" rtl="1">
              <a:buNone/>
            </a:pPr>
            <a:r>
              <a:rPr lang="ar-SA" sz="2800" b="1" dirty="0" smtClean="0">
                <a:solidFill>
                  <a:schemeClr val="bg1"/>
                </a:solidFill>
                <a:cs typeface="Traditional Arabic" pitchFamily="2" charset="-78"/>
              </a:rPr>
              <a:t>ركز هنا </a:t>
            </a:r>
            <a:r>
              <a:rPr lang="ar-SA" sz="2800" b="1" dirty="0" err="1" smtClean="0">
                <a:solidFill>
                  <a:schemeClr val="bg1"/>
                </a:solidFill>
                <a:cs typeface="Traditional Arabic" pitchFamily="2" charset="-78"/>
              </a:rPr>
              <a:t>مارتش</a:t>
            </a:r>
            <a:r>
              <a:rPr lang="ar-SA" sz="2800" b="1" dirty="0" smtClean="0">
                <a:solidFill>
                  <a:schemeClr val="bg1"/>
                </a:solidFill>
                <a:cs typeface="Traditional Arabic" pitchFamily="2" charset="-78"/>
              </a:rPr>
              <a:t> على وصف كيفية </a:t>
            </a:r>
            <a:r>
              <a:rPr lang="ar-DZ" sz="2800" b="1" dirty="0" smtClean="0">
                <a:solidFill>
                  <a:schemeClr val="bg1"/>
                </a:solidFill>
                <a:cs typeface="Traditional Arabic" pitchFamily="2" charset="-78"/>
              </a:rPr>
              <a:t>تحديد </a:t>
            </a:r>
            <a:r>
              <a:rPr lang="ar-SA" sz="2800" b="1" dirty="0" smtClean="0">
                <a:solidFill>
                  <a:schemeClr val="bg1"/>
                </a:solidFill>
                <a:cs typeface="Traditional Arabic" pitchFamily="2" charset="-78"/>
              </a:rPr>
              <a:t>الأهداف في المؤسسة، وكيف تتغير الأهداف بمرور الزمن، وكيف تتصرف المنظمة لتحقيق هذه الأهداف. ينظر سايرت </a:t>
            </a:r>
            <a:r>
              <a:rPr lang="ar-SA" sz="2800" b="1" dirty="0" err="1" smtClean="0">
                <a:solidFill>
                  <a:schemeClr val="bg1"/>
                </a:solidFill>
                <a:cs typeface="Traditional Arabic" pitchFamily="2" charset="-78"/>
              </a:rPr>
              <a:t>ومارش</a:t>
            </a:r>
            <a:r>
              <a:rPr lang="ar-SA" sz="2800" b="1" dirty="0" smtClean="0">
                <a:solidFill>
                  <a:schemeClr val="bg1"/>
                </a:solidFill>
                <a:cs typeface="Traditional Arabic" pitchFamily="2" charset="-78"/>
              </a:rPr>
              <a:t> (1963) إلى المنظمة كائتلاف أو تحالف بين أصحاب المصلحة. يجب إذا لفهم الأهداف التنظيمية التعامل بنجاح مع احتمالات حدوث نزاعات أو صراعات داخلية فيما بين الأهداف المختلفة والتي تكون في الغالب متعارضة. ولأن وجود هذه الصراعات اللانهائية بين أصحاب المصلحة هو سمة أساسية لمنظمات اليوم، فمن الصعب تصور عملية خطية لاتخاذ القرارات قائمة على الاتساق التام بين الأهداف (كما يدعي </a:t>
            </a:r>
            <a:r>
              <a:rPr lang="ar-SA" sz="2800" b="1" dirty="0" err="1" smtClean="0">
                <a:solidFill>
                  <a:schemeClr val="bg1"/>
                </a:solidFill>
                <a:cs typeface="Traditional Arabic" pitchFamily="2" charset="-78"/>
              </a:rPr>
              <a:t>سيمون</a:t>
            </a:r>
            <a:r>
              <a:rPr lang="ar-SA" sz="2800" b="1" dirty="0" smtClean="0">
                <a:solidFill>
                  <a:schemeClr val="bg1"/>
                </a:solidFill>
                <a:cs typeface="Traditional Arabic" pitchFamily="2" charset="-78"/>
              </a:rPr>
              <a:t>)، بل هي عملية قائمة على تعدد وعدم تجانس الأهداف، </a:t>
            </a:r>
            <a:r>
              <a:rPr lang="ar-DZ" sz="2800" b="1" dirty="0" smtClean="0">
                <a:solidFill>
                  <a:schemeClr val="bg1"/>
                </a:solidFill>
                <a:cs typeface="Traditional Arabic" pitchFamily="2" charset="-78"/>
              </a:rPr>
              <a:t>يسعى خلالها متخذي القرار لاكتشاف أهدافهم من خلال التفاوض والدخول في لعبة السلطة حتى يتم اتخاذ القرار. </a:t>
            </a:r>
          </a:p>
          <a:p>
            <a:pPr marL="514350" lvl="0" indent="-514350" algn="just" rtl="1">
              <a:buNone/>
            </a:pPr>
            <a:r>
              <a:rPr lang="ar-SA" sz="2800" b="1" dirty="0" smtClean="0">
                <a:solidFill>
                  <a:schemeClr val="bg1"/>
                </a:solidFill>
                <a:cs typeface="Traditional Arabic" pitchFamily="2" charset="-78"/>
              </a:rPr>
              <a:t>بالتالي تصبح المساومة والتفاوض كرد فعل تكيفي لتعقيد العملية، رغبة في الوصول إلى اتفاقات نسبية بين المجموعات والائتلافات لبلوغ قرار مقبول. </a:t>
            </a:r>
            <a:r>
              <a:rPr lang="ar-DZ" sz="2800" b="1" dirty="0" smtClean="0">
                <a:solidFill>
                  <a:schemeClr val="bg1"/>
                </a:solidFill>
                <a:cs typeface="Traditional Arabic" pitchFamily="2" charset="-78"/>
              </a:rPr>
              <a:t>يصبح بالتالي معيار الاختيار الأساسي للقرار ليس المساهمة في تحقيق الأهداف التنظيمية المرضية الموجودة مسبقا (كما في النموذج العقلاني) وإنما درجة التوافق حول الأهداف. </a:t>
            </a:r>
            <a:endParaRPr kumimoji="0" lang="ar-DZ" sz="2800" b="1" i="0" u="none" strike="noStrike" kern="1200" cap="none" spc="0" normalizeH="0" baseline="0" noProof="0" dirty="0" smtClean="0">
              <a:ln>
                <a:noFill/>
              </a:ln>
              <a:solidFill>
                <a:schemeClr val="bg1"/>
              </a:solidFill>
              <a:effectLst/>
              <a:uLnTx/>
              <a:uFillTx/>
              <a:cs typeface="Traditional Arabic"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357982"/>
          </a:xfrm>
        </p:spPr>
        <p:txBody>
          <a:bodyPr>
            <a:normAutofit/>
          </a:bodyPr>
          <a:lstStyle/>
          <a:p>
            <a:pPr lvl="0" algn="just" rtl="1">
              <a:buNone/>
            </a:pPr>
            <a:r>
              <a:rPr lang="ar-DZ" b="1" dirty="0" smtClean="0">
                <a:solidFill>
                  <a:schemeClr val="bg1"/>
                </a:solidFill>
                <a:cs typeface="Traditional Arabic" pitchFamily="2" charset="-78"/>
              </a:rPr>
              <a:t>تتأثر الأهداف حسب </a:t>
            </a:r>
            <a:r>
              <a:rPr lang="ar-DZ" b="1" dirty="0" err="1" smtClean="0">
                <a:solidFill>
                  <a:schemeClr val="bg1"/>
                </a:solidFill>
                <a:cs typeface="Traditional Arabic" pitchFamily="2" charset="-78"/>
              </a:rPr>
              <a:t>مارتش</a:t>
            </a:r>
            <a:r>
              <a:rPr lang="ar-DZ" b="1" dirty="0" smtClean="0">
                <a:solidFill>
                  <a:schemeClr val="bg1"/>
                </a:solidFill>
                <a:cs typeface="Traditional Arabic" pitchFamily="2" charset="-78"/>
              </a:rPr>
              <a:t> ب</a:t>
            </a:r>
            <a:r>
              <a:rPr lang="ar-SA" b="1" dirty="0" smtClean="0">
                <a:solidFill>
                  <a:schemeClr val="bg1"/>
                </a:solidFill>
                <a:cs typeface="Traditional Arabic" pitchFamily="2" charset="-78"/>
              </a:rPr>
              <a:t>مجموعة المتغيرات </a:t>
            </a:r>
            <a:r>
              <a:rPr lang="ar-DZ" b="1" dirty="0" smtClean="0">
                <a:solidFill>
                  <a:schemeClr val="bg1"/>
                </a:solidFill>
                <a:cs typeface="Traditional Arabic" pitchFamily="2" charset="-78"/>
              </a:rPr>
              <a:t>التالية:</a:t>
            </a:r>
            <a:r>
              <a:rPr lang="ar-SA" b="1" dirty="0" smtClean="0">
                <a:solidFill>
                  <a:schemeClr val="bg1"/>
                </a:solidFill>
                <a:cs typeface="Traditional Arabic" pitchFamily="2" charset="-78"/>
              </a:rPr>
              <a:t>  </a:t>
            </a:r>
            <a:endParaRPr lang="fr-FR" b="1" dirty="0" smtClean="0">
              <a:solidFill>
                <a:schemeClr val="bg1"/>
              </a:solidFill>
              <a:cs typeface="Traditional Arabic" pitchFamily="2" charset="-78"/>
            </a:endParaRPr>
          </a:p>
          <a:p>
            <a:pPr lvl="1" algn="just" rtl="1"/>
            <a:r>
              <a:rPr lang="ar-SA" sz="3200" b="1" dirty="0" smtClean="0">
                <a:solidFill>
                  <a:schemeClr val="bg1"/>
                </a:solidFill>
                <a:cs typeface="Traditional Arabic" pitchFamily="2" charset="-78"/>
              </a:rPr>
              <a:t>ترتيب المنظمة (تتغير أهداف المنظمة إذا </a:t>
            </a:r>
            <a:r>
              <a:rPr lang="ar-DZ" sz="3200" b="1" dirty="0" smtClean="0">
                <a:solidFill>
                  <a:schemeClr val="bg1"/>
                </a:solidFill>
                <a:cs typeface="Traditional Arabic" pitchFamily="2" charset="-78"/>
              </a:rPr>
              <a:t>ما تم توظيف </a:t>
            </a:r>
            <a:r>
              <a:rPr lang="ar-SA" sz="3200" b="1" dirty="0" smtClean="0">
                <a:solidFill>
                  <a:schemeClr val="bg1"/>
                </a:solidFill>
                <a:cs typeface="Traditional Arabic" pitchFamily="2" charset="-78"/>
              </a:rPr>
              <a:t>مشاركون جدد أو </a:t>
            </a:r>
            <a:r>
              <a:rPr lang="ar-DZ" sz="3200" b="1" dirty="0" smtClean="0">
                <a:solidFill>
                  <a:schemeClr val="bg1"/>
                </a:solidFill>
                <a:cs typeface="Traditional Arabic" pitchFamily="2" charset="-78"/>
              </a:rPr>
              <a:t>تركها </a:t>
            </a:r>
            <a:r>
              <a:rPr lang="ar-SA" sz="3200" b="1" dirty="0" smtClean="0">
                <a:solidFill>
                  <a:schemeClr val="bg1"/>
                </a:solidFill>
                <a:cs typeface="Traditional Arabic" pitchFamily="2" charset="-78"/>
              </a:rPr>
              <a:t>مشاركون قدماء</a:t>
            </a:r>
            <a:r>
              <a:rPr lang="ar-DZ" sz="3200" b="1" dirty="0" smtClean="0">
                <a:solidFill>
                  <a:schemeClr val="bg1"/>
                </a:solidFill>
                <a:cs typeface="Traditional Arabic" pitchFamily="2" charset="-78"/>
              </a:rPr>
              <a:t>، وبالتالي فهي تتأثر بالصراعات حول المصالح الناتجة عن تغير أهداف كل الأطراف الفاعلة</a:t>
            </a:r>
            <a:r>
              <a:rPr lang="ar-SA" sz="3200" b="1" dirty="0" smtClean="0">
                <a:solidFill>
                  <a:schemeClr val="bg1"/>
                </a:solidFill>
                <a:cs typeface="Traditional Arabic" pitchFamily="2" charset="-78"/>
              </a:rPr>
              <a:t>) </a:t>
            </a:r>
            <a:endParaRPr lang="fr-FR" sz="3200" b="1" dirty="0" smtClean="0">
              <a:solidFill>
                <a:schemeClr val="bg1"/>
              </a:solidFill>
              <a:cs typeface="Traditional Arabic" pitchFamily="2" charset="-78"/>
            </a:endParaRPr>
          </a:p>
          <a:p>
            <a:pPr lvl="1" algn="just" rtl="1"/>
            <a:r>
              <a:rPr lang="ar-SA" sz="3200" b="1" dirty="0" smtClean="0">
                <a:solidFill>
                  <a:schemeClr val="bg1"/>
                </a:solidFill>
                <a:cs typeface="Traditional Arabic" pitchFamily="2" charset="-78"/>
              </a:rPr>
              <a:t>التقسيمات في طبقة العمال (</a:t>
            </a:r>
            <a:r>
              <a:rPr lang="ar-DZ" sz="3200" b="1" dirty="0" err="1" smtClean="0">
                <a:solidFill>
                  <a:schemeClr val="bg1"/>
                </a:solidFill>
                <a:cs typeface="Traditional Arabic" pitchFamily="2" charset="-78"/>
              </a:rPr>
              <a:t>ال</a:t>
            </a:r>
            <a:r>
              <a:rPr lang="ar-SA" sz="3200" b="1" dirty="0" smtClean="0">
                <a:solidFill>
                  <a:schemeClr val="bg1"/>
                </a:solidFill>
                <a:cs typeface="Traditional Arabic" pitchFamily="2" charset="-78"/>
              </a:rPr>
              <a:t>أهداف </a:t>
            </a:r>
            <a:r>
              <a:rPr lang="ar-DZ" sz="3200" b="1" dirty="0" smtClean="0">
                <a:solidFill>
                  <a:schemeClr val="bg1"/>
                </a:solidFill>
                <a:cs typeface="Traditional Arabic" pitchFamily="2" charset="-78"/>
              </a:rPr>
              <a:t>الخاصة بقرار معين هي أهداف </a:t>
            </a:r>
            <a:r>
              <a:rPr lang="ar-DZ" sz="3200" b="1" dirty="0" err="1" smtClean="0">
                <a:solidFill>
                  <a:schemeClr val="bg1"/>
                </a:solidFill>
                <a:cs typeface="Traditional Arabic" pitchFamily="2" charset="-78"/>
              </a:rPr>
              <a:t>ا</a:t>
            </a:r>
            <a:r>
              <a:rPr lang="ar-SA" sz="3200" b="1" dirty="0" smtClean="0">
                <a:solidFill>
                  <a:schemeClr val="bg1"/>
                </a:solidFill>
                <a:cs typeface="Traditional Arabic" pitchFamily="2" charset="-78"/>
              </a:rPr>
              <a:t>لقسم </a:t>
            </a:r>
            <a:r>
              <a:rPr lang="ar-DZ" sz="3200" b="1" dirty="0" smtClean="0">
                <a:solidFill>
                  <a:schemeClr val="bg1"/>
                </a:solidFill>
                <a:cs typeface="Traditional Arabic" pitchFamily="2" charset="-78"/>
              </a:rPr>
              <a:t>أو المصلحة المخول لها اتخاذ القرار، بالتالي فهي تختلف من قسم لآخر</a:t>
            </a:r>
            <a:r>
              <a:rPr lang="ar-SA" sz="3200" b="1" dirty="0" smtClean="0">
                <a:solidFill>
                  <a:schemeClr val="bg1"/>
                </a:solidFill>
                <a:cs typeface="Traditional Arabic" pitchFamily="2" charset="-78"/>
              </a:rPr>
              <a:t>) </a:t>
            </a:r>
            <a:endParaRPr lang="fr-FR" sz="3200" b="1" dirty="0" smtClean="0">
              <a:solidFill>
                <a:schemeClr val="bg1"/>
              </a:solidFill>
              <a:cs typeface="Traditional Arabic" pitchFamily="2" charset="-78"/>
            </a:endParaRPr>
          </a:p>
          <a:p>
            <a:pPr lvl="1" algn="just" rtl="1"/>
            <a:r>
              <a:rPr lang="ar-SA" sz="3200" b="1" dirty="0" smtClean="0">
                <a:solidFill>
                  <a:schemeClr val="bg1"/>
                </a:solidFill>
                <a:cs typeface="Traditional Arabic" pitchFamily="2" charset="-78"/>
              </a:rPr>
              <a:t>تعريف المشاكل التي تواجه المنظمة (</a:t>
            </a:r>
            <a:r>
              <a:rPr lang="ar-DZ" sz="3200" b="1" dirty="0" smtClean="0">
                <a:solidFill>
                  <a:schemeClr val="bg1"/>
                </a:solidFill>
                <a:cs typeface="Traditional Arabic" pitchFamily="2" charset="-78"/>
              </a:rPr>
              <a:t>تثير </a:t>
            </a:r>
            <a:r>
              <a:rPr lang="ar-DZ" sz="3200" b="1" dirty="0" err="1" smtClean="0">
                <a:solidFill>
                  <a:schemeClr val="bg1"/>
                </a:solidFill>
                <a:cs typeface="Traditional Arabic" pitchFamily="2" charset="-78"/>
              </a:rPr>
              <a:t>ال</a:t>
            </a:r>
            <a:r>
              <a:rPr lang="ar-SA" sz="3200" b="1" dirty="0" smtClean="0">
                <a:solidFill>
                  <a:schemeClr val="bg1"/>
                </a:solidFill>
                <a:cs typeface="Traditional Arabic" pitchFamily="2" charset="-78"/>
              </a:rPr>
              <a:t>أهداف </a:t>
            </a:r>
            <a:r>
              <a:rPr lang="ar-DZ" sz="3200" b="1" dirty="0" smtClean="0">
                <a:solidFill>
                  <a:schemeClr val="bg1"/>
                </a:solidFill>
                <a:cs typeface="Traditional Arabic" pitchFamily="2" charset="-78"/>
              </a:rPr>
              <a:t>الم</a:t>
            </a:r>
            <a:r>
              <a:rPr lang="ar-SA" sz="3200" b="1" dirty="0" smtClean="0">
                <a:solidFill>
                  <a:schemeClr val="bg1"/>
                </a:solidFill>
                <a:cs typeface="Traditional Arabic" pitchFamily="2" charset="-78"/>
              </a:rPr>
              <a:t>ش</a:t>
            </a:r>
            <a:r>
              <a:rPr lang="ar-DZ" sz="3200" b="1" dirty="0" smtClean="0">
                <a:solidFill>
                  <a:schemeClr val="bg1"/>
                </a:solidFill>
                <a:cs typeface="Traditional Arabic" pitchFamily="2" charset="-78"/>
              </a:rPr>
              <a:t>ا</a:t>
            </a:r>
            <a:r>
              <a:rPr lang="ar-SA" sz="3200" b="1" dirty="0" smtClean="0">
                <a:solidFill>
                  <a:schemeClr val="bg1"/>
                </a:solidFill>
                <a:cs typeface="Traditional Arabic" pitchFamily="2" charset="-78"/>
              </a:rPr>
              <a:t>كل</a:t>
            </a:r>
            <a:r>
              <a:rPr lang="ar-DZ" sz="3200" b="1" dirty="0" smtClean="0">
                <a:solidFill>
                  <a:schemeClr val="bg1"/>
                </a:solidFill>
                <a:cs typeface="Traditional Arabic" pitchFamily="2" charset="-78"/>
              </a:rPr>
              <a:t> –صراعات- وتظهر المشاكل عن تقلب الأهداف</a:t>
            </a:r>
            <a:r>
              <a:rPr lang="ar-SA" sz="3200" b="1" dirty="0" smtClean="0">
                <a:solidFill>
                  <a:schemeClr val="bg1"/>
                </a:solidFill>
                <a:cs typeface="Traditional Arabic" pitchFamily="2" charset="-78"/>
              </a:rPr>
              <a:t>)</a:t>
            </a:r>
            <a:r>
              <a:rPr lang="ar-DZ" sz="3200" b="1" dirty="0" smtClean="0">
                <a:solidFill>
                  <a:schemeClr val="bg1"/>
                </a:solidFill>
                <a:cs typeface="Traditional Arabic" pitchFamily="2" charset="-78"/>
              </a:rPr>
              <a:t>.</a:t>
            </a:r>
            <a:endParaRPr lang="fr-FR" sz="3200" b="1" dirty="0" smtClean="0">
              <a:solidFill>
                <a:schemeClr val="bg1"/>
              </a:solidFill>
              <a:cs typeface="Traditional Arabic" pitchFamily="2" charset="-78"/>
            </a:endParaRPr>
          </a:p>
          <a:p>
            <a:pPr algn="just" rtl="1"/>
            <a:r>
              <a:rPr lang="ar-SA" b="1" dirty="0" smtClean="0">
                <a:solidFill>
                  <a:schemeClr val="bg1"/>
                </a:solidFill>
                <a:cs typeface="Traditional Arabic" pitchFamily="2" charset="-78"/>
              </a:rPr>
              <a:t>تحاول المنظمات التقليل من هذه الصراعات من خلال فرض اللامركزية في صنع القرار أو تقديم اهتمام متسلسل للأهداف، مما يسمح للمنظمة باتخاذ قرارات حتى في ظل أهداف غير متناسقة.</a:t>
            </a:r>
            <a:endParaRPr lang="ar-DZ" b="1" dirty="0" smtClean="0">
              <a:solidFill>
                <a:schemeClr val="bg1"/>
              </a:solidFill>
              <a:cs typeface="Traditional Arabic"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214290"/>
            <a:ext cx="9001156" cy="6429420"/>
          </a:xfrm>
        </p:spPr>
        <p:txBody>
          <a:bodyPr>
            <a:normAutofit fontScale="62500" lnSpcReduction="20000"/>
          </a:bodyPr>
          <a:lstStyle/>
          <a:p>
            <a:pPr lvl="0" algn="just" rtl="1">
              <a:buNone/>
            </a:pPr>
            <a:r>
              <a:rPr lang="ar-DZ" sz="4500" b="1" dirty="0" smtClean="0">
                <a:solidFill>
                  <a:schemeClr val="bg1"/>
                </a:solidFill>
                <a:cs typeface="Traditional Arabic" pitchFamily="2" charset="-78"/>
              </a:rPr>
              <a:t>2. </a:t>
            </a:r>
            <a:r>
              <a:rPr lang="ar-SA" sz="4500" b="1" u="sng" dirty="0" smtClean="0">
                <a:solidFill>
                  <a:schemeClr val="bg1"/>
                </a:solidFill>
                <a:cs typeface="Traditional Arabic" pitchFamily="2" charset="-78"/>
              </a:rPr>
              <a:t>التوقعات</a:t>
            </a:r>
            <a:r>
              <a:rPr lang="ar-DZ" sz="4500" b="1" dirty="0" smtClean="0">
                <a:solidFill>
                  <a:schemeClr val="bg1"/>
                </a:solidFill>
                <a:cs typeface="Traditional Arabic" pitchFamily="2" charset="-78"/>
              </a:rPr>
              <a:t>: </a:t>
            </a:r>
          </a:p>
          <a:p>
            <a:pPr lvl="0" algn="just" rtl="1">
              <a:buNone/>
            </a:pPr>
            <a:r>
              <a:rPr lang="ar-DZ" sz="4500" b="1" dirty="0" smtClean="0">
                <a:solidFill>
                  <a:schemeClr val="bg1"/>
                </a:solidFill>
                <a:cs typeface="Traditional Arabic" pitchFamily="2" charset="-78"/>
              </a:rPr>
              <a:t>ويدرس من خلالها </a:t>
            </a:r>
            <a:r>
              <a:rPr lang="ar-DZ" sz="4500" b="1" dirty="0" err="1" smtClean="0">
                <a:solidFill>
                  <a:schemeClr val="bg1"/>
                </a:solidFill>
                <a:cs typeface="Traditional Arabic" pitchFamily="2" charset="-78"/>
              </a:rPr>
              <a:t>مارتش</a:t>
            </a:r>
            <a:r>
              <a:rPr lang="ar-DZ" sz="4500" b="1" dirty="0" smtClean="0">
                <a:solidFill>
                  <a:schemeClr val="bg1"/>
                </a:solidFill>
                <a:cs typeface="Traditional Arabic" pitchFamily="2" charset="-78"/>
              </a:rPr>
              <a:t> كيف ومتى تقوم المنظمة بالبحث عن المعلومات أو عن بدائل جديدة وكيف يتم معالجة وتحليل هذه المعلومات من قبل مختلف أطراف المنظمة. </a:t>
            </a:r>
          </a:p>
          <a:p>
            <a:pPr lvl="0" algn="just" rtl="1">
              <a:buNone/>
            </a:pPr>
            <a:r>
              <a:rPr lang="ar-DZ" sz="4500" b="1" dirty="0" smtClean="0">
                <a:solidFill>
                  <a:schemeClr val="bg1"/>
                </a:solidFill>
                <a:cs typeface="Traditional Arabic" pitchFamily="2" charset="-78"/>
              </a:rPr>
              <a:t>وينظر إلى التوقع على أنه نتيجة لما يتم الاستدلال </a:t>
            </a:r>
            <a:r>
              <a:rPr lang="ar-DZ" sz="4500" b="1" dirty="0" err="1" smtClean="0">
                <a:solidFill>
                  <a:schemeClr val="bg1"/>
                </a:solidFill>
                <a:cs typeface="Traditional Arabic" pitchFamily="2" charset="-78"/>
              </a:rPr>
              <a:t>به</a:t>
            </a:r>
            <a:r>
              <a:rPr lang="ar-DZ" sz="4500" b="1" dirty="0" smtClean="0">
                <a:solidFill>
                  <a:schemeClr val="bg1"/>
                </a:solidFill>
                <a:cs typeface="Traditional Arabic" pitchFamily="2" charset="-78"/>
              </a:rPr>
              <a:t> من المعلومات المتاحة (أي البحث في </a:t>
            </a:r>
            <a:r>
              <a:rPr lang="ar-SA" sz="4500" b="1" dirty="0" smtClean="0">
                <a:solidFill>
                  <a:schemeClr val="bg1"/>
                </a:solidFill>
                <a:cs typeface="Traditional Arabic" pitchFamily="2" charset="-78"/>
              </a:rPr>
              <a:t>المعلومات المتوفرة</a:t>
            </a:r>
            <a:r>
              <a:rPr lang="ar-DZ" sz="4500" b="1" dirty="0" smtClean="0">
                <a:solidFill>
                  <a:schemeClr val="bg1"/>
                </a:solidFill>
                <a:cs typeface="Traditional Arabic" pitchFamily="2" charset="-78"/>
              </a:rPr>
              <a:t> عن </a:t>
            </a:r>
            <a:r>
              <a:rPr lang="ar-SA" sz="4500" b="1" dirty="0" smtClean="0">
                <a:solidFill>
                  <a:schemeClr val="bg1"/>
                </a:solidFill>
                <a:cs typeface="Traditional Arabic" pitchFamily="2" charset="-78"/>
              </a:rPr>
              <a:t>الدلالات </a:t>
            </a:r>
            <a:r>
              <a:rPr lang="ar-DZ" sz="4500" b="1" dirty="0" smtClean="0">
                <a:solidFill>
                  <a:schemeClr val="bg1"/>
                </a:solidFill>
                <a:cs typeface="Traditional Arabic" pitchFamily="2" charset="-78"/>
              </a:rPr>
              <a:t>أو </a:t>
            </a:r>
            <a:r>
              <a:rPr lang="ar-SA" sz="4500" b="1" dirty="0" err="1" smtClean="0">
                <a:solidFill>
                  <a:schemeClr val="bg1"/>
                </a:solidFill>
                <a:cs typeface="Traditional Arabic" pitchFamily="2" charset="-78"/>
              </a:rPr>
              <a:t>الادل</a:t>
            </a:r>
            <a:r>
              <a:rPr lang="ar-DZ" sz="4500" b="1" dirty="0" smtClean="0">
                <a:solidFill>
                  <a:schemeClr val="bg1"/>
                </a:solidFill>
                <a:cs typeface="Traditional Arabic" pitchFamily="2" charset="-78"/>
              </a:rPr>
              <a:t>ة التي على أساسها يبنى القرار)، وغالبا ما يكون هذا الاستدلال ذاتي. لأن التوقعات ليست بأي حال من الأحوال مستقلة عن </a:t>
            </a:r>
            <a:r>
              <a:rPr lang="ar-SA" sz="4500" b="1" dirty="0" smtClean="0">
                <a:solidFill>
                  <a:schemeClr val="bg1"/>
                </a:solidFill>
                <a:cs typeface="Traditional Arabic" pitchFamily="2" charset="-78"/>
              </a:rPr>
              <a:t>الآمال (</a:t>
            </a:r>
            <a:r>
              <a:rPr lang="fr-FR" sz="4500" b="1" dirty="0" smtClean="0">
                <a:solidFill>
                  <a:schemeClr val="bg1"/>
                </a:solidFill>
                <a:cs typeface="Traditional Arabic" pitchFamily="2" charset="-78"/>
              </a:rPr>
              <a:t>espoirs</a:t>
            </a:r>
            <a:r>
              <a:rPr lang="ar-SA" sz="4500" b="1" dirty="0" smtClean="0">
                <a:solidFill>
                  <a:schemeClr val="bg1"/>
                </a:solidFill>
                <a:cs typeface="Traditional Arabic" pitchFamily="2" charset="-78"/>
              </a:rPr>
              <a:t>)، الرغبات </a:t>
            </a:r>
            <a:r>
              <a:rPr lang="fr-FR" sz="4500" b="1" dirty="0" smtClean="0">
                <a:solidFill>
                  <a:schemeClr val="bg1"/>
                </a:solidFill>
                <a:cs typeface="Traditional Arabic" pitchFamily="2" charset="-78"/>
              </a:rPr>
              <a:t>(souhaits)</a:t>
            </a:r>
            <a:r>
              <a:rPr lang="ar-SA" sz="4500" b="1" dirty="0" smtClean="0">
                <a:solidFill>
                  <a:schemeClr val="bg1"/>
                </a:solidFill>
                <a:cs typeface="Traditional Arabic" pitchFamily="2" charset="-78"/>
              </a:rPr>
              <a:t> واحتياجات المساومة</a:t>
            </a:r>
            <a:r>
              <a:rPr lang="ar-DZ" sz="4500" b="1" dirty="0" smtClean="0">
                <a:solidFill>
                  <a:schemeClr val="bg1"/>
                </a:solidFill>
                <a:cs typeface="Traditional Arabic" pitchFamily="2" charset="-78"/>
              </a:rPr>
              <a:t> والتفاوض </a:t>
            </a:r>
            <a:r>
              <a:rPr lang="ar-SA" sz="4500" b="1" dirty="0" smtClean="0">
                <a:solidFill>
                  <a:schemeClr val="bg1"/>
                </a:solidFill>
                <a:cs typeface="Traditional Arabic" pitchFamily="2" charset="-78"/>
              </a:rPr>
              <a:t>الداخلية (</a:t>
            </a:r>
            <a:r>
              <a:rPr lang="fr-FR" sz="4500" b="1" dirty="0" smtClean="0">
                <a:solidFill>
                  <a:schemeClr val="bg1"/>
                </a:solidFill>
                <a:cs typeface="Traditional Arabic" pitchFamily="2" charset="-78"/>
              </a:rPr>
              <a:t>besoins de négociation interne</a:t>
            </a:r>
            <a:r>
              <a:rPr lang="ar-SA" sz="4500" b="1" dirty="0" smtClean="0">
                <a:solidFill>
                  <a:schemeClr val="bg1"/>
                </a:solidFill>
                <a:cs typeface="Traditional Arabic" pitchFamily="2" charset="-78"/>
              </a:rPr>
              <a:t>) </a:t>
            </a:r>
            <a:r>
              <a:rPr lang="ar-DZ" sz="4500" b="1" dirty="0" smtClean="0">
                <a:solidFill>
                  <a:schemeClr val="bg1"/>
                </a:solidFill>
                <a:cs typeface="Traditional Arabic" pitchFamily="2" charset="-78"/>
              </a:rPr>
              <a:t>فيما بين الأفراد والوحدات الفرعية للمنظمة. </a:t>
            </a:r>
            <a:r>
              <a:rPr lang="ar-SA" sz="4500" b="1" dirty="0" smtClean="0">
                <a:solidFill>
                  <a:schemeClr val="bg1"/>
                </a:solidFill>
                <a:cs typeface="Traditional Arabic" pitchFamily="2" charset="-78"/>
              </a:rPr>
              <a:t>هذا ما يجعلها عرضة للتحيز الواعي وغير الواعي وكذا فتحها لمجال التلاعب في التوقعات من قبل الأفراد (رغبة في التأثير على القرار). </a:t>
            </a:r>
            <a:endParaRPr lang="ar-DZ" sz="4500" b="1" dirty="0" smtClean="0">
              <a:solidFill>
                <a:schemeClr val="bg1"/>
              </a:solidFill>
              <a:cs typeface="Traditional Arabic" pitchFamily="2" charset="-78"/>
            </a:endParaRPr>
          </a:p>
          <a:p>
            <a:pPr lvl="0" algn="just" rtl="1">
              <a:buNone/>
            </a:pPr>
            <a:endParaRPr lang="ar-DZ" sz="4500" b="1" dirty="0" smtClean="0">
              <a:solidFill>
                <a:schemeClr val="bg1"/>
              </a:solidFill>
              <a:cs typeface="Traditional Arabic" pitchFamily="2" charset="-78"/>
            </a:endParaRPr>
          </a:p>
          <a:p>
            <a:pPr lvl="0" algn="just" rtl="1">
              <a:buNone/>
            </a:pPr>
            <a:r>
              <a:rPr lang="ar-SA" sz="4500" b="1" dirty="0" smtClean="0">
                <a:solidFill>
                  <a:schemeClr val="bg1"/>
                </a:solidFill>
                <a:cs typeface="Traditional Arabic" pitchFamily="2" charset="-78"/>
              </a:rPr>
              <a:t>غالباً ما تحمي المؤسسات نفسها لتفادي آثار مثل أنشطة التأثير </a:t>
            </a:r>
            <a:r>
              <a:rPr lang="ar-SA" sz="4500" b="1" dirty="0" err="1" smtClean="0">
                <a:solidFill>
                  <a:schemeClr val="bg1"/>
                </a:solidFill>
                <a:cs typeface="Traditional Arabic" pitchFamily="2" charset="-78"/>
              </a:rPr>
              <a:t>هاته</a:t>
            </a:r>
            <a:r>
              <a:rPr lang="ar-SA" sz="4500" b="1" dirty="0" smtClean="0">
                <a:solidFill>
                  <a:schemeClr val="bg1"/>
                </a:solidFill>
                <a:cs typeface="Traditional Arabic" pitchFamily="2" charset="-78"/>
              </a:rPr>
              <a:t> بالاعتماد على بيانات ومعلومات تم التحقق منها بدقة بدلاً من الاعتماد على التقديرات غير </a:t>
            </a:r>
            <a:r>
              <a:rPr lang="ar-SA" sz="4500" b="1" dirty="0" err="1" smtClean="0">
                <a:solidFill>
                  <a:schemeClr val="bg1"/>
                </a:solidFill>
                <a:cs typeface="Traditional Arabic" pitchFamily="2" charset="-78"/>
              </a:rPr>
              <a:t>الموثوقة</a:t>
            </a:r>
            <a:r>
              <a:rPr lang="ar-SA" sz="4500" b="1" dirty="0" smtClean="0">
                <a:solidFill>
                  <a:schemeClr val="bg1"/>
                </a:solidFill>
                <a:cs typeface="Traditional Arabic" pitchFamily="2" charset="-78"/>
              </a:rPr>
              <a:t> التي يدلي </a:t>
            </a:r>
            <a:r>
              <a:rPr lang="ar-SA" sz="4500" b="1" dirty="0" err="1" smtClean="0">
                <a:solidFill>
                  <a:schemeClr val="bg1"/>
                </a:solidFill>
                <a:cs typeface="Traditional Arabic" pitchFamily="2" charset="-78"/>
              </a:rPr>
              <a:t>بها</a:t>
            </a:r>
            <a:r>
              <a:rPr lang="ar-SA" sz="4500" b="1" dirty="0" smtClean="0">
                <a:solidFill>
                  <a:schemeClr val="bg1"/>
                </a:solidFill>
                <a:cs typeface="Traditional Arabic" pitchFamily="2" charset="-78"/>
              </a:rPr>
              <a:t> الأفراد، وذلك من خلال </a:t>
            </a:r>
            <a:r>
              <a:rPr lang="ar-DZ" sz="4500" b="1" dirty="0" smtClean="0">
                <a:solidFill>
                  <a:schemeClr val="bg1"/>
                </a:solidFill>
                <a:cs typeface="Traditional Arabic" pitchFamily="2" charset="-78"/>
              </a:rPr>
              <a:t>الأخذ بعين الاعتبار للمتغيرات التي تؤثر إما على </a:t>
            </a:r>
            <a:r>
              <a:rPr lang="ar-SA" sz="4500" b="1" dirty="0" smtClean="0">
                <a:solidFill>
                  <a:schemeClr val="bg1"/>
                </a:solidFill>
                <a:cs typeface="Traditional Arabic" pitchFamily="2" charset="-78"/>
              </a:rPr>
              <a:t>العملية التي يتم </a:t>
            </a:r>
            <a:r>
              <a:rPr lang="ar-SA" sz="4500" b="1" dirty="0" err="1" smtClean="0">
                <a:solidFill>
                  <a:schemeClr val="bg1"/>
                </a:solidFill>
                <a:cs typeface="Traditional Arabic" pitchFamily="2" charset="-78"/>
              </a:rPr>
              <a:t>بها</a:t>
            </a:r>
            <a:r>
              <a:rPr lang="ar-SA" sz="4500" b="1" dirty="0" smtClean="0">
                <a:solidFill>
                  <a:schemeClr val="bg1"/>
                </a:solidFill>
                <a:cs typeface="Traditional Arabic" pitchFamily="2" charset="-78"/>
              </a:rPr>
              <a:t> وضع تصور وطريقة استخلاص الدلالات والاستنتاجات (كال</a:t>
            </a:r>
            <a:r>
              <a:rPr lang="ar-DZ" sz="4500" b="1" dirty="0" smtClean="0">
                <a:solidFill>
                  <a:schemeClr val="bg1"/>
                </a:solidFill>
                <a:cs typeface="Traditional Arabic" pitchFamily="2" charset="-78"/>
              </a:rPr>
              <a:t>أ</a:t>
            </a:r>
            <a:r>
              <a:rPr lang="ar-SA" sz="4500" b="1" dirty="0" smtClean="0">
                <a:solidFill>
                  <a:schemeClr val="bg1"/>
                </a:solidFill>
                <a:cs typeface="Traditional Arabic" pitchFamily="2" charset="-78"/>
              </a:rPr>
              <a:t>مل – </a:t>
            </a:r>
            <a:r>
              <a:rPr lang="ar-DZ" sz="4500" b="1" dirty="0" err="1" smtClean="0">
                <a:solidFill>
                  <a:schemeClr val="bg1"/>
                </a:solidFill>
                <a:cs typeface="Traditional Arabic" pitchFamily="2" charset="-78"/>
              </a:rPr>
              <a:t>فإ</a:t>
            </a:r>
            <a:r>
              <a:rPr lang="ar-SA" sz="4500" b="1" dirty="0" smtClean="0">
                <a:solidFill>
                  <a:schemeClr val="bg1"/>
                </a:solidFill>
                <a:cs typeface="Traditional Arabic" pitchFamily="2" charset="-78"/>
              </a:rPr>
              <a:t>ذا كان عندي </a:t>
            </a:r>
            <a:r>
              <a:rPr lang="ar-DZ" sz="4500" b="1" dirty="0" smtClean="0">
                <a:solidFill>
                  <a:schemeClr val="bg1"/>
                </a:solidFill>
                <a:cs typeface="Traditional Arabic" pitchFamily="2" charset="-78"/>
              </a:rPr>
              <a:t>أ</a:t>
            </a:r>
            <a:r>
              <a:rPr lang="ar-SA" sz="4500" b="1" dirty="0" smtClean="0">
                <a:solidFill>
                  <a:schemeClr val="bg1"/>
                </a:solidFill>
                <a:cs typeface="Traditional Arabic" pitchFamily="2" charset="-78"/>
              </a:rPr>
              <a:t>مل بحدوث شي مثلا فيه </a:t>
            </a:r>
            <a:r>
              <a:rPr lang="ar-DZ" sz="4500" b="1" dirty="0" smtClean="0">
                <a:solidFill>
                  <a:schemeClr val="bg1"/>
                </a:solidFill>
                <a:cs typeface="Traditional Arabic" pitchFamily="2" charset="-78"/>
              </a:rPr>
              <a:t>أ</a:t>
            </a:r>
            <a:r>
              <a:rPr lang="ar-SA" sz="4500" b="1" dirty="0" err="1" smtClean="0">
                <a:solidFill>
                  <a:schemeClr val="bg1"/>
                </a:solidFill>
                <a:cs typeface="Traditional Arabic" pitchFamily="2" charset="-78"/>
              </a:rPr>
              <a:t>رباح</a:t>
            </a:r>
            <a:r>
              <a:rPr lang="ar-SA" sz="4500" b="1" dirty="0" smtClean="0">
                <a:solidFill>
                  <a:schemeClr val="bg1"/>
                </a:solidFill>
                <a:cs typeface="Traditional Arabic" pitchFamily="2" charset="-78"/>
              </a:rPr>
              <a:t> فانا سوف ابحث عن الدلائل </a:t>
            </a:r>
            <a:r>
              <a:rPr lang="ar-SA" sz="4500" b="1" dirty="0" err="1" smtClean="0">
                <a:solidFill>
                  <a:schemeClr val="bg1"/>
                </a:solidFill>
                <a:cs typeface="Traditional Arabic" pitchFamily="2" charset="-78"/>
              </a:rPr>
              <a:t>ل</a:t>
            </a:r>
            <a:r>
              <a:rPr lang="ar-DZ" sz="4500" b="1" dirty="0" smtClean="0">
                <a:solidFill>
                  <a:schemeClr val="bg1"/>
                </a:solidFill>
                <a:cs typeface="Traditional Arabic" pitchFamily="2" charset="-78"/>
              </a:rPr>
              <a:t>إ</a:t>
            </a:r>
            <a:r>
              <a:rPr lang="ar-SA" sz="4500" b="1" dirty="0" smtClean="0">
                <a:solidFill>
                  <a:schemeClr val="bg1"/>
                </a:solidFill>
                <a:cs typeface="Traditional Arabic" pitchFamily="2" charset="-78"/>
              </a:rPr>
              <a:t>ثبات ذلك) </a:t>
            </a:r>
            <a:r>
              <a:rPr lang="ar-DZ" sz="4500" b="1" dirty="0" smtClean="0">
                <a:solidFill>
                  <a:schemeClr val="bg1"/>
                </a:solidFill>
                <a:cs typeface="Traditional Arabic" pitchFamily="2" charset="-78"/>
              </a:rPr>
              <a:t>أو العملية التي يتم من خلالها توفير المعلومات للمنظمة (كالتخطيط).</a:t>
            </a:r>
            <a:endParaRPr lang="ar-DZ" b="1" dirty="0" smtClean="0">
              <a:solidFill>
                <a:schemeClr val="bg1"/>
              </a:solidFill>
              <a:cs typeface="Traditional Arabic"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25536"/>
          </a:xfrm>
        </p:spPr>
        <p:style>
          <a:lnRef idx="1">
            <a:schemeClr val="accent1"/>
          </a:lnRef>
          <a:fillRef idx="2">
            <a:schemeClr val="accent1"/>
          </a:fillRef>
          <a:effectRef idx="1">
            <a:schemeClr val="accent1"/>
          </a:effectRef>
          <a:fontRef idx="minor">
            <a:schemeClr val="dk1"/>
          </a:fontRef>
        </p:style>
        <p:txBody>
          <a:bodyPr>
            <a:normAutofit fontScale="90000"/>
          </a:bodyPr>
          <a:lstStyle/>
          <a:p>
            <a:pPr rtl="1"/>
            <a:r>
              <a:rPr lang="ar-DZ" b="1" dirty="0" smtClean="0">
                <a:cs typeface="Traditional Arabic" pitchFamily="2" charset="-78"/>
              </a:rPr>
              <a:t>تطور </a:t>
            </a:r>
            <a:r>
              <a:rPr lang="ar-DZ" b="1" dirty="0" err="1" smtClean="0">
                <a:cs typeface="Traditional Arabic" pitchFamily="2" charset="-78"/>
              </a:rPr>
              <a:t>الابحاث</a:t>
            </a:r>
            <a:r>
              <a:rPr lang="ar-DZ" b="1" dirty="0" smtClean="0">
                <a:cs typeface="Traditional Arabic" pitchFamily="2" charset="-78"/>
              </a:rPr>
              <a:t> حول اتخاذ القرار الاستراتيجي: </a:t>
            </a:r>
            <a:br>
              <a:rPr lang="ar-DZ" b="1" dirty="0" smtClean="0">
                <a:cs typeface="Traditional Arabic" pitchFamily="2" charset="-78"/>
              </a:rPr>
            </a:br>
            <a:r>
              <a:rPr lang="ar-DZ" b="1" dirty="0" smtClean="0">
                <a:cs typeface="Traditional Arabic" pitchFamily="2" charset="-78"/>
              </a:rPr>
              <a:t>من المحتوى إلى العملية</a:t>
            </a:r>
            <a:endParaRPr lang="fr-FR" b="1" dirty="0">
              <a:cs typeface="Traditional Arabic" pitchFamily="2" charset="-78"/>
            </a:endParaRPr>
          </a:p>
        </p:txBody>
      </p:sp>
      <p:sp>
        <p:nvSpPr>
          <p:cNvPr id="3" name="Espace réservé du contenu 2"/>
          <p:cNvSpPr>
            <a:spLocks noGrp="1"/>
          </p:cNvSpPr>
          <p:nvPr>
            <p:ph idx="1"/>
          </p:nvPr>
        </p:nvSpPr>
        <p:spPr>
          <a:xfrm>
            <a:off x="100042" y="1857364"/>
            <a:ext cx="8901114" cy="4643470"/>
          </a:xfrm>
        </p:spPr>
        <p:txBody>
          <a:bodyPr>
            <a:normAutofit fontScale="70000" lnSpcReduction="20000"/>
          </a:bodyPr>
          <a:lstStyle/>
          <a:p>
            <a:pPr algn="just" rtl="1">
              <a:buNone/>
            </a:pPr>
            <a:r>
              <a:rPr lang="ar-DZ" b="1" dirty="0" smtClean="0">
                <a:cs typeface="Traditional Arabic" pitchFamily="2" charset="-78"/>
              </a:rPr>
              <a:t>لطالما كانت عملية اتخاذ القرار محل اهتمام العديد من الباحثين والممارسين، وقد ركزت أغلب الأبحاث في دراسة عملية اتخاذ القرار الاستراتيجي على جانبين أساسيين: أبحاث المحتوى وأبحاث العملية. </a:t>
            </a:r>
            <a:endParaRPr lang="fr-FR" b="1" dirty="0" smtClean="0">
              <a:cs typeface="Traditional Arabic" pitchFamily="2" charset="-78"/>
            </a:endParaRPr>
          </a:p>
          <a:p>
            <a:pPr algn="just" rtl="1"/>
            <a:r>
              <a:rPr lang="ar-DZ" b="1" dirty="0" smtClean="0">
                <a:cs typeface="Traditional Arabic" pitchFamily="2" charset="-78"/>
              </a:rPr>
              <a:t>فالأبحاث المرتكزة على المحتوى تهتم بالإشكاليات والمواضيع الخاصة بمحتوى الإستراتيجية مثل إدارة حافظة الأنشطة، استراتيجيات التنويع، الشراء والاندماج... وغيرها من المواضيع التي تبحث في كيفية موائمة </a:t>
            </a:r>
            <a:r>
              <a:rPr lang="ar-DZ" b="1" dirty="0" err="1" smtClean="0">
                <a:cs typeface="Traditional Arabic" pitchFamily="2" charset="-78"/>
              </a:rPr>
              <a:t>سلوكات</a:t>
            </a:r>
            <a:r>
              <a:rPr lang="ar-DZ" b="1" dirty="0" smtClean="0">
                <a:cs typeface="Traditional Arabic" pitchFamily="2" charset="-78"/>
              </a:rPr>
              <a:t> المنظمة مع خصائص المحيط (النتيجة-الإستراتيجية في حد ذاتها). من أهم روادها </a:t>
            </a:r>
            <a:r>
              <a:rPr lang="fr-FR" b="1" dirty="0" err="1" smtClean="0">
                <a:cs typeface="Traditional Arabic" pitchFamily="2" charset="-78"/>
              </a:rPr>
              <a:t>Ansoff</a:t>
            </a:r>
            <a:r>
              <a:rPr lang="ar-DZ" b="1" dirty="0" smtClean="0">
                <a:cs typeface="Traditional Arabic" pitchFamily="2" charset="-78"/>
              </a:rPr>
              <a:t>، </a:t>
            </a:r>
            <a:r>
              <a:rPr lang="fr-FR" b="1" dirty="0" smtClean="0">
                <a:cs typeface="Traditional Arabic" pitchFamily="2" charset="-78"/>
              </a:rPr>
              <a:t>Chandler</a:t>
            </a:r>
            <a:r>
              <a:rPr lang="ar-DZ" b="1" dirty="0" smtClean="0">
                <a:cs typeface="Traditional Arabic" pitchFamily="2" charset="-78"/>
              </a:rPr>
              <a:t>، </a:t>
            </a:r>
            <a:r>
              <a:rPr lang="fr-FR" b="1" dirty="0" smtClean="0">
                <a:cs typeface="Traditional Arabic" pitchFamily="2" charset="-78"/>
              </a:rPr>
              <a:t>Porter</a:t>
            </a:r>
            <a:r>
              <a:rPr lang="ar-DZ" b="1" dirty="0" smtClean="0">
                <a:cs typeface="Traditional Arabic" pitchFamily="2" charset="-78"/>
              </a:rPr>
              <a:t>... (المدارس المعيارية). بالتالي لم تلقى عملية اتخاذ القرار فيها أهمية كافية.</a:t>
            </a:r>
            <a:endParaRPr lang="fr-FR" b="1" dirty="0" smtClean="0">
              <a:cs typeface="Traditional Arabic" pitchFamily="2" charset="-78"/>
            </a:endParaRPr>
          </a:p>
          <a:p>
            <a:pPr algn="just" rtl="1"/>
            <a:r>
              <a:rPr lang="ar-DZ" b="1" dirty="0" smtClean="0">
                <a:cs typeface="Traditional Arabic" pitchFamily="2" charset="-78"/>
              </a:rPr>
              <a:t>في حين، الأبحاث المرتكزة على العملية تهتم بالعملية التي يتم من خلالها صياغة القرار الاستراتيجي وتنفيذه وكذا بالعوامل المؤثرة فيه (هيكل السلطة، المهارات، القيم...). فهي ترتكز على الطريقة التي يؤثر </a:t>
            </a:r>
            <a:r>
              <a:rPr lang="ar-DZ" b="1" dirty="0" err="1" smtClean="0">
                <a:cs typeface="Traditional Arabic" pitchFamily="2" charset="-78"/>
              </a:rPr>
              <a:t>بها</a:t>
            </a:r>
            <a:r>
              <a:rPr lang="ar-DZ" b="1" dirty="0" smtClean="0">
                <a:cs typeface="Traditional Arabic" pitchFamily="2" charset="-78"/>
              </a:rPr>
              <a:t> المسير على مكانة المؤسسة الإستراتيجية من خلال ما يتخذه من قرارات إستراتيجية (السبب-المسار).  </a:t>
            </a:r>
            <a:endParaRPr lang="fr-FR" b="1" dirty="0" smtClean="0">
              <a:cs typeface="Traditional Arabic" pitchFamily="2" charset="-78"/>
            </a:endParaRPr>
          </a:p>
          <a:p>
            <a:pPr algn="just" rtl="1">
              <a:buNone/>
            </a:pPr>
            <a:endParaRPr lang="ar-DZ" b="1" dirty="0" smtClean="0">
              <a:cs typeface="Traditional Arabic" pitchFamily="2" charset="-78"/>
            </a:endParaRPr>
          </a:p>
          <a:p>
            <a:pPr algn="just" rtl="1">
              <a:buNone/>
            </a:pPr>
            <a:r>
              <a:rPr lang="ar-DZ" b="1" dirty="0" smtClean="0">
                <a:cs typeface="Traditional Arabic" pitchFamily="2" charset="-78"/>
              </a:rPr>
              <a:t>في خلال </a:t>
            </a:r>
            <a:r>
              <a:rPr lang="ar-DZ" b="1" dirty="0" err="1" smtClean="0">
                <a:cs typeface="Traditional Arabic" pitchFamily="2" charset="-78"/>
              </a:rPr>
              <a:t>العشريات</a:t>
            </a:r>
            <a:r>
              <a:rPr lang="ar-DZ" b="1" dirty="0" smtClean="0">
                <a:cs typeface="Traditional Arabic" pitchFamily="2" charset="-78"/>
              </a:rPr>
              <a:t> الماضية، توجهت أغلب الدراسات للتركيز على المحتوى </a:t>
            </a:r>
            <a:r>
              <a:rPr lang="ar-DZ" b="1" dirty="0" err="1" smtClean="0">
                <a:cs typeface="Traditional Arabic" pitchFamily="2" charset="-78"/>
              </a:rPr>
              <a:t>وإشكالياته</a:t>
            </a:r>
            <a:r>
              <a:rPr lang="ar-DZ" b="1" dirty="0" smtClean="0">
                <a:cs typeface="Traditional Arabic" pitchFamily="2" charset="-78"/>
              </a:rPr>
              <a:t>، غير أن الاهتمام الحالي توجه أكثر لدراسة العملية. لكن بجدر بنا لفت الانتباه إلى أن الجانبين متكاملين، وأن المحتوى من شأنه أن يؤثر على توجه وسير العملية، والعكس صحيح.</a:t>
            </a:r>
            <a:endParaRPr lang="fr-FR" b="1" dirty="0" smtClean="0">
              <a:cs typeface="Traditional Arabic" pitchFamily="2" charset="-78"/>
            </a:endParaRPr>
          </a:p>
          <a:p>
            <a:pPr algn="just" rtl="1">
              <a:buNone/>
            </a:pPr>
            <a:r>
              <a:rPr lang="ar-DZ" b="1" dirty="0" smtClean="0">
                <a:cs typeface="Traditional Arabic" pitchFamily="2" charset="-78"/>
              </a:rPr>
              <a:t>في إطار هذه المحاضرة نركز أكثر على الجانب </a:t>
            </a:r>
            <a:r>
              <a:rPr lang="ar-DZ" b="1" dirty="0" err="1" smtClean="0">
                <a:cs typeface="Traditional Arabic" pitchFamily="2" charset="-78"/>
              </a:rPr>
              <a:t>العملياتي</a:t>
            </a:r>
            <a:r>
              <a:rPr lang="ar-DZ" b="1" dirty="0" smtClean="0">
                <a:cs typeface="Traditional Arabic" pitchFamily="2" charset="-78"/>
              </a:rPr>
              <a:t> لاتخاذ القرار الاستراتيجي</a:t>
            </a:r>
            <a:endParaRPr lang="fr-FR" b="1" dirty="0">
              <a:cs typeface="Traditional Arabic"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886" y="357166"/>
            <a:ext cx="8686832" cy="5500726"/>
          </a:xfrm>
        </p:spPr>
        <p:txBody>
          <a:bodyPr>
            <a:normAutofit fontScale="85000" lnSpcReduction="20000"/>
          </a:bodyPr>
          <a:lstStyle/>
          <a:p>
            <a:pPr algn="just" rtl="1">
              <a:buNone/>
            </a:pPr>
            <a:r>
              <a:rPr lang="ar-DZ" sz="4500" b="1" dirty="0" smtClean="0">
                <a:solidFill>
                  <a:schemeClr val="bg1"/>
                </a:solidFill>
                <a:cs typeface="Traditional Arabic" pitchFamily="2" charset="-78"/>
              </a:rPr>
              <a:t>3. </a:t>
            </a:r>
            <a:r>
              <a:rPr lang="ar-DZ" sz="4800" b="1" u="sng" dirty="0" smtClean="0">
                <a:solidFill>
                  <a:schemeClr val="bg1"/>
                </a:solidFill>
                <a:cs typeface="Traditional Arabic" pitchFamily="2" charset="-78"/>
              </a:rPr>
              <a:t>التكنولوجيا </a:t>
            </a:r>
            <a:r>
              <a:rPr lang="ar-DZ" sz="4800" b="1" u="sng" dirty="0" smtClean="0">
                <a:solidFill>
                  <a:schemeClr val="bg1"/>
                </a:solidFill>
                <a:cs typeface="Traditional Arabic" pitchFamily="2" charset="-78"/>
              </a:rPr>
              <a:t>غامضة:</a:t>
            </a:r>
          </a:p>
          <a:p>
            <a:pPr algn="just" rtl="1">
              <a:buNone/>
            </a:pPr>
            <a:r>
              <a:rPr lang="ar-DZ" sz="4800" b="1" dirty="0" smtClean="0">
                <a:solidFill>
                  <a:schemeClr val="bg1"/>
                </a:solidFill>
                <a:cs typeface="Traditional Arabic" pitchFamily="2" charset="-78"/>
              </a:rPr>
              <a:t>عدم </a:t>
            </a:r>
            <a:r>
              <a:rPr lang="ar-DZ" sz="4800" b="1" dirty="0" smtClean="0">
                <a:solidFill>
                  <a:schemeClr val="bg1"/>
                </a:solidFill>
                <a:cs typeface="Traditional Arabic" pitchFamily="2" charset="-78"/>
              </a:rPr>
              <a:t>تجانس وثبات الأهداف تجعل الأفراد يعانون من عدم الفهم الجيد لهذه الأهداف ولطريقة العمل إجمالا. فأطراف المنظمة يتعلمون بالتجربة والخطأ من دون القدرة على الفهم الدقيق لمسببات الأحداث</a:t>
            </a:r>
            <a:r>
              <a:rPr lang="ar-DZ" sz="4800" b="1" dirty="0" smtClean="0">
                <a:solidFill>
                  <a:schemeClr val="bg1"/>
                </a:solidFill>
                <a:cs typeface="Traditional Arabic" pitchFamily="2" charset="-78"/>
              </a:rPr>
              <a:t>.</a:t>
            </a:r>
          </a:p>
          <a:p>
            <a:pPr algn="just" rtl="1">
              <a:buNone/>
            </a:pPr>
            <a:endParaRPr lang="ar-DZ" sz="4800" b="1" dirty="0" smtClean="0">
              <a:solidFill>
                <a:schemeClr val="bg1"/>
              </a:solidFill>
              <a:cs typeface="Traditional Arabic" pitchFamily="2" charset="-78"/>
            </a:endParaRPr>
          </a:p>
          <a:p>
            <a:pPr algn="just" rtl="1">
              <a:buNone/>
            </a:pPr>
            <a:r>
              <a:rPr lang="ar-DZ" sz="4800" b="1" dirty="0" smtClean="0">
                <a:solidFill>
                  <a:schemeClr val="bg1"/>
                </a:solidFill>
                <a:cs typeface="Traditional Arabic" pitchFamily="2" charset="-78"/>
              </a:rPr>
              <a:t>المزج بين هذه المتغيرات الثلاثة تجعل المنظمة تعيش ضمن فوضى منتظمة (</a:t>
            </a:r>
            <a:r>
              <a:rPr lang="fr-FR" sz="4800" b="1" dirty="0" err="1" smtClean="0">
                <a:solidFill>
                  <a:schemeClr val="bg1"/>
                </a:solidFill>
                <a:latin typeface="Times New Roman" pitchFamily="18" charset="0"/>
                <a:cs typeface="Times New Roman" pitchFamily="18" charset="0"/>
              </a:rPr>
              <a:t>Organized</a:t>
            </a:r>
            <a:r>
              <a:rPr lang="fr-FR" sz="4800" b="1" dirty="0" smtClean="0">
                <a:solidFill>
                  <a:schemeClr val="bg1"/>
                </a:solidFill>
                <a:latin typeface="Times New Roman" pitchFamily="18" charset="0"/>
                <a:cs typeface="Times New Roman" pitchFamily="18" charset="0"/>
              </a:rPr>
              <a:t>  anarchies</a:t>
            </a:r>
            <a:r>
              <a:rPr lang="ar-DZ" sz="4800" b="1" dirty="0" smtClean="0">
                <a:solidFill>
                  <a:schemeClr val="bg1"/>
                </a:solidFill>
                <a:cs typeface="Traditional Arabic" pitchFamily="2" charset="-78"/>
              </a:rPr>
              <a:t>) حيث تكون فيها عملية اتخاذ القرار معقدة، غير ثابتة وغامضة</a:t>
            </a:r>
            <a:endParaRPr lang="fr-FR" sz="4500" b="1" dirty="0" smtClean="0">
              <a:solidFill>
                <a:schemeClr val="bg1"/>
              </a:solidFill>
              <a:cs typeface="Traditional Arabic" pitchFamily="2"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429420"/>
          </a:xfrm>
        </p:spPr>
        <p:txBody>
          <a:bodyPr>
            <a:normAutofit/>
          </a:bodyPr>
          <a:lstStyle/>
          <a:p>
            <a:pPr lvl="0" algn="just" rtl="1">
              <a:buNone/>
            </a:pPr>
            <a:r>
              <a:rPr lang="ar-DZ" sz="3600" b="1" dirty="0" smtClean="0">
                <a:solidFill>
                  <a:schemeClr val="bg1"/>
                </a:solidFill>
                <a:cs typeface="Traditional Arabic" pitchFamily="2" charset="-78"/>
              </a:rPr>
              <a:t>في إطار هذه المنظمات العشوائية والفوضوية، تصبح عملية اتخاذ القرار شبيهة بسلة قمامة (</a:t>
            </a:r>
            <a:r>
              <a:rPr lang="fr-FR" sz="2800" b="1" dirty="0" err="1" smtClean="0">
                <a:solidFill>
                  <a:schemeClr val="bg1"/>
                </a:solidFill>
                <a:latin typeface="Times New Roman" pitchFamily="18" charset="0"/>
                <a:cs typeface="Times New Roman" pitchFamily="18" charset="0"/>
              </a:rPr>
              <a:t>Garbage</a:t>
            </a:r>
            <a:r>
              <a:rPr lang="fr-FR" sz="2800" b="1" dirty="0" smtClean="0">
                <a:solidFill>
                  <a:schemeClr val="bg1"/>
                </a:solidFill>
                <a:latin typeface="Times New Roman" pitchFamily="18" charset="0"/>
                <a:cs typeface="Times New Roman" pitchFamily="18" charset="0"/>
              </a:rPr>
              <a:t> Can</a:t>
            </a:r>
            <a:r>
              <a:rPr lang="ar-DZ" sz="3600" b="1" dirty="0" smtClean="0">
                <a:solidFill>
                  <a:schemeClr val="bg1"/>
                </a:solidFill>
                <a:cs typeface="Traditional Arabic" pitchFamily="2" charset="-78"/>
              </a:rPr>
              <a:t>) يلقى فيها عدة عناصر تمتزج معا وتلتقي بمحض الصدفة مشكلة إحدى المسارات التالية:</a:t>
            </a:r>
          </a:p>
          <a:p>
            <a:pPr marL="742950" lvl="0" indent="-742950" algn="just" rtl="1">
              <a:buAutoNum type="arabicPeriod"/>
            </a:pPr>
            <a:r>
              <a:rPr lang="ar-DZ" sz="3600" b="1" dirty="0" smtClean="0">
                <a:solidFill>
                  <a:schemeClr val="bg1"/>
                </a:solidFill>
                <a:cs typeface="Traditional Arabic" pitchFamily="2" charset="-78"/>
              </a:rPr>
              <a:t>اختيارات وفرص تحتاج إلى قرارات</a:t>
            </a:r>
          </a:p>
          <a:p>
            <a:pPr marL="742950" lvl="0" indent="-742950" algn="just" rtl="1">
              <a:buAutoNum type="arabicPeriod"/>
            </a:pPr>
            <a:r>
              <a:rPr lang="ar-DZ" sz="3600" b="1" dirty="0" smtClean="0">
                <a:solidFill>
                  <a:schemeClr val="bg1"/>
                </a:solidFill>
                <a:cs typeface="Traditional Arabic" pitchFamily="2" charset="-78"/>
              </a:rPr>
              <a:t>حلول وأجوبة تحتاج لمشاكل</a:t>
            </a:r>
          </a:p>
          <a:p>
            <a:pPr marL="742950" lvl="0" indent="-742950" algn="just" rtl="1">
              <a:buAutoNum type="arabicPeriod"/>
            </a:pPr>
            <a:r>
              <a:rPr lang="ar-DZ" sz="3600" b="1" dirty="0" smtClean="0">
                <a:solidFill>
                  <a:schemeClr val="bg1"/>
                </a:solidFill>
                <a:cs typeface="Traditional Arabic" pitchFamily="2" charset="-78"/>
              </a:rPr>
              <a:t>مشاركين وأفراد يحاولون </a:t>
            </a:r>
            <a:r>
              <a:rPr lang="ar-DZ" sz="3600" b="1" dirty="0" err="1" smtClean="0">
                <a:solidFill>
                  <a:schemeClr val="bg1"/>
                </a:solidFill>
                <a:cs typeface="Traditional Arabic" pitchFamily="2" charset="-78"/>
              </a:rPr>
              <a:t>ايجاد</a:t>
            </a:r>
            <a:r>
              <a:rPr lang="ar-DZ" sz="3600" b="1" dirty="0" smtClean="0">
                <a:solidFill>
                  <a:schemeClr val="bg1"/>
                </a:solidFill>
                <a:cs typeface="Traditional Arabic" pitchFamily="2" charset="-78"/>
              </a:rPr>
              <a:t> فرص لفرض </a:t>
            </a:r>
            <a:r>
              <a:rPr lang="ar-DZ" sz="3600" b="1" dirty="0" err="1" smtClean="0">
                <a:solidFill>
                  <a:schemeClr val="bg1"/>
                </a:solidFill>
                <a:cs typeface="Traditional Arabic" pitchFamily="2" charset="-78"/>
              </a:rPr>
              <a:t>تفضيلاتهم</a:t>
            </a:r>
            <a:r>
              <a:rPr lang="ar-DZ" sz="3600" b="1" dirty="0" smtClean="0">
                <a:solidFill>
                  <a:schemeClr val="bg1"/>
                </a:solidFill>
                <a:cs typeface="Traditional Arabic" pitchFamily="2" charset="-78"/>
              </a:rPr>
              <a:t> وتحقيق توقعاتهم، يبحثون عن كيفية جذب الانتباه نحوهم</a:t>
            </a:r>
          </a:p>
          <a:p>
            <a:pPr marL="742950" lvl="0" indent="-742950" algn="just" rtl="1">
              <a:buAutoNum type="arabicPeriod"/>
            </a:pPr>
            <a:r>
              <a:rPr lang="ar-DZ" sz="3600" b="1" dirty="0" smtClean="0">
                <a:solidFill>
                  <a:schemeClr val="bg1"/>
                </a:solidFill>
                <a:cs typeface="Traditional Arabic" pitchFamily="2" charset="-78"/>
              </a:rPr>
              <a:t>مشاكل وانشغالات أفراد من داخل وخارج المؤسسة يبحثون عن حلول</a:t>
            </a:r>
            <a:endParaRPr lang="fr-FR" sz="3600" b="1"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16" y="71438"/>
            <a:ext cx="6858016" cy="4286256"/>
          </a:xfrm>
        </p:spPr>
        <p:txBody>
          <a:bodyPr>
            <a:noAutofit/>
          </a:bodyPr>
          <a:lstStyle/>
          <a:p>
            <a:pPr marL="742950" lvl="0" indent="-742950" algn="just" rtl="1">
              <a:buNone/>
            </a:pPr>
            <a:r>
              <a:rPr lang="ar-DZ" sz="2800" b="1" dirty="0" smtClean="0">
                <a:solidFill>
                  <a:schemeClr val="bg1"/>
                </a:solidFill>
                <a:cs typeface="Traditional Arabic" pitchFamily="2" charset="-78"/>
              </a:rPr>
              <a:t>لذلك، تنتج عملية اتخاذ القرار عن </a:t>
            </a:r>
            <a:r>
              <a:rPr lang="ar-DZ" sz="2800" b="1" u="sng" dirty="0" smtClean="0">
                <a:solidFill>
                  <a:schemeClr val="bg1"/>
                </a:solidFill>
                <a:cs typeface="Traditional Arabic" pitchFamily="2" charset="-78"/>
              </a:rPr>
              <a:t>الالتقاء العشوائي وبالصدفة </a:t>
            </a:r>
            <a:r>
              <a:rPr lang="ar-DZ" sz="2800" b="1" dirty="0" smtClean="0">
                <a:solidFill>
                  <a:schemeClr val="bg1"/>
                </a:solidFill>
                <a:cs typeface="Traditional Arabic" pitchFamily="2" charset="-78"/>
              </a:rPr>
              <a:t>بين الاختيارات التي تبحث عن مشاكل، المشاكل التي تبحث عن اختيارات، الحلول التي تبحث عن مشاكل لتستجيب لها ومتخذي قرار يحتاجون عن قرارا لاتخاذه... يمكن لهذا الاتقاء أن يتحقق ضمن اجتماعات يعقدها متخذي القرار، مجالس إدارة، حلقات حوار ونقاش، المشاريع الشخصية التي يقدمها بعض الأفراد على شكل أفكار تطويرية...</a:t>
            </a:r>
            <a:r>
              <a:rPr lang="fr-FR" sz="2800" b="1" dirty="0" smtClean="0">
                <a:solidFill>
                  <a:schemeClr val="bg1"/>
                </a:solidFill>
                <a:cs typeface="Traditional Arabic" pitchFamily="2" charset="-78"/>
              </a:rPr>
              <a:t> </a:t>
            </a:r>
            <a:r>
              <a:rPr lang="ar-DZ" sz="2800" b="1" dirty="0" smtClean="0">
                <a:solidFill>
                  <a:schemeClr val="bg1"/>
                </a:solidFill>
                <a:cs typeface="Traditional Arabic" pitchFamily="2" charset="-78"/>
              </a:rPr>
              <a:t> هنا البنية </a:t>
            </a:r>
            <a:r>
              <a:rPr lang="ar-DZ" sz="2800" b="1" dirty="0" err="1" smtClean="0">
                <a:solidFill>
                  <a:schemeClr val="bg1"/>
                </a:solidFill>
                <a:cs typeface="Traditional Arabic" pitchFamily="2" charset="-78"/>
              </a:rPr>
              <a:t>الرسيمة</a:t>
            </a:r>
            <a:r>
              <a:rPr lang="ar-DZ" sz="2800" b="1" dirty="0" smtClean="0">
                <a:solidFill>
                  <a:schemeClr val="bg1"/>
                </a:solidFill>
                <a:cs typeface="Traditional Arabic" pitchFamily="2" charset="-78"/>
              </a:rPr>
              <a:t> وغير الرسمية للمنظمة تمتزجان معا لحل الفوضى وخلق مجالات حوار والتقاء أساسية</a:t>
            </a:r>
          </a:p>
        </p:txBody>
      </p:sp>
      <p:pic>
        <p:nvPicPr>
          <p:cNvPr id="4" name="Picture 2"/>
          <p:cNvPicPr>
            <a:picLocks noChangeAspect="1" noChangeArrowheads="1"/>
          </p:cNvPicPr>
          <p:nvPr/>
        </p:nvPicPr>
        <p:blipFill>
          <a:blip r:embed="rId2"/>
          <a:srcRect/>
          <a:stretch>
            <a:fillRect/>
          </a:stretch>
        </p:blipFill>
        <p:spPr bwMode="auto">
          <a:xfrm>
            <a:off x="0" y="214290"/>
            <a:ext cx="2286016" cy="2428875"/>
          </a:xfrm>
          <a:prstGeom prst="rect">
            <a:avLst/>
          </a:prstGeom>
          <a:noFill/>
          <a:ln w="9525">
            <a:solidFill>
              <a:schemeClr val="tx1"/>
            </a:solidFill>
            <a:miter lim="800000"/>
            <a:headEnd/>
            <a:tailEnd/>
          </a:ln>
          <a:effectLst/>
        </p:spPr>
      </p:pic>
      <p:sp>
        <p:nvSpPr>
          <p:cNvPr id="5" name="Espace réservé du contenu 2"/>
          <p:cNvSpPr txBox="1">
            <a:spLocks/>
          </p:cNvSpPr>
          <p:nvPr/>
        </p:nvSpPr>
        <p:spPr>
          <a:xfrm>
            <a:off x="142876" y="4143380"/>
            <a:ext cx="8858280" cy="2500330"/>
          </a:xfrm>
          <a:prstGeom prst="rect">
            <a:avLst/>
          </a:prstGeom>
        </p:spPr>
        <p:txBody>
          <a:bodyPr vert="horz" lIns="91440" tIns="45720" rIns="91440" bIns="45720" rtlCol="0">
            <a:normAutofit fontScale="85000" lnSpcReduction="20000"/>
          </a:bodyPr>
          <a:lstStyle/>
          <a:p>
            <a:pPr marL="742950" marR="0" lvl="0" indent="-742950" algn="just"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Traditional Arabic" pitchFamily="2" charset="-78"/>
              </a:rPr>
              <a:t>بالتالي فنموذج سلة القمامة يحاول إبراز أهمية الصدفة باعتبار أن</a:t>
            </a:r>
          </a:p>
          <a:p>
            <a:pPr marL="742950" marR="0" lvl="0" indent="-742950" algn="just" defTabSz="914400" rtl="1" eaLnBrk="1" fontAlgn="auto" latinLnBrk="0" hangingPunct="1">
              <a:lnSpc>
                <a:spcPct val="100000"/>
              </a:lnSpc>
              <a:spcBef>
                <a:spcPct val="20000"/>
              </a:spcBef>
              <a:spcAft>
                <a:spcPts val="0"/>
              </a:spcAft>
              <a:buClrTx/>
              <a:buSzTx/>
              <a:buFontTx/>
              <a:buChar char="-"/>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Traditional Arabic" pitchFamily="2" charset="-78"/>
              </a:rPr>
              <a:t>القرار مرتبط بشدة بالتوقيت الذي يحدث فيه اللقاء العشوائي وكذا بالحظ</a:t>
            </a:r>
          </a:p>
          <a:p>
            <a:pPr marL="742950" marR="0" lvl="0" indent="-742950" algn="just" defTabSz="914400" rtl="1" eaLnBrk="1" fontAlgn="auto" latinLnBrk="0" hangingPunct="1">
              <a:lnSpc>
                <a:spcPct val="100000"/>
              </a:lnSpc>
              <a:spcBef>
                <a:spcPct val="20000"/>
              </a:spcBef>
              <a:spcAft>
                <a:spcPts val="0"/>
              </a:spcAft>
              <a:buClrTx/>
              <a:buSzTx/>
              <a:buFontTx/>
              <a:buChar char="-"/>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Traditional Arabic" pitchFamily="2" charset="-78"/>
              </a:rPr>
              <a:t>يتميز القرار بالغموض والضبابية إذ يفتقر إلى بداية واضحة ونقاط نهاية محددة</a:t>
            </a:r>
          </a:p>
          <a:p>
            <a:pPr marL="742950" marR="0" lvl="0" indent="-742950" algn="just" defTabSz="914400" rtl="1" eaLnBrk="1" fontAlgn="auto" latinLnBrk="0" hangingPunct="1">
              <a:lnSpc>
                <a:spcPct val="100000"/>
              </a:lnSpc>
              <a:spcBef>
                <a:spcPct val="20000"/>
              </a:spcBef>
              <a:spcAft>
                <a:spcPts val="0"/>
              </a:spcAft>
              <a:buClrTx/>
              <a:buSzTx/>
              <a:buFontTx/>
              <a:buChar char="-"/>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Traditional Arabic" pitchFamily="2" charset="-78"/>
              </a:rPr>
              <a:t>القرار لا ينتج عن التحليل العقلاني من قبل أفراد ذوي عقلانية محدودة أو تحالف فاعلين يتفقون على تقاسم السلطة، بل أكثر من ذلك، فهو ينتج عن المزج العشوائي للظروف والأشياء</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1">
            <a:schemeClr val="accent4"/>
          </a:lnRef>
          <a:fillRef idx="3">
            <a:schemeClr val="accent4"/>
          </a:fillRef>
          <a:effectRef idx="2">
            <a:schemeClr val="accent4"/>
          </a:effectRef>
          <a:fontRef idx="minor">
            <a:schemeClr val="lt1"/>
          </a:fontRef>
        </p:style>
        <p:txBody>
          <a:bodyPr>
            <a:normAutofit/>
          </a:bodyPr>
          <a:lstStyle/>
          <a:p>
            <a:r>
              <a:rPr lang="ar-DZ" sz="3200" b="1" i="1" dirty="0" smtClean="0">
                <a:cs typeface="Traditional Arabic" pitchFamily="2" charset="-78"/>
              </a:rPr>
              <a:t>النماذج التدرجية</a:t>
            </a:r>
            <a:endParaRPr lang="fr-FR" sz="3200" dirty="0">
              <a:cs typeface="Traditional Arabic" pitchFamily="2" charset="-78"/>
            </a:endParaRPr>
          </a:p>
        </p:txBody>
      </p:sp>
      <p:sp>
        <p:nvSpPr>
          <p:cNvPr id="4" name="Espace réservé du contenu 3"/>
          <p:cNvSpPr>
            <a:spLocks noGrp="1"/>
          </p:cNvSpPr>
          <p:nvPr>
            <p:ph idx="1"/>
          </p:nvPr>
        </p:nvSpPr>
        <p:spPr>
          <a:xfrm>
            <a:off x="71438" y="1571612"/>
            <a:ext cx="8929718" cy="5214950"/>
          </a:xfrm>
        </p:spPr>
        <p:txBody>
          <a:bodyPr>
            <a:noAutofit/>
          </a:bodyPr>
          <a:lstStyle/>
          <a:p>
            <a:pPr algn="just" rtl="1"/>
            <a:r>
              <a:rPr lang="ar-SA" sz="2800" dirty="0" smtClean="0">
                <a:solidFill>
                  <a:schemeClr val="bg1"/>
                </a:solidFill>
                <a:cs typeface="Traditional Arabic" pitchFamily="2" charset="-78"/>
              </a:rPr>
              <a:t>طور نموذج التدرج المفكك، </a:t>
            </a:r>
            <a:r>
              <a:rPr lang="ar-DZ" sz="2800" dirty="0" smtClean="0">
                <a:solidFill>
                  <a:schemeClr val="bg1"/>
                </a:solidFill>
                <a:cs typeface="Traditional Arabic" pitchFamily="2" charset="-78"/>
              </a:rPr>
              <a:t>أو </a:t>
            </a:r>
            <a:r>
              <a:rPr lang="ar-SA" sz="2800" dirty="0" smtClean="0">
                <a:solidFill>
                  <a:schemeClr val="bg1"/>
                </a:solidFill>
                <a:cs typeface="Traditional Arabic" pitchFamily="2" charset="-78"/>
              </a:rPr>
              <a:t>التدرج المجزأ</a:t>
            </a:r>
            <a:r>
              <a:rPr lang="ar-DZ" sz="2800" dirty="0" smtClean="0">
                <a:solidFill>
                  <a:schemeClr val="bg1"/>
                </a:solidFill>
                <a:cs typeface="Traditional Arabic" pitchFamily="2" charset="-78"/>
              </a:rPr>
              <a:t> أو التدرج غير المنتظم</a:t>
            </a:r>
            <a:r>
              <a:rPr lang="ar-SA" sz="2800" dirty="0" smtClean="0">
                <a:solidFill>
                  <a:schemeClr val="bg1"/>
                </a:solidFill>
                <a:cs typeface="Traditional Arabic" pitchFamily="2" charset="-78"/>
              </a:rPr>
              <a:t>، من قبل </a:t>
            </a:r>
            <a:r>
              <a:rPr lang="en-US" sz="2800" dirty="0" smtClean="0">
                <a:solidFill>
                  <a:schemeClr val="bg1"/>
                </a:solidFill>
                <a:cs typeface="Traditional Arabic" pitchFamily="2" charset="-78"/>
              </a:rPr>
              <a:t>Charles </a:t>
            </a:r>
            <a:r>
              <a:rPr lang="en-US" sz="2800" dirty="0" err="1" smtClean="0">
                <a:solidFill>
                  <a:schemeClr val="bg1"/>
                </a:solidFill>
                <a:cs typeface="Traditional Arabic" pitchFamily="2" charset="-78"/>
              </a:rPr>
              <a:t>Lindblom</a:t>
            </a:r>
            <a:r>
              <a:rPr lang="ar-SA" sz="2800" dirty="0" smtClean="0">
                <a:solidFill>
                  <a:schemeClr val="bg1"/>
                </a:solidFill>
                <a:cs typeface="Traditional Arabic" pitchFamily="2" charset="-78"/>
              </a:rPr>
              <a:t>، من خلال كتابه سنة 1959 بعنوان "علم الدهاء”</a:t>
            </a:r>
            <a:r>
              <a:rPr lang="ar-DZ" sz="2800" dirty="0" smtClean="0">
                <a:solidFill>
                  <a:schemeClr val="bg1"/>
                </a:solidFill>
                <a:cs typeface="Traditional Arabic" pitchFamily="2" charset="-78"/>
              </a:rPr>
              <a:t>. </a:t>
            </a:r>
            <a:r>
              <a:rPr lang="ar-SA" sz="2800" dirty="0" smtClean="0">
                <a:solidFill>
                  <a:schemeClr val="bg1"/>
                </a:solidFill>
                <a:cs typeface="Traditional Arabic" pitchFamily="2" charset="-78"/>
              </a:rPr>
              <a:t>وهو موجه لشرح عملية صنع القرار في الحكومات</a:t>
            </a:r>
            <a:r>
              <a:rPr lang="ar-DZ" sz="2800" dirty="0" smtClean="0">
                <a:solidFill>
                  <a:schemeClr val="bg1"/>
                </a:solidFill>
                <a:cs typeface="Traditional Arabic" pitchFamily="2" charset="-78"/>
              </a:rPr>
              <a:t> ثم عمم على المنظمات. </a:t>
            </a:r>
          </a:p>
          <a:p>
            <a:pPr algn="just" rtl="1"/>
            <a:r>
              <a:rPr lang="ar-SA" sz="2800" b="1" dirty="0" smtClean="0">
                <a:solidFill>
                  <a:schemeClr val="bg1"/>
                </a:solidFill>
                <a:cs typeface="Traditional Arabic" pitchFamily="2" charset="-78"/>
              </a:rPr>
              <a:t>يشير هذا النموذج إلى أن عملية اتخاذ القرار </a:t>
            </a:r>
            <a:r>
              <a:rPr lang="ar-DZ" sz="2800" b="1" dirty="0" smtClean="0">
                <a:solidFill>
                  <a:schemeClr val="bg1"/>
                </a:solidFill>
                <a:cs typeface="Traditional Arabic" pitchFamily="2" charset="-78"/>
              </a:rPr>
              <a:t>الإستراتيجي </a:t>
            </a:r>
            <a:r>
              <a:rPr lang="ar-SA" sz="2800" b="1" dirty="0" smtClean="0">
                <a:solidFill>
                  <a:schemeClr val="bg1"/>
                </a:solidFill>
                <a:cs typeface="Traditional Arabic" pitchFamily="2" charset="-78"/>
              </a:rPr>
              <a:t>هي عملية "متسلسلة"، "تصحيحية" </a:t>
            </a:r>
            <a:r>
              <a:rPr lang="ar-SA" sz="2800" b="1" dirty="0" err="1" smtClean="0">
                <a:solidFill>
                  <a:schemeClr val="bg1"/>
                </a:solidFill>
                <a:cs typeface="Traditional Arabic" pitchFamily="2" charset="-78"/>
              </a:rPr>
              <a:t>و</a:t>
            </a:r>
            <a:r>
              <a:rPr lang="ar-SA" sz="2800" b="1" dirty="0" smtClean="0">
                <a:solidFill>
                  <a:schemeClr val="bg1"/>
                </a:solidFill>
                <a:cs typeface="Traditional Arabic" pitchFamily="2" charset="-78"/>
              </a:rPr>
              <a:t>”</a:t>
            </a:r>
            <a:r>
              <a:rPr lang="ar-DZ" sz="2800" b="1" dirty="0" smtClean="0">
                <a:solidFill>
                  <a:schemeClr val="bg1"/>
                </a:solidFill>
                <a:cs typeface="Traditional Arabic" pitchFamily="2" charset="-78"/>
              </a:rPr>
              <a:t>مفككة</a:t>
            </a:r>
            <a:r>
              <a:rPr lang="ar-SA" sz="2800" b="1" dirty="0" smtClean="0">
                <a:solidFill>
                  <a:schemeClr val="bg1"/>
                </a:solidFill>
                <a:cs typeface="Traditional Arabic" pitchFamily="2" charset="-78"/>
              </a:rPr>
              <a:t>" تتطور خطوة بخطوة حيث يمكن لمتخذ القرار من خلال هذا التفكيك تعديل النظام الذي يريد التأثير فيه تدريجيا وبشكل مستمر. </a:t>
            </a:r>
            <a:endParaRPr lang="ar-DZ" sz="2800" b="1" dirty="0" smtClean="0">
              <a:solidFill>
                <a:schemeClr val="bg1"/>
              </a:solidFill>
              <a:cs typeface="Traditional Arabic" pitchFamily="2" charset="-78"/>
            </a:endParaRPr>
          </a:p>
          <a:p>
            <a:pPr algn="just" rtl="1"/>
            <a:r>
              <a:rPr lang="ar-SA" sz="2800" b="1" dirty="0" smtClean="0">
                <a:solidFill>
                  <a:schemeClr val="bg1"/>
                </a:solidFill>
                <a:cs typeface="Traditional Arabic" pitchFamily="2" charset="-78"/>
              </a:rPr>
              <a:t>حسب </a:t>
            </a:r>
            <a:r>
              <a:rPr lang="en-US" sz="2800" b="1" dirty="0" err="1" smtClean="0">
                <a:solidFill>
                  <a:schemeClr val="bg1"/>
                </a:solidFill>
                <a:cs typeface="Traditional Arabic" pitchFamily="2" charset="-78"/>
              </a:rPr>
              <a:t>Lindblom</a:t>
            </a:r>
            <a:r>
              <a:rPr lang="ar-DZ"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لا يقوم متخذ القرار بتأكيد الأهداف المحددة في بداية العملية بشكل نهائي، حتى يتمكن من تعديلها نسبة إلى الضغوطات التي سيتعرض لها. فهو بهذا الشكل مستعد لعقد اتفاقات والدخول في تحالفات ومساومات حتى وان أدى ذلك إلى التنازل عن طموحاته </a:t>
            </a:r>
            <a:r>
              <a:rPr lang="ar-SA" sz="2800" b="1" dirty="0" err="1" smtClean="0">
                <a:solidFill>
                  <a:schemeClr val="bg1"/>
                </a:solidFill>
                <a:cs typeface="Traditional Arabic" pitchFamily="2" charset="-78"/>
              </a:rPr>
              <a:t>وتفضيلاته</a:t>
            </a:r>
            <a:r>
              <a:rPr lang="ar-SA" sz="2800" b="1" dirty="0" smtClean="0">
                <a:solidFill>
                  <a:schemeClr val="bg1"/>
                </a:solidFill>
                <a:cs typeface="Traditional Arabic" pitchFamily="2" charset="-78"/>
              </a:rPr>
              <a:t> التي حددها في البداية (على شكل أهداف). تصبح بذلك الإجراءات أكثر أهمية وتفضيلا من الأهداف.</a:t>
            </a:r>
            <a:endParaRPr lang="ar-DZ" sz="2800" b="1" dirty="0" smtClean="0">
              <a:solidFill>
                <a:schemeClr val="bg1"/>
              </a:solidFill>
              <a:cs typeface="Traditional Arabic" pitchFamily="2" charset="-78"/>
            </a:endParaRPr>
          </a:p>
        </p:txBody>
      </p:sp>
      <p:sp>
        <p:nvSpPr>
          <p:cNvPr id="5" name="Titre 1"/>
          <p:cNvSpPr txBox="1">
            <a:spLocks/>
          </p:cNvSpPr>
          <p:nvPr/>
        </p:nvSpPr>
        <p:spPr>
          <a:xfrm>
            <a:off x="5000628" y="1050908"/>
            <a:ext cx="3871882" cy="500066"/>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fontScale="92500" lnSpcReduction="200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DZ" sz="3200" b="1" i="1" u="none" strike="noStrike" kern="1200" cap="none" spc="0" normalizeH="0" baseline="0" noProof="0" dirty="0" smtClean="0">
                <a:ln>
                  <a:noFill/>
                </a:ln>
                <a:solidFill>
                  <a:sysClr val="windowText" lastClr="000000"/>
                </a:solidFill>
                <a:effectLst/>
                <a:uLnTx/>
                <a:uFillTx/>
                <a:latin typeface="+mn-lt"/>
                <a:ea typeface="+mn-ea"/>
                <a:cs typeface="Traditional Arabic" pitchFamily="2" charset="-78"/>
              </a:rPr>
              <a:t>1. التدرج المفكك</a:t>
            </a:r>
            <a:endParaRPr kumimoji="0" lang="fr-FR" sz="3200" b="0" i="0" u="none" strike="noStrike" kern="1200" cap="none" spc="0" normalizeH="0" baseline="0" noProof="0" dirty="0">
              <a:ln>
                <a:noFill/>
              </a:ln>
              <a:solidFill>
                <a:sysClr val="windowText" lastClr="000000"/>
              </a:solidFill>
              <a:effectLst/>
              <a:uLnTx/>
              <a:uFillTx/>
              <a:latin typeface="+mn-lt"/>
              <a:ea typeface="+mn-ea"/>
              <a:cs typeface="Traditional Arabic" pitchFamily="2"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428604"/>
            <a:ext cx="8786842" cy="6000792"/>
          </a:xfrm>
        </p:spPr>
        <p:txBody>
          <a:bodyPr>
            <a:normAutofit fontScale="92500" lnSpcReduction="10000"/>
          </a:bodyPr>
          <a:lstStyle/>
          <a:p>
            <a:pPr algn="just" rtl="1"/>
            <a:r>
              <a:rPr lang="ar-SA" b="1" dirty="0" smtClean="0">
                <a:solidFill>
                  <a:schemeClr val="bg1"/>
                </a:solidFill>
                <a:cs typeface="Traditional Arabic" pitchFamily="2" charset="-78"/>
              </a:rPr>
              <a:t>فالقرارات المتخذة تكون صغيرة وليست ذات أهمية كبيرة</a:t>
            </a:r>
            <a:r>
              <a:rPr lang="ar-DZ" b="1" dirty="0" smtClean="0">
                <a:solidFill>
                  <a:schemeClr val="bg1"/>
                </a:solidFill>
                <a:cs typeface="Traditional Arabic" pitchFamily="2" charset="-78"/>
              </a:rPr>
              <a:t>،</a:t>
            </a:r>
            <a:r>
              <a:rPr lang="ar-SA" b="1" dirty="0" smtClean="0">
                <a:solidFill>
                  <a:schemeClr val="bg1"/>
                </a:solidFill>
                <a:cs typeface="Traditional Arabic" pitchFamily="2" charset="-78"/>
              </a:rPr>
              <a:t> بهدف حل المشاكل </a:t>
            </a:r>
            <a:r>
              <a:rPr lang="ar-DZ" b="1" dirty="0" smtClean="0">
                <a:solidFill>
                  <a:schemeClr val="bg1"/>
                </a:solidFill>
                <a:cs typeface="Traditional Arabic" pitchFamily="2" charset="-78"/>
              </a:rPr>
              <a:t>مؤقتا </a:t>
            </a:r>
            <a:r>
              <a:rPr lang="ar-SA" b="1" dirty="0" smtClean="0">
                <a:solidFill>
                  <a:schemeClr val="bg1"/>
                </a:solidFill>
                <a:cs typeface="Traditional Arabic" pitchFamily="2" charset="-78"/>
              </a:rPr>
              <a:t>بدلا من استغلال الفرص، من دون الأخذ بعين الاعتبار للأهداف النهائية أو حتى للروابط فيما بين القرارات المختلفة. </a:t>
            </a:r>
            <a:endParaRPr lang="ar-DZ" b="1" dirty="0" smtClean="0">
              <a:solidFill>
                <a:schemeClr val="bg1"/>
              </a:solidFill>
              <a:cs typeface="Traditional Arabic" pitchFamily="2" charset="-78"/>
            </a:endParaRPr>
          </a:p>
          <a:p>
            <a:pPr algn="just" rtl="1"/>
            <a:r>
              <a:rPr lang="ar-SA" b="1" dirty="0" smtClean="0">
                <a:solidFill>
                  <a:schemeClr val="bg1"/>
                </a:solidFill>
                <a:cs typeface="Traditional Arabic" pitchFamily="2" charset="-78"/>
              </a:rPr>
              <a:t>لا يعتمد فيها متخذ القرار على </a:t>
            </a:r>
            <a:r>
              <a:rPr lang="ar-DZ" b="1" dirty="0" err="1" smtClean="0">
                <a:solidFill>
                  <a:schemeClr val="bg1"/>
                </a:solidFill>
                <a:cs typeface="Traditional Arabic" pitchFamily="2" charset="-78"/>
              </a:rPr>
              <a:t>النمذجة</a:t>
            </a:r>
            <a:r>
              <a:rPr lang="ar-SA" b="1" dirty="0" smtClean="0">
                <a:solidFill>
                  <a:schemeClr val="bg1"/>
                </a:solidFill>
                <a:cs typeface="Traditional Arabic" pitchFamily="2" charset="-78"/>
              </a:rPr>
              <a:t> الدقيقة وإنما على عملية تدريجية تسلسلية قائمة على أساس </a:t>
            </a:r>
            <a:r>
              <a:rPr lang="ar-SA" b="1" i="1" dirty="0" smtClean="0">
                <a:solidFill>
                  <a:schemeClr val="bg1"/>
                </a:solidFill>
                <a:cs typeface="Traditional Arabic" pitchFamily="2" charset="-78"/>
              </a:rPr>
              <a:t>عقلانية خلفية</a:t>
            </a:r>
            <a:r>
              <a:rPr lang="ar-SA" b="1" dirty="0" smtClean="0">
                <a:solidFill>
                  <a:schemeClr val="bg1"/>
                </a:solidFill>
                <a:cs typeface="Traditional Arabic" pitchFamily="2" charset="-78"/>
              </a:rPr>
              <a:t>. ويؤكد </a:t>
            </a:r>
            <a:r>
              <a:rPr lang="en-US" b="1" dirty="0" err="1" smtClean="0">
                <a:solidFill>
                  <a:schemeClr val="bg1"/>
                </a:solidFill>
                <a:cs typeface="Traditional Arabic" pitchFamily="2" charset="-78"/>
              </a:rPr>
              <a:t>Lindblom</a:t>
            </a:r>
            <a:r>
              <a:rPr lang="ar-DZ" b="1" dirty="0" smtClean="0">
                <a:solidFill>
                  <a:schemeClr val="bg1"/>
                </a:solidFill>
                <a:cs typeface="Traditional Arabic" pitchFamily="2" charset="-78"/>
              </a:rPr>
              <a:t> </a:t>
            </a:r>
            <a:r>
              <a:rPr lang="ar-SA" b="1" dirty="0" smtClean="0">
                <a:solidFill>
                  <a:schemeClr val="bg1"/>
                </a:solidFill>
                <a:cs typeface="Traditional Arabic" pitchFamily="2" charset="-78"/>
              </a:rPr>
              <a:t>أن أساس هذه العقلانية هو تدخل العديد من الجهات الفاعلة التي تشارك في هذه العملية، من دون أي تنسيق من أي سلطة مركزية: "جوانب مختلفة من السياسة العامة وكذا جوانب مختلفة من أي مشكلة يتم تحليلها في أوقات مختلفة من دون تنسيق واضح" (ص. 105). وفي أفضل الأحوال، تندمج مختلف الجهات الفاعلة في عملية "تسوية متبادلة" غير رسمية. </a:t>
            </a:r>
            <a:endParaRPr lang="ar-DZ" b="1" dirty="0" smtClean="0">
              <a:solidFill>
                <a:schemeClr val="bg1"/>
              </a:solidFill>
              <a:cs typeface="Traditional Arabic" pitchFamily="2" charset="-78"/>
            </a:endParaRPr>
          </a:p>
          <a:p>
            <a:pPr algn="just" rtl="1"/>
            <a:r>
              <a:rPr lang="ar-SA" b="1" dirty="0" smtClean="0">
                <a:solidFill>
                  <a:schemeClr val="bg1"/>
                </a:solidFill>
                <a:cs typeface="Traditional Arabic" pitchFamily="2" charset="-78"/>
              </a:rPr>
              <a:t>بالتالي، فعملية اتخاذ القرار الاستراتيجي هي شكل من أشكال التفاوض والتسوية المتبادلة بين الإطراف الفاعلة، تكون فيها المساومة المؤثر الأساسي، عكس فكرة المدارس السابقة بأن القرار الاستراتيجي يتخذ ويفرض على الغير للتنفيذ.</a:t>
            </a:r>
            <a:endParaRPr lang="fr-FR" b="1" dirty="0" smtClean="0">
              <a:solidFill>
                <a:schemeClr val="bg1"/>
              </a:solidFill>
              <a:cs typeface="Traditional Arabic" pitchFamily="2"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8" y="142852"/>
            <a:ext cx="8929718" cy="6500858"/>
          </a:xfrm>
        </p:spPr>
        <p:txBody>
          <a:bodyPr>
            <a:normAutofit/>
          </a:bodyPr>
          <a:lstStyle/>
          <a:p>
            <a:pPr algn="just" rtl="1"/>
            <a:r>
              <a:rPr lang="ar-SA" dirty="0" smtClean="0">
                <a:solidFill>
                  <a:schemeClr val="bg1"/>
                </a:solidFill>
                <a:cs typeface="Traditional Arabic" pitchFamily="2" charset="-78"/>
              </a:rPr>
              <a:t>فعملية </a:t>
            </a:r>
            <a:r>
              <a:rPr lang="ar-SA" dirty="0" smtClean="0">
                <a:solidFill>
                  <a:schemeClr val="bg1"/>
                </a:solidFill>
                <a:cs typeface="Traditional Arabic" pitchFamily="2" charset="-78"/>
              </a:rPr>
              <a:t>صنع القرار وفق هذا النموذج تعتبر عملية </a:t>
            </a:r>
            <a:r>
              <a:rPr lang="ar-SA" dirty="0" err="1" smtClean="0">
                <a:solidFill>
                  <a:schemeClr val="bg1"/>
                </a:solidFill>
                <a:cs typeface="Traditional Arabic" pitchFamily="2" charset="-78"/>
              </a:rPr>
              <a:t>تكيفية</a:t>
            </a:r>
            <a:r>
              <a:rPr lang="ar-SA" dirty="0" smtClean="0">
                <a:solidFill>
                  <a:schemeClr val="bg1"/>
                </a:solidFill>
                <a:cs typeface="Traditional Arabic" pitchFamily="2" charset="-78"/>
              </a:rPr>
              <a:t> (</a:t>
            </a:r>
            <a:r>
              <a:rPr lang="en-US" dirty="0" err="1" smtClean="0">
                <a:solidFill>
                  <a:schemeClr val="bg1"/>
                </a:solidFill>
                <a:cs typeface="Traditional Arabic" pitchFamily="2" charset="-78"/>
              </a:rPr>
              <a:t>adaptative</a:t>
            </a:r>
            <a:r>
              <a:rPr lang="ar-SA" dirty="0" smtClean="0">
                <a:solidFill>
                  <a:schemeClr val="bg1"/>
                </a:solidFill>
                <a:cs typeface="Traditional Arabic" pitchFamily="2" charset="-78"/>
              </a:rPr>
              <a:t>) تفاعلية دفاعية (</a:t>
            </a:r>
            <a:r>
              <a:rPr lang="fr-FR" dirty="0" smtClean="0">
                <a:solidFill>
                  <a:schemeClr val="bg1"/>
                </a:solidFill>
                <a:cs typeface="Traditional Arabic" pitchFamily="2" charset="-78"/>
              </a:rPr>
              <a:t>réactive</a:t>
            </a:r>
            <a:r>
              <a:rPr lang="ar-SA" dirty="0" smtClean="0">
                <a:solidFill>
                  <a:schemeClr val="bg1"/>
                </a:solidFill>
                <a:cs typeface="Traditional Arabic" pitchFamily="2" charset="-78"/>
              </a:rPr>
              <a:t>) (</a:t>
            </a:r>
            <a:r>
              <a:rPr lang="ar-DZ" dirty="0" smtClean="0">
                <a:solidFill>
                  <a:schemeClr val="bg1"/>
                </a:solidFill>
                <a:cs typeface="Traditional Arabic" pitchFamily="2" charset="-78"/>
              </a:rPr>
              <a:t>عن المصالح</a:t>
            </a:r>
            <a:r>
              <a:rPr lang="ar-SA" dirty="0" smtClean="0">
                <a:solidFill>
                  <a:schemeClr val="bg1"/>
                </a:solidFill>
                <a:cs typeface="Traditional Arabic" pitchFamily="2" charset="-78"/>
              </a:rPr>
              <a:t>) تتميز بالخصائص التالية:</a:t>
            </a:r>
            <a:endParaRPr lang="fr-FR" dirty="0" smtClean="0">
              <a:solidFill>
                <a:schemeClr val="bg1"/>
              </a:solidFill>
              <a:cs typeface="Traditional Arabic" pitchFamily="2" charset="-78"/>
            </a:endParaRPr>
          </a:p>
          <a:p>
            <a:pPr lvl="1" algn="just" rtl="1"/>
            <a:r>
              <a:rPr lang="ar-SA" dirty="0" smtClean="0">
                <a:solidFill>
                  <a:schemeClr val="bg1"/>
                </a:solidFill>
                <a:cs typeface="Traditional Arabic" pitchFamily="2" charset="-78"/>
              </a:rPr>
              <a:t>لا يتخذ القرار باعتباره مناسب للقيم والأهداف المحددة مسبقا، وإنما باعتباره ملائم للبدائل المقترحة في ظرف معين. لذلك، فمتخذ القرار لا يحتاج إلى فهم جميع جوانب المشكلة، ولا لإيجاد حل "دقيق" لها؛ فهو يحاول فقط اتخاذ أي خطوة نحو الاتجاه المطلوب.</a:t>
            </a:r>
            <a:endParaRPr lang="ar-DZ" dirty="0" smtClean="0">
              <a:solidFill>
                <a:schemeClr val="bg1"/>
              </a:solidFill>
              <a:cs typeface="Traditional Arabic" pitchFamily="2" charset="-78"/>
            </a:endParaRPr>
          </a:p>
          <a:p>
            <a:pPr lvl="1" algn="just" rtl="1"/>
            <a:r>
              <a:rPr lang="ar-SA" b="1" dirty="0" smtClean="0">
                <a:solidFill>
                  <a:schemeClr val="bg1"/>
                </a:solidFill>
                <a:cs typeface="Traditional Arabic" pitchFamily="2" charset="-78"/>
              </a:rPr>
              <a:t>يعتبر القرار مناسبا ورشيدا إذا ما تمكن من كسب رضا وموافقة مختلف الأطراف الفاعلة. </a:t>
            </a:r>
            <a:endParaRPr lang="ar-DZ" b="1" dirty="0" smtClean="0">
              <a:solidFill>
                <a:schemeClr val="bg1"/>
              </a:solidFill>
              <a:cs typeface="Traditional Arabic" pitchFamily="2" charset="-78"/>
            </a:endParaRPr>
          </a:p>
          <a:p>
            <a:pPr lvl="1" algn="just" rtl="1"/>
            <a:r>
              <a:rPr lang="ar-SA" b="1" dirty="0" smtClean="0">
                <a:solidFill>
                  <a:schemeClr val="bg1"/>
                </a:solidFill>
                <a:cs typeface="Traditional Arabic" pitchFamily="2" charset="-78"/>
              </a:rPr>
              <a:t>تسلسل القرارات الصغيرة، التي تكون بطبعها محدودة</a:t>
            </a:r>
            <a:r>
              <a:rPr lang="ar-DZ" b="1" dirty="0" smtClean="0">
                <a:solidFill>
                  <a:schemeClr val="bg1"/>
                </a:solidFill>
                <a:cs typeface="Traditional Arabic" pitchFamily="2" charset="-78"/>
              </a:rPr>
              <a:t> </a:t>
            </a:r>
            <a:r>
              <a:rPr lang="ar-DZ" b="1" dirty="0" err="1" smtClean="0">
                <a:solidFill>
                  <a:schemeClr val="bg1"/>
                </a:solidFill>
                <a:cs typeface="Traditional Arabic" pitchFamily="2" charset="-78"/>
              </a:rPr>
              <a:t>وترقيعية</a:t>
            </a:r>
            <a:r>
              <a:rPr lang="ar-SA" b="1" dirty="0" smtClean="0">
                <a:solidFill>
                  <a:schemeClr val="bg1"/>
                </a:solidFill>
                <a:cs typeface="Traditional Arabic" pitchFamily="2" charset="-78"/>
              </a:rPr>
              <a:t>، تمكن من تخفيض حالات عدم التأكد المرتبطة بأي قرار خاص بالسياسة العامة</a:t>
            </a:r>
            <a:r>
              <a:rPr lang="ar-DZ" b="1" dirty="0" smtClean="0">
                <a:solidFill>
                  <a:schemeClr val="bg1"/>
                </a:solidFill>
                <a:cs typeface="Traditional Arabic" pitchFamily="2" charset="-78"/>
              </a:rPr>
              <a:t> إلى غاية وصول القرار المتفق عليه</a:t>
            </a:r>
            <a:r>
              <a:rPr lang="ar-SA" b="1" dirty="0" smtClean="0">
                <a:solidFill>
                  <a:schemeClr val="bg1"/>
                </a:solidFill>
                <a:cs typeface="Traditional Arabic" pitchFamily="2" charset="-78"/>
              </a:rPr>
              <a:t>. </a:t>
            </a:r>
            <a:endParaRPr lang="fr-FR" b="1" dirty="0" smtClean="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357818" y="142852"/>
            <a:ext cx="3328982" cy="439718"/>
          </a:xfrm>
        </p:spPr>
        <p:style>
          <a:lnRef idx="1">
            <a:schemeClr val="accent4"/>
          </a:lnRef>
          <a:fillRef idx="2">
            <a:schemeClr val="accent4"/>
          </a:fillRef>
          <a:effectRef idx="1">
            <a:schemeClr val="accent4"/>
          </a:effectRef>
          <a:fontRef idx="minor">
            <a:schemeClr val="dk1"/>
          </a:fontRef>
        </p:style>
        <p:txBody>
          <a:bodyPr>
            <a:noAutofit/>
          </a:bodyPr>
          <a:lstStyle/>
          <a:p>
            <a:pPr algn="just" rtl="1"/>
            <a:r>
              <a:rPr lang="ar-DZ" sz="2800" b="1" dirty="0" smtClean="0">
                <a:cs typeface="Traditional Arabic" pitchFamily="2" charset="-78"/>
              </a:rPr>
              <a:t>2. </a:t>
            </a:r>
            <a:r>
              <a:rPr lang="ar-SA" sz="2800" b="1" dirty="0" smtClean="0">
                <a:cs typeface="Traditional Arabic" pitchFamily="2" charset="-78"/>
              </a:rPr>
              <a:t>التدرج المنطقي</a:t>
            </a:r>
            <a:endParaRPr lang="fr-FR" sz="2000" dirty="0" smtClean="0">
              <a:cs typeface="Traditional Arabic" pitchFamily="2" charset="-78"/>
            </a:endParaRPr>
          </a:p>
        </p:txBody>
      </p:sp>
      <p:sp>
        <p:nvSpPr>
          <p:cNvPr id="3" name="Espace réservé du contenu 2"/>
          <p:cNvSpPr>
            <a:spLocks noGrp="1"/>
          </p:cNvSpPr>
          <p:nvPr>
            <p:ph idx="1"/>
          </p:nvPr>
        </p:nvSpPr>
        <p:spPr>
          <a:xfrm>
            <a:off x="71438" y="857232"/>
            <a:ext cx="9072562" cy="5857916"/>
          </a:xfrm>
        </p:spPr>
        <p:txBody>
          <a:bodyPr>
            <a:noAutofit/>
          </a:bodyPr>
          <a:lstStyle/>
          <a:p>
            <a:pPr algn="just" rtl="1"/>
            <a:r>
              <a:rPr lang="ar-SA" sz="2800" b="1" dirty="0" smtClean="0">
                <a:solidFill>
                  <a:schemeClr val="bg1"/>
                </a:solidFill>
                <a:cs typeface="Traditional Arabic" pitchFamily="2" charset="-78"/>
              </a:rPr>
              <a:t>جاء على آثار أعمال </a:t>
            </a:r>
            <a:r>
              <a:rPr lang="en-US" sz="2800" b="1" dirty="0" err="1" smtClean="0">
                <a:solidFill>
                  <a:schemeClr val="bg1"/>
                </a:solidFill>
                <a:cs typeface="Traditional Arabic" pitchFamily="2" charset="-78"/>
              </a:rPr>
              <a:t>Lindblom</a:t>
            </a:r>
            <a:r>
              <a:rPr lang="ar-SA" sz="2800" b="1" dirty="0" smtClean="0">
                <a:solidFill>
                  <a:schemeClr val="bg1"/>
                </a:solidFill>
                <a:cs typeface="Traditional Arabic" pitchFamily="2" charset="-78"/>
              </a:rPr>
              <a:t>، أعمال </a:t>
            </a:r>
            <a:r>
              <a:rPr lang="en-US" sz="2800" b="1" dirty="0" smtClean="0">
                <a:solidFill>
                  <a:schemeClr val="bg1"/>
                </a:solidFill>
                <a:cs typeface="Traditional Arabic" pitchFamily="2" charset="-78"/>
              </a:rPr>
              <a:t>James Brian Quinn </a:t>
            </a:r>
            <a:r>
              <a:rPr lang="ar-DZ"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(1980</a:t>
            </a:r>
            <a:r>
              <a:rPr lang="ar-DZ" sz="2800" b="1" dirty="0" smtClean="0">
                <a:solidFill>
                  <a:schemeClr val="bg1"/>
                </a:solidFill>
                <a:cs typeface="Traditional Arabic" pitchFamily="2" charset="-78"/>
              </a:rPr>
              <a:t>)</a:t>
            </a:r>
            <a:r>
              <a:rPr lang="ar-SA" sz="2800" b="1" dirty="0" smtClean="0">
                <a:solidFill>
                  <a:schemeClr val="bg1"/>
                </a:solidFill>
                <a:cs typeface="Traditional Arabic" pitchFamily="2" charset="-78"/>
              </a:rPr>
              <a:t>. </a:t>
            </a:r>
            <a:r>
              <a:rPr lang="ar-DZ" sz="2800" b="1" dirty="0" smtClean="0">
                <a:solidFill>
                  <a:schemeClr val="bg1"/>
                </a:solidFill>
                <a:cs typeface="Traditional Arabic" pitchFamily="2" charset="-78"/>
              </a:rPr>
              <a:t>حيث </a:t>
            </a:r>
            <a:r>
              <a:rPr lang="ar-DZ" sz="2800" b="1" dirty="0" err="1" smtClean="0">
                <a:solidFill>
                  <a:schemeClr val="bg1"/>
                </a:solidFill>
                <a:cs typeface="Traditional Arabic" pitchFamily="2" charset="-78"/>
              </a:rPr>
              <a:t>ي</a:t>
            </a:r>
            <a:r>
              <a:rPr lang="ar-SA" sz="2800" b="1" dirty="0" smtClean="0">
                <a:solidFill>
                  <a:schemeClr val="bg1"/>
                </a:solidFill>
                <a:cs typeface="Traditional Arabic" pitchFamily="2" charset="-78"/>
              </a:rPr>
              <a:t>تفق </a:t>
            </a:r>
            <a:r>
              <a:rPr lang="en-US" sz="2800" b="1" dirty="0" smtClean="0">
                <a:solidFill>
                  <a:schemeClr val="bg1"/>
                </a:solidFill>
                <a:cs typeface="Traditional Arabic" pitchFamily="2" charset="-78"/>
              </a:rPr>
              <a:t>Quinn</a:t>
            </a:r>
            <a:r>
              <a:rPr lang="ar-DZ" sz="2800" b="1" dirty="0" smtClean="0">
                <a:solidFill>
                  <a:schemeClr val="bg1"/>
                </a:solidFill>
                <a:cs typeface="Traditional Arabic" pitchFamily="2" charset="-78"/>
              </a:rPr>
              <a:t> </a:t>
            </a:r>
            <a:r>
              <a:rPr lang="en-US"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مع </a:t>
            </a:r>
            <a:r>
              <a:rPr lang="en-US" sz="2800" b="1" dirty="0" err="1" smtClean="0">
                <a:solidFill>
                  <a:schemeClr val="bg1"/>
                </a:solidFill>
                <a:cs typeface="Traditional Arabic" pitchFamily="2" charset="-78"/>
              </a:rPr>
              <a:t>Lindblom</a:t>
            </a:r>
            <a:r>
              <a:rPr lang="ar-DZ"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على الطبيعة التدريجية لعملية اتخاذ القرار الإستراتيجي ولكن ليس على تفككها. بل أكد على أن الجهات الفاعلة الأساسية لهم القدرة على دمجها معا وتوجيهها نحو إستراتيجية محددة.</a:t>
            </a:r>
            <a:endParaRPr lang="ar-DZ" sz="2800" b="1" dirty="0" smtClean="0">
              <a:solidFill>
                <a:schemeClr val="bg1"/>
              </a:solidFill>
              <a:cs typeface="Traditional Arabic" pitchFamily="2" charset="-78"/>
            </a:endParaRPr>
          </a:p>
          <a:p>
            <a:pPr algn="just" rtl="1"/>
            <a:endParaRPr lang="fr-FR" sz="2800" b="1" dirty="0" smtClean="0">
              <a:solidFill>
                <a:schemeClr val="bg1"/>
              </a:solidFill>
              <a:cs typeface="Traditional Arabic" pitchFamily="2" charset="-78"/>
            </a:endParaRPr>
          </a:p>
          <a:p>
            <a:pPr algn="just" rtl="1"/>
            <a:r>
              <a:rPr lang="ar-SA" sz="2800" b="1" dirty="0" smtClean="0">
                <a:solidFill>
                  <a:schemeClr val="bg1"/>
                </a:solidFill>
                <a:cs typeface="Traditional Arabic" pitchFamily="2" charset="-78"/>
              </a:rPr>
              <a:t>بدأ </a:t>
            </a:r>
            <a:r>
              <a:rPr lang="en-US" sz="2800" b="1" dirty="0" smtClean="0">
                <a:solidFill>
                  <a:schemeClr val="bg1"/>
                </a:solidFill>
                <a:cs typeface="Traditional Arabic" pitchFamily="2" charset="-78"/>
              </a:rPr>
              <a:t>Quinn</a:t>
            </a:r>
            <a:r>
              <a:rPr lang="ar-DZ"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دراسته </a:t>
            </a:r>
            <a:r>
              <a:rPr lang="ar-DZ" sz="2800" b="1" dirty="0" smtClean="0">
                <a:solidFill>
                  <a:schemeClr val="bg1"/>
                </a:solidFill>
                <a:cs typeface="Traditional Arabic" pitchFamily="2" charset="-78"/>
              </a:rPr>
              <a:t>ب</a:t>
            </a:r>
            <a:r>
              <a:rPr lang="ar-SA" sz="2800" b="1" dirty="0" smtClean="0">
                <a:solidFill>
                  <a:schemeClr val="bg1"/>
                </a:solidFill>
                <a:cs typeface="Traditional Arabic" pitchFamily="2" charset="-78"/>
              </a:rPr>
              <a:t>مقابلات مع كبار </a:t>
            </a:r>
            <a:r>
              <a:rPr lang="ar-SA" sz="2800" b="1" dirty="0" err="1" smtClean="0">
                <a:solidFill>
                  <a:schemeClr val="bg1"/>
                </a:solidFill>
                <a:cs typeface="Traditional Arabic" pitchFamily="2" charset="-78"/>
              </a:rPr>
              <a:t>المسؤولين</a:t>
            </a:r>
            <a:r>
              <a:rPr lang="ar-SA" sz="2800" b="1" dirty="0" smtClean="0">
                <a:solidFill>
                  <a:schemeClr val="bg1"/>
                </a:solidFill>
                <a:cs typeface="Traditional Arabic" pitchFamily="2" charset="-78"/>
              </a:rPr>
              <a:t> التنفيذيين في العديد من الشركات الكبيرة الناجحة، الذين أكدوا بأن عملية </a:t>
            </a:r>
            <a:r>
              <a:rPr lang="ar-DZ" sz="2800" b="1" dirty="0" smtClean="0">
                <a:solidFill>
                  <a:schemeClr val="bg1"/>
                </a:solidFill>
                <a:cs typeface="Traditional Arabic" pitchFamily="2" charset="-78"/>
              </a:rPr>
              <a:t>اتخاذ القرار الاستراتيجي عملية </a:t>
            </a:r>
            <a:r>
              <a:rPr lang="ar-SA" sz="2800" b="1" dirty="0" smtClean="0">
                <a:solidFill>
                  <a:schemeClr val="bg1"/>
                </a:solidFill>
                <a:cs typeface="Traditional Arabic" pitchFamily="2" charset="-78"/>
              </a:rPr>
              <a:t>تدريجية تراكمية ذات منطق كامن يدمج كل مجالات وأطراف العملية </a:t>
            </a:r>
            <a:r>
              <a:rPr lang="ar-SA" sz="2800" b="1" dirty="0" err="1" smtClean="0">
                <a:solidFill>
                  <a:schemeClr val="bg1"/>
                </a:solidFill>
                <a:cs typeface="Traditional Arabic" pitchFamily="2" charset="-78"/>
              </a:rPr>
              <a:t>ويكامل</a:t>
            </a:r>
            <a:r>
              <a:rPr lang="ar-SA" sz="2800" b="1" dirty="0" smtClean="0">
                <a:solidFill>
                  <a:schemeClr val="bg1"/>
                </a:solidFill>
                <a:cs typeface="Traditional Arabic" pitchFamily="2" charset="-78"/>
              </a:rPr>
              <a:t> فيما بينها. ومن هنا، أطلق </a:t>
            </a:r>
            <a:r>
              <a:rPr lang="en-US" sz="2800" b="1" dirty="0" smtClean="0">
                <a:solidFill>
                  <a:schemeClr val="bg1"/>
                </a:solidFill>
                <a:cs typeface="Traditional Arabic" pitchFamily="2" charset="-78"/>
              </a:rPr>
              <a:t>Quinn</a:t>
            </a:r>
            <a:r>
              <a:rPr lang="ar-DZ" sz="2800" b="1" dirty="0" smtClean="0">
                <a:solidFill>
                  <a:schemeClr val="bg1"/>
                </a:solidFill>
                <a:cs typeface="Traditional Arabic" pitchFamily="2" charset="-78"/>
              </a:rPr>
              <a:t> </a:t>
            </a:r>
            <a:r>
              <a:rPr lang="ar-SA" sz="2800" b="1" dirty="0" smtClean="0">
                <a:solidFill>
                  <a:schemeClr val="bg1"/>
                </a:solidFill>
                <a:cs typeface="Traditional Arabic" pitchFamily="2" charset="-78"/>
              </a:rPr>
              <a:t>على هذه العملية </a:t>
            </a:r>
            <a:r>
              <a:rPr lang="ar-SA" sz="2800" b="1" dirty="0" err="1" smtClean="0">
                <a:solidFill>
                  <a:schemeClr val="bg1"/>
                </a:solidFill>
                <a:cs typeface="Traditional Arabic" pitchFamily="2" charset="-78"/>
              </a:rPr>
              <a:t>بـ</a:t>
            </a:r>
            <a:r>
              <a:rPr lang="ar-SA" sz="2800" b="1" dirty="0" smtClean="0">
                <a:solidFill>
                  <a:schemeClr val="bg1"/>
                </a:solidFill>
                <a:cs typeface="Traditional Arabic" pitchFamily="2" charset="-78"/>
              </a:rPr>
              <a:t>"التدرج المنطقي"، حيث تتجه الإستراتيجية الحقيقية نحو التشكل والتطور عندما تترابط تدفقات القرارات الداخلية والأحداث الخارجية وتمتزج معا لخلق توافق جديد وواسع النطاق حول العمل فيما بين الأعضاء الرئيسيين في فريق الإدارة العليا. وفي المنظمات المسيرة بشكل جيد، يقوم المديرين بالتوجيه </a:t>
            </a:r>
            <a:r>
              <a:rPr lang="ar-SA" sz="2800" b="1" dirty="0" err="1" smtClean="0">
                <a:solidFill>
                  <a:schemeClr val="bg1"/>
                </a:solidFill>
                <a:cs typeface="Traditional Arabic" pitchFamily="2" charset="-78"/>
              </a:rPr>
              <a:t>الإستباقي</a:t>
            </a:r>
            <a:r>
              <a:rPr lang="ar-SA" sz="2800" b="1" dirty="0" smtClean="0">
                <a:solidFill>
                  <a:schemeClr val="bg1"/>
                </a:solidFill>
                <a:cs typeface="Traditional Arabic" pitchFamily="2" charset="-78"/>
              </a:rPr>
              <a:t> لتدفقات العمل والأحداث تدريجيا نحو بناء الاستراتيجيات الواعية...</a:t>
            </a:r>
            <a:endParaRPr lang="fr-FR" sz="2800" b="1" dirty="0" smtClean="0">
              <a:solidFill>
                <a:schemeClr val="bg1"/>
              </a:solidFill>
              <a:cs typeface="Traditional Arabic" pitchFamily="2"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4324" y="285728"/>
            <a:ext cx="8543956" cy="6286544"/>
          </a:xfrm>
        </p:spPr>
        <p:txBody>
          <a:bodyPr>
            <a:normAutofit fontScale="92500" lnSpcReduction="20000"/>
          </a:bodyPr>
          <a:lstStyle/>
          <a:p>
            <a:pPr algn="just" rtl="1"/>
            <a:r>
              <a:rPr lang="ar-SA" b="1" dirty="0" smtClean="0">
                <a:solidFill>
                  <a:schemeClr val="bg1"/>
                </a:solidFill>
                <a:cs typeface="Traditional Arabic" pitchFamily="2" charset="-78"/>
              </a:rPr>
              <a:t>وحسب </a:t>
            </a:r>
            <a:r>
              <a:rPr lang="en-US" b="1" dirty="0" smtClean="0">
                <a:solidFill>
                  <a:schemeClr val="bg1"/>
                </a:solidFill>
                <a:cs typeface="Traditional Arabic" pitchFamily="2" charset="-78"/>
              </a:rPr>
              <a:t>Quinn</a:t>
            </a:r>
            <a:r>
              <a:rPr lang="ar-SA" b="1" dirty="0" smtClean="0">
                <a:solidFill>
                  <a:schemeClr val="bg1"/>
                </a:solidFill>
                <a:cs typeface="Traditional Arabic" pitchFamily="2" charset="-78"/>
              </a:rPr>
              <a:t>، تنتج هذه التدفقات للقرارات الداخلية عن القرارات المتخذة على مستوى كل نظام فرعي في المنظمة. حيث تتألف المنظمة من سلسلة من "النظم الفرعية" - مثل نظم </a:t>
            </a:r>
            <a:r>
              <a:rPr lang="ar-DZ" b="1" dirty="0" err="1" smtClean="0">
                <a:solidFill>
                  <a:schemeClr val="bg1"/>
                </a:solidFill>
                <a:cs typeface="Traditional Arabic" pitchFamily="2" charset="-78"/>
              </a:rPr>
              <a:t>الانتاج</a:t>
            </a:r>
            <a:r>
              <a:rPr lang="ar-SA" b="1" dirty="0" smtClean="0">
                <a:solidFill>
                  <a:schemeClr val="bg1"/>
                </a:solidFill>
                <a:cs typeface="Traditional Arabic" pitchFamily="2" charset="-78"/>
              </a:rPr>
              <a:t>، نظم العلاقات الخارجية... تحاول الإدارة الإستراتيجية تطوير أو زرع في عقول كبار التنفيذيين مسار متكامل ونموذج متجانس من القرارات المتخذة في كل نظام فرعي</a:t>
            </a:r>
            <a:r>
              <a:rPr lang="ar-DZ" b="1" dirty="0" smtClean="0">
                <a:solidFill>
                  <a:schemeClr val="bg1"/>
                </a:solidFill>
                <a:cs typeface="Traditional Arabic" pitchFamily="2" charset="-78"/>
              </a:rPr>
              <a:t>.</a:t>
            </a:r>
          </a:p>
          <a:p>
            <a:pPr algn="just" rtl="1"/>
            <a:endParaRPr lang="ar-DZ" b="1" dirty="0" smtClean="0">
              <a:solidFill>
                <a:schemeClr val="bg1"/>
              </a:solidFill>
              <a:cs typeface="Traditional Arabic" pitchFamily="2" charset="-78"/>
            </a:endParaRPr>
          </a:p>
          <a:p>
            <a:pPr algn="just" rtl="1"/>
            <a:r>
              <a:rPr lang="ar-SA" b="1" dirty="0" smtClean="0">
                <a:solidFill>
                  <a:schemeClr val="bg1"/>
                </a:solidFill>
                <a:cs typeface="Traditional Arabic" pitchFamily="2" charset="-78"/>
              </a:rPr>
              <a:t>بالتالي، يقترح نموذج التدرج المنطقي وجود عقلانية </a:t>
            </a:r>
            <a:r>
              <a:rPr lang="ar-SA" b="1" dirty="0" err="1" smtClean="0">
                <a:solidFill>
                  <a:schemeClr val="bg1"/>
                </a:solidFill>
                <a:cs typeface="Traditional Arabic" pitchFamily="2" charset="-78"/>
              </a:rPr>
              <a:t>قرارية</a:t>
            </a:r>
            <a:r>
              <a:rPr lang="ar-SA" b="1" dirty="0" smtClean="0">
                <a:solidFill>
                  <a:schemeClr val="bg1"/>
                </a:solidFill>
                <a:cs typeface="Traditional Arabic" pitchFamily="2" charset="-78"/>
              </a:rPr>
              <a:t> (بهدف الوصول إلى "أفضل" قرار) خلال مرحلة صياغة الإستراتيجية، وعقلانية قائمة على العمل (تركز على إشراك الأطراف وعلى منطق التعاون) خلال مرحلة تنفيذ الإستراتيجية. هذا النموذج يعتبر عملية اتخاذ القرار كعملية واعية </a:t>
            </a:r>
            <a:r>
              <a:rPr lang="ar-SA" b="1" dirty="0" err="1" smtClean="0">
                <a:solidFill>
                  <a:schemeClr val="bg1"/>
                </a:solidFill>
                <a:cs typeface="Traditional Arabic" pitchFamily="2" charset="-78"/>
              </a:rPr>
              <a:t>إستباقية</a:t>
            </a:r>
            <a:r>
              <a:rPr lang="ar-SA" b="1" dirty="0" smtClean="0">
                <a:solidFill>
                  <a:schemeClr val="bg1"/>
                </a:solidFill>
                <a:cs typeface="Traditional Arabic" pitchFamily="2" charset="-78"/>
              </a:rPr>
              <a:t>، تعتمد على التنسيق المخطط والمركزي للقرارات التدرجية. وتشمل القرارات الإستراتيجية، وفق نموذج التدرج المنطقي، مزيج من التقنيات السلوكية والمناورات السياسية والتحليل الرسمي، ضمن مسار تدرجي منطقي موجه نحو الأهداف التي تم تصميمها وتنقيحها على ضوء المعلومات الجديدة التي تظهر خلال مراحل العملية</a:t>
            </a:r>
            <a:r>
              <a:rPr lang="ar-DZ" b="1" dirty="0" smtClean="0">
                <a:solidFill>
                  <a:schemeClr val="bg1"/>
                </a:solidFill>
                <a:cs typeface="Traditional Arabic" pitchFamily="2" charset="-78"/>
              </a:rPr>
              <a:t>.</a:t>
            </a:r>
            <a:endParaRPr lang="fr-FR" b="1" dirty="0" smtClean="0">
              <a:solidFill>
                <a:schemeClr val="bg1"/>
              </a:solidFill>
              <a:cs typeface="Traditional Arabic" pitchFamily="2" charset="-78"/>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500034" y="785794"/>
            <a:ext cx="8286808" cy="5643602"/>
          </a:xfrm>
          <a:prstGeom prst="rect">
            <a:avLst/>
          </a:prstGeom>
          <a:noFill/>
          <a:ln w="9525">
            <a:noFill/>
            <a:miter lim="800000"/>
            <a:headEnd/>
            <a:tailEnd/>
          </a:ln>
          <a:effec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571736" y="274638"/>
            <a:ext cx="6115064" cy="72547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i="1" dirty="0" smtClean="0">
                <a:cs typeface="Traditional Arabic" pitchFamily="2" charset="-78"/>
              </a:rPr>
              <a:t>نموذج </a:t>
            </a:r>
            <a:r>
              <a:rPr lang="fr-FR" b="1" i="1" dirty="0" err="1" smtClean="0">
                <a:latin typeface="Times New Roman" pitchFamily="18" charset="0"/>
                <a:cs typeface="Times New Roman" pitchFamily="18" charset="0"/>
              </a:rPr>
              <a:t>Mintzberg</a:t>
            </a:r>
            <a:endParaRPr lang="fr-FR" b="1" i="1" dirty="0">
              <a:latin typeface="Times New Roman" pitchFamily="18" charset="0"/>
              <a:cs typeface="Times New Roman" pitchFamily="18" charset="0"/>
            </a:endParaRPr>
          </a:p>
        </p:txBody>
      </p:sp>
      <p:grpSp>
        <p:nvGrpSpPr>
          <p:cNvPr id="5" name="Groupe 4"/>
          <p:cNvGrpSpPr/>
          <p:nvPr/>
        </p:nvGrpSpPr>
        <p:grpSpPr>
          <a:xfrm>
            <a:off x="1285852" y="1714488"/>
            <a:ext cx="7715304" cy="4929222"/>
            <a:chOff x="285720" y="1071546"/>
            <a:chExt cx="8429684" cy="5286412"/>
          </a:xfrm>
        </p:grpSpPr>
        <p:pic>
          <p:nvPicPr>
            <p:cNvPr id="7169" name="Picture 1"/>
            <p:cNvPicPr>
              <a:picLocks noChangeAspect="1" noChangeArrowheads="1"/>
            </p:cNvPicPr>
            <p:nvPr/>
          </p:nvPicPr>
          <p:blipFill>
            <a:blip r:embed="rId2"/>
            <a:srcRect/>
            <a:stretch>
              <a:fillRect/>
            </a:stretch>
          </p:blipFill>
          <p:spPr bwMode="auto">
            <a:xfrm>
              <a:off x="285720" y="1071546"/>
              <a:ext cx="8429684" cy="5286412"/>
            </a:xfrm>
            <a:prstGeom prst="rect">
              <a:avLst/>
            </a:prstGeom>
            <a:noFill/>
            <a:ln w="9525">
              <a:noFill/>
              <a:miter lim="800000"/>
              <a:headEnd/>
              <a:tailEnd/>
            </a:ln>
            <a:effectLst/>
          </p:spPr>
        </p:pic>
        <p:sp>
          <p:nvSpPr>
            <p:cNvPr id="4" name="Rectangle 3"/>
            <p:cNvSpPr/>
            <p:nvPr/>
          </p:nvSpPr>
          <p:spPr>
            <a:xfrm>
              <a:off x="3857620" y="5959824"/>
              <a:ext cx="214314" cy="3571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rPr>
                <a:t>:</a:t>
              </a:r>
              <a:endParaRPr lang="fr-FR" sz="2000" dirty="0">
                <a:solidFill>
                  <a:schemeClr val="tx1"/>
                </a:solidFill>
              </a:endParaRPr>
            </a:p>
          </p:txBody>
        </p:sp>
      </p:grpSp>
      <p:pic>
        <p:nvPicPr>
          <p:cNvPr id="31746" name="Picture 2" descr="Résultat de recherche d'images pour &quot;Mintzberg&quot;"/>
          <p:cNvPicPr>
            <a:picLocks noChangeAspect="1" noChangeArrowheads="1"/>
          </p:cNvPicPr>
          <p:nvPr/>
        </p:nvPicPr>
        <p:blipFill>
          <a:blip r:embed="rId3"/>
          <a:srcRect/>
          <a:stretch>
            <a:fillRect/>
          </a:stretch>
        </p:blipFill>
        <p:spPr bwMode="auto">
          <a:xfrm>
            <a:off x="0" y="1"/>
            <a:ext cx="1928794" cy="207167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ar-DZ" b="1" i="1" dirty="0" smtClean="0">
                <a:cs typeface="Traditional Arabic" pitchFamily="2" charset="-78"/>
              </a:rPr>
              <a:t>أولا. مفهوم القرارات الإستراتيجية</a:t>
            </a:r>
            <a:endParaRPr lang="fr-FR" b="1" i="1" dirty="0">
              <a:cs typeface="Traditional Arabic" pitchFamily="2" charset="-78"/>
            </a:endParaRPr>
          </a:p>
        </p:txBody>
      </p:sp>
      <p:sp>
        <p:nvSpPr>
          <p:cNvPr id="3" name="Espace réservé du contenu 2"/>
          <p:cNvSpPr>
            <a:spLocks noGrp="1"/>
          </p:cNvSpPr>
          <p:nvPr>
            <p:ph idx="1"/>
          </p:nvPr>
        </p:nvSpPr>
        <p:spPr/>
        <p:txBody>
          <a:bodyPr>
            <a:normAutofit fontScale="85000" lnSpcReduction="10000"/>
          </a:bodyPr>
          <a:lstStyle/>
          <a:p>
            <a:pPr algn="just" rtl="1">
              <a:buNone/>
            </a:pPr>
            <a:r>
              <a:rPr lang="ar-DZ" dirty="0" smtClean="0">
                <a:cs typeface="Traditional Arabic" pitchFamily="2" charset="-78"/>
              </a:rPr>
              <a:t>غالبا ما يتوجه الباحثون لتعريف القرارات الإستراتيجية نسبة إلى خصائصها، مثل: </a:t>
            </a:r>
          </a:p>
          <a:p>
            <a:pPr algn="just" rtl="1"/>
            <a:r>
              <a:rPr lang="ar-DZ" dirty="0" smtClean="0">
                <a:cs typeface="Traditional Arabic" pitchFamily="2" charset="-78"/>
              </a:rPr>
              <a:t>هي قرارات معقدة وغير روتينية وغير مهيكلة (</a:t>
            </a:r>
            <a:r>
              <a:rPr lang="fr-FR" dirty="0" err="1" smtClean="0">
                <a:cs typeface="Traditional Arabic" pitchFamily="2" charset="-78"/>
              </a:rPr>
              <a:t>Schwenk</a:t>
            </a:r>
            <a:r>
              <a:rPr lang="fr-FR" dirty="0" smtClean="0">
                <a:cs typeface="Traditional Arabic" pitchFamily="2" charset="-78"/>
              </a:rPr>
              <a:t>, 1988</a:t>
            </a:r>
            <a:r>
              <a:rPr lang="ar-DZ" dirty="0" smtClean="0">
                <a:cs typeface="Traditional Arabic" pitchFamily="2" charset="-78"/>
              </a:rPr>
              <a:t>).</a:t>
            </a:r>
          </a:p>
          <a:p>
            <a:pPr algn="just" rtl="1"/>
            <a:r>
              <a:rPr lang="ar-DZ" dirty="0" smtClean="0">
                <a:cs typeface="Traditional Arabic" pitchFamily="2" charset="-78"/>
              </a:rPr>
              <a:t>هي قرارات معقدة، وتتصف بدرجة عالية من عدم التأكد نظرا لارتباطها بالمستقبل البعيد الغامض (أحمد محمود، 2003).</a:t>
            </a:r>
          </a:p>
          <a:p>
            <a:pPr algn="just" rtl="1"/>
            <a:r>
              <a:rPr lang="ar-DZ" dirty="0" smtClean="0">
                <a:cs typeface="Traditional Arabic" pitchFamily="2" charset="-78"/>
              </a:rPr>
              <a:t>هي قرارات غير مبرمجة، تتضمن تخصيص قدر كبير من الموارد ولها تأثير على المؤسسة ككل (</a:t>
            </a:r>
            <a:r>
              <a:rPr lang="fr-FR" dirty="0" smtClean="0">
                <a:cs typeface="Traditional Arabic" pitchFamily="2" charset="-78"/>
              </a:rPr>
              <a:t>David, 1996</a:t>
            </a:r>
            <a:r>
              <a:rPr lang="ar-DZ" dirty="0" smtClean="0">
                <a:cs typeface="Traditional Arabic" pitchFamily="2" charset="-78"/>
              </a:rPr>
              <a:t>).</a:t>
            </a:r>
          </a:p>
          <a:p>
            <a:pPr algn="just" rtl="1"/>
            <a:r>
              <a:rPr lang="ar-DZ" dirty="0" smtClean="0">
                <a:cs typeface="Traditional Arabic" pitchFamily="2" charset="-78"/>
              </a:rPr>
              <a:t>هي تلك القرارات التي تتضمن ما يجب أن تكون عليه الأهداف العامة أي بمعنى إلى أين يجب أن تتجه المؤسسة (</a:t>
            </a:r>
            <a:r>
              <a:rPr lang="ar-DZ" dirty="0" err="1" smtClean="0">
                <a:cs typeface="Traditional Arabic" pitchFamily="2" charset="-78"/>
              </a:rPr>
              <a:t>الجزيري</a:t>
            </a:r>
            <a:r>
              <a:rPr lang="ar-DZ" dirty="0" smtClean="0">
                <a:cs typeface="Traditional Arabic" pitchFamily="2" charset="-78"/>
              </a:rPr>
              <a:t>، 1993).</a:t>
            </a:r>
          </a:p>
          <a:p>
            <a:pPr algn="just" rtl="1"/>
            <a:r>
              <a:rPr lang="ar-DZ" dirty="0" smtClean="0">
                <a:cs typeface="Traditional Arabic" pitchFamily="2" charset="-78"/>
              </a:rPr>
              <a:t>هي قرارات تتخذ في مستوى أعلى، وترتبط بالمدى الطويل، يتم فيها التركيز على تحديد الفرص المتاحة وتجنب التهديدات المتوقعة في المحيط الخارجي (أحمد، 1983).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8" y="285728"/>
            <a:ext cx="9001156" cy="6072230"/>
          </a:xfrm>
        </p:spPr>
        <p:txBody>
          <a:bodyPr>
            <a:noAutofit/>
          </a:bodyPr>
          <a:lstStyle/>
          <a:p>
            <a:pPr algn="just" rtl="1">
              <a:buFont typeface="Wingdings" pitchFamily="2" charset="2"/>
              <a:buChar char="§"/>
            </a:pPr>
            <a:r>
              <a:rPr lang="ar-DZ" sz="2800" b="1" dirty="0" smtClean="0">
                <a:solidFill>
                  <a:schemeClr val="bg1"/>
                </a:solidFill>
                <a:cs typeface="Traditional Arabic" pitchFamily="2" charset="-78"/>
              </a:rPr>
              <a:t>وهو النموذج الأكثر شيوعا في عملية صنع القرار الاستراتيجي، حيث درس هنري </a:t>
            </a:r>
            <a:r>
              <a:rPr lang="ar-DZ" sz="2800" b="1" dirty="0" err="1" smtClean="0">
                <a:solidFill>
                  <a:schemeClr val="bg1"/>
                </a:solidFill>
                <a:cs typeface="Traditional Arabic" pitchFamily="2" charset="-78"/>
              </a:rPr>
              <a:t>مينتزبرج</a:t>
            </a:r>
            <a:r>
              <a:rPr lang="ar-DZ" sz="2800" b="1" dirty="0" smtClean="0">
                <a:solidFill>
                  <a:schemeClr val="bg1"/>
                </a:solidFill>
                <a:cs typeface="Traditional Arabic" pitchFamily="2" charset="-78"/>
              </a:rPr>
              <a:t> وزملائه 25 حالة من القرارات الإستراتيجية والعمليات المصاحبة لها. وعلى أساس هذه الدراسة حددوا الخصائص الأساسية للقرارات الإستراتيجية: قرارات جديدة، وذات أهداف مفتوحة ومتغيرة، لا تتخذ في ظل حالة عدم التأكد فحسب بل في ظل حالة مستمرة من الغموض لا يتوفر فيها شيء ولا يمكن فيها تحديد أي شيء. وتمكنوا من خلال هذه الدراسة من اقتراح هيكل أو نموذج عام يضبط عملية اتخاذ القرار غير الخطية وغير المهيكلة بسبب شدة التعقيد والديناميكية المستمرة.</a:t>
            </a:r>
          </a:p>
          <a:p>
            <a:pPr algn="just" rtl="1">
              <a:buFont typeface="Wingdings" pitchFamily="2" charset="2"/>
              <a:buChar char="§"/>
            </a:pPr>
            <a:r>
              <a:rPr lang="ar-DZ" sz="2800" b="1" dirty="0" smtClean="0">
                <a:solidFill>
                  <a:schemeClr val="bg1"/>
                </a:solidFill>
                <a:cs typeface="Traditional Arabic" pitchFamily="2" charset="-78"/>
              </a:rPr>
              <a:t>الإيجابيات:</a:t>
            </a:r>
          </a:p>
          <a:p>
            <a:pPr lvl="1" algn="just" rtl="1">
              <a:buFont typeface="Wingdings" pitchFamily="2" charset="2"/>
              <a:buChar char="§"/>
            </a:pPr>
            <a:r>
              <a:rPr lang="ar-DZ" b="1" dirty="0" smtClean="0">
                <a:solidFill>
                  <a:schemeClr val="bg1"/>
                </a:solidFill>
                <a:cs typeface="Traditional Arabic" pitchFamily="2" charset="-78"/>
              </a:rPr>
              <a:t>يعتبر القرار </a:t>
            </a:r>
            <a:r>
              <a:rPr lang="ar-DZ" b="1" u="sng" dirty="0" smtClean="0">
                <a:solidFill>
                  <a:schemeClr val="bg1"/>
                </a:solidFill>
                <a:cs typeface="Traditional Arabic" pitchFamily="2" charset="-78"/>
              </a:rPr>
              <a:t>كالتزام بمسار عمل </a:t>
            </a:r>
            <a:r>
              <a:rPr lang="ar-DZ" b="1" dirty="0" smtClean="0">
                <a:solidFill>
                  <a:schemeClr val="bg1"/>
                </a:solidFill>
                <a:cs typeface="Traditional Arabic" pitchFamily="2" charset="-78"/>
              </a:rPr>
              <a:t>محدد موجه نحو تحقيق هدف معين ... بدلا من اعتباره كمجرد اختيار بين مجموعة من البدائل.</a:t>
            </a:r>
          </a:p>
          <a:p>
            <a:pPr lvl="1" algn="just" rtl="1">
              <a:buFont typeface="Wingdings" pitchFamily="2" charset="2"/>
              <a:buChar char="§"/>
            </a:pPr>
            <a:r>
              <a:rPr lang="ar-DZ" b="1" dirty="0" smtClean="0">
                <a:solidFill>
                  <a:schemeClr val="bg1"/>
                </a:solidFill>
                <a:cs typeface="Traditional Arabic" pitchFamily="2" charset="-78"/>
              </a:rPr>
              <a:t>عملية اتخاذ القرار عملية غير خطية (حلقية </a:t>
            </a:r>
            <a:r>
              <a:rPr lang="fr-FR" b="1" dirty="0" smtClean="0">
                <a:solidFill>
                  <a:schemeClr val="bg1"/>
                </a:solidFill>
                <a:cs typeface="Traditional Arabic" pitchFamily="2" charset="-78"/>
              </a:rPr>
              <a:t>Circulaire</a:t>
            </a:r>
            <a:r>
              <a:rPr lang="ar-DZ" b="1" dirty="0" smtClean="0">
                <a:solidFill>
                  <a:schemeClr val="bg1"/>
                </a:solidFill>
                <a:cs typeface="Traditional Arabic" pitchFamily="2" charset="-78"/>
              </a:rPr>
              <a:t>)، يدور فيها متخذ القرار حول ثلاث مراحل أساسية تتخللها عمليات داعمة وعوامل ديناميكية (انطلاقا من فكرة </a:t>
            </a:r>
            <a:r>
              <a:rPr lang="fr-FR" b="1" dirty="0" smtClean="0">
                <a:solidFill>
                  <a:schemeClr val="bg1"/>
                </a:solidFill>
                <a:cs typeface="Traditional Arabic" pitchFamily="2" charset="-78"/>
              </a:rPr>
              <a:t>Simon</a:t>
            </a:r>
            <a:r>
              <a:rPr lang="ar-DZ" b="1" dirty="0" smtClean="0">
                <a:solidFill>
                  <a:schemeClr val="bg1"/>
                </a:solidFill>
                <a:cs typeface="Traditional Arabic" pitchFamily="2" charset="-78"/>
              </a:rPr>
              <a:t>): التحديد، التطوير والاختيار</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6" y="214290"/>
            <a:ext cx="8858280" cy="6500858"/>
          </a:xfrm>
        </p:spPr>
        <p:txBody>
          <a:bodyPr>
            <a:noAutofit/>
          </a:bodyPr>
          <a:lstStyle/>
          <a:p>
            <a:pPr marL="1371600" lvl="2" indent="-457200" algn="just" rtl="1">
              <a:buAutoNum type="arabicPeriod"/>
            </a:pPr>
            <a:r>
              <a:rPr lang="ar-DZ" sz="2500" b="1" u="sng" dirty="0" smtClean="0">
                <a:solidFill>
                  <a:schemeClr val="bg1"/>
                </a:solidFill>
                <a:cs typeface="Traditional Arabic" pitchFamily="2" charset="-78"/>
              </a:rPr>
              <a:t>مرحلة التحديد</a:t>
            </a:r>
            <a:r>
              <a:rPr lang="ar-DZ" sz="2500" b="1" dirty="0" smtClean="0">
                <a:solidFill>
                  <a:schemeClr val="bg1"/>
                </a:solidFill>
                <a:cs typeface="Traditional Arabic" pitchFamily="2" charset="-78"/>
              </a:rPr>
              <a:t>: </a:t>
            </a:r>
          </a:p>
          <a:p>
            <a:pPr marL="1371600" lvl="2" indent="-457200" algn="just" rtl="1">
              <a:buNone/>
            </a:pPr>
            <a:r>
              <a:rPr lang="ar-DZ" sz="2500" b="1" dirty="0" smtClean="0">
                <a:solidFill>
                  <a:schemeClr val="bg1"/>
                </a:solidFill>
                <a:cs typeface="Traditional Arabic" pitchFamily="2" charset="-78"/>
              </a:rPr>
              <a:t>تشمل عمليتين: التحديد (</a:t>
            </a:r>
            <a:r>
              <a:rPr lang="fr-FR" sz="2500" b="1" dirty="0" smtClean="0">
                <a:solidFill>
                  <a:schemeClr val="bg1"/>
                </a:solidFill>
                <a:cs typeface="Traditional Arabic" pitchFamily="2" charset="-78"/>
              </a:rPr>
              <a:t>Recognition</a:t>
            </a:r>
            <a:r>
              <a:rPr lang="ar-DZ" sz="2500" b="1" dirty="0" smtClean="0">
                <a:solidFill>
                  <a:schemeClr val="bg1"/>
                </a:solidFill>
                <a:cs typeface="Traditional Arabic" pitchFamily="2" charset="-78"/>
              </a:rPr>
              <a:t> أي تحديد مسبب القرار والذي يظهر إثر التدفق الهائل للبيانات الغامضة)؛ والتشخيص (أي عملية استكشاف واستغلال قنوات تدفق المعلومات المنفتحة والمتواجدة في المنظمة من أجل فهم الموقف والمثيرات المرتبطة </a:t>
            </a:r>
            <a:r>
              <a:rPr lang="ar-DZ" sz="2500" b="1" dirty="0" err="1" smtClean="0">
                <a:solidFill>
                  <a:schemeClr val="bg1"/>
                </a:solidFill>
                <a:cs typeface="Traditional Arabic" pitchFamily="2" charset="-78"/>
              </a:rPr>
              <a:t>به</a:t>
            </a:r>
            <a:r>
              <a:rPr lang="ar-DZ" sz="2500" b="1" dirty="0" smtClean="0">
                <a:solidFill>
                  <a:schemeClr val="bg1"/>
                </a:solidFill>
                <a:cs typeface="Traditional Arabic" pitchFamily="2" charset="-78"/>
              </a:rPr>
              <a:t>). وقد ركز الباحثون على تفصيل المثيرات أو المسببات التي تدفع لظهور القرارات الإستراتيجية، والنابعة من داخل وخارج المنظمة: </a:t>
            </a:r>
          </a:p>
          <a:p>
            <a:pPr lvl="3" algn="just" rtl="1">
              <a:buFont typeface="Wingdings" pitchFamily="2" charset="2"/>
              <a:buChar char="§"/>
            </a:pPr>
            <a:r>
              <a:rPr lang="ar-DZ" sz="2500" b="1" dirty="0" smtClean="0">
                <a:solidFill>
                  <a:schemeClr val="bg1"/>
                </a:solidFill>
                <a:cs typeface="Traditional Arabic" pitchFamily="2" charset="-78"/>
              </a:rPr>
              <a:t>قرارات الفرصة، والتي تصدر بطريقة إرادية على شكل أفكار، آراء... وتهدف إلى تطوير وتحسين وضعية المنظمة (إدخال </a:t>
            </a:r>
            <a:r>
              <a:rPr lang="ar-DZ" sz="2500" b="1" dirty="0" err="1" smtClean="0">
                <a:solidFill>
                  <a:schemeClr val="bg1"/>
                </a:solidFill>
                <a:cs typeface="Traditional Arabic" pitchFamily="2" charset="-78"/>
              </a:rPr>
              <a:t>منتوج</a:t>
            </a:r>
            <a:r>
              <a:rPr lang="ar-DZ" sz="2500" b="1" dirty="0" smtClean="0">
                <a:solidFill>
                  <a:schemeClr val="bg1"/>
                </a:solidFill>
                <a:cs typeface="Traditional Arabic" pitchFamily="2" charset="-78"/>
              </a:rPr>
              <a:t> جديد للسوق لتحسين الحصة السوقية)، </a:t>
            </a:r>
          </a:p>
          <a:p>
            <a:pPr lvl="3" algn="just" rtl="1">
              <a:buFont typeface="Wingdings" pitchFamily="2" charset="2"/>
              <a:buChar char="§"/>
            </a:pPr>
            <a:r>
              <a:rPr lang="ar-DZ" sz="2500" b="1" dirty="0" smtClean="0">
                <a:solidFill>
                  <a:schemeClr val="bg1"/>
                </a:solidFill>
                <a:cs typeface="Traditional Arabic" pitchFamily="2" charset="-78"/>
              </a:rPr>
              <a:t>قرارات الأزمة، حيث تستجيب المنظمة لضغوطات قاهرة تظهر فجأة وبشكل واضح تستقطب الانتباه مباشرة، هنا تقع المنظمة في موقف حاسم يتطلب منها ردة فعل فورية (اللجوء إلى عقد اندماج من أجل إنقاذ المؤسسة من الإفلاس). وكلا القرارين الفرصة والأزمة تمثلان الحدود القصوى والدنيا للوضعيات </a:t>
            </a:r>
            <a:r>
              <a:rPr lang="ar-DZ" sz="2500" b="1" dirty="0" err="1" smtClean="0">
                <a:solidFill>
                  <a:schemeClr val="bg1"/>
                </a:solidFill>
                <a:cs typeface="Traditional Arabic" pitchFamily="2" charset="-78"/>
              </a:rPr>
              <a:t>القرارية</a:t>
            </a:r>
            <a:r>
              <a:rPr lang="ar-DZ" sz="2500" b="1" dirty="0" smtClean="0">
                <a:solidFill>
                  <a:schemeClr val="bg1"/>
                </a:solidFill>
                <a:cs typeface="Traditional Arabic" pitchFamily="2" charset="-78"/>
              </a:rPr>
              <a:t> في المنظمة. </a:t>
            </a:r>
          </a:p>
          <a:p>
            <a:pPr lvl="3" algn="just" rtl="1">
              <a:buFont typeface="Wingdings" pitchFamily="2" charset="2"/>
              <a:buChar char="§"/>
            </a:pPr>
            <a:r>
              <a:rPr lang="ar-DZ" sz="2500" b="1" dirty="0" smtClean="0">
                <a:solidFill>
                  <a:schemeClr val="bg1"/>
                </a:solidFill>
                <a:cs typeface="Traditional Arabic" pitchFamily="2" charset="-78"/>
              </a:rPr>
              <a:t>أخيرا، قرارات المشكلة، وهي القرارات التي تقع بين القرارين السابقين، وتنتج عن ضغوطات وانحرافات أقل أهمية من الأزمة.</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357166"/>
            <a:ext cx="8901114" cy="6286544"/>
          </a:xfrm>
        </p:spPr>
        <p:txBody>
          <a:bodyPr>
            <a:normAutofit lnSpcReduction="10000"/>
          </a:bodyPr>
          <a:lstStyle/>
          <a:p>
            <a:pPr lvl="2" algn="just" rtl="1">
              <a:buNone/>
            </a:pPr>
            <a:r>
              <a:rPr lang="ar-DZ" b="1" dirty="0" smtClean="0">
                <a:solidFill>
                  <a:schemeClr val="bg1"/>
                </a:solidFill>
                <a:cs typeface="Traditional Arabic" pitchFamily="2" charset="-78"/>
              </a:rPr>
              <a:t>فخلال عملية تطوير الحل، يمكن أن تتغير وضعية عملية اتخاذ القرار بسبب حدوث أي تأخير أو بسبب بعض </a:t>
            </a:r>
            <a:r>
              <a:rPr lang="ar-DZ" b="1" dirty="0" err="1" smtClean="0">
                <a:solidFill>
                  <a:schemeClr val="bg1"/>
                </a:solidFill>
                <a:cs typeface="Traditional Arabic" pitchFamily="2" charset="-78"/>
              </a:rPr>
              <a:t>السلوكات</a:t>
            </a:r>
            <a:r>
              <a:rPr lang="ar-DZ" b="1" dirty="0" smtClean="0">
                <a:solidFill>
                  <a:schemeClr val="bg1"/>
                </a:solidFill>
                <a:cs typeface="Traditional Arabic" pitchFamily="2" charset="-78"/>
              </a:rPr>
              <a:t> الإدارية: مثلا قد تظهر فرصة تم تجاهلها سابقا كمشكلة أو كأزمة، وقد يقوم مسير ما بتحويل أزمة إلى مشكل من خلال بحثه عن حلول مؤقتة، أو قد ينظر للأزمة أو المشكلة كفرصة للإبداع...</a:t>
            </a:r>
          </a:p>
          <a:p>
            <a:pPr lvl="2" algn="just" rtl="1">
              <a:buFont typeface="Wingdings" pitchFamily="2" charset="2"/>
              <a:buChar char="§"/>
            </a:pPr>
            <a:r>
              <a:rPr lang="ar-DZ" b="1" dirty="0" smtClean="0">
                <a:solidFill>
                  <a:schemeClr val="bg1"/>
                </a:solidFill>
                <a:cs typeface="Traditional Arabic" pitchFamily="2" charset="-78"/>
              </a:rPr>
              <a:t>2. </a:t>
            </a:r>
            <a:r>
              <a:rPr lang="ar-DZ" b="1" u="sng" dirty="0" smtClean="0">
                <a:solidFill>
                  <a:schemeClr val="bg1"/>
                </a:solidFill>
                <a:cs typeface="Traditional Arabic" pitchFamily="2" charset="-78"/>
              </a:rPr>
              <a:t>مرحلة التطوير</a:t>
            </a:r>
            <a:r>
              <a:rPr lang="ar-DZ" b="1" dirty="0" smtClean="0">
                <a:solidFill>
                  <a:schemeClr val="bg1"/>
                </a:solidFill>
                <a:cs typeface="Traditional Arabic" pitchFamily="2" charset="-78"/>
              </a:rPr>
              <a:t>: فهي تمكن من تحديد البدائل واستيعابها، وتشمل عمليتين: البحث (البحث عن الحلول المعروفة والموجودة مسبقا)؛ التصميم (تطوير حلول جديدة أو تعديل الحلول المتواجدة مسبقا)، والتي تعتبر </a:t>
            </a:r>
            <a:r>
              <a:rPr lang="ar-DZ" b="1" dirty="0" err="1" smtClean="0">
                <a:solidFill>
                  <a:schemeClr val="bg1"/>
                </a:solidFill>
                <a:cs typeface="Traditional Arabic" pitchFamily="2" charset="-78"/>
              </a:rPr>
              <a:t>سلوكات</a:t>
            </a:r>
            <a:r>
              <a:rPr lang="ar-DZ" b="1" dirty="0" smtClean="0">
                <a:solidFill>
                  <a:schemeClr val="bg1"/>
                </a:solidFill>
                <a:cs typeface="Traditional Arabic" pitchFamily="2" charset="-78"/>
              </a:rPr>
              <a:t> تسعى لإيجاد البدائل للموقف محل القرار.</a:t>
            </a:r>
          </a:p>
          <a:p>
            <a:pPr lvl="2" algn="just" rtl="1">
              <a:buNone/>
            </a:pPr>
            <a:endParaRPr lang="ar-DZ" b="1" dirty="0" smtClean="0">
              <a:solidFill>
                <a:schemeClr val="bg1"/>
              </a:solidFill>
              <a:cs typeface="Traditional Arabic" pitchFamily="2" charset="-78"/>
            </a:endParaRPr>
          </a:p>
          <a:p>
            <a:pPr lvl="2" algn="just" rtl="1">
              <a:buFont typeface="Wingdings" pitchFamily="2" charset="2"/>
              <a:buChar char="§"/>
            </a:pPr>
            <a:r>
              <a:rPr lang="ar-DZ" b="1" dirty="0" smtClean="0">
                <a:solidFill>
                  <a:schemeClr val="bg1"/>
                </a:solidFill>
                <a:cs typeface="Traditional Arabic" pitchFamily="2" charset="-78"/>
              </a:rPr>
              <a:t>3. </a:t>
            </a:r>
            <a:r>
              <a:rPr lang="ar-DZ" b="1" u="sng" dirty="0" smtClean="0">
                <a:solidFill>
                  <a:schemeClr val="bg1"/>
                </a:solidFill>
                <a:cs typeface="Traditional Arabic" pitchFamily="2" charset="-78"/>
              </a:rPr>
              <a:t>مرحلة الاختيار</a:t>
            </a:r>
            <a:r>
              <a:rPr lang="ar-DZ" b="1" dirty="0" smtClean="0">
                <a:solidFill>
                  <a:schemeClr val="bg1"/>
                </a:solidFill>
                <a:cs typeface="Traditional Arabic" pitchFamily="2" charset="-78"/>
              </a:rPr>
              <a:t>: وتنقسم إلى ثلاث عمليات: </a:t>
            </a:r>
          </a:p>
          <a:p>
            <a:pPr lvl="3" algn="just" rtl="1">
              <a:buFont typeface="Wingdings" pitchFamily="2" charset="2"/>
              <a:buChar char="§"/>
            </a:pPr>
            <a:r>
              <a:rPr lang="ar-DZ" sz="2400" b="1" dirty="0" smtClean="0">
                <a:solidFill>
                  <a:schemeClr val="bg1"/>
                </a:solidFill>
                <a:cs typeface="Traditional Arabic" pitchFamily="2" charset="-78"/>
              </a:rPr>
              <a:t>التصفية </a:t>
            </a:r>
            <a:r>
              <a:rPr lang="fr-FR" sz="2400" b="1" dirty="0" err="1" smtClean="0">
                <a:solidFill>
                  <a:schemeClr val="bg1"/>
                </a:solidFill>
                <a:cs typeface="Traditional Arabic" pitchFamily="2" charset="-78"/>
              </a:rPr>
              <a:t>Screen</a:t>
            </a:r>
            <a:r>
              <a:rPr lang="ar-DZ" sz="2400" b="1" dirty="0" smtClean="0">
                <a:solidFill>
                  <a:schemeClr val="bg1"/>
                </a:solidFill>
                <a:cs typeface="Traditional Arabic" pitchFamily="2" charset="-78"/>
              </a:rPr>
              <a:t> (أي تحديد البدائل القابلة للتطبيق مباشرة من دون تقييم وتلك التي تتطلب تقييم جذري)، </a:t>
            </a:r>
          </a:p>
          <a:p>
            <a:pPr lvl="3" algn="just" rtl="1">
              <a:buFont typeface="Wingdings" pitchFamily="2" charset="2"/>
              <a:buChar char="§"/>
            </a:pPr>
            <a:r>
              <a:rPr lang="ar-DZ" sz="2400" b="1" dirty="0" smtClean="0">
                <a:solidFill>
                  <a:schemeClr val="bg1"/>
                </a:solidFill>
                <a:cs typeface="Traditional Arabic" pitchFamily="2" charset="-78"/>
              </a:rPr>
              <a:t>التقييم (الاختيار الفعلي بين البدائل من خلال ثلاث أساليب ممكنة تتغير </a:t>
            </a:r>
            <a:r>
              <a:rPr lang="ar-SA" sz="2400" b="1" dirty="0" smtClean="0">
                <a:solidFill>
                  <a:schemeClr val="bg1"/>
                </a:solidFill>
                <a:cs typeface="Traditional Arabic" pitchFamily="2" charset="-78"/>
              </a:rPr>
              <a:t>على حسب درجة تعقيد اتخاذ القرار</a:t>
            </a:r>
            <a:r>
              <a:rPr lang="ar-DZ" sz="2400" b="1" dirty="0" smtClean="0">
                <a:solidFill>
                  <a:schemeClr val="bg1"/>
                </a:solidFill>
                <a:cs typeface="Traditional Arabic" pitchFamily="2" charset="-78"/>
              </a:rPr>
              <a:t>: </a:t>
            </a:r>
            <a:r>
              <a:rPr lang="ar-SA" sz="2400" b="1" dirty="0" smtClean="0">
                <a:solidFill>
                  <a:schemeClr val="bg1"/>
                </a:solidFill>
                <a:cs typeface="Traditional Arabic" pitchFamily="2" charset="-78"/>
              </a:rPr>
              <a:t>الأحكام القائمة على الحدس والتجربة</a:t>
            </a:r>
            <a:r>
              <a:rPr lang="ar-DZ" sz="2400" b="1" dirty="0" smtClean="0">
                <a:solidFill>
                  <a:schemeClr val="bg1"/>
                </a:solidFill>
                <a:cs typeface="Traditional Arabic" pitchFamily="2" charset="-78"/>
              </a:rPr>
              <a:t> (الحدس </a:t>
            </a:r>
            <a:r>
              <a:rPr lang="fr-FR" sz="2400" b="1" dirty="0" err="1" smtClean="0">
                <a:solidFill>
                  <a:schemeClr val="bg1"/>
                </a:solidFill>
                <a:cs typeface="Traditional Arabic" pitchFamily="2" charset="-78"/>
              </a:rPr>
              <a:t>Judgment</a:t>
            </a:r>
            <a:r>
              <a:rPr lang="ar-DZ" sz="2400" b="1" dirty="0" smtClean="0">
                <a:solidFill>
                  <a:schemeClr val="bg1"/>
                </a:solidFill>
                <a:cs typeface="Traditional Arabic" pitchFamily="2" charset="-78"/>
              </a:rPr>
              <a:t>) التفاوض (</a:t>
            </a:r>
            <a:r>
              <a:rPr lang="fr-FR" sz="2400" b="1" dirty="0" err="1" smtClean="0">
                <a:solidFill>
                  <a:schemeClr val="bg1"/>
                </a:solidFill>
                <a:cs typeface="Traditional Arabic" pitchFamily="2" charset="-78"/>
              </a:rPr>
              <a:t>Bargaining</a:t>
            </a:r>
            <a:r>
              <a:rPr lang="ar-DZ" sz="2400" b="1" dirty="0" smtClean="0">
                <a:solidFill>
                  <a:schemeClr val="bg1"/>
                </a:solidFill>
                <a:cs typeface="Traditional Arabic" pitchFamily="2" charset="-78"/>
              </a:rPr>
              <a:t> </a:t>
            </a:r>
            <a:r>
              <a:rPr lang="ar-SA" sz="2400" b="1" dirty="0" smtClean="0">
                <a:solidFill>
                  <a:schemeClr val="bg1"/>
                </a:solidFill>
                <a:cs typeface="Traditional Arabic" pitchFamily="2" charset="-78"/>
              </a:rPr>
              <a:t>إذا </a:t>
            </a:r>
            <a:r>
              <a:rPr lang="ar-DZ" sz="2400" b="1" dirty="0" smtClean="0">
                <a:solidFill>
                  <a:schemeClr val="bg1"/>
                </a:solidFill>
                <a:cs typeface="Traditional Arabic" pitchFamily="2" charset="-78"/>
              </a:rPr>
              <a:t>ما </a:t>
            </a:r>
            <a:r>
              <a:rPr lang="ar-SA" sz="2400" b="1" dirty="0" smtClean="0">
                <a:solidFill>
                  <a:schemeClr val="bg1"/>
                </a:solidFill>
                <a:cs typeface="Traditional Arabic" pitchFamily="2" charset="-78"/>
              </a:rPr>
              <a:t>اختلفت مصالح الأطراف المعنيين بالقرار</a:t>
            </a:r>
            <a:r>
              <a:rPr lang="ar-DZ" sz="2400" b="1" dirty="0" smtClean="0">
                <a:solidFill>
                  <a:schemeClr val="bg1"/>
                </a:solidFill>
                <a:cs typeface="Traditional Arabic" pitchFamily="2" charset="-78"/>
              </a:rPr>
              <a:t>) والتحليل (</a:t>
            </a:r>
            <a:r>
              <a:rPr lang="fr-FR" sz="2400" b="1" dirty="0" err="1" smtClean="0">
                <a:solidFill>
                  <a:schemeClr val="bg1"/>
                </a:solidFill>
                <a:cs typeface="Traditional Arabic" pitchFamily="2" charset="-78"/>
              </a:rPr>
              <a:t>Analysis</a:t>
            </a:r>
            <a:r>
              <a:rPr lang="ar-DZ" sz="2400" b="1" dirty="0" smtClean="0">
                <a:solidFill>
                  <a:schemeClr val="bg1"/>
                </a:solidFill>
                <a:cs typeface="Traditional Arabic" pitchFamily="2" charset="-78"/>
              </a:rPr>
              <a:t>)؛ </a:t>
            </a:r>
          </a:p>
          <a:p>
            <a:pPr lvl="3" algn="just" rtl="1">
              <a:buFont typeface="Wingdings" pitchFamily="2" charset="2"/>
              <a:buChar char="§"/>
            </a:pPr>
            <a:r>
              <a:rPr lang="ar-DZ" sz="2400" b="1" dirty="0" smtClean="0">
                <a:solidFill>
                  <a:schemeClr val="bg1"/>
                </a:solidFill>
                <a:cs typeface="Traditional Arabic" pitchFamily="2" charset="-78"/>
              </a:rPr>
              <a:t>الترخيص (</a:t>
            </a:r>
            <a:r>
              <a:rPr lang="fr-FR" sz="2400" b="1" dirty="0" err="1" smtClean="0">
                <a:solidFill>
                  <a:schemeClr val="bg1"/>
                </a:solidFill>
                <a:cs typeface="Traditional Arabic" pitchFamily="2" charset="-78"/>
              </a:rPr>
              <a:t>authorization</a:t>
            </a:r>
            <a:r>
              <a:rPr lang="ar-DZ" sz="2400" b="1" dirty="0" smtClean="0">
                <a:solidFill>
                  <a:schemeClr val="bg1"/>
                </a:solidFill>
                <a:cs typeface="Traditional Arabic" pitchFamily="2" charset="-78"/>
              </a:rPr>
              <a:t> وتعني المصادقة على الحل المختار وقبوله من قبل الإدارة العليا). </a:t>
            </a:r>
            <a:endParaRPr lang="fr-FR" sz="4800" dirty="0">
              <a:solidFill>
                <a:schemeClr val="bg1"/>
              </a:solidFill>
              <a:cs typeface="Traditional Arabic" pitchFamily="2" charset="-7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6" y="428604"/>
            <a:ext cx="8929718" cy="6143668"/>
          </a:xfrm>
        </p:spPr>
        <p:txBody>
          <a:bodyPr>
            <a:noAutofit/>
          </a:bodyPr>
          <a:lstStyle/>
          <a:p>
            <a:pPr lvl="1" algn="just" rtl="1">
              <a:buFont typeface="Wingdings" pitchFamily="2" charset="2"/>
              <a:buChar char="§"/>
            </a:pPr>
            <a:r>
              <a:rPr lang="ar-DZ" sz="2400" b="1" dirty="0" smtClean="0">
                <a:solidFill>
                  <a:schemeClr val="bg1"/>
                </a:solidFill>
                <a:cs typeface="Traditional Arabic" pitchFamily="2" charset="-78"/>
              </a:rPr>
              <a:t>يلفت النموذج الانتباه إلى أن عملية اتخاذ القرار عملية غير مستقرة تشوبها عدة </a:t>
            </a:r>
            <a:r>
              <a:rPr lang="ar-DZ" sz="2400" b="1" dirty="0" err="1" smtClean="0">
                <a:solidFill>
                  <a:schemeClr val="bg1"/>
                </a:solidFill>
                <a:cs typeface="Traditional Arabic" pitchFamily="2" charset="-78"/>
              </a:rPr>
              <a:t>انقطاعات</a:t>
            </a:r>
            <a:r>
              <a:rPr lang="ar-DZ" sz="2400" b="1" dirty="0" smtClean="0">
                <a:solidFill>
                  <a:schemeClr val="bg1"/>
                </a:solidFill>
                <a:cs typeface="Traditional Arabic" pitchFamily="2" charset="-78"/>
              </a:rPr>
              <a:t> عند انتقالها من عملية إلى أخرى، فهي عملية ديناميكية تتم في إطار نظام مفتوح معرض لتفاعلات، لردود أفعال... أي إلى عدة عوامل ديناميكية تعكس بخصائصها مدى إستراتيجية العملية بكاملها. هذه العوامل تأثر على العملية بعدة طرق: بتأخيرها، بتوقيفها، بإعادة تفعيلها. وتتمثل هذه العوامل في: </a:t>
            </a:r>
          </a:p>
          <a:p>
            <a:pPr lvl="2" algn="just" rtl="1">
              <a:buFont typeface="Wingdings" pitchFamily="2" charset="2"/>
              <a:buChar char="§"/>
            </a:pPr>
            <a:r>
              <a:rPr lang="ar-DZ" b="1" dirty="0" err="1" smtClean="0">
                <a:solidFill>
                  <a:schemeClr val="bg1"/>
                </a:solidFill>
                <a:cs typeface="Traditional Arabic" pitchFamily="2" charset="-78"/>
              </a:rPr>
              <a:t>الانقطاعات</a:t>
            </a:r>
            <a:r>
              <a:rPr lang="ar-DZ" b="1" dirty="0" smtClean="0">
                <a:solidFill>
                  <a:schemeClr val="bg1"/>
                </a:solidFill>
                <a:cs typeface="Traditional Arabic" pitchFamily="2" charset="-78"/>
              </a:rPr>
              <a:t> (</a:t>
            </a:r>
            <a:r>
              <a:rPr lang="en-US" dirty="0" smtClean="0">
                <a:solidFill>
                  <a:schemeClr val="bg1"/>
                </a:solidFill>
                <a:cs typeface="Traditional Arabic" pitchFamily="2" charset="-78"/>
              </a:rPr>
              <a:t>Interrupt</a:t>
            </a:r>
            <a:r>
              <a:rPr lang="ar-DZ" b="1" dirty="0" smtClean="0">
                <a:solidFill>
                  <a:schemeClr val="bg1"/>
                </a:solidFill>
                <a:cs typeface="Traditional Arabic" pitchFamily="2" charset="-78"/>
              </a:rPr>
              <a:t>) الناتج عن ضغوطات المحيط، </a:t>
            </a:r>
          </a:p>
          <a:p>
            <a:pPr lvl="2" algn="just" rtl="1">
              <a:buFont typeface="Wingdings" pitchFamily="2" charset="2"/>
              <a:buChar char="§"/>
            </a:pPr>
            <a:r>
              <a:rPr lang="ar-DZ" b="1" dirty="0" smtClean="0">
                <a:solidFill>
                  <a:schemeClr val="bg1"/>
                </a:solidFill>
                <a:cs typeface="Traditional Arabic" pitchFamily="2" charset="-78"/>
              </a:rPr>
              <a:t>تأخر أو تعطل البرنامج (</a:t>
            </a:r>
            <a:r>
              <a:rPr lang="en-US" dirty="0" smtClean="0">
                <a:solidFill>
                  <a:schemeClr val="bg1"/>
                </a:solidFill>
                <a:cs typeface="Traditional Arabic" pitchFamily="2" charset="-78"/>
              </a:rPr>
              <a:t>scheduling delays</a:t>
            </a:r>
            <a:r>
              <a:rPr lang="ar-DZ" b="1" dirty="0" smtClean="0">
                <a:solidFill>
                  <a:schemeClr val="bg1"/>
                </a:solidFill>
                <a:cs typeface="Traditional Arabic" pitchFamily="2" charset="-78"/>
              </a:rPr>
              <a:t>) وكذا التأجيل والتسريع للعملية (</a:t>
            </a:r>
            <a:r>
              <a:rPr lang="en-US" dirty="0" smtClean="0">
                <a:solidFill>
                  <a:schemeClr val="bg1"/>
                </a:solidFill>
                <a:cs typeface="Traditional Arabic" pitchFamily="2" charset="-78"/>
              </a:rPr>
              <a:t>timing delays and speedups</a:t>
            </a:r>
            <a:r>
              <a:rPr lang="ar-DZ" b="1" dirty="0" smtClean="0">
                <a:solidFill>
                  <a:schemeClr val="bg1"/>
                </a:solidFill>
                <a:cs typeface="Traditional Arabic" pitchFamily="2" charset="-78"/>
              </a:rPr>
              <a:t>)، الناتجة عن متخذ القرار</a:t>
            </a:r>
          </a:p>
          <a:p>
            <a:pPr lvl="2" algn="just" rtl="1">
              <a:buFont typeface="Wingdings" pitchFamily="2" charset="2"/>
              <a:buChar char="§"/>
            </a:pPr>
            <a:r>
              <a:rPr lang="ar-DZ" b="1" dirty="0" smtClean="0">
                <a:solidFill>
                  <a:schemeClr val="bg1"/>
                </a:solidFill>
                <a:cs typeface="Traditional Arabic" pitchFamily="2" charset="-78"/>
              </a:rPr>
              <a:t>تأخر ردود الفعل (</a:t>
            </a:r>
            <a:r>
              <a:rPr lang="en-US" dirty="0" smtClean="0">
                <a:solidFill>
                  <a:schemeClr val="bg1"/>
                </a:solidFill>
                <a:cs typeface="Traditional Arabic" pitchFamily="2" charset="-78"/>
              </a:rPr>
              <a:t>feedback delays</a:t>
            </a:r>
            <a:r>
              <a:rPr lang="ar-DZ" b="1" dirty="0" smtClean="0">
                <a:solidFill>
                  <a:schemeClr val="bg1"/>
                </a:solidFill>
                <a:cs typeface="Traditional Arabic" pitchFamily="2" charset="-78"/>
              </a:rPr>
              <a:t>)، حلقات الفهم (</a:t>
            </a:r>
            <a:r>
              <a:rPr lang="en-US" dirty="0" smtClean="0">
                <a:solidFill>
                  <a:schemeClr val="bg1"/>
                </a:solidFill>
                <a:cs typeface="Traditional Arabic" pitchFamily="2" charset="-78"/>
              </a:rPr>
              <a:t>comprehension cycles</a:t>
            </a:r>
            <a:r>
              <a:rPr lang="ar-DZ" b="1" dirty="0" smtClean="0">
                <a:solidFill>
                  <a:schemeClr val="bg1"/>
                </a:solidFill>
                <a:cs typeface="Traditional Arabic" pitchFamily="2" charset="-78"/>
              </a:rPr>
              <a:t>)، تعديل الخلل (</a:t>
            </a:r>
            <a:r>
              <a:rPr lang="en-US" dirty="0" smtClean="0">
                <a:solidFill>
                  <a:schemeClr val="bg1"/>
                </a:solidFill>
                <a:cs typeface="Traditional Arabic" pitchFamily="2" charset="-78"/>
              </a:rPr>
              <a:t>failure recycles</a:t>
            </a:r>
            <a:r>
              <a:rPr lang="ar-DZ" b="1" dirty="0" smtClean="0">
                <a:solidFill>
                  <a:schemeClr val="bg1"/>
                </a:solidFill>
                <a:cs typeface="Traditional Arabic" pitchFamily="2" charset="-78"/>
              </a:rPr>
              <a:t>). والمرتبطة بعملية اتخاذ القرار  في حد ذاتها.</a:t>
            </a:r>
          </a:p>
          <a:p>
            <a:pPr marL="342900" lvl="1" indent="-342900" algn="just" rtl="1"/>
            <a:r>
              <a:rPr lang="ar-DZ" sz="2400" b="1" dirty="0" smtClean="0">
                <a:solidFill>
                  <a:schemeClr val="bg1"/>
                </a:solidFill>
                <a:cs typeface="Traditional Arabic" pitchFamily="2" charset="-78"/>
              </a:rPr>
              <a:t>السلبيات:</a:t>
            </a:r>
          </a:p>
          <a:p>
            <a:pPr marL="742950" lvl="2" indent="-342900" algn="just" rtl="1"/>
            <a:r>
              <a:rPr lang="ar-DZ" b="1" dirty="0" smtClean="0">
                <a:solidFill>
                  <a:schemeClr val="bg1"/>
                </a:solidFill>
                <a:cs typeface="Traditional Arabic" pitchFamily="2" charset="-78"/>
              </a:rPr>
              <a:t>يعتبر النموذج معقد للغاية، ولا يمكن للممارسين فهمه بسهولة</a:t>
            </a:r>
          </a:p>
          <a:p>
            <a:pPr marL="742950" lvl="2" indent="-342900" algn="just" rtl="1"/>
            <a:r>
              <a:rPr lang="ar-DZ" b="1" dirty="0" smtClean="0">
                <a:solidFill>
                  <a:schemeClr val="bg1"/>
                </a:solidFill>
                <a:cs typeface="Traditional Arabic" pitchFamily="2" charset="-78"/>
              </a:rPr>
              <a:t>يمكن تطبيقه على مستوى المنظمة لكن من الصعب تصوره على المستوى الفردي</a:t>
            </a:r>
            <a:endParaRPr lang="fr-FR" dirty="0">
              <a:solidFill>
                <a:schemeClr val="bg1"/>
              </a:solidFill>
              <a:cs typeface="Traditional Arabic" pitchFamily="2" charset="-7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err="1" smtClean="0">
                <a:cs typeface="Traditional Arabic" pitchFamily="2" charset="-78"/>
              </a:rPr>
              <a:t>Cynefin</a:t>
            </a:r>
            <a:r>
              <a:rPr lang="ar-SA" b="1" dirty="0" smtClean="0">
                <a:cs typeface="Traditional Arabic" pitchFamily="2" charset="-78"/>
              </a:rPr>
              <a:t> </a:t>
            </a:r>
            <a:r>
              <a:rPr lang="ar-DZ" b="1" i="1" dirty="0" smtClean="0">
                <a:cs typeface="Traditional Arabic" pitchFamily="2" charset="-78"/>
              </a:rPr>
              <a:t>نموذج </a:t>
            </a:r>
            <a:endParaRPr lang="fr-FR" b="1" i="1" dirty="0">
              <a:cs typeface="Traditional Arabic" pitchFamily="2" charset="-78"/>
            </a:endParaRPr>
          </a:p>
        </p:txBody>
      </p:sp>
      <p:pic>
        <p:nvPicPr>
          <p:cNvPr id="8196" name="Picture 4" descr="image1"/>
          <p:cNvPicPr>
            <a:picLocks noChangeAspect="1" noChangeArrowheads="1"/>
          </p:cNvPicPr>
          <p:nvPr/>
        </p:nvPicPr>
        <p:blipFill>
          <a:blip r:embed="rId2"/>
          <a:srcRect/>
          <a:stretch>
            <a:fillRect/>
          </a:stretch>
        </p:blipFill>
        <p:spPr bwMode="auto">
          <a:xfrm>
            <a:off x="785786" y="1214422"/>
            <a:ext cx="7358114" cy="5224238"/>
          </a:xfrm>
          <a:prstGeom prst="rect">
            <a:avLst/>
          </a:prstGeom>
          <a:noFill/>
          <a:ln>
            <a:solidFill>
              <a:schemeClr val="tx1"/>
            </a:solid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428604"/>
            <a:ext cx="8929718" cy="5857916"/>
          </a:xfrm>
        </p:spPr>
        <p:txBody>
          <a:bodyPr>
            <a:noAutofit/>
          </a:bodyPr>
          <a:lstStyle/>
          <a:p>
            <a:pPr algn="just" rtl="1"/>
            <a:r>
              <a:rPr lang="ar-SA" sz="2000" b="1" dirty="0" smtClean="0">
                <a:solidFill>
                  <a:schemeClr val="bg1"/>
                </a:solidFill>
                <a:cs typeface="Traditional Arabic" pitchFamily="2" charset="-78"/>
              </a:rPr>
              <a:t>وهو أكثر النماذج غير الخطية تطورا وابتكارا في اتخاذ القرار الاستراتيجي، </a:t>
            </a:r>
            <a:r>
              <a:rPr lang="ar-SA" sz="2000" b="1" dirty="0" err="1" smtClean="0">
                <a:solidFill>
                  <a:schemeClr val="bg1"/>
                </a:solidFill>
                <a:cs typeface="Traditional Arabic" pitchFamily="2" charset="-78"/>
              </a:rPr>
              <a:t>و</a:t>
            </a:r>
            <a:r>
              <a:rPr lang="ar-DZ" sz="2000" b="1" dirty="0" smtClean="0">
                <a:solidFill>
                  <a:schemeClr val="bg1"/>
                </a:solidFill>
                <a:cs typeface="Traditional Arabic" pitchFamily="2" charset="-78"/>
              </a:rPr>
              <a:t>يسمى بنموذج </a:t>
            </a:r>
            <a:r>
              <a:rPr lang="en-US" sz="2000" b="1" dirty="0" err="1" smtClean="0">
                <a:solidFill>
                  <a:schemeClr val="bg1"/>
                </a:solidFill>
                <a:cs typeface="Traditional Arabic" pitchFamily="2" charset="-78"/>
              </a:rPr>
              <a:t>Cynefin</a:t>
            </a:r>
            <a:r>
              <a:rPr lang="ar-SA" sz="2000" b="1" dirty="0" smtClean="0">
                <a:solidFill>
                  <a:schemeClr val="bg1"/>
                </a:solidFill>
                <a:cs typeface="Traditional Arabic" pitchFamily="2" charset="-78"/>
              </a:rPr>
              <a:t>، طوره  </a:t>
            </a:r>
            <a:r>
              <a:rPr lang="en-US" sz="2000" b="1" dirty="0" smtClean="0">
                <a:solidFill>
                  <a:schemeClr val="bg1"/>
                </a:solidFill>
                <a:cs typeface="Traditional Arabic" pitchFamily="2" charset="-78"/>
              </a:rPr>
              <a:t>Kurtz and Snowden</a:t>
            </a:r>
            <a:r>
              <a:rPr lang="ar-SA" sz="2000" b="1" dirty="0" smtClean="0">
                <a:solidFill>
                  <a:schemeClr val="bg1"/>
                </a:solidFill>
                <a:cs typeface="Traditional Arabic" pitchFamily="2" charset="-78"/>
              </a:rPr>
              <a:t> (2003). وتعني كلمة </a:t>
            </a:r>
            <a:r>
              <a:rPr lang="en-US" sz="2000" b="1" dirty="0" err="1" smtClean="0">
                <a:solidFill>
                  <a:schemeClr val="bg1"/>
                </a:solidFill>
                <a:cs typeface="Traditional Arabic" pitchFamily="2" charset="-78"/>
              </a:rPr>
              <a:t>Cynefin</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"الوطن" أو "المكان"، </a:t>
            </a:r>
            <a:r>
              <a:rPr lang="ar-DZ" sz="2000" b="1" dirty="0" smtClean="0">
                <a:solidFill>
                  <a:schemeClr val="bg1"/>
                </a:solidFill>
                <a:cs typeface="Traditional Arabic" pitchFamily="2" charset="-78"/>
              </a:rPr>
              <a:t>والمقصود </a:t>
            </a:r>
            <a:r>
              <a:rPr lang="ar-DZ" sz="2000" b="1" dirty="0" smtClean="0">
                <a:solidFill>
                  <a:schemeClr val="bg1"/>
                </a:solidFill>
                <a:cs typeface="Traditional Arabic" pitchFamily="2" charset="-78"/>
              </a:rPr>
              <a:t>أن النموذج يقدم </a:t>
            </a:r>
            <a:r>
              <a:rPr lang="ar-SA" sz="2000" b="1" dirty="0" smtClean="0">
                <a:solidFill>
                  <a:schemeClr val="bg1"/>
                </a:solidFill>
                <a:cs typeface="Traditional Arabic" pitchFamily="2" charset="-78"/>
              </a:rPr>
              <a:t>تصور متطور للأنظمة المعقدة التي تتميز بدرجة عالية من عدم التأكد.</a:t>
            </a:r>
            <a:r>
              <a:rPr lang="ar-DZ"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ويبين </a:t>
            </a:r>
            <a:r>
              <a:rPr lang="ar-SA" sz="2000" b="1" dirty="0" smtClean="0">
                <a:solidFill>
                  <a:schemeClr val="bg1"/>
                </a:solidFill>
                <a:cs typeface="Traditional Arabic" pitchFamily="2" charset="-78"/>
              </a:rPr>
              <a:t>الباحثان </a:t>
            </a:r>
            <a:r>
              <a:rPr lang="en-US" sz="2000" b="1" dirty="0" smtClean="0">
                <a:solidFill>
                  <a:schemeClr val="bg1"/>
                </a:solidFill>
                <a:cs typeface="Traditional Arabic" pitchFamily="2" charset="-78"/>
              </a:rPr>
              <a:t>Kurtz and Snowden</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بأن </a:t>
            </a:r>
            <a:r>
              <a:rPr lang="ar-SA" sz="2000" b="1" dirty="0" smtClean="0">
                <a:solidFill>
                  <a:schemeClr val="bg1"/>
                </a:solidFill>
                <a:cs typeface="Traditional Arabic" pitchFamily="2" charset="-78"/>
              </a:rPr>
              <a:t>النموذج </a:t>
            </a:r>
            <a:r>
              <a:rPr lang="ar-DZ" sz="2000" b="1" dirty="0" smtClean="0">
                <a:solidFill>
                  <a:schemeClr val="bg1"/>
                </a:solidFill>
                <a:cs typeface="Traditional Arabic" pitchFamily="2" charset="-78"/>
              </a:rPr>
              <a:t>هو في المقام الأول نموذجا "لخلق المعنى" (Sense making) من المواقف المتعرض لها ولا يسعى أبدا إلى محاولة لتصنيف مراحل عملية اتخاذ القرار كما يفعل النماذج السابقة، </a:t>
            </a:r>
            <a:r>
              <a:rPr lang="ar-DZ" sz="2000" b="1" dirty="0" err="1" smtClean="0">
                <a:solidFill>
                  <a:schemeClr val="bg1"/>
                </a:solidFill>
                <a:cs typeface="Traditional Arabic" pitchFamily="2" charset="-78"/>
              </a:rPr>
              <a:t>و</a:t>
            </a:r>
            <a:r>
              <a:rPr lang="ar-SA" sz="2000" b="1" dirty="0" smtClean="0">
                <a:solidFill>
                  <a:schemeClr val="bg1"/>
                </a:solidFill>
                <a:cs typeface="Traditional Arabic" pitchFamily="2" charset="-78"/>
              </a:rPr>
              <a:t>ينطلق من فكرة </a:t>
            </a:r>
            <a:r>
              <a:rPr lang="ar-DZ" sz="2000" b="1" dirty="0" smtClean="0">
                <a:solidFill>
                  <a:schemeClr val="bg1"/>
                </a:solidFill>
                <a:cs typeface="Traditional Arabic" pitchFamily="2" charset="-78"/>
              </a:rPr>
              <a:t>أساسية مفادها: </a:t>
            </a:r>
            <a:r>
              <a:rPr lang="ar-SA" sz="2000" b="1" dirty="0" smtClean="0">
                <a:solidFill>
                  <a:schemeClr val="bg1"/>
                </a:solidFill>
                <a:cs typeface="Traditional Arabic" pitchFamily="2" charset="-78"/>
              </a:rPr>
              <a:t>"كيف يتصور (</a:t>
            </a:r>
            <a:r>
              <a:rPr lang="en-US" sz="2000" b="1" dirty="0" smtClean="0">
                <a:solidFill>
                  <a:schemeClr val="bg1"/>
                </a:solidFill>
                <a:cs typeface="Traditional Arabic" pitchFamily="2" charset="-78"/>
              </a:rPr>
              <a:t>perceive</a:t>
            </a:r>
            <a:r>
              <a:rPr lang="ar-SA" sz="2000" b="1" dirty="0" smtClean="0">
                <a:solidFill>
                  <a:schemeClr val="bg1"/>
                </a:solidFill>
                <a:cs typeface="Traditional Arabic" pitchFamily="2" charset="-78"/>
              </a:rPr>
              <a:t>) الأفراد ويدركون (</a:t>
            </a:r>
            <a:r>
              <a:rPr lang="en-US" sz="2000" b="1" dirty="0" smtClean="0">
                <a:solidFill>
                  <a:schemeClr val="bg1"/>
                </a:solidFill>
                <a:cs typeface="Traditional Arabic" pitchFamily="2" charset="-78"/>
              </a:rPr>
              <a:t>make sense</a:t>
            </a:r>
            <a:r>
              <a:rPr lang="ar-SA" sz="2000" b="1" dirty="0" smtClean="0">
                <a:solidFill>
                  <a:schemeClr val="bg1"/>
                </a:solidFill>
                <a:cs typeface="Traditional Arabic" pitchFamily="2" charset="-78"/>
              </a:rPr>
              <a:t>) المواقف التي يتعرضون لها من أجل اتخاذ القرارات</a:t>
            </a:r>
            <a:r>
              <a:rPr lang="ar-DZ" sz="2000" b="1" dirty="0" smtClean="0">
                <a:solidFill>
                  <a:schemeClr val="bg1"/>
                </a:solidFill>
                <a:cs typeface="Traditional Arabic" pitchFamily="2" charset="-78"/>
              </a:rPr>
              <a:t>؟</a:t>
            </a:r>
            <a:r>
              <a:rPr lang="ar-SA" sz="2000" b="1" dirty="0" smtClean="0">
                <a:solidFill>
                  <a:schemeClr val="bg1"/>
                </a:solidFill>
                <a:cs typeface="Traditional Arabic" pitchFamily="2" charset="-78"/>
              </a:rPr>
              <a:t>". ويقترح النموذج أربع مقاربات أساسية لاتخاذ القرارات الإستراتيجية حددت على أساس خصائص الموقف المتعرض له</a:t>
            </a:r>
            <a:r>
              <a:rPr lang="ar-DZ" sz="2000" b="1" dirty="0" smtClean="0">
                <a:solidFill>
                  <a:schemeClr val="bg1"/>
                </a:solidFill>
                <a:cs typeface="Traditional Arabic" pitchFamily="2" charset="-78"/>
              </a:rPr>
              <a:t> (العلاقة بين السبب والنتيجة، طريقة اتخاذ القرارات والممارسات الناتجة عنها)</a:t>
            </a:r>
            <a:r>
              <a:rPr lang="ar-SA" sz="2000" b="1" dirty="0" smtClean="0">
                <a:solidFill>
                  <a:schemeClr val="bg1"/>
                </a:solidFill>
                <a:cs typeface="Traditional Arabic" pitchFamily="2" charset="-78"/>
              </a:rPr>
              <a:t>، يقع في مركزها مجال مفتوح يعبر عن حالة مجهولة (</a:t>
            </a:r>
            <a:r>
              <a:rPr lang="en-US" sz="2000" b="1" dirty="0" smtClean="0">
                <a:solidFill>
                  <a:schemeClr val="bg1"/>
                </a:solidFill>
                <a:cs typeface="Traditional Arabic" pitchFamily="2" charset="-78"/>
              </a:rPr>
              <a:t>unknown</a:t>
            </a:r>
            <a:r>
              <a:rPr lang="ar-SA" sz="2000" b="1" dirty="0" smtClean="0">
                <a:solidFill>
                  <a:schemeClr val="bg1"/>
                </a:solidFill>
                <a:cs typeface="Traditional Arabic" pitchFamily="2" charset="-78"/>
              </a:rPr>
              <a:t>) أو حالة من الاضطراب وعدم النظام (</a:t>
            </a:r>
            <a:r>
              <a:rPr lang="en-US" sz="2000" b="1" dirty="0" smtClean="0">
                <a:solidFill>
                  <a:schemeClr val="bg1"/>
                </a:solidFill>
                <a:cs typeface="Traditional Arabic" pitchFamily="2" charset="-78"/>
              </a:rPr>
              <a:t>disorder</a:t>
            </a:r>
            <a:r>
              <a:rPr lang="ar-SA" sz="2000" b="1" dirty="0" smtClean="0">
                <a:solidFill>
                  <a:schemeClr val="bg1"/>
                </a:solidFill>
                <a:cs typeface="Traditional Arabic" pitchFamily="2" charset="-78"/>
              </a:rPr>
              <a:t>). والهدف من النموذج لا يكمن في المفاضلة بين كل مقاربة وأخرى وإنما في كيفية الوصول إلى اتفاق يخفض إلى أدنى حد </a:t>
            </a:r>
            <a:r>
              <a:rPr lang="ar-DZ" sz="2000" b="1" dirty="0" smtClean="0">
                <a:solidFill>
                  <a:schemeClr val="bg1"/>
                </a:solidFill>
                <a:cs typeface="Traditional Arabic" pitchFamily="2" charset="-78"/>
              </a:rPr>
              <a:t>خطر وقوع متخذ القرار في </a:t>
            </a:r>
            <a:r>
              <a:rPr lang="ar-SA" sz="2000" b="1" dirty="0" smtClean="0">
                <a:solidFill>
                  <a:schemeClr val="bg1"/>
                </a:solidFill>
                <a:cs typeface="Traditional Arabic" pitchFamily="2" charset="-78"/>
              </a:rPr>
              <a:t>المجال المجهول (</a:t>
            </a:r>
            <a:r>
              <a:rPr lang="en-US" sz="2000" b="1" dirty="0" smtClean="0">
                <a:solidFill>
                  <a:schemeClr val="bg1"/>
                </a:solidFill>
                <a:cs typeface="Traditional Arabic" pitchFamily="2" charset="-78"/>
              </a:rPr>
              <a:t>unknown domain</a:t>
            </a:r>
            <a:r>
              <a:rPr lang="ar-SA" sz="2000" b="1" dirty="0" smtClean="0">
                <a:solidFill>
                  <a:schemeClr val="bg1"/>
                </a:solidFill>
                <a:cs typeface="Traditional Arabic" pitchFamily="2" charset="-78"/>
              </a:rPr>
              <a:t>). ويمكن تلخيص المقاربات الأربعة كما يلي: </a:t>
            </a:r>
            <a:endParaRPr lang="fr-FR" sz="2000" b="1" dirty="0" smtClean="0">
              <a:solidFill>
                <a:schemeClr val="bg1"/>
              </a:solidFill>
              <a:cs typeface="Traditional Arabic" pitchFamily="2" charset="-78"/>
            </a:endParaRPr>
          </a:p>
          <a:p>
            <a:pPr lvl="1" algn="just" rtl="1"/>
            <a:r>
              <a:rPr lang="ar-SA" sz="2000" b="1" dirty="0" smtClean="0">
                <a:solidFill>
                  <a:schemeClr val="bg1"/>
                </a:solidFill>
                <a:cs typeface="Traditional Arabic" pitchFamily="2" charset="-78"/>
              </a:rPr>
              <a:t>الموقف البسيط</a:t>
            </a:r>
            <a:r>
              <a:rPr lang="ar-DZ" sz="2000" b="1" dirty="0" smtClean="0">
                <a:solidFill>
                  <a:schemeClr val="bg1"/>
                </a:solidFill>
                <a:cs typeface="Traditional Arabic" pitchFamily="2" charset="-78"/>
              </a:rPr>
              <a:t> (المدرك </a:t>
            </a:r>
            <a:r>
              <a:rPr lang="fr-FR" sz="2000" b="1" dirty="0" err="1" smtClean="0">
                <a:solidFill>
                  <a:schemeClr val="bg1"/>
                </a:solidFill>
                <a:cs typeface="Traditional Arabic" pitchFamily="2" charset="-78"/>
              </a:rPr>
              <a:t>Known</a:t>
            </a:r>
            <a:r>
              <a:rPr lang="ar-DZ" sz="2000" b="1" dirty="0" smtClean="0">
                <a:solidFill>
                  <a:schemeClr val="bg1"/>
                </a:solidFill>
                <a:cs typeface="Traditional Arabic" pitchFamily="2" charset="-78"/>
              </a:rPr>
              <a:t>)</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هو موقف منتظم وخطي ومستقر حيث تكون العلاقات بين السبب والنتيجة موجودة وواضحة، يمكن التنبؤ </a:t>
            </a:r>
            <a:r>
              <a:rPr lang="ar-DZ" sz="2000" b="1" dirty="0" err="1" smtClean="0">
                <a:solidFill>
                  <a:schemeClr val="bg1"/>
                </a:solidFill>
                <a:cs typeface="Traditional Arabic" pitchFamily="2" charset="-78"/>
              </a:rPr>
              <a:t>بها</a:t>
            </a:r>
            <a:r>
              <a:rPr lang="ar-DZ" sz="2000" b="1" dirty="0" smtClean="0">
                <a:solidFill>
                  <a:schemeClr val="bg1"/>
                </a:solidFill>
                <a:cs typeface="Traditional Arabic" pitchFamily="2" charset="-78"/>
              </a:rPr>
              <a:t> ويمكن أن تتكرر. فهو يشمل وضع معروف من قبل متخذ القرار ومن قبل كل الأطراف الفاعلة مما يجعل القرار واضح ومحدد </a:t>
            </a:r>
            <a:r>
              <a:rPr lang="ar-DZ" sz="2000" b="1" dirty="0" err="1" smtClean="0">
                <a:solidFill>
                  <a:schemeClr val="bg1"/>
                </a:solidFill>
                <a:cs typeface="Traditional Arabic" pitchFamily="2" charset="-78"/>
              </a:rPr>
              <a:t>اتوماتيكيا</a:t>
            </a:r>
            <a:r>
              <a:rPr lang="ar-DZ" sz="2000" b="1" dirty="0" smtClean="0">
                <a:solidFill>
                  <a:schemeClr val="bg1"/>
                </a:solidFill>
                <a:cs typeface="Traditional Arabic" pitchFamily="2" charset="-78"/>
              </a:rPr>
              <a:t> وغير مثير للجدل. فاتخاذ القرار يتبع المسار التالي: SCR (إدراك- تصنيف-الاستجابة) (Sense-Categorize-Respond). من هذا النموذج تنتج أفضل الممارسات (Best Practices). (باختصار: </a:t>
            </a:r>
            <a:r>
              <a:rPr lang="ar-SA" sz="2000" b="1" dirty="0" smtClean="0">
                <a:solidFill>
                  <a:schemeClr val="bg1"/>
                </a:solidFill>
                <a:cs typeface="Traditional Arabic" pitchFamily="2" charset="-78"/>
              </a:rPr>
              <a:t>إدراك </a:t>
            </a:r>
            <a:r>
              <a:rPr lang="ar-DZ" sz="2000" b="1" dirty="0" smtClean="0">
                <a:solidFill>
                  <a:schemeClr val="bg1"/>
                </a:solidFill>
                <a:cs typeface="Traditional Arabic" pitchFamily="2" charset="-78"/>
              </a:rPr>
              <a:t>تام </a:t>
            </a:r>
            <a:r>
              <a:rPr lang="ar-DZ" sz="2000" b="1" dirty="0" err="1" smtClean="0">
                <a:solidFill>
                  <a:schemeClr val="bg1"/>
                </a:solidFill>
                <a:cs typeface="Traditional Arabic" pitchFamily="2" charset="-78"/>
              </a:rPr>
              <a:t>ل</a:t>
            </a:r>
            <a:r>
              <a:rPr lang="ar-SA" sz="2000" b="1" dirty="0" smtClean="0">
                <a:solidFill>
                  <a:schemeClr val="bg1"/>
                </a:solidFill>
                <a:cs typeface="Traditional Arabic" pitchFamily="2" charset="-78"/>
              </a:rPr>
              <a:t>لبيانات المتدفقة، </a:t>
            </a:r>
            <a:r>
              <a:rPr lang="ar-DZ" sz="2000" b="1" dirty="0" smtClean="0">
                <a:solidFill>
                  <a:schemeClr val="bg1"/>
                </a:solidFill>
                <a:cs typeface="Traditional Arabic" pitchFamily="2" charset="-78"/>
              </a:rPr>
              <a:t>القدرة على </a:t>
            </a:r>
            <a:r>
              <a:rPr lang="ar-SA" sz="2000" b="1" dirty="0" smtClean="0">
                <a:solidFill>
                  <a:schemeClr val="bg1"/>
                </a:solidFill>
                <a:cs typeface="Traditional Arabic" pitchFamily="2" charset="-78"/>
              </a:rPr>
              <a:t>تبويبها في شكل نماذج معروفة، الاستجابة وفق تصرفات محددة مسبقا</a:t>
            </a:r>
            <a:r>
              <a:rPr lang="ar-DZ" sz="2000" b="1" dirty="0" smtClean="0">
                <a:solidFill>
                  <a:schemeClr val="bg1"/>
                </a:solidFill>
                <a:cs typeface="Traditional Arabic" pitchFamily="2" charset="-78"/>
              </a:rP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285728"/>
            <a:ext cx="9001156" cy="6500810"/>
          </a:xfrm>
        </p:spPr>
        <p:txBody>
          <a:bodyPr>
            <a:noAutofit/>
          </a:bodyPr>
          <a:lstStyle/>
          <a:p>
            <a:pPr lvl="1" algn="just" rtl="1"/>
            <a:r>
              <a:rPr lang="ar-SA" sz="2000" b="1" dirty="0" smtClean="0">
                <a:solidFill>
                  <a:schemeClr val="bg1"/>
                </a:solidFill>
                <a:cs typeface="Traditional Arabic" pitchFamily="2" charset="-78"/>
              </a:rPr>
              <a:t>الموقف الصعب</a:t>
            </a:r>
            <a:r>
              <a:rPr lang="ar-DZ" sz="2000" b="1" dirty="0" smtClean="0">
                <a:solidFill>
                  <a:schemeClr val="bg1"/>
                </a:solidFill>
                <a:cs typeface="Traditional Arabic" pitchFamily="2" charset="-78"/>
              </a:rPr>
              <a:t> (</a:t>
            </a:r>
            <a:r>
              <a:rPr lang="fr-FR" sz="2000" b="1" dirty="0" err="1" smtClean="0">
                <a:solidFill>
                  <a:schemeClr val="bg1"/>
                </a:solidFill>
                <a:cs typeface="Traditional Arabic" pitchFamily="2" charset="-78"/>
              </a:rPr>
              <a:t>knowable</a:t>
            </a:r>
            <a:r>
              <a:rPr lang="fr-FR" sz="2000" b="1" dirty="0" smtClean="0">
                <a:solidFill>
                  <a:schemeClr val="bg1"/>
                </a:solidFill>
                <a:cs typeface="Traditional Arabic" pitchFamily="2" charset="-78"/>
              </a:rPr>
              <a:t>, </a:t>
            </a:r>
            <a:r>
              <a:rPr lang="en-US" sz="2000" b="1" dirty="0" smtClean="0">
                <a:solidFill>
                  <a:schemeClr val="bg1"/>
                </a:solidFill>
                <a:cs typeface="Traditional Arabic" pitchFamily="2" charset="-78"/>
              </a:rPr>
              <a:t>Complicated</a:t>
            </a:r>
            <a:r>
              <a:rPr lang="ar-DZ" sz="2000" b="1" dirty="0" smtClean="0">
                <a:solidFill>
                  <a:schemeClr val="bg1"/>
                </a:solidFill>
                <a:cs typeface="Traditional Arabic" pitchFamily="2" charset="-78"/>
              </a:rPr>
              <a:t>)</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وهو أيضا موقف منتظم حيث توجد علاقات بين السبب والنتيجة ولكن ليست واضحة لكل الأطراف، ومن الصعب تحديدها، فهي تتضمن ”ما يمكن أن يكون معروفا“ أي يحتمل وجود عدة إجابات مقبولة. في هذه الحالة نطلب تدخل الخبراء، وهو ما يؤدي إلى اتخاذ القرار على أساس SAR (إدراك- تحليل- الاستجابة) (Sense-Analyse-Respond). من هذا النموذج تنتج الممارسات الجيدة (Good Practices) والتي تختلف عن أفضل الممارسات في كونها تتطلب إدراك بأن العديد من الحلول توجد لنفس المشكلة ومن الخطر الاقتصار على حل واحد. (باختصار: </a:t>
            </a:r>
            <a:r>
              <a:rPr lang="ar-SA" sz="2000" b="1" dirty="0" smtClean="0">
                <a:solidFill>
                  <a:schemeClr val="bg1"/>
                </a:solidFill>
                <a:cs typeface="Traditional Arabic" pitchFamily="2" charset="-78"/>
              </a:rPr>
              <a:t>البحث عن المعنى من البيانات المتدفقة، تحليلها، </a:t>
            </a:r>
            <a:r>
              <a:rPr lang="ar-SA" sz="2000" b="1" dirty="0" err="1" smtClean="0">
                <a:solidFill>
                  <a:schemeClr val="bg1"/>
                </a:solidFill>
                <a:cs typeface="Traditional Arabic" pitchFamily="2" charset="-78"/>
              </a:rPr>
              <a:t>و</a:t>
            </a:r>
            <a:r>
              <a:rPr lang="ar-DZ" sz="2000" b="1" dirty="0" smtClean="0">
                <a:solidFill>
                  <a:schemeClr val="bg1"/>
                </a:solidFill>
                <a:cs typeface="Traditional Arabic" pitchFamily="2" charset="-78"/>
              </a:rPr>
              <a:t>الاستجابة </a:t>
            </a:r>
            <a:r>
              <a:rPr lang="ar-SA" sz="2000" b="1" dirty="0" smtClean="0">
                <a:solidFill>
                  <a:schemeClr val="bg1"/>
                </a:solidFill>
                <a:cs typeface="Traditional Arabic" pitchFamily="2" charset="-78"/>
              </a:rPr>
              <a:t>للموقف بالاستعانة بآراء الخبراء أو على أساس التحليل</a:t>
            </a:r>
            <a:r>
              <a:rPr lang="ar-DZ" sz="2000" b="1" dirty="0" smtClean="0">
                <a:solidFill>
                  <a:schemeClr val="bg1"/>
                </a:solidFill>
                <a:cs typeface="Traditional Arabic" pitchFamily="2" charset="-78"/>
              </a:rPr>
              <a:t>).</a:t>
            </a:r>
          </a:p>
          <a:p>
            <a:pPr lvl="1" rtl="1">
              <a:buNone/>
            </a:pPr>
            <a:endParaRPr lang="ar-DZ" sz="2000" b="1" dirty="0" smtClean="0">
              <a:solidFill>
                <a:schemeClr val="bg1"/>
              </a:solidFill>
              <a:cs typeface="Traditional Arabic" pitchFamily="2" charset="-78"/>
            </a:endParaRPr>
          </a:p>
          <a:p>
            <a:pPr lvl="1" algn="just" rtl="1"/>
            <a:r>
              <a:rPr lang="ar-SA" sz="2000" b="1" dirty="0" smtClean="0">
                <a:solidFill>
                  <a:schemeClr val="bg1"/>
                </a:solidFill>
                <a:cs typeface="Traditional Arabic" pitchFamily="2" charset="-78"/>
              </a:rPr>
              <a:t>الموقف المعقد</a:t>
            </a:r>
            <a:r>
              <a:rPr lang="ar-DZ" sz="2000" b="1" dirty="0" smtClean="0">
                <a:solidFill>
                  <a:schemeClr val="bg1"/>
                </a:solidFill>
                <a:cs typeface="Traditional Arabic" pitchFamily="2" charset="-78"/>
              </a:rPr>
              <a:t> (</a:t>
            </a:r>
            <a:r>
              <a:rPr lang="en-US" sz="2000" b="1" dirty="0" smtClean="0">
                <a:solidFill>
                  <a:schemeClr val="bg1"/>
                </a:solidFill>
                <a:cs typeface="Traditional Arabic" pitchFamily="2" charset="-78"/>
              </a:rPr>
              <a:t>Complex</a:t>
            </a:r>
            <a:r>
              <a:rPr lang="ar-DZ" sz="2000" b="1" dirty="0" smtClean="0">
                <a:solidFill>
                  <a:schemeClr val="bg1"/>
                </a:solidFill>
                <a:cs typeface="Traditional Arabic" pitchFamily="2" charset="-78"/>
              </a:rPr>
              <a:t>)</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في إطار هذا النظام، تكون العلاقات بين السبب والنتيجة غير واضحة وغير قابلة للتقدير ولا للتكرار ولا يمكن تحديدها إلى في وقت لاحق (بطريقة رجعية)، وبالتالي يسعى إلى البحث عن النتائج الجديدة. تتم عملية اتخاذ القرارات بطريقة علمية PSR (Probe-Sense- Respond) (الفحص والتدقيق-الإدراك- الاستجابة) وينتج عنها ممارسات ناشئة (Emergent practices)، أي طرق جديدة للتعامل مع الأمور (والتي تتجسد في كثير من الأحيان من خلال الجمع والمزج بين الحلول الموجودة سابقا). </a:t>
            </a:r>
            <a:endParaRPr lang="fr-FR" sz="2000" b="1" dirty="0" smtClean="0">
              <a:solidFill>
                <a:schemeClr val="bg1"/>
              </a:solidFill>
              <a:cs typeface="Traditional Arabic" pitchFamily="2" charset="-78"/>
            </a:endParaRPr>
          </a:p>
          <a:p>
            <a:pPr algn="just">
              <a:buNone/>
            </a:pPr>
            <a:endParaRPr lang="fr-FR" sz="1800" b="1" dirty="0" smtClean="0">
              <a:solidFill>
                <a:schemeClr val="bg1"/>
              </a:solidFill>
              <a:latin typeface="Times New Roman" pitchFamily="18" charset="0"/>
              <a:cs typeface="Times New Roman" pitchFamily="18" charset="0"/>
            </a:endParaRPr>
          </a:p>
          <a:p>
            <a:pPr lvl="1" algn="just" rtl="1"/>
            <a:r>
              <a:rPr lang="ar-SA" sz="2000" b="1" dirty="0" smtClean="0">
                <a:solidFill>
                  <a:schemeClr val="bg1"/>
                </a:solidFill>
                <a:cs typeface="Traditional Arabic" pitchFamily="2" charset="-78"/>
              </a:rPr>
              <a:t>الموقف الفوضوي</a:t>
            </a:r>
            <a:r>
              <a:rPr lang="ar-DZ" sz="2000" b="1" dirty="0" smtClean="0">
                <a:solidFill>
                  <a:schemeClr val="bg1"/>
                </a:solidFill>
                <a:cs typeface="Traditional Arabic" pitchFamily="2" charset="-78"/>
              </a:rPr>
              <a:t> (</a:t>
            </a:r>
            <a:r>
              <a:rPr lang="en-US" sz="2000" b="1" dirty="0" smtClean="0">
                <a:solidFill>
                  <a:schemeClr val="bg1"/>
                </a:solidFill>
                <a:cs typeface="Traditional Arabic" pitchFamily="2" charset="-78"/>
              </a:rPr>
              <a:t>Chaotic</a:t>
            </a:r>
            <a:r>
              <a:rPr lang="ar-DZ" sz="2000" b="1" dirty="0" smtClean="0">
                <a:solidFill>
                  <a:schemeClr val="bg1"/>
                </a:solidFill>
                <a:cs typeface="Traditional Arabic" pitchFamily="2" charset="-78"/>
              </a:rPr>
              <a:t>)</a:t>
            </a:r>
            <a:r>
              <a:rPr lang="ar-SA" sz="2000" b="1" dirty="0" smtClean="0">
                <a:solidFill>
                  <a:schemeClr val="bg1"/>
                </a:solidFill>
                <a:cs typeface="Traditional Arabic" pitchFamily="2" charset="-78"/>
              </a:rPr>
              <a:t>: </a:t>
            </a:r>
            <a:r>
              <a:rPr lang="ar-DZ" sz="2000" b="1" dirty="0" smtClean="0">
                <a:solidFill>
                  <a:schemeClr val="bg1"/>
                </a:solidFill>
                <a:cs typeface="Traditional Arabic" pitchFamily="2" charset="-78"/>
              </a:rPr>
              <a:t>وهو النظام الذي لا تظهر فيه أي علاقات بين السبب والنتيجة. فهو يحتاج إلى الاستقرار حتى تتحد معالمه. وتصبح عملية اتخاذ القرار في هذه الحالة على شكل ASR (التصرف- الإدراك-الاستجابة) (Act-Sense-Respond). وهو يؤدي إلى حلول جديدة تماما وفريدة من نوعها</a:t>
            </a:r>
            <a:r>
              <a:rPr lang="ar-DZ" sz="2000" b="1" dirty="0" smtClean="0">
                <a:solidFill>
                  <a:schemeClr val="bg1"/>
                </a:solidFill>
                <a:cs typeface="Traditional Arabic" pitchFamily="2" charset="-78"/>
              </a:rPr>
              <a:t>.</a:t>
            </a:r>
            <a:endParaRPr lang="fr-FR" sz="2000" b="1" dirty="0" smtClean="0">
              <a:solidFill>
                <a:schemeClr val="bg1"/>
              </a:solidFill>
              <a:cs typeface="Traditional Arabic" pitchFamily="2" charset="-7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gn="just" rtl="1"/>
            <a:r>
              <a:rPr lang="ar-DZ" sz="2000" b="1" dirty="0" smtClean="0">
                <a:solidFill>
                  <a:schemeClr val="bg1"/>
                </a:solidFill>
                <a:cs typeface="Traditional Arabic" pitchFamily="2" charset="-78"/>
              </a:rPr>
              <a:t>يضاف إلى هذه الحالات الأربعة حالة عدم النظام (Disorder) والتي تقع في مركز هذا النموذج حيث يجد متخذ القرار نفسه باستمرار. فحسب الموقف، يجب أن يقوم بالتحليل والتصرف بشكل مختلف. فلا يكون له علم بنوع النظام الذي هو موجود فيه، وبالتالي يجب أن يعتمد على </a:t>
            </a:r>
            <a:r>
              <a:rPr lang="ar-DZ" sz="2000" b="1" dirty="0" err="1" smtClean="0">
                <a:solidFill>
                  <a:schemeClr val="bg1"/>
                </a:solidFill>
                <a:cs typeface="Traditional Arabic" pitchFamily="2" charset="-78"/>
              </a:rPr>
              <a:t>تفضيلاته</a:t>
            </a:r>
            <a:r>
              <a:rPr lang="ar-DZ" sz="2000" b="1" dirty="0" smtClean="0">
                <a:solidFill>
                  <a:schemeClr val="bg1"/>
                </a:solidFill>
                <a:cs typeface="Traditional Arabic" pitchFamily="2" charset="-78"/>
              </a:rPr>
              <a:t> وخبرته لاتخاذ القرارات.</a:t>
            </a:r>
            <a:endParaRPr lang="fr-FR" sz="2000" b="1" dirty="0" smtClean="0">
              <a:solidFill>
                <a:schemeClr val="bg1"/>
              </a:solidFill>
              <a:cs typeface="Traditional Arabic" pitchFamily="2" charset="-78"/>
            </a:endParaRPr>
          </a:p>
          <a:p>
            <a:pPr algn="just" rtl="1"/>
            <a:r>
              <a:rPr lang="ar-SA" sz="2000" b="1" dirty="0" smtClean="0">
                <a:solidFill>
                  <a:schemeClr val="bg1"/>
                </a:solidFill>
                <a:cs typeface="Traditional Arabic" pitchFamily="2" charset="-78"/>
              </a:rPr>
              <a:t>الايجابيات</a:t>
            </a:r>
            <a:r>
              <a:rPr lang="ar-SA" sz="2000" dirty="0" smtClean="0">
                <a:solidFill>
                  <a:schemeClr val="bg1"/>
                </a:solidFill>
                <a:cs typeface="Traditional Arabic" pitchFamily="2" charset="-78"/>
              </a:rPr>
              <a:t>:</a:t>
            </a:r>
            <a:endParaRPr lang="fr-FR" sz="2000" dirty="0" smtClean="0">
              <a:solidFill>
                <a:schemeClr val="bg1"/>
              </a:solidFill>
              <a:cs typeface="Traditional Arabic" pitchFamily="2" charset="-78"/>
            </a:endParaRPr>
          </a:p>
          <a:p>
            <a:pPr lvl="1" algn="just" rtl="1"/>
            <a:r>
              <a:rPr lang="ar-SA" sz="2000" b="1" dirty="0" smtClean="0">
                <a:solidFill>
                  <a:schemeClr val="bg1"/>
                </a:solidFill>
                <a:cs typeface="Traditional Arabic" pitchFamily="2" charset="-78"/>
              </a:rPr>
              <a:t>يتلاءم هذا النموذج مع مختلف المواقف الإستراتيجية التي يواجهها متخذ القرار</a:t>
            </a:r>
            <a:endParaRPr lang="fr-FR" sz="2000" b="1" dirty="0" smtClean="0">
              <a:solidFill>
                <a:schemeClr val="bg1"/>
              </a:solidFill>
              <a:cs typeface="Traditional Arabic" pitchFamily="2" charset="-78"/>
            </a:endParaRPr>
          </a:p>
          <a:p>
            <a:pPr lvl="1" algn="just" rtl="1"/>
            <a:r>
              <a:rPr lang="ar-SA" sz="2000" b="1" dirty="0" smtClean="0">
                <a:solidFill>
                  <a:schemeClr val="bg1"/>
                </a:solidFill>
                <a:cs typeface="Traditional Arabic" pitchFamily="2" charset="-78"/>
              </a:rPr>
              <a:t>فهو يعكس التسيير الواقعي للمنظمة وكذا طريقة تفكيرها وأدائها المهام</a:t>
            </a:r>
            <a:endParaRPr lang="fr-FR" sz="2000" b="1" dirty="0" smtClean="0">
              <a:solidFill>
                <a:schemeClr val="bg1"/>
              </a:solidFill>
              <a:cs typeface="Traditional Arabic" pitchFamily="2" charset="-78"/>
            </a:endParaRPr>
          </a:p>
          <a:p>
            <a:pPr lvl="1" algn="just" rtl="1"/>
            <a:r>
              <a:rPr lang="ar-SA" sz="2000" b="1" dirty="0" smtClean="0">
                <a:solidFill>
                  <a:schemeClr val="bg1"/>
                </a:solidFill>
                <a:cs typeface="Traditional Arabic" pitchFamily="2" charset="-78"/>
              </a:rPr>
              <a:t>يفند النموذج عدة افتراضات مثل كون المنظمة في حالة انتظام تام وأغلب مواقفها بسيطة أو على الأقل صعبة لكن قابلة للإدراك، الأفراد يتميزون بالعقلانية التامة والدائمة، الفعل ينتج دائما عن القصد والتخطيط ولا يكون أبدا عرضة للصدفة أو لعوامل المفاجئة.</a:t>
            </a:r>
            <a:endParaRPr lang="ar-DZ" sz="2000" b="1" dirty="0" smtClean="0">
              <a:solidFill>
                <a:schemeClr val="bg1"/>
              </a:solidFill>
              <a:cs typeface="Traditional Arabic" pitchFamily="2" charset="-78"/>
            </a:endParaRPr>
          </a:p>
          <a:p>
            <a:pPr algn="just" rtl="1"/>
            <a:r>
              <a:rPr lang="ar-SA" sz="2000" b="1" dirty="0" smtClean="0">
                <a:solidFill>
                  <a:schemeClr val="bg1"/>
                </a:solidFill>
                <a:cs typeface="Traditional Arabic" pitchFamily="2" charset="-78"/>
              </a:rPr>
              <a:t>السلبيات</a:t>
            </a:r>
            <a:endParaRPr lang="fr-FR" sz="2000" b="1" dirty="0" smtClean="0">
              <a:solidFill>
                <a:schemeClr val="bg1"/>
              </a:solidFill>
              <a:cs typeface="Traditional Arabic" pitchFamily="2" charset="-78"/>
            </a:endParaRPr>
          </a:p>
          <a:p>
            <a:pPr lvl="1" algn="just" rtl="1"/>
            <a:r>
              <a:rPr lang="ar-DZ" sz="2000" b="1" dirty="0" smtClean="0">
                <a:solidFill>
                  <a:schemeClr val="bg1"/>
                </a:solidFill>
                <a:cs typeface="Traditional Arabic" pitchFamily="2" charset="-78"/>
              </a:rPr>
              <a:t>هو نموذج حديث جدا ومطور أساسا لاستعماله في إطار مجالات إدارة المعرفة</a:t>
            </a:r>
            <a:endParaRPr lang="fr-FR" sz="2000" b="1" dirty="0" smtClean="0">
              <a:solidFill>
                <a:schemeClr val="bg1"/>
              </a:solidFill>
              <a:cs typeface="Traditional Arabic" pitchFamily="2" charset="-78"/>
            </a:endParaRPr>
          </a:p>
          <a:p>
            <a:pPr lvl="1" algn="just" rtl="1"/>
            <a:r>
              <a:rPr lang="ar-DZ" sz="2000" b="1" dirty="0" smtClean="0">
                <a:solidFill>
                  <a:schemeClr val="bg1"/>
                </a:solidFill>
                <a:cs typeface="Traditional Arabic" pitchFamily="2" charset="-78"/>
              </a:rPr>
              <a:t>لم يتم اختبار هذا النموذج بعد في إطار اتخاذ القرارات الإستراتيجية بالمنظمات وبالتالي مازال يحتاج للمزيد من التطوير والتعديل حتى يصبح مقبول</a:t>
            </a:r>
            <a:endParaRPr lang="ar-DZ" sz="2000" dirty="0" smtClean="0">
              <a:solidFill>
                <a:schemeClr val="bg1"/>
              </a:solidFill>
              <a:cs typeface="Traditional Arabic" pitchFamily="2" charset="-7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14356"/>
          </a:xfrm>
        </p:spPr>
        <p:style>
          <a:lnRef idx="3">
            <a:schemeClr val="lt1"/>
          </a:lnRef>
          <a:fillRef idx="1">
            <a:schemeClr val="accent2"/>
          </a:fillRef>
          <a:effectRef idx="1">
            <a:schemeClr val="accent2"/>
          </a:effectRef>
          <a:fontRef idx="minor">
            <a:schemeClr val="lt1"/>
          </a:fontRef>
        </p:style>
        <p:txBody>
          <a:bodyPr>
            <a:noAutofit/>
          </a:bodyPr>
          <a:lstStyle/>
          <a:p>
            <a:pPr rtl="1"/>
            <a:r>
              <a:rPr lang="ar-DZ" sz="2800" b="1" i="1" dirty="0" smtClean="0">
                <a:cs typeface="Traditional Arabic" pitchFamily="2" charset="-78"/>
              </a:rPr>
              <a:t>بالتالي...</a:t>
            </a:r>
            <a:endParaRPr lang="fr-FR" sz="2800" dirty="0">
              <a:cs typeface="Traditional Arabic" pitchFamily="2" charset="-78"/>
            </a:endParaRPr>
          </a:p>
        </p:txBody>
      </p:sp>
      <p:sp>
        <p:nvSpPr>
          <p:cNvPr id="3" name="Espace réservé du contenu 2"/>
          <p:cNvSpPr>
            <a:spLocks noGrp="1"/>
          </p:cNvSpPr>
          <p:nvPr>
            <p:ph idx="1"/>
          </p:nvPr>
        </p:nvSpPr>
        <p:spPr>
          <a:xfrm>
            <a:off x="71406" y="714356"/>
            <a:ext cx="9001156" cy="6143644"/>
          </a:xfrm>
        </p:spPr>
        <p:txBody>
          <a:bodyPr>
            <a:noAutofit/>
          </a:bodyPr>
          <a:lstStyle/>
          <a:p>
            <a:pPr algn="just" rtl="1"/>
            <a:r>
              <a:rPr lang="ar-DZ" sz="2300" dirty="0" smtClean="0">
                <a:cs typeface="Traditional Arabic" pitchFamily="2" charset="-78"/>
              </a:rPr>
              <a:t>يعاني نموذج القرار الكلاسيكي من عدة نقاط ضعف خاصة في إطار القرارات المتخذة ضمن الظروف الإستراتيجية المعقدة. إذ لا يسمح هذا النموذج، رغم اعتماد بعض باحثيه لمصطلح "الديناميكية"، بتبني نظرة شاملة لردود الفعل الرجعية أو التغذية العكسية التي تعتبر أساس تطور الأنظمة المعقدة. تمكن ردود الفعل هذه من تحديد الآليات السلوكية للأنظمة من أجل التعرف على نمط عملهم وتقدير بالتالي </a:t>
            </a:r>
            <a:r>
              <a:rPr lang="ar-DZ" sz="2300" dirty="0" err="1" smtClean="0">
                <a:cs typeface="Traditional Arabic" pitchFamily="2" charset="-78"/>
              </a:rPr>
              <a:t>سلوكاتهم</a:t>
            </a:r>
            <a:r>
              <a:rPr lang="ar-DZ" sz="2300" dirty="0" smtClean="0">
                <a:cs typeface="Traditional Arabic" pitchFamily="2" charset="-78"/>
              </a:rPr>
              <a:t> المستقبلية (</a:t>
            </a:r>
            <a:r>
              <a:rPr lang="fr-FR" sz="2300" dirty="0" err="1" smtClean="0">
                <a:cs typeface="Traditional Arabic" pitchFamily="2" charset="-78"/>
              </a:rPr>
              <a:t>Senge</a:t>
            </a:r>
            <a:r>
              <a:rPr lang="fr-FR" sz="2300" dirty="0" smtClean="0">
                <a:cs typeface="Traditional Arabic" pitchFamily="2" charset="-78"/>
              </a:rPr>
              <a:t>, 1990</a:t>
            </a:r>
            <a:r>
              <a:rPr lang="ar-DZ" sz="2300" dirty="0" smtClean="0">
                <a:cs typeface="Traditional Arabic" pitchFamily="2" charset="-78"/>
              </a:rPr>
              <a:t>). كما أن </a:t>
            </a:r>
            <a:r>
              <a:rPr lang="ar-SA" sz="2300" dirty="0" smtClean="0">
                <a:cs typeface="Traditional Arabic" pitchFamily="2" charset="-78"/>
              </a:rPr>
              <a:t>النظرة المرحلية المنتظمة </a:t>
            </a:r>
            <a:r>
              <a:rPr lang="ar-DZ" sz="2300" dirty="0" smtClean="0">
                <a:cs typeface="Traditional Arabic" pitchFamily="2" charset="-78"/>
              </a:rPr>
              <a:t>(الخطية) </a:t>
            </a:r>
            <a:r>
              <a:rPr lang="ar-SA" sz="2300" dirty="0" smtClean="0">
                <a:cs typeface="Traditional Arabic" pitchFamily="2" charset="-78"/>
              </a:rPr>
              <a:t>للعملية لا تعكس الواقع الحقيقي ولا مدى تعقد العملية. حتى لو </a:t>
            </a:r>
            <a:r>
              <a:rPr lang="ar-SA" sz="2300" dirty="0" err="1" smtClean="0">
                <a:cs typeface="Traditional Arabic" pitchFamily="2" charset="-78"/>
              </a:rPr>
              <a:t>ا</a:t>
            </a:r>
            <a:r>
              <a:rPr lang="ar-DZ" sz="2300" dirty="0" smtClean="0">
                <a:cs typeface="Traditional Arabic" pitchFamily="2" charset="-78"/>
              </a:rPr>
              <a:t>فترضنا أن عملية اتخاذ القرار تبدأ بمرحلة صياغة الأهداف/التعريف بالمشكلة وتنتهي عند تنفيذ القرار، ففي إطار الأنظمة المعقدة، ونظرا استمرارية العملية، لا تعتبر المراحل إلا حدود معنوية من أجل هيكلة التحليل لكن في الحقيقة لا يمكن التحديد بدقة متى تبدأ ومتى تنتهي هذه العملية. </a:t>
            </a:r>
            <a:r>
              <a:rPr lang="ar-SA" sz="2300" dirty="0" smtClean="0">
                <a:cs typeface="Traditional Arabic" pitchFamily="2" charset="-78"/>
              </a:rPr>
              <a:t>لذلك فالتوجه اليوم يشجع التمثيل الحلقي، </a:t>
            </a:r>
            <a:r>
              <a:rPr lang="ar-DZ" sz="2300" dirty="0" smtClean="0">
                <a:cs typeface="Traditional Arabic" pitchFamily="2" charset="-78"/>
              </a:rPr>
              <a:t>الذي يأخذ بعين الاعتبار </a:t>
            </a:r>
            <a:r>
              <a:rPr lang="ar-DZ" sz="2300" dirty="0" err="1" smtClean="0">
                <a:cs typeface="Traditional Arabic" pitchFamily="2" charset="-78"/>
              </a:rPr>
              <a:t>السلوكات</a:t>
            </a:r>
            <a:r>
              <a:rPr lang="ar-DZ" sz="2300" dirty="0" smtClean="0">
                <a:cs typeface="Traditional Arabic" pitchFamily="2" charset="-78"/>
              </a:rPr>
              <a:t> المرتدة (</a:t>
            </a:r>
            <a:r>
              <a:rPr lang="ar-SA" sz="2300" dirty="0" smtClean="0">
                <a:cs typeface="Traditional Arabic" pitchFamily="2" charset="-78"/>
              </a:rPr>
              <a:t>الرجوع للخلف) أو المسارات التي تتجزأ إلى عدة فروع (</a:t>
            </a:r>
            <a:r>
              <a:rPr lang="fr-FR" sz="2300" dirty="0" err="1" smtClean="0">
                <a:cs typeface="Traditional Arabic" pitchFamily="2" charset="-78"/>
              </a:rPr>
              <a:t>Forgues</a:t>
            </a:r>
            <a:r>
              <a:rPr lang="fr-FR" sz="2300" dirty="0" smtClean="0">
                <a:cs typeface="Traditional Arabic" pitchFamily="2" charset="-78"/>
              </a:rPr>
              <a:t>, 1993, p. 82</a:t>
            </a:r>
            <a:r>
              <a:rPr lang="ar-SA" sz="2300" dirty="0" smtClean="0">
                <a:cs typeface="Traditional Arabic" pitchFamily="2" charset="-78"/>
              </a:rPr>
              <a:t>).</a:t>
            </a:r>
            <a:endParaRPr lang="fr-FR" sz="2300" dirty="0" smtClean="0">
              <a:cs typeface="Traditional Arabic" pitchFamily="2" charset="-78"/>
            </a:endParaRPr>
          </a:p>
          <a:p>
            <a:pPr algn="just" rtl="1"/>
            <a:r>
              <a:rPr lang="ar-SA" sz="2300" dirty="0" smtClean="0">
                <a:cs typeface="Traditional Arabic" pitchFamily="2" charset="-78"/>
              </a:rPr>
              <a:t>وعلاوة على ذلك، يجب أن يكون حل مشكلة معقدة كنتيجة للتفاعل بين مختلف الأنشطة المكونة له ومختلف الجهات الفاعلة في العملية</a:t>
            </a:r>
            <a:r>
              <a:rPr lang="ar-DZ" sz="2300" dirty="0" smtClean="0">
                <a:cs typeface="Traditional Arabic" pitchFamily="2" charset="-78"/>
              </a:rPr>
              <a:t>: فهي عملية حلقية مدمجة ضمن شبكة معقدة من المهام (مشاكل، بدائل وحلول) </a:t>
            </a:r>
            <a:r>
              <a:rPr lang="ar-SA" sz="2300" dirty="0" smtClean="0">
                <a:cs typeface="Traditional Arabic" pitchFamily="2" charset="-78"/>
              </a:rPr>
              <a:t>والجهات الفاعلة (إذ تستوجب العملية اتصال، تفاوض وأحكام) المتفاعلة معا. فتبني أو قبول سياسة معينة مثلا يستوجب التواصل بين مختلف الأطراف المتأثرة </a:t>
            </a:r>
            <a:r>
              <a:rPr lang="ar-SA" sz="2300" dirty="0" err="1" smtClean="0">
                <a:cs typeface="Traditional Arabic" pitchFamily="2" charset="-78"/>
              </a:rPr>
              <a:t>بها</a:t>
            </a:r>
            <a:r>
              <a:rPr lang="ar-SA" sz="2300" dirty="0" smtClean="0">
                <a:cs typeface="Traditional Arabic" pitchFamily="2" charset="-78"/>
              </a:rPr>
              <a:t>، كما أن التبادلات فيما بين الأفراد تتيح الفرصة للحصول على المعلومات المطلوبة لاعتبارات مستقبلية للمشكلة (</a:t>
            </a:r>
            <a:r>
              <a:rPr lang="fr-FR" sz="2300" dirty="0" err="1" smtClean="0">
                <a:cs typeface="Traditional Arabic" pitchFamily="2" charset="-78"/>
              </a:rPr>
              <a:t>Radford</a:t>
            </a:r>
            <a:r>
              <a:rPr lang="fr-FR" sz="2300" dirty="0" smtClean="0">
                <a:cs typeface="Traditional Arabic" pitchFamily="2" charset="-78"/>
              </a:rPr>
              <a:t>, 1997</a:t>
            </a:r>
            <a:r>
              <a:rPr lang="ar-SA" sz="2300" dirty="0" smtClean="0">
                <a:cs typeface="Traditional Arabic" pitchFamily="2" charset="-78"/>
              </a:rPr>
              <a:t>) والتي سوف تؤدي إلى انطلاق حلقة </a:t>
            </a:r>
            <a:r>
              <a:rPr lang="ar-SA" sz="2300" dirty="0" err="1" smtClean="0">
                <a:cs typeface="Traditional Arabic" pitchFamily="2" charset="-78"/>
              </a:rPr>
              <a:t>قرارية</a:t>
            </a:r>
            <a:r>
              <a:rPr lang="ar-SA" sz="2300" dirty="0" smtClean="0">
                <a:cs typeface="Traditional Arabic" pitchFamily="2" charset="-78"/>
              </a:rPr>
              <a:t> جديدة.</a:t>
            </a:r>
            <a:endParaRPr lang="fr-FR" sz="2300" dirty="0" smtClean="0">
              <a:cs typeface="Traditional Arabic" pitchFamily="2" charset="-7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3">
            <a:schemeClr val="lt1"/>
          </a:lnRef>
          <a:fillRef idx="1">
            <a:schemeClr val="accent6"/>
          </a:fillRef>
          <a:effectRef idx="1">
            <a:schemeClr val="accent6"/>
          </a:effectRef>
          <a:fontRef idx="minor">
            <a:schemeClr val="lt1"/>
          </a:fontRef>
        </p:style>
        <p:txBody>
          <a:bodyPr>
            <a:noAutofit/>
          </a:bodyPr>
          <a:lstStyle/>
          <a:p>
            <a:r>
              <a:rPr lang="ar-DZ" b="1" dirty="0" smtClean="0">
                <a:cs typeface="Traditional Arabic" pitchFamily="2" charset="-78"/>
              </a:rPr>
              <a:t>خلاصة تطور الفكر في مجال اتخاذ القرار الاستراتيجي</a:t>
            </a:r>
            <a:endParaRPr lang="fr-FR" b="1" dirty="0">
              <a:cs typeface="Traditional Arabic" pitchFamily="2" charset="-78"/>
            </a:endParaRPr>
          </a:p>
        </p:txBody>
      </p:sp>
      <p:sp>
        <p:nvSpPr>
          <p:cNvPr id="3" name="Espace réservé du contenu 2"/>
          <p:cNvSpPr>
            <a:spLocks noGrp="1"/>
          </p:cNvSpPr>
          <p:nvPr>
            <p:ph idx="1"/>
          </p:nvPr>
        </p:nvSpPr>
        <p:spPr>
          <a:xfrm>
            <a:off x="71438" y="1214422"/>
            <a:ext cx="8929718" cy="5643578"/>
          </a:xfrm>
        </p:spPr>
        <p:txBody>
          <a:bodyPr>
            <a:normAutofit fontScale="62500" lnSpcReduction="20000"/>
          </a:bodyPr>
          <a:lstStyle/>
          <a:p>
            <a:pPr algn="just" rtl="1"/>
            <a:r>
              <a:rPr lang="ar-DZ" dirty="0" smtClean="0">
                <a:cs typeface="Traditional Arabic" pitchFamily="2" charset="-78"/>
              </a:rPr>
              <a:t>حسب تطور الأبحاث في مجال اتخاذ القرارات الإستراتيجية، توجد العديد من الأبعاد الجديدة ذات الأهمية البالغة التي تم تطويرها، تدور أغلبها حول النقاط التالية: المفاهيم، الإطار السياقي، دور التوافق والتحيز.</a:t>
            </a:r>
            <a:endParaRPr lang="fr-FR" dirty="0" smtClean="0">
              <a:cs typeface="Traditional Arabic" pitchFamily="2" charset="-78"/>
            </a:endParaRPr>
          </a:p>
          <a:p>
            <a:pPr algn="just" rtl="1">
              <a:buNone/>
            </a:pPr>
            <a:r>
              <a:rPr lang="ar-DZ" dirty="0" smtClean="0">
                <a:cs typeface="Traditional Arabic" pitchFamily="2" charset="-78"/>
              </a:rPr>
              <a:t>1. </a:t>
            </a:r>
            <a:r>
              <a:rPr lang="ar-DZ" b="1" i="1" dirty="0" smtClean="0">
                <a:cs typeface="Traditional Arabic" pitchFamily="2" charset="-78"/>
              </a:rPr>
              <a:t>المفاهيم</a:t>
            </a:r>
            <a:endParaRPr lang="fr-FR" b="1" i="1" dirty="0" smtClean="0">
              <a:cs typeface="Traditional Arabic" pitchFamily="2" charset="-78"/>
            </a:endParaRPr>
          </a:p>
          <a:p>
            <a:pPr algn="just" rtl="1"/>
            <a:r>
              <a:rPr lang="ar-DZ" dirty="0" smtClean="0">
                <a:cs typeface="Traditional Arabic" pitchFamily="2" charset="-78"/>
              </a:rPr>
              <a:t>أصبح من الشائع اليوم اعتبار عملية اتخاذ القرار الاختيار لبديل من بين مجموعة من البدائل. حيث وجد توجه جديد في الأبحاث نحو إثبات بأن بعض القرارات يمكن أن تتخذ من دون الأخذ بعين الاعتبار لأكثر من توجه واحد أو مسار عمل وحيد، وتوجد بطبيعة الحال مواقف أخرى لاتخاذ قرار تتطلب بجدية تحديد عدة بدائل وإمكانيات. بالتالي، فالاختيار لم يعد المفهوم المناسب لتعريف القرار، ففي أغلب الحالات، ومهما كان عدد البدائل المحددة، يمثل القرار "</a:t>
            </a:r>
            <a:r>
              <a:rPr lang="ar-DZ" b="1" i="1" dirty="0" smtClean="0">
                <a:cs typeface="Traditional Arabic" pitchFamily="2" charset="-78"/>
              </a:rPr>
              <a:t>الالتزام بمسار عمل محدد</a:t>
            </a:r>
            <a:r>
              <a:rPr lang="ar-DZ" dirty="0" smtClean="0">
                <a:cs typeface="Traditional Arabic" pitchFamily="2" charset="-78"/>
              </a:rPr>
              <a:t>".</a:t>
            </a:r>
          </a:p>
          <a:p>
            <a:pPr algn="just" rtl="1">
              <a:buNone/>
            </a:pPr>
            <a:r>
              <a:rPr lang="ar-DZ" b="1" i="1" dirty="0" smtClean="0">
                <a:cs typeface="Traditional Arabic" pitchFamily="2" charset="-78"/>
              </a:rPr>
              <a:t>2. الإطار السياقي</a:t>
            </a:r>
            <a:endParaRPr lang="fr-FR" b="1" i="1" dirty="0" smtClean="0">
              <a:cs typeface="Traditional Arabic" pitchFamily="2" charset="-78"/>
            </a:endParaRPr>
          </a:p>
          <a:p>
            <a:pPr algn="just" rtl="1"/>
            <a:r>
              <a:rPr lang="ar-DZ" dirty="0" smtClean="0">
                <a:cs typeface="Traditional Arabic" pitchFamily="2" charset="-78"/>
              </a:rPr>
              <a:t>يؤكد أغلب الباحثين على الطبيعة المعقدة وغير المؤكدة لمحيط أعمال اليوم. فالتعقيد يتجسد في صعوبة استيعاب الموقف وعدم القدرة على التقدير الناتج ليس فقط عن التغيير، بل عن عدم الاستقرار، والتغير الديناميكي لمتغيرات الموقف. وكنتيجة لذلك، فهم يؤكدون أيضا على مدى أهمية أخذ عملية اتخاذ القرار لهذه العوامل بعين الاعتبار، هذا ما يوضحه باحثي نموذج </a:t>
            </a:r>
            <a:r>
              <a:rPr lang="fr-FR" dirty="0" err="1" smtClean="0">
                <a:cs typeface="Traditional Arabic" pitchFamily="2" charset="-78"/>
              </a:rPr>
              <a:t>Cynefin</a:t>
            </a:r>
            <a:r>
              <a:rPr lang="ar-DZ" dirty="0" smtClean="0">
                <a:cs typeface="Traditional Arabic" pitchFamily="2" charset="-78"/>
              </a:rPr>
              <a:t>، "أهم انشغالات اتخاذ القرار هو معرفة متى يجب على متخذ القرار التقدم بسرعة ومتى يجب عليه التوقف". فالنماذج التقليدية القائمة على البساطة، النظامية، العقلانية لا يمكن أن تكون فعالة في ظل ظروف اليوم.</a:t>
            </a:r>
          </a:p>
          <a:p>
            <a:pPr algn="just" rtl="1">
              <a:buNone/>
            </a:pPr>
            <a:r>
              <a:rPr lang="ar-DZ" b="1" i="1" dirty="0" smtClean="0">
                <a:cs typeface="Traditional Arabic" pitchFamily="2" charset="-78"/>
              </a:rPr>
              <a:t>3. دور الإجماع والتوافق (</a:t>
            </a:r>
            <a:r>
              <a:rPr lang="fr-FR" b="1" i="1" dirty="0" smtClean="0">
                <a:latin typeface="Times New Roman" pitchFamily="18" charset="0"/>
                <a:cs typeface="Times New Roman" pitchFamily="18" charset="0"/>
              </a:rPr>
              <a:t>Consensus</a:t>
            </a:r>
            <a:r>
              <a:rPr lang="ar-DZ" b="1" i="1" dirty="0" smtClean="0">
                <a:cs typeface="Traditional Arabic" pitchFamily="2" charset="-78"/>
              </a:rPr>
              <a:t>)</a:t>
            </a:r>
          </a:p>
          <a:p>
            <a:pPr algn="just" rtl="1"/>
            <a:r>
              <a:rPr lang="ar-DZ" dirty="0" smtClean="0">
                <a:cs typeface="Traditional Arabic" pitchFamily="2" charset="-78"/>
              </a:rPr>
              <a:t>أغلب الباحثين ينوهون إلى الدور الهام الذي يلعبه الإجماع والتوافق في الرأي في عملية اتخاذ القرارات الإستراتيجية، لأن التوافق هو أفضل دليل على الالتزام واسع النطاق بالقرار والرضا عنه. وبدون هذا الالتزام، تصبح فرصة الوصول إلى قرار فعال ضئيلة. ومن المهم الإشارة إلى أن السعي إلى الحصول على التوافق لا يعني التخلي عن السلطة ولا يجب أن تكون بهدف الترويج للقرار، بل يجب على متخذ القرار أن يفهم بأن التوافق مطلب أساسي لنجاح القرارات الإستراتيجية نظرا لطبعها المعقد وغير المؤكد والذي يجعل من الصعب تصور شخص واحد مستبد يملك القدرة التامة على اتخاذها.</a:t>
            </a:r>
            <a:endParaRPr lang="fr-FR" dirty="0">
              <a:cs typeface="Traditional Arabic"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pPr rtl="1"/>
            <a:r>
              <a:rPr lang="ar-DZ" dirty="0" smtClean="0">
                <a:cs typeface="Traditional Arabic" pitchFamily="2" charset="-78"/>
              </a:rPr>
              <a:t>مما سبق...</a:t>
            </a:r>
            <a:endParaRPr lang="fr-FR" dirty="0">
              <a:cs typeface="Traditional Arabic" pitchFamily="2" charset="-78"/>
            </a:endParaRPr>
          </a:p>
        </p:txBody>
      </p:sp>
      <p:sp>
        <p:nvSpPr>
          <p:cNvPr id="3" name="Espace réservé du contenu 2"/>
          <p:cNvSpPr>
            <a:spLocks noGrp="1"/>
          </p:cNvSpPr>
          <p:nvPr>
            <p:ph idx="1"/>
          </p:nvPr>
        </p:nvSpPr>
        <p:spPr>
          <a:xfrm>
            <a:off x="500034" y="2143116"/>
            <a:ext cx="8229600" cy="3340105"/>
          </a:xfrm>
        </p:spPr>
        <p:txBody>
          <a:bodyPr/>
          <a:lstStyle/>
          <a:p>
            <a:pPr algn="just" rtl="1"/>
            <a:r>
              <a:rPr lang="ar-DZ" dirty="0" smtClean="0">
                <a:cs typeface="Traditional Arabic" pitchFamily="2" charset="-78"/>
              </a:rPr>
              <a:t>هي قرارات تهتم بدراسة المشكلات ذات طبيعة معقدة، غير روتينية ولا مبرمجة، تحدد الاتجاهات العامة للمؤسسة وتؤثر بعمق في مستقبلها وتعكس رؤيتها المستقبلية حيث يترتب عليها تخصيص جزء كبير من الموارد وتمتد لفترة زمنية طويلة في المستقبل وتتميز بقدر كبير من الغموض وعدم التأكد وتتخذ في أعلى المستويات.</a:t>
            </a:r>
            <a:endParaRPr lang="fr-FR" dirty="0">
              <a:cs typeface="Traditional Arabic" pitchFamily="2" charset="-7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8"/>
            <a:ext cx="8229600" cy="785794"/>
          </a:xfrm>
        </p:spPr>
        <p:style>
          <a:lnRef idx="3">
            <a:schemeClr val="lt1"/>
          </a:lnRef>
          <a:fillRef idx="1">
            <a:schemeClr val="accent1"/>
          </a:fillRef>
          <a:effectRef idx="1">
            <a:schemeClr val="accent1"/>
          </a:effectRef>
          <a:fontRef idx="minor">
            <a:schemeClr val="lt1"/>
          </a:fontRef>
        </p:style>
        <p:txBody>
          <a:bodyPr>
            <a:noAutofit/>
          </a:bodyPr>
          <a:lstStyle/>
          <a:p>
            <a:pPr rtl="1"/>
            <a:r>
              <a:rPr lang="ar-DZ" sz="3600" b="1" i="1" dirty="0" smtClean="0">
                <a:cs typeface="Traditional Arabic" pitchFamily="2" charset="-78"/>
              </a:rPr>
              <a:t>اتخاذ القرار الاستراتيجي: حدس أم عقلانية؟</a:t>
            </a:r>
            <a:endParaRPr lang="fr-FR" sz="3600" b="1" i="1" dirty="0">
              <a:cs typeface="Traditional Arabic" pitchFamily="2" charset="-78"/>
            </a:endParaRPr>
          </a:p>
        </p:txBody>
      </p:sp>
      <p:sp>
        <p:nvSpPr>
          <p:cNvPr id="3" name="Espace réservé du contenu 2"/>
          <p:cNvSpPr>
            <a:spLocks noGrp="1"/>
          </p:cNvSpPr>
          <p:nvPr>
            <p:ph idx="1"/>
          </p:nvPr>
        </p:nvSpPr>
        <p:spPr>
          <a:xfrm>
            <a:off x="142876" y="1000108"/>
            <a:ext cx="8929718" cy="5786454"/>
          </a:xfrm>
        </p:spPr>
        <p:txBody>
          <a:bodyPr>
            <a:noAutofit/>
          </a:bodyPr>
          <a:lstStyle/>
          <a:p>
            <a:pPr algn="just" rtl="1">
              <a:buNone/>
            </a:pPr>
            <a:r>
              <a:rPr lang="ar-DZ" sz="2000" dirty="0" smtClean="0">
                <a:cs typeface="Traditional Arabic" pitchFamily="2" charset="-78"/>
              </a:rPr>
              <a:t>في الواقع، يدل السلوك غير المنتظم للأفراد بوضوح على أنهم نادرا ما يتصرفون بطريقة عقلانية تامة، بل يتوجهون عموما إلى استخدام ما يسمى "بالمختصرات الفكرية (mental shortcuts) لتبسيط وتسريع عملية اتخاذ قراراتهم، معتمدين في ذلك على الخبرة السابقة، الحدس أو البديهيات. أما بالنسبة للقادة في الإدارة العليا، فهم في معظم الحالات يتخذون القرار من خلال المزج بين العقلانية والحدس. فمن ناحية، يستخدمون الحدس للربط بين البدائل الممكنة للمشكلة لاستيعابها وفهمها ثم يتم لاحقا تحليلها وفق مقاربة عقلانية... أو يلجئون لاتخاذ القرار بمرحلية (وفق مراحل </a:t>
            </a:r>
            <a:r>
              <a:rPr lang="ar-DZ" sz="2000" dirty="0" err="1" smtClean="0">
                <a:cs typeface="Traditional Arabic" pitchFamily="2" charset="-78"/>
              </a:rPr>
              <a:t>سيمون</a:t>
            </a:r>
            <a:r>
              <a:rPr lang="ar-DZ" sz="2000" dirty="0" smtClean="0">
                <a:cs typeface="Traditional Arabic" pitchFamily="2" charset="-78"/>
              </a:rPr>
              <a:t> مثلا) متبعين بذلك النموذج العقلاني من أجل التحقق من الأحكام البديهية التي قاموا بوضعها مسبقا.</a:t>
            </a:r>
          </a:p>
          <a:p>
            <a:pPr algn="just" rtl="1">
              <a:buNone/>
            </a:pPr>
            <a:r>
              <a:rPr lang="ar-DZ" sz="2000" dirty="0" smtClean="0">
                <a:cs typeface="Traditional Arabic" pitchFamily="2" charset="-78"/>
              </a:rPr>
              <a:t>فالأفراد يعتمدون عموما على الحدس عندما:</a:t>
            </a:r>
          </a:p>
          <a:p>
            <a:pPr lvl="0" algn="just" rtl="1"/>
            <a:r>
              <a:rPr lang="ar-DZ" sz="2000" b="1" i="1" dirty="0" smtClean="0">
                <a:cs typeface="Traditional Arabic" pitchFamily="2" charset="-78"/>
              </a:rPr>
              <a:t>يواجهون وضعا طارئا</a:t>
            </a:r>
            <a:r>
              <a:rPr lang="ar-DZ" sz="2000" dirty="0" smtClean="0">
                <a:cs typeface="Traditional Arabic" pitchFamily="2" charset="-78"/>
              </a:rPr>
              <a:t>: لأنهم في هذه الحالات القصوى، تسبب عملية الفرز والتقييم للبدائل والتأخير الناجم عن التفكير وفق عملية صنع القرار العقلانية خطرا كبيرا قد ينجم عنها نتائج </a:t>
            </a:r>
            <a:r>
              <a:rPr lang="ar-DZ" sz="2000" dirty="0" err="1" smtClean="0">
                <a:cs typeface="Traditional Arabic" pitchFamily="2" charset="-78"/>
              </a:rPr>
              <a:t>كارثية</a:t>
            </a:r>
            <a:r>
              <a:rPr lang="ar-DZ" sz="2000" dirty="0" smtClean="0">
                <a:cs typeface="Traditional Arabic" pitchFamily="2" charset="-78"/>
              </a:rPr>
              <a:t>. </a:t>
            </a:r>
          </a:p>
          <a:p>
            <a:pPr lvl="0" algn="just" rtl="1"/>
            <a:r>
              <a:rPr lang="ar-DZ" sz="2000" b="1" i="1" dirty="0" smtClean="0">
                <a:cs typeface="Traditional Arabic" pitchFamily="2" charset="-78"/>
              </a:rPr>
              <a:t>تكون الظروف ديناميكية أو الأهداف غامضة</a:t>
            </a:r>
            <a:r>
              <a:rPr lang="ar-DZ" sz="2000" dirty="0" smtClean="0">
                <a:cs typeface="Traditional Arabic" pitchFamily="2" charset="-78"/>
              </a:rPr>
              <a:t>: فإذا كان الوضع غامضا أو يتغير بسرعة، فمن المنطقي أن نركز على الحل المرضي الذي يمكن العثور عليه بسرعة، مع إعادة تقييم الوضع عندما يحدث أي تغيير جديد ويقوم متخذ القرار بالتالي بتحديد حل جديد إذا لزم الأمر.</a:t>
            </a:r>
          </a:p>
          <a:p>
            <a:pPr lvl="0" algn="just" rtl="1"/>
            <a:r>
              <a:rPr lang="ar-DZ" sz="2000" b="1" i="1" dirty="0" smtClean="0">
                <a:cs typeface="Traditional Arabic" pitchFamily="2" charset="-78"/>
              </a:rPr>
              <a:t>يكون لدى متخذ القرار خبرة واسعة ذات الصلة بالقرار</a:t>
            </a:r>
            <a:r>
              <a:rPr lang="ar-DZ" sz="2000" dirty="0" smtClean="0">
                <a:cs typeface="Traditional Arabic" pitchFamily="2" charset="-78"/>
              </a:rPr>
              <a:t>: لأن اتخاذ القرار بالحدس يعتمد على قدرة متخذ القرار على مطابقة حالة معينة ومحاكاتها بالحالات السابقة التي شهدها. فكلما زادت التجارب المرتبطة بالموقف، كلما زاد اعتماده على الحدس واستخدامه بفعالية.</a:t>
            </a:r>
          </a:p>
          <a:p>
            <a:pPr lvl="0" algn="just" rtl="1"/>
            <a:r>
              <a:rPr lang="ar-DZ" sz="2000" b="1" i="1" dirty="0" smtClean="0">
                <a:cs typeface="Traditional Arabic" pitchFamily="2" charset="-78"/>
              </a:rPr>
              <a:t>يكون من الممكن استيعاب المشكلة </a:t>
            </a:r>
            <a:r>
              <a:rPr lang="ar-DZ" sz="2000" b="1" i="1" dirty="0" err="1" smtClean="0">
                <a:cs typeface="Traditional Arabic" pitchFamily="2" charset="-78"/>
              </a:rPr>
              <a:t>ونمذجتها</a:t>
            </a:r>
            <a:r>
              <a:rPr lang="ar-DZ" sz="2000" b="1" i="1" dirty="0" smtClean="0">
                <a:cs typeface="Traditional Arabic" pitchFamily="2" charset="-78"/>
              </a:rPr>
              <a:t> بالمحاكاة الفكرية</a:t>
            </a:r>
            <a:r>
              <a:rPr lang="ar-DZ" sz="2000" dirty="0" smtClean="0">
                <a:cs typeface="Traditional Arabic" pitchFamily="2" charset="-78"/>
              </a:rPr>
              <a:t>: يفرض اتخاذ القرارات بالحدس قدرة متخذ القرار على وضع محاكاة ذهنية للموقف من أجل استيعابه وكذا تقدير ما الذي قد يحدث إذا ما تم اختيار بديل معين مهما كانت درجة تعقيده.</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14324" y="357166"/>
            <a:ext cx="8543956" cy="6286520"/>
          </a:xfrm>
        </p:spPr>
        <p:txBody>
          <a:bodyPr>
            <a:normAutofit fontScale="77500" lnSpcReduction="20000"/>
          </a:bodyPr>
          <a:lstStyle/>
          <a:p>
            <a:pPr algn="just" rtl="1">
              <a:buNone/>
            </a:pPr>
            <a:r>
              <a:rPr lang="ar-DZ" dirty="0" smtClean="0">
                <a:cs typeface="Traditional Arabic" pitchFamily="2" charset="-78"/>
              </a:rPr>
              <a:t>وبالمقابل، يلجأ الأفراد للعقلانية عندما:</a:t>
            </a:r>
          </a:p>
          <a:p>
            <a:pPr lvl="0" algn="just" rtl="1"/>
            <a:r>
              <a:rPr lang="ar-DZ" b="1" i="1" dirty="0" smtClean="0">
                <a:cs typeface="Traditional Arabic" pitchFamily="2" charset="-78"/>
              </a:rPr>
              <a:t>لا يكونون تحت ضغط زمني كبير</a:t>
            </a:r>
            <a:r>
              <a:rPr lang="ar-DZ" dirty="0" smtClean="0">
                <a:cs typeface="Traditional Arabic" pitchFamily="2" charset="-78"/>
              </a:rPr>
              <a:t>: فمرحلية عملية اتخاذ القرار العقلانية تستغرق وقتا طويلا، هذا ما يضيق من استخدام متخذي القرار للمنهج العقلاني في حدود الرغبة في التحقق من الافتراضات الأولية.</a:t>
            </a:r>
          </a:p>
          <a:p>
            <a:pPr lvl="0" algn="just" rtl="1"/>
            <a:r>
              <a:rPr lang="ar-DZ" b="1" i="1" dirty="0" smtClean="0">
                <a:cs typeface="Traditional Arabic" pitchFamily="2" charset="-78"/>
              </a:rPr>
              <a:t>تكون الظروف مستقرة نسبيا والأهداف واضحة</a:t>
            </a:r>
            <a:r>
              <a:rPr lang="ar-DZ" dirty="0" smtClean="0">
                <a:cs typeface="Traditional Arabic" pitchFamily="2" charset="-78"/>
              </a:rPr>
              <a:t>: وإذا لم يتغير الوضع بسرعة مقارنة بالوقت اللازم لاتخاذ القرار، يمكن عندئذ استخدام المنهج العقلاني.</a:t>
            </a:r>
          </a:p>
          <a:p>
            <a:pPr lvl="0" algn="just" rtl="1"/>
            <a:r>
              <a:rPr lang="ar-DZ" b="1" i="1" dirty="0" smtClean="0">
                <a:cs typeface="Traditional Arabic" pitchFamily="2" charset="-78"/>
              </a:rPr>
              <a:t>عندما يفتقرون للخبرة ذات الصلة بالموقف</a:t>
            </a:r>
            <a:r>
              <a:rPr lang="ar-DZ" dirty="0" smtClean="0">
                <a:cs typeface="Traditional Arabic" pitchFamily="2" charset="-78"/>
              </a:rPr>
              <a:t>: إذا كانت تجارب صناع القرار لا تنطبق على حالة معينة، يجب عليهم اللجوء إلى الاعتماد على نموذج أكثر عقلانية لتوجيههم من خلال تحليل المشكلة، واختيار الحل.</a:t>
            </a:r>
          </a:p>
          <a:p>
            <a:pPr lvl="0" algn="just" rtl="1"/>
            <a:r>
              <a:rPr lang="ar-DZ" b="1" i="1" dirty="0" smtClean="0">
                <a:cs typeface="Traditional Arabic" pitchFamily="2" charset="-78"/>
              </a:rPr>
              <a:t>تكون المشكلة شديدة التعقيد</a:t>
            </a:r>
            <a:r>
              <a:rPr lang="ar-DZ" dirty="0" smtClean="0">
                <a:cs typeface="Traditional Arabic" pitchFamily="2" charset="-78"/>
              </a:rPr>
              <a:t>: على الرغم من التوجه الكبير للأفراد نحو استخدام الحدس في الظروف المعقدة، إلا أنه في بعض حالات التعقيد يتعذر على متخذي القرار فهم واستيعاب الحالة وتقديم الأحكام </a:t>
            </a:r>
            <a:r>
              <a:rPr lang="ar-DZ" dirty="0" err="1" smtClean="0">
                <a:cs typeface="Traditional Arabic" pitchFamily="2" charset="-78"/>
              </a:rPr>
              <a:t>بصددها</a:t>
            </a:r>
            <a:r>
              <a:rPr lang="ar-DZ" dirty="0" smtClean="0">
                <a:cs typeface="Traditional Arabic" pitchFamily="2" charset="-78"/>
              </a:rPr>
              <a:t>. يلجأ بالتالي إلى المنهج العقلاني لإيجاد الحل.</a:t>
            </a:r>
          </a:p>
          <a:p>
            <a:pPr lvl="0" algn="just" rtl="1">
              <a:buNone/>
            </a:pPr>
            <a:endParaRPr lang="ar-DZ" dirty="0" smtClean="0">
              <a:cs typeface="Traditional Arabic" pitchFamily="2" charset="-78"/>
            </a:endParaRPr>
          </a:p>
          <a:p>
            <a:pPr algn="just" rtl="1">
              <a:buNone/>
            </a:pPr>
            <a:endParaRPr lang="ar-DZ" dirty="0" smtClean="0">
              <a:cs typeface="Traditional Arabic" pitchFamily="2" charset="-78"/>
            </a:endParaRPr>
          </a:p>
          <a:p>
            <a:pPr algn="just" rtl="1">
              <a:buNone/>
            </a:pPr>
            <a:r>
              <a:rPr lang="ar-DZ" dirty="0" smtClean="0">
                <a:cs typeface="Traditional Arabic" pitchFamily="2" charset="-78"/>
              </a:rPr>
              <a:t>عموما، من أجل اتخاذ قرارات إستراتیجیة فعالة، لا </a:t>
            </a:r>
            <a:r>
              <a:rPr lang="ar-DZ" dirty="0" err="1" smtClean="0">
                <a:cs typeface="Traditional Arabic" pitchFamily="2" charset="-78"/>
              </a:rPr>
              <a:t>ي</a:t>
            </a:r>
            <a:r>
              <a:rPr lang="ar-DZ" dirty="0" smtClean="0">
                <a:cs typeface="Traditional Arabic" pitchFamily="2" charset="-78"/>
              </a:rPr>
              <a:t>کفی اعتماد متخذ القرار على عمليات تخطيطية عقلانية وتخصيص عقلاني للموارد. فمهما كانت نتائج التحليلات العقلانية تقدم رؤى قيمة، يجب على متخذي القرار الأخذ بعين الاعتبار لفهمهم الحدسي والبديهي ومزجها بحدس الأطراف الأساسية في المنظمة لزيادة </a:t>
            </a:r>
            <a:r>
              <a:rPr lang="ar-DZ" dirty="0" err="1" smtClean="0">
                <a:cs typeface="Traditional Arabic" pitchFamily="2" charset="-78"/>
              </a:rPr>
              <a:t>رشادة</a:t>
            </a:r>
            <a:r>
              <a:rPr lang="ar-DZ" dirty="0" smtClean="0">
                <a:cs typeface="Traditional Arabic" pitchFamily="2" charset="-78"/>
              </a:rPr>
              <a:t> قراراتهم.</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274638"/>
            <a:ext cx="7258072" cy="796908"/>
          </a:xfrm>
        </p:spPr>
        <p:style>
          <a:lnRef idx="1">
            <a:schemeClr val="accent3"/>
          </a:lnRef>
          <a:fillRef idx="2">
            <a:schemeClr val="accent3"/>
          </a:fillRef>
          <a:effectRef idx="1">
            <a:schemeClr val="accent3"/>
          </a:effectRef>
          <a:fontRef idx="minor">
            <a:schemeClr val="dk1"/>
          </a:fontRef>
        </p:style>
        <p:txBody>
          <a:bodyPr/>
          <a:lstStyle/>
          <a:p>
            <a:pPr rtl="1"/>
            <a:r>
              <a:rPr lang="ar-DZ" b="1" i="1" dirty="0" smtClean="0">
                <a:cs typeface="Traditional Arabic" pitchFamily="2" charset="-78"/>
              </a:rPr>
              <a:t>لكن ... القرار الإستراتيجي... اليوم...</a:t>
            </a:r>
            <a:endParaRPr lang="fr-FR" b="1" i="1" dirty="0">
              <a:cs typeface="Traditional Arabic" pitchFamily="2" charset="-78"/>
            </a:endParaRPr>
          </a:p>
        </p:txBody>
      </p:sp>
      <p:sp>
        <p:nvSpPr>
          <p:cNvPr id="3" name="Espace réservé du contenu 2"/>
          <p:cNvSpPr>
            <a:spLocks noGrp="1"/>
          </p:cNvSpPr>
          <p:nvPr>
            <p:ph idx="1"/>
          </p:nvPr>
        </p:nvSpPr>
        <p:spPr>
          <a:xfrm>
            <a:off x="142844" y="1357298"/>
            <a:ext cx="8901114" cy="5429264"/>
          </a:xfrm>
        </p:spPr>
        <p:txBody>
          <a:bodyPr>
            <a:normAutofit/>
          </a:bodyPr>
          <a:lstStyle/>
          <a:p>
            <a:pPr algn="just" rtl="1"/>
            <a:r>
              <a:rPr lang="ar-DZ" dirty="0" smtClean="0">
                <a:cs typeface="Traditional Arabic" pitchFamily="2" charset="-78"/>
              </a:rPr>
              <a:t>حسب </a:t>
            </a:r>
            <a:r>
              <a:rPr lang="fr-FR" dirty="0" err="1" smtClean="0">
                <a:cs typeface="Traditional Arabic" pitchFamily="2" charset="-78"/>
              </a:rPr>
              <a:t>Fredrickson</a:t>
            </a:r>
            <a:r>
              <a:rPr lang="ar-DZ" dirty="0" smtClean="0">
                <a:cs typeface="Traditional Arabic" pitchFamily="2" charset="-78"/>
              </a:rPr>
              <a:t>: ”يكون القرار استراتيجيا إذا ما ترتب عليه سلوكا استراتيجيا له تأثيرات هامة على أداء المؤسسة في الأجل الطويل“</a:t>
            </a:r>
          </a:p>
          <a:p>
            <a:pPr algn="just" rtl="1">
              <a:buNone/>
            </a:pPr>
            <a:r>
              <a:rPr lang="ar-DZ" dirty="0" smtClean="0">
                <a:cs typeface="Traditional Arabic" pitchFamily="2" charset="-78"/>
              </a:rPr>
              <a:t>بالتالي لا يوجد قرار استراتيجي في حد ذاته إنما يكون استراتيجيا بحسب الموقف الذي يتخذ فيه والنتائج المترتبة عليه.</a:t>
            </a:r>
          </a:p>
          <a:p>
            <a:pPr algn="just" rtl="1"/>
            <a:r>
              <a:rPr lang="ar-DZ" dirty="0" smtClean="0">
                <a:cs typeface="Traditional Arabic" pitchFamily="2" charset="-78"/>
              </a:rPr>
              <a:t>حسب </a:t>
            </a:r>
            <a:r>
              <a:rPr lang="fr-FR" dirty="0" smtClean="0">
                <a:cs typeface="Traditional Arabic" pitchFamily="2" charset="-78"/>
              </a:rPr>
              <a:t> </a:t>
            </a:r>
            <a:r>
              <a:rPr lang="fr-FR" dirty="0" err="1" smtClean="0">
                <a:cs typeface="Traditional Arabic" pitchFamily="2" charset="-78"/>
              </a:rPr>
              <a:t>Mintzberg</a:t>
            </a:r>
            <a:r>
              <a:rPr lang="ar-DZ" dirty="0" smtClean="0">
                <a:cs typeface="Traditional Arabic" pitchFamily="2" charset="-78"/>
              </a:rPr>
              <a:t>: ”يكون القرار استراتيجيا إذا ترتب على نجاحه أو فشله أثرا جوهريا على أداء المؤسسة“.</a:t>
            </a:r>
          </a:p>
          <a:p>
            <a:pPr algn="just" rtl="1">
              <a:buNone/>
            </a:pPr>
            <a:r>
              <a:rPr lang="ar-DZ" dirty="0" smtClean="0">
                <a:cs typeface="Traditional Arabic" pitchFamily="2" charset="-78"/>
              </a:rPr>
              <a:t>وعلى هذا الأساس، بين </a:t>
            </a:r>
            <a:r>
              <a:rPr lang="fr-FR" dirty="0" err="1" smtClean="0">
                <a:cs typeface="Traditional Arabic" pitchFamily="2" charset="-78"/>
              </a:rPr>
              <a:t>Mintzberg</a:t>
            </a:r>
            <a:r>
              <a:rPr lang="ar-DZ" dirty="0" smtClean="0">
                <a:cs typeface="Traditional Arabic" pitchFamily="2" charset="-78"/>
              </a:rPr>
              <a:t> بأن القرارات الإستراتيجية، تقع ضمن نطاق مكونات مصطلح الإدارة الإستراتيجية عامة وإستراتيجية المؤسسة خاصة. فالإستراتيجية تتطلب اتخاذ مجموعة من القرارات وتنتج في نفس الوقت عن تدفق مختلف القرارات في المنظمة (الجسر بين الاستراتيجيات الناشئة والمعتمدة)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3116"/>
            <a:ext cx="8229600" cy="4357718"/>
          </a:xfrm>
        </p:spPr>
        <p:txBody>
          <a:bodyPr>
            <a:normAutofit/>
          </a:bodyPr>
          <a:lstStyle/>
          <a:p>
            <a:pPr algn="just"/>
            <a:r>
              <a:rPr lang="en-US" sz="2400" i="1" dirty="0" smtClean="0">
                <a:latin typeface="Times New Roman" pitchFamily="18" charset="0"/>
                <a:cs typeface="Times New Roman" pitchFamily="18" charset="0"/>
              </a:rPr>
              <a:t>“Strategic decision-making is of great and growing importance because of five</a:t>
            </a:r>
            <a:r>
              <a:rPr lang="ar-DZ"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characteristics of strategic decisions: they are </a:t>
            </a:r>
            <a:r>
              <a:rPr lang="en-US" sz="2400" i="1" u="sng" dirty="0" smtClean="0">
                <a:latin typeface="Times New Roman" pitchFamily="18" charset="0"/>
                <a:cs typeface="Times New Roman" pitchFamily="18" charset="0"/>
              </a:rPr>
              <a:t>usually big</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risky </a:t>
            </a:r>
            <a:r>
              <a:rPr lang="en-US" sz="2400" i="1" dirty="0" smtClean="0">
                <a:latin typeface="Times New Roman" pitchFamily="18" charset="0"/>
                <a:cs typeface="Times New Roman" pitchFamily="18" charset="0"/>
              </a:rPr>
              <a:t>and </a:t>
            </a:r>
            <a:r>
              <a:rPr lang="en-US" sz="2400" i="1" u="sng" dirty="0" smtClean="0">
                <a:latin typeface="Times New Roman" pitchFamily="18" charset="0"/>
                <a:cs typeface="Times New Roman" pitchFamily="18" charset="0"/>
              </a:rPr>
              <a:t>hard to reverse</a:t>
            </a:r>
            <a:r>
              <a:rPr lang="ar-DZ" sz="2400" i="1" u="sng"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having significant </a:t>
            </a:r>
            <a:r>
              <a:rPr lang="en-US" sz="2400" i="1" u="sng" dirty="0" smtClean="0">
                <a:latin typeface="Times New Roman" pitchFamily="18" charset="0"/>
                <a:cs typeface="Times New Roman" pitchFamily="18" charset="0"/>
              </a:rPr>
              <a:t>long-term effects</a:t>
            </a:r>
            <a:r>
              <a:rPr lang="en-US" sz="2400" i="1" dirty="0" smtClean="0">
                <a:latin typeface="Times New Roman" pitchFamily="18" charset="0"/>
                <a:cs typeface="Times New Roman" pitchFamily="18" charset="0"/>
              </a:rPr>
              <a:t>, they are the </a:t>
            </a:r>
            <a:r>
              <a:rPr lang="en-US" sz="2400" i="1" u="sng" dirty="0" smtClean="0">
                <a:latin typeface="Times New Roman" pitchFamily="18" charset="0"/>
                <a:cs typeface="Times New Roman" pitchFamily="18" charset="0"/>
              </a:rPr>
              <a:t>bridge</a:t>
            </a:r>
            <a:r>
              <a:rPr lang="en-US" sz="2400" i="1" dirty="0" smtClean="0">
                <a:latin typeface="Times New Roman" pitchFamily="18" charset="0"/>
                <a:cs typeface="Times New Roman" pitchFamily="18" charset="0"/>
              </a:rPr>
              <a:t> between deliberate and</a:t>
            </a:r>
            <a:r>
              <a:rPr lang="ar-DZ"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emerging strategy, they can be a major </a:t>
            </a:r>
            <a:r>
              <a:rPr lang="en-US" sz="2400" i="1" u="sng" dirty="0" smtClean="0">
                <a:latin typeface="Times New Roman" pitchFamily="18" charset="0"/>
                <a:cs typeface="Times New Roman" pitchFamily="18" charset="0"/>
              </a:rPr>
              <a:t>source of organizational learning</a:t>
            </a:r>
            <a:r>
              <a:rPr lang="en-US" sz="2400" i="1" dirty="0" smtClean="0">
                <a:latin typeface="Times New Roman" pitchFamily="18" charset="0"/>
                <a:cs typeface="Times New Roman" pitchFamily="18" charset="0"/>
              </a:rPr>
              <a:t>, they play an</a:t>
            </a:r>
            <a:r>
              <a:rPr lang="ar-DZ"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important role in the development of</a:t>
            </a:r>
            <a:r>
              <a:rPr lang="ar-DZ"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individual managers</a:t>
            </a:r>
            <a:r>
              <a:rPr lang="fr-FR" sz="2400" i="1" dirty="0" smtClean="0">
                <a:latin typeface="Times New Roman" pitchFamily="18" charset="0"/>
                <a:cs typeface="Times New Roman" pitchFamily="18" charset="0"/>
              </a:rPr>
              <a:t>”.</a:t>
            </a:r>
            <a:r>
              <a:rPr lang="ar-DZ" sz="2400" i="1" dirty="0" smtClean="0">
                <a:latin typeface="Times New Roman" pitchFamily="18" charset="0"/>
                <a:cs typeface="Times New Roman" pitchFamily="18" charset="0"/>
              </a:rPr>
              <a:t> </a:t>
            </a:r>
          </a:p>
          <a:p>
            <a:pPr algn="just">
              <a:buNone/>
            </a:pPr>
            <a:endParaRPr lang="ar-DZ" sz="2400" i="1" dirty="0" smtClean="0">
              <a:latin typeface="Times New Roman" pitchFamily="18" charset="0"/>
              <a:cs typeface="Times New Roman" pitchFamily="18" charset="0"/>
            </a:endParaRPr>
          </a:p>
          <a:p>
            <a:pPr algn="just">
              <a:buNone/>
            </a:pPr>
            <a:r>
              <a:rPr lang="ar-DZ"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a:t>
            </a:r>
            <a:r>
              <a:rPr lang="en-US" sz="2400" i="1" dirty="0" err="1" smtClean="0">
                <a:latin typeface="Times New Roman" pitchFamily="18" charset="0"/>
                <a:cs typeface="Times New Roman" pitchFamily="18" charset="0"/>
              </a:rPr>
              <a:t>Papadakis</a:t>
            </a:r>
            <a:r>
              <a:rPr lang="en-US" sz="2400" i="1" dirty="0" smtClean="0">
                <a:latin typeface="Times New Roman" pitchFamily="18" charset="0"/>
                <a:cs typeface="Times New Roman" pitchFamily="18" charset="0"/>
              </a:rPr>
              <a:t> and </a:t>
            </a:r>
            <a:r>
              <a:rPr lang="en-US" sz="2400" i="1" dirty="0" err="1" smtClean="0">
                <a:latin typeface="Times New Roman" pitchFamily="18" charset="0"/>
                <a:cs typeface="Times New Roman" pitchFamily="18" charset="0"/>
              </a:rPr>
              <a:t>Barwise</a:t>
            </a:r>
            <a:r>
              <a:rPr lang="en-US" sz="2400" i="1" dirty="0" smtClean="0">
                <a:latin typeface="Times New Roman" pitchFamily="18" charset="0"/>
                <a:cs typeface="Times New Roman" pitchFamily="18" charset="0"/>
              </a:rPr>
              <a:t>. 1998, p.1) </a:t>
            </a:r>
            <a:endParaRPr lang="fr-FR" sz="2400" dirty="0">
              <a:latin typeface="Times New Roman" pitchFamily="18" charset="0"/>
              <a:cs typeface="Times New Roman" pitchFamily="18" charset="0"/>
            </a:endParaRPr>
          </a:p>
        </p:txBody>
      </p:sp>
      <p:sp>
        <p:nvSpPr>
          <p:cNvPr id="4" name="Titr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ar-DZ" b="1" i="1" dirty="0" smtClean="0">
                <a:cs typeface="Traditional Arabic" pitchFamily="2" charset="-78"/>
              </a:rPr>
              <a:t>خصائص القرارات الإستراتيجية</a:t>
            </a:r>
            <a:endParaRPr lang="fr-FR" b="1" i="1" dirty="0">
              <a:cs typeface="Traditional Arabic"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6" y="168252"/>
            <a:ext cx="8929718" cy="6643710"/>
          </a:xfrm>
        </p:spPr>
        <p:txBody>
          <a:bodyPr>
            <a:noAutofit/>
          </a:bodyPr>
          <a:lstStyle/>
          <a:p>
            <a:pPr algn="just" rtl="1"/>
            <a:r>
              <a:rPr lang="ar-DZ" sz="2600" b="1" dirty="0" smtClean="0">
                <a:cs typeface="Traditional Arabic" pitchFamily="2" charset="-78"/>
              </a:rPr>
              <a:t>المستوى التنظيمي</a:t>
            </a:r>
            <a:r>
              <a:rPr lang="ar-DZ" sz="2600" dirty="0" smtClean="0">
                <a:cs typeface="Traditional Arabic" pitchFamily="2" charset="-78"/>
              </a:rPr>
              <a:t>: غالبا ما تتخذ القرارات الإستراتيجية في أعلى المستويات التنظيمية باعتبارها المؤهلة على تحمل المسؤولية </a:t>
            </a:r>
            <a:r>
              <a:rPr lang="ar-DZ" sz="2600" dirty="0" err="1" smtClean="0">
                <a:cs typeface="Traditional Arabic" pitchFamily="2" charset="-78"/>
              </a:rPr>
              <a:t>بصددها</a:t>
            </a:r>
            <a:r>
              <a:rPr lang="ar-DZ" sz="2600" dirty="0" smtClean="0">
                <a:cs typeface="Traditional Arabic" pitchFamily="2" charset="-78"/>
              </a:rPr>
              <a:t> ولقدرتها على رؤية مختلف الأبعاد والجوانب بشكل أشمل </a:t>
            </a:r>
            <a:r>
              <a:rPr lang="ar-SA" sz="2600" dirty="0" smtClean="0">
                <a:cs typeface="Traditional Arabic" pitchFamily="2" charset="-78"/>
              </a:rPr>
              <a:t>و</a:t>
            </a:r>
            <a:r>
              <a:rPr lang="ar-DZ" sz="2600" dirty="0" smtClean="0">
                <a:cs typeface="Traditional Arabic" pitchFamily="2" charset="-78"/>
              </a:rPr>
              <a:t>إ</a:t>
            </a:r>
            <a:r>
              <a:rPr lang="ar-SA" sz="2600" dirty="0" smtClean="0">
                <a:cs typeface="Traditional Arabic" pitchFamily="2" charset="-78"/>
              </a:rPr>
              <a:t>مكانية فهم العواقب والنتائج</a:t>
            </a:r>
            <a:r>
              <a:rPr lang="ar-DZ" sz="2600" dirty="0" smtClean="0">
                <a:cs typeface="Traditional Arabic" pitchFamily="2" charset="-78"/>
              </a:rPr>
              <a:t> المترتبة عنها. </a:t>
            </a:r>
            <a:r>
              <a:rPr lang="ar-DZ" sz="2600" u="sng" dirty="0" smtClean="0">
                <a:cs typeface="Traditional Arabic" pitchFamily="2" charset="-78"/>
              </a:rPr>
              <a:t>غير أن التوجه الحديث يحث الإدارة العليا على</a:t>
            </a:r>
            <a:r>
              <a:rPr lang="ar-SA" sz="2600" u="sng" dirty="0" smtClean="0">
                <a:cs typeface="Traditional Arabic" pitchFamily="2" charset="-78"/>
              </a:rPr>
              <a:t> إشراك الإدارات الأخرى </a:t>
            </a:r>
            <a:r>
              <a:rPr lang="ar-SA" sz="2600" dirty="0" smtClean="0">
                <a:cs typeface="Traditional Arabic" pitchFamily="2" charset="-78"/>
              </a:rPr>
              <a:t>في عملية صنع القرار</a:t>
            </a:r>
            <a:r>
              <a:rPr lang="ar-DZ" sz="2600" dirty="0" smtClean="0">
                <a:cs typeface="Traditional Arabic" pitchFamily="2" charset="-78"/>
              </a:rPr>
              <a:t> الاستراتيجي</a:t>
            </a:r>
            <a:r>
              <a:rPr lang="ar-SA" sz="2600" dirty="0" smtClean="0">
                <a:cs typeface="Traditional Arabic" pitchFamily="2" charset="-78"/>
              </a:rPr>
              <a:t>، </a:t>
            </a:r>
            <a:r>
              <a:rPr lang="ar-DZ" sz="2600" dirty="0" smtClean="0">
                <a:cs typeface="Traditional Arabic" pitchFamily="2" charset="-78"/>
              </a:rPr>
              <a:t>لكون المشاركة </a:t>
            </a:r>
            <a:r>
              <a:rPr lang="ar-SA" sz="2600" dirty="0" smtClean="0">
                <a:cs typeface="Traditional Arabic" pitchFamily="2" charset="-78"/>
              </a:rPr>
              <a:t>من المسائل المهمة التي تزيد من ثقة عناصر المؤسسة </a:t>
            </a:r>
            <a:r>
              <a:rPr lang="ar-SA" sz="2600" dirty="0" err="1" smtClean="0">
                <a:cs typeface="Traditional Arabic" pitchFamily="2" charset="-78"/>
              </a:rPr>
              <a:t>و</a:t>
            </a:r>
            <a:r>
              <a:rPr lang="ar-DZ" sz="2600" dirty="0" err="1" smtClean="0">
                <a:cs typeface="Traditional Arabic" pitchFamily="2" charset="-78"/>
              </a:rPr>
              <a:t>رشادة</a:t>
            </a:r>
            <a:r>
              <a:rPr lang="ar-DZ" sz="2600" dirty="0" smtClean="0">
                <a:cs typeface="Traditional Arabic" pitchFamily="2" charset="-78"/>
              </a:rPr>
              <a:t> </a:t>
            </a:r>
            <a:r>
              <a:rPr lang="ar-SA" sz="2600" dirty="0" smtClean="0">
                <a:cs typeface="Traditional Arabic" pitchFamily="2" charset="-78"/>
              </a:rPr>
              <a:t>القرار</a:t>
            </a:r>
            <a:r>
              <a:rPr lang="ar-DZ" sz="2600" dirty="0" smtClean="0">
                <a:cs typeface="Traditional Arabic" pitchFamily="2" charset="-78"/>
              </a:rPr>
              <a:t>.</a:t>
            </a:r>
          </a:p>
          <a:p>
            <a:pPr algn="just" rtl="1"/>
            <a:r>
              <a:rPr lang="ar-SA" sz="2600" b="1" dirty="0" smtClean="0">
                <a:cs typeface="Traditional Arabic" pitchFamily="2" charset="-78"/>
              </a:rPr>
              <a:t>التأثير الزمني</a:t>
            </a:r>
            <a:r>
              <a:rPr lang="ar-SA" sz="2600" dirty="0" smtClean="0">
                <a:cs typeface="Traditional Arabic" pitchFamily="2" charset="-78"/>
              </a:rPr>
              <a:t>: </a:t>
            </a:r>
            <a:r>
              <a:rPr lang="ar-DZ" sz="2600" dirty="0" smtClean="0">
                <a:cs typeface="Traditional Arabic" pitchFamily="2" charset="-78"/>
              </a:rPr>
              <a:t>لا يعتبر القرار الاستراتيجي في حد ذاته طويل المدى (</a:t>
            </a:r>
            <a:r>
              <a:rPr lang="fr-FR" sz="2600" dirty="0" err="1" smtClean="0">
                <a:cs typeface="Traditional Arabic" pitchFamily="2" charset="-78"/>
              </a:rPr>
              <a:t>Ansoff</a:t>
            </a:r>
            <a:r>
              <a:rPr lang="ar-DZ" sz="2600" dirty="0" smtClean="0">
                <a:cs typeface="Traditional Arabic" pitchFamily="2" charset="-78"/>
              </a:rPr>
              <a:t>) بل </a:t>
            </a:r>
            <a:r>
              <a:rPr lang="ar-DZ" sz="2600" u="sng" dirty="0" smtClean="0">
                <a:cs typeface="Traditional Arabic" pitchFamily="2" charset="-78"/>
              </a:rPr>
              <a:t>التأثير الذي ينتج عنه</a:t>
            </a:r>
            <a:r>
              <a:rPr lang="ar-DZ" sz="2600" dirty="0" smtClean="0">
                <a:cs typeface="Traditional Arabic" pitchFamily="2" charset="-78"/>
              </a:rPr>
              <a:t> هو الذي يكون </a:t>
            </a:r>
            <a:r>
              <a:rPr lang="ar-SA" sz="2600" dirty="0" smtClean="0">
                <a:cs typeface="Traditional Arabic" pitchFamily="2" charset="-78"/>
              </a:rPr>
              <a:t>بعيد المدى سواء على مستوى الأفراد أو الأقسام أو على مستوى المؤسسة بشكل كامل</a:t>
            </a:r>
            <a:r>
              <a:rPr lang="ar-DZ" sz="2600" dirty="0" smtClean="0">
                <a:cs typeface="Traditional Arabic" pitchFamily="2" charset="-78"/>
              </a:rPr>
              <a:t> ويمتد حتى إلى خارج حدود المنظمة، حيث يلزمها </a:t>
            </a:r>
            <a:r>
              <a:rPr lang="ar-DZ" sz="2600" u="sng" dirty="0" smtClean="0">
                <a:cs typeface="Traditional Arabic" pitchFamily="2" charset="-78"/>
              </a:rPr>
              <a:t>بتوجه استراتيجي لفترة زمنية مستقبلية من الصعب تغييره</a:t>
            </a:r>
            <a:r>
              <a:rPr lang="ar-DZ" sz="2600" dirty="0" smtClean="0">
                <a:cs typeface="Traditional Arabic" pitchFamily="2" charset="-78"/>
              </a:rPr>
              <a:t> (</a:t>
            </a:r>
            <a:r>
              <a:rPr lang="fr-FR" sz="2600" dirty="0" smtClean="0">
                <a:cs typeface="Traditional Arabic" pitchFamily="2" charset="-78"/>
              </a:rPr>
              <a:t>Irréversibilité</a:t>
            </a:r>
            <a:r>
              <a:rPr lang="ar-DZ" sz="2600" dirty="0" smtClean="0">
                <a:cs typeface="Traditional Arabic" pitchFamily="2" charset="-78"/>
              </a:rPr>
              <a:t>). رغم أنه منذ المدرسة </a:t>
            </a:r>
            <a:r>
              <a:rPr lang="ar-DZ" sz="2600" dirty="0" err="1" smtClean="0">
                <a:cs typeface="Traditional Arabic" pitchFamily="2" charset="-78"/>
              </a:rPr>
              <a:t>المقاولاتية</a:t>
            </a:r>
            <a:r>
              <a:rPr lang="ar-DZ" sz="2600" dirty="0" smtClean="0">
                <a:cs typeface="Traditional Arabic" pitchFamily="2" charset="-78"/>
              </a:rPr>
              <a:t> أصبح لعنصر </a:t>
            </a:r>
            <a:r>
              <a:rPr lang="ar-DZ" sz="2600" u="sng" dirty="0" smtClean="0">
                <a:cs typeface="Traditional Arabic" pitchFamily="2" charset="-78"/>
              </a:rPr>
              <a:t>المرونة في </a:t>
            </a:r>
            <a:r>
              <a:rPr lang="ar-SA" sz="2600" u="sng" dirty="0" smtClean="0">
                <a:cs typeface="Traditional Arabic" pitchFamily="2" charset="-78"/>
              </a:rPr>
              <a:t>مواجهة ظروف </a:t>
            </a:r>
            <a:r>
              <a:rPr lang="ar-SA" sz="2600" dirty="0" smtClean="0">
                <a:cs typeface="Traditional Arabic" pitchFamily="2" charset="-78"/>
              </a:rPr>
              <a:t>عدم التأكد</a:t>
            </a:r>
            <a:r>
              <a:rPr lang="ar-DZ" sz="2600" dirty="0" smtClean="0">
                <a:cs typeface="Traditional Arabic" pitchFamily="2" charset="-78"/>
              </a:rPr>
              <a:t> أثر في صياغة الإستراتيجية </a:t>
            </a:r>
            <a:r>
              <a:rPr lang="ar-DZ" sz="2600" dirty="0" err="1" smtClean="0">
                <a:cs typeface="Traditional Arabic" pitchFamily="2" charset="-78"/>
              </a:rPr>
              <a:t>و</a:t>
            </a:r>
            <a:r>
              <a:rPr lang="ar-SA" sz="2600" dirty="0" smtClean="0">
                <a:cs typeface="Traditional Arabic" pitchFamily="2" charset="-78"/>
              </a:rPr>
              <a:t>أحد المتطلبات الأساسية للفكر الاستراتيجي الحديث</a:t>
            </a:r>
            <a:r>
              <a:rPr lang="ar-DZ" sz="2600" dirty="0" smtClean="0">
                <a:cs typeface="Traditional Arabic" pitchFamily="2" charset="-78"/>
              </a:rPr>
              <a:t>، إذ تعتبر في حد ذاتها من أهم </a:t>
            </a:r>
            <a:r>
              <a:rPr lang="ar-SA" sz="2600" dirty="0" smtClean="0">
                <a:cs typeface="Traditional Arabic" pitchFamily="2" charset="-78"/>
              </a:rPr>
              <a:t>المعايير </a:t>
            </a:r>
            <a:r>
              <a:rPr lang="ar-DZ" sz="2600" dirty="0" smtClean="0">
                <a:cs typeface="Traditional Arabic" pitchFamily="2" charset="-78"/>
              </a:rPr>
              <a:t>المساعدة على </a:t>
            </a:r>
            <a:r>
              <a:rPr lang="ar-SA" sz="2600" dirty="0" smtClean="0">
                <a:cs typeface="Traditional Arabic" pitchFamily="2" charset="-78"/>
              </a:rPr>
              <a:t>تفضيل بعض الاستراتيجيات على البعض الآخر</a:t>
            </a:r>
            <a:r>
              <a:rPr lang="ar-DZ" sz="2600" dirty="0" smtClean="0">
                <a:cs typeface="Traditional Arabic" pitchFamily="2" charset="-78"/>
              </a:rPr>
              <a:t>.</a:t>
            </a:r>
          </a:p>
          <a:p>
            <a:pPr algn="just" rtl="1"/>
            <a:r>
              <a:rPr lang="ar-SA" sz="2600" b="1" dirty="0" smtClean="0">
                <a:cs typeface="Traditional Arabic" pitchFamily="2" charset="-78"/>
              </a:rPr>
              <a:t>التوجه المستقبلي</a:t>
            </a:r>
            <a:r>
              <a:rPr lang="ar-SA" sz="2600" dirty="0" smtClean="0">
                <a:cs typeface="Traditional Arabic" pitchFamily="2" charset="-78"/>
              </a:rPr>
              <a:t>: </a:t>
            </a:r>
            <a:r>
              <a:rPr lang="ar-DZ" sz="2600" dirty="0" smtClean="0">
                <a:cs typeface="Traditional Arabic" pitchFamily="2" charset="-78"/>
              </a:rPr>
              <a:t>يحاول متخذ القرار ومشاركيه بذل كل جهودهم في قراءة واستشراف المحيط الداخلي والخارجي قصد رصد الإشارات لمعرفة ما يمكن أن يخبأه المستقبل وإلى ما يمكن أن تؤول إليه الظروف وتأثير ذلك على التوجهات المستقبلية للمنظمة. هذه </a:t>
            </a:r>
            <a:r>
              <a:rPr lang="ar-SA" sz="2600" dirty="0" smtClean="0">
                <a:cs typeface="Traditional Arabic" pitchFamily="2" charset="-78"/>
              </a:rPr>
              <a:t>النظرة المستقبلية للقرارات الإستراتيجية </a:t>
            </a:r>
            <a:r>
              <a:rPr lang="ar-DZ" sz="2600" dirty="0" smtClean="0">
                <a:cs typeface="Traditional Arabic" pitchFamily="2" charset="-78"/>
              </a:rPr>
              <a:t>تمكن من </a:t>
            </a:r>
            <a:r>
              <a:rPr lang="ar-SA" sz="2600" dirty="0" smtClean="0">
                <a:cs typeface="Traditional Arabic" pitchFamily="2" charset="-78"/>
              </a:rPr>
              <a:t>تحديد المسار المستقبلي</a:t>
            </a:r>
            <a:r>
              <a:rPr lang="ar-DZ" sz="2600" dirty="0" smtClean="0">
                <a:cs typeface="Traditional Arabic" pitchFamily="2" charset="-78"/>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214290"/>
            <a:ext cx="8972520" cy="6429420"/>
          </a:xfrm>
        </p:spPr>
        <p:txBody>
          <a:bodyPr>
            <a:normAutofit fontScale="77500" lnSpcReduction="20000"/>
          </a:bodyPr>
          <a:lstStyle/>
          <a:p>
            <a:pPr algn="just" rtl="1"/>
            <a:r>
              <a:rPr lang="ar-DZ" b="1" dirty="0" smtClean="0">
                <a:cs typeface="Traditional Arabic" pitchFamily="2" charset="-78"/>
              </a:rPr>
              <a:t>التكلفة</a:t>
            </a:r>
            <a:r>
              <a:rPr lang="ar-SA" dirty="0" smtClean="0">
                <a:cs typeface="Traditional Arabic" pitchFamily="2" charset="-78"/>
              </a:rPr>
              <a:t>: </a:t>
            </a:r>
            <a:r>
              <a:rPr lang="ar-DZ" dirty="0" smtClean="0">
                <a:cs typeface="Traditional Arabic" pitchFamily="2" charset="-78"/>
              </a:rPr>
              <a:t>تعتبر القرارات الإستراتيجية قرارات مكلفة جدا للمنظمة، حيث </a:t>
            </a:r>
            <a:r>
              <a:rPr lang="ar-SA" dirty="0" smtClean="0">
                <a:cs typeface="Traditional Arabic" pitchFamily="2" charset="-78"/>
              </a:rPr>
              <a:t>تتطلب عملية </a:t>
            </a:r>
            <a:r>
              <a:rPr lang="ar-DZ" dirty="0" smtClean="0">
                <a:cs typeface="Traditional Arabic" pitchFamily="2" charset="-78"/>
              </a:rPr>
              <a:t>صياغتها </a:t>
            </a:r>
            <a:r>
              <a:rPr lang="ar-DZ" dirty="0" err="1" smtClean="0">
                <a:cs typeface="Traditional Arabic" pitchFamily="2" charset="-78"/>
              </a:rPr>
              <a:t>و</a:t>
            </a:r>
            <a:r>
              <a:rPr lang="ar-SA" dirty="0" smtClean="0">
                <a:cs typeface="Traditional Arabic" pitchFamily="2" charset="-78"/>
              </a:rPr>
              <a:t>تنفيذ</a:t>
            </a:r>
            <a:r>
              <a:rPr lang="ar-DZ" dirty="0" smtClean="0">
                <a:cs typeface="Traditional Arabic" pitchFamily="2" charset="-78"/>
              </a:rPr>
              <a:t>ها </a:t>
            </a:r>
            <a:r>
              <a:rPr lang="ar-DZ" u="sng" dirty="0" smtClean="0">
                <a:cs typeface="Traditional Arabic" pitchFamily="2" charset="-78"/>
              </a:rPr>
              <a:t>تعبئة كل </a:t>
            </a:r>
            <a:r>
              <a:rPr lang="ar-SA" u="sng" dirty="0" smtClean="0">
                <a:cs typeface="Traditional Arabic" pitchFamily="2" charset="-78"/>
              </a:rPr>
              <a:t>الموارد البشرية والمادية المتوفرة لدى المؤسسة </a:t>
            </a:r>
            <a:r>
              <a:rPr lang="ar-SA" dirty="0" smtClean="0">
                <a:cs typeface="Traditional Arabic" pitchFamily="2" charset="-78"/>
              </a:rPr>
              <a:t>وتوزيعها على أقسام المؤسسة لإنجاز الواجبات الموكلة لكل قسم</a:t>
            </a:r>
            <a:r>
              <a:rPr lang="fr-FR" dirty="0" smtClean="0">
                <a:cs typeface="Traditional Arabic" pitchFamily="2" charset="-78"/>
              </a:rPr>
              <a:t>.</a:t>
            </a:r>
            <a:r>
              <a:rPr lang="ar-DZ" dirty="0" smtClean="0">
                <a:cs typeface="Traditional Arabic" pitchFamily="2" charset="-78"/>
              </a:rPr>
              <a:t> كما أن نتيجة القرار ستقع على عاتق المؤسسة بمجملها سواء كان ناجحا أو فاشلا.</a:t>
            </a:r>
          </a:p>
          <a:p>
            <a:pPr algn="just" rtl="1"/>
            <a:r>
              <a:rPr lang="ar-SA" b="1" dirty="0" smtClean="0">
                <a:cs typeface="Traditional Arabic" pitchFamily="2" charset="-78"/>
              </a:rPr>
              <a:t>الإطار العام </a:t>
            </a:r>
            <a:r>
              <a:rPr lang="ar-SA" b="1" dirty="0" err="1" smtClean="0">
                <a:cs typeface="Traditional Arabic" pitchFamily="2" charset="-78"/>
              </a:rPr>
              <a:t>ل</a:t>
            </a:r>
            <a:r>
              <a:rPr lang="ar-DZ" b="1" dirty="0" smtClean="0">
                <a:cs typeface="Traditional Arabic" pitchFamily="2" charset="-78"/>
              </a:rPr>
              <a:t>ل</a:t>
            </a:r>
            <a:r>
              <a:rPr lang="ar-SA" b="1" dirty="0" smtClean="0">
                <a:cs typeface="Traditional Arabic" pitchFamily="2" charset="-78"/>
              </a:rPr>
              <a:t>قرارات </a:t>
            </a:r>
            <a:r>
              <a:rPr lang="ar-SA" dirty="0" smtClean="0">
                <a:cs typeface="Traditional Arabic" pitchFamily="2" charset="-78"/>
              </a:rPr>
              <a:t>: تعد عملية صنع القرارات الإستراتيجية</a:t>
            </a:r>
            <a:r>
              <a:rPr lang="ar-DZ" dirty="0" smtClean="0">
                <a:cs typeface="Traditional Arabic" pitchFamily="2" charset="-78"/>
              </a:rPr>
              <a:t> بمثابة المرشد العام لمتخذي القرار في مختلف المستويات التنظيمية، حيث لا يجب </a:t>
            </a:r>
            <a:r>
              <a:rPr lang="ar-DZ" dirty="0" err="1" smtClean="0">
                <a:cs typeface="Traditional Arabic" pitchFamily="2" charset="-78"/>
              </a:rPr>
              <a:t>ان</a:t>
            </a:r>
            <a:r>
              <a:rPr lang="ar-DZ" dirty="0" smtClean="0">
                <a:cs typeface="Traditional Arabic" pitchFamily="2" charset="-78"/>
              </a:rPr>
              <a:t> تتعارض قراراتهم مع التوجه العام للمنظمة باعتبار أن الأهداف الإستراتيجية هي المرجعية الأولى للتفكر ولسياق العمل لمختلف القرارات.</a:t>
            </a:r>
          </a:p>
          <a:p>
            <a:pPr algn="just" rtl="1"/>
            <a:r>
              <a:rPr lang="ar-DZ" b="1" dirty="0" smtClean="0">
                <a:cs typeface="Traditional Arabic" pitchFamily="2" charset="-78"/>
              </a:rPr>
              <a:t>التوجه الإبداعي</a:t>
            </a:r>
            <a:r>
              <a:rPr lang="ar-DZ" dirty="0" smtClean="0">
                <a:cs typeface="Traditional Arabic" pitchFamily="2" charset="-78"/>
              </a:rPr>
              <a:t>: تعبر القرارات </a:t>
            </a:r>
            <a:r>
              <a:rPr lang="ar-SA" dirty="0" smtClean="0">
                <a:cs typeface="Traditional Arabic" pitchFamily="2" charset="-78"/>
              </a:rPr>
              <a:t>الاستراتيجي</a:t>
            </a:r>
            <a:r>
              <a:rPr lang="ar-DZ" dirty="0" smtClean="0">
                <a:cs typeface="Traditional Arabic" pitchFamily="2" charset="-78"/>
              </a:rPr>
              <a:t>ة</a:t>
            </a:r>
            <a:r>
              <a:rPr lang="ar-SA" dirty="0" smtClean="0">
                <a:cs typeface="Traditional Arabic" pitchFamily="2" charset="-78"/>
              </a:rPr>
              <a:t> </a:t>
            </a:r>
            <a:r>
              <a:rPr lang="ar-DZ" dirty="0" smtClean="0">
                <a:cs typeface="Traditional Arabic" pitchFamily="2" charset="-78"/>
              </a:rPr>
              <a:t>في أصلها عن </a:t>
            </a:r>
            <a:r>
              <a:rPr lang="ar-SA" dirty="0" smtClean="0">
                <a:cs typeface="Traditional Arabic" pitchFamily="2" charset="-78"/>
              </a:rPr>
              <a:t>تحول جذري </a:t>
            </a:r>
            <a:r>
              <a:rPr lang="ar-DZ" dirty="0" smtClean="0">
                <a:cs typeface="Traditional Arabic" pitchFamily="2" charset="-78"/>
              </a:rPr>
              <a:t>وتطوري </a:t>
            </a:r>
            <a:r>
              <a:rPr lang="ar-SA" dirty="0" smtClean="0">
                <a:cs typeface="Traditional Arabic" pitchFamily="2" charset="-78"/>
              </a:rPr>
              <a:t>في ممارسات المنظمة</a:t>
            </a:r>
            <a:r>
              <a:rPr lang="ar-DZ" dirty="0" smtClean="0">
                <a:cs typeface="Traditional Arabic" pitchFamily="2" charset="-78"/>
              </a:rPr>
              <a:t> </a:t>
            </a:r>
            <a:r>
              <a:rPr lang="ar-DZ" u="sng" dirty="0" smtClean="0">
                <a:cs typeface="Traditional Arabic" pitchFamily="2" charset="-78"/>
              </a:rPr>
              <a:t>وعن انشغالات هامة وغير اعتيادية </a:t>
            </a:r>
            <a:r>
              <a:rPr lang="ar-DZ" dirty="0" smtClean="0">
                <a:cs typeface="Traditional Arabic" pitchFamily="2" charset="-78"/>
              </a:rPr>
              <a:t>في الغالب أكثر من تعبيرها عن قضايا مألوفة. وقد </a:t>
            </a:r>
            <a:r>
              <a:rPr lang="ar-SA" dirty="0" smtClean="0">
                <a:cs typeface="Traditional Arabic" pitchFamily="2" charset="-78"/>
              </a:rPr>
              <a:t>أدركت المنظمات </a:t>
            </a:r>
            <a:r>
              <a:rPr lang="ar-DZ" dirty="0" smtClean="0">
                <a:cs typeface="Traditional Arabic" pitchFamily="2" charset="-78"/>
              </a:rPr>
              <a:t>اليوم </a:t>
            </a:r>
            <a:r>
              <a:rPr lang="ar-SA" dirty="0" smtClean="0">
                <a:cs typeface="Traditional Arabic" pitchFamily="2" charset="-78"/>
              </a:rPr>
              <a:t>أن أساس إيجاد استراتيجيات ناجحة </a:t>
            </a:r>
            <a:r>
              <a:rPr lang="ar-DZ" dirty="0" smtClean="0">
                <a:cs typeface="Traditional Arabic" pitchFamily="2" charset="-78"/>
              </a:rPr>
              <a:t>لا </a:t>
            </a:r>
            <a:r>
              <a:rPr lang="ar-SA" dirty="0" smtClean="0">
                <a:cs typeface="Traditional Arabic" pitchFamily="2" charset="-78"/>
              </a:rPr>
              <a:t>يعتمد </a:t>
            </a:r>
            <a:r>
              <a:rPr lang="ar-DZ" dirty="0" smtClean="0">
                <a:cs typeface="Traditional Arabic" pitchFamily="2" charset="-78"/>
              </a:rPr>
              <a:t>فقط </a:t>
            </a:r>
            <a:r>
              <a:rPr lang="ar-SA" dirty="0" smtClean="0">
                <a:cs typeface="Traditional Arabic" pitchFamily="2" charset="-78"/>
              </a:rPr>
              <a:t>على المعلومات وال</a:t>
            </a:r>
            <a:r>
              <a:rPr lang="ar-DZ" dirty="0" smtClean="0">
                <a:cs typeface="Traditional Arabic" pitchFamily="2" charset="-78"/>
              </a:rPr>
              <a:t>ت</a:t>
            </a:r>
            <a:r>
              <a:rPr lang="ar-SA" dirty="0" err="1" smtClean="0">
                <a:cs typeface="Traditional Arabic" pitchFamily="2" charset="-78"/>
              </a:rPr>
              <a:t>حليل</a:t>
            </a:r>
            <a:r>
              <a:rPr lang="ar-SA" dirty="0" smtClean="0">
                <a:cs typeface="Traditional Arabic" pitchFamily="2" charset="-78"/>
              </a:rPr>
              <a:t> </a:t>
            </a:r>
            <a:r>
              <a:rPr lang="ar-DZ" dirty="0" smtClean="0">
                <a:cs typeface="Traditional Arabic" pitchFamily="2" charset="-78"/>
              </a:rPr>
              <a:t>بل يعتمد أيضا </a:t>
            </a:r>
            <a:r>
              <a:rPr lang="ar-SA" dirty="0" smtClean="0">
                <a:cs typeface="Traditional Arabic" pitchFamily="2" charset="-78"/>
              </a:rPr>
              <a:t>على </a:t>
            </a:r>
            <a:r>
              <a:rPr lang="ar-DZ" dirty="0" smtClean="0">
                <a:cs typeface="Traditional Arabic" pitchFamily="2" charset="-78"/>
              </a:rPr>
              <a:t>القدرة على </a:t>
            </a:r>
            <a:r>
              <a:rPr lang="ar-SA" dirty="0" smtClean="0">
                <a:cs typeface="Traditional Arabic" pitchFamily="2" charset="-78"/>
              </a:rPr>
              <a:t>الابتكار والتخيل والحكم الشخصي </a:t>
            </a:r>
            <a:r>
              <a:rPr lang="ar-DZ" dirty="0" smtClean="0">
                <a:cs typeface="Traditional Arabic" pitchFamily="2" charset="-78"/>
              </a:rPr>
              <a:t>والحدس </a:t>
            </a:r>
            <a:r>
              <a:rPr lang="ar-SA" dirty="0" smtClean="0">
                <a:cs typeface="Traditional Arabic" pitchFamily="2" charset="-78"/>
              </a:rPr>
              <a:t>وتحدي الثوابت التي ينظر إليها في الصناعة باعتبارها قوانين لا ينبغي المساس </a:t>
            </a:r>
            <a:r>
              <a:rPr lang="ar-SA" dirty="0" err="1" smtClean="0">
                <a:cs typeface="Traditional Arabic" pitchFamily="2" charset="-78"/>
              </a:rPr>
              <a:t>بها</a:t>
            </a:r>
            <a:r>
              <a:rPr lang="ar-DZ" dirty="0" smtClean="0">
                <a:cs typeface="Traditional Arabic" pitchFamily="2" charset="-78"/>
              </a:rPr>
              <a:t> (البناء الخلاق </a:t>
            </a:r>
            <a:r>
              <a:rPr lang="fr-FR" dirty="0" smtClean="0">
                <a:cs typeface="Traditional Arabic" pitchFamily="2" charset="-78"/>
              </a:rPr>
              <a:t>La destruction créative</a:t>
            </a:r>
            <a:r>
              <a:rPr lang="ar-DZ" dirty="0" smtClean="0">
                <a:cs typeface="Traditional Arabic" pitchFamily="2" charset="-78"/>
              </a:rPr>
              <a:t>)</a:t>
            </a:r>
            <a:r>
              <a:rPr lang="ar-SA" dirty="0" smtClean="0">
                <a:cs typeface="Traditional Arabic" pitchFamily="2" charset="-78"/>
              </a:rPr>
              <a:t>.</a:t>
            </a:r>
            <a:endParaRPr lang="fr-FR" dirty="0" smtClean="0">
              <a:cs typeface="Traditional Arabic" pitchFamily="2" charset="-78"/>
            </a:endParaRPr>
          </a:p>
          <a:p>
            <a:pPr algn="just" rtl="1"/>
            <a:r>
              <a:rPr lang="ar-DZ" b="1" dirty="0" smtClean="0">
                <a:cs typeface="Traditional Arabic" pitchFamily="2" charset="-78"/>
              </a:rPr>
              <a:t>درجة الرسمية والخطر</a:t>
            </a:r>
            <a:r>
              <a:rPr lang="ar-DZ" dirty="0" smtClean="0">
                <a:cs typeface="Traditional Arabic" pitchFamily="2" charset="-78"/>
              </a:rPr>
              <a:t>: قد تكون القرارات الإستراتيجية رسمية أو غير رسمية كما يمكنها أن تكون معتمدة أو ناشئة. وهي قرارات يصعب في الغالب تقييمها من حيث الأداء ؛ وترتبط بدرجة مخاطرة عالية وتحمل مستويات عالية من عدم اليقين. </a:t>
            </a:r>
          </a:p>
          <a:p>
            <a:pPr algn="just" rtl="1"/>
            <a:r>
              <a:rPr lang="ar-DZ" b="1" dirty="0" smtClean="0">
                <a:cs typeface="Traditional Arabic" pitchFamily="2" charset="-78"/>
              </a:rPr>
              <a:t>النسبية</a:t>
            </a:r>
            <a:r>
              <a:rPr lang="ar-DZ" dirty="0" smtClean="0">
                <a:cs typeface="Traditional Arabic" pitchFamily="2" charset="-78"/>
              </a:rPr>
              <a:t>: تجدر الإشارة إلى أن القرار الذي يعتبر استراتيجيا في صناعة ما قد يكون أقل أو غير استراتيجي على الإطلاق في صناعة أو مجال. فعلى سبيل المثال، قد يكون القرار بإدخال منتج جديد (مثل سيارة) في صناعة السيارات قرارا استراتيجيًا ؛ في حين أن قرار تقديم منتج جديد (على سبيل المثال لعبة أطفال) في مصنع ينتج المئات من الألعاب الجديدة كل عام لا يكون استراتيجيًا.</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9123</TotalTime>
  <Words>6951</Words>
  <Application>Microsoft Office PowerPoint</Application>
  <PresentationFormat>Affichage à l'écran (4:3)</PresentationFormat>
  <Paragraphs>222</Paragraphs>
  <Slides>51</Slides>
  <Notes>0</Notes>
  <HiddenSlides>0</HiddenSlides>
  <MMClips>0</MMClips>
  <ScaleCrop>false</ScaleCrop>
  <HeadingPairs>
    <vt:vector size="4" baseType="variant">
      <vt:variant>
        <vt:lpstr>Thème</vt:lpstr>
      </vt:variant>
      <vt:variant>
        <vt:i4>1</vt:i4>
      </vt:variant>
      <vt:variant>
        <vt:lpstr>Titres des diapositives</vt:lpstr>
      </vt:variant>
      <vt:variant>
        <vt:i4>51</vt:i4>
      </vt:variant>
    </vt:vector>
  </HeadingPairs>
  <TitlesOfParts>
    <vt:vector size="52" baseType="lpstr">
      <vt:lpstr>Thème Office</vt:lpstr>
      <vt:lpstr>لماذا يجب علينا دراسة اتخاذ القرارات الإستراتيجية؟</vt:lpstr>
      <vt:lpstr>Les décisions stratégiques dans le processus stratégique</vt:lpstr>
      <vt:lpstr>تطور الابحاث حول اتخاذ القرار الاستراتيجي:  من المحتوى إلى العملية</vt:lpstr>
      <vt:lpstr>أولا. مفهوم القرارات الإستراتيجية</vt:lpstr>
      <vt:lpstr>مما سبق...</vt:lpstr>
      <vt:lpstr>لكن ... القرار الإستراتيجي... اليوم...</vt:lpstr>
      <vt:lpstr>خصائص القرارات الإستراتيجية</vt:lpstr>
      <vt:lpstr>Diapositive 8</vt:lpstr>
      <vt:lpstr>Diapositive 9</vt:lpstr>
      <vt:lpstr>نماذج اتخاذ القرار الاستراتيجي</vt:lpstr>
      <vt:lpstr>Reply: RATIONALITY IN DECISION-MAKING </vt:lpstr>
      <vt:lpstr>تذكير: النموذج العقلاني العام</vt:lpstr>
      <vt:lpstr>Diapositive 13</vt:lpstr>
      <vt:lpstr>Diapositive 14</vt:lpstr>
      <vt:lpstr>Diapositive 15</vt:lpstr>
      <vt:lpstr>1. النموذج العسكري</vt:lpstr>
      <vt:lpstr>Diapositive 17</vt:lpstr>
      <vt:lpstr>Diapositive 18</vt:lpstr>
      <vt:lpstr>2. النماذج السياسية والسلوكية لعملية اتخاذ القرار الاستراتيجي</vt:lpstr>
      <vt:lpstr>1.2. نموذج لعبة السلطة</vt:lpstr>
      <vt:lpstr>1.2. افتراضات نظرية لعبة السلطة</vt:lpstr>
      <vt:lpstr>Diapositive 22</vt:lpstr>
      <vt:lpstr>Diapositive 23</vt:lpstr>
      <vt:lpstr>Diapositive 24</vt:lpstr>
      <vt:lpstr>Diapositive 25</vt:lpstr>
      <vt:lpstr>2.2. نظرية الفوضى المنتظمة وسلة القمامة</vt:lpstr>
      <vt:lpstr>Diapositive 27</vt:lpstr>
      <vt:lpstr>Diapositive 28</vt:lpstr>
      <vt:lpstr>Diapositive 29</vt:lpstr>
      <vt:lpstr>Diapositive 30</vt:lpstr>
      <vt:lpstr>Diapositive 31</vt:lpstr>
      <vt:lpstr>Diapositive 32</vt:lpstr>
      <vt:lpstr>النماذج التدرجية</vt:lpstr>
      <vt:lpstr>Diapositive 34</vt:lpstr>
      <vt:lpstr>Diapositive 35</vt:lpstr>
      <vt:lpstr>2. التدرج المنطقي</vt:lpstr>
      <vt:lpstr>Diapositive 37</vt:lpstr>
      <vt:lpstr>Diapositive 38</vt:lpstr>
      <vt:lpstr>نموذج Mintzberg</vt:lpstr>
      <vt:lpstr>Diapositive 40</vt:lpstr>
      <vt:lpstr>Diapositive 41</vt:lpstr>
      <vt:lpstr>Diapositive 42</vt:lpstr>
      <vt:lpstr>Diapositive 43</vt:lpstr>
      <vt:lpstr>Cynefin نموذج </vt:lpstr>
      <vt:lpstr>Diapositive 45</vt:lpstr>
      <vt:lpstr>Diapositive 46</vt:lpstr>
      <vt:lpstr>Diapositive 47</vt:lpstr>
      <vt:lpstr>بالتالي...</vt:lpstr>
      <vt:lpstr>خلاصة تطور الفكر في مجال اتخاذ القرار الاستراتيجي</vt:lpstr>
      <vt:lpstr>اتخاذ القرار الاستراتيجي: حدس أم عقلانية؟</vt:lpstr>
      <vt:lpstr>Diapositive 51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 D A M A S</dc:creator>
  <cp:lastModifiedBy> D A M A S</cp:lastModifiedBy>
  <cp:revision>721</cp:revision>
  <dcterms:created xsi:type="dcterms:W3CDTF">2017-03-11T19:15:25Z</dcterms:created>
  <dcterms:modified xsi:type="dcterms:W3CDTF">2018-05-09T19:28:50Z</dcterms:modified>
</cp:coreProperties>
</file>