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5" r:id="rId4"/>
    <p:sldId id="268" r:id="rId5"/>
    <p:sldId id="267" r:id="rId6"/>
    <p:sldId id="257" r:id="rId7"/>
    <p:sldId id="264" r:id="rId8"/>
    <p:sldId id="269" r:id="rId9"/>
    <p:sldId id="266" r:id="rId10"/>
    <p:sldId id="256" r:id="rId11"/>
    <p:sldId id="258" r:id="rId12"/>
    <p:sldId id="270" r:id="rId13"/>
    <p:sldId id="259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560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D3D-6BB2-43FB-9DC5-05F3E87BCF95}" type="datetimeFigureOut">
              <a:rPr lang="fr-FR" smtClean="0"/>
              <a:pPr/>
              <a:t>11/11/2019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5EF47-4734-4324-A98F-0C2C9480B29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D3D-6BB2-43FB-9DC5-05F3E87BCF95}" type="datetimeFigureOut">
              <a:rPr lang="fr-FR" smtClean="0"/>
              <a:pPr/>
              <a:t>11/11/2019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5EF47-4734-4324-A98F-0C2C9480B29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D3D-6BB2-43FB-9DC5-05F3E87BCF95}" type="datetimeFigureOut">
              <a:rPr lang="fr-FR" smtClean="0"/>
              <a:pPr/>
              <a:t>11/11/2019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5EF47-4734-4324-A98F-0C2C9480B29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D3D-6BB2-43FB-9DC5-05F3E87BCF95}" type="datetimeFigureOut">
              <a:rPr lang="fr-FR" smtClean="0"/>
              <a:pPr/>
              <a:t>11/11/2019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5EF47-4734-4324-A98F-0C2C9480B29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D3D-6BB2-43FB-9DC5-05F3E87BCF95}" type="datetimeFigureOut">
              <a:rPr lang="fr-FR" smtClean="0"/>
              <a:pPr/>
              <a:t>11/11/2019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5EF47-4734-4324-A98F-0C2C9480B29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D3D-6BB2-43FB-9DC5-05F3E87BCF95}" type="datetimeFigureOut">
              <a:rPr lang="fr-FR" smtClean="0"/>
              <a:pPr/>
              <a:t>11/11/2019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5EF47-4734-4324-A98F-0C2C9480B29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D3D-6BB2-43FB-9DC5-05F3E87BCF95}" type="datetimeFigureOut">
              <a:rPr lang="fr-FR" smtClean="0"/>
              <a:pPr/>
              <a:t>11/11/2019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5EF47-4734-4324-A98F-0C2C9480B29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D3D-6BB2-43FB-9DC5-05F3E87BCF95}" type="datetimeFigureOut">
              <a:rPr lang="fr-FR" smtClean="0"/>
              <a:pPr/>
              <a:t>11/11/2019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5EF47-4734-4324-A98F-0C2C9480B29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D3D-6BB2-43FB-9DC5-05F3E87BCF95}" type="datetimeFigureOut">
              <a:rPr lang="fr-FR" smtClean="0"/>
              <a:pPr/>
              <a:t>11/11/2019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5EF47-4734-4324-A98F-0C2C9480B29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D3D-6BB2-43FB-9DC5-05F3E87BCF95}" type="datetimeFigureOut">
              <a:rPr lang="fr-FR" smtClean="0"/>
              <a:pPr/>
              <a:t>11/11/2019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5EF47-4734-4324-A98F-0C2C9480B29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D3D-6BB2-43FB-9DC5-05F3E87BCF95}" type="datetimeFigureOut">
              <a:rPr lang="fr-FR" smtClean="0"/>
              <a:pPr/>
              <a:t>11/11/2019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5EF47-4734-4324-A98F-0C2C9480B29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95D3D-6BB2-43FB-9DC5-05F3E87BCF95}" type="datetimeFigureOut">
              <a:rPr lang="fr-FR" smtClean="0"/>
              <a:pPr/>
              <a:t>11/11/2019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5EF47-4734-4324-A98F-0C2C9480B29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4348" y="1428736"/>
            <a:ext cx="7815290" cy="307183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fr-FR" b="1" dirty="0" smtClean="0">
                <a:solidFill>
                  <a:srgbClr val="00B050"/>
                </a:solidFill>
              </a:rPr>
              <a:t>Dosage de l’azote total du sol</a:t>
            </a:r>
            <a:r>
              <a:rPr lang="fr-FR" dirty="0" smtClean="0">
                <a:solidFill>
                  <a:srgbClr val="00B050"/>
                </a:solidFill>
              </a:rPr>
              <a:t/>
            </a:r>
            <a:br>
              <a:rPr lang="fr-FR" dirty="0" smtClean="0">
                <a:solidFill>
                  <a:srgbClr val="00B050"/>
                </a:solidFill>
              </a:rPr>
            </a:br>
            <a:r>
              <a:rPr lang="fr-FR" b="1" dirty="0" smtClean="0">
                <a:solidFill>
                  <a:srgbClr val="FF0000"/>
                </a:solidFill>
              </a:rPr>
              <a:t>( méthode de </a:t>
            </a:r>
            <a:r>
              <a:rPr lang="fr-FR" b="1" dirty="0" err="1" smtClean="0">
                <a:solidFill>
                  <a:srgbClr val="FF0000"/>
                </a:solidFill>
              </a:rPr>
              <a:t>Kjeldahl</a:t>
            </a:r>
            <a:r>
              <a:rPr lang="fr-FR" b="1" dirty="0" smtClean="0">
                <a:solidFill>
                  <a:srgbClr val="FF0000"/>
                </a:solidFill>
              </a:rPr>
              <a:t> )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85786" y="214290"/>
            <a:ext cx="7672414" cy="285752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1857364"/>
            <a:ext cx="6400800" cy="3781436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026" name="Picture 2" descr="E:\img_00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95250"/>
            <a:ext cx="8890000" cy="666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Titration</a:t>
            </a:r>
            <a:r>
              <a:rPr lang="fr-FR" dirty="0" smtClean="0">
                <a:solidFill>
                  <a:srgbClr val="FF0000"/>
                </a:solidFill>
              </a:rPr>
              <a:t/>
            </a:r>
            <a:br>
              <a:rPr lang="fr-FR" dirty="0" smtClean="0">
                <a:solidFill>
                  <a:srgbClr val="FF0000"/>
                </a:solidFill>
              </a:rPr>
            </a:br>
            <a:r>
              <a:rPr lang="fr-FR" dirty="0" smtClean="0">
                <a:solidFill>
                  <a:srgbClr val="00B050"/>
                </a:solidFill>
              </a:rPr>
              <a:t>(H</a:t>
            </a:r>
            <a:r>
              <a:rPr lang="fr-FR" sz="1600" dirty="0" smtClean="0">
                <a:solidFill>
                  <a:srgbClr val="00B050"/>
                </a:solidFill>
              </a:rPr>
              <a:t>2</a:t>
            </a:r>
            <a:r>
              <a:rPr lang="fr-FR" dirty="0" smtClean="0">
                <a:solidFill>
                  <a:srgbClr val="00B050"/>
                </a:solidFill>
              </a:rPr>
              <a:t>SO</a:t>
            </a:r>
            <a:r>
              <a:rPr lang="fr-FR" sz="2000" dirty="0" smtClean="0">
                <a:solidFill>
                  <a:srgbClr val="00B050"/>
                </a:solidFill>
              </a:rPr>
              <a:t>4</a:t>
            </a:r>
            <a:r>
              <a:rPr lang="fr-FR" dirty="0" smtClean="0">
                <a:solidFill>
                  <a:srgbClr val="00B050"/>
                </a:solidFill>
              </a:rPr>
              <a:t>)</a:t>
            </a:r>
            <a:endParaRPr lang="fr-FR" dirty="0"/>
          </a:p>
        </p:txBody>
      </p:sp>
      <p:pic>
        <p:nvPicPr>
          <p:cNvPr id="4" name="Espace réservé du contenu 3" descr="https://maisdismoijamyhome.files.wordpress.com/2019/02/bleu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 descr="Explication du titrage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57166"/>
            <a:ext cx="5857915" cy="5768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résumé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642918"/>
            <a:ext cx="7786742" cy="5478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57364"/>
          </a:xfrm>
        </p:spPr>
        <p:txBody>
          <a:bodyPr>
            <a:normAutofit fontScale="90000"/>
          </a:bodyPr>
          <a:lstStyle/>
          <a:p>
            <a:r>
              <a:rPr lang="ar-DZ" sz="1800" dirty="0" smtClean="0"/>
              <a:t/>
            </a:r>
            <a:br>
              <a:rPr lang="ar-DZ" sz="1800" dirty="0" smtClean="0"/>
            </a:br>
            <a:r>
              <a:rPr lang="ar-DZ" sz="1800" dirty="0" smtClean="0"/>
              <a:t/>
            </a:r>
            <a:br>
              <a:rPr lang="ar-DZ" sz="1800" dirty="0" smtClean="0"/>
            </a:br>
            <a:r>
              <a:rPr lang="fr-FR" sz="1800" dirty="0" smtClean="0"/>
              <a:t>Johan </a:t>
            </a:r>
            <a:r>
              <a:rPr lang="fr-FR" sz="1800" dirty="0" err="1"/>
              <a:t>Kjeldahl</a:t>
            </a:r>
            <a:r>
              <a:rPr lang="fr-FR" sz="1800" dirty="0"/>
              <a:t>, chimiste danois né en 1849 et mort en 1900, a mis au point en </a:t>
            </a:r>
            <a:r>
              <a:rPr lang="fr-FR" sz="1800" dirty="0">
                <a:solidFill>
                  <a:srgbClr val="FF0000"/>
                </a:solidFill>
              </a:rPr>
              <a:t>1873 </a:t>
            </a:r>
            <a:r>
              <a:rPr lang="fr-FR" sz="1800" dirty="0"/>
              <a:t>une méthode permettant d’évaluer la teneur en protéine d’un corps à l’aide de l’azote contenue dans sa matière organique. Gunning, autre chimiste, suggéra d’ajouter à l’acide sulfurique du sulfate de potassium afin d’</a:t>
            </a:r>
            <a:r>
              <a:rPr lang="fr-FR" sz="1800" dirty="0" err="1"/>
              <a:t>accélerer</a:t>
            </a:r>
            <a:r>
              <a:rPr lang="fr-FR" sz="1800" dirty="0"/>
              <a:t> la minéralisation et d’augmenter la température d’ébullition; il s’agit d’un catalyseur. Plusieurs scientifiques comme Gunning et </a:t>
            </a:r>
            <a:r>
              <a:rPr lang="fr-FR" sz="1800" dirty="0" err="1"/>
              <a:t>Wilforth</a:t>
            </a:r>
            <a:r>
              <a:rPr lang="fr-FR" sz="1800" dirty="0"/>
              <a:t> ont donc contribué à l’amélioration de la méthode de </a:t>
            </a:r>
            <a:r>
              <a:rPr lang="fr-FR" sz="1800" dirty="0" err="1"/>
              <a:t>Kjeldahl</a:t>
            </a:r>
            <a:r>
              <a:rPr lang="fr-FR" dirty="0"/>
              <a:t>.</a:t>
            </a:r>
          </a:p>
        </p:txBody>
      </p:sp>
      <p:pic>
        <p:nvPicPr>
          <p:cNvPr id="4" name="Espace réservé du contenu 3" descr="https://maisdismoijamyhome.files.wordpress.com/2019/02/johan_kjeldahl_1848-1900_-_painting_by_otto_haslund_1842-1917_-_color_version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2143116"/>
            <a:ext cx="735811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0"/>
            <a:ext cx="8186766" cy="1071546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/>
            </a:r>
            <a:br>
              <a:rPr lang="fr-FR" dirty="0" smtClean="0">
                <a:solidFill>
                  <a:srgbClr val="FF0000"/>
                </a:solidFill>
              </a:rPr>
            </a:br>
            <a:r>
              <a:rPr lang="fr-FR" dirty="0" smtClean="0">
                <a:solidFill>
                  <a:srgbClr val="FF0000"/>
                </a:solidFill>
              </a:rPr>
              <a:t/>
            </a:r>
            <a:br>
              <a:rPr lang="fr-FR" dirty="0" smtClean="0">
                <a:solidFill>
                  <a:srgbClr val="FF0000"/>
                </a:solidFill>
              </a:rPr>
            </a:br>
            <a:r>
              <a:rPr lang="fr-FR" dirty="0" smtClean="0">
                <a:solidFill>
                  <a:schemeClr val="tx1"/>
                </a:solidFill>
              </a:rPr>
              <a:t>Minéralisation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1600" dirty="0" smtClean="0"/>
              <a:t>catalyseur : </a:t>
            </a:r>
            <a:r>
              <a:rPr lang="fr-FR" sz="4000" dirty="0" smtClean="0">
                <a:solidFill>
                  <a:srgbClr val="00B050"/>
                </a:solidFill>
              </a:rPr>
              <a:t>H</a:t>
            </a:r>
            <a:r>
              <a:rPr lang="fr-FR" sz="1600" dirty="0" smtClean="0">
                <a:solidFill>
                  <a:srgbClr val="00B050"/>
                </a:solidFill>
              </a:rPr>
              <a:t>2</a:t>
            </a:r>
            <a:r>
              <a:rPr lang="fr-FR" dirty="0" smtClean="0">
                <a:solidFill>
                  <a:srgbClr val="00B050"/>
                </a:solidFill>
              </a:rPr>
              <a:t>SO</a:t>
            </a:r>
            <a:r>
              <a:rPr lang="fr-FR" sz="2000" dirty="0" smtClean="0">
                <a:solidFill>
                  <a:srgbClr val="00B050"/>
                </a:solidFill>
              </a:rPr>
              <a:t>4  ,</a:t>
            </a:r>
            <a:r>
              <a:rPr lang="fr-FR" dirty="0" smtClean="0">
                <a:solidFill>
                  <a:srgbClr val="00B050"/>
                </a:solidFill>
              </a:rPr>
              <a:t> CuSO</a:t>
            </a:r>
            <a:r>
              <a:rPr lang="fr-FR" sz="2000" dirty="0" smtClean="0">
                <a:solidFill>
                  <a:srgbClr val="00B050"/>
                </a:solidFill>
              </a:rPr>
              <a:t>4  ,</a:t>
            </a:r>
            <a:r>
              <a:rPr lang="fr-FR" dirty="0" smtClean="0">
                <a:solidFill>
                  <a:srgbClr val="00B050"/>
                </a:solidFill>
              </a:rPr>
              <a:t> K</a:t>
            </a:r>
            <a:r>
              <a:rPr lang="fr-FR" sz="1800" dirty="0" smtClean="0">
                <a:solidFill>
                  <a:srgbClr val="00B050"/>
                </a:solidFill>
              </a:rPr>
              <a:t>2</a:t>
            </a:r>
            <a:r>
              <a:rPr lang="fr-FR" dirty="0" smtClean="0">
                <a:solidFill>
                  <a:srgbClr val="00B050"/>
                </a:solidFill>
              </a:rPr>
              <a:t>SO</a:t>
            </a:r>
            <a:r>
              <a:rPr lang="fr-FR" sz="2000" dirty="0" smtClean="0">
                <a:solidFill>
                  <a:srgbClr val="00B050"/>
                </a:solidFill>
              </a:rPr>
              <a:t>4 , </a:t>
            </a:r>
            <a:r>
              <a:rPr lang="fr-FR" dirty="0" smtClean="0">
                <a:solidFill>
                  <a:srgbClr val="0070C0"/>
                </a:solidFill>
              </a:rPr>
              <a:t>S</a:t>
            </a:r>
            <a:r>
              <a:rPr lang="fr-FR" sz="2000" dirty="0" smtClean="0">
                <a:solidFill>
                  <a:srgbClr val="0070C0"/>
                </a:solidFill>
              </a:rPr>
              <a:t>e</a:t>
            </a:r>
            <a:r>
              <a:rPr lang="fr-FR" sz="4000" dirty="0" smtClean="0">
                <a:solidFill>
                  <a:srgbClr val="0070C0"/>
                </a:solidFill>
              </a:rPr>
              <a:t>/</a:t>
            </a:r>
            <a:r>
              <a:rPr lang="fr-FR" sz="7200" dirty="0" smtClean="0">
                <a:solidFill>
                  <a:srgbClr val="0070C0"/>
                </a:solidFill>
              </a:rPr>
              <a:t> </a:t>
            </a:r>
            <a:r>
              <a:rPr lang="fr-FR" dirty="0">
                <a:solidFill>
                  <a:srgbClr val="0070C0"/>
                </a:solidFill>
              </a:rPr>
              <a:t>(TiO</a:t>
            </a:r>
            <a:r>
              <a:rPr lang="fr-FR" sz="2000" dirty="0">
                <a:solidFill>
                  <a:srgbClr val="0070C0"/>
                </a:solidFill>
              </a:rPr>
              <a:t>2</a:t>
            </a:r>
            <a:r>
              <a:rPr lang="fr-FR" dirty="0" smtClean="0">
                <a:solidFill>
                  <a:srgbClr val="0070C0"/>
                </a:solidFill>
              </a:rPr>
              <a:t>)</a:t>
            </a:r>
            <a:r>
              <a:rPr lang="fr-FR" dirty="0" smtClean="0"/>
              <a:t> </a:t>
            </a:r>
            <a:r>
              <a:rPr lang="fr-FR" sz="1300" dirty="0" smtClean="0">
                <a:solidFill>
                  <a:srgbClr val="0070C0"/>
                </a:solidFill>
              </a:rPr>
              <a:t>dioxyde de titane</a:t>
            </a: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4" name="Espace réservé du contenu 3" descr="equation bilan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2357430"/>
            <a:ext cx="7915831" cy="378621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214422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Rôle de catalyseur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400" dirty="0" smtClean="0">
                <a:solidFill>
                  <a:srgbClr val="00B050"/>
                </a:solidFill>
              </a:rPr>
              <a:t>,</a:t>
            </a:r>
            <a:r>
              <a:rPr lang="fr-FR" dirty="0" smtClean="0">
                <a:solidFill>
                  <a:srgbClr val="00B050"/>
                </a:solidFill>
              </a:rPr>
              <a:t> CuSO</a:t>
            </a:r>
            <a:r>
              <a:rPr lang="fr-FR" sz="1400" dirty="0" smtClean="0">
                <a:solidFill>
                  <a:srgbClr val="00B050"/>
                </a:solidFill>
              </a:rPr>
              <a:t>4  , </a:t>
            </a:r>
            <a:r>
              <a:rPr lang="fr-FR" dirty="0" smtClean="0"/>
              <a:t>qui </a:t>
            </a:r>
            <a:r>
              <a:rPr lang="fr-FR" dirty="0"/>
              <a:t>permet d’augmenter la température d’ébullition de </a:t>
            </a:r>
            <a:r>
              <a:rPr lang="fr-FR" dirty="0" smtClean="0">
                <a:solidFill>
                  <a:srgbClr val="00B050"/>
                </a:solidFill>
              </a:rPr>
              <a:t>H</a:t>
            </a:r>
            <a:r>
              <a:rPr lang="fr-FR" sz="1100" dirty="0" smtClean="0">
                <a:solidFill>
                  <a:srgbClr val="00B050"/>
                </a:solidFill>
              </a:rPr>
              <a:t>2</a:t>
            </a:r>
            <a:r>
              <a:rPr lang="fr-FR" dirty="0" smtClean="0">
                <a:solidFill>
                  <a:srgbClr val="00B050"/>
                </a:solidFill>
              </a:rPr>
              <a:t>SO</a:t>
            </a:r>
            <a:r>
              <a:rPr lang="fr-FR" sz="1400" dirty="0" smtClean="0">
                <a:solidFill>
                  <a:srgbClr val="00B050"/>
                </a:solidFill>
              </a:rPr>
              <a:t>4</a:t>
            </a:r>
            <a:r>
              <a:rPr lang="fr-FR" dirty="0" smtClean="0"/>
              <a:t>.</a:t>
            </a:r>
          </a:p>
          <a:p>
            <a:r>
              <a:rPr lang="fr-FR" dirty="0" smtClean="0"/>
              <a:t> </a:t>
            </a:r>
            <a:r>
              <a:rPr lang="fr-FR" dirty="0" smtClean="0">
                <a:solidFill>
                  <a:srgbClr val="00B050"/>
                </a:solidFill>
              </a:rPr>
              <a:t>K</a:t>
            </a:r>
            <a:r>
              <a:rPr lang="fr-FR" sz="1400" dirty="0" smtClean="0">
                <a:solidFill>
                  <a:srgbClr val="00B050"/>
                </a:solidFill>
              </a:rPr>
              <a:t>2</a:t>
            </a:r>
            <a:r>
              <a:rPr lang="fr-FR" dirty="0" smtClean="0">
                <a:solidFill>
                  <a:srgbClr val="00B050"/>
                </a:solidFill>
              </a:rPr>
              <a:t>SO</a:t>
            </a:r>
            <a:r>
              <a:rPr lang="fr-FR" sz="1400" dirty="0" smtClean="0">
                <a:solidFill>
                  <a:srgbClr val="00B050"/>
                </a:solidFill>
              </a:rPr>
              <a:t>4  </a:t>
            </a:r>
            <a:r>
              <a:rPr lang="fr-FR" sz="1400" dirty="0" smtClean="0">
                <a:solidFill>
                  <a:srgbClr val="00B050"/>
                </a:solidFill>
              </a:rPr>
              <a:t>,</a:t>
            </a:r>
            <a:r>
              <a:rPr lang="fr-FR" dirty="0" smtClean="0">
                <a:solidFill>
                  <a:srgbClr val="0070C0"/>
                </a:solidFill>
              </a:rPr>
              <a:t>S</a:t>
            </a:r>
            <a:r>
              <a:rPr lang="fr-FR" sz="1400" dirty="0" smtClean="0">
                <a:solidFill>
                  <a:srgbClr val="0070C0"/>
                </a:solidFill>
              </a:rPr>
              <a:t>e</a:t>
            </a:r>
            <a:r>
              <a:rPr lang="fr-FR" sz="2800" dirty="0" smtClean="0">
                <a:solidFill>
                  <a:srgbClr val="0070C0"/>
                </a:solidFill>
              </a:rPr>
              <a:t>/</a:t>
            </a:r>
            <a:r>
              <a:rPr lang="fr-FR" sz="5400" dirty="0" smtClean="0">
                <a:solidFill>
                  <a:srgbClr val="0070C0"/>
                </a:solidFill>
              </a:rPr>
              <a:t> </a:t>
            </a:r>
            <a:r>
              <a:rPr lang="fr-FR" dirty="0" smtClean="0">
                <a:solidFill>
                  <a:srgbClr val="0070C0"/>
                </a:solidFill>
              </a:rPr>
              <a:t>(TiO</a:t>
            </a:r>
            <a:r>
              <a:rPr lang="fr-FR" sz="1400" dirty="0" smtClean="0">
                <a:solidFill>
                  <a:srgbClr val="0070C0"/>
                </a:solidFill>
              </a:rPr>
              <a:t>2</a:t>
            </a:r>
            <a:r>
              <a:rPr lang="fr-FR" dirty="0" smtClean="0">
                <a:solidFill>
                  <a:srgbClr val="0070C0"/>
                </a:solidFill>
              </a:rPr>
              <a:t>)</a:t>
            </a:r>
            <a:r>
              <a:rPr lang="fr-FR" dirty="0" smtClean="0"/>
              <a:t> </a:t>
            </a:r>
            <a:r>
              <a:rPr lang="fr-FR" sz="1800" dirty="0" smtClean="0">
                <a:solidFill>
                  <a:srgbClr val="00B0F0"/>
                </a:solidFill>
              </a:rPr>
              <a:t>dioxyde de titane</a:t>
            </a:r>
            <a:r>
              <a:rPr lang="fr-FR" dirty="0" smtClean="0"/>
              <a:t>, qui </a:t>
            </a:r>
            <a:r>
              <a:rPr lang="fr-FR" dirty="0"/>
              <a:t>agit comme catalyseur, c’est-à-dire qu’il accélère la réaction chimique</a:t>
            </a:r>
            <a:r>
              <a:rPr lang="fr-FR" dirty="0" smtClean="0"/>
              <a:t>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TUBES MATRAS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1800" smtClean="0">
                <a:solidFill>
                  <a:srgbClr val="00B050"/>
                </a:solidFill>
              </a:rPr>
              <a:t>(</a:t>
            </a:r>
            <a:r>
              <a:rPr lang="fr-FR" sz="1600" smtClean="0">
                <a:solidFill>
                  <a:srgbClr val="00B050"/>
                </a:solidFill>
              </a:rPr>
              <a:t>de </a:t>
            </a:r>
            <a:r>
              <a:rPr lang="fr-FR" sz="1600" dirty="0" smtClean="0">
                <a:solidFill>
                  <a:srgbClr val="00B050"/>
                </a:solidFill>
              </a:rPr>
              <a:t>Minéralisation , Distillation)</a:t>
            </a:r>
            <a:endParaRPr lang="fr-FR" dirty="0">
              <a:solidFill>
                <a:srgbClr val="00B050"/>
              </a:solidFill>
            </a:endParaRPr>
          </a:p>
        </p:txBody>
      </p:sp>
      <p:pic>
        <p:nvPicPr>
          <p:cNvPr id="4" name="Espace réservé du contenu 3" descr="Specific sample tubes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00174"/>
            <a:ext cx="5786478" cy="4214841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 descr="E:\img_482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00108"/>
            <a:ext cx="7358114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Distillation</a:t>
            </a:r>
            <a:r>
              <a:rPr lang="fr-FR" dirty="0" smtClean="0"/>
              <a:t>  </a:t>
            </a:r>
            <a:br>
              <a:rPr lang="fr-FR" dirty="0" smtClean="0"/>
            </a:br>
            <a:r>
              <a:rPr lang="fr-FR" dirty="0" smtClean="0">
                <a:solidFill>
                  <a:srgbClr val="00B050"/>
                </a:solidFill>
              </a:rPr>
              <a:t>NaOH,H</a:t>
            </a:r>
            <a:r>
              <a:rPr lang="fr-FR" sz="2000" dirty="0" smtClean="0">
                <a:solidFill>
                  <a:srgbClr val="00B050"/>
                </a:solidFill>
              </a:rPr>
              <a:t>3</a:t>
            </a:r>
            <a:r>
              <a:rPr lang="fr-FR" dirty="0" smtClean="0">
                <a:solidFill>
                  <a:srgbClr val="00B050"/>
                </a:solidFill>
              </a:rPr>
              <a:t>BO</a:t>
            </a:r>
            <a:r>
              <a:rPr lang="fr-FR" sz="2000" dirty="0" smtClean="0">
                <a:solidFill>
                  <a:srgbClr val="00B050"/>
                </a:solidFill>
              </a:rPr>
              <a:t>3</a:t>
            </a:r>
            <a:endParaRPr lang="fr-FR" dirty="0">
              <a:solidFill>
                <a:srgbClr val="00B050"/>
              </a:solidFill>
            </a:endParaRPr>
          </a:p>
        </p:txBody>
      </p:sp>
      <p:pic>
        <p:nvPicPr>
          <p:cNvPr id="4" name="Espace réservé du contenu 3" descr="equation bilan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2"/>
            <a:ext cx="7544854" cy="443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Distillation (suite)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4" name="Espace réservé du contenu 3" descr="schéma bilan distillation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26724" y="1600200"/>
            <a:ext cx="509055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 descr="photo distillateur buchi 2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71480"/>
            <a:ext cx="678661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53</Words>
  <Application>Microsoft Office PowerPoint</Application>
  <PresentationFormat>Affichage à l'écran (4:3)</PresentationFormat>
  <Paragraphs>10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Dosage de l’azote total du sol ( méthode de Kjeldahl )</vt:lpstr>
      <vt:lpstr>  Johan Kjeldahl, chimiste danois né en 1849 et mort en 1900, a mis au point en 1873 une méthode permettant d’évaluer la teneur en protéine d’un corps à l’aide de l’azote contenue dans sa matière organique. Gunning, autre chimiste, suggéra d’ajouter à l’acide sulfurique du sulfate de potassium afin d’accélerer la minéralisation et d’augmenter la température d’ébullition; il s’agit d’un catalyseur. Plusieurs scientifiques comme Gunning et Wilforth ont donc contribué à l’amélioration de la méthode de Kjeldahl.</vt:lpstr>
      <vt:lpstr>  Minéralisation  catalyseur : H2SO4  , CuSO4  , K2SO4 , Se/ (TiO2) dioxyde de titane</vt:lpstr>
      <vt:lpstr>Rôle de catalyseur</vt:lpstr>
      <vt:lpstr>TUBES MATRAS (de Minéralisation , Distillation)</vt:lpstr>
      <vt:lpstr>Diapositive 6</vt:lpstr>
      <vt:lpstr>Distillation   NaOH,H3BO3</vt:lpstr>
      <vt:lpstr>Distillation (suite)</vt:lpstr>
      <vt:lpstr>Diapositive 9</vt:lpstr>
      <vt:lpstr>Diapositive 10</vt:lpstr>
      <vt:lpstr>Titration (H2SO4)</vt:lpstr>
      <vt:lpstr>Diapositive 12</vt:lpstr>
      <vt:lpstr>Diapositive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Dosage de l’azote total du sol ( méthode de Kjeldahl )</dc:title>
  <dc:creator>2016</dc:creator>
  <cp:lastModifiedBy>2016</cp:lastModifiedBy>
  <cp:revision>12</cp:revision>
  <dcterms:created xsi:type="dcterms:W3CDTF">2019-11-10T19:13:57Z</dcterms:created>
  <dcterms:modified xsi:type="dcterms:W3CDTF">2019-11-11T07:31:38Z</dcterms:modified>
</cp:coreProperties>
</file>