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64" r:id="rId6"/>
    <p:sldId id="262" r:id="rId7"/>
    <p:sldId id="263" r:id="rId8"/>
    <p:sldId id="269" r:id="rId9"/>
    <p:sldId id="265" r:id="rId10"/>
    <p:sldId id="267" r:id="rId11"/>
    <p:sldId id="268" r:id="rId12"/>
    <p:sldId id="259" r:id="rId13"/>
    <p:sldId id="266" r:id="rId1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1A8B"/>
    <a:srgbClr val="E49CC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80" y="5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fr-FR"/>
              <a:t>Modifiez le style du titre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2953E75F-B020-408A-9B85-1A6E4FE77B58}" type="datetimeFigureOut">
              <a:rPr lang="fr-FR" smtClean="0"/>
              <a:t>02/05/2020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32E694E-CF03-4549-8610-1E8CB8A8D335}"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2953E75F-B020-408A-9B85-1A6E4FE77B58}" type="datetimeFigureOut">
              <a:rPr lang="fr-FR" smtClean="0"/>
              <a:t>02/05/2020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32E694E-CF03-4549-8610-1E8CB8A8D335}"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fr-FR"/>
              <a:t>Modifiez le style du titre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2953E75F-B020-408A-9B85-1A6E4FE77B58}" type="datetimeFigureOut">
              <a:rPr lang="fr-FR" smtClean="0"/>
              <a:t>02/05/2020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32E694E-CF03-4549-8610-1E8CB8A8D335}"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Content Placehold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2953E75F-B020-408A-9B85-1A6E4FE77B58}" type="datetimeFigureOut">
              <a:rPr lang="fr-FR" smtClean="0"/>
              <a:t>02/05/2020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32E694E-CF03-4549-8610-1E8CB8A8D335}"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fr-FR"/>
              <a:t>Modifiez le style du titre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2953E75F-B020-408A-9B85-1A6E4FE77B58}" type="datetimeFigureOut">
              <a:rPr lang="fr-FR" smtClean="0"/>
              <a:t>02/05/2020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32E694E-CF03-4549-8610-1E8CB8A8D335}"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2953E75F-B020-408A-9B85-1A6E4FE77B58}" type="datetimeFigureOut">
              <a:rPr lang="fr-FR" smtClean="0"/>
              <a:t>02/05/2020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32E694E-CF03-4549-8610-1E8CB8A8D335}"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Date Placeholder 6"/>
          <p:cNvSpPr>
            <a:spLocks noGrp="1"/>
          </p:cNvSpPr>
          <p:nvPr>
            <p:ph type="dt" sz="half" idx="10"/>
          </p:nvPr>
        </p:nvSpPr>
        <p:spPr/>
        <p:txBody>
          <a:bodyPr/>
          <a:lstStyle/>
          <a:p>
            <a:fld id="{2953E75F-B020-408A-9B85-1A6E4FE77B58}" type="datetimeFigureOut">
              <a:rPr lang="fr-FR" smtClean="0"/>
              <a:t>02/05/2020</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732E694E-CF03-4549-8610-1E8CB8A8D335}"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Date Placeholder 2"/>
          <p:cNvSpPr>
            <a:spLocks noGrp="1"/>
          </p:cNvSpPr>
          <p:nvPr>
            <p:ph type="dt" sz="half" idx="10"/>
          </p:nvPr>
        </p:nvSpPr>
        <p:spPr/>
        <p:txBody>
          <a:bodyPr/>
          <a:lstStyle/>
          <a:p>
            <a:fld id="{2953E75F-B020-408A-9B85-1A6E4FE77B58}" type="datetimeFigureOut">
              <a:rPr lang="fr-FR" smtClean="0"/>
              <a:t>02/05/2020</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732E694E-CF03-4549-8610-1E8CB8A8D335}"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53E75F-B020-408A-9B85-1A6E4FE77B58}" type="datetimeFigureOut">
              <a:rPr lang="fr-FR" smtClean="0"/>
              <a:t>02/05/2020</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732E694E-CF03-4549-8610-1E8CB8A8D335}"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fr-FR"/>
              <a:t>Modifiez le style du titre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2953E75F-B020-408A-9B85-1A6E4FE77B58}" type="datetimeFigureOut">
              <a:rPr lang="fr-FR" smtClean="0"/>
              <a:t>02/05/2020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32E694E-CF03-4549-8610-1E8CB8A8D335}" type="slidenum">
              <a:rPr lang="fr-FR" smtClean="0"/>
              <a:t>‹N°›</a:t>
            </a:fld>
            <a:endParaRPr lang="fr-FR"/>
          </a:p>
        </p:txBody>
      </p:sp>
      <p:sp>
        <p:nvSpPr>
          <p:cNvPr id="9" name="Content Placeholder 8"/>
          <p:cNvSpPr>
            <a:spLocks noGrp="1"/>
          </p:cNvSpPr>
          <p:nvPr>
            <p:ph sz="quarter" idx="13"/>
          </p:nvPr>
        </p:nvSpPr>
        <p:spPr>
          <a:xfrm>
            <a:off x="304800" y="381000"/>
            <a:ext cx="7772400" cy="494284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fr-FR"/>
              <a:t>Modifiez le style du titre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8" name="Date Placeholder 7"/>
          <p:cNvSpPr>
            <a:spLocks noGrp="1"/>
          </p:cNvSpPr>
          <p:nvPr>
            <p:ph type="dt" sz="half" idx="10"/>
          </p:nvPr>
        </p:nvSpPr>
        <p:spPr/>
        <p:txBody>
          <a:bodyPr/>
          <a:lstStyle/>
          <a:p>
            <a:fld id="{2953E75F-B020-408A-9B85-1A6E4FE77B58}" type="datetimeFigureOut">
              <a:rPr lang="fr-FR" smtClean="0"/>
              <a:t>02/05/2020</a:t>
            </a:fld>
            <a:endParaRPr lang="fr-FR"/>
          </a:p>
        </p:txBody>
      </p:sp>
      <p:sp>
        <p:nvSpPr>
          <p:cNvPr id="9" name="Slide Number Placeholder 8"/>
          <p:cNvSpPr>
            <a:spLocks noGrp="1"/>
          </p:cNvSpPr>
          <p:nvPr>
            <p:ph type="sldNum" sz="quarter" idx="11"/>
          </p:nvPr>
        </p:nvSpPr>
        <p:spPr/>
        <p:txBody>
          <a:bodyPr/>
          <a:lstStyle/>
          <a:p>
            <a:fld id="{732E694E-CF03-4549-8610-1E8CB8A8D335}" type="slidenum">
              <a:rPr lang="fr-FR" smtClean="0"/>
              <a:t>‹N°›</a:t>
            </a:fld>
            <a:endParaRPr lang="fr-FR"/>
          </a:p>
        </p:txBody>
      </p:sp>
      <p:sp>
        <p:nvSpPr>
          <p:cNvPr id="10" name="Footer Placeholder 9"/>
          <p:cNvSpPr>
            <a:spLocks noGrp="1"/>
          </p:cNvSpPr>
          <p:nvPr>
            <p:ph type="ftr" sz="quarter" idx="12"/>
          </p:nvPr>
        </p:nvSpPr>
        <p:spPr/>
        <p:txBody>
          <a:bodyPr/>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fr-FR"/>
              <a:t>Modifiez le style du titre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732E694E-CF03-4549-8610-1E8CB8A8D335}" type="slidenum">
              <a:rPr lang="fr-FR" smtClean="0"/>
              <a:t>‹N°›</a:t>
            </a:fld>
            <a:endParaRPr lang="fr-F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fr-F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2953E75F-B020-408A-9B85-1A6E4FE77B58}" type="datetimeFigureOut">
              <a:rPr lang="fr-FR" smtClean="0"/>
              <a:t>02/05/2020</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image" Target="../media/image15.jpg"/><Relationship Id="rId1" Type="http://schemas.openxmlformats.org/officeDocument/2006/relationships/slideLayout" Target="../slideLayouts/slideLayout2.xml"/><Relationship Id="rId5" Type="http://schemas.openxmlformats.org/officeDocument/2006/relationships/image" Target="../media/image18.jpg"/><Relationship Id="rId4" Type="http://schemas.openxmlformats.org/officeDocument/2006/relationships/image" Target="../media/image17.jpg"/></Relationships>
</file>

<file path=ppt/slides/_rels/slide12.xml.rels><?xml version="1.0" encoding="UTF-8" standalone="yes"?>
<Relationships xmlns="http://schemas.openxmlformats.org/package/2006/relationships"><Relationship Id="rId2" Type="http://schemas.openxmlformats.org/officeDocument/2006/relationships/image" Target="../media/image19.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g"/><Relationship Id="rId9" Type="http://schemas.openxmlformats.org/officeDocument/2006/relationships/image" Target="../media/image9.jpg"/></Relationships>
</file>

<file path=ppt/slides/_rels/slide6.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11560" y="1628800"/>
            <a:ext cx="7543800" cy="2089919"/>
          </a:xfrm>
          <a:ln w="57150">
            <a:solidFill>
              <a:schemeClr val="tx1">
                <a:lumMod val="60000"/>
                <a:lumOff val="40000"/>
              </a:schemeClr>
            </a:solidFill>
          </a:ln>
        </p:spPr>
        <p:txBody>
          <a:bodyPr/>
          <a:lstStyle/>
          <a:p>
            <a:pPr algn="ctr"/>
            <a:r>
              <a:rPr lang="fr-FR" sz="4800" dirty="0">
                <a:latin typeface="Segoe Print" panose="02000600000000000000" pitchFamily="2" charset="0"/>
              </a:rPr>
              <a:t>Impact des parasites sur longévité </a:t>
            </a:r>
          </a:p>
        </p:txBody>
      </p:sp>
      <p:sp>
        <p:nvSpPr>
          <p:cNvPr id="3" name="Sous-titre 2"/>
          <p:cNvSpPr>
            <a:spLocks noGrp="1"/>
          </p:cNvSpPr>
          <p:nvPr>
            <p:ph type="subTitle" idx="1"/>
          </p:nvPr>
        </p:nvSpPr>
        <p:spPr>
          <a:xfrm>
            <a:off x="107504" y="4088651"/>
            <a:ext cx="3166120" cy="1570856"/>
          </a:xfrm>
        </p:spPr>
        <p:txBody>
          <a:bodyPr>
            <a:normAutofit/>
          </a:bodyPr>
          <a:lstStyle/>
          <a:p>
            <a:pPr lvl="0">
              <a:buClr>
                <a:srgbClr val="0F6FC6"/>
              </a:buClr>
              <a:defRPr/>
            </a:pPr>
            <a:r>
              <a:rPr lang="fr-FR" b="1" dirty="0">
                <a:solidFill>
                  <a:schemeClr val="accent6">
                    <a:lumMod val="10000"/>
                  </a:schemeClr>
                </a:solidFill>
                <a:latin typeface="Segoe Print" panose="02000600000000000000" pitchFamily="2" charset="0"/>
              </a:rPr>
              <a:t>Présenté par :</a:t>
            </a:r>
          </a:p>
          <a:p>
            <a:pPr marL="342900" lvl="0" indent="-342900">
              <a:buClr>
                <a:schemeClr val="bg2">
                  <a:lumMod val="25000"/>
                </a:schemeClr>
              </a:buClr>
              <a:buFont typeface="Wingdings" panose="05000000000000000000" pitchFamily="2" charset="2"/>
              <a:buChar char="Ø"/>
              <a:defRPr/>
            </a:pPr>
            <a:r>
              <a:rPr lang="fr-FR" b="1" dirty="0">
                <a:solidFill>
                  <a:schemeClr val="tx1"/>
                </a:solidFill>
                <a:latin typeface="Segoe Print" panose="02000600000000000000" pitchFamily="2" charset="0"/>
              </a:rPr>
              <a:t>Aissaoui Zohra </a:t>
            </a:r>
          </a:p>
          <a:p>
            <a:pPr marL="342900" lvl="0" indent="-342900">
              <a:buClr>
                <a:schemeClr val="bg2">
                  <a:lumMod val="25000"/>
                </a:schemeClr>
              </a:buClr>
              <a:buFont typeface="Wingdings" panose="05000000000000000000" pitchFamily="2" charset="2"/>
              <a:buChar char="Ø"/>
              <a:defRPr/>
            </a:pPr>
            <a:r>
              <a:rPr lang="fr-FR" b="1" dirty="0" err="1">
                <a:solidFill>
                  <a:schemeClr val="tx1"/>
                </a:solidFill>
                <a:latin typeface="Segoe Print" panose="02000600000000000000" pitchFamily="2" charset="0"/>
              </a:rPr>
              <a:t>Omrane</a:t>
            </a:r>
            <a:r>
              <a:rPr lang="fr-FR" b="1" dirty="0">
                <a:solidFill>
                  <a:schemeClr val="tx1"/>
                </a:solidFill>
                <a:latin typeface="Segoe Print" panose="02000600000000000000" pitchFamily="2" charset="0"/>
              </a:rPr>
              <a:t> </a:t>
            </a:r>
            <a:r>
              <a:rPr lang="fr-FR" b="1" dirty="0" err="1">
                <a:solidFill>
                  <a:schemeClr val="tx1"/>
                </a:solidFill>
                <a:latin typeface="Segoe Print" panose="02000600000000000000" pitchFamily="2" charset="0"/>
              </a:rPr>
              <a:t>Soumia</a:t>
            </a:r>
            <a:r>
              <a:rPr lang="fr-FR" b="1" dirty="0">
                <a:solidFill>
                  <a:schemeClr val="tx1"/>
                </a:solidFill>
                <a:latin typeface="Segoe Print" panose="02000600000000000000" pitchFamily="2" charset="0"/>
              </a:rPr>
              <a:t> </a:t>
            </a:r>
          </a:p>
          <a:p>
            <a:pPr marL="342900" lvl="0" indent="-342900">
              <a:buClr>
                <a:schemeClr val="bg2">
                  <a:lumMod val="25000"/>
                </a:schemeClr>
              </a:buClr>
              <a:buFont typeface="Wingdings" panose="05000000000000000000" pitchFamily="2" charset="2"/>
              <a:buChar char="Ø"/>
              <a:defRPr/>
            </a:pPr>
            <a:r>
              <a:rPr lang="fr-FR" b="1" dirty="0" err="1">
                <a:solidFill>
                  <a:schemeClr val="tx1"/>
                </a:solidFill>
                <a:latin typeface="Segoe Print" panose="02000600000000000000" pitchFamily="2" charset="0"/>
              </a:rPr>
              <a:t>Zirara</a:t>
            </a:r>
            <a:r>
              <a:rPr lang="fr-FR" b="1" dirty="0">
                <a:solidFill>
                  <a:schemeClr val="tx1"/>
                </a:solidFill>
                <a:latin typeface="Segoe Print" panose="02000600000000000000" pitchFamily="2" charset="0"/>
              </a:rPr>
              <a:t> Amina</a:t>
            </a:r>
          </a:p>
        </p:txBody>
      </p:sp>
      <p:sp>
        <p:nvSpPr>
          <p:cNvPr id="4" name="ZoneTexte 3"/>
          <p:cNvSpPr txBox="1"/>
          <p:nvPr/>
        </p:nvSpPr>
        <p:spPr>
          <a:xfrm>
            <a:off x="323528" y="46618"/>
            <a:ext cx="8568952" cy="923330"/>
          </a:xfrm>
          <a:prstGeom prst="rect">
            <a:avLst/>
          </a:prstGeom>
          <a:noFill/>
        </p:spPr>
        <p:txBody>
          <a:bodyPr wrap="square" rtlCol="0">
            <a:spAutoFit/>
          </a:bodyPr>
          <a:lstStyle/>
          <a:p>
            <a:pPr algn="ctr"/>
            <a:r>
              <a:rPr lang="fr-FR" b="1" dirty="0">
                <a:solidFill>
                  <a:schemeClr val="bg2">
                    <a:lumMod val="10000"/>
                  </a:schemeClr>
                </a:solidFill>
                <a:latin typeface="Segoe Print" panose="02000600000000000000" pitchFamily="2" charset="0"/>
              </a:rPr>
              <a:t>Université Mohamed </a:t>
            </a:r>
            <a:r>
              <a:rPr lang="fr-FR" b="1" dirty="0" err="1">
                <a:solidFill>
                  <a:schemeClr val="bg2">
                    <a:lumMod val="10000"/>
                  </a:schemeClr>
                </a:solidFill>
                <a:latin typeface="Segoe Print" panose="02000600000000000000" pitchFamily="2" charset="0"/>
              </a:rPr>
              <a:t>Khider</a:t>
            </a:r>
            <a:r>
              <a:rPr lang="fr-FR" b="1" dirty="0">
                <a:solidFill>
                  <a:schemeClr val="bg2">
                    <a:lumMod val="10000"/>
                  </a:schemeClr>
                </a:solidFill>
                <a:latin typeface="Segoe Print" panose="02000600000000000000" pitchFamily="2" charset="0"/>
              </a:rPr>
              <a:t> Biskra</a:t>
            </a:r>
            <a:br>
              <a:rPr lang="fr-FR" b="1" dirty="0">
                <a:solidFill>
                  <a:schemeClr val="bg2">
                    <a:lumMod val="10000"/>
                  </a:schemeClr>
                </a:solidFill>
                <a:latin typeface="Segoe Print" panose="02000600000000000000" pitchFamily="2" charset="0"/>
              </a:rPr>
            </a:br>
            <a:r>
              <a:rPr lang="fr-FR" b="1" dirty="0">
                <a:solidFill>
                  <a:schemeClr val="bg2">
                    <a:lumMod val="10000"/>
                  </a:schemeClr>
                </a:solidFill>
                <a:latin typeface="Segoe Print" panose="02000600000000000000" pitchFamily="2" charset="0"/>
              </a:rPr>
              <a:t>  Faculté des Sciences  Exactes et des Sciences de la Nature et de la Vie</a:t>
            </a:r>
            <a:br>
              <a:rPr lang="fr-FR" b="1" dirty="0">
                <a:solidFill>
                  <a:schemeClr val="bg2">
                    <a:lumMod val="10000"/>
                  </a:schemeClr>
                </a:solidFill>
                <a:latin typeface="Segoe Print" panose="02000600000000000000" pitchFamily="2" charset="0"/>
              </a:rPr>
            </a:br>
            <a:r>
              <a:rPr lang="fr-FR" b="1" dirty="0">
                <a:solidFill>
                  <a:schemeClr val="bg2">
                    <a:lumMod val="10000"/>
                  </a:schemeClr>
                </a:solidFill>
                <a:latin typeface="Segoe Print" panose="02000600000000000000" pitchFamily="2" charset="0"/>
              </a:rPr>
              <a:t>Département des Sciences  de la Nature et de la Vie</a:t>
            </a:r>
            <a:endParaRPr lang="fr-FR" b="1" dirty="0">
              <a:solidFill>
                <a:schemeClr val="bg2">
                  <a:lumMod val="10000"/>
                </a:schemeClr>
              </a:solidFill>
            </a:endParaRPr>
          </a:p>
        </p:txBody>
      </p:sp>
      <p:sp>
        <p:nvSpPr>
          <p:cNvPr id="5" name="ZoneTexte 4"/>
          <p:cNvSpPr txBox="1"/>
          <p:nvPr/>
        </p:nvSpPr>
        <p:spPr>
          <a:xfrm>
            <a:off x="6300192" y="4150821"/>
            <a:ext cx="2088232" cy="646331"/>
          </a:xfrm>
          <a:prstGeom prst="rect">
            <a:avLst/>
          </a:prstGeom>
          <a:noFill/>
        </p:spPr>
        <p:txBody>
          <a:bodyPr wrap="square" rtlCol="0">
            <a:spAutoFit/>
          </a:bodyPr>
          <a:lstStyle/>
          <a:p>
            <a:r>
              <a:rPr lang="fr-FR" b="1" dirty="0">
                <a:solidFill>
                  <a:schemeClr val="accent6">
                    <a:lumMod val="10000"/>
                  </a:schemeClr>
                </a:solidFill>
                <a:latin typeface="Segoe Print" panose="02000600000000000000" pitchFamily="2" charset="0"/>
              </a:rPr>
              <a:t>Enseignante:</a:t>
            </a:r>
          </a:p>
          <a:p>
            <a:r>
              <a:rPr lang="fr-FR" b="1" dirty="0">
                <a:solidFill>
                  <a:srgbClr val="FF0066"/>
                </a:solidFill>
                <a:latin typeface="Segoe Print" panose="02000600000000000000" pitchFamily="2" charset="0"/>
              </a:rPr>
              <a:t> Mme </a:t>
            </a:r>
            <a:r>
              <a:rPr lang="fr-FR" b="1" dirty="0" err="1">
                <a:solidFill>
                  <a:srgbClr val="FF0066"/>
                </a:solidFill>
                <a:latin typeface="Segoe Print" panose="02000600000000000000" pitchFamily="2" charset="0"/>
              </a:rPr>
              <a:t>Geulatti</a:t>
            </a:r>
            <a:endParaRPr lang="fr-FR" dirty="0"/>
          </a:p>
        </p:txBody>
      </p:sp>
      <p:sp>
        <p:nvSpPr>
          <p:cNvPr id="6" name="ZoneTexte 5"/>
          <p:cNvSpPr txBox="1"/>
          <p:nvPr/>
        </p:nvSpPr>
        <p:spPr>
          <a:xfrm>
            <a:off x="6131921" y="5157192"/>
            <a:ext cx="2232248" cy="369332"/>
          </a:xfrm>
          <a:prstGeom prst="rect">
            <a:avLst/>
          </a:prstGeom>
          <a:noFill/>
          <a:ln>
            <a:solidFill>
              <a:schemeClr val="accent1"/>
            </a:solidFill>
          </a:ln>
        </p:spPr>
        <p:txBody>
          <a:bodyPr wrap="square" rtlCol="0">
            <a:spAutoFit/>
          </a:bodyPr>
          <a:lstStyle/>
          <a:p>
            <a:r>
              <a:rPr lang="fr-FR" b="1" i="1" dirty="0">
                <a:solidFill>
                  <a:schemeClr val="accent6">
                    <a:lumMod val="10000"/>
                  </a:schemeClr>
                </a:solidFill>
                <a:latin typeface="Segoe Print" panose="02000600000000000000" pitchFamily="2" charset="0"/>
              </a:rPr>
              <a:t>Groupe</a:t>
            </a:r>
            <a:r>
              <a:rPr lang="fr-FR" dirty="0">
                <a:solidFill>
                  <a:schemeClr val="accent6">
                    <a:lumMod val="10000"/>
                  </a:schemeClr>
                </a:solidFill>
                <a:latin typeface="Segoe Print" panose="02000600000000000000" pitchFamily="2" charset="0"/>
              </a:rPr>
              <a:t> : 02</a:t>
            </a:r>
          </a:p>
        </p:txBody>
      </p:sp>
      <p:sp>
        <p:nvSpPr>
          <p:cNvPr id="7" name="ZoneTexte 6"/>
          <p:cNvSpPr txBox="1"/>
          <p:nvPr/>
        </p:nvSpPr>
        <p:spPr>
          <a:xfrm>
            <a:off x="1979712" y="6309320"/>
            <a:ext cx="4824536" cy="369332"/>
          </a:xfrm>
          <a:prstGeom prst="rect">
            <a:avLst/>
          </a:prstGeom>
          <a:noFill/>
          <a:ln>
            <a:solidFill>
              <a:schemeClr val="tx1">
                <a:lumMod val="60000"/>
                <a:lumOff val="40000"/>
              </a:schemeClr>
            </a:solidFill>
          </a:ln>
        </p:spPr>
        <p:txBody>
          <a:bodyPr wrap="square" rtlCol="0">
            <a:spAutoFit/>
          </a:bodyPr>
          <a:lstStyle/>
          <a:p>
            <a:pPr algn="ctr"/>
            <a:r>
              <a:rPr lang="fr-FR" b="1" dirty="0">
                <a:solidFill>
                  <a:schemeClr val="bg2">
                    <a:lumMod val="10000"/>
                  </a:schemeClr>
                </a:solidFill>
                <a:latin typeface="Segoe Print" panose="02000600000000000000" pitchFamily="2" charset="0"/>
              </a:rPr>
              <a:t>Année Universitaire 2020/2021</a:t>
            </a:r>
          </a:p>
        </p:txBody>
      </p:sp>
    </p:spTree>
    <p:extLst>
      <p:ext uri="{BB962C8B-B14F-4D97-AF65-F5344CB8AC3E}">
        <p14:creationId xmlns:p14="http://schemas.microsoft.com/office/powerpoint/2010/main" val="3473561021"/>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39552" y="1124744"/>
            <a:ext cx="7620000" cy="4800600"/>
          </a:xfrm>
          <a:ln w="38100"/>
        </p:spPr>
        <p:style>
          <a:lnRef idx="2">
            <a:schemeClr val="dk1"/>
          </a:lnRef>
          <a:fillRef idx="1">
            <a:schemeClr val="lt1"/>
          </a:fillRef>
          <a:effectRef idx="0">
            <a:schemeClr val="dk1"/>
          </a:effectRef>
          <a:fontRef idx="minor">
            <a:schemeClr val="dk1"/>
          </a:fontRef>
        </p:style>
        <p:txBody>
          <a:bodyPr/>
          <a:lstStyle/>
          <a:p>
            <a:r>
              <a:rPr lang="fr-FR" dirty="0"/>
              <a:t> </a:t>
            </a:r>
            <a:r>
              <a:rPr lang="fr-FR" dirty="0">
                <a:solidFill>
                  <a:srgbClr val="C00000"/>
                </a:solidFill>
                <a:latin typeface="Segoe Print" panose="02000600000000000000" pitchFamily="2" charset="0"/>
              </a:rPr>
              <a:t>les parasites qui provoque des maladies pas mortelles mais réduire la durée de Vie</a:t>
            </a:r>
          </a:p>
          <a:p>
            <a:pPr marL="114300" indent="0">
              <a:buNone/>
            </a:pPr>
            <a:r>
              <a:rPr lang="fr-FR" dirty="0">
                <a:solidFill>
                  <a:srgbClr val="C00000"/>
                </a:solidFill>
                <a:latin typeface="Segoe Print" panose="02000600000000000000" pitchFamily="2" charset="0"/>
              </a:rPr>
              <a:t>     Et nuisant</a:t>
            </a:r>
          </a:p>
          <a:p>
            <a:pPr marL="114300" indent="0">
              <a:buNone/>
            </a:pPr>
            <a:endParaRPr lang="fr-FR" dirty="0">
              <a:solidFill>
                <a:srgbClr val="C00000"/>
              </a:solidFill>
              <a:latin typeface="Segoe Print" panose="02000600000000000000" pitchFamily="2" charset="0"/>
            </a:endParaRPr>
          </a:p>
          <a:p>
            <a:pPr>
              <a:buFont typeface="Wingdings" panose="05000000000000000000" pitchFamily="2" charset="2"/>
              <a:buChar char="§"/>
            </a:pPr>
            <a:r>
              <a:rPr lang="fr-FR" dirty="0">
                <a:solidFill>
                  <a:schemeClr val="accent6">
                    <a:lumMod val="10000"/>
                  </a:schemeClr>
                </a:solidFill>
                <a:latin typeface="Segoe Print" panose="02000600000000000000" pitchFamily="2" charset="0"/>
              </a:rPr>
              <a:t>Comme les parasites humains de la peau qui pondent sous la peau </a:t>
            </a:r>
          </a:p>
          <a:p>
            <a:pPr>
              <a:buFont typeface="Wingdings" panose="05000000000000000000" pitchFamily="2" charset="2"/>
              <a:buChar char="§"/>
            </a:pPr>
            <a:endParaRPr lang="fr-FR" dirty="0">
              <a:solidFill>
                <a:schemeClr val="accent6">
                  <a:lumMod val="10000"/>
                </a:schemeClr>
              </a:solidFill>
              <a:latin typeface="Segoe Print" panose="02000600000000000000" pitchFamily="2" charset="0"/>
            </a:endParaRPr>
          </a:p>
          <a:p>
            <a:pPr>
              <a:buFont typeface="Wingdings" panose="05000000000000000000" pitchFamily="2" charset="2"/>
              <a:buChar char="Ø"/>
            </a:pPr>
            <a:r>
              <a:rPr lang="fr-FR" dirty="0">
                <a:solidFill>
                  <a:srgbClr val="00B050"/>
                </a:solidFill>
                <a:latin typeface="Segoe Print" panose="02000600000000000000" pitchFamily="2" charset="0"/>
              </a:rPr>
              <a:t> exemple : </a:t>
            </a:r>
            <a:r>
              <a:rPr lang="fr-FR" dirty="0">
                <a:solidFill>
                  <a:schemeClr val="accent6">
                    <a:lumMod val="10000"/>
                  </a:schemeClr>
                </a:solidFill>
                <a:latin typeface="Segoe Print" panose="02000600000000000000" pitchFamily="2" charset="0"/>
              </a:rPr>
              <a:t>Le sarcopte, responsable de la gale (Sarcoptes </a:t>
            </a:r>
            <a:r>
              <a:rPr lang="fr-FR" dirty="0" err="1">
                <a:solidFill>
                  <a:schemeClr val="accent6">
                    <a:lumMod val="10000"/>
                  </a:schemeClr>
                </a:solidFill>
                <a:latin typeface="Segoe Print" panose="02000600000000000000" pitchFamily="2" charset="0"/>
              </a:rPr>
              <a:t>scabiei</a:t>
            </a:r>
            <a:r>
              <a:rPr lang="fr-FR" dirty="0">
                <a:solidFill>
                  <a:schemeClr val="accent6">
                    <a:lumMod val="10000"/>
                  </a:schemeClr>
                </a:solidFill>
                <a:latin typeface="Segoe Print" panose="02000600000000000000" pitchFamily="2" charset="0"/>
              </a:rPr>
              <a:t>) est un minuscule insecte</a:t>
            </a:r>
          </a:p>
          <a:p>
            <a:endParaRPr lang="fr-FR" dirty="0"/>
          </a:p>
        </p:txBody>
      </p:sp>
      <p:pic>
        <p:nvPicPr>
          <p:cNvPr id="2" name="Imag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6686" y="2060848"/>
            <a:ext cx="2638425" cy="339779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4" name="Imag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27984" y="2060848"/>
            <a:ext cx="2819400" cy="339779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570442901"/>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0" presetClass="exit" presetSubtype="0" fill="hold" grpId="1" nodeType="clickEffect">
                                  <p:stCondLst>
                                    <p:cond delay="0"/>
                                  </p:stCondLst>
                                  <p:childTnLst>
                                    <p:animEffect transition="out" filter="fade">
                                      <p:cBhvr>
                                        <p:cTn id="36" dur="500"/>
                                        <p:tgtEl>
                                          <p:spTgt spid="3">
                                            <p:txEl>
                                              <p:pRg st="0" end="0"/>
                                            </p:txEl>
                                          </p:spTgt>
                                        </p:tgtEl>
                                      </p:cBhvr>
                                    </p:animEffect>
                                    <p:set>
                                      <p:cBhvr>
                                        <p:cTn id="37"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10" presetClass="exit" presetSubtype="0" fill="hold" grpId="1" nodeType="clickEffect">
                                  <p:stCondLst>
                                    <p:cond delay="0"/>
                                  </p:stCondLst>
                                  <p:childTnLst>
                                    <p:animEffect transition="out" filter="fade">
                                      <p:cBhvr>
                                        <p:cTn id="41" dur="500"/>
                                        <p:tgtEl>
                                          <p:spTgt spid="3">
                                            <p:txEl>
                                              <p:pRg st="1" end="1"/>
                                            </p:txEl>
                                          </p:spTgt>
                                        </p:tgtEl>
                                      </p:cBhvr>
                                    </p:animEffect>
                                    <p:set>
                                      <p:cBhvr>
                                        <p:cTn id="42" dur="1" fill="hold">
                                          <p:stCondLst>
                                            <p:cond delay="499"/>
                                          </p:stCondLst>
                                        </p:cTn>
                                        <p:tgtEl>
                                          <p:spTgt spid="3">
                                            <p:txEl>
                                              <p:pRg st="1" end="1"/>
                                            </p:txEl>
                                          </p:spTgt>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10" presetClass="exit" presetSubtype="0" fill="hold" grpId="1" nodeType="clickEffect">
                                  <p:stCondLst>
                                    <p:cond delay="0"/>
                                  </p:stCondLst>
                                  <p:childTnLst>
                                    <p:animEffect transition="out" filter="fade">
                                      <p:cBhvr>
                                        <p:cTn id="46" dur="500"/>
                                        <p:tgtEl>
                                          <p:spTgt spid="3">
                                            <p:txEl>
                                              <p:pRg st="3" end="3"/>
                                            </p:txEl>
                                          </p:spTgt>
                                        </p:tgtEl>
                                      </p:cBhvr>
                                    </p:animEffect>
                                    <p:set>
                                      <p:cBhvr>
                                        <p:cTn id="47" dur="1" fill="hold">
                                          <p:stCondLst>
                                            <p:cond delay="499"/>
                                          </p:stCondLst>
                                        </p:cTn>
                                        <p:tgtEl>
                                          <p:spTgt spid="3">
                                            <p:txEl>
                                              <p:pRg st="3" end="3"/>
                                            </p:txEl>
                                          </p:spTgt>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10" presetClass="exit" presetSubtype="0" fill="hold" grpId="1" nodeType="clickEffect">
                                  <p:stCondLst>
                                    <p:cond delay="0"/>
                                  </p:stCondLst>
                                  <p:childTnLst>
                                    <p:animEffect transition="out" filter="fade">
                                      <p:cBhvr>
                                        <p:cTn id="51" dur="500"/>
                                        <p:tgtEl>
                                          <p:spTgt spid="3">
                                            <p:txEl>
                                              <p:pRg st="5" end="5"/>
                                            </p:txEl>
                                          </p:spTgt>
                                        </p:tgtEl>
                                      </p:cBhvr>
                                    </p:animEffect>
                                    <p:set>
                                      <p:cBhvr>
                                        <p:cTn id="52" dur="1" fill="hold">
                                          <p:stCondLst>
                                            <p:cond delay="499"/>
                                          </p:stCondLst>
                                        </p:cTn>
                                        <p:tgtEl>
                                          <p:spTgt spid="3">
                                            <p:txEl>
                                              <p:pRg st="5" end="5"/>
                                            </p:txEl>
                                          </p:spTgt>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10" presetClass="exit" presetSubtype="0" fill="hold" grpId="1" nodeType="clickEffect">
                                  <p:stCondLst>
                                    <p:cond delay="0"/>
                                  </p:stCondLst>
                                  <p:childTnLst>
                                    <p:animEffect transition="out" filter="fade">
                                      <p:cBhvr>
                                        <p:cTn id="56" dur="500"/>
                                        <p:tgtEl>
                                          <p:spTgt spid="3">
                                            <p:bg/>
                                          </p:spTgt>
                                        </p:tgtEl>
                                      </p:cBhvr>
                                    </p:animEffect>
                                    <p:set>
                                      <p:cBhvr>
                                        <p:cTn id="57" dur="1" fill="hold">
                                          <p:stCondLst>
                                            <p:cond delay="499"/>
                                          </p:stCondLst>
                                        </p:cTn>
                                        <p:tgtEl>
                                          <p:spTgt spid="3">
                                            <p:bg/>
                                          </p:spTgt>
                                        </p:tgtEl>
                                        <p:attrNameLst>
                                          <p:attrName>style.visibility</p:attrName>
                                        </p:attrNameLst>
                                      </p:cBhvr>
                                      <p:to>
                                        <p:strVal val="hidden"/>
                                      </p:to>
                                    </p:se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nodeType="clickEffect">
                                  <p:stCondLst>
                                    <p:cond delay="0"/>
                                  </p:stCondLst>
                                  <p:childTnLst>
                                    <p:set>
                                      <p:cBhvr>
                                        <p:cTn id="61" dur="1" fill="hold">
                                          <p:stCondLst>
                                            <p:cond delay="0"/>
                                          </p:stCondLst>
                                        </p:cTn>
                                        <p:tgtEl>
                                          <p:spTgt spid="2"/>
                                        </p:tgtEl>
                                        <p:attrNameLst>
                                          <p:attrName>style.visibility</p:attrName>
                                        </p:attrNameLst>
                                      </p:cBhvr>
                                      <p:to>
                                        <p:strVal val="visible"/>
                                      </p:to>
                                    </p:set>
                                    <p:animEffect transition="in" filter="wipe(down)">
                                      <p:cBhvr>
                                        <p:cTn id="62" dur="500"/>
                                        <p:tgtEl>
                                          <p:spTgt spid="2"/>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nodeType="clickEffect">
                                  <p:stCondLst>
                                    <p:cond delay="0"/>
                                  </p:stCondLst>
                                  <p:childTnLst>
                                    <p:set>
                                      <p:cBhvr>
                                        <p:cTn id="66" dur="1" fill="hold">
                                          <p:stCondLst>
                                            <p:cond delay="0"/>
                                          </p:stCondLst>
                                        </p:cTn>
                                        <p:tgtEl>
                                          <p:spTgt spid="4"/>
                                        </p:tgtEl>
                                        <p:attrNameLst>
                                          <p:attrName>style.visibility</p:attrName>
                                        </p:attrNameLst>
                                      </p:cBhvr>
                                      <p:to>
                                        <p:strVal val="visible"/>
                                      </p:to>
                                    </p:set>
                                    <p:animEffect transition="in" filter="wipe(down)">
                                      <p:cBhvr>
                                        <p:cTn id="6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3" grpId="1"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60969" y="3306678"/>
            <a:ext cx="3429000" cy="316835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4" name="Imag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577" y="3254202"/>
            <a:ext cx="3448050" cy="316835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3" name="Espace réservé du contenu 2"/>
          <p:cNvSpPr>
            <a:spLocks noGrp="1"/>
          </p:cNvSpPr>
          <p:nvPr>
            <p:ph idx="1"/>
          </p:nvPr>
        </p:nvSpPr>
        <p:spPr>
          <a:xfrm>
            <a:off x="395536" y="952128"/>
            <a:ext cx="7620000" cy="2188840"/>
          </a:xfrm>
          <a:ln w="38100"/>
        </p:spPr>
        <p:style>
          <a:lnRef idx="2">
            <a:schemeClr val="dk1"/>
          </a:lnRef>
          <a:fillRef idx="1">
            <a:schemeClr val="lt1"/>
          </a:fillRef>
          <a:effectRef idx="0">
            <a:schemeClr val="dk1"/>
          </a:effectRef>
          <a:fontRef idx="minor">
            <a:schemeClr val="dk1"/>
          </a:fontRef>
        </p:style>
        <p:txBody>
          <a:bodyPr/>
          <a:lstStyle/>
          <a:p>
            <a:pPr marL="114300" indent="0">
              <a:buNone/>
            </a:pPr>
            <a:r>
              <a:rPr lang="fr-FR" dirty="0">
                <a:solidFill>
                  <a:srgbClr val="C00000"/>
                </a:solidFill>
                <a:latin typeface="Segoe Print" panose="02000600000000000000" pitchFamily="2" charset="0"/>
              </a:rPr>
              <a:t> </a:t>
            </a:r>
          </a:p>
          <a:p>
            <a:pPr marL="114300" indent="0">
              <a:buNone/>
            </a:pPr>
            <a:r>
              <a:rPr lang="fr-FR" dirty="0">
                <a:solidFill>
                  <a:srgbClr val="C00000"/>
                </a:solidFill>
                <a:latin typeface="Segoe Print" panose="02000600000000000000" pitchFamily="2" charset="0"/>
              </a:rPr>
              <a:t>Les parasites mortelles :</a:t>
            </a:r>
          </a:p>
          <a:p>
            <a:endParaRPr lang="fr-FR" dirty="0">
              <a:solidFill>
                <a:srgbClr val="C00000"/>
              </a:solidFill>
              <a:latin typeface="Segoe Print" panose="02000600000000000000" pitchFamily="2" charset="0"/>
            </a:endParaRPr>
          </a:p>
          <a:p>
            <a:pPr>
              <a:buFont typeface="Wingdings" panose="05000000000000000000" pitchFamily="2" charset="2"/>
              <a:buChar char="Ø"/>
            </a:pPr>
            <a:r>
              <a:rPr lang="fr-FR" dirty="0">
                <a:solidFill>
                  <a:srgbClr val="92D050"/>
                </a:solidFill>
                <a:latin typeface="Segoe Print" panose="02000600000000000000" pitchFamily="2" charset="0"/>
              </a:rPr>
              <a:t>exemple : </a:t>
            </a:r>
            <a:r>
              <a:rPr lang="fr-FR" dirty="0">
                <a:solidFill>
                  <a:schemeClr val="accent6">
                    <a:lumMod val="10000"/>
                  </a:schemeClr>
                </a:solidFill>
                <a:latin typeface="Segoe Print" panose="02000600000000000000" pitchFamily="2" charset="0"/>
              </a:rPr>
              <a:t>le schistosome est Un ver responsable d’une maladie mortelle</a:t>
            </a:r>
          </a:p>
          <a:p>
            <a:endParaRPr lang="fr-FR" dirty="0"/>
          </a:p>
        </p:txBody>
      </p:sp>
      <p:pic>
        <p:nvPicPr>
          <p:cNvPr id="6" name="Imag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9699" y="3254202"/>
            <a:ext cx="3523928" cy="321174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7" name="Imag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860969" y="3310584"/>
            <a:ext cx="3429000" cy="316444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3759012655"/>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nodeType="clickEffect">
                                  <p:stCondLst>
                                    <p:cond delay="0"/>
                                  </p:stCondLst>
                                  <p:childTnLst>
                                    <p:set>
                                      <p:cBhvr>
                                        <p:cTn id="30" dur="1" fill="hold">
                                          <p:stCondLst>
                                            <p:cond delay="0"/>
                                          </p:stCondLst>
                                        </p:cTn>
                                        <p:tgtEl>
                                          <p:spTgt spid="4"/>
                                        </p:tgtEl>
                                        <p:attrNameLst>
                                          <p:attrName>style.visibility</p:attrName>
                                        </p:attrNameLst>
                                      </p:cBhvr>
                                      <p:to>
                                        <p:strVal val="visible"/>
                                      </p:to>
                                    </p:set>
                                    <p:animEffect transition="in" filter="wipe(down)">
                                      <p:cBhvr>
                                        <p:cTn id="31" dur="500"/>
                                        <p:tgtEl>
                                          <p:spTgt spid="4"/>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nodeType="clickEffect">
                                  <p:stCondLst>
                                    <p:cond delay="0"/>
                                  </p:stCondLst>
                                  <p:childTnLst>
                                    <p:set>
                                      <p:cBhvr>
                                        <p:cTn id="35" dur="1" fill="hold">
                                          <p:stCondLst>
                                            <p:cond delay="0"/>
                                          </p:stCondLst>
                                        </p:cTn>
                                        <p:tgtEl>
                                          <p:spTgt spid="2"/>
                                        </p:tgtEl>
                                        <p:attrNameLst>
                                          <p:attrName>style.visibility</p:attrName>
                                        </p:attrNameLst>
                                      </p:cBhvr>
                                      <p:to>
                                        <p:strVal val="visible"/>
                                      </p:to>
                                    </p:set>
                                    <p:animEffect transition="in" filter="wipe(down)">
                                      <p:cBhvr>
                                        <p:cTn id="36" dur="500"/>
                                        <p:tgtEl>
                                          <p:spTgt spid="2"/>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xit" presetSubtype="0" fill="hold" nodeType="clickEffect">
                                  <p:stCondLst>
                                    <p:cond delay="0"/>
                                  </p:stCondLst>
                                  <p:childTnLst>
                                    <p:animEffect transition="out" filter="fade">
                                      <p:cBhvr>
                                        <p:cTn id="40" dur="500"/>
                                        <p:tgtEl>
                                          <p:spTgt spid="2"/>
                                        </p:tgtEl>
                                      </p:cBhvr>
                                    </p:animEffect>
                                    <p:set>
                                      <p:cBhvr>
                                        <p:cTn id="41" dur="1" fill="hold">
                                          <p:stCondLst>
                                            <p:cond delay="499"/>
                                          </p:stCondLst>
                                        </p:cTn>
                                        <p:tgtEl>
                                          <p:spTgt spid="2"/>
                                        </p:tgtEl>
                                        <p:attrNameLst>
                                          <p:attrName>style.visibility</p:attrName>
                                        </p:attrNameLst>
                                      </p:cBhvr>
                                      <p:to>
                                        <p:strVal val="hidden"/>
                                      </p:to>
                                    </p:set>
                                  </p:childTnLst>
                                </p:cTn>
                              </p:par>
                            </p:childTnLst>
                          </p:cTn>
                        </p:par>
                      </p:childTnLst>
                    </p:cTn>
                  </p:par>
                  <p:par>
                    <p:cTn id="42" fill="hold">
                      <p:stCondLst>
                        <p:cond delay="indefinite"/>
                      </p:stCondLst>
                      <p:childTnLst>
                        <p:par>
                          <p:cTn id="43" fill="hold">
                            <p:stCondLst>
                              <p:cond delay="0"/>
                            </p:stCondLst>
                            <p:childTnLst>
                              <p:par>
                                <p:cTn id="44" presetID="10" presetClass="exit" presetSubtype="0" fill="hold" nodeType="clickEffect">
                                  <p:stCondLst>
                                    <p:cond delay="0"/>
                                  </p:stCondLst>
                                  <p:childTnLst>
                                    <p:animEffect transition="out" filter="fade">
                                      <p:cBhvr>
                                        <p:cTn id="45" dur="500"/>
                                        <p:tgtEl>
                                          <p:spTgt spid="4"/>
                                        </p:tgtEl>
                                      </p:cBhvr>
                                    </p:animEffect>
                                    <p:set>
                                      <p:cBhvr>
                                        <p:cTn id="46" dur="1" fill="hold">
                                          <p:stCondLst>
                                            <p:cond delay="499"/>
                                          </p:stCondLst>
                                        </p:cTn>
                                        <p:tgtEl>
                                          <p:spTgt spid="4"/>
                                        </p:tgtEl>
                                        <p:attrNameLst>
                                          <p:attrName>style.visibility</p:attrName>
                                        </p:attrNameLst>
                                      </p:cBhvr>
                                      <p:to>
                                        <p:strVal val="hidden"/>
                                      </p:to>
                                    </p:set>
                                  </p:childTnLst>
                                </p:cTn>
                              </p:par>
                            </p:childTnLst>
                          </p:cTn>
                        </p:par>
                      </p:childTnLst>
                    </p:cTn>
                  </p:par>
                  <p:par>
                    <p:cTn id="47" fill="hold">
                      <p:stCondLst>
                        <p:cond delay="indefinite"/>
                      </p:stCondLst>
                      <p:childTnLst>
                        <p:par>
                          <p:cTn id="48" fill="hold">
                            <p:stCondLst>
                              <p:cond delay="0"/>
                            </p:stCondLst>
                            <p:childTnLst>
                              <p:par>
                                <p:cTn id="49" presetID="22" presetClass="entr" presetSubtype="4" fill="hold" nodeType="clickEffect">
                                  <p:stCondLst>
                                    <p:cond delay="0"/>
                                  </p:stCondLst>
                                  <p:childTnLst>
                                    <p:set>
                                      <p:cBhvr>
                                        <p:cTn id="50" dur="1" fill="hold">
                                          <p:stCondLst>
                                            <p:cond delay="0"/>
                                          </p:stCondLst>
                                        </p:cTn>
                                        <p:tgtEl>
                                          <p:spTgt spid="6"/>
                                        </p:tgtEl>
                                        <p:attrNameLst>
                                          <p:attrName>style.visibility</p:attrName>
                                        </p:attrNameLst>
                                      </p:cBhvr>
                                      <p:to>
                                        <p:strVal val="visible"/>
                                      </p:to>
                                    </p:set>
                                    <p:animEffect transition="in" filter="wipe(down)">
                                      <p:cBhvr>
                                        <p:cTn id="51" dur="500"/>
                                        <p:tgtEl>
                                          <p:spTgt spid="6"/>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4" fill="hold" nodeType="clickEffect">
                                  <p:stCondLst>
                                    <p:cond delay="0"/>
                                  </p:stCondLst>
                                  <p:childTnLst>
                                    <p:set>
                                      <p:cBhvr>
                                        <p:cTn id="55" dur="1" fill="hold">
                                          <p:stCondLst>
                                            <p:cond delay="0"/>
                                          </p:stCondLst>
                                        </p:cTn>
                                        <p:tgtEl>
                                          <p:spTgt spid="7"/>
                                        </p:tgtEl>
                                        <p:attrNameLst>
                                          <p:attrName>style.visibility</p:attrName>
                                        </p:attrNameLst>
                                      </p:cBhvr>
                                      <p:to>
                                        <p:strVal val="visible"/>
                                      </p:to>
                                    </p:set>
                                    <p:animEffect transition="in" filter="wipe(down)">
                                      <p:cBhvr>
                                        <p:cTn id="5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chemeClr val="tx1"/>
                </a:solidFill>
                <a:latin typeface="Segoe Print" panose="02000600000000000000" pitchFamily="2" charset="0"/>
              </a:rPr>
              <a:t>Conclusion : </a:t>
            </a:r>
          </a:p>
        </p:txBody>
      </p:sp>
      <p:sp>
        <p:nvSpPr>
          <p:cNvPr id="3" name="Espace réservé du contenu 2"/>
          <p:cNvSpPr>
            <a:spLocks noGrp="1"/>
          </p:cNvSpPr>
          <p:nvPr>
            <p:ph idx="1"/>
          </p:nvPr>
        </p:nvSpPr>
        <p:spPr>
          <a:xfrm>
            <a:off x="457200" y="1600200"/>
            <a:ext cx="7620000" cy="2620888"/>
          </a:xfrm>
          <a:ln w="38100"/>
        </p:spPr>
        <p:style>
          <a:lnRef idx="2">
            <a:schemeClr val="accent5"/>
          </a:lnRef>
          <a:fillRef idx="1">
            <a:schemeClr val="lt1"/>
          </a:fillRef>
          <a:effectRef idx="0">
            <a:schemeClr val="accent5"/>
          </a:effectRef>
          <a:fontRef idx="minor">
            <a:schemeClr val="dk1"/>
          </a:fontRef>
        </p:style>
        <p:txBody>
          <a:bodyPr/>
          <a:lstStyle/>
          <a:p>
            <a:pPr marL="114300" indent="0">
              <a:buNone/>
            </a:pPr>
            <a:r>
              <a:rPr lang="fr-FR" dirty="0">
                <a:latin typeface="Segoe Print" panose="02000600000000000000" pitchFamily="2" charset="0"/>
              </a:rPr>
              <a:t> </a:t>
            </a:r>
          </a:p>
          <a:p>
            <a:pPr marL="114300" indent="0">
              <a:buNone/>
            </a:pPr>
            <a:r>
              <a:rPr lang="fr-FR" dirty="0">
                <a:latin typeface="Segoe Print" panose="02000600000000000000" pitchFamily="2" charset="0"/>
              </a:rPr>
              <a:t> </a:t>
            </a:r>
            <a:r>
              <a:rPr lang="fr-FR" dirty="0">
                <a:solidFill>
                  <a:schemeClr val="accent6">
                    <a:lumMod val="10000"/>
                  </a:schemeClr>
                </a:solidFill>
                <a:latin typeface="Segoe Print" panose="02000600000000000000" pitchFamily="2" charset="0"/>
              </a:rPr>
              <a:t>L’association de la substitution et d’une meilleure hygiène de vie et des meilleurs conditions d'hygiène doit nous permettre, grâce à un contrôle médical rigoureux, d’améliorer notre santé et d’augmenter notre longévité.</a:t>
            </a:r>
          </a:p>
          <a:p>
            <a:pPr marL="114300" indent="0">
              <a:buNone/>
            </a:pPr>
            <a:endParaRPr lang="fr-FR" dirty="0"/>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5576" y="4293096"/>
            <a:ext cx="7200800" cy="2332989"/>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1670036732"/>
      </p:ext>
    </p:extLst>
  </p:cSld>
  <p:clrMapOvr>
    <a:masterClrMapping/>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600200"/>
            <a:ext cx="7620000" cy="2980928"/>
          </a:xfrm>
          <a:ln>
            <a:solidFill>
              <a:srgbClr val="E49CC5"/>
            </a:solidFill>
            <a:prstDash val="lgDashDotDot"/>
          </a:ln>
        </p:spPr>
        <p:style>
          <a:lnRef idx="2">
            <a:schemeClr val="dk1"/>
          </a:lnRef>
          <a:fillRef idx="1">
            <a:schemeClr val="lt1"/>
          </a:fillRef>
          <a:effectRef idx="0">
            <a:schemeClr val="dk1"/>
          </a:effectRef>
          <a:fontRef idx="minor">
            <a:schemeClr val="dk1"/>
          </a:fontRef>
        </p:style>
        <p:txBody>
          <a:bodyPr/>
          <a:lstStyle/>
          <a:p>
            <a:pPr marL="114300" indent="0">
              <a:buNone/>
            </a:pPr>
            <a:endParaRPr lang="fr-FR" dirty="0">
              <a:solidFill>
                <a:srgbClr val="F21A8B"/>
              </a:solidFill>
            </a:endParaRPr>
          </a:p>
          <a:p>
            <a:pPr marL="114300" indent="0" algn="ctr">
              <a:buNone/>
            </a:pPr>
            <a:r>
              <a:rPr lang="fr-FR" sz="6000" dirty="0">
                <a:solidFill>
                  <a:srgbClr val="F21A8B"/>
                </a:solidFill>
                <a:latin typeface="Segoe Print" panose="02000600000000000000" pitchFamily="2" charset="0"/>
              </a:rPr>
              <a:t>Merci pour votre Attention </a:t>
            </a:r>
          </a:p>
        </p:txBody>
      </p:sp>
    </p:spTree>
    <p:extLst>
      <p:ext uri="{BB962C8B-B14F-4D97-AF65-F5344CB8AC3E}">
        <p14:creationId xmlns:p14="http://schemas.microsoft.com/office/powerpoint/2010/main" val="230078795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latin typeface="Segoe Print" panose="02000600000000000000" pitchFamily="2" charset="0"/>
              </a:rPr>
              <a:t>Plan de Travail :</a:t>
            </a:r>
          </a:p>
        </p:txBody>
      </p:sp>
      <p:sp>
        <p:nvSpPr>
          <p:cNvPr id="4" name="Rectangle à coins arrondis 3"/>
          <p:cNvSpPr/>
          <p:nvPr/>
        </p:nvSpPr>
        <p:spPr>
          <a:xfrm>
            <a:off x="996732" y="1730265"/>
            <a:ext cx="6696744" cy="576064"/>
          </a:xfrm>
          <a:prstGeom prst="roundRect">
            <a:avLst/>
          </a:prstGeom>
        </p:spPr>
        <p:style>
          <a:lnRef idx="2">
            <a:schemeClr val="accent1">
              <a:shade val="50000"/>
            </a:schemeClr>
          </a:lnRef>
          <a:fillRef idx="1002">
            <a:schemeClr val="dk2"/>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fr-FR" sz="2600" b="1" dirty="0">
                <a:latin typeface="Segoe Print" panose="02000600000000000000" pitchFamily="2" charset="0"/>
              </a:rPr>
              <a:t>Introduction</a:t>
            </a:r>
            <a:r>
              <a:rPr lang="fr-FR" sz="2200" dirty="0">
                <a:latin typeface="Segoe Print" panose="02000600000000000000" pitchFamily="2" charset="0"/>
              </a:rPr>
              <a:t> </a:t>
            </a:r>
          </a:p>
        </p:txBody>
      </p:sp>
      <p:sp>
        <p:nvSpPr>
          <p:cNvPr id="5" name="Rectangle à coins arrondis 4"/>
          <p:cNvSpPr/>
          <p:nvPr/>
        </p:nvSpPr>
        <p:spPr>
          <a:xfrm>
            <a:off x="996732" y="2708920"/>
            <a:ext cx="6696744" cy="576064"/>
          </a:xfrm>
          <a:prstGeom prst="roundRect">
            <a:avLst/>
          </a:prstGeom>
        </p:spPr>
        <p:style>
          <a:lnRef idx="2">
            <a:schemeClr val="accent1">
              <a:shade val="50000"/>
            </a:schemeClr>
          </a:lnRef>
          <a:fillRef idx="1002">
            <a:schemeClr val="dk2"/>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fr-FR" sz="2400" b="1" dirty="0">
                <a:latin typeface="Segoe Print" panose="02000600000000000000" pitchFamily="2" charset="0"/>
              </a:rPr>
              <a:t>les facteurs qui agissent sur la longévité</a:t>
            </a:r>
            <a:endParaRPr lang="fr-FR" sz="2200" b="1" dirty="0">
              <a:latin typeface="Segoe Print" panose="02000600000000000000" pitchFamily="2" charset="0"/>
            </a:endParaRPr>
          </a:p>
        </p:txBody>
      </p:sp>
      <p:sp>
        <p:nvSpPr>
          <p:cNvPr id="6" name="Rectangle à coins arrondis 5"/>
          <p:cNvSpPr/>
          <p:nvPr/>
        </p:nvSpPr>
        <p:spPr>
          <a:xfrm>
            <a:off x="989737" y="3758288"/>
            <a:ext cx="6696744" cy="576064"/>
          </a:xfrm>
          <a:prstGeom prst="roundRect">
            <a:avLst/>
          </a:prstGeom>
        </p:spPr>
        <p:style>
          <a:lnRef idx="2">
            <a:schemeClr val="accent1">
              <a:shade val="50000"/>
            </a:schemeClr>
          </a:lnRef>
          <a:fillRef idx="1002">
            <a:schemeClr val="dk2"/>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fr-FR" sz="2400" b="1" dirty="0">
                <a:latin typeface="Segoe Print" panose="02000600000000000000" pitchFamily="2" charset="0"/>
              </a:rPr>
              <a:t>Les parasites et la longévité</a:t>
            </a:r>
            <a:endParaRPr lang="fr-FR" sz="2200" b="1" dirty="0">
              <a:latin typeface="Segoe Print" panose="02000600000000000000" pitchFamily="2" charset="0"/>
            </a:endParaRPr>
          </a:p>
        </p:txBody>
      </p:sp>
      <p:sp>
        <p:nvSpPr>
          <p:cNvPr id="7" name="Rectangle à coins arrondis 6"/>
          <p:cNvSpPr/>
          <p:nvPr/>
        </p:nvSpPr>
        <p:spPr>
          <a:xfrm>
            <a:off x="997569" y="4869160"/>
            <a:ext cx="6696744" cy="576064"/>
          </a:xfrm>
          <a:prstGeom prst="roundRect">
            <a:avLst/>
          </a:prstGeom>
        </p:spPr>
        <p:style>
          <a:lnRef idx="2">
            <a:schemeClr val="accent1">
              <a:shade val="50000"/>
            </a:schemeClr>
          </a:lnRef>
          <a:fillRef idx="1002">
            <a:schemeClr val="dk2"/>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fr-FR" sz="2200" b="1" dirty="0">
                <a:latin typeface="Segoe Print" panose="02000600000000000000" pitchFamily="2" charset="0"/>
              </a:rPr>
              <a:t>Conclusion</a:t>
            </a:r>
            <a:r>
              <a:rPr lang="fr-FR" sz="2200" dirty="0">
                <a:latin typeface="Segoe Print" panose="02000600000000000000" pitchFamily="2" charset="0"/>
              </a:rPr>
              <a:t> </a:t>
            </a:r>
          </a:p>
        </p:txBody>
      </p:sp>
    </p:spTree>
    <p:extLst>
      <p:ext uri="{BB962C8B-B14F-4D97-AF65-F5344CB8AC3E}">
        <p14:creationId xmlns:p14="http://schemas.microsoft.com/office/powerpoint/2010/main" val="1944037761"/>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chemeClr val="tx1"/>
                </a:solidFill>
                <a:latin typeface="Segoe Print" panose="02000600000000000000" pitchFamily="2" charset="0"/>
              </a:rPr>
              <a:t>Introduction :</a:t>
            </a:r>
          </a:p>
        </p:txBody>
      </p:sp>
      <p:sp>
        <p:nvSpPr>
          <p:cNvPr id="3" name="Espace réservé du contenu 2"/>
          <p:cNvSpPr>
            <a:spLocks noGrp="1"/>
          </p:cNvSpPr>
          <p:nvPr>
            <p:ph idx="1"/>
          </p:nvPr>
        </p:nvSpPr>
        <p:spPr>
          <a:ln w="38100"/>
        </p:spPr>
        <p:style>
          <a:lnRef idx="2">
            <a:schemeClr val="accent3"/>
          </a:lnRef>
          <a:fillRef idx="1">
            <a:schemeClr val="lt1"/>
          </a:fillRef>
          <a:effectRef idx="0">
            <a:schemeClr val="accent3"/>
          </a:effectRef>
          <a:fontRef idx="minor">
            <a:schemeClr val="dk1"/>
          </a:fontRef>
        </p:style>
        <p:txBody>
          <a:bodyPr/>
          <a:lstStyle/>
          <a:p>
            <a:pPr marL="114300" indent="0">
              <a:buNone/>
            </a:pPr>
            <a:r>
              <a:rPr lang="fr-FR" dirty="0">
                <a:latin typeface="Segoe Print" panose="02000600000000000000" pitchFamily="2" charset="0"/>
              </a:rPr>
              <a:t> </a:t>
            </a:r>
          </a:p>
          <a:p>
            <a:pPr marL="114300" indent="0">
              <a:buNone/>
            </a:pPr>
            <a:r>
              <a:rPr lang="fr-FR" dirty="0">
                <a:solidFill>
                  <a:schemeClr val="accent6">
                    <a:lumMod val="10000"/>
                  </a:schemeClr>
                </a:solidFill>
                <a:latin typeface="Segoe Print" panose="02000600000000000000" pitchFamily="2" charset="0"/>
              </a:rPr>
              <a:t>  La longévité potentielle d'un être vivant est la durée de vie pour laquelle il est programmé en tant qu'espèce biologique. Certains records de longévité atteints par des individus ayant bénéficié d'une durée de vie exceptionnellement longue peuvent même dépasser cette évaluation. La longévité moyenne correspond à l'espérance de vie, laquelle est très variable selon les populations et les générations concernées au sein d'une même espèce.</a:t>
            </a:r>
          </a:p>
          <a:p>
            <a:endParaRPr lang="fr-FR" dirty="0"/>
          </a:p>
        </p:txBody>
      </p:sp>
    </p:spTree>
    <p:extLst>
      <p:ext uri="{BB962C8B-B14F-4D97-AF65-F5344CB8AC3E}">
        <p14:creationId xmlns:p14="http://schemas.microsoft.com/office/powerpoint/2010/main" val="763630585"/>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600200"/>
            <a:ext cx="7620000" cy="1828800"/>
          </a:xfrm>
          <a:ln w="38100">
            <a:prstDash val="lgDashDot"/>
          </a:ln>
        </p:spPr>
        <p:style>
          <a:lnRef idx="2">
            <a:schemeClr val="accent2"/>
          </a:lnRef>
          <a:fillRef idx="1002">
            <a:schemeClr val="lt1"/>
          </a:fillRef>
          <a:effectRef idx="0">
            <a:schemeClr val="accent2"/>
          </a:effectRef>
          <a:fontRef idx="minor">
            <a:schemeClr val="dk1"/>
          </a:fontRef>
        </p:style>
        <p:txBody>
          <a:bodyPr/>
          <a:lstStyle/>
          <a:p>
            <a:pPr marL="114300" indent="0">
              <a:buNone/>
            </a:pPr>
            <a:r>
              <a:rPr lang="fr-FR" sz="2400" dirty="0">
                <a:solidFill>
                  <a:schemeClr val="accent6">
                    <a:lumMod val="10000"/>
                  </a:schemeClr>
                </a:solidFill>
                <a:latin typeface="Segoe Print" panose="02000600000000000000" pitchFamily="2" charset="0"/>
              </a:rPr>
              <a:t> On pourrait dire que les causes de décès chez les êtres vivants sont, par ordre d'importance, les suivantes :</a:t>
            </a:r>
          </a:p>
          <a:p>
            <a:pPr marL="114300" indent="0">
              <a:buNone/>
            </a:pPr>
            <a:endParaRPr lang="fr-FR" dirty="0"/>
          </a:p>
        </p:txBody>
      </p:sp>
    </p:spTree>
    <p:extLst>
      <p:ext uri="{BB962C8B-B14F-4D97-AF65-F5344CB8AC3E}">
        <p14:creationId xmlns:p14="http://schemas.microsoft.com/office/powerpoint/2010/main" val="1098245175"/>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75856" y="2853111"/>
            <a:ext cx="2687176" cy="376581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5" name="Imag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1854" y="2869882"/>
            <a:ext cx="2817683" cy="3782363"/>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11" name="Imag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98547" y="2869882"/>
            <a:ext cx="2664296" cy="3782363"/>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7" name="Imag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163384" y="2869881"/>
            <a:ext cx="2817683" cy="374904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12" name="Image 1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275856" y="2799576"/>
            <a:ext cx="2687176" cy="379913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8" name="Image 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475656" y="2603664"/>
            <a:ext cx="2664296" cy="404858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10" name="Image 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979712" y="2827905"/>
            <a:ext cx="4608512" cy="383299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9" name="Image 8"/>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867240" y="2603663"/>
            <a:ext cx="2592288" cy="399504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4" name="Espace réservé du contenu 2"/>
          <p:cNvSpPr txBox="1">
            <a:spLocks/>
          </p:cNvSpPr>
          <p:nvPr/>
        </p:nvSpPr>
        <p:spPr>
          <a:xfrm>
            <a:off x="539552" y="819904"/>
            <a:ext cx="7620000" cy="1612776"/>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dk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dk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dk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dk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dk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dk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dk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dk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dk1"/>
                </a:solidFill>
                <a:latin typeface="+mn-lt"/>
                <a:ea typeface="+mn-ea"/>
                <a:cs typeface="+mn-cs"/>
              </a:defRPr>
            </a:lvl9pPr>
          </a:lstStyle>
          <a:p>
            <a:pPr marL="114300" indent="0">
              <a:buNone/>
            </a:pPr>
            <a:r>
              <a:rPr lang="fr-FR" dirty="0">
                <a:solidFill>
                  <a:schemeClr val="accent6">
                    <a:lumMod val="10000"/>
                  </a:schemeClr>
                </a:solidFill>
                <a:latin typeface="Segoe Print" panose="02000600000000000000" pitchFamily="2" charset="0"/>
              </a:rPr>
              <a:t>1) </a:t>
            </a:r>
            <a:r>
              <a:rPr lang="fr-FR" dirty="0">
                <a:latin typeface="Segoe Print" panose="02000600000000000000" pitchFamily="2" charset="0"/>
              </a:rPr>
              <a:t>la mort associée à la capture, </a:t>
            </a:r>
            <a:r>
              <a:rPr lang="fr-FR" dirty="0">
                <a:solidFill>
                  <a:schemeClr val="accent6">
                    <a:lumMod val="10000"/>
                  </a:schemeClr>
                </a:solidFill>
                <a:latin typeface="Segoe Print" panose="02000600000000000000" pitchFamily="2" charset="0"/>
              </a:rPr>
              <a:t>à l'attente, au transport, à la quarantaine, à l'élevage, à la distribution et à la vente. </a:t>
            </a:r>
          </a:p>
        </p:txBody>
      </p:sp>
      <p:sp>
        <p:nvSpPr>
          <p:cNvPr id="2" name="Titre 1"/>
          <p:cNvSpPr>
            <a:spLocks noGrp="1"/>
          </p:cNvSpPr>
          <p:nvPr>
            <p:ph type="title"/>
          </p:nvPr>
        </p:nvSpPr>
        <p:spPr>
          <a:xfrm>
            <a:off x="348308" y="1052736"/>
            <a:ext cx="7632848" cy="1080120"/>
          </a:xfrm>
        </p:spPr>
        <p:style>
          <a:lnRef idx="2">
            <a:schemeClr val="dk1"/>
          </a:lnRef>
          <a:fillRef idx="1">
            <a:schemeClr val="lt1"/>
          </a:fillRef>
          <a:effectRef idx="0">
            <a:schemeClr val="dk1"/>
          </a:effectRef>
          <a:fontRef idx="minor">
            <a:schemeClr val="dk1"/>
          </a:fontRef>
        </p:style>
        <p:txBody>
          <a:bodyPr/>
          <a:lstStyle/>
          <a:p>
            <a:r>
              <a:rPr lang="fr-FR" sz="2400" dirty="0">
                <a:solidFill>
                  <a:schemeClr val="accent6">
                    <a:lumMod val="10000"/>
                  </a:schemeClr>
                </a:solidFill>
                <a:latin typeface="Segoe Print" panose="02000600000000000000" pitchFamily="2" charset="0"/>
              </a:rPr>
              <a:t>2) </a:t>
            </a:r>
            <a:r>
              <a:rPr lang="fr-FR" sz="2400" dirty="0">
                <a:solidFill>
                  <a:schemeClr val="tx1">
                    <a:lumMod val="75000"/>
                  </a:schemeClr>
                </a:solidFill>
                <a:latin typeface="Segoe Print" panose="02000600000000000000" pitchFamily="2" charset="0"/>
              </a:rPr>
              <a:t>les accidents</a:t>
            </a:r>
          </a:p>
        </p:txBody>
      </p:sp>
      <p:sp>
        <p:nvSpPr>
          <p:cNvPr id="3" name="Espace réservé du contenu 2"/>
          <p:cNvSpPr>
            <a:spLocks noGrp="1"/>
          </p:cNvSpPr>
          <p:nvPr>
            <p:ph idx="1"/>
          </p:nvPr>
        </p:nvSpPr>
        <p:spPr>
          <a:xfrm>
            <a:off x="377260" y="764704"/>
            <a:ext cx="7620000" cy="1735536"/>
          </a:xfrm>
        </p:spPr>
        <p:style>
          <a:lnRef idx="2">
            <a:schemeClr val="dk1"/>
          </a:lnRef>
          <a:fillRef idx="1">
            <a:schemeClr val="lt1"/>
          </a:fillRef>
          <a:effectRef idx="0">
            <a:schemeClr val="dk1"/>
          </a:effectRef>
          <a:fontRef idx="minor">
            <a:schemeClr val="dk1"/>
          </a:fontRef>
        </p:style>
        <p:txBody>
          <a:bodyPr>
            <a:normAutofit/>
          </a:bodyPr>
          <a:lstStyle/>
          <a:p>
            <a:pPr marL="114300" indent="0">
              <a:buNone/>
            </a:pPr>
            <a:r>
              <a:rPr lang="fr-FR" dirty="0">
                <a:solidFill>
                  <a:schemeClr val="accent6">
                    <a:lumMod val="10000"/>
                  </a:schemeClr>
                </a:solidFill>
                <a:latin typeface="Segoe Print" panose="02000600000000000000" pitchFamily="2" charset="0"/>
              </a:rPr>
              <a:t>3) </a:t>
            </a:r>
            <a:r>
              <a:rPr lang="fr-FR" dirty="0">
                <a:solidFill>
                  <a:schemeClr val="tx1">
                    <a:lumMod val="75000"/>
                  </a:schemeClr>
                </a:solidFill>
                <a:latin typeface="Segoe Print" panose="02000600000000000000" pitchFamily="2" charset="0"/>
              </a:rPr>
              <a:t>les morts naturelles. </a:t>
            </a:r>
            <a:r>
              <a:rPr lang="fr-FR" dirty="0">
                <a:solidFill>
                  <a:schemeClr val="accent6">
                    <a:lumMod val="10000"/>
                  </a:schemeClr>
                </a:solidFill>
                <a:latin typeface="Segoe Print" panose="02000600000000000000" pitchFamily="2" charset="0"/>
              </a:rPr>
              <a:t>L'ignorance des caractéristiques biologiques et psychologiques de ces espèces ne peut que réduire davantage leur longévité.</a:t>
            </a:r>
          </a:p>
          <a:p>
            <a:endParaRPr lang="fr-FR" dirty="0"/>
          </a:p>
        </p:txBody>
      </p:sp>
    </p:spTree>
    <p:extLst>
      <p:ext uri="{BB962C8B-B14F-4D97-AF65-F5344CB8AC3E}">
        <p14:creationId xmlns:p14="http://schemas.microsoft.com/office/powerpoint/2010/main" val="2377368084"/>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ipe(down)">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1" nodeType="clickEffect">
                                  <p:stCondLst>
                                    <p:cond delay="0"/>
                                  </p:stCondLst>
                                  <p:childTnLst>
                                    <p:animEffect transition="out" filter="fade">
                                      <p:cBhvr>
                                        <p:cTn id="26" dur="500"/>
                                        <p:tgtEl>
                                          <p:spTgt spid="4"/>
                                        </p:tgtEl>
                                      </p:cBhvr>
                                    </p:animEffect>
                                    <p:set>
                                      <p:cBhvr>
                                        <p:cTn id="27" dur="1" fill="hold">
                                          <p:stCondLst>
                                            <p:cond delay="499"/>
                                          </p:stCondLst>
                                        </p:cTn>
                                        <p:tgtEl>
                                          <p:spTgt spid="4"/>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10" presetClass="exit" presetSubtype="0" fill="hold" nodeType="clickEffect">
                                  <p:stCondLst>
                                    <p:cond delay="0"/>
                                  </p:stCondLst>
                                  <p:childTnLst>
                                    <p:animEffect transition="out" filter="fade">
                                      <p:cBhvr>
                                        <p:cTn id="31" dur="500"/>
                                        <p:tgtEl>
                                          <p:spTgt spid="5"/>
                                        </p:tgtEl>
                                      </p:cBhvr>
                                    </p:animEffect>
                                    <p:set>
                                      <p:cBhvr>
                                        <p:cTn id="32" dur="1" fill="hold">
                                          <p:stCondLst>
                                            <p:cond delay="499"/>
                                          </p:stCondLst>
                                        </p:cTn>
                                        <p:tgtEl>
                                          <p:spTgt spid="5"/>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10" presetClass="exit" presetSubtype="0" fill="hold" nodeType="clickEffect">
                                  <p:stCondLst>
                                    <p:cond delay="0"/>
                                  </p:stCondLst>
                                  <p:childTnLst>
                                    <p:animEffect transition="out" filter="fade">
                                      <p:cBhvr>
                                        <p:cTn id="36" dur="500"/>
                                        <p:tgtEl>
                                          <p:spTgt spid="6"/>
                                        </p:tgtEl>
                                      </p:cBhvr>
                                    </p:animEffect>
                                    <p:set>
                                      <p:cBhvr>
                                        <p:cTn id="37" dur="1" fill="hold">
                                          <p:stCondLst>
                                            <p:cond delay="499"/>
                                          </p:stCondLst>
                                        </p:cTn>
                                        <p:tgtEl>
                                          <p:spTgt spid="6"/>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10" presetClass="exit" presetSubtype="0" fill="hold" nodeType="clickEffect">
                                  <p:stCondLst>
                                    <p:cond delay="0"/>
                                  </p:stCondLst>
                                  <p:childTnLst>
                                    <p:animEffect transition="out" filter="fade">
                                      <p:cBhvr>
                                        <p:cTn id="41" dur="500"/>
                                        <p:tgtEl>
                                          <p:spTgt spid="7"/>
                                        </p:tgtEl>
                                      </p:cBhvr>
                                    </p:animEffect>
                                    <p:set>
                                      <p:cBhvr>
                                        <p:cTn id="42" dur="1" fill="hold">
                                          <p:stCondLst>
                                            <p:cond delay="499"/>
                                          </p:stCondLst>
                                        </p:cTn>
                                        <p:tgtEl>
                                          <p:spTgt spid="7"/>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wipe(down)">
                                      <p:cBhvr>
                                        <p:cTn id="47" dur="500"/>
                                        <p:tgtEl>
                                          <p:spTgt spid="11"/>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nodeType="clickEffect">
                                  <p:stCondLst>
                                    <p:cond delay="0"/>
                                  </p:stCondLst>
                                  <p:childTnLst>
                                    <p:set>
                                      <p:cBhvr>
                                        <p:cTn id="51" dur="1" fill="hold">
                                          <p:stCondLst>
                                            <p:cond delay="0"/>
                                          </p:stCondLst>
                                        </p:cTn>
                                        <p:tgtEl>
                                          <p:spTgt spid="12"/>
                                        </p:tgtEl>
                                        <p:attrNameLst>
                                          <p:attrName>style.visibility</p:attrName>
                                        </p:attrNameLst>
                                      </p:cBhvr>
                                      <p:to>
                                        <p:strVal val="visible"/>
                                      </p:to>
                                    </p:set>
                                    <p:animEffect transition="in" filter="wipe(down)">
                                      <p:cBhvr>
                                        <p:cTn id="52" dur="500"/>
                                        <p:tgtEl>
                                          <p:spTgt spid="12"/>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xit" presetSubtype="0" fill="hold" nodeType="clickEffect">
                                  <p:stCondLst>
                                    <p:cond delay="0"/>
                                  </p:stCondLst>
                                  <p:childTnLst>
                                    <p:animEffect transition="out" filter="fade">
                                      <p:cBhvr>
                                        <p:cTn id="56" dur="500"/>
                                        <p:tgtEl>
                                          <p:spTgt spid="12"/>
                                        </p:tgtEl>
                                      </p:cBhvr>
                                    </p:animEffect>
                                    <p:set>
                                      <p:cBhvr>
                                        <p:cTn id="57" dur="1" fill="hold">
                                          <p:stCondLst>
                                            <p:cond delay="499"/>
                                          </p:stCondLst>
                                        </p:cTn>
                                        <p:tgtEl>
                                          <p:spTgt spid="12"/>
                                        </p:tgtEl>
                                        <p:attrNameLst>
                                          <p:attrName>style.visibility</p:attrName>
                                        </p:attrNameLst>
                                      </p:cBhvr>
                                      <p:to>
                                        <p:strVal val="hidden"/>
                                      </p:to>
                                    </p:set>
                                  </p:childTnLst>
                                </p:cTn>
                              </p:par>
                            </p:childTnLst>
                          </p:cTn>
                        </p:par>
                      </p:childTnLst>
                    </p:cTn>
                  </p:par>
                  <p:par>
                    <p:cTn id="58" fill="hold">
                      <p:stCondLst>
                        <p:cond delay="indefinite"/>
                      </p:stCondLst>
                      <p:childTnLst>
                        <p:par>
                          <p:cTn id="59" fill="hold">
                            <p:stCondLst>
                              <p:cond delay="0"/>
                            </p:stCondLst>
                            <p:childTnLst>
                              <p:par>
                                <p:cTn id="60" presetID="10" presetClass="exit" presetSubtype="0" fill="hold" nodeType="clickEffect">
                                  <p:stCondLst>
                                    <p:cond delay="0"/>
                                  </p:stCondLst>
                                  <p:childTnLst>
                                    <p:animEffect transition="out" filter="fade">
                                      <p:cBhvr>
                                        <p:cTn id="61" dur="500"/>
                                        <p:tgtEl>
                                          <p:spTgt spid="11"/>
                                        </p:tgtEl>
                                      </p:cBhvr>
                                    </p:animEffect>
                                    <p:set>
                                      <p:cBhvr>
                                        <p:cTn id="62" dur="1" fill="hold">
                                          <p:stCondLst>
                                            <p:cond delay="499"/>
                                          </p:stCondLst>
                                        </p:cTn>
                                        <p:tgtEl>
                                          <p:spTgt spid="11"/>
                                        </p:tgtEl>
                                        <p:attrNameLst>
                                          <p:attrName>style.visibility</p:attrName>
                                        </p:attrNameLst>
                                      </p:cBhvr>
                                      <p:to>
                                        <p:strVal val="hidden"/>
                                      </p:to>
                                    </p:set>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
                                        </p:tgtEl>
                                        <p:attrNameLst>
                                          <p:attrName>style.visibility</p:attrName>
                                        </p:attrNameLst>
                                      </p:cBhvr>
                                      <p:to>
                                        <p:strVal val="visible"/>
                                      </p:to>
                                    </p:set>
                                    <p:anim calcmode="lin" valueType="num">
                                      <p:cBhvr additive="base">
                                        <p:cTn id="67" dur="500" fill="hold"/>
                                        <p:tgtEl>
                                          <p:spTgt spid="2"/>
                                        </p:tgtEl>
                                        <p:attrNameLst>
                                          <p:attrName>ppt_x</p:attrName>
                                        </p:attrNameLst>
                                      </p:cBhvr>
                                      <p:tavLst>
                                        <p:tav tm="0">
                                          <p:val>
                                            <p:strVal val="#ppt_x"/>
                                          </p:val>
                                        </p:tav>
                                        <p:tav tm="100000">
                                          <p:val>
                                            <p:strVal val="#ppt_x"/>
                                          </p:val>
                                        </p:tav>
                                      </p:tavLst>
                                    </p:anim>
                                    <p:anim calcmode="lin" valueType="num">
                                      <p:cBhvr additive="base">
                                        <p:cTn id="6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8"/>
                                        </p:tgtEl>
                                        <p:attrNameLst>
                                          <p:attrName>style.visibility</p:attrName>
                                        </p:attrNameLst>
                                      </p:cBhvr>
                                      <p:to>
                                        <p:strVal val="visible"/>
                                      </p:to>
                                    </p:set>
                                    <p:anim calcmode="lin" valueType="num">
                                      <p:cBhvr additive="base">
                                        <p:cTn id="73" dur="500" fill="hold"/>
                                        <p:tgtEl>
                                          <p:spTgt spid="8"/>
                                        </p:tgtEl>
                                        <p:attrNameLst>
                                          <p:attrName>ppt_x</p:attrName>
                                        </p:attrNameLst>
                                      </p:cBhvr>
                                      <p:tavLst>
                                        <p:tav tm="0">
                                          <p:val>
                                            <p:strVal val="#ppt_x"/>
                                          </p:val>
                                        </p:tav>
                                        <p:tav tm="100000">
                                          <p:val>
                                            <p:strVal val="#ppt_x"/>
                                          </p:val>
                                        </p:tav>
                                      </p:tavLst>
                                    </p:anim>
                                    <p:anim calcmode="lin" valueType="num">
                                      <p:cBhvr additive="base">
                                        <p:cTn id="7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9"/>
                                        </p:tgtEl>
                                        <p:attrNameLst>
                                          <p:attrName>style.visibility</p:attrName>
                                        </p:attrNameLst>
                                      </p:cBhvr>
                                      <p:to>
                                        <p:strVal val="visible"/>
                                      </p:to>
                                    </p:set>
                                    <p:anim calcmode="lin" valueType="num">
                                      <p:cBhvr additive="base">
                                        <p:cTn id="79" dur="500" fill="hold"/>
                                        <p:tgtEl>
                                          <p:spTgt spid="9"/>
                                        </p:tgtEl>
                                        <p:attrNameLst>
                                          <p:attrName>ppt_x</p:attrName>
                                        </p:attrNameLst>
                                      </p:cBhvr>
                                      <p:tavLst>
                                        <p:tav tm="0">
                                          <p:val>
                                            <p:strVal val="#ppt_x"/>
                                          </p:val>
                                        </p:tav>
                                        <p:tav tm="100000">
                                          <p:val>
                                            <p:strVal val="#ppt_x"/>
                                          </p:val>
                                        </p:tav>
                                      </p:tavLst>
                                    </p:anim>
                                    <p:anim calcmode="lin" valueType="num">
                                      <p:cBhvr additive="base">
                                        <p:cTn id="8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10" presetClass="exit" presetSubtype="0" fill="hold" nodeType="clickEffect">
                                  <p:stCondLst>
                                    <p:cond delay="0"/>
                                  </p:stCondLst>
                                  <p:childTnLst>
                                    <p:animEffect transition="out" filter="fade">
                                      <p:cBhvr>
                                        <p:cTn id="84" dur="500"/>
                                        <p:tgtEl>
                                          <p:spTgt spid="9"/>
                                        </p:tgtEl>
                                      </p:cBhvr>
                                    </p:animEffect>
                                    <p:set>
                                      <p:cBhvr>
                                        <p:cTn id="85" dur="1" fill="hold">
                                          <p:stCondLst>
                                            <p:cond delay="499"/>
                                          </p:stCondLst>
                                        </p:cTn>
                                        <p:tgtEl>
                                          <p:spTgt spid="9"/>
                                        </p:tgtEl>
                                        <p:attrNameLst>
                                          <p:attrName>style.visibility</p:attrName>
                                        </p:attrNameLst>
                                      </p:cBhvr>
                                      <p:to>
                                        <p:strVal val="hidden"/>
                                      </p:to>
                                    </p:set>
                                  </p:childTnLst>
                                </p:cTn>
                              </p:par>
                            </p:childTnLst>
                          </p:cTn>
                        </p:par>
                      </p:childTnLst>
                    </p:cTn>
                  </p:par>
                  <p:par>
                    <p:cTn id="86" fill="hold">
                      <p:stCondLst>
                        <p:cond delay="indefinite"/>
                      </p:stCondLst>
                      <p:childTnLst>
                        <p:par>
                          <p:cTn id="87" fill="hold">
                            <p:stCondLst>
                              <p:cond delay="0"/>
                            </p:stCondLst>
                            <p:childTnLst>
                              <p:par>
                                <p:cTn id="88" presetID="10" presetClass="exit" presetSubtype="0" fill="hold" nodeType="clickEffect">
                                  <p:stCondLst>
                                    <p:cond delay="0"/>
                                  </p:stCondLst>
                                  <p:childTnLst>
                                    <p:animEffect transition="out" filter="fade">
                                      <p:cBhvr>
                                        <p:cTn id="89" dur="500"/>
                                        <p:tgtEl>
                                          <p:spTgt spid="8"/>
                                        </p:tgtEl>
                                      </p:cBhvr>
                                    </p:animEffect>
                                    <p:set>
                                      <p:cBhvr>
                                        <p:cTn id="90" dur="1" fill="hold">
                                          <p:stCondLst>
                                            <p:cond delay="499"/>
                                          </p:stCondLst>
                                        </p:cTn>
                                        <p:tgtEl>
                                          <p:spTgt spid="8"/>
                                        </p:tgtEl>
                                        <p:attrNameLst>
                                          <p:attrName>style.visibility</p:attrName>
                                        </p:attrNameLst>
                                      </p:cBhvr>
                                      <p:to>
                                        <p:strVal val="hidden"/>
                                      </p:to>
                                    </p:set>
                                  </p:childTnLst>
                                </p:cTn>
                              </p:par>
                            </p:childTnLst>
                          </p:cTn>
                        </p:par>
                      </p:childTnLst>
                    </p:cTn>
                  </p:par>
                  <p:par>
                    <p:cTn id="91" fill="hold">
                      <p:stCondLst>
                        <p:cond delay="indefinite"/>
                      </p:stCondLst>
                      <p:childTnLst>
                        <p:par>
                          <p:cTn id="92" fill="hold">
                            <p:stCondLst>
                              <p:cond delay="0"/>
                            </p:stCondLst>
                            <p:childTnLst>
                              <p:par>
                                <p:cTn id="93" presetID="10" presetClass="exit" presetSubtype="0" fill="hold" grpId="1" nodeType="clickEffect">
                                  <p:stCondLst>
                                    <p:cond delay="0"/>
                                  </p:stCondLst>
                                  <p:childTnLst>
                                    <p:animEffect transition="out" filter="fade">
                                      <p:cBhvr>
                                        <p:cTn id="94" dur="500"/>
                                        <p:tgtEl>
                                          <p:spTgt spid="2"/>
                                        </p:tgtEl>
                                      </p:cBhvr>
                                    </p:animEffect>
                                    <p:set>
                                      <p:cBhvr>
                                        <p:cTn id="95" dur="1" fill="hold">
                                          <p:stCondLst>
                                            <p:cond delay="499"/>
                                          </p:stCondLst>
                                        </p:cTn>
                                        <p:tgtEl>
                                          <p:spTgt spid="2"/>
                                        </p:tgtEl>
                                        <p:attrNameLst>
                                          <p:attrName>style.visibility</p:attrName>
                                        </p:attrNameLst>
                                      </p:cBhvr>
                                      <p:to>
                                        <p:strVal val="hidden"/>
                                      </p:to>
                                    </p:set>
                                  </p:childTnLst>
                                </p:cTn>
                              </p:par>
                            </p:childTnLst>
                          </p:cTn>
                        </p:par>
                      </p:childTnLst>
                    </p:cTn>
                  </p:par>
                  <p:par>
                    <p:cTn id="96" fill="hold">
                      <p:stCondLst>
                        <p:cond delay="indefinite"/>
                      </p:stCondLst>
                      <p:childTnLst>
                        <p:par>
                          <p:cTn id="97" fill="hold">
                            <p:stCondLst>
                              <p:cond delay="0"/>
                            </p:stCondLst>
                            <p:childTnLst>
                              <p:par>
                                <p:cTn id="98" presetID="2" presetClass="entr" presetSubtype="4" fill="hold" grpId="0" nodeType="clickEffect">
                                  <p:stCondLst>
                                    <p:cond delay="0"/>
                                  </p:stCondLst>
                                  <p:childTnLst>
                                    <p:set>
                                      <p:cBhvr>
                                        <p:cTn id="99" dur="1" fill="hold">
                                          <p:stCondLst>
                                            <p:cond delay="0"/>
                                          </p:stCondLst>
                                        </p:cTn>
                                        <p:tgtEl>
                                          <p:spTgt spid="3">
                                            <p:bg/>
                                          </p:spTgt>
                                        </p:tgtEl>
                                        <p:attrNameLst>
                                          <p:attrName>style.visibility</p:attrName>
                                        </p:attrNameLst>
                                      </p:cBhvr>
                                      <p:to>
                                        <p:strVal val="visible"/>
                                      </p:to>
                                    </p:set>
                                    <p:anim calcmode="lin" valueType="num">
                                      <p:cBhvr additive="base">
                                        <p:cTn id="100"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01"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02" fill="hold">
                      <p:stCondLst>
                        <p:cond delay="indefinite"/>
                      </p:stCondLst>
                      <p:childTnLst>
                        <p:par>
                          <p:cTn id="103" fill="hold">
                            <p:stCondLst>
                              <p:cond delay="0"/>
                            </p:stCondLst>
                            <p:childTnLst>
                              <p:par>
                                <p:cTn id="104" presetID="2" presetClass="entr" presetSubtype="4" fill="hold" grpId="0" nodeType="clickEffect">
                                  <p:stCondLst>
                                    <p:cond delay="0"/>
                                  </p:stCondLst>
                                  <p:childTnLst>
                                    <p:set>
                                      <p:cBhvr>
                                        <p:cTn id="105" dur="1" fill="hold">
                                          <p:stCondLst>
                                            <p:cond delay="0"/>
                                          </p:stCondLst>
                                        </p:cTn>
                                        <p:tgtEl>
                                          <p:spTgt spid="3">
                                            <p:txEl>
                                              <p:pRg st="0" end="0"/>
                                            </p:txEl>
                                          </p:spTgt>
                                        </p:tgtEl>
                                        <p:attrNameLst>
                                          <p:attrName>style.visibility</p:attrName>
                                        </p:attrNameLst>
                                      </p:cBhvr>
                                      <p:to>
                                        <p:strVal val="visible"/>
                                      </p:to>
                                    </p:set>
                                    <p:anim calcmode="lin" valueType="num">
                                      <p:cBhvr additive="base">
                                        <p:cTn id="106"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07"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08" fill="hold">
                      <p:stCondLst>
                        <p:cond delay="indefinite"/>
                      </p:stCondLst>
                      <p:childTnLst>
                        <p:par>
                          <p:cTn id="109" fill="hold">
                            <p:stCondLst>
                              <p:cond delay="0"/>
                            </p:stCondLst>
                            <p:childTnLst>
                              <p:par>
                                <p:cTn id="110" presetID="22" presetClass="entr" presetSubtype="4" fill="hold" nodeType="clickEffect">
                                  <p:stCondLst>
                                    <p:cond delay="0"/>
                                  </p:stCondLst>
                                  <p:childTnLst>
                                    <p:set>
                                      <p:cBhvr>
                                        <p:cTn id="111" dur="1" fill="hold">
                                          <p:stCondLst>
                                            <p:cond delay="0"/>
                                          </p:stCondLst>
                                        </p:cTn>
                                        <p:tgtEl>
                                          <p:spTgt spid="10"/>
                                        </p:tgtEl>
                                        <p:attrNameLst>
                                          <p:attrName>style.visibility</p:attrName>
                                        </p:attrNameLst>
                                      </p:cBhvr>
                                      <p:to>
                                        <p:strVal val="visible"/>
                                      </p:to>
                                    </p:set>
                                    <p:animEffect transition="in" filter="wipe(down)">
                                      <p:cBhvr>
                                        <p:cTn id="1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2" grpId="0" animBg="1"/>
      <p:bldP spid="2" grpId="1" animBg="1"/>
      <p:bldP spid="3"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3528" y="476672"/>
            <a:ext cx="7620000" cy="1252736"/>
          </a:xfrm>
          <a:ln w="38100"/>
        </p:spPr>
        <p:style>
          <a:lnRef idx="2">
            <a:schemeClr val="dk1"/>
          </a:lnRef>
          <a:fillRef idx="1">
            <a:schemeClr val="lt1"/>
          </a:fillRef>
          <a:effectRef idx="0">
            <a:schemeClr val="dk1"/>
          </a:effectRef>
          <a:fontRef idx="minor">
            <a:schemeClr val="dk1"/>
          </a:fontRef>
        </p:style>
        <p:txBody>
          <a:bodyPr/>
          <a:lstStyle/>
          <a:p>
            <a:pPr marL="114300" indent="0">
              <a:buNone/>
            </a:pPr>
            <a:r>
              <a:rPr lang="fr-FR" dirty="0">
                <a:solidFill>
                  <a:schemeClr val="accent6">
                    <a:lumMod val="10000"/>
                  </a:schemeClr>
                </a:solidFill>
                <a:latin typeface="Segoe Print" panose="02000600000000000000" pitchFamily="2" charset="0"/>
              </a:rPr>
              <a:t>4) </a:t>
            </a:r>
            <a:r>
              <a:rPr lang="fr-FR" dirty="0">
                <a:solidFill>
                  <a:schemeClr val="tx1">
                    <a:lumMod val="50000"/>
                  </a:schemeClr>
                </a:solidFill>
                <a:latin typeface="Segoe Print" panose="02000600000000000000" pitchFamily="2" charset="0"/>
              </a:rPr>
              <a:t>les abandons, </a:t>
            </a:r>
            <a:r>
              <a:rPr lang="fr-FR" dirty="0">
                <a:solidFill>
                  <a:schemeClr val="accent6">
                    <a:lumMod val="10000"/>
                  </a:schemeClr>
                </a:solidFill>
                <a:latin typeface="Segoe Print" panose="02000600000000000000" pitchFamily="2" charset="0"/>
              </a:rPr>
              <a:t>la mise à mort et l'euthanasie dans les fourrières et les cliniques vétérinaires pour des raisons variées telles que :</a:t>
            </a:r>
          </a:p>
        </p:txBody>
      </p:sp>
      <p:sp>
        <p:nvSpPr>
          <p:cNvPr id="4" name="ZoneTexte 3"/>
          <p:cNvSpPr txBox="1"/>
          <p:nvPr/>
        </p:nvSpPr>
        <p:spPr>
          <a:xfrm>
            <a:off x="577659" y="1988840"/>
            <a:ext cx="7920880" cy="1446550"/>
          </a:xfrm>
          <a:prstGeom prst="rect">
            <a:avLst/>
          </a:prstGeom>
        </p:spPr>
        <p:style>
          <a:lnRef idx="0">
            <a:scrgbClr r="0" g="0" b="0"/>
          </a:lnRef>
          <a:fillRef idx="1002">
            <a:schemeClr val="lt1"/>
          </a:fillRef>
          <a:effectRef idx="0">
            <a:scrgbClr r="0" g="0" b="0"/>
          </a:effectRef>
          <a:fontRef idx="major"/>
        </p:style>
        <p:txBody>
          <a:bodyPr wrap="square" rtlCol="0">
            <a:spAutoFit/>
          </a:bodyPr>
          <a:lstStyle/>
          <a:p>
            <a:r>
              <a:rPr lang="fr-FR" dirty="0">
                <a:solidFill>
                  <a:schemeClr val="accent6">
                    <a:lumMod val="10000"/>
                  </a:schemeClr>
                </a:solidFill>
              </a:rPr>
              <a:t> </a:t>
            </a:r>
            <a:r>
              <a:rPr lang="fr-FR" sz="2200" dirty="0">
                <a:solidFill>
                  <a:schemeClr val="accent6">
                    <a:lumMod val="10000"/>
                  </a:schemeClr>
                </a:solidFill>
                <a:latin typeface="Segoe Print" panose="02000600000000000000" pitchFamily="2" charset="0"/>
              </a:rPr>
              <a:t>* les maladies génétiques dues à la sélection intensive et aux croisements consanguins (maladies osseuses, maladies du système immunitaire, maladies des yeux, du cœur, aberrations anatomiques, etc.)</a:t>
            </a:r>
          </a:p>
        </p:txBody>
      </p:sp>
      <p:sp>
        <p:nvSpPr>
          <p:cNvPr id="5" name="ZoneTexte 4"/>
          <p:cNvSpPr txBox="1"/>
          <p:nvPr/>
        </p:nvSpPr>
        <p:spPr>
          <a:xfrm>
            <a:off x="577660" y="3717032"/>
            <a:ext cx="7920880" cy="1107996"/>
          </a:xfrm>
          <a:prstGeom prst="rect">
            <a:avLst/>
          </a:prstGeom>
        </p:spPr>
        <p:style>
          <a:lnRef idx="0">
            <a:scrgbClr r="0" g="0" b="0"/>
          </a:lnRef>
          <a:fillRef idx="1002">
            <a:schemeClr val="lt1"/>
          </a:fillRef>
          <a:effectRef idx="0">
            <a:scrgbClr r="0" g="0" b="0"/>
          </a:effectRef>
          <a:fontRef idx="major"/>
        </p:style>
        <p:txBody>
          <a:bodyPr wrap="square" rtlCol="0">
            <a:spAutoFit/>
          </a:bodyPr>
          <a:lstStyle/>
          <a:p>
            <a:r>
              <a:rPr lang="fr-FR" dirty="0"/>
              <a:t> </a:t>
            </a:r>
            <a:r>
              <a:rPr lang="fr-FR" sz="2200" dirty="0">
                <a:solidFill>
                  <a:schemeClr val="accent6">
                    <a:lumMod val="10000"/>
                  </a:schemeClr>
                </a:solidFill>
                <a:latin typeface="Segoe Print" panose="02000600000000000000" pitchFamily="2" charset="0"/>
              </a:rPr>
              <a:t>* les maladies psychosomatiques et psychologiques reliées au stress de la vie en société (cancer, maladies chroniques, anxiété, psychose, stéréotypie, etc.)</a:t>
            </a:r>
          </a:p>
        </p:txBody>
      </p:sp>
      <p:sp>
        <p:nvSpPr>
          <p:cNvPr id="6" name="ZoneTexte 5"/>
          <p:cNvSpPr txBox="1"/>
          <p:nvPr/>
        </p:nvSpPr>
        <p:spPr>
          <a:xfrm>
            <a:off x="577659" y="5085184"/>
            <a:ext cx="7920881" cy="1107996"/>
          </a:xfrm>
          <a:prstGeom prst="rect">
            <a:avLst/>
          </a:prstGeom>
        </p:spPr>
        <p:style>
          <a:lnRef idx="0">
            <a:scrgbClr r="0" g="0" b="0"/>
          </a:lnRef>
          <a:fillRef idx="1002">
            <a:schemeClr val="lt1"/>
          </a:fillRef>
          <a:effectRef idx="0">
            <a:scrgbClr r="0" g="0" b="0"/>
          </a:effectRef>
          <a:fontRef idx="major"/>
        </p:style>
        <p:txBody>
          <a:bodyPr wrap="square" rtlCol="0">
            <a:spAutoFit/>
          </a:bodyPr>
          <a:lstStyle/>
          <a:p>
            <a:r>
              <a:rPr lang="fr-FR" sz="2200" dirty="0">
                <a:solidFill>
                  <a:schemeClr val="accent6">
                    <a:lumMod val="10000"/>
                  </a:schemeClr>
                </a:solidFill>
                <a:latin typeface="Segoe Print" panose="02000600000000000000" pitchFamily="2" charset="0"/>
              </a:rPr>
              <a:t>* les maladies dues à une alimentation inadéquate (obésité, intoxications, cancer, problèmes glandulaires, urinaires, intestinaux, etc.)</a:t>
            </a:r>
          </a:p>
        </p:txBody>
      </p:sp>
      <p:pic>
        <p:nvPicPr>
          <p:cNvPr id="2" name="Imag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7659" y="1988840"/>
            <a:ext cx="3299429" cy="420434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7" name="Imag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60032" y="1944727"/>
            <a:ext cx="3528392" cy="4248453"/>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3551763662"/>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wipe(down)">
                                      <p:cBhvr>
                                        <p:cTn id="19" dur="500"/>
                                        <p:tgtEl>
                                          <p:spTgt spid="2"/>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wipe(down)">
                                      <p:cBhvr>
                                        <p:cTn id="24" dur="500"/>
                                        <p:tgtEl>
                                          <p:spTgt spid="7"/>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xit" presetSubtype="0" fill="hold" nodeType="clickEffect">
                                  <p:stCondLst>
                                    <p:cond delay="0"/>
                                  </p:stCondLst>
                                  <p:childTnLst>
                                    <p:animEffect transition="out" filter="fade">
                                      <p:cBhvr>
                                        <p:cTn id="28" dur="500"/>
                                        <p:tgtEl>
                                          <p:spTgt spid="7"/>
                                        </p:tgtEl>
                                      </p:cBhvr>
                                    </p:animEffect>
                                    <p:set>
                                      <p:cBhvr>
                                        <p:cTn id="29" dur="1" fill="hold">
                                          <p:stCondLst>
                                            <p:cond delay="499"/>
                                          </p:stCondLst>
                                        </p:cTn>
                                        <p:tgtEl>
                                          <p:spTgt spid="7"/>
                                        </p:tgtEl>
                                        <p:attrNameLst>
                                          <p:attrName>style.visibility</p:attrName>
                                        </p:attrNameLst>
                                      </p:cBhvr>
                                      <p:to>
                                        <p:strVal val="hidden"/>
                                      </p:to>
                                    </p:set>
                                  </p:childTnLst>
                                </p:cTn>
                              </p:par>
                            </p:childTnLst>
                          </p:cTn>
                        </p:par>
                      </p:childTnLst>
                    </p:cTn>
                  </p:par>
                  <p:par>
                    <p:cTn id="30" fill="hold">
                      <p:stCondLst>
                        <p:cond delay="indefinite"/>
                      </p:stCondLst>
                      <p:childTnLst>
                        <p:par>
                          <p:cTn id="31" fill="hold">
                            <p:stCondLst>
                              <p:cond delay="0"/>
                            </p:stCondLst>
                            <p:childTnLst>
                              <p:par>
                                <p:cTn id="32" presetID="7" presetClass="emph" presetSubtype="2" fill="hold" nodeType="clickEffect">
                                  <p:stCondLst>
                                    <p:cond delay="0"/>
                                  </p:stCondLst>
                                  <p:childTnLst>
                                    <p:animClr clrSpc="rgb" dir="cw">
                                      <p:cBhvr>
                                        <p:cTn id="33" dur="2000" fill="hold"/>
                                        <p:tgtEl>
                                          <p:spTgt spid="2"/>
                                        </p:tgtEl>
                                        <p:attrNameLst>
                                          <p:attrName>stroke.color</p:attrName>
                                        </p:attrNameLst>
                                      </p:cBhvr>
                                      <p:to>
                                        <a:schemeClr val="accent2"/>
                                      </p:to>
                                    </p:animClr>
                                    <p:set>
                                      <p:cBhvr>
                                        <p:cTn id="34" dur="2000" fill="hold"/>
                                        <p:tgtEl>
                                          <p:spTgt spid="2"/>
                                        </p:tgtEl>
                                        <p:attrNameLst>
                                          <p:attrName>stroke.on</p:attrName>
                                        </p:attrNameLst>
                                      </p:cBhvr>
                                      <p:to>
                                        <p:strVal val="true"/>
                                      </p:to>
                                    </p:set>
                                  </p:childTnLst>
                                </p:cTn>
                              </p:par>
                            </p:childTnLst>
                          </p:cTn>
                        </p:par>
                      </p:childTnLst>
                    </p:cTn>
                  </p:par>
                  <p:par>
                    <p:cTn id="35" fill="hold">
                      <p:stCondLst>
                        <p:cond delay="indefinite"/>
                      </p:stCondLst>
                      <p:childTnLst>
                        <p:par>
                          <p:cTn id="36" fill="hold">
                            <p:stCondLst>
                              <p:cond delay="0"/>
                            </p:stCondLst>
                            <p:childTnLst>
                              <p:par>
                                <p:cTn id="37" presetID="10" presetClass="exit" presetSubtype="0" fill="hold" nodeType="clickEffect">
                                  <p:stCondLst>
                                    <p:cond delay="0"/>
                                  </p:stCondLst>
                                  <p:childTnLst>
                                    <p:animEffect transition="out" filter="fade">
                                      <p:cBhvr>
                                        <p:cTn id="38" dur="500"/>
                                        <p:tgtEl>
                                          <p:spTgt spid="2"/>
                                        </p:tgtEl>
                                      </p:cBhvr>
                                    </p:animEffect>
                                    <p:set>
                                      <p:cBhvr>
                                        <p:cTn id="39" dur="1" fill="hold">
                                          <p:stCondLst>
                                            <p:cond delay="499"/>
                                          </p:stCondLst>
                                        </p:cTn>
                                        <p:tgtEl>
                                          <p:spTgt spid="2"/>
                                        </p:tgtEl>
                                        <p:attrNameLst>
                                          <p:attrName>style.visibility</p:attrName>
                                        </p:attrNameLst>
                                      </p:cBhvr>
                                      <p:to>
                                        <p:strVal val="hidden"/>
                                      </p:to>
                                    </p:set>
                                  </p:childTnLst>
                                </p:cTn>
                              </p:par>
                            </p:childTnLst>
                          </p:cTn>
                        </p:par>
                      </p:childTnLst>
                    </p:cTn>
                  </p:par>
                  <p:par>
                    <p:cTn id="40" fill="hold">
                      <p:stCondLst>
                        <p:cond delay="indefinite"/>
                      </p:stCondLst>
                      <p:childTnLst>
                        <p:par>
                          <p:cTn id="41" fill="hold">
                            <p:stCondLst>
                              <p:cond delay="0"/>
                            </p:stCondLst>
                            <p:childTnLst>
                              <p:par>
                                <p:cTn id="42" presetID="42" presetClass="entr" presetSubtype="0" fill="hold" grpId="0" nodeType="clickEffect">
                                  <p:stCondLst>
                                    <p:cond delay="0"/>
                                  </p:stCondLst>
                                  <p:childTnLst>
                                    <p:set>
                                      <p:cBhvr>
                                        <p:cTn id="43" dur="1" fill="hold">
                                          <p:stCondLst>
                                            <p:cond delay="0"/>
                                          </p:stCondLst>
                                        </p:cTn>
                                        <p:tgtEl>
                                          <p:spTgt spid="4"/>
                                        </p:tgtEl>
                                        <p:attrNameLst>
                                          <p:attrName>style.visibility</p:attrName>
                                        </p:attrNameLst>
                                      </p:cBhvr>
                                      <p:to>
                                        <p:strVal val="visible"/>
                                      </p:to>
                                    </p:set>
                                    <p:animEffect transition="in" filter="fade">
                                      <p:cBhvr>
                                        <p:cTn id="44" dur="1000"/>
                                        <p:tgtEl>
                                          <p:spTgt spid="4"/>
                                        </p:tgtEl>
                                      </p:cBhvr>
                                    </p:animEffect>
                                    <p:anim calcmode="lin" valueType="num">
                                      <p:cBhvr>
                                        <p:cTn id="45" dur="1000" fill="hold"/>
                                        <p:tgtEl>
                                          <p:spTgt spid="4"/>
                                        </p:tgtEl>
                                        <p:attrNameLst>
                                          <p:attrName>ppt_x</p:attrName>
                                        </p:attrNameLst>
                                      </p:cBhvr>
                                      <p:tavLst>
                                        <p:tav tm="0">
                                          <p:val>
                                            <p:strVal val="#ppt_x"/>
                                          </p:val>
                                        </p:tav>
                                        <p:tav tm="100000">
                                          <p:val>
                                            <p:strVal val="#ppt_x"/>
                                          </p:val>
                                        </p:tav>
                                      </p:tavLst>
                                    </p:anim>
                                    <p:anim calcmode="lin" valueType="num">
                                      <p:cBhvr>
                                        <p:cTn id="4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42" presetClass="entr" presetSubtype="0" fill="hold" grpId="0" nodeType="clickEffect">
                                  <p:stCondLst>
                                    <p:cond delay="0"/>
                                  </p:stCondLst>
                                  <p:childTnLst>
                                    <p:set>
                                      <p:cBhvr>
                                        <p:cTn id="50" dur="1" fill="hold">
                                          <p:stCondLst>
                                            <p:cond delay="0"/>
                                          </p:stCondLst>
                                        </p:cTn>
                                        <p:tgtEl>
                                          <p:spTgt spid="5"/>
                                        </p:tgtEl>
                                        <p:attrNameLst>
                                          <p:attrName>style.visibility</p:attrName>
                                        </p:attrNameLst>
                                      </p:cBhvr>
                                      <p:to>
                                        <p:strVal val="visible"/>
                                      </p:to>
                                    </p:set>
                                    <p:animEffect transition="in" filter="fade">
                                      <p:cBhvr>
                                        <p:cTn id="51" dur="1000"/>
                                        <p:tgtEl>
                                          <p:spTgt spid="5"/>
                                        </p:tgtEl>
                                      </p:cBhvr>
                                    </p:animEffect>
                                    <p:anim calcmode="lin" valueType="num">
                                      <p:cBhvr>
                                        <p:cTn id="52" dur="1000" fill="hold"/>
                                        <p:tgtEl>
                                          <p:spTgt spid="5"/>
                                        </p:tgtEl>
                                        <p:attrNameLst>
                                          <p:attrName>ppt_x</p:attrName>
                                        </p:attrNameLst>
                                      </p:cBhvr>
                                      <p:tavLst>
                                        <p:tav tm="0">
                                          <p:val>
                                            <p:strVal val="#ppt_x"/>
                                          </p:val>
                                        </p:tav>
                                        <p:tav tm="100000">
                                          <p:val>
                                            <p:strVal val="#ppt_x"/>
                                          </p:val>
                                        </p:tav>
                                      </p:tavLst>
                                    </p:anim>
                                    <p:anim calcmode="lin" valueType="num">
                                      <p:cBhvr>
                                        <p:cTn id="5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42" presetClass="entr" presetSubtype="0" fill="hold" grpId="0" nodeType="clickEffect">
                                  <p:stCondLst>
                                    <p:cond delay="0"/>
                                  </p:stCondLst>
                                  <p:childTnLst>
                                    <p:set>
                                      <p:cBhvr>
                                        <p:cTn id="57" dur="1" fill="hold">
                                          <p:stCondLst>
                                            <p:cond delay="0"/>
                                          </p:stCondLst>
                                        </p:cTn>
                                        <p:tgtEl>
                                          <p:spTgt spid="6"/>
                                        </p:tgtEl>
                                        <p:attrNameLst>
                                          <p:attrName>style.visibility</p:attrName>
                                        </p:attrNameLst>
                                      </p:cBhvr>
                                      <p:to>
                                        <p:strVal val="visible"/>
                                      </p:to>
                                    </p:set>
                                    <p:animEffect transition="in" filter="fade">
                                      <p:cBhvr>
                                        <p:cTn id="58" dur="1000"/>
                                        <p:tgtEl>
                                          <p:spTgt spid="6"/>
                                        </p:tgtEl>
                                      </p:cBhvr>
                                    </p:animEffect>
                                    <p:anim calcmode="lin" valueType="num">
                                      <p:cBhvr>
                                        <p:cTn id="59" dur="1000" fill="hold"/>
                                        <p:tgtEl>
                                          <p:spTgt spid="6"/>
                                        </p:tgtEl>
                                        <p:attrNameLst>
                                          <p:attrName>ppt_x</p:attrName>
                                        </p:attrNameLst>
                                      </p:cBhvr>
                                      <p:tavLst>
                                        <p:tav tm="0">
                                          <p:val>
                                            <p:strVal val="#ppt_x"/>
                                          </p:val>
                                        </p:tav>
                                        <p:tav tm="100000">
                                          <p:val>
                                            <p:strVal val="#ppt_x"/>
                                          </p:val>
                                        </p:tav>
                                      </p:tavLst>
                                    </p:anim>
                                    <p:anim calcmode="lin" valueType="num">
                                      <p:cBhvr>
                                        <p:cTn id="60"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animBg="1"/>
      <p:bldP spid="5" grpId="0" animBg="1"/>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85970" y="3717032"/>
            <a:ext cx="7620000" cy="864096"/>
          </a:xfrm>
          <a:ln w="38100">
            <a:noFill/>
          </a:ln>
        </p:spPr>
        <p:style>
          <a:lnRef idx="2">
            <a:schemeClr val="accent1"/>
          </a:lnRef>
          <a:fillRef idx="1002">
            <a:schemeClr val="lt1"/>
          </a:fillRef>
          <a:effectRef idx="0">
            <a:schemeClr val="accent1"/>
          </a:effectRef>
          <a:fontRef idx="minor">
            <a:schemeClr val="dk1"/>
          </a:fontRef>
        </p:style>
        <p:txBody>
          <a:bodyPr/>
          <a:lstStyle/>
          <a:p>
            <a:pPr marL="114300" indent="0">
              <a:buNone/>
            </a:pPr>
            <a:r>
              <a:rPr lang="fr-FR" dirty="0">
                <a:solidFill>
                  <a:schemeClr val="accent6">
                    <a:lumMod val="10000"/>
                  </a:schemeClr>
                </a:solidFill>
                <a:latin typeface="Segoe Print" panose="02000600000000000000" pitchFamily="2" charset="0"/>
              </a:rPr>
              <a:t>* les maladies infectieuses</a:t>
            </a:r>
          </a:p>
        </p:txBody>
      </p:sp>
      <p:sp>
        <p:nvSpPr>
          <p:cNvPr id="5" name="ZoneTexte 4"/>
          <p:cNvSpPr txBox="1"/>
          <p:nvPr/>
        </p:nvSpPr>
        <p:spPr>
          <a:xfrm>
            <a:off x="385970" y="1484784"/>
            <a:ext cx="7632848" cy="1107996"/>
          </a:xfrm>
          <a:prstGeom prst="rect">
            <a:avLst/>
          </a:prstGeom>
        </p:spPr>
        <p:style>
          <a:lnRef idx="0">
            <a:scrgbClr r="0" g="0" b="0"/>
          </a:lnRef>
          <a:fillRef idx="1002">
            <a:schemeClr val="lt1"/>
          </a:fillRef>
          <a:effectRef idx="0">
            <a:scrgbClr r="0" g="0" b="0"/>
          </a:effectRef>
          <a:fontRef idx="major"/>
        </p:style>
        <p:txBody>
          <a:bodyPr wrap="square" rtlCol="0">
            <a:spAutoFit/>
          </a:bodyPr>
          <a:lstStyle/>
          <a:p>
            <a:pPr marL="342900" indent="-342900">
              <a:buFont typeface="Arial" charset="0"/>
              <a:buChar char="•"/>
            </a:pPr>
            <a:r>
              <a:rPr lang="fr-FR" sz="2200">
                <a:solidFill>
                  <a:schemeClr val="accent6">
                    <a:lumMod val="10000"/>
                  </a:schemeClr>
                </a:solidFill>
                <a:latin typeface="Segoe Print" panose="02000600000000000000" pitchFamily="2" charset="0"/>
              </a:rPr>
              <a:t> l'anthropomorphisme </a:t>
            </a:r>
            <a:r>
              <a:rPr lang="fr-FR" sz="2200" dirty="0">
                <a:solidFill>
                  <a:schemeClr val="accent6">
                    <a:lumMod val="10000"/>
                  </a:schemeClr>
                </a:solidFill>
                <a:latin typeface="Segoe Print" panose="02000600000000000000" pitchFamily="2" charset="0"/>
              </a:rPr>
              <a:t>thérapeutique, les mutilations de convention et la sur vaccination</a:t>
            </a:r>
          </a:p>
          <a:p>
            <a:r>
              <a:rPr lang="fr-FR" sz="2200" dirty="0">
                <a:solidFill>
                  <a:schemeClr val="accent6">
                    <a:lumMod val="10000"/>
                  </a:schemeClr>
                </a:solidFill>
                <a:latin typeface="Segoe Print" panose="02000600000000000000" pitchFamily="2" charset="0"/>
              </a:rPr>
              <a:t> </a:t>
            </a:r>
          </a:p>
        </p:txBody>
      </p:sp>
      <p:sp>
        <p:nvSpPr>
          <p:cNvPr id="7" name="ZoneTexte 6"/>
          <p:cNvSpPr txBox="1"/>
          <p:nvPr/>
        </p:nvSpPr>
        <p:spPr>
          <a:xfrm>
            <a:off x="971600" y="4941168"/>
            <a:ext cx="4032448" cy="646331"/>
          </a:xfrm>
          <a:prstGeom prst="rect">
            <a:avLst/>
          </a:prstGeom>
          <a:ln>
            <a:prstDash val="lgDash"/>
          </a:ln>
        </p:spPr>
        <p:style>
          <a:lnRef idx="2">
            <a:schemeClr val="dk1"/>
          </a:lnRef>
          <a:fillRef idx="1">
            <a:schemeClr val="lt1"/>
          </a:fillRef>
          <a:effectRef idx="0">
            <a:schemeClr val="dk1"/>
          </a:effectRef>
          <a:fontRef idx="minor">
            <a:schemeClr val="dk1"/>
          </a:fontRef>
        </p:style>
        <p:txBody>
          <a:bodyPr wrap="square" rtlCol="0">
            <a:spAutoFit/>
          </a:bodyPr>
          <a:lstStyle/>
          <a:p>
            <a:r>
              <a:rPr lang="fr-FR" b="1" dirty="0">
                <a:latin typeface="Segoe Print" panose="02000600000000000000" pitchFamily="2" charset="0"/>
              </a:rPr>
              <a:t>Exemple : les infections parasitaires</a:t>
            </a:r>
          </a:p>
        </p:txBody>
      </p:sp>
    </p:spTree>
    <p:extLst>
      <p:ext uri="{BB962C8B-B14F-4D97-AF65-F5344CB8AC3E}">
        <p14:creationId xmlns:p14="http://schemas.microsoft.com/office/powerpoint/2010/main" val="16075589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bg/>
                                          </p:spTgt>
                                        </p:tgtEl>
                                        <p:attrNameLst>
                                          <p:attrName>style.visibility</p:attrName>
                                        </p:attrNameLst>
                                      </p:cBhvr>
                                      <p:to>
                                        <p:strVal val="visible"/>
                                      </p:to>
                                    </p:set>
                                    <p:animEffect transition="in" filter="fade">
                                      <p:cBhvr>
                                        <p:cTn id="14" dur="1000"/>
                                        <p:tgtEl>
                                          <p:spTgt spid="3">
                                            <p:bg/>
                                          </p:spTgt>
                                        </p:tgtEl>
                                      </p:cBhvr>
                                    </p:animEffect>
                                    <p:anim calcmode="lin" valueType="num">
                                      <p:cBhvr>
                                        <p:cTn id="15" dur="1000" fill="hold"/>
                                        <p:tgtEl>
                                          <p:spTgt spid="3">
                                            <p:bg/>
                                          </p:spTgt>
                                        </p:tgtEl>
                                        <p:attrNameLst>
                                          <p:attrName>ppt_x</p:attrName>
                                        </p:attrNameLst>
                                      </p:cBhvr>
                                      <p:tavLst>
                                        <p:tav tm="0">
                                          <p:val>
                                            <p:strVal val="#ppt_x"/>
                                          </p:val>
                                        </p:tav>
                                        <p:tav tm="100000">
                                          <p:val>
                                            <p:strVal val="#ppt_x"/>
                                          </p:val>
                                        </p:tav>
                                      </p:tavLst>
                                    </p:anim>
                                    <p:anim calcmode="lin" valueType="num">
                                      <p:cBhvr>
                                        <p:cTn id="16" dur="1000" fill="hold"/>
                                        <p:tgtEl>
                                          <p:spTgt spid="3">
                                            <p:bg/>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Effect transition="in" filter="fade">
                                      <p:cBhvr>
                                        <p:cTn id="21" dur="1000"/>
                                        <p:tgtEl>
                                          <p:spTgt spid="3">
                                            <p:txEl>
                                              <p:pRg st="0" end="0"/>
                                            </p:txEl>
                                          </p:spTgt>
                                        </p:tgtEl>
                                      </p:cBhvr>
                                    </p:animEffect>
                                    <p:anim calcmode="lin" valueType="num">
                                      <p:cBhvr>
                                        <p:cTn id="22"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6" presetClass="entr" presetSubtype="16"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circle(in)">
                                      <p:cBhvr>
                                        <p:cTn id="28"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5" grpId="0" animBg="1"/>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600200"/>
            <a:ext cx="7620000" cy="3124944"/>
          </a:xfrm>
          <a:ln w="38100">
            <a:solidFill>
              <a:srgbClr val="FFFF00"/>
            </a:solidFill>
          </a:ln>
        </p:spPr>
        <p:style>
          <a:lnRef idx="2">
            <a:schemeClr val="dk1"/>
          </a:lnRef>
          <a:fillRef idx="1">
            <a:schemeClr val="lt1"/>
          </a:fillRef>
          <a:effectRef idx="0">
            <a:schemeClr val="dk1"/>
          </a:effectRef>
          <a:fontRef idx="minor">
            <a:schemeClr val="dk1"/>
          </a:fontRef>
        </p:style>
        <p:txBody>
          <a:bodyPr>
            <a:normAutofit/>
          </a:bodyPr>
          <a:lstStyle/>
          <a:p>
            <a:pPr marL="114300" indent="0" algn="ctr">
              <a:buNone/>
            </a:pPr>
            <a:r>
              <a:rPr lang="fr-FR" sz="4400">
                <a:solidFill>
                  <a:srgbClr val="F21A8B"/>
                </a:solidFill>
                <a:latin typeface="Segoe Print" panose="02000600000000000000" pitchFamily="2" charset="0"/>
              </a:rPr>
              <a:t>Les parasites </a:t>
            </a:r>
            <a:r>
              <a:rPr lang="fr-FR" sz="4400" dirty="0">
                <a:solidFill>
                  <a:srgbClr val="F21A8B"/>
                </a:solidFill>
                <a:latin typeface="Segoe Print" panose="02000600000000000000" pitchFamily="2" charset="0"/>
              </a:rPr>
              <a:t>et la longévité </a:t>
            </a:r>
          </a:p>
        </p:txBody>
      </p:sp>
    </p:spTree>
    <p:extLst>
      <p:ext uri="{BB962C8B-B14F-4D97-AF65-F5344CB8AC3E}">
        <p14:creationId xmlns:p14="http://schemas.microsoft.com/office/powerpoint/2010/main" val="220940827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1124744"/>
            <a:ext cx="7620000" cy="4800600"/>
          </a:xfrm>
          <a:ln w="38100"/>
        </p:spPr>
        <p:style>
          <a:lnRef idx="2">
            <a:schemeClr val="dk1"/>
          </a:lnRef>
          <a:fillRef idx="1">
            <a:schemeClr val="lt1"/>
          </a:fillRef>
          <a:effectRef idx="0">
            <a:schemeClr val="dk1"/>
          </a:effectRef>
          <a:fontRef idx="minor">
            <a:schemeClr val="dk1"/>
          </a:fontRef>
        </p:style>
        <p:txBody>
          <a:bodyPr/>
          <a:lstStyle/>
          <a:p>
            <a:pPr marL="114300" indent="0">
              <a:buNone/>
            </a:pPr>
            <a:r>
              <a:rPr lang="fr-FR" dirty="0">
                <a:solidFill>
                  <a:schemeClr val="accent6">
                    <a:lumMod val="10000"/>
                  </a:schemeClr>
                </a:solidFill>
                <a:latin typeface="Segoe Print" panose="02000600000000000000" pitchFamily="2" charset="0"/>
              </a:rPr>
              <a:t>  </a:t>
            </a:r>
            <a:r>
              <a:rPr lang="fr-FR" dirty="0">
                <a:solidFill>
                  <a:srgbClr val="C00000"/>
                </a:solidFill>
                <a:latin typeface="Segoe Print" panose="02000600000000000000" pitchFamily="2" charset="0"/>
              </a:rPr>
              <a:t>Symbiose et parasitisme :</a:t>
            </a:r>
          </a:p>
          <a:p>
            <a:pPr marL="114300" indent="0">
              <a:buNone/>
            </a:pPr>
            <a:endParaRPr lang="fr-FR" dirty="0">
              <a:solidFill>
                <a:schemeClr val="accent6">
                  <a:lumMod val="10000"/>
                </a:schemeClr>
              </a:solidFill>
              <a:latin typeface="Segoe Print" panose="02000600000000000000" pitchFamily="2" charset="0"/>
            </a:endParaRPr>
          </a:p>
          <a:p>
            <a:pPr>
              <a:buFont typeface="Wingdings" panose="05000000000000000000" pitchFamily="2" charset="2"/>
              <a:buChar char="§"/>
            </a:pPr>
            <a:r>
              <a:rPr lang="fr-FR" dirty="0">
                <a:solidFill>
                  <a:schemeClr val="accent6">
                    <a:lumMod val="10000"/>
                  </a:schemeClr>
                </a:solidFill>
                <a:latin typeface="Segoe Print" panose="02000600000000000000" pitchFamily="2" charset="0"/>
              </a:rPr>
              <a:t> Les parasites et leurs hôtes vivants sont en permanence étroitement associés les uns avec les autres.</a:t>
            </a:r>
          </a:p>
          <a:p>
            <a:pPr>
              <a:buFont typeface="Wingdings" panose="05000000000000000000" pitchFamily="2" charset="2"/>
              <a:buChar char="Ø"/>
            </a:pPr>
            <a:endParaRPr lang="fr-FR" dirty="0">
              <a:solidFill>
                <a:schemeClr val="accent6">
                  <a:lumMod val="10000"/>
                </a:schemeClr>
              </a:solidFill>
              <a:latin typeface="Segoe Print" panose="02000600000000000000" pitchFamily="2" charset="0"/>
            </a:endParaRPr>
          </a:p>
          <a:p>
            <a:pPr>
              <a:buFont typeface="Wingdings" panose="05000000000000000000" pitchFamily="2" charset="2"/>
              <a:buChar char="Ø"/>
            </a:pPr>
            <a:r>
              <a:rPr lang="fr-FR" b="1" dirty="0">
                <a:solidFill>
                  <a:schemeClr val="accent1">
                    <a:lumMod val="50000"/>
                  </a:schemeClr>
                </a:solidFill>
                <a:latin typeface="Segoe Print" panose="02000600000000000000" pitchFamily="2" charset="0"/>
              </a:rPr>
              <a:t> Exemple</a:t>
            </a:r>
            <a:r>
              <a:rPr lang="fr-FR" dirty="0">
                <a:solidFill>
                  <a:schemeClr val="accent6">
                    <a:lumMod val="10000"/>
                  </a:schemeClr>
                </a:solidFill>
                <a:latin typeface="Segoe Print" panose="02000600000000000000" pitchFamily="2" charset="0"/>
              </a:rPr>
              <a:t> : Les lichens sont un exemple de symbiose parfaite : chaque lichen est l'association symbiotique entre une algue et un champignon. L'algue nourrit le champignon, et le champignon garde l'algue humide. Aucun des deux ne peut vivre sans l'autre dans la nature !</a:t>
            </a:r>
          </a:p>
          <a:p>
            <a:endParaRPr lang="fr-FR" dirty="0"/>
          </a:p>
        </p:txBody>
      </p:sp>
      <p:pic>
        <p:nvPicPr>
          <p:cNvPr id="2" name="Imag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3568" y="3212976"/>
            <a:ext cx="7272807" cy="263691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320027406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nodeType="clickEffect">
                                  <p:stCondLst>
                                    <p:cond delay="0"/>
                                  </p:stCondLst>
                                  <p:childTnLst>
                                    <p:set>
                                      <p:cBhvr>
                                        <p:cTn id="30" dur="1" fill="hold">
                                          <p:stCondLst>
                                            <p:cond delay="0"/>
                                          </p:stCondLst>
                                        </p:cTn>
                                        <p:tgtEl>
                                          <p:spTgt spid="2"/>
                                        </p:tgtEl>
                                        <p:attrNameLst>
                                          <p:attrName>style.visibility</p:attrName>
                                        </p:attrNameLst>
                                      </p:cBhvr>
                                      <p:to>
                                        <p:strVal val="visible"/>
                                      </p:to>
                                    </p:set>
                                    <p:animEffect transition="in" filter="barn(inVertical)">
                                      <p:cBhvr>
                                        <p:cTn id="31" dur="500"/>
                                        <p:tgtEl>
                                          <p:spTgt spid="2"/>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xit" presetSubtype="0" fill="hold" nodeType="clickEffect">
                                  <p:stCondLst>
                                    <p:cond delay="0"/>
                                  </p:stCondLst>
                                  <p:childTnLst>
                                    <p:animEffect transition="out" filter="fade">
                                      <p:cBhvr>
                                        <p:cTn id="35" dur="500"/>
                                        <p:tgtEl>
                                          <p:spTgt spid="2"/>
                                        </p:tgtEl>
                                      </p:cBhvr>
                                    </p:animEffect>
                                    <p:set>
                                      <p:cBhvr>
                                        <p:cTn id="36"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tiguïté">
  <a:themeElements>
    <a:clrScheme name="Personnalisé 2">
      <a:dk1>
        <a:srgbClr val="E99797"/>
      </a:dk1>
      <a:lt1>
        <a:sysClr val="window" lastClr="FFFFFF"/>
      </a:lt1>
      <a:dk2>
        <a:srgbClr val="F0BABA"/>
      </a:dk2>
      <a:lt2>
        <a:srgbClr val="EAEBDE"/>
      </a:lt2>
      <a:accent1>
        <a:srgbClr val="F7DCDC"/>
      </a:accent1>
      <a:accent2>
        <a:srgbClr val="B0CCB0"/>
      </a:accent2>
      <a:accent3>
        <a:srgbClr val="A8CDD7"/>
      </a:accent3>
      <a:accent4>
        <a:srgbClr val="C0BEAF"/>
      </a:accent4>
      <a:accent5>
        <a:srgbClr val="CEC597"/>
      </a:accent5>
      <a:accent6>
        <a:srgbClr val="E8B7B7"/>
      </a:accent6>
      <a:hlink>
        <a:srgbClr val="E99797"/>
      </a:hlink>
      <a:folHlink>
        <a:srgbClr val="903638"/>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ntiguïté">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470</TotalTime>
  <Words>543</Words>
  <Application>Microsoft Office PowerPoint</Application>
  <PresentationFormat>Affichage à l'écran (4:3)</PresentationFormat>
  <Paragraphs>51</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13</vt:i4>
      </vt:variant>
    </vt:vector>
  </HeadingPairs>
  <TitlesOfParts>
    <vt:vector size="19" baseType="lpstr">
      <vt:lpstr>Arial</vt:lpstr>
      <vt:lpstr>Calibri</vt:lpstr>
      <vt:lpstr>Cambria</vt:lpstr>
      <vt:lpstr>Segoe Print</vt:lpstr>
      <vt:lpstr>Wingdings</vt:lpstr>
      <vt:lpstr>Contiguïté</vt:lpstr>
      <vt:lpstr>Impact des parasites sur longévité </vt:lpstr>
      <vt:lpstr>Plan de Travail :</vt:lpstr>
      <vt:lpstr>Introduction :</vt:lpstr>
      <vt:lpstr>Présentation PowerPoint</vt:lpstr>
      <vt:lpstr>2) les accidents</vt:lpstr>
      <vt:lpstr>Présentation PowerPoint</vt:lpstr>
      <vt:lpstr>Présentation PowerPoint</vt:lpstr>
      <vt:lpstr>Présentation PowerPoint</vt:lpstr>
      <vt:lpstr>Présentation PowerPoint</vt:lpstr>
      <vt:lpstr>Présentation PowerPoint</vt:lpstr>
      <vt:lpstr>Présentation PowerPoint</vt:lpstr>
      <vt:lpstr>Conclusion : </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USER</dc:creator>
  <cp:lastModifiedBy>Souma</cp:lastModifiedBy>
  <cp:revision>37</cp:revision>
  <dcterms:created xsi:type="dcterms:W3CDTF">2020-04-15T19:05:33Z</dcterms:created>
  <dcterms:modified xsi:type="dcterms:W3CDTF">2020-05-01T23:10:16Z</dcterms:modified>
</cp:coreProperties>
</file>