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95" r:id="rId4"/>
    <p:sldId id="302" r:id="rId5"/>
    <p:sldId id="296" r:id="rId6"/>
    <p:sldId id="297" r:id="rId7"/>
    <p:sldId id="298" r:id="rId8"/>
    <p:sldId id="300" r:id="rId9"/>
    <p:sldId id="301" r:id="rId10"/>
    <p:sldId id="258" r:id="rId11"/>
    <p:sldId id="259" r:id="rId12"/>
    <p:sldId id="260" r:id="rId13"/>
    <p:sldId id="262" r:id="rId14"/>
    <p:sldId id="263" r:id="rId15"/>
    <p:sldId id="303" r:id="rId16"/>
    <p:sldId id="304" r:id="rId17"/>
    <p:sldId id="305" r:id="rId18"/>
    <p:sldId id="30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D7B14-73C9-42DC-A496-FCDA03D64C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326BE2D-861B-4A00-B8A0-D51B8CF7A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11A89D-8561-4B44-AE2A-704A84AA57DF}"/>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5" name="Espace réservé du pied de page 4">
            <a:extLst>
              <a:ext uri="{FF2B5EF4-FFF2-40B4-BE49-F238E27FC236}">
                <a16:creationId xmlns:a16="http://schemas.microsoft.com/office/drawing/2014/main" id="{8823C082-1A8D-4B92-9387-E7185B07EE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A236BE-0331-4EE4-8749-F7CBB14FA2DE}"/>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47474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2EC71-5761-4951-A687-4BF4AD3DE9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D7653E-5FBA-4095-A863-E61FCCAF1E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3EE0E5-661F-4B31-9EC3-1A7BE632180F}"/>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5" name="Espace réservé du pied de page 4">
            <a:extLst>
              <a:ext uri="{FF2B5EF4-FFF2-40B4-BE49-F238E27FC236}">
                <a16:creationId xmlns:a16="http://schemas.microsoft.com/office/drawing/2014/main" id="{080C0423-FEFD-42FC-9FF6-B0B69085B5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95E26F-F918-483E-9902-40F4484243D4}"/>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363818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8A9155-65B6-4FEB-B397-5FBC09DD3CF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D9546E-525D-4CFC-9803-6ECD8801302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94B51C-20C5-4B8A-9A2E-EAF7754A46E2}"/>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5" name="Espace réservé du pied de page 4">
            <a:extLst>
              <a:ext uri="{FF2B5EF4-FFF2-40B4-BE49-F238E27FC236}">
                <a16:creationId xmlns:a16="http://schemas.microsoft.com/office/drawing/2014/main" id="{AC02D065-45CC-4980-B4D6-635F4721D9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1E00BA-EF78-4131-9037-5168DD990281}"/>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286712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9B25A-82CC-4453-B012-B23A2B0C8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109BA5-06FB-4481-8E4F-EEB3B49480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91F53A-8F7A-499B-BDF5-CC5BC6AF92F1}"/>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5" name="Espace réservé du pied de page 4">
            <a:extLst>
              <a:ext uri="{FF2B5EF4-FFF2-40B4-BE49-F238E27FC236}">
                <a16:creationId xmlns:a16="http://schemas.microsoft.com/office/drawing/2014/main" id="{190B563C-B111-4040-B9EE-D0C36A2E03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BA629C-0BA7-42DB-A8FB-8D35F7C5A760}"/>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128266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FD57E-1BE0-4D5C-9D55-9B5600BF1D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A2F7B0-A4C9-430A-B35D-4630C650D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AC02BB-57BF-4F25-AB88-B4404A8AA779}"/>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5" name="Espace réservé du pied de page 4">
            <a:extLst>
              <a:ext uri="{FF2B5EF4-FFF2-40B4-BE49-F238E27FC236}">
                <a16:creationId xmlns:a16="http://schemas.microsoft.com/office/drawing/2014/main" id="{152C83D2-9A1F-481C-B872-84E638016E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B2FD29-35AF-4A1A-ACE2-3046FEBB7E86}"/>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255854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9D58D-2D99-4657-A937-74E14C201D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025322-54B1-4B9D-AF19-44DB1892DB8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AC8C15C-76D8-4023-B451-2C33129F8D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7DCD475-29CF-4D42-A489-F7754A70E15E}"/>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6" name="Espace réservé du pied de page 5">
            <a:extLst>
              <a:ext uri="{FF2B5EF4-FFF2-40B4-BE49-F238E27FC236}">
                <a16:creationId xmlns:a16="http://schemas.microsoft.com/office/drawing/2014/main" id="{FCE610E6-6440-47BE-B0EC-7526F94201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84B361-98C3-4B3A-8F70-37501ABE216E}"/>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24009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A8AA5B-AA77-4C10-B7FF-85560F22E0C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3599B2F-5711-4091-82EE-15DE66ACA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BA0CD3-8FCC-44FB-924E-BDD927B594A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9582C35-4A10-4CED-8866-5F5839D66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5A9251-4CE1-4C3B-BEE4-160F9172BFE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64619B-A624-4694-9F86-6A62853152FC}"/>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8" name="Espace réservé du pied de page 7">
            <a:extLst>
              <a:ext uri="{FF2B5EF4-FFF2-40B4-BE49-F238E27FC236}">
                <a16:creationId xmlns:a16="http://schemas.microsoft.com/office/drawing/2014/main" id="{E8379D3F-956B-45FD-AD86-D65EEEE35A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FFD5B1A-CCAF-4AA0-B1A2-AEDFC21DFD6F}"/>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163724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1E599-0B5A-44FB-852C-E5B6A78F0D1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ACA6DD-C08D-4DD7-AFB8-F5EC14312261}"/>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4" name="Espace réservé du pied de page 3">
            <a:extLst>
              <a:ext uri="{FF2B5EF4-FFF2-40B4-BE49-F238E27FC236}">
                <a16:creationId xmlns:a16="http://schemas.microsoft.com/office/drawing/2014/main" id="{EBB7CEBF-DD20-4371-8FA4-A4BD91E583D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BCF93D6-254E-4B9A-AF5B-1C73F029C617}"/>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43525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2EBBF85-B30C-41CD-B8FA-FBC2E5149EBD}"/>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3" name="Espace réservé du pied de page 2">
            <a:extLst>
              <a:ext uri="{FF2B5EF4-FFF2-40B4-BE49-F238E27FC236}">
                <a16:creationId xmlns:a16="http://schemas.microsoft.com/office/drawing/2014/main" id="{9765F7F4-F667-48FA-BBA0-8F023DB2C6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12ED9DC-1C6F-4A4C-817E-A985AA624582}"/>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399238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A3E09-E909-44AA-A8C1-AFB3897684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951878-10D3-4B4B-94A0-6641B9187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415438E-E2DA-4D2C-B91F-299100E8D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0514A1-BCDE-4F72-86F3-05FC204F5E4E}"/>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6" name="Espace réservé du pied de page 5">
            <a:extLst>
              <a:ext uri="{FF2B5EF4-FFF2-40B4-BE49-F238E27FC236}">
                <a16:creationId xmlns:a16="http://schemas.microsoft.com/office/drawing/2014/main" id="{88BA259D-5B03-4A7F-BEDD-8BFD502B74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1247E1-88EF-4062-9D3B-994F5E141E71}"/>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63081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9FBA1-3AB7-472D-BEB1-E274932DDD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7A99B8-F52B-4BA4-9D63-E96CAD1DD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5ABBA5A-9017-4C51-AA22-5DE9B07F6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168F31-9E74-44F7-9305-E24C1B631DC5}"/>
              </a:ext>
            </a:extLst>
          </p:cNvPr>
          <p:cNvSpPr>
            <a:spLocks noGrp="1"/>
          </p:cNvSpPr>
          <p:nvPr>
            <p:ph type="dt" sz="half" idx="10"/>
          </p:nvPr>
        </p:nvSpPr>
        <p:spPr/>
        <p:txBody>
          <a:bodyPr/>
          <a:lstStyle/>
          <a:p>
            <a:fld id="{EC3B5594-1560-4260-B8FC-B2185480BF36}" type="datetimeFigureOut">
              <a:rPr lang="fr-FR" smtClean="0"/>
              <a:t>06/06/2020</a:t>
            </a:fld>
            <a:endParaRPr lang="fr-FR"/>
          </a:p>
        </p:txBody>
      </p:sp>
      <p:sp>
        <p:nvSpPr>
          <p:cNvPr id="6" name="Espace réservé du pied de page 5">
            <a:extLst>
              <a:ext uri="{FF2B5EF4-FFF2-40B4-BE49-F238E27FC236}">
                <a16:creationId xmlns:a16="http://schemas.microsoft.com/office/drawing/2014/main" id="{6110ABDA-1818-4F1E-821A-1FD205AC61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053514-62F3-4ECD-B09F-FA57266DB4DF}"/>
              </a:ext>
            </a:extLst>
          </p:cNvPr>
          <p:cNvSpPr>
            <a:spLocks noGrp="1"/>
          </p:cNvSpPr>
          <p:nvPr>
            <p:ph type="sldNum" sz="quarter" idx="12"/>
          </p:nvPr>
        </p:nvSpPr>
        <p:spPr/>
        <p:txBody>
          <a:bodyPr/>
          <a:lstStyle/>
          <a:p>
            <a:fld id="{8EE81A23-500F-49BC-8398-A91A4FFF4115}" type="slidenum">
              <a:rPr lang="fr-FR" smtClean="0"/>
              <a:t>‹N°›</a:t>
            </a:fld>
            <a:endParaRPr lang="fr-FR"/>
          </a:p>
        </p:txBody>
      </p:sp>
    </p:spTree>
    <p:extLst>
      <p:ext uri="{BB962C8B-B14F-4D97-AF65-F5344CB8AC3E}">
        <p14:creationId xmlns:p14="http://schemas.microsoft.com/office/powerpoint/2010/main" val="21635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18BE72-0DCE-4FE7-945D-2EA7A8C20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FEFCACF-74FF-47EA-AFA2-CA8FA7820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973AD3-4B6E-4BB3-A648-73E64A8FA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5594-1560-4260-B8FC-B2185480BF36}" type="datetimeFigureOut">
              <a:rPr lang="fr-FR" smtClean="0"/>
              <a:t>06/06/2020</a:t>
            </a:fld>
            <a:endParaRPr lang="fr-FR"/>
          </a:p>
        </p:txBody>
      </p:sp>
      <p:sp>
        <p:nvSpPr>
          <p:cNvPr id="5" name="Espace réservé du pied de page 4">
            <a:extLst>
              <a:ext uri="{FF2B5EF4-FFF2-40B4-BE49-F238E27FC236}">
                <a16:creationId xmlns:a16="http://schemas.microsoft.com/office/drawing/2014/main" id="{E944921A-F39D-4D62-B3D5-199E42019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84CA74A-1E39-450B-A89B-B9F5DD461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81A23-500F-49BC-8398-A91A4FFF4115}" type="slidenum">
              <a:rPr lang="fr-FR" smtClean="0"/>
              <a:t>‹N°›</a:t>
            </a:fld>
            <a:endParaRPr lang="fr-FR"/>
          </a:p>
        </p:txBody>
      </p:sp>
    </p:spTree>
    <p:extLst>
      <p:ext uri="{BB962C8B-B14F-4D97-AF65-F5344CB8AC3E}">
        <p14:creationId xmlns:p14="http://schemas.microsoft.com/office/powerpoint/2010/main" val="1347395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
            <a:extLst>
              <a:ext uri="{FF2B5EF4-FFF2-40B4-BE49-F238E27FC236}">
                <a16:creationId xmlns:a16="http://schemas.microsoft.com/office/drawing/2014/main" id="{53E03775-6AD2-41AA-A15E-FC7116A4C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2">
            <a:extLst>
              <a:ext uri="{FF2B5EF4-FFF2-40B4-BE49-F238E27FC236}">
                <a16:creationId xmlns:a16="http://schemas.microsoft.com/office/drawing/2014/main" id="{36413AC2-B6D2-4197-8052-17A731264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1709738"/>
            <a:ext cx="60579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0518B43-B5AC-4F97-87B6-8A17508C17CB}"/>
              </a:ext>
            </a:extLst>
          </p:cNvPr>
          <p:cNvSpPr/>
          <p:nvPr/>
        </p:nvSpPr>
        <p:spPr>
          <a:xfrm>
            <a:off x="0" y="6201697"/>
            <a:ext cx="12192000" cy="746358"/>
          </a:xfrm>
          <a:prstGeom prst="rect">
            <a:avLst/>
          </a:prstGeom>
          <a:solidFill>
            <a:srgbClr val="FF0000"/>
          </a:solidFill>
        </p:spPr>
        <p:txBody>
          <a:bodyPr wrap="square" lIns="68580" tIns="34290" rIns="68580" bIns="34290">
            <a:spAutoFit/>
          </a:bodyPr>
          <a:lstStyle/>
          <a:p>
            <a:pPr algn="ctr" defTabSz="342900"/>
            <a:r>
              <a:rPr lang="ar-DZ" sz="4400" b="1" dirty="0">
                <a:ln w="0"/>
                <a:solidFill>
                  <a:srgbClr val="FFFF00"/>
                </a:solidFill>
                <a:effectLst>
                  <a:outerShdw blurRad="38100" dist="25400" dir="5400000" algn="ctr" rotWithShape="0">
                    <a:srgbClr val="6E747A">
                      <a:alpha val="43000"/>
                    </a:srgbClr>
                  </a:outerShdw>
                </a:effectLst>
                <a:latin typeface="Impact" panose="020B0806030902050204"/>
              </a:rPr>
              <a:t>توازن المؤسسة في سوق المنافسة الاحتكارية و سوق احتكار القلة</a:t>
            </a:r>
            <a:endParaRPr lang="ar-DZ" sz="4400" b="1" dirty="0">
              <a:ln w="0"/>
              <a:solidFill>
                <a:srgbClr val="FFFF00"/>
              </a:solidFill>
              <a:effectLst>
                <a:outerShdw blurRad="38100" dist="25400" dir="5400000" algn="ctr" rotWithShape="0">
                  <a:srgbClr val="6E747A">
                    <a:alpha val="43000"/>
                  </a:srgbClr>
                </a:outerShdw>
              </a:effectLst>
              <a:latin typeface="Impact" panose="020B080603090205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107011"/>
            <a:ext cx="11945257" cy="1148583"/>
          </a:xfrm>
          <a:solidFill>
            <a:srgbClr val="FFC000"/>
          </a:solidFill>
        </p:spPr>
        <p:txBody>
          <a:bodyPr>
            <a:normAutofit/>
          </a:bodyPr>
          <a:lstStyle/>
          <a:p>
            <a:pPr rtl="1"/>
            <a:r>
              <a:rPr lang="ar-DZ" sz="4000" b="1" dirty="0">
                <a:solidFill>
                  <a:srgbClr val="002060"/>
                </a:solidFill>
                <a:effectLst>
                  <a:outerShdw blurRad="38100" dist="38100" dir="2700000" algn="tl">
                    <a:srgbClr val="000000">
                      <a:alpha val="43137"/>
                    </a:srgbClr>
                  </a:outerShdw>
                </a:effectLst>
              </a:rPr>
              <a:t>ت‌-	تحقيق خسارة مع الاستمرار في الإنتاج:</a:t>
            </a:r>
            <a:endParaRPr lang="en-US" sz="4000" b="1" dirty="0">
              <a:solidFill>
                <a:srgbClr val="002060"/>
              </a:solidFill>
              <a:effectLst>
                <a:outerShdw blurRad="38100" dist="38100" dir="2700000" algn="tl">
                  <a:srgbClr val="000000">
                    <a:alpha val="43137"/>
                  </a:srgbClr>
                </a:outerShdw>
              </a:effectLst>
            </a:endParaRPr>
          </a:p>
        </p:txBody>
      </p:sp>
      <p:pic>
        <p:nvPicPr>
          <p:cNvPr id="49" name="Image 48"/>
          <p:cNvPicPr>
            <a:picLocks noChangeAspect="1"/>
          </p:cNvPicPr>
          <p:nvPr/>
        </p:nvPicPr>
        <p:blipFill>
          <a:blip r:embed="rId2"/>
          <a:stretch>
            <a:fillRect/>
          </a:stretch>
        </p:blipFill>
        <p:spPr>
          <a:xfrm>
            <a:off x="130629" y="1398736"/>
            <a:ext cx="8079474" cy="5179485"/>
          </a:xfrm>
          <a:prstGeom prst="rect">
            <a:avLst/>
          </a:prstGeom>
          <a:solidFill>
            <a:srgbClr val="00B0F0"/>
          </a:solidFill>
        </p:spPr>
      </p:pic>
      <p:sp>
        <p:nvSpPr>
          <p:cNvPr id="50" name="ZoneTexte 49"/>
          <p:cNvSpPr txBox="1"/>
          <p:nvPr/>
        </p:nvSpPr>
        <p:spPr>
          <a:xfrm>
            <a:off x="8322751" y="2306472"/>
            <a:ext cx="3643953" cy="2862322"/>
          </a:xfrm>
          <a:prstGeom prst="rect">
            <a:avLst/>
          </a:prstGeom>
          <a:solidFill>
            <a:srgbClr val="FFFF00"/>
          </a:solidFill>
        </p:spPr>
        <p:txBody>
          <a:bodyPr wrap="square" rtlCol="0">
            <a:spAutoFit/>
          </a:bodyPr>
          <a:lstStyle/>
          <a:p>
            <a:pPr algn="r" rtl="1"/>
            <a:r>
              <a:rPr lang="ar-DZ" sz="3600" b="1" dirty="0">
                <a:effectLst>
                  <a:outerShdw blurRad="38100" dist="38100" dir="2700000" algn="tl">
                    <a:srgbClr val="000000">
                      <a:alpha val="43137"/>
                    </a:srgbClr>
                  </a:outerShdw>
                </a:effectLst>
              </a:rPr>
              <a:t>ويكون ذلك في حالة تحقق الشروط التالية:</a:t>
            </a:r>
            <a:endParaRPr lang="fr-FR" sz="3600" b="1" dirty="0">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
            </a:pPr>
            <a:r>
              <a:rPr lang="fr-FR" sz="3600" b="1" dirty="0" smtClean="0">
                <a:effectLst>
                  <a:outerShdw blurRad="38100" dist="38100" dir="2700000" algn="tl">
                    <a:srgbClr val="000000">
                      <a:alpha val="43137"/>
                    </a:srgbClr>
                  </a:outerShdw>
                </a:effectLst>
              </a:rPr>
              <a:t>RT&lt;CT</a:t>
            </a:r>
            <a:r>
              <a:rPr lang="ar-DZ" sz="3600" b="1" dirty="0" smtClean="0">
                <a:effectLst>
                  <a:outerShdw blurRad="38100" dist="38100" dir="2700000" algn="tl">
                    <a:srgbClr val="000000">
                      <a:alpha val="43137"/>
                    </a:srgbClr>
                  </a:outerShdw>
                </a:effectLst>
              </a:rPr>
              <a:t>.</a:t>
            </a:r>
            <a:endParaRPr lang="fr-FR" sz="3600" b="1" dirty="0">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
            </a:pPr>
            <a:r>
              <a:rPr lang="fr-FR" sz="3600" b="1" dirty="0">
                <a:effectLst>
                  <a:outerShdw blurRad="38100" dist="38100" dir="2700000" algn="tl">
                    <a:srgbClr val="000000">
                      <a:alpha val="43137"/>
                    </a:srgbClr>
                  </a:outerShdw>
                </a:effectLst>
              </a:rPr>
              <a:t>MC=MR</a:t>
            </a:r>
            <a:r>
              <a:rPr lang="ar-DZ" sz="3600" b="1" dirty="0">
                <a:effectLst>
                  <a:outerShdw blurRad="38100" dist="38100" dir="2700000" algn="tl">
                    <a:srgbClr val="000000">
                      <a:alpha val="43137"/>
                    </a:srgbClr>
                  </a:outerShdw>
                </a:effectLst>
              </a:rPr>
              <a:t>.</a:t>
            </a:r>
            <a:endParaRPr lang="fr-FR" sz="3600" b="1" dirty="0">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
            </a:pPr>
            <a:r>
              <a:rPr lang="fr-FR" sz="3600" b="1" dirty="0" smtClean="0">
                <a:effectLst>
                  <a:outerShdw blurRad="38100" dist="38100" dir="2700000" algn="tl">
                    <a:srgbClr val="000000">
                      <a:alpha val="43137"/>
                    </a:srgbClr>
                  </a:outerShdw>
                </a:effectLst>
              </a:rPr>
              <a:t>P&lt;ACT</a:t>
            </a:r>
            <a:r>
              <a:rPr lang="ar-DZ" sz="3600" b="1" dirty="0" smtClean="0">
                <a:effectLst>
                  <a:outerShdw blurRad="38100" dist="38100" dir="2700000" algn="tl">
                    <a:srgbClr val="000000">
                      <a:alpha val="43137"/>
                    </a:srgbClr>
                  </a:outerShdw>
                </a:effectLst>
              </a:rPr>
              <a:t> </a:t>
            </a:r>
            <a:r>
              <a:rPr lang="fr-FR" sz="3600" b="1" dirty="0">
                <a:effectLst>
                  <a:outerShdw blurRad="38100" dist="38100" dir="2700000" algn="tl">
                    <a:srgbClr val="000000">
                      <a:alpha val="43137"/>
                    </a:srgbClr>
                  </a:outerShdw>
                </a:effectLst>
              </a:rPr>
              <a:t>ACV&lt;</a:t>
            </a:r>
            <a:r>
              <a:rPr lang="ar-DZ" sz="3600" b="1" dirty="0">
                <a:effectLst>
                  <a:outerShdw blurRad="38100" dist="38100" dir="2700000" algn="tl">
                    <a:srgbClr val="000000">
                      <a:alpha val="43137"/>
                    </a:srgbClr>
                  </a:outerShdw>
                </a:effectLst>
              </a:rPr>
              <a:t>.</a:t>
            </a:r>
            <a:endParaRPr lang="fr-F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165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7611"/>
            <a:ext cx="11887200" cy="1359580"/>
          </a:xfrm>
          <a:solidFill>
            <a:srgbClr val="FFC000"/>
          </a:solidFill>
        </p:spPr>
        <p:txBody>
          <a:bodyPr>
            <a:normAutofit/>
          </a:bodyPr>
          <a:lstStyle/>
          <a:p>
            <a:pPr rtl="1"/>
            <a:r>
              <a:rPr lang="ar-DZ" b="1" dirty="0">
                <a:solidFill>
                  <a:srgbClr val="002060"/>
                </a:solidFill>
                <a:effectLst>
                  <a:outerShdw blurRad="38100" dist="38100" dir="2700000" algn="tl">
                    <a:srgbClr val="000000">
                      <a:alpha val="43137"/>
                    </a:srgbClr>
                  </a:outerShdw>
                </a:effectLst>
              </a:rPr>
              <a:t>ث‌-	تحقيق خسارة مع التوقف عن الإنتاج:</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 y="1596788"/>
            <a:ext cx="11887200" cy="5090615"/>
          </a:xfrm>
          <a:blipFill>
            <a:blip r:embed="rId2"/>
            <a:tile tx="0" ty="0" sx="100000" sy="100000" flip="none" algn="tl"/>
          </a:blipFill>
        </p:spPr>
        <p:txBody>
          <a:bodyPr/>
          <a:lstStyle/>
          <a:p>
            <a:pPr algn="r" rtl="1"/>
            <a:r>
              <a:rPr lang="ar-DZ" sz="3600" b="1" dirty="0">
                <a:solidFill>
                  <a:srgbClr val="FFFF00"/>
                </a:solidFill>
                <a:effectLst>
                  <a:outerShdw blurRad="38100" dist="38100" dir="2700000" algn="tl">
                    <a:srgbClr val="000000">
                      <a:alpha val="43137"/>
                    </a:srgbClr>
                  </a:outerShdw>
                </a:effectLst>
              </a:rPr>
              <a:t>ويكون ذلك في حالة تحقق الشروط التالية:</a:t>
            </a:r>
          </a:p>
          <a:p>
            <a:pPr marL="571500" indent="-571500" algn="r" rtl="1">
              <a:buFont typeface="Wingdings" panose="05000000000000000000" pitchFamily="2" charset="2"/>
              <a:buChar char="§"/>
            </a:pPr>
            <a:r>
              <a:rPr lang="fr-FR" sz="3600" b="1" dirty="0" smtClean="0">
                <a:solidFill>
                  <a:srgbClr val="00B0F0"/>
                </a:solidFill>
                <a:effectLst>
                  <a:outerShdw blurRad="38100" dist="38100" dir="2700000" algn="tl">
                    <a:srgbClr val="000000">
                      <a:alpha val="43137"/>
                    </a:srgbClr>
                  </a:outerShdw>
                </a:effectLst>
              </a:rPr>
              <a:t>RT&lt;CT</a:t>
            </a:r>
            <a:endParaRPr lang="fr-FR" sz="3600" b="1" dirty="0">
              <a:solidFill>
                <a:srgbClr val="00B0F0"/>
              </a:solidFill>
              <a:effectLst>
                <a:outerShdw blurRad="38100" dist="38100" dir="2700000" algn="tl">
                  <a:srgbClr val="000000">
                    <a:alpha val="43137"/>
                  </a:srgbClr>
                </a:outerShdw>
              </a:effectLst>
            </a:endParaRPr>
          </a:p>
          <a:p>
            <a:pPr marL="355600" indent="-355600" algn="r" defTabSz="531813" rtl="1">
              <a:buFont typeface="Wingdings" panose="05000000000000000000" pitchFamily="2" charset="2"/>
              <a:buChar char="§"/>
            </a:pPr>
            <a:r>
              <a:rPr lang="fr-FR" sz="3600" b="1" dirty="0">
                <a:solidFill>
                  <a:srgbClr val="00B0F0"/>
                </a:solidFill>
                <a:effectLst>
                  <a:outerShdw blurRad="38100" dist="38100" dir="2700000" algn="tl">
                    <a:srgbClr val="000000">
                      <a:alpha val="43137"/>
                    </a:srgbClr>
                  </a:outerShdw>
                </a:effectLst>
              </a:rPr>
              <a:t>	</a:t>
            </a:r>
            <a:r>
              <a:rPr lang="fr-FR" sz="3600" b="1" dirty="0" smtClean="0">
                <a:solidFill>
                  <a:srgbClr val="00B0F0"/>
                </a:solidFill>
                <a:effectLst>
                  <a:outerShdw blurRad="38100" dist="38100" dir="2700000" algn="tl">
                    <a:srgbClr val="000000">
                      <a:alpha val="43137"/>
                    </a:srgbClr>
                  </a:outerShdw>
                </a:effectLst>
              </a:rPr>
              <a:t>MC=MR</a:t>
            </a:r>
          </a:p>
          <a:p>
            <a:pPr marL="177800" indent="-177800" algn="r" defTabSz="355600" rtl="1">
              <a:buFont typeface="Wingdings" panose="05000000000000000000" pitchFamily="2" charset="2"/>
              <a:buChar char="§"/>
            </a:pPr>
            <a:r>
              <a:rPr lang="ar-DZ" sz="3600" b="1" dirty="0" smtClean="0">
                <a:solidFill>
                  <a:srgbClr val="00B0F0"/>
                </a:solidFill>
                <a:effectLst>
                  <a:outerShdw blurRad="38100" dist="38100" dir="2700000" algn="tl">
                    <a:srgbClr val="000000">
                      <a:alpha val="43137"/>
                    </a:srgbClr>
                  </a:outerShdw>
                </a:effectLst>
              </a:rPr>
              <a:t>   </a:t>
            </a:r>
            <a:r>
              <a:rPr lang="fr-FR" sz="3600" b="1" dirty="0" smtClean="0">
                <a:solidFill>
                  <a:srgbClr val="00B0F0"/>
                </a:solidFill>
                <a:effectLst>
                  <a:outerShdw blurRad="38100" dist="38100" dir="2700000" algn="tl">
                    <a:srgbClr val="000000">
                      <a:alpha val="43137"/>
                    </a:srgbClr>
                  </a:outerShdw>
                </a:effectLst>
              </a:rPr>
              <a:t>	P&lt;ACT</a:t>
            </a:r>
          </a:p>
          <a:p>
            <a:pPr marL="571500" indent="-571500" algn="r" rtl="1">
              <a:buFont typeface="Wingdings" panose="05000000000000000000" pitchFamily="2" charset="2"/>
              <a:buChar char="§"/>
            </a:pPr>
            <a:r>
              <a:rPr lang="fr-FR" sz="3600" b="1" dirty="0" smtClean="0">
                <a:solidFill>
                  <a:srgbClr val="00B0F0"/>
                </a:solidFill>
                <a:effectLst>
                  <a:outerShdw blurRad="38100" dist="38100" dir="2700000" algn="tl">
                    <a:srgbClr val="000000">
                      <a:alpha val="43137"/>
                    </a:srgbClr>
                  </a:outerShdw>
                </a:effectLst>
              </a:rPr>
              <a:t>P&lt;ACV</a:t>
            </a:r>
            <a:endParaRPr lang="fr-FR" sz="3600" b="1" dirty="0">
              <a:solidFill>
                <a:srgbClr val="00B0F0"/>
              </a:solidFill>
              <a:effectLst>
                <a:outerShdw blurRad="38100" dist="38100" dir="2700000" algn="tl">
                  <a:srgbClr val="000000">
                    <a:alpha val="43137"/>
                  </a:srgbClr>
                </a:outerShdw>
              </a:effectLst>
            </a:endParaRPr>
          </a:p>
          <a:p>
            <a:pPr algn="r" rtl="1"/>
            <a:endParaRPr lang="fr-FR" sz="3600" b="1" dirty="0">
              <a:effectLst>
                <a:outerShdw blurRad="38100" dist="38100" dir="2700000" algn="tl">
                  <a:srgbClr val="000000">
                    <a:alpha val="43137"/>
                  </a:srgbClr>
                </a:outerShdw>
              </a:effectLst>
            </a:endParaRPr>
          </a:p>
          <a:p>
            <a:pPr algn="r" rtl="1"/>
            <a:endParaRPr lang="fr-FR" dirty="0"/>
          </a:p>
        </p:txBody>
      </p:sp>
      <p:pic>
        <p:nvPicPr>
          <p:cNvPr id="4" name="Image 3"/>
          <p:cNvPicPr>
            <a:picLocks noChangeAspect="1"/>
          </p:cNvPicPr>
          <p:nvPr/>
        </p:nvPicPr>
        <p:blipFill>
          <a:blip r:embed="rId3"/>
          <a:stretch>
            <a:fillRect/>
          </a:stretch>
        </p:blipFill>
        <p:spPr>
          <a:xfrm>
            <a:off x="716972" y="2240558"/>
            <a:ext cx="5762976" cy="4157916"/>
          </a:xfrm>
          <a:prstGeom prst="rect">
            <a:avLst/>
          </a:prstGeom>
          <a:solidFill>
            <a:srgbClr val="92D050"/>
          </a:solidFill>
        </p:spPr>
      </p:pic>
    </p:spTree>
    <p:extLst>
      <p:ext uri="{BB962C8B-B14F-4D97-AF65-F5344CB8AC3E}">
        <p14:creationId xmlns:p14="http://schemas.microsoft.com/office/powerpoint/2010/main" val="2955857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342" y="1"/>
            <a:ext cx="12003314" cy="1090182"/>
          </a:xfrm>
          <a:solidFill>
            <a:srgbClr val="FFC000"/>
          </a:solidFill>
        </p:spPr>
        <p:txBody>
          <a:bodyPr>
            <a:noAutofit/>
          </a:bodyPr>
          <a:lstStyle/>
          <a:p>
            <a:r>
              <a:rPr lang="ar-DZ" sz="4000" b="1"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abic Transparent" panose="020B0604020202020204" pitchFamily="34" charset="0"/>
              </a:rPr>
              <a:t>3- توازن المؤسسة في سوق المنافسة الاحتكارية في الأجل الطويل:</a:t>
            </a:r>
            <a:endParaRPr lang="en-US" sz="4000" b="1" dirty="0">
              <a:ln w="22225">
                <a:solidFill>
                  <a:schemeClr val="accent2"/>
                </a:solidFill>
                <a:prstDash val="solid"/>
              </a:ln>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4342" y="1214651"/>
            <a:ext cx="12003313" cy="5486400"/>
          </a:xfrm>
          <a:blipFill>
            <a:blip r:embed="rId2"/>
            <a:tile tx="0" ty="0" sx="100000" sy="100000" flip="none" algn="tl"/>
          </a:blipFill>
        </p:spPr>
        <p:txBody>
          <a:bodyPr/>
          <a:lstStyle/>
          <a:p>
            <a:pPr algn="r" rtl="1"/>
            <a:r>
              <a:rPr lang="ar-AE" sz="3200" b="1" dirty="0">
                <a:solidFill>
                  <a:srgbClr val="FFFF00"/>
                </a:solidFill>
                <a:effectLst>
                  <a:outerShdw blurRad="38100" dist="38100" dir="2700000" algn="tl">
                    <a:srgbClr val="000000">
                      <a:alpha val="43137"/>
                    </a:srgbClr>
                  </a:outerShdw>
                </a:effectLst>
              </a:rPr>
              <a:t>إن سلوك المؤسسة التي تعمل في سوق المنافسة الاحتكارية في الفترة الطويلة يشبه سلوك المؤسسة التي تعمل في سوق المنافسة التامة في الأجل الطويل من حيث تحقيقها للأرباح </a:t>
            </a:r>
          </a:p>
          <a:p>
            <a:pPr algn="r" rtl="1"/>
            <a:r>
              <a:rPr lang="ar-AE" sz="3200" b="1" dirty="0">
                <a:solidFill>
                  <a:srgbClr val="FFFF00"/>
                </a:solidFill>
                <a:effectLst>
                  <a:outerShdw blurRad="38100" dist="38100" dir="2700000" algn="tl">
                    <a:srgbClr val="000000">
                      <a:alpha val="43137"/>
                    </a:srgbClr>
                  </a:outerShdw>
                </a:effectLst>
              </a:rPr>
              <a:t>العادية، نتيجة إمكانية الدخول و الخروج من و إلى السوق.</a:t>
            </a:r>
          </a:p>
          <a:p>
            <a:pPr algn="r" rtl="1"/>
            <a:endParaRPr lang="ar-AE" sz="3200" b="1" dirty="0">
              <a:solidFill>
                <a:srgbClr val="FFFF00"/>
              </a:solidFill>
              <a:effectLst>
                <a:outerShdw blurRad="38100" dist="38100" dir="2700000" algn="tl">
                  <a:srgbClr val="000000">
                    <a:alpha val="43137"/>
                  </a:srgbClr>
                </a:outerShdw>
              </a:effectLst>
            </a:endParaRPr>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ar-AE" dirty="0"/>
          </a:p>
          <a:p>
            <a:endParaRPr lang="en-US" dirty="0"/>
          </a:p>
        </p:txBody>
      </p:sp>
      <p:pic>
        <p:nvPicPr>
          <p:cNvPr id="8" name="Image 7"/>
          <p:cNvPicPr>
            <a:picLocks noChangeAspect="1"/>
          </p:cNvPicPr>
          <p:nvPr/>
        </p:nvPicPr>
        <p:blipFill>
          <a:blip r:embed="rId3"/>
          <a:stretch>
            <a:fillRect/>
          </a:stretch>
        </p:blipFill>
        <p:spPr>
          <a:xfrm>
            <a:off x="716971" y="2906973"/>
            <a:ext cx="5970431" cy="3684896"/>
          </a:xfrm>
          <a:prstGeom prst="rect">
            <a:avLst/>
          </a:prstGeom>
          <a:solidFill>
            <a:srgbClr val="00B0F0"/>
          </a:solidFill>
        </p:spPr>
      </p:pic>
    </p:spTree>
    <p:extLst>
      <p:ext uri="{BB962C8B-B14F-4D97-AF65-F5344CB8AC3E}">
        <p14:creationId xmlns:p14="http://schemas.microsoft.com/office/powerpoint/2010/main" val="2768688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22237" y="96843"/>
            <a:ext cx="11915775" cy="1261659"/>
          </a:xfrm>
          <a:solidFill>
            <a:srgbClr val="FFC000"/>
          </a:solidFill>
        </p:spPr>
        <p:txBody>
          <a:bodyPr>
            <a:normAutofit/>
          </a:bodyPr>
          <a:lstStyle/>
          <a:p>
            <a:r>
              <a:rPr lang="ar-DZ" b="1" dirty="0" smtClean="0">
                <a:solidFill>
                  <a:srgbClr val="002060"/>
                </a:solidFill>
                <a:effectLst>
                  <a:outerShdw blurRad="38100" dist="38100" dir="2700000" algn="tl">
                    <a:srgbClr val="000000">
                      <a:alpha val="43137"/>
                    </a:srgbClr>
                  </a:outerShdw>
                </a:effectLst>
              </a:rPr>
              <a:t>2</a:t>
            </a:r>
            <a:r>
              <a:rPr lang="ar-AE" b="1" dirty="0" smtClean="0">
                <a:solidFill>
                  <a:srgbClr val="002060"/>
                </a:solidFill>
                <a:effectLst>
                  <a:outerShdw blurRad="38100" dist="38100" dir="2700000" algn="tl">
                    <a:srgbClr val="000000">
                      <a:alpha val="43137"/>
                    </a:srgbClr>
                  </a:outerShdw>
                </a:effectLst>
              </a:rPr>
              <a:t>- </a:t>
            </a:r>
            <a:r>
              <a:rPr lang="ar-AE" b="1" dirty="0">
                <a:solidFill>
                  <a:srgbClr val="002060"/>
                </a:solidFill>
                <a:effectLst>
                  <a:outerShdw blurRad="38100" dist="38100" dir="2700000" algn="tl">
                    <a:srgbClr val="000000">
                      <a:alpha val="43137"/>
                    </a:srgbClr>
                  </a:outerShdw>
                </a:effectLst>
              </a:rPr>
              <a:t>سوق احتكار القلة:</a:t>
            </a:r>
            <a:endParaRPr lang="en-US" b="1" dirty="0">
              <a:solidFill>
                <a:srgbClr val="002060"/>
              </a:solidFill>
              <a:effectLst>
                <a:outerShdw blurRad="38100" dist="38100" dir="2700000" algn="tl">
                  <a:srgbClr val="000000">
                    <a:alpha val="43137"/>
                  </a:srgbClr>
                </a:outerShdw>
              </a:effectLst>
            </a:endParaRPr>
          </a:p>
        </p:txBody>
      </p:sp>
      <p:sp>
        <p:nvSpPr>
          <p:cNvPr id="7" name="Subtitle 2"/>
          <p:cNvSpPr>
            <a:spLocks noGrp="1"/>
          </p:cNvSpPr>
          <p:nvPr>
            <p:ph type="subTitle" idx="1"/>
          </p:nvPr>
        </p:nvSpPr>
        <p:spPr>
          <a:xfrm>
            <a:off x="122238" y="1473958"/>
            <a:ext cx="11915775" cy="5281684"/>
          </a:xfrm>
          <a:blipFill>
            <a:blip r:embed="rId2"/>
            <a:tile tx="0" ty="0" sx="100000" sy="100000" flip="none" algn="tl"/>
          </a:blipFill>
        </p:spPr>
        <p:txBody>
          <a:bodyPr>
            <a:normAutofit/>
          </a:bodyPr>
          <a:lstStyle/>
          <a:p>
            <a:pPr algn="r" rtl="1"/>
            <a:r>
              <a:rPr lang="ar-AE" sz="3200" b="1" dirty="0" smtClean="0">
                <a:solidFill>
                  <a:srgbClr val="C00000"/>
                </a:solidFill>
                <a:effectLst>
                  <a:outerShdw blurRad="38100" dist="38100" dir="2700000" algn="tl">
                    <a:srgbClr val="000000">
                      <a:alpha val="43137"/>
                    </a:srgbClr>
                  </a:outerShdw>
                </a:effectLst>
              </a:rPr>
              <a:t>1- شروط سوق احتكار القلة:</a:t>
            </a:r>
            <a:endParaRPr lang="ar-DZ" sz="3200" b="1" dirty="0" smtClean="0">
              <a:solidFill>
                <a:srgbClr val="C00000"/>
              </a:solidFill>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ü"/>
            </a:pPr>
            <a:r>
              <a:rPr lang="ar-DZ" sz="3600" b="1" dirty="0">
                <a:solidFill>
                  <a:srgbClr val="FFC000"/>
                </a:solidFill>
                <a:effectLst>
                  <a:outerShdw blurRad="38100" dist="38100" dir="2700000" algn="tl">
                    <a:srgbClr val="000000">
                      <a:alpha val="43137"/>
                    </a:srgbClr>
                  </a:outerShdw>
                </a:effectLst>
              </a:rPr>
              <a:t>وجود عدد قليل من المؤسسات يسيطر على الصناعة، مما ينتج عنه وجود قوة احتكارية مرتفعة للمؤسسات القائمة في الصناعة، و كذا وجود اعتماد متبادل بين المؤسسات القائمة في الصناعة، إضافة إلى وجود حافز للاتفاق أو التواطؤ بين المؤسسات القائمة. </a:t>
            </a:r>
            <a:endParaRPr lang="fr-FR" sz="3600" b="1" dirty="0">
              <a:solidFill>
                <a:srgbClr val="FFC000"/>
              </a:solidFill>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ü"/>
            </a:pPr>
            <a:r>
              <a:rPr lang="ar-DZ" sz="3600" b="1" dirty="0">
                <a:solidFill>
                  <a:srgbClr val="00B0F0"/>
                </a:solidFill>
                <a:effectLst>
                  <a:outerShdw blurRad="38100" dist="38100" dir="2700000" algn="tl">
                    <a:srgbClr val="000000">
                      <a:alpha val="43137"/>
                    </a:srgbClr>
                  </a:outerShdw>
                </a:effectLst>
              </a:rPr>
              <a:t>إمكانية تجانس السلع في هذا النوع من السوق، مما يتطلب من المؤسسات محاولة تمييز السلع عن طريق التغليف أو خدمات ما بعد البيع.</a:t>
            </a:r>
            <a:endParaRPr lang="fr-FR" sz="3600" b="1" dirty="0">
              <a:solidFill>
                <a:srgbClr val="00B0F0"/>
              </a:solidFill>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ü"/>
            </a:pPr>
            <a:r>
              <a:rPr lang="ar-DZ" sz="3600" b="1" dirty="0">
                <a:solidFill>
                  <a:srgbClr val="FF0000"/>
                </a:solidFill>
                <a:effectLst>
                  <a:outerShdw blurRad="38100" dist="38100" dir="2700000" algn="tl">
                    <a:srgbClr val="000000">
                      <a:alpha val="43137"/>
                    </a:srgbClr>
                  </a:outerShdw>
                </a:effectLst>
              </a:rPr>
              <a:t>وجود منافسة غير سعرية تعتمد على وسائل الدعاية والإعلان لتمييز السلع.</a:t>
            </a:r>
            <a:endParaRPr lang="fr-FR" sz="3600" b="1" dirty="0">
              <a:solidFill>
                <a:srgbClr val="FF0000"/>
              </a:solidFill>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ü"/>
            </a:pPr>
            <a:r>
              <a:rPr lang="ar-DZ" sz="3600" b="1" dirty="0">
                <a:solidFill>
                  <a:srgbClr val="92D050"/>
                </a:solidFill>
                <a:effectLst>
                  <a:outerShdw blurRad="38100" dist="38100" dir="2700000" algn="tl">
                    <a:srgbClr val="000000">
                      <a:alpha val="43137"/>
                    </a:srgbClr>
                  </a:outerShdw>
                </a:effectLst>
              </a:rPr>
              <a:t>وجود موانع مرتفعة لدخول هذا السوق.</a:t>
            </a:r>
            <a:endParaRPr lang="fr-FR" sz="3600" b="1" dirty="0">
              <a:solidFill>
                <a:srgbClr val="92D050"/>
              </a:solidFill>
              <a:effectLst>
                <a:outerShdw blurRad="38100" dist="38100" dir="2700000" algn="tl">
                  <a:srgbClr val="000000">
                    <a:alpha val="43137"/>
                  </a:srgbClr>
                </a:outerShdw>
              </a:effectLst>
            </a:endParaRPr>
          </a:p>
          <a:p>
            <a:pPr algn="r" rtl="1"/>
            <a:endParaRPr lang="ar-A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5659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30" y="141031"/>
            <a:ext cx="11900848" cy="978994"/>
          </a:xfrm>
          <a:solidFill>
            <a:srgbClr val="FFC000"/>
          </a:solidFill>
        </p:spPr>
        <p:txBody>
          <a:bodyPr>
            <a:normAutofit/>
          </a:bodyPr>
          <a:lstStyle/>
          <a:p>
            <a:r>
              <a:rPr lang="ar-DZ" b="1" dirty="0" smtClean="0">
                <a:solidFill>
                  <a:srgbClr val="002060"/>
                </a:solidFill>
                <a:effectLst>
                  <a:outerShdw blurRad="38100" dist="38100" dir="2700000" algn="tl">
                    <a:srgbClr val="000000">
                      <a:alpha val="43137"/>
                    </a:srgbClr>
                  </a:outerShdw>
                </a:effectLst>
              </a:rPr>
              <a:t>سوق احتكار القلة.</a:t>
            </a:r>
            <a:endParaRPr lang="en-US"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2830" y="1228300"/>
            <a:ext cx="11900848" cy="5459104"/>
          </a:xfrm>
          <a:blipFill>
            <a:blip r:embed="rId2"/>
            <a:tile tx="0" ty="0" sx="100000" sy="100000" flip="none" algn="tl"/>
          </a:blipFill>
        </p:spPr>
        <p:txBody>
          <a:bodyPr>
            <a:normAutofit/>
          </a:bodyPr>
          <a:lstStyle/>
          <a:p>
            <a:pPr marL="457200" indent="-457200" algn="r" defTabSz="531813" rtl="1">
              <a:buFont typeface="Wingdings" panose="05000000000000000000" pitchFamily="2" charset="2"/>
              <a:buChar char="q"/>
            </a:pPr>
            <a:r>
              <a:rPr lang="ar-DZ" sz="3200" b="1" dirty="0">
                <a:solidFill>
                  <a:srgbClr val="FFFF00"/>
                </a:solidFill>
                <a:effectLst>
                  <a:outerShdw blurRad="38100" dist="38100" dir="2700000" algn="tl">
                    <a:srgbClr val="000000">
                      <a:alpha val="43137"/>
                    </a:srgbClr>
                  </a:outerShdw>
                </a:effectLst>
              </a:rPr>
              <a:t>	من الأمثلة على احتكار القلة: صناعة السيارات، صناعة الإسمنت، صناعة الأدوية، صناعة الثلاجات، صناعة الورق الصحي، صناعة السجائر، صناعة الأعلاف وغيرها.</a:t>
            </a:r>
          </a:p>
          <a:p>
            <a:pPr marL="457200" indent="-457200" algn="r" rtl="1">
              <a:buFont typeface="Wingdings" panose="05000000000000000000" pitchFamily="2" charset="2"/>
              <a:buChar char="q"/>
            </a:pPr>
            <a:r>
              <a:rPr lang="ar-DZ" sz="3200" b="1" dirty="0" smtClean="0">
                <a:solidFill>
                  <a:srgbClr val="FFFF00"/>
                </a:solidFill>
                <a:effectLst>
                  <a:outerShdw blurRad="38100" dist="38100" dir="2700000" algn="tl">
                    <a:srgbClr val="000000">
                      <a:alpha val="43137"/>
                    </a:srgbClr>
                  </a:outerShdw>
                </a:effectLst>
              </a:rPr>
              <a:t>وعلى </a:t>
            </a:r>
            <a:r>
              <a:rPr lang="ar-DZ" sz="3200" b="1" dirty="0">
                <a:solidFill>
                  <a:srgbClr val="FFFF00"/>
                </a:solidFill>
                <a:effectLst>
                  <a:outerShdw blurRad="38100" dist="38100" dir="2700000" algn="tl">
                    <a:srgbClr val="000000">
                      <a:alpha val="43137"/>
                    </a:srgbClr>
                  </a:outerShdw>
                </a:effectLst>
              </a:rPr>
              <a:t>العموم فان بعض الصناعات المتواجدة في سوق احتكار القلة لا تتواجد بها أكثر من ثلاث أو أربع </a:t>
            </a:r>
            <a:r>
              <a:rPr lang="ar-DZ" sz="3200" b="1" dirty="0" smtClean="0">
                <a:solidFill>
                  <a:srgbClr val="FFFF00"/>
                </a:solidFill>
                <a:effectLst>
                  <a:outerShdw blurRad="38100" dist="38100" dir="2700000" algn="tl">
                    <a:srgbClr val="000000">
                      <a:alpha val="43137"/>
                    </a:srgbClr>
                  </a:outerShdw>
                </a:effectLst>
              </a:rPr>
              <a:t>مؤسسات.</a:t>
            </a:r>
          </a:p>
          <a:p>
            <a:pPr algn="r" rtl="1"/>
            <a:r>
              <a:rPr lang="ar-DZ" sz="3600" b="1" dirty="0">
                <a:solidFill>
                  <a:srgbClr val="00B0F0"/>
                </a:solidFill>
                <a:effectLst>
                  <a:outerShdw blurRad="38100" dist="38100" dir="2700000" algn="tl">
                    <a:srgbClr val="000000">
                      <a:alpha val="43137"/>
                    </a:srgbClr>
                  </a:outerShdw>
                </a:effectLst>
              </a:rPr>
              <a:t>2- توازن المؤسسة في سوق احتكار القلة</a:t>
            </a:r>
            <a:r>
              <a:rPr lang="ar-DZ" sz="3600" b="1" dirty="0" smtClean="0">
                <a:solidFill>
                  <a:srgbClr val="00B0F0"/>
                </a:solidFill>
                <a:effectLst>
                  <a:outerShdw blurRad="38100" dist="38100" dir="2700000" algn="tl">
                    <a:srgbClr val="000000">
                      <a:alpha val="43137"/>
                    </a:srgbClr>
                  </a:outerShdw>
                </a:effectLst>
              </a:rPr>
              <a:t>:</a:t>
            </a:r>
          </a:p>
          <a:p>
            <a:pPr algn="r" rtl="1"/>
            <a:r>
              <a:rPr lang="ar-DZ" sz="3600" b="1" dirty="0">
                <a:solidFill>
                  <a:srgbClr val="FFFF00"/>
                </a:solidFill>
                <a:effectLst>
                  <a:outerShdw blurRad="38100" dist="38100" dir="2700000" algn="tl">
                    <a:srgbClr val="000000">
                      <a:alpha val="43137"/>
                    </a:srgbClr>
                  </a:outerShdw>
                </a:effectLst>
              </a:rPr>
              <a:t>لا يوجد نموذجاً واحداً فقط لتوازن احتكار القلة كما هو الحال في المنافسة الكاملة والاحتكار التام، وإنما يوجد عدد كبير من النماذج، وسنكتفي بشرح نموذجين معروفين جداً هما نموذج منحنى الطلب المنكسر، ونموذج اتحاد المنتجين (الكارتل).</a:t>
            </a:r>
            <a:endParaRPr lang="ar-DZ" sz="3600" b="1" dirty="0">
              <a:solidFill>
                <a:srgbClr val="FFFF00"/>
              </a:solidFill>
              <a:effectLst>
                <a:outerShdw blurRad="38100" dist="38100" dir="2700000" algn="tl">
                  <a:srgbClr val="000000">
                    <a:alpha val="43137"/>
                  </a:srgbClr>
                </a:outerShdw>
              </a:effectLst>
            </a:endParaRPr>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7252" y="3572468"/>
            <a:ext cx="85725"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05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1033983"/>
          </a:xfrm>
          <a:solidFill>
            <a:srgbClr val="C00000"/>
          </a:solidFill>
        </p:spPr>
        <p:txBody>
          <a:bodyPr>
            <a:normAutofit/>
          </a:bodyPr>
          <a:lstStyle/>
          <a:p>
            <a:pPr rtl="1"/>
            <a:r>
              <a:rPr lang="ar-DZ" sz="6600" b="1" dirty="0">
                <a:solidFill>
                  <a:srgbClr val="00B0F0"/>
                </a:solidFill>
                <a:effectLst>
                  <a:outerShdw blurRad="38100" dist="38100" dir="2700000" algn="tl">
                    <a:srgbClr val="000000">
                      <a:alpha val="43137"/>
                    </a:srgbClr>
                  </a:outerShdw>
                </a:effectLst>
              </a:rPr>
              <a:t>أ‌-	نموذج منحنى الطلب المنكسر:</a:t>
            </a:r>
            <a:endParaRPr lang="fr-FR" sz="6600" b="1" dirty="0">
              <a:solidFill>
                <a:srgbClr val="00B0F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0" y="1033984"/>
            <a:ext cx="12192000" cy="5824016"/>
          </a:xfrm>
          <a:blipFill>
            <a:blip r:embed="rId2"/>
            <a:tile tx="0" ty="0" sx="100000" sy="100000" flip="none" algn="tl"/>
          </a:blipFill>
        </p:spPr>
        <p:txBody>
          <a:bodyPr>
            <a:normAutofit/>
          </a:bodyPr>
          <a:lstStyle/>
          <a:p>
            <a:pPr algn="r" rtl="1"/>
            <a:r>
              <a:rPr lang="ar-DZ" sz="3600" b="1" dirty="0">
                <a:solidFill>
                  <a:srgbClr val="FFFF00"/>
                </a:solidFill>
                <a:effectLst>
                  <a:outerShdw blurRad="38100" dist="38100" dir="2700000" algn="tl">
                    <a:srgbClr val="000000">
                      <a:alpha val="43137"/>
                    </a:srgbClr>
                  </a:outerShdw>
                </a:effectLst>
              </a:rPr>
              <a:t>يعتمد هذا النموذج على فرضية أساسية مفادها أن المؤسسة التي تعمل في سوق احتكار القلة إذا أرادت تخفيض سعر السلعة التي تنتجها، فان المؤسسات المنافسة لها سوف تقلدها، بينما إذا أرادت فعل العكس (أي الرفع من سعر سلعتها) فان منافسيها لن يفعلوا ذلك، ويمكن توضيح هذا النموذج بيانيا في الشكل التالي:</a:t>
            </a:r>
            <a:endParaRPr lang="fr-FR" sz="3600" b="1" dirty="0">
              <a:solidFill>
                <a:srgbClr val="FFFF00"/>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3"/>
          <a:stretch>
            <a:fillRect/>
          </a:stretch>
        </p:blipFill>
        <p:spPr>
          <a:xfrm>
            <a:off x="2914262" y="3125337"/>
            <a:ext cx="5762976" cy="3732663"/>
          </a:xfrm>
          <a:prstGeom prst="rect">
            <a:avLst/>
          </a:prstGeom>
          <a:solidFill>
            <a:srgbClr val="00B0F0"/>
          </a:solidFill>
        </p:spPr>
      </p:pic>
    </p:spTree>
    <p:extLst>
      <p:ext uri="{BB962C8B-B14F-4D97-AF65-F5344CB8AC3E}">
        <p14:creationId xmlns:p14="http://schemas.microsoft.com/office/powerpoint/2010/main" val="1084314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542197"/>
            <a:ext cx="12192000" cy="5315803"/>
          </a:xfrm>
          <a:blipFill>
            <a:blip r:embed="rId2"/>
            <a:tile tx="0" ty="0" sx="100000" sy="100000" flip="none" algn="tl"/>
          </a:blipFill>
        </p:spPr>
        <p:txBody>
          <a:bodyPr/>
          <a:lstStyle/>
          <a:p>
            <a:pPr algn="r" rtl="1"/>
            <a:r>
              <a:rPr lang="ar-DZ" sz="2800" b="1" dirty="0">
                <a:solidFill>
                  <a:srgbClr val="FFFF00"/>
                </a:solidFill>
                <a:effectLst>
                  <a:outerShdw blurRad="38100" dist="38100" dir="2700000" algn="tl">
                    <a:srgbClr val="000000">
                      <a:alpha val="43137"/>
                    </a:srgbClr>
                  </a:outerShdw>
                </a:effectLst>
              </a:rPr>
              <a:t>يلاحظ من خلال الشكل البياني السابق أن منحنى الطلب الذي تواجهه المؤسسة في سوق احتكار القلة هو منحنى طلب منكسر عند النقطة (</a:t>
            </a:r>
            <a:r>
              <a:rPr lang="fr-FR" sz="2800" b="1" dirty="0">
                <a:solidFill>
                  <a:srgbClr val="FFFF00"/>
                </a:solidFill>
                <a:effectLst>
                  <a:outerShdw blurRad="38100" dist="38100" dir="2700000" algn="tl">
                    <a:srgbClr val="000000">
                      <a:alpha val="43137"/>
                    </a:srgbClr>
                  </a:outerShdw>
                </a:effectLst>
              </a:rPr>
              <a:t>B)، </a:t>
            </a:r>
            <a:r>
              <a:rPr lang="ar-DZ" sz="2800" b="1" dirty="0">
                <a:solidFill>
                  <a:srgbClr val="FFFF00"/>
                </a:solidFill>
                <a:effectLst>
                  <a:outerShdw blurRad="38100" dist="38100" dir="2700000" algn="tl">
                    <a:srgbClr val="000000">
                      <a:alpha val="43137"/>
                    </a:srgbClr>
                  </a:outerShdw>
                </a:effectLst>
              </a:rPr>
              <a:t>والمتمثل في المنحنى (</a:t>
            </a:r>
            <a:r>
              <a:rPr lang="fr-FR" sz="2800" b="1" dirty="0">
                <a:solidFill>
                  <a:srgbClr val="FFFF00"/>
                </a:solidFill>
                <a:effectLst>
                  <a:outerShdw blurRad="38100" dist="38100" dir="2700000" algn="tl">
                    <a:srgbClr val="000000">
                      <a:alpha val="43137"/>
                    </a:srgbClr>
                  </a:outerShdw>
                </a:effectLst>
              </a:rPr>
              <a:t>CBE). </a:t>
            </a:r>
          </a:p>
          <a:p>
            <a:pPr algn="r" rtl="1"/>
            <a:r>
              <a:rPr lang="ar-DZ" sz="2800" b="1" dirty="0">
                <a:solidFill>
                  <a:srgbClr val="FFFF00"/>
                </a:solidFill>
                <a:effectLst>
                  <a:outerShdw blurRad="38100" dist="38100" dir="2700000" algn="tl">
                    <a:srgbClr val="000000">
                      <a:alpha val="43137"/>
                    </a:srgbClr>
                  </a:outerShdw>
                </a:effectLst>
              </a:rPr>
              <a:t>وهو منحنى كبير المرونة (مرن) في الجزء (</a:t>
            </a:r>
            <a:r>
              <a:rPr lang="fr-FR" sz="2800" b="1" dirty="0">
                <a:solidFill>
                  <a:srgbClr val="FFFF00"/>
                </a:solidFill>
                <a:effectLst>
                  <a:outerShdw blurRad="38100" dist="38100" dir="2700000" algn="tl">
                    <a:srgbClr val="000000">
                      <a:alpha val="43137"/>
                    </a:srgbClr>
                  </a:outerShdw>
                </a:effectLst>
              </a:rPr>
              <a:t>CB)، </a:t>
            </a:r>
            <a:r>
              <a:rPr lang="ar-DZ" sz="2800" b="1" dirty="0">
                <a:solidFill>
                  <a:srgbClr val="FFFF00"/>
                </a:solidFill>
                <a:effectLst>
                  <a:outerShdw blurRad="38100" dist="38100" dir="2700000" algn="tl">
                    <a:srgbClr val="000000">
                      <a:alpha val="43137"/>
                    </a:srgbClr>
                  </a:outerShdw>
                </a:effectLst>
              </a:rPr>
              <a:t>أي في الجزء الأعلى من </a:t>
            </a:r>
            <a:r>
              <a:rPr lang="fr-FR" sz="2800" b="1" dirty="0">
                <a:solidFill>
                  <a:srgbClr val="FFFF00"/>
                </a:solidFill>
                <a:effectLst>
                  <a:outerShdw blurRad="38100" dist="38100" dir="2700000" algn="tl">
                    <a:srgbClr val="000000">
                      <a:alpha val="43137"/>
                    </a:srgbClr>
                  </a:outerShdw>
                </a:effectLst>
              </a:rPr>
              <a:t>P، </a:t>
            </a:r>
            <a:r>
              <a:rPr lang="ar-DZ" sz="2800" b="1" dirty="0">
                <a:solidFill>
                  <a:srgbClr val="FFFF00"/>
                </a:solidFill>
                <a:effectLst>
                  <a:outerShdw blurRad="38100" dist="38100" dir="2700000" algn="tl">
                    <a:srgbClr val="000000">
                      <a:alpha val="43137"/>
                    </a:srgbClr>
                  </a:outerShdw>
                </a:effectLst>
              </a:rPr>
              <a:t>وهذا معناه أن المحتكر إذا رفع من سعر سلعته فوق السعر</a:t>
            </a:r>
            <a:r>
              <a:rPr lang="fr-FR" sz="2800" b="1" dirty="0">
                <a:solidFill>
                  <a:srgbClr val="FFFF00"/>
                </a:solidFill>
                <a:effectLst>
                  <a:outerShdw blurRad="38100" dist="38100" dir="2700000" algn="tl">
                    <a:srgbClr val="000000">
                      <a:alpha val="43137"/>
                    </a:srgbClr>
                  </a:outerShdw>
                </a:effectLst>
              </a:rPr>
              <a:t>P </a:t>
            </a:r>
            <a:r>
              <a:rPr lang="ar-DZ" sz="2800" b="1" dirty="0">
                <a:solidFill>
                  <a:srgbClr val="FFFF00"/>
                </a:solidFill>
                <a:effectLst>
                  <a:outerShdw blurRad="38100" dist="38100" dir="2700000" algn="tl">
                    <a:srgbClr val="000000">
                      <a:alpha val="43137"/>
                    </a:srgbClr>
                  </a:outerShdw>
                </a:effectLst>
              </a:rPr>
              <a:t>فإن الكمية المباعة من سلعته ستقل بنسبة أكبر من نسبة رفع السعر، مما يؤدي به إلى الخسارة، و هذا ما يجعل المنافسين </a:t>
            </a:r>
            <a:endParaRPr lang="ar-DZ" sz="2800" b="1" dirty="0" smtClean="0">
              <a:solidFill>
                <a:srgbClr val="FFFF00"/>
              </a:solidFill>
              <a:effectLst>
                <a:outerShdw blurRad="38100" dist="38100" dir="2700000" algn="tl">
                  <a:srgbClr val="000000">
                    <a:alpha val="43137"/>
                  </a:srgbClr>
                </a:outerShdw>
              </a:effectLst>
            </a:endParaRPr>
          </a:p>
          <a:p>
            <a:pPr algn="r" rtl="1"/>
            <a:r>
              <a:rPr lang="ar-DZ" sz="2800" b="1" dirty="0" smtClean="0">
                <a:solidFill>
                  <a:srgbClr val="FFFF00"/>
                </a:solidFill>
                <a:effectLst>
                  <a:outerShdw blurRad="38100" dist="38100" dir="2700000" algn="tl">
                    <a:srgbClr val="000000">
                      <a:alpha val="43137"/>
                    </a:srgbClr>
                  </a:outerShdw>
                </a:effectLst>
              </a:rPr>
              <a:t>لا </a:t>
            </a:r>
            <a:r>
              <a:rPr lang="ar-DZ" sz="2800" b="1" dirty="0">
                <a:solidFill>
                  <a:srgbClr val="FFFF00"/>
                </a:solidFill>
                <a:effectLst>
                  <a:outerShdw blurRad="38100" dist="38100" dir="2700000" algn="tl">
                    <a:srgbClr val="000000">
                      <a:alpha val="43137"/>
                    </a:srgbClr>
                  </a:outerShdw>
                </a:effectLst>
              </a:rPr>
              <a:t>يقلدونه في ذلك</a:t>
            </a:r>
            <a:r>
              <a:rPr lang="ar-DZ" sz="2800" b="1" dirty="0" smtClean="0">
                <a:solidFill>
                  <a:srgbClr val="FFFF00"/>
                </a:solidFill>
                <a:effectLst>
                  <a:outerShdw blurRad="38100" dist="38100" dir="2700000" algn="tl">
                    <a:srgbClr val="000000">
                      <a:alpha val="43137"/>
                    </a:srgbClr>
                  </a:outerShdw>
                </a:effectLst>
              </a:rPr>
              <a:t>.</a:t>
            </a:r>
          </a:p>
          <a:p>
            <a:pPr algn="r" rtl="1"/>
            <a:endParaRPr lang="ar-DZ" sz="2800" b="1" dirty="0">
              <a:solidFill>
                <a:srgbClr val="FFFF00"/>
              </a:solidFill>
              <a:effectLst>
                <a:outerShdw blurRad="38100" dist="38100" dir="2700000" algn="tl">
                  <a:srgbClr val="000000">
                    <a:alpha val="43137"/>
                  </a:srgbClr>
                </a:outerShdw>
              </a:effectLst>
            </a:endParaRPr>
          </a:p>
          <a:p>
            <a:pPr algn="r" rtl="1"/>
            <a:r>
              <a:rPr lang="ar-DZ" sz="2800" b="1" dirty="0" smtClean="0">
                <a:solidFill>
                  <a:srgbClr val="00B050"/>
                </a:solidFill>
                <a:effectLst>
                  <a:outerShdw blurRad="38100" dist="38100" dir="2700000" algn="tl">
                    <a:srgbClr val="000000">
                      <a:alpha val="43137"/>
                    </a:srgbClr>
                  </a:outerShdw>
                </a:effectLst>
              </a:rPr>
              <a:t>إن </a:t>
            </a:r>
            <a:r>
              <a:rPr lang="ar-DZ" sz="2800" b="1" dirty="0">
                <a:solidFill>
                  <a:srgbClr val="00B050"/>
                </a:solidFill>
                <a:effectLst>
                  <a:outerShdw blurRad="38100" dist="38100" dir="2700000" algn="tl">
                    <a:srgbClr val="000000">
                      <a:alpha val="43137"/>
                    </a:srgbClr>
                  </a:outerShdw>
                </a:effectLst>
              </a:rPr>
              <a:t>هذا النموذج يؤدي إلى تغير التكلفة </a:t>
            </a:r>
            <a:endParaRPr lang="ar-DZ" sz="2800" b="1" dirty="0" smtClean="0">
              <a:solidFill>
                <a:srgbClr val="00B050"/>
              </a:solidFill>
              <a:effectLst>
                <a:outerShdw blurRad="38100" dist="38100" dir="2700000" algn="tl">
                  <a:srgbClr val="000000">
                    <a:alpha val="43137"/>
                  </a:srgbClr>
                </a:outerShdw>
              </a:effectLst>
            </a:endParaRPr>
          </a:p>
          <a:p>
            <a:pPr algn="r" rtl="1"/>
            <a:r>
              <a:rPr lang="ar-DZ" sz="2800" b="1" dirty="0" smtClean="0">
                <a:solidFill>
                  <a:srgbClr val="00B050"/>
                </a:solidFill>
                <a:effectLst>
                  <a:outerShdw blurRad="38100" dist="38100" dir="2700000" algn="tl">
                    <a:srgbClr val="000000">
                      <a:alpha val="43137"/>
                    </a:srgbClr>
                  </a:outerShdw>
                </a:effectLst>
              </a:rPr>
              <a:t>وبالتالي </a:t>
            </a:r>
            <a:r>
              <a:rPr lang="ar-DZ" sz="2800" b="1" dirty="0">
                <a:solidFill>
                  <a:srgbClr val="00B050"/>
                </a:solidFill>
                <a:effectLst>
                  <a:outerShdw blurRad="38100" dist="38100" dir="2700000" algn="tl">
                    <a:srgbClr val="000000">
                      <a:alpha val="43137"/>
                    </a:srgbClr>
                  </a:outerShdw>
                </a:effectLst>
              </a:rPr>
              <a:t>التأثير على التوازن، و </a:t>
            </a:r>
            <a:r>
              <a:rPr lang="ar-DZ" sz="2800" b="1" dirty="0" smtClean="0">
                <a:solidFill>
                  <a:srgbClr val="00B050"/>
                </a:solidFill>
                <a:effectLst>
                  <a:outerShdw blurRad="38100" dist="38100" dir="2700000" algn="tl">
                    <a:srgbClr val="000000">
                      <a:alpha val="43137"/>
                    </a:srgbClr>
                  </a:outerShdw>
                </a:effectLst>
              </a:rPr>
              <a:t>يمكن</a:t>
            </a:r>
          </a:p>
          <a:p>
            <a:pPr algn="r" rtl="1"/>
            <a:r>
              <a:rPr lang="ar-DZ" sz="2800" b="1" dirty="0" smtClean="0">
                <a:solidFill>
                  <a:srgbClr val="00B050"/>
                </a:solidFill>
                <a:effectLst>
                  <a:outerShdw blurRad="38100" dist="38100" dir="2700000" algn="tl">
                    <a:srgbClr val="000000">
                      <a:alpha val="43137"/>
                    </a:srgbClr>
                  </a:outerShdw>
                </a:effectLst>
              </a:rPr>
              <a:t> </a:t>
            </a:r>
            <a:r>
              <a:rPr lang="ar-DZ" sz="2800" b="1" dirty="0">
                <a:solidFill>
                  <a:srgbClr val="00B050"/>
                </a:solidFill>
                <a:effectLst>
                  <a:outerShdw blurRad="38100" dist="38100" dir="2700000" algn="tl">
                    <a:srgbClr val="000000">
                      <a:alpha val="43137"/>
                    </a:srgbClr>
                  </a:outerShdw>
                </a:effectLst>
              </a:rPr>
              <a:t>توضيح ذلك بيانيا كما يلي:</a:t>
            </a:r>
          </a:p>
          <a:p>
            <a:pPr algn="r" rtl="1"/>
            <a:endParaRPr lang="fr-FR" dirty="0">
              <a:solidFill>
                <a:srgbClr val="00B050"/>
              </a:solidFill>
            </a:endParaRPr>
          </a:p>
        </p:txBody>
      </p:sp>
      <p:pic>
        <p:nvPicPr>
          <p:cNvPr id="4" name="Image 3"/>
          <p:cNvPicPr>
            <a:picLocks noChangeAspect="1"/>
          </p:cNvPicPr>
          <p:nvPr/>
        </p:nvPicPr>
        <p:blipFill>
          <a:blip r:embed="rId3"/>
          <a:stretch>
            <a:fillRect/>
          </a:stretch>
        </p:blipFill>
        <p:spPr>
          <a:xfrm>
            <a:off x="272955" y="3330054"/>
            <a:ext cx="5622878" cy="3268639"/>
          </a:xfrm>
          <a:prstGeom prst="rect">
            <a:avLst/>
          </a:prstGeom>
          <a:solidFill>
            <a:srgbClr val="00B0F0"/>
          </a:solidFill>
        </p:spPr>
      </p:pic>
      <p:sp>
        <p:nvSpPr>
          <p:cNvPr id="5" name="Titre 1"/>
          <p:cNvSpPr>
            <a:spLocks noGrp="1"/>
          </p:cNvSpPr>
          <p:nvPr>
            <p:ph type="ctrTitle"/>
          </p:nvPr>
        </p:nvSpPr>
        <p:spPr>
          <a:xfrm>
            <a:off x="0" y="14382"/>
            <a:ext cx="12192000" cy="1527815"/>
          </a:xfrm>
          <a:solidFill>
            <a:srgbClr val="FFC000"/>
          </a:solidFill>
        </p:spPr>
        <p:txBody>
          <a:bodyPr>
            <a:normAutofit/>
          </a:bodyPr>
          <a:lstStyle/>
          <a:p>
            <a:pPr rtl="1"/>
            <a:r>
              <a:rPr lang="ar-DZ" sz="6600" b="1" dirty="0">
                <a:solidFill>
                  <a:srgbClr val="00B0F0"/>
                </a:solidFill>
                <a:effectLst>
                  <a:outerShdw blurRad="38100" dist="38100" dir="2700000" algn="tl">
                    <a:srgbClr val="000000">
                      <a:alpha val="43137"/>
                    </a:srgbClr>
                  </a:outerShdw>
                </a:effectLst>
              </a:rPr>
              <a:t>أ‌-	نموذج منحنى الطلب المنكسر:</a:t>
            </a:r>
            <a:endParaRPr lang="fr-FR" sz="66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2759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982639"/>
          </a:xfrm>
          <a:solidFill>
            <a:srgbClr val="FFC000"/>
          </a:solidFill>
        </p:spPr>
        <p:txBody>
          <a:bodyPr/>
          <a:lstStyle/>
          <a:p>
            <a:pPr rtl="1"/>
            <a:r>
              <a:rPr lang="ar-DZ" b="1" dirty="0">
                <a:solidFill>
                  <a:srgbClr val="002060"/>
                </a:solidFill>
                <a:effectLst>
                  <a:outerShdw blurRad="38100" dist="38100" dir="2700000" algn="tl">
                    <a:srgbClr val="000000">
                      <a:alpha val="43137"/>
                    </a:srgbClr>
                  </a:outerShdw>
                </a:effectLst>
              </a:rPr>
              <a:t>ب‌-	نموذج </a:t>
            </a:r>
            <a:r>
              <a:rPr lang="ar-DZ" b="1" dirty="0" smtClean="0">
                <a:solidFill>
                  <a:srgbClr val="002060"/>
                </a:solidFill>
                <a:effectLst>
                  <a:outerShdw blurRad="38100" dist="38100" dir="2700000" algn="tl">
                    <a:srgbClr val="000000">
                      <a:alpha val="43137"/>
                    </a:srgbClr>
                  </a:outerShdw>
                </a:effectLst>
              </a:rPr>
              <a:t>اتحاد </a:t>
            </a:r>
            <a:r>
              <a:rPr lang="ar-DZ" b="1" dirty="0">
                <a:solidFill>
                  <a:srgbClr val="002060"/>
                </a:solidFill>
                <a:effectLst>
                  <a:outerShdw blurRad="38100" dist="38100" dir="2700000" algn="tl">
                    <a:srgbClr val="000000">
                      <a:alpha val="43137"/>
                    </a:srgbClr>
                  </a:outerShdw>
                </a:effectLst>
              </a:rPr>
              <a:t>المنتجين(الكارتل):</a:t>
            </a:r>
            <a:endParaRPr lang="fr-FR" b="1"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274" y="982639"/>
            <a:ext cx="12191999" cy="5875361"/>
          </a:xfrm>
          <a:blipFill>
            <a:blip r:embed="rId2"/>
            <a:tile tx="0" ty="0" sx="100000" sy="100000" flip="none" algn="tl"/>
          </a:blipFill>
        </p:spPr>
        <p:txBody>
          <a:bodyPr>
            <a:normAutofit/>
          </a:bodyPr>
          <a:lstStyle/>
          <a:p>
            <a:pPr algn="r" rtl="1"/>
            <a:r>
              <a:rPr lang="ar-DZ" sz="3200" b="1" dirty="0">
                <a:solidFill>
                  <a:srgbClr val="FFFF00"/>
                </a:solidFill>
                <a:effectLst>
                  <a:outerShdw blurRad="38100" dist="38100" dir="2700000" algn="tl">
                    <a:srgbClr val="000000">
                      <a:alpha val="43137"/>
                    </a:srgbClr>
                  </a:outerShdw>
                </a:effectLst>
              </a:rPr>
              <a:t>هذا النموذج يختلف عن النموذج السابق حيث يفترض أن المنتجين يتفقون فيما بينهم لما يخدم مصلحتهم، فإذا تم هذا الاتفاق بصورة رسمية فإنه يسمى اتحاد المنتجين أو الكارتل، أما إذا تم هذا الاتفاق بصورة سرية وغير رسمية فإنه يسمى تواطؤاً، ومن حيث التحليل والنتائج فإنه لا يوجد أي اختلاف بين نموذج اتحاد المنتجين ونموذج التواطؤ، فكلاهما يفترض أن المنتجين سوف يتصرفون وكأنهم مؤسسة واحدة في سوق احتكار تام، مما سيتيح لهم فرصة جني أرباح مرتفعة </a:t>
            </a:r>
            <a:endParaRPr lang="ar-DZ" sz="3200" b="1" dirty="0" smtClean="0">
              <a:solidFill>
                <a:srgbClr val="FFFF00"/>
              </a:solidFill>
              <a:effectLst>
                <a:outerShdw blurRad="38100" dist="38100" dir="2700000" algn="tl">
                  <a:srgbClr val="000000">
                    <a:alpha val="43137"/>
                  </a:srgbClr>
                </a:outerShdw>
              </a:effectLst>
            </a:endParaRPr>
          </a:p>
          <a:p>
            <a:pPr algn="r" rtl="1"/>
            <a:r>
              <a:rPr lang="ar-DZ" sz="3200" b="1" dirty="0" smtClean="0">
                <a:solidFill>
                  <a:srgbClr val="FFFF00"/>
                </a:solidFill>
                <a:effectLst>
                  <a:outerShdw blurRad="38100" dist="38100" dir="2700000" algn="tl">
                    <a:srgbClr val="000000">
                      <a:alpha val="43137"/>
                    </a:srgbClr>
                  </a:outerShdw>
                </a:effectLst>
              </a:rPr>
              <a:t>وتوزيعها بينهم</a:t>
            </a:r>
            <a:r>
              <a:rPr lang="ar-DZ" sz="3200" b="1" dirty="0">
                <a:solidFill>
                  <a:srgbClr val="FFFF00"/>
                </a:solidFill>
                <a:effectLst>
                  <a:outerShdw blurRad="38100" dist="38100" dir="2700000" algn="tl">
                    <a:srgbClr val="000000">
                      <a:alpha val="43137"/>
                    </a:srgbClr>
                  </a:outerShdw>
                </a:effectLst>
              </a:rPr>
              <a:t>، ومن الأمثلة المشهورة </a:t>
            </a:r>
            <a:endParaRPr lang="ar-DZ" sz="3200" b="1" dirty="0" smtClean="0">
              <a:solidFill>
                <a:srgbClr val="FFFF00"/>
              </a:solidFill>
              <a:effectLst>
                <a:outerShdw blurRad="38100" dist="38100" dir="2700000" algn="tl">
                  <a:srgbClr val="000000">
                    <a:alpha val="43137"/>
                  </a:srgbClr>
                </a:outerShdw>
              </a:effectLst>
            </a:endParaRPr>
          </a:p>
          <a:p>
            <a:pPr algn="r" rtl="1"/>
            <a:r>
              <a:rPr lang="ar-DZ" sz="3200" b="1" dirty="0" smtClean="0">
                <a:solidFill>
                  <a:srgbClr val="FFFF00"/>
                </a:solidFill>
                <a:effectLst>
                  <a:outerShdw blurRad="38100" dist="38100" dir="2700000" algn="tl">
                    <a:srgbClr val="000000">
                      <a:alpha val="43137"/>
                    </a:srgbClr>
                  </a:outerShdw>
                </a:effectLst>
              </a:rPr>
              <a:t>على </a:t>
            </a:r>
            <a:r>
              <a:rPr lang="ar-DZ" sz="3200" b="1" dirty="0">
                <a:solidFill>
                  <a:srgbClr val="FFFF00"/>
                </a:solidFill>
                <a:effectLst>
                  <a:outerShdw blurRad="38100" dist="38100" dir="2700000" algn="tl">
                    <a:srgbClr val="000000">
                      <a:alpha val="43137"/>
                    </a:srgbClr>
                  </a:outerShdw>
                </a:effectLst>
              </a:rPr>
              <a:t>اتحاد المنتجين </a:t>
            </a:r>
            <a:r>
              <a:rPr lang="ar-DZ" sz="3200" b="1" dirty="0" smtClean="0">
                <a:solidFill>
                  <a:srgbClr val="FFFF00"/>
                </a:solidFill>
                <a:effectLst>
                  <a:outerShdw blurRad="38100" dist="38100" dir="2700000" algn="tl">
                    <a:srgbClr val="000000">
                      <a:alpha val="43137"/>
                    </a:srgbClr>
                  </a:outerShdw>
                </a:effectLst>
              </a:rPr>
              <a:t>منظمة  </a:t>
            </a:r>
            <a:r>
              <a:rPr lang="ar-DZ" sz="3200" b="1" dirty="0">
                <a:solidFill>
                  <a:srgbClr val="FFFF00"/>
                </a:solidFill>
                <a:effectLst>
                  <a:outerShdw blurRad="38100" dist="38100" dir="2700000" algn="tl">
                    <a:srgbClr val="000000">
                      <a:alpha val="43137"/>
                    </a:srgbClr>
                  </a:outerShdw>
                </a:effectLst>
              </a:rPr>
              <a:t>الاوبيك </a:t>
            </a:r>
            <a:endParaRPr lang="ar-DZ" sz="3200" b="1" dirty="0" smtClean="0">
              <a:solidFill>
                <a:srgbClr val="FFFF00"/>
              </a:solidFill>
              <a:effectLst>
                <a:outerShdw blurRad="38100" dist="38100" dir="2700000" algn="tl">
                  <a:srgbClr val="000000">
                    <a:alpha val="43137"/>
                  </a:srgbClr>
                </a:outerShdw>
              </a:effectLst>
            </a:endParaRPr>
          </a:p>
          <a:p>
            <a:pPr algn="r" rtl="1"/>
            <a:r>
              <a:rPr lang="ar-DZ" sz="3200" b="1" dirty="0" smtClean="0">
                <a:solidFill>
                  <a:srgbClr val="FFFF00"/>
                </a:solidFill>
                <a:effectLst>
                  <a:outerShdw blurRad="38100" dist="38100" dir="2700000" algn="tl">
                    <a:srgbClr val="000000">
                      <a:alpha val="43137"/>
                    </a:srgbClr>
                  </a:outerShdw>
                </a:effectLst>
              </a:rPr>
              <a:t>(</a:t>
            </a:r>
            <a:r>
              <a:rPr lang="ar-DZ" sz="3200" b="1" dirty="0">
                <a:solidFill>
                  <a:srgbClr val="FFFF00"/>
                </a:solidFill>
                <a:effectLst>
                  <a:outerShdw blurRad="38100" dist="38100" dir="2700000" algn="tl">
                    <a:srgbClr val="000000">
                      <a:alpha val="43137"/>
                    </a:srgbClr>
                  </a:outerShdw>
                </a:effectLst>
              </a:rPr>
              <a:t>منظمة الدول المصدرة </a:t>
            </a:r>
            <a:r>
              <a:rPr lang="ar-DZ" sz="3200" b="1" dirty="0" smtClean="0">
                <a:solidFill>
                  <a:srgbClr val="FFFF00"/>
                </a:solidFill>
                <a:effectLst>
                  <a:outerShdw blurRad="38100" dist="38100" dir="2700000" algn="tl">
                    <a:srgbClr val="000000">
                      <a:alpha val="43137"/>
                    </a:srgbClr>
                  </a:outerShdw>
                </a:effectLst>
              </a:rPr>
              <a:t>للنفط</a:t>
            </a:r>
            <a:r>
              <a:rPr lang="ar-DZ" sz="3200" b="1" dirty="0">
                <a:solidFill>
                  <a:srgbClr val="FFFF00"/>
                </a:solidFill>
                <a:effectLst>
                  <a:outerShdw blurRad="38100" dist="38100" dir="2700000" algn="tl">
                    <a:srgbClr val="000000">
                      <a:alpha val="43137"/>
                    </a:srgbClr>
                  </a:outerShdw>
                </a:effectLst>
              </a:rPr>
              <a:t>).</a:t>
            </a:r>
            <a:endParaRPr lang="fr-FR" sz="3200" b="1" dirty="0">
              <a:solidFill>
                <a:srgbClr val="FFFF00"/>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3"/>
          <a:stretch>
            <a:fillRect/>
          </a:stretch>
        </p:blipFill>
        <p:spPr>
          <a:xfrm>
            <a:off x="170563" y="3316407"/>
            <a:ext cx="6598727" cy="3411940"/>
          </a:xfrm>
          <a:prstGeom prst="rect">
            <a:avLst/>
          </a:prstGeom>
          <a:solidFill>
            <a:srgbClr val="00B0F0"/>
          </a:solidFill>
        </p:spPr>
      </p:pic>
    </p:spTree>
    <p:extLst>
      <p:ext uri="{BB962C8B-B14F-4D97-AF65-F5344CB8AC3E}">
        <p14:creationId xmlns:p14="http://schemas.microsoft.com/office/powerpoint/2010/main" val="1096593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1928" y="122829"/>
            <a:ext cx="11928143" cy="1306939"/>
          </a:xfrm>
          <a:solidFill>
            <a:srgbClr val="FFC000"/>
          </a:solidFill>
        </p:spPr>
        <p:txBody>
          <a:bodyPr>
            <a:normAutofit/>
          </a:bodyPr>
          <a:lstStyle/>
          <a:p>
            <a:r>
              <a:rPr lang="ar-DZ" sz="7200" b="1" dirty="0" smtClean="0">
                <a:solidFill>
                  <a:srgbClr val="002060"/>
                </a:solidFill>
                <a:effectLst>
                  <a:outerShdw blurRad="38100" dist="38100" dir="2700000" algn="tl">
                    <a:srgbClr val="000000">
                      <a:alpha val="43137"/>
                    </a:srgbClr>
                  </a:outerShdw>
                </a:effectLst>
              </a:rPr>
              <a:t>شرح الشكل البياني</a:t>
            </a:r>
            <a:endParaRPr lang="fr-FR" sz="7200" b="1"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31929" y="1528549"/>
            <a:ext cx="11928142" cy="5227093"/>
          </a:xfrm>
          <a:blipFill>
            <a:blip r:embed="rId2"/>
            <a:tile tx="0" ty="0" sx="100000" sy="100000" flip="none" algn="tl"/>
          </a:blipFill>
        </p:spPr>
        <p:txBody>
          <a:bodyPr>
            <a:normAutofit lnSpcReduction="10000"/>
          </a:bodyPr>
          <a:lstStyle/>
          <a:p>
            <a:pPr algn="r" rtl="1"/>
            <a:r>
              <a:rPr lang="ar-DZ" sz="3600" b="1" dirty="0">
                <a:solidFill>
                  <a:schemeClr val="bg1"/>
                </a:solidFill>
                <a:effectLst>
                  <a:outerShdw blurRad="38100" dist="38100" dir="2700000" algn="tl">
                    <a:srgbClr val="000000">
                      <a:alpha val="43137"/>
                    </a:srgbClr>
                  </a:outerShdw>
                </a:effectLst>
              </a:rPr>
              <a:t>الشكل البياني السابق يبين لنا توازن المؤسسة، و المتمثل في النقطة </a:t>
            </a:r>
            <a:r>
              <a:rPr lang="fr-FR" sz="3600" b="1" dirty="0">
                <a:solidFill>
                  <a:schemeClr val="bg1"/>
                </a:solidFill>
                <a:effectLst>
                  <a:outerShdw blurRad="38100" dist="38100" dir="2700000" algn="tl">
                    <a:srgbClr val="000000">
                      <a:alpha val="43137"/>
                    </a:srgbClr>
                  </a:outerShdw>
                </a:effectLst>
              </a:rPr>
              <a:t>E</a:t>
            </a:r>
            <a:r>
              <a:rPr lang="fr-FR" sz="4800" b="1" dirty="0">
                <a:solidFill>
                  <a:schemeClr val="bg1"/>
                </a:solidFill>
                <a:effectLst>
                  <a:outerShdw blurRad="38100" dist="38100" dir="2700000" algn="tl">
                    <a:srgbClr val="000000">
                      <a:alpha val="43137"/>
                    </a:srgbClr>
                  </a:outerShdw>
                </a:effectLst>
              </a:rPr>
              <a:t>، </a:t>
            </a:r>
            <a:r>
              <a:rPr lang="ar-DZ" sz="3600" b="1" dirty="0">
                <a:solidFill>
                  <a:schemeClr val="bg1"/>
                </a:solidFill>
                <a:effectLst>
                  <a:outerShdw blurRad="38100" dist="38100" dir="2700000" algn="tl">
                    <a:srgbClr val="000000">
                      <a:alpha val="43137"/>
                    </a:srgbClr>
                  </a:outerShdw>
                </a:effectLst>
              </a:rPr>
              <a:t>وعند هذه النقطة يتحقق شرط التوازن و المتمثل في </a:t>
            </a:r>
            <a:r>
              <a:rPr lang="fr-FR" sz="3600" b="1" dirty="0">
                <a:solidFill>
                  <a:srgbClr val="FFFF00"/>
                </a:solidFill>
                <a:effectLst>
                  <a:outerShdw blurRad="38100" dist="38100" dir="2700000" algn="tl">
                    <a:srgbClr val="000000">
                      <a:alpha val="43137"/>
                    </a:srgbClr>
                  </a:outerShdw>
                </a:effectLst>
              </a:rPr>
              <a:t>MRn=</a:t>
            </a:r>
            <a:r>
              <a:rPr lang="fr-FR" sz="3600" b="1" dirty="0" err="1">
                <a:solidFill>
                  <a:srgbClr val="FFFF00"/>
                </a:solidFill>
                <a:effectLst>
                  <a:outerShdw blurRad="38100" dist="38100" dir="2700000" algn="tl">
                    <a:srgbClr val="000000">
                      <a:alpha val="43137"/>
                    </a:srgbClr>
                  </a:outerShdw>
                </a:effectLst>
              </a:rPr>
              <a:t>MCn</a:t>
            </a:r>
            <a:r>
              <a:rPr lang="fr-FR" sz="3600" b="1" dirty="0">
                <a:solidFill>
                  <a:schemeClr val="bg1"/>
                </a:solidFill>
                <a:effectLst>
                  <a:outerShdw blurRad="38100" dist="38100" dir="2700000" algn="tl">
                    <a:srgbClr val="000000">
                      <a:alpha val="43137"/>
                    </a:srgbClr>
                  </a:outerShdw>
                </a:effectLst>
              </a:rPr>
              <a:t>، </a:t>
            </a:r>
            <a:r>
              <a:rPr lang="ar-DZ" sz="3600" b="1" dirty="0">
                <a:solidFill>
                  <a:schemeClr val="bg1"/>
                </a:solidFill>
                <a:effectLst>
                  <a:outerShdw blurRad="38100" dist="38100" dir="2700000" algn="tl">
                    <a:srgbClr val="000000">
                      <a:alpha val="43137"/>
                    </a:srgbClr>
                  </a:outerShdw>
                </a:effectLst>
              </a:rPr>
              <a:t>وسعر التوازن هو </a:t>
            </a:r>
            <a:r>
              <a:rPr lang="fr-FR" sz="3600" b="1" dirty="0">
                <a:solidFill>
                  <a:schemeClr val="bg1"/>
                </a:solidFill>
                <a:effectLst>
                  <a:outerShdw blurRad="38100" dist="38100" dir="2700000" algn="tl">
                    <a:srgbClr val="000000">
                      <a:alpha val="43137"/>
                    </a:srgbClr>
                  </a:outerShdw>
                </a:effectLst>
              </a:rPr>
              <a:t>P ، </a:t>
            </a:r>
            <a:r>
              <a:rPr lang="ar-DZ" sz="3600" b="1" dirty="0">
                <a:solidFill>
                  <a:schemeClr val="bg1"/>
                </a:solidFill>
                <a:effectLst>
                  <a:outerShdw blurRad="38100" dist="38100" dir="2700000" algn="tl">
                    <a:srgbClr val="000000">
                      <a:alpha val="43137"/>
                    </a:srgbClr>
                  </a:outerShdw>
                </a:effectLst>
              </a:rPr>
              <a:t>وكمية التوازن </a:t>
            </a:r>
            <a:r>
              <a:rPr lang="fr-FR" sz="3600" b="1" dirty="0" err="1">
                <a:solidFill>
                  <a:schemeClr val="bg1"/>
                </a:solidFill>
                <a:effectLst>
                  <a:outerShdw blurRad="38100" dist="38100" dir="2700000" algn="tl">
                    <a:srgbClr val="000000">
                      <a:alpha val="43137"/>
                    </a:srgbClr>
                  </a:outerShdw>
                </a:effectLst>
              </a:rPr>
              <a:t>Qn</a:t>
            </a:r>
            <a:r>
              <a:rPr lang="fr-FR" sz="3600" b="1" dirty="0">
                <a:solidFill>
                  <a:schemeClr val="bg1"/>
                </a:solidFill>
                <a:effectLst>
                  <a:outerShdw blurRad="38100" dist="38100" dir="2700000" algn="tl">
                    <a:srgbClr val="000000">
                      <a:alpha val="43137"/>
                    </a:srgbClr>
                  </a:outerShdw>
                </a:effectLst>
              </a:rPr>
              <a:t>.</a:t>
            </a:r>
          </a:p>
          <a:p>
            <a:pPr algn="r" rtl="1"/>
            <a:r>
              <a:rPr lang="fr-FR" sz="3600" b="1" dirty="0">
                <a:solidFill>
                  <a:schemeClr val="bg1"/>
                </a:solidFill>
                <a:effectLst>
                  <a:outerShdw blurRad="38100" dist="38100" dir="2700000" algn="tl">
                    <a:srgbClr val="000000">
                      <a:alpha val="43137"/>
                    </a:srgbClr>
                  </a:outerShdw>
                </a:effectLst>
              </a:rPr>
              <a:t>  </a:t>
            </a:r>
            <a:r>
              <a:rPr lang="ar-DZ" sz="3600" b="1" dirty="0">
                <a:solidFill>
                  <a:schemeClr val="bg1"/>
                </a:solidFill>
                <a:effectLst>
                  <a:outerShdw blurRad="38100" dist="38100" dir="2700000" algn="tl">
                    <a:srgbClr val="000000">
                      <a:alpha val="43137"/>
                    </a:srgbClr>
                  </a:outerShdw>
                </a:effectLst>
              </a:rPr>
              <a:t>ومن خلال هذا التوازن نلاحظ أن المنتجين يتصرفون وكأنهم محتكر واحد للسلعة يمتلك عدة مصانع، حيث أن التكلفة الحدية لاتحاد المنتجين (</a:t>
            </a:r>
            <a:r>
              <a:rPr lang="fr-FR" sz="3600" b="1" dirty="0" err="1">
                <a:solidFill>
                  <a:schemeClr val="bg1"/>
                </a:solidFill>
                <a:effectLst>
                  <a:outerShdw blurRad="38100" dist="38100" dir="2700000" algn="tl">
                    <a:srgbClr val="000000">
                      <a:alpha val="43137"/>
                    </a:srgbClr>
                  </a:outerShdw>
                </a:effectLst>
              </a:rPr>
              <a:t>MCn</a:t>
            </a:r>
            <a:r>
              <a:rPr lang="fr-FR" sz="3600" b="1" dirty="0">
                <a:solidFill>
                  <a:schemeClr val="bg1"/>
                </a:solidFill>
                <a:effectLst>
                  <a:outerShdw blurRad="38100" dist="38100" dir="2700000" algn="tl">
                    <a:srgbClr val="000000">
                      <a:alpha val="43137"/>
                    </a:srgbClr>
                  </a:outerShdw>
                </a:effectLst>
              </a:rPr>
              <a:t>) </a:t>
            </a:r>
            <a:r>
              <a:rPr lang="ar-DZ" sz="3600" b="1" dirty="0">
                <a:solidFill>
                  <a:schemeClr val="bg1"/>
                </a:solidFill>
                <a:effectLst>
                  <a:outerShdw blurRad="38100" dist="38100" dir="2700000" algn="tl">
                    <a:srgbClr val="000000">
                      <a:alpha val="43137"/>
                    </a:srgbClr>
                  </a:outerShdw>
                </a:effectLst>
              </a:rPr>
              <a:t>تمثل مجموع التكلفة الحدية لجميع المؤسسات المنضمة إلى الاتحاد أي أن: </a:t>
            </a:r>
          </a:p>
          <a:p>
            <a:pPr rtl="1"/>
            <a:r>
              <a:rPr lang="fr-FR" sz="3600" b="1" dirty="0" err="1">
                <a:solidFill>
                  <a:srgbClr val="FFFF00"/>
                </a:solidFill>
                <a:effectLst>
                  <a:outerShdw blurRad="38100" dist="38100" dir="2700000" algn="tl">
                    <a:srgbClr val="000000">
                      <a:alpha val="43137"/>
                    </a:srgbClr>
                  </a:outerShdw>
                </a:effectLst>
              </a:rPr>
              <a:t>MCn</a:t>
            </a:r>
            <a:r>
              <a:rPr lang="fr-FR" sz="3600" b="1" dirty="0">
                <a:solidFill>
                  <a:srgbClr val="FFFF00"/>
                </a:solidFill>
                <a:effectLst>
                  <a:outerShdw blurRad="38100" dist="38100" dir="2700000" algn="tl">
                    <a:srgbClr val="000000">
                      <a:alpha val="43137"/>
                    </a:srgbClr>
                  </a:outerShdw>
                </a:effectLst>
              </a:rPr>
              <a:t>= MC1 + MC2 + MC3</a:t>
            </a:r>
          </a:p>
          <a:p>
            <a:pPr algn="r" rtl="1"/>
            <a:r>
              <a:rPr lang="ar-DZ" sz="3600" b="1" dirty="0">
                <a:solidFill>
                  <a:schemeClr val="bg1"/>
                </a:solidFill>
                <a:effectLst>
                  <a:outerShdw blurRad="38100" dist="38100" dir="2700000" algn="tl">
                    <a:srgbClr val="000000">
                      <a:alpha val="43137"/>
                    </a:srgbClr>
                  </a:outerShdw>
                </a:effectLst>
              </a:rPr>
              <a:t>ويمكن الإشارة إلى هناك الكثير من المشاكل التي تواجه اتحاد المنتجين وأهمها عدم اتفاق هؤلاء المنتجين على حصص الإنتاج المخصصة لهم، مما سيؤدي إلى تدهور الأسعار وفشل اتحاد المنتجين.</a:t>
            </a:r>
          </a:p>
          <a:p>
            <a:pPr algn="r" rtl="1"/>
            <a:endParaRPr lang="ar-DZ" sz="36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8045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CDAA3D6-EC7C-45C6-8319-CD2773090457}"/>
              </a:ext>
            </a:extLst>
          </p:cNvPr>
          <p:cNvSpPr txBox="1"/>
          <p:nvPr/>
        </p:nvSpPr>
        <p:spPr>
          <a:xfrm>
            <a:off x="655092" y="787170"/>
            <a:ext cx="11341289" cy="1754326"/>
          </a:xfrm>
          <a:prstGeom prst="rect">
            <a:avLst/>
          </a:prstGeom>
          <a:noFill/>
        </p:spPr>
        <p:txBody>
          <a:bodyPr wrap="square" rtlCol="0">
            <a:spAutoFit/>
          </a:bodyPr>
          <a:lstStyle/>
          <a:p>
            <a:pPr algn="ctr" rtl="1"/>
            <a:r>
              <a:rPr lang="ar-DZ" sz="5400" b="1" dirty="0">
                <a:ln w="13462">
                  <a:solidFill>
                    <a:schemeClr val="bg1"/>
                  </a:solidFill>
                  <a:prstDash val="solid"/>
                </a:ln>
                <a:solidFill>
                  <a:srgbClr val="002060"/>
                </a:solidFill>
                <a:effectLst>
                  <a:outerShdw dist="38100" dir="2700000" algn="bl" rotWithShape="0">
                    <a:schemeClr val="accent5"/>
                  </a:outerShdw>
                </a:effectLst>
              </a:rPr>
              <a:t>توازن المؤسسة في سوق المنافسة الاحتكارية </a:t>
            </a:r>
            <a:endParaRPr lang="ar-DZ" sz="5400" b="1" dirty="0" smtClean="0">
              <a:ln w="13462">
                <a:solidFill>
                  <a:schemeClr val="bg1"/>
                </a:solidFill>
                <a:prstDash val="solid"/>
              </a:ln>
              <a:solidFill>
                <a:srgbClr val="002060"/>
              </a:solidFill>
              <a:effectLst>
                <a:outerShdw dist="38100" dir="2700000" algn="bl" rotWithShape="0">
                  <a:schemeClr val="accent5"/>
                </a:outerShdw>
              </a:effectLst>
            </a:endParaRPr>
          </a:p>
          <a:p>
            <a:pPr algn="ctr" rtl="1"/>
            <a:r>
              <a:rPr lang="ar-DZ" sz="5400" b="1" dirty="0" smtClean="0">
                <a:ln w="13462">
                  <a:solidFill>
                    <a:schemeClr val="bg1"/>
                  </a:solidFill>
                  <a:prstDash val="solid"/>
                </a:ln>
                <a:solidFill>
                  <a:srgbClr val="002060"/>
                </a:solidFill>
                <a:effectLst>
                  <a:outerShdw dist="38100" dir="2700000" algn="bl" rotWithShape="0">
                    <a:schemeClr val="accent5"/>
                  </a:outerShdw>
                </a:effectLst>
              </a:rPr>
              <a:t>و </a:t>
            </a:r>
            <a:r>
              <a:rPr lang="ar-DZ" sz="5400" b="1" dirty="0">
                <a:ln w="13462">
                  <a:solidFill>
                    <a:schemeClr val="bg1"/>
                  </a:solidFill>
                  <a:prstDash val="solid"/>
                </a:ln>
                <a:solidFill>
                  <a:srgbClr val="002060"/>
                </a:solidFill>
                <a:effectLst>
                  <a:outerShdw dist="38100" dir="2700000" algn="bl" rotWithShape="0">
                    <a:schemeClr val="accent5"/>
                  </a:outerShdw>
                </a:effectLst>
              </a:rPr>
              <a:t>سوق احتكار القلة</a:t>
            </a:r>
            <a:endParaRPr lang="ar-DZ" sz="5400" b="1" dirty="0">
              <a:ln w="13462">
                <a:solidFill>
                  <a:schemeClr val="bg1"/>
                </a:solidFill>
                <a:prstDash val="solid"/>
              </a:ln>
              <a:solidFill>
                <a:srgbClr val="002060"/>
              </a:solidFill>
              <a:effectLst>
                <a:outerShdw dist="38100" dir="2700000" algn="bl" rotWithShape="0">
                  <a:schemeClr val="accent5"/>
                </a:outerShdw>
              </a:effectLst>
            </a:endParaRPr>
          </a:p>
        </p:txBody>
      </p:sp>
      <p:pic>
        <p:nvPicPr>
          <p:cNvPr id="9" name="Image 8">
            <a:extLst>
              <a:ext uri="{FF2B5EF4-FFF2-40B4-BE49-F238E27FC236}">
                <a16:creationId xmlns:a16="http://schemas.microsoft.com/office/drawing/2014/main" id="{295C5D0F-6B21-4B1C-822D-A4E017FF19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51918" y="4042230"/>
            <a:ext cx="1600200" cy="2199040"/>
          </a:xfrm>
          <a:prstGeom prst="rect">
            <a:avLst/>
          </a:prstGeom>
          <a:noFill/>
        </p:spPr>
      </p:pic>
      <p:sp>
        <p:nvSpPr>
          <p:cNvPr id="4" name="ZoneTexte 3">
            <a:extLst>
              <a:ext uri="{FF2B5EF4-FFF2-40B4-BE49-F238E27FC236}">
                <a16:creationId xmlns:a16="http://schemas.microsoft.com/office/drawing/2014/main" id="{A90AF083-A327-4C51-BE77-E39B577AB46B}"/>
              </a:ext>
            </a:extLst>
          </p:cNvPr>
          <p:cNvSpPr txBox="1"/>
          <p:nvPr/>
        </p:nvSpPr>
        <p:spPr>
          <a:xfrm>
            <a:off x="-702265" y="2604166"/>
            <a:ext cx="9712037" cy="1200329"/>
          </a:xfrm>
          <a:prstGeom prst="rect">
            <a:avLst/>
          </a:prstGeom>
          <a:noFill/>
        </p:spPr>
        <p:txBody>
          <a:bodyPr wrap="square" rtlCol="0">
            <a:spAutoFit/>
          </a:bodyPr>
          <a:lstStyle/>
          <a:p>
            <a:pPr algn="ctr"/>
            <a:r>
              <a:rPr lang="ar-DZ" sz="7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rPr>
              <a:t>بقلم: أ.د/ خليفي عيسى</a:t>
            </a:r>
            <a:endParaRPr lang="fr-FR" sz="7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abic Typesetting" panose="03020402040406030203" pitchFamily="66" charset="-78"/>
              <a:cs typeface="Arabic Typesetting" panose="03020402040406030203" pitchFamily="66" charset="-78"/>
            </a:endParaRPr>
          </a:p>
        </p:txBody>
      </p:sp>
      <p:pic>
        <p:nvPicPr>
          <p:cNvPr id="2" name="Image 1">
            <a:extLst>
              <a:ext uri="{FF2B5EF4-FFF2-40B4-BE49-F238E27FC236}">
                <a16:creationId xmlns:a16="http://schemas.microsoft.com/office/drawing/2014/main" id="{CF6D47DB-0622-4C8F-9A47-D89ED1AD27A5}"/>
              </a:ext>
            </a:extLst>
          </p:cNvPr>
          <p:cNvPicPr>
            <a:picLocks noChangeAspect="1"/>
          </p:cNvPicPr>
          <p:nvPr/>
        </p:nvPicPr>
        <p:blipFill>
          <a:blip r:embed="rId5"/>
          <a:stretch>
            <a:fillRect/>
          </a:stretch>
        </p:blipFill>
        <p:spPr>
          <a:xfrm>
            <a:off x="187550" y="2604166"/>
            <a:ext cx="1304762" cy="1666667"/>
          </a:xfrm>
          <a:prstGeom prst="ellipse">
            <a:avLst/>
          </a:prstGeom>
          <a:ln>
            <a:noFill/>
          </a:ln>
          <a:effectLst>
            <a:softEdge rad="112500"/>
          </a:effectLst>
        </p:spPr>
      </p:pic>
    </p:spTree>
    <p:extLst>
      <p:ext uri="{BB962C8B-B14F-4D97-AF65-F5344CB8AC3E}">
        <p14:creationId xmlns:p14="http://schemas.microsoft.com/office/powerpoint/2010/main" val="41663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0" presetClass="path" presetSubtype="0" accel="50000" decel="50000" fill="hold" nodeType="withEffect">
                                  <p:stCondLst>
                                    <p:cond delay="0"/>
                                  </p:stCondLst>
                                  <p:childTnLst>
                                    <p:animMotion origin="layout" path="M 0.12487 -0.28865 L 0.12487 -0.28842 C 0.1237 -0.2831 0.12331 -0.27685 0.12136 -0.27199 C 0.12032 -0.2699 0.1181 -0.27014 0.11667 -0.27014 C 0.10716 -0.27014 0.09792 -0.27152 0.08828 -0.27199 C 0.078 -0.27824 0.09102 -0.26944 0.08985 -0.27615 C 0.08946 -0.27754 0.0819 -0.28148 0.08021 -0.28264 C 0.0763 -0.28518 0.07266 -0.28842 0.06875 -0.29097 C 0.06407 -0.29375 0.05899 -0.29537 0.05456 -0.2993 C 0.05313 -0.30069 0.05157 -0.30231 0.04987 -0.30347 C 0.04818 -0.30439 0.04675 -0.30463 0.04518 -0.30532 C 0.04401 -0.30602 0.04297 -0.30671 0.04167 -0.30764 C 0.05326 -0.31273 0.03724 -0.30602 0.05795 -0.3118 C 0.05938 -0.31203 0.06029 -0.31319 0.06172 -0.31365 C 0.06641 -0.3162 0.06771 -0.3162 0.07331 -0.31782 C 0.07565 -0.31921 0.07787 -0.32129 0.08021 -0.32199 C 0.08998 -0.325 0.0849 -0.32361 0.09558 -0.32615 C 0.09453 -0.32708 0.09336 -0.32847 0.09219 -0.32847 C 0.08933 -0.32847 0.0849 -0.32453 0.08255 -0.32199 C 0.08021 -0.31944 0.07839 -0.31481 0.07565 -0.31365 L 0.06979 -0.3118 C 0.07032 -0.30949 0.06992 -0.30694 0.07097 -0.30532 C 0.07175 -0.30393 0.07331 -0.30416 0.07448 -0.30347 C 0.07617 -0.30208 0.07787 -0.30092 0.07904 -0.2993 C 0.08021 -0.29745 0.08138 -0.2949 0.08255 -0.29282 C 0.08373 -0.29143 0.0849 -0.29004 0.08594 -0.28865 C 0.08698 -0.28449 0.0892 -0.28055 0.08828 -0.27615 C 0.08815 -0.27338 0.08893 -0.26852 0.08711 -0.26782 C 0.08021 -0.26481 0.07266 -0.26643 0.06511 -0.26597 C 0.05143 -0.25972 0.07266 -0.26828 0.04063 -0.26597 C 0.03789 -0.26574 0.0336 -0.2618 0.0336 -0.26157 C 0.02591 -0.26227 0.01836 -0.2618 0.01107 -0.26365 C 0.00873 -0.26435 0.01602 -0.26458 0.01823 -0.26597 C 0.01953 -0.26666 0.02058 -0.26875 0.02175 -0.27014 C 0.02214 -0.2743 0.0224 -0.27847 0.02292 -0.28264 C 0.02331 -0.28472 0.02396 -0.28657 0.02409 -0.28865 C 0.02474 -0.30046 0.02513 -0.33611 0.02513 -0.3243 C 0.02513 -0.26088 0.03203 -0.27615 0.02058 -0.25532 C 0.01315 -0.25625 0.00573 -0.25509 -0.00169 -0.25764 C -0.00299 -0.2581 -0.00351 -0.2618 -0.00403 -0.26365 C -0.01146 -0.27986 -0.00403 -0.26064 -0.00989 -0.27615 C -0.01328 -0.27569 -0.01718 -0.27523 -0.02031 -0.2743 C -0.02187 -0.27384 -0.02291 -0.27245 -0.02409 -0.27199 C -0.0276 -0.27106 -0.03099 -0.2706 -0.03437 -0.27014 C -0.03958 -0.2706 -0.04479 -0.26967 -0.04987 -0.27199 C -0.05104 -0.27268 -0.05091 -0.27615 -0.05091 -0.27847 C -0.05091 -0.29213 -0.05117 -0.29004 -0.04609 -0.29282 C -0.04479 -0.29236 -0.04284 -0.29259 -0.0414 -0.29097 C -0.03906 -0.28727 -0.04127 -0.2706 -0.0414 -0.27014 C -0.04205 -0.26805 -0.04401 -0.26898 -0.04518 -0.26782 C -0.04635 -0.26689 -0.04752 -0.26504 -0.04857 -0.26365 L -0.08724 -0.26597 C -0.08945 -0.26643 -0.08763 -0.27477 -0.08958 -0.27615 C -0.0944 -0.27963 -0.09987 -0.27754 -0.10482 -0.27847 C -0.1108 -0.28055 -0.11979 -0.28333 -0.12591 -0.2868 C -0.12786 -0.28773 -0.12968 -0.28958 -0.1319 -0.29097 C -0.13307 -0.29166 -0.13424 -0.29236 -0.13541 -0.29282 C -0.13424 -0.29884 -0.13424 -0.30185 -0.13073 -0.30532 C -0.12851 -0.30764 -0.12343 -0.30949 -0.12343 -0.30926 C -0.12161 -0.29814 -0.12044 -0.29537 -0.12343 -0.27847 C -0.12396 -0.27592 -0.125 -0.28264 -0.12591 -0.28449 C -0.1263 -0.28819 -0.12669 -0.29143 -0.12734 -0.29514 C -0.12747 -0.29907 -0.12773 -0.30347 -0.12851 -0.30764 C -0.12877 -0.31111 -0.13008 -0.31759 -0.1319 -0.32014 C -0.13307 -0.32129 -0.13424 -0.32152 -0.13541 -0.32199 C -0.13646 -0.32152 -0.13802 -0.32152 -0.1388 -0.32014 C -0.14114 -0.31643 -0.14114 -0.30902 -0.14349 -0.30764 C -0.14843 -0.30463 -0.14609 -0.30671 -0.15065 -0.30115 C -0.15377 -0.28472 -0.14909 -0.30393 -0.15534 -0.29282 C -0.15599 -0.29143 -0.15599 -0.28865 -0.15638 -0.2868 C -0.15716 -0.28449 -0.15833 -0.28264 -0.15872 -0.28032 C -0.15976 -0.27639 -0.16107 -0.26782 -0.16107 -0.26759 C -0.15482 -0.26412 -0.15482 -0.26365 -0.14453 -0.26365 C -0.14179 -0.26365 -0.13919 -0.26504 -0.13646 -0.26597 C -0.13685 -0.27014 -0.13711 -0.2743 -0.13763 -0.27847 C -0.13802 -0.28055 -0.13802 -0.2831 -0.1388 -0.28449 C -0.14114 -0.28819 -0.14388 -0.28935 -0.14596 -0.29282 C -0.14687 -0.29514 -0.1483 -0.29699 -0.14922 -0.2993 C -0.15026 -0.30115 -0.15065 -0.3037 -0.15169 -0.30532 C -0.1526 -0.30717 -0.15403 -0.3081 -0.15534 -0.30949 C -0.15833 -0.32453 -0.15482 -0.30578 -0.15755 -0.3243 C -0.15781 -0.32639 -0.15833 -0.32847 -0.15872 -0.33032 C -0.16679 -0.31111 -0.15833 -0.33287 -0.16458 -0.31365 C -0.16627 -0.30949 -0.16784 -0.30532 -0.16927 -0.30115 C -0.17018 -0.2993 -0.17018 -0.29583 -0.17174 -0.29514 C -0.17669 -0.29189 -0.17409 -0.29398 -0.17982 -0.28865 C -0.17929 -0.28588 -0.17734 -0.27685 -0.17734 -0.2743 C -0.17734 -0.27129 -0.17825 -0.26875 -0.1789 -0.26597 C -0.18971 -0.26643 -0.20078 -0.26666 -0.21146 -0.26782 C -0.2194 -0.26875 -0.21054 -0.27268 -0.21849 -0.26782 C -0.22317 -0.26875 -0.22995 -0.26296 -0.23281 -0.27014 C -0.23659 -0.28102 -0.2332 -0.29652 -0.23372 -0.30949 C -0.23398 -0.31319 -0.23398 -0.31689 -0.23489 -0.32014 C -0.23554 -0.32222 -0.2375 -0.32291 -0.23854 -0.3243 C -0.2414 -0.32338 -0.24466 -0.32291 -0.24778 -0.32199 C -0.25325 -0.32037 -0.25325 -0.31875 -0.2595 -0.31597 L -0.26419 -0.31365 C -0.26536 -0.31227 -0.2664 -0.30995 -0.26771 -0.30949 C -0.28932 -0.30277 -0.27851 -0.31412 -0.2875 -0.30347 C -0.2819 -0.30254 -0.27578 -0.30231 -0.27005 -0.30115 C -0.26836 -0.30092 -0.26732 -0.29977 -0.26536 -0.2993 C -0.26041 -0.29722 -0.25755 -0.29652 -0.25234 -0.29514 C -0.23945 -0.28727 -0.25442 -0.29699 -0.27578 -0.29097 C -0.27734 -0.29051 -0.27734 -0.2868 -0.27812 -0.28449 C -0.28073 -0.26736 -0.27838 -0.28541 -0.28047 -0.25764 C -0.28216 -0.23958 -0.28125 -0.2537 -0.28281 -0.24097 C -0.28333 -0.2375 -0.28359 -0.23402 -0.28411 -0.23032 C -0.28359 -0.22708 -0.28099 -0.2206 -0.28281 -0.22014 C -0.28567 -0.21898 -0.28984 -0.22847 -0.28984 -0.22824 C -0.2957 -0.24375 -0.29297 -0.2368 -0.29817 -0.2493 C -0.29843 -0.25115 -0.29883 -0.25347 -0.29922 -0.25532 C -0.30104 -0.26273 -0.30156 -0.26365 -0.3039 -0.27014 C -0.30455 -0.27569 -0.30573 -0.28842 -0.30768 -0.29282 L -0.30989 -0.2993 C -0.31458 -0.29838 -0.31927 -0.29838 -0.32409 -0.29699 C -0.32669 -0.29629 -0.33151 -0.29282 -0.33151 -0.29259 C -0.33151 -0.29514 -0.33281 -0.29722 -0.33268 -0.2993 C -0.33073 -0.30393 -0.32487 -0.29953 -0.32409 -0.2993 C -0.32682 -0.22615 -0.31784 -0.29791 -0.34752 -0.26365 C -0.38021 -0.22592 -0.32565 -0.24467 -0.35677 -0.2368 C -0.3608 -0.23727 -0.3651 -0.23634 -0.36849 -0.23865 C -0.36966 -0.23958 -0.36875 -0.24352 -0.36966 -0.24514 C -0.37252 -0.2493 -0.37565 -0.25347 -0.3789 -0.25532 C -0.38138 -0.25671 -0.38372 -0.25833 -0.3862 -0.25949 C -0.39883 -0.26597 -0.39284 -0.26111 -0.40612 -0.27014 C -0.40885 -0.27199 -0.41146 -0.27384 -0.41406 -0.27615 C -0.42317 -0.28426 -0.41237 -0.27731 -0.42122 -0.28264 C -0.42265 -0.2868 -0.42864 -0.29352 -0.42578 -0.29514 L -0.41549 -0.30115 C -0.41406 -0.30208 -0.41315 -0.30301 -0.41185 -0.30347 L -0.40612 -0.30532 C -0.40521 -0.30764 -0.40377 -0.31412 -0.40377 -0.3118 C -0.40325 -0.3037 -0.40455 -0.28472 -0.40612 -0.2743 C -0.40638 -0.27199 -0.4069 -0.27014 -0.40716 -0.26782 C -0.40833 -0.27014 -0.40976 -0.27152 -0.41067 -0.2743 C -0.41185 -0.27801 -0.41237 -0.28264 -0.41315 -0.2868 L -0.41549 -0.2993 L -0.4164 -0.30532 L -0.41784 -0.3118 C -0.42474 -0.29352 -0.4138 -0.32407 -0.42122 -0.27847 C -0.42148 -0.27615 -0.42357 -0.27731 -0.42474 -0.27615 C -0.43268 -0.26921 -0.42291 -0.27407 -0.43411 -0.27014 C -0.4431 -0.2706 -0.45221 -0.26944 -0.46107 -0.27199 C -0.46224 -0.27245 -0.46224 -0.27615 -0.46224 -0.27847 C -0.46224 -0.29421 -0.46315 -0.29166 -0.45755 -0.29514 C -0.45625 -0.29421 -0.45455 -0.29514 -0.4539 -0.29282 C -0.45195 -0.27824 -0.45416 -0.27893 -0.45872 -0.27615 C -0.47174 -0.27708 -0.4845 -0.27685 -0.49752 -0.27847 C -0.4987 -0.27847 -0.49466 -0.28217 -0.49375 -0.28032 C -0.4931 -0.27801 -0.49466 -0.27477 -0.49518 -0.27199 C -0.50455 -0.27291 -0.51523 -0.2831 -0.5233 -0.2743 C -0.5289 -0.26782 -0.522 -0.24977 -0.52448 -0.23865 C -0.52526 -0.23472 -0.52929 -0.23703 -0.53138 -0.23449 L -0.53489 -0.23032 C -0.53646 -0.23125 -0.53828 -0.23148 -0.53958 -0.23264 C -0.54414 -0.23588 -0.54245 -0.2368 -0.54531 -0.24282 C -0.54648 -0.24514 -0.54765 -0.24699 -0.54896 -0.2493 C -0.54922 -0.25208 -0.54987 -0.25463 -0.55 -0.25764 C -0.55208 -0.30092 -0.54401 -0.3037 -0.55468 -0.29699 C -0.55677 -0.28611 -0.55898 -0.28032 -0.55599 -0.26782 C -0.55547 -0.26597 -0.55364 -0.26643 -0.55234 -0.26597 C -0.55065 -0.26365 -0.54414 -0.25393 -0.54192 -0.26365 C -0.54023 -0.27152 -0.54179 -0.28078 -0.54297 -0.28865 C -0.54336 -0.2912 -0.5457 -0.29143 -0.54687 -0.29282 C -0.54817 -0.2949 -0.54961 -0.29745 -0.5513 -0.2993 C -0.55351 -0.30162 -0.55677 -0.30416 -0.55937 -0.30532 C -0.56133 -0.30625 -0.56341 -0.30671 -0.56536 -0.30764 C -0.56653 -0.3081 -0.56758 -0.30949 -0.56875 -0.30949 C -0.57604 -0.31088 -0.58281 -0.31088 -0.58984 -0.3118 C -0.59349 -0.31296 -0.59752 -0.3118 -0.5983 -0.32014 C -0.5983 -0.32291 -0.59752 -0.32569 -0.59687 -0.32847 C -0.59752 -0.30902 -0.59687 -0.28935 -0.5983 -0.27014 C -0.59843 -0.26574 -0.59974 -0.27847 -0.60065 -0.28264 C -0.60234 -0.2912 -0.60117 -0.28703 -0.60403 -0.29514 C -0.60638 -0.31759 -0.60403 -0.2993 -0.60638 -0.31365 C -0.60677 -0.31643 -0.6069 -0.31944 -0.60781 -0.32199 C -0.6082 -0.3243 -0.60924 -0.32615 -0.60989 -0.32847 C -0.61015 -0.32615 -0.61107 -0.3243 -0.61107 -0.32199 C -0.61185 -0.30833 -0.61093 -0.29421 -0.61237 -0.28032 C -0.6125 -0.27824 -0.61471 -0.27893 -0.61562 -0.27847 L -0.65794 -0.28032 C -0.65963 -0.28078 -0.65768 -0.28634 -0.65677 -0.28865 C -0.65547 -0.29213 -0.65169 -0.29375 -0.64974 -0.29514 C -0.64687 -0.29421 -0.62982 -0.2949 -0.64271 -0.2743 C -0.64557 -0.26944 -0.65065 -0.27291 -0.65455 -0.27199 C -0.66601 -0.26527 -0.65937 -0.26852 -0.68489 -0.27199 C -0.69036 -0.27291 -0.7013 -0.27615 -0.7013 -0.27592 C -0.70234 -0.27708 -0.70351 -0.27824 -0.70468 -0.27847 C -0.71093 -0.27963 -0.71771 -0.27731 -0.72357 -0.28032 C -0.72708 -0.28217 -0.7164 -0.28171 -0.71302 -0.28264 C -0.71015 -0.2831 -0.70781 -0.28402 -0.70468 -0.28449 C -0.70364 -0.28541 -0.70247 -0.28611 -0.7013 -0.2868 C -0.69088 -0.29189 -0.70143 -0.28588 -0.69297 -0.29097 C -0.69192 -0.29004 -0.69049 -0.29004 -0.68958 -0.28865 C -0.6875 -0.28588 -0.68672 -0.28032 -0.68593 -0.27615 C -0.68867 -0.24838 -0.68607 -0.24953 -0.71875 -0.26597 C -0.72057 -0.26666 -0.72565 -0.28541 -0.72708 -0.29097 C -0.72734 -0.28865 -0.72799 -0.2868 -0.72812 -0.28449 C -0.72877 -0.27986 -0.72786 -0.27384 -0.72942 -0.27014 C -0.73073 -0.26713 -0.73346 -0.26875 -0.73515 -0.26782 C -0.74218 -0.26875 -0.74935 -0.26875 -0.75625 -0.27014 C -0.75755 -0.27014 -0.75885 -0.27083 -0.75989 -0.27199 C -0.76093 -0.27361 -0.76133 -0.27639 -0.76224 -0.27847 C -0.76966 -0.29444 -0.76224 -0.27523 -0.76797 -0.29097 C -0.76927 -0.28958 -0.7707 -0.28865 -0.77161 -0.2868 C -0.77226 -0.28495 -0.77187 -0.28194 -0.77265 -0.28032 C -0.7737 -0.27893 -0.77513 -0.27893 -0.7763 -0.27847 C -0.77825 -0.27754 -0.78034 -0.27708 -0.78203 -0.27615 C -0.78268 -0.26458 -0.78112 -0.25185 -0.78333 -0.24097 C -0.78359 -0.23935 -0.79323 -0.23541 -0.79505 -0.23449 C -0.79765 -0.24236 -0.79857 -0.24352 -0.79974 -0.25115 C -0.80091 -0.26041 -0.80065 -0.26527 -0.80312 -0.2743 C -0.8039 -0.27708 -0.80482 -0.27963 -0.80547 -0.28264 C -0.80599 -0.28449 -0.80599 -0.28703 -0.80677 -0.28865 C -0.80755 -0.29074 -0.80911 -0.29143 -0.81015 -0.29282 C -0.81146 -0.29236 -0.81302 -0.29259 -0.8138 -0.29097 C -0.81523 -0.28727 -0.81601 -0.27847 -0.81601 -0.27824 C -0.81536 -0.27338 -0.8151 -0.26736 -0.8125 -0.26365 C -0.81159 -0.2625 -0.81015 -0.26227 -0.80911 -0.2618 C -0.80755 -0.26227 -0.80547 -0.2618 -0.80442 -0.26365 C -0.80286 -0.26643 -0.80312 -0.275 -0.80312 -0.27847 L -0.15534 -0.05532 L -0.23607 -0.19699 " pathEditMode="relative" rAng="0" ptsTypes="AAAAAAAAAAAAAAAAAAAAAAAAAAAAAAAAAAAAAAAAAAAAAAAAAAAAAAAAAAAAAAAAAAAAAAAAAAAAAAAAAAAAAAAAAAAAAAAAAAAAAAAAAAAAAAAAAAAAAAAAAAAAAAAAAAAAAAAAAAAAAAAAAAAAAAAAAAAAAAAAAAAAAAAAAAAAAAAAAAAAAAAAAAAAAAAAAAAAAAAAAAAAAAAAAAAAAAAAAAAAAAA">
                                      <p:cBhvr>
                                        <p:cTn id="9" dur="2000" fill="hold"/>
                                        <p:tgtEl>
                                          <p:spTgt spid="9"/>
                                        </p:tgtEl>
                                        <p:attrNameLst>
                                          <p:attrName>ppt_x</p:attrName>
                                          <p:attrName>ppt_y</p:attrName>
                                        </p:attrNameLst>
                                      </p:cBhvr>
                                      <p:rCtr x="-47044" y="9583"/>
                                    </p:animMotion>
                                  </p:childTnLst>
                                </p:cTn>
                              </p:par>
                              <p:par>
                                <p:cTn id="10" presetID="0" presetClass="path" presetSubtype="0" accel="50000" decel="50000" fill="hold" grpId="0" nodeType="withEffect">
                                  <p:stCondLst>
                                    <p:cond delay="100"/>
                                  </p:stCondLst>
                                  <p:iterate type="lt">
                                    <p:tmPct val="10000"/>
                                  </p:iterate>
                                  <p:childTnLst>
                                    <p:animMotion origin="layout" path="M 0.07786 0.00509 L 0.07786 0.00533 C 0.07487 0.00926 0.07239 0.01412 0.06953 0.01783 C 0.06797 0.01921 0.06627 0.01945 0.06458 0.01991 C 0.05911 0.02083 0.05364 0.0213 0.04804 0.02199 C 0.04674 0.0213 0.04531 0.0213 0.04453 0.01991 C 0.04258 0.01644 0.0431 0.0081 0.04453 0.00509 C 0.04531 0.00278 0.04674 0.00208 0.04804 0.0007 C 0.05364 0.00324 0.05612 0.00139 0.05156 0.01783 C 0.05104 0.01968 0.04935 0.01945 0.04804 0.01991 C 0.04297 0.02107 0.03763 0.02107 0.03255 0.02199 C 0.02981 0.02245 0.02695 0.02338 0.02422 0.02408 C 0.02226 0.02338 0.01875 0.02523 0.01823 0.02199 C 0.01771 0.01921 0.01862 0.00093 0.0207 -0.00555 C 0.02122 -0.00787 0.02226 -0.00995 0.02304 -0.01204 C 0.02343 -0.00995 0.02422 -0.00787 0.02422 -0.00555 C 0.02422 0.03843 0.02591 0.02431 -0.00091 0.02199 C -0.00039 0.0169 -0.00157 0.01065 0.00026 0.00718 C 0.00325 0.00208 0.01263 0.01412 0.00403 0.01991 C -0.00235 0.02408 -0.00951 0.02269 -0.01641 0.02408 C -0.01667 0.02616 -0.01706 0.02824 -0.01758 0.03033 C -0.01836 0.03681 -0.01797 0.04398 -0.01979 0.04954 C -0.02045 0.05139 -0.02227 0.04838 -0.02357 0.04745 C -0.02774 0.04421 -0.02813 0.04329 -0.0319 0.03889 C -0.03242 0.0294 -0.03464 0.00972 -0.0319 0.0007 C -0.03086 -0.00185 -0.02852 0.00208 -0.02709 0.00278 C -0.02904 0.00533 -0.03242 0.0081 -0.03295 0.01343 C -0.03308 0.01574 -0.03256 0.01806 -0.0319 0.01991 C -0.03086 0.02176 -0.02722 0.02222 -0.02813 0.02408 C -0.0293 0.02616 -0.03125 0.02269 -0.03295 0.02199 C -0.03972 0.00995 -0.03438 0.02153 -0.03763 0.00926 C -0.03854 0.00579 -0.04271 -0.00347 -0.04362 -0.00555 C -0.0444 -0.00764 -0.04519 -0.01018 -0.04597 -0.01204 C -0.04701 -0.01389 -0.04844 -0.01481 -0.04961 -0.0162 C -0.05013 -0.01412 -0.05039 -0.01204 -0.05078 -0.00995 C -0.05287 0.00486 -0.05248 0.01273 -0.05313 0.03033 C -0.05873 0.02963 -0.06433 0.03009 -0.06979 0.02824 C -0.07123 0.02778 -0.07227 0.02523 -0.07344 0.02408 C -0.07448 0.02315 -0.07578 0.02269 -0.07696 0.02199 C -0.07956 0.01736 -0.08138 0.01505 -0.08308 0.00926 C -0.0836 0.00718 -0.0836 0.00486 -0.08412 0.00278 C -0.08555 -0.00162 -0.09141 -0.01273 -0.08881 -0.00995 C -0.08581 -0.00602 -0.08412 -0.00486 -0.08177 0.0007 C -0.07995 0.00486 -0.07696 0.01343 -0.07696 0.01366 C -0.07344 0.03264 -0.07448 0.01991 -0.09831 0.01991 L -0.09831 -0.02037 C -0.10104 -0.0162 -0.103 -0.0118 -0.10547 -0.00764 C -0.10664 -0.00602 -0.10821 -0.00555 -0.10912 -0.00347 C -0.11016 -0.00185 -0.1099 0.00093 -0.11029 0.00278 C -0.11172 0.00741 -0.11341 0.01134 -0.11498 0.01551 L -0.11745 0.02199 L -0.11979 0.02824 L -0.11979 0.02847 C -0.13972 0.02708 -0.15144 0.04468 -0.15313 0.01783 C -0.15339 0.01412 -0.15313 0.01065 -0.15313 0.00718 L 0.08255 0.00278 L 0.08255 0.00301 C 0.08099 0.00857 0.08008 0.01482 0.07786 0.01991 C 0.07435 0.02732 0.06862 0.02292 0.06458 0.02199 C 0.0569 0.01991 0.05937 0.02107 0.05403 0.01783 C 0.05312 0.0162 0.0483 0.00926 0.04922 0.00509 C 0.04974 0.00255 0.05156 0.00208 0.05273 0.0007 C 0.05403 0.00139 0.05573 0.00093 0.05625 0.00278 C 0.0582 0.00926 0.05299 0.01065 0.05156 0.01134 C 0.0375 0.00995 0.02968 0.02176 0.0276 0.00278 C 0.02721 -0.00278 0.02695 -0.00833 0.02656 -0.01412 C 0.02409 0.01783 0.02955 0.0125 0.0207 0.01783 C 0.01588 0.0169 0.0108 0.01875 0.00638 0.01551 C 0.00481 0.01458 0.00547 0.00995 0.00521 0.00718 C 0.00377 -0.00139 0.00468 0.00162 0.00026 -0.00347 C -0.00287 -0.00162 -0.01198 0.00162 -0.00196 0.01551 C 0.00039 0.01898 0.00442 0.01412 0.00755 0.01343 C 0.00716 0.00926 0.00755 0.0044 0.00638 0.0007 C 0.00573 -0.00116 0.00403 -0.00139 0.00286 -0.00139 C 3.125E-6 -0.00139 -0.00287 -1.11111E-6 -0.0056 0.0007 C -0.00951 0.02176 -0.00287 -0.01042 -0.01029 0.01343 C -0.01146 0.01736 -0.01198 0.02199 -0.01263 0.02616 L -0.01381 0.03264 C -0.0142 0.0375 -0.01381 0.04283 -0.01511 0.04745 C -0.01563 0.04931 -0.01758 0.05046 -0.01862 0.04954 C -0.0194 0.04884 -0.0237 0.03681 -0.02461 0.03472 C -0.03099 -1.11111E-6 -0.02331 0.04352 -0.02813 0.00926 C -0.03021 -0.00509 -0.03334 -0.00509 -0.02709 -0.00139 C -0.02578 -1.11111E-6 -0.0237 0.00046 -0.02357 0.00278 C -0.02266 0.0088 -0.02774 0.01042 -0.0293 0.01134 C -0.02722 0.03495 -0.02995 0.01551 -0.02578 0.03033 C -0.02474 0.0338 -0.02409 0.0375 -0.02357 0.04097 C -0.02305 0.04306 -0.0211 0.04745 -0.02214 0.04745 C -0.02357 0.04745 -0.02383 0.04329 -0.02461 0.04097 C -0.02552 0.0382 -0.02591 0.03519 -0.02709 0.03264 C -0.028 0.03009 -0.02943 0.02847 -0.03047 0.02616 C -0.03308 0.02083 -0.03529 0.01482 -0.03763 0.00926 C -0.04206 -0.00139 -0.04011 0.0037 -0.04362 -0.00555 C -0.04401 -0.00833 -0.04401 -0.01157 -0.04492 -0.01412 C -0.05209 -0.03981 -0.04597 -0.00949 -0.04961 -0.02893 C -0.05013 -0.02685 -0.05065 -0.02477 -0.05078 -0.02268 C -0.05183 -0.00555 -0.05013 0.01227 -0.05313 0.02824 C -0.0543 0.03264 -0.05703 0.02245 -0.05912 0.01991 C -0.06276 0.01482 -0.06211 0.01597 -0.06628 0.01343 C -0.06758 0.01134 -0.06836 0.0088 -0.06979 0.00718 C -0.07084 0.00579 -0.07266 0.00648 -0.07344 0.00509 C -0.07448 0.00347 -0.07474 0.00023 -0.07578 -0.00139 C -0.07709 -0.00347 -0.07891 -0.00417 -0.08047 -0.00555 C -0.08086 -0.00347 -0.08177 -0.00139 -0.08177 0.0007 C -0.08177 0.00509 -0.0793 0.01019 -0.07813 0.01343 C -0.07891 0.01783 -0.0793 0.0257 -0.08412 0.02199 C -0.08594 0.0206 -0.08646 0.0162 -0.08776 0.01343 L -0.09141 -0.00555 C -0.09193 -0.00764 -0.09193 -0.01018 -0.09245 -0.01204 C -0.09792 -0.02662 -0.09128 -0.00856 -0.09831 -0.02893 C -0.09909 -0.03102 -0.1 -0.0331 -0.10104 -0.03518 C -0.10664 -0.02824 -0.10352 -0.0331 -0.10912 -0.01829 L -0.11381 -0.00555 C -0.11459 -0.00139 -0.11511 0.00301 -0.11628 0.00718 C -0.11927 0.01759 -0.1181 0.0125 -0.11979 0.02199 C -0.12175 0.0206 -0.1237 0.01898 -0.12578 0.01783 C -0.12735 0.0169 -0.12904 0.01667 -0.13047 0.01551 C -0.13229 0.01458 -0.13373 0.01296 -0.13529 0.01134 C -0.13646 0.01019 -0.13763 0.0081 -0.13894 0.00718 C -0.14284 0.00417 -0.15339 0.00324 -0.15547 0.00278 L -0.15078 0.00509 C -0.14388 0.0132 -0.14818 0.00741 -0.13894 0.02408 L -0.13529 0.03033 C -0.14375 0.03426 -0.13724 0.03241 -0.14961 0.03033 C -0.15547 0.0294 -0.16146 0.02894 -0.16745 0.02824 C -0.17058 0.02685 -0.17513 0.02894 -0.17696 0.02408 L -0.18164 0.01134 L -0.18412 0.00509 C -0.1849 0.00093 -0.18724 -0.00833 -0.18412 -0.01204 C -0.18295 -0.01342 -0.18256 -0.00764 -0.18164 -0.00555 C -0.18229 -0.00069 -0.18177 0.00463 -0.18295 0.00926 C -0.18386 0.01343 -0.18959 0.01482 -0.19141 0.01551 C -0.19961 0.01482 -0.20795 0.01505 -0.21628 0.01343 C -0.21745 0.0132 -0.21394 0.01181 -0.21263 0.01134 C -0.21029 0.01042 -0.20795 0.00995 -0.20547 0.00926 C -0.20586 0.01204 -0.2056 0.01551 -0.2069 0.01783 C -0.20782 0.02014 -0.20964 0.02176 -0.21146 0.02199 L -0.23412 0.01991 C -0.24024 0.01713 -0.24584 0.01759 -0.23659 -0.00347 C -0.23516 -0.00625 -0.23242 -0.00208 -0.23047 -0.00139 C -0.23086 0.00347 -0.23021 0.00926 -0.23177 0.01343 C -0.23256 0.01597 -0.23477 0.01528 -0.23659 0.01551 C -0.24479 0.01667 -0.25313 0.0169 -0.26146 0.01783 C -0.26185 0.02477 -0.26133 0.03218 -0.26263 0.03889 C -0.26302 0.04097 -0.26498 0.04051 -0.26615 0.04097 C -0.26914 0.0419 -0.27136 0.04236 -0.27357 0.04306 C -0.27448 0.04236 -0.27617 0.04283 -0.27696 0.04097 C -0.27813 0.03866 -0.278 0.03542 -0.27813 0.03264 C -0.27865 0.02824 -0.27839 0.02384 -0.2793 0.01991 C -0.28021 0.01713 -0.28164 0.01528 -0.28282 0.01343 C -0.28399 0.01181 -0.28516 0.01019 -0.28646 0.00926 C -0.28815 0.00787 -0.29584 0.00556 -0.29714 0.00509 C -0.29844 0.0044 -0.29948 0.00347 -0.30078 0.00278 C -0.30157 0.0007 -0.30261 -0.00116 -0.30313 -0.00347 C -0.30378 -0.00625 -0.30274 -0.01088 -0.3043 -0.01204 C -0.30651 -0.01366 -0.30912 -0.01065 -0.31146 -0.00995 C -0.31185 -0.00764 -0.31224 -0.00555 -0.31263 -0.00347 C -0.31381 0.00208 -0.31641 0.00741 -0.31641 0.01343 C -0.31641 0.01597 -0.3112 0.01759 -0.31263 0.01783 L -0.33894 0.01551 C -0.3392 0.01343 -0.33894 0.00926 -0.33998 0.00926 C -0.34141 0.00926 -0.34102 0.01528 -0.34245 0.01551 C -0.34753 0.0169 -0.353 0.01412 -0.35782 0.01343 C -0.37279 0.00695 -0.3543 0.01343 -0.36615 0.01343 C -0.36823 0.01343 -0.37019 0.01204 -0.37214 0.01134 C -0.37722 -0.00208 -0.37188 0.00787 -0.37696 0.01134 C -0.37995 0.01343 -0.38334 0.01273 -0.38646 0.01343 C -0.38776 0.01273 -0.38959 0.01343 -0.38998 0.01134 C -0.39063 0.00787 -0.39024 0.00324 -0.38881 0.0007 C -0.38789 -0.00092 -0.38802 0.00509 -0.38776 0.00718 C -0.38802 0.00995 -0.3875 0.01366 -0.38881 0.01551 C -0.39037 0.01783 -0.39271 0.01736 -0.39479 0.01783 C -0.40274 0.01875 -0.41068 0.01921 -0.41862 0.01991 C -0.41901 0.02408 -0.41849 0.02894 -0.41979 0.03264 C -0.42123 0.03658 -0.42865 0.0382 -0.43047 0.03889 C -0.43243 0.0382 -0.43542 0.03982 -0.43646 0.03681 C -0.43763 0.0331 -0.43542 0.02847 -0.43529 0.02408 C -0.43503 0.01713 -0.43529 0.00995 -0.43529 0.00278 L 0.15286 0.02408 " pathEditMode="relative" rAng="0" ptsTypes="AAAAAAAAAAAAAAAAAAAAAAAAAAAAAAAAAAAAAAAAAAAAAAAAAAAAAAAAAAAAAAAAAAAAAAAAAAAAAAAAAAAAAAAAAAAAAAAAAAAAAAAAAAAAAAAAAAAAAAAAAAAAAAAAAAAAAAAAAAAAAAAAAAAAAAAAAAAAAAAAAAAAAAAAAAAAAAAAAAA">
                                      <p:cBhvr>
                                        <p:cTn id="11" dur="2000" fill="hold"/>
                                        <p:tgtEl>
                                          <p:spTgt spid="4"/>
                                        </p:tgtEl>
                                        <p:attrNameLst>
                                          <p:attrName>ppt_x</p:attrName>
                                          <p:attrName>ppt_y</p:attrName>
                                        </p:attrNameLst>
                                      </p:cBhvr>
                                      <p:rCtr x="-21992" y="231"/>
                                    </p:animMotion>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6C5888C-E095-4B6A-B4C5-F8E2724AEB0B}"/>
              </a:ext>
            </a:extLst>
          </p:cNvPr>
          <p:cNvSpPr>
            <a:spLocks noGrp="1"/>
          </p:cNvSpPr>
          <p:nvPr>
            <p:ph type="subTitle" idx="1"/>
          </p:nvPr>
        </p:nvSpPr>
        <p:spPr>
          <a:xfrm>
            <a:off x="2166939" y="2571751"/>
            <a:ext cx="8072437" cy="3857625"/>
          </a:xfrm>
          <a:blipFill>
            <a:blip r:embed="rId2"/>
            <a:tile tx="0" ty="0" sx="100000" sy="100000" flip="none" algn="tl"/>
          </a:blipFill>
          <a:ln>
            <a:miter lim="800000"/>
            <a:headEnd/>
            <a:tailEnd/>
          </a:ln>
        </p:spPr>
        <p:txBody>
          <a:bodyPr rtlCol="0">
            <a:normAutofit/>
          </a:bodyPr>
          <a:lstStyle/>
          <a:p>
            <a:pPr>
              <a:defRPr/>
            </a:pPr>
            <a:endParaRPr lang="fr-FR" dirty="0"/>
          </a:p>
        </p:txBody>
      </p:sp>
      <p:sp>
        <p:nvSpPr>
          <p:cNvPr id="4" name="Titre 1">
            <a:extLst>
              <a:ext uri="{FF2B5EF4-FFF2-40B4-BE49-F238E27FC236}">
                <a16:creationId xmlns:a16="http://schemas.microsoft.com/office/drawing/2014/main" id="{27745817-7CBF-4CDF-B4B9-988E1B43B5B7}"/>
              </a:ext>
            </a:extLst>
          </p:cNvPr>
          <p:cNvSpPr>
            <a:spLocks noGrp="1"/>
          </p:cNvSpPr>
          <p:nvPr>
            <p:ph type="ctrTitle"/>
          </p:nvPr>
        </p:nvSpPr>
        <p:spPr>
          <a:xfrm>
            <a:off x="0" y="1"/>
            <a:ext cx="12299157" cy="2285422"/>
          </a:xfrm>
          <a:solidFill>
            <a:srgbClr val="FFC000"/>
          </a:solidFill>
          <a:ln>
            <a:miter lim="800000"/>
            <a:headEnd/>
            <a:tailEnd/>
          </a:ln>
          <a:effectLst>
            <a:glow rad="63500">
              <a:schemeClr val="accent5">
                <a:satMod val="175000"/>
                <a:alpha val="40000"/>
              </a:schemeClr>
            </a:glow>
          </a:effectLst>
        </p:spPr>
        <p:txBody>
          <a:bodyPr rtlCol="0">
            <a:normAutofit fontScale="90000"/>
          </a:bodyPr>
          <a:lstStyle/>
          <a:p>
            <a:pPr rtl="1">
              <a:defRPr/>
            </a:pP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r-FR" dirty="0"/>
              <a:t/>
            </a:r>
            <a:br>
              <a:rPr lang="fr-FR" dirty="0"/>
            </a:b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en-US" b="1" dirty="0"/>
              <a:t> </a:t>
            </a:r>
            <a:r>
              <a:rPr lang="fr-FR" dirty="0"/>
              <a:t/>
            </a:r>
            <a:br>
              <a:rPr lang="fr-FR" dirty="0"/>
            </a:br>
            <a:endParaRPr lang="fr-FR" dirty="0"/>
          </a:p>
        </p:txBody>
      </p:sp>
      <p:sp>
        <p:nvSpPr>
          <p:cNvPr id="5" name="Subtitle 2">
            <a:extLst>
              <a:ext uri="{FF2B5EF4-FFF2-40B4-BE49-F238E27FC236}">
                <a16:creationId xmlns:a16="http://schemas.microsoft.com/office/drawing/2014/main" id="{CA8B7CD4-C7CB-4B61-B418-C5766240F688}"/>
              </a:ext>
            </a:extLst>
          </p:cNvPr>
          <p:cNvSpPr txBox="1">
            <a:spLocks/>
          </p:cNvSpPr>
          <p:nvPr/>
        </p:nvSpPr>
        <p:spPr bwMode="auto">
          <a:xfrm>
            <a:off x="0" y="2265237"/>
            <a:ext cx="12299157" cy="4717454"/>
          </a:xfrm>
          <a:prstGeom prst="rect">
            <a:avLst/>
          </a:prstGeom>
          <a:blipFill>
            <a:blip r:embed="rId3"/>
            <a:tile tx="0" ty="0" sx="100000" sy="100000" flip="none" algn="tl"/>
          </a:blipFill>
          <a:ln>
            <a:noFill/>
          </a:ln>
        </p:spPr>
        <p:txBody>
          <a:bodyPr>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defRPr/>
            </a:pPr>
            <a:endParaRPr lang="ar-AE" dirty="0"/>
          </a:p>
          <a:p>
            <a:pPr algn="r">
              <a:defRPr/>
            </a:pPr>
            <a:endParaRPr lang="ar-AE" dirty="0"/>
          </a:p>
          <a:p>
            <a:pPr algn="r">
              <a:defRPr/>
            </a:pPr>
            <a:endParaRPr lang="ar-AE" dirty="0"/>
          </a:p>
          <a:p>
            <a:pPr algn="r">
              <a:defRPr/>
            </a:pPr>
            <a:endParaRPr lang="ar-AE" dirty="0"/>
          </a:p>
          <a:p>
            <a:pPr algn="r">
              <a:defRPr/>
            </a:pPr>
            <a:endParaRPr lang="ar-AE" dirty="0"/>
          </a:p>
          <a:p>
            <a:pPr algn="r">
              <a:defRPr/>
            </a:pPr>
            <a:endParaRPr lang="ar-AE" dirty="0"/>
          </a:p>
          <a:p>
            <a:pPr algn="r">
              <a:defRPr/>
            </a:pPr>
            <a:endParaRPr lang="en-US" dirty="0"/>
          </a:p>
        </p:txBody>
      </p:sp>
      <p:pic>
        <p:nvPicPr>
          <p:cNvPr id="7" name="Image 6">
            <a:extLst>
              <a:ext uri="{FF2B5EF4-FFF2-40B4-BE49-F238E27FC236}">
                <a16:creationId xmlns:a16="http://schemas.microsoft.com/office/drawing/2014/main" id="{E72AB8DB-7E9D-4EBE-A476-68109AC390BB}"/>
              </a:ext>
            </a:extLst>
          </p:cNvPr>
          <p:cNvPicPr>
            <a:picLocks noChangeAspect="1"/>
          </p:cNvPicPr>
          <p:nvPr/>
        </p:nvPicPr>
        <p:blipFill>
          <a:blip r:embed="rId4"/>
          <a:stretch>
            <a:fillRect/>
          </a:stretch>
        </p:blipFill>
        <p:spPr>
          <a:xfrm>
            <a:off x="10448925" y="3690144"/>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a:extLst>
              <a:ext uri="{FF2B5EF4-FFF2-40B4-BE49-F238E27FC236}">
                <a16:creationId xmlns:a16="http://schemas.microsoft.com/office/drawing/2014/main" id="{F6C2C0EC-DB66-407D-AFAF-06DC578FAC22}"/>
              </a:ext>
            </a:extLst>
          </p:cNvPr>
          <p:cNvPicPr>
            <a:picLocks noChangeAspect="1"/>
          </p:cNvPicPr>
          <p:nvPr/>
        </p:nvPicPr>
        <p:blipFill>
          <a:blip r:embed="rId4"/>
          <a:stretch>
            <a:fillRect/>
          </a:stretch>
        </p:blipFill>
        <p:spPr>
          <a:xfrm>
            <a:off x="454820" y="3690144"/>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C558A464-751D-4208-BCA6-24C6824ACA12}"/>
              </a:ext>
            </a:extLst>
          </p:cNvPr>
          <p:cNvSpPr/>
          <p:nvPr/>
        </p:nvSpPr>
        <p:spPr>
          <a:xfrm>
            <a:off x="536624" y="1095106"/>
            <a:ext cx="11118749" cy="923330"/>
          </a:xfrm>
          <a:prstGeom prst="rect">
            <a:avLst/>
          </a:prstGeom>
          <a:noFill/>
        </p:spPr>
        <p:txBody>
          <a:bodyPr wrap="none" lIns="91440" tIns="45720" rIns="91440" bIns="45720">
            <a:spAutoFit/>
          </a:bodyPr>
          <a:lstStyle/>
          <a:p>
            <a:pPr algn="ctr"/>
            <a:r>
              <a:rPr lang="ar-AE"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كلية العلوم الاقتصادية و التجارية و علوم التسيير</a:t>
            </a:r>
            <a:endParaRPr lang="fr-F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8B144313-B7EB-4A67-BC7D-9CB8F65ED113}"/>
              </a:ext>
            </a:extLst>
          </p:cNvPr>
          <p:cNvSpPr/>
          <p:nvPr/>
        </p:nvSpPr>
        <p:spPr>
          <a:xfrm>
            <a:off x="1593273" y="246801"/>
            <a:ext cx="1006210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AE" sz="5400" b="1" dirty="0">
                <a:ln w="1905"/>
                <a:solidFill>
                  <a:srgbClr val="002060"/>
                </a:solidFill>
                <a:effectLst>
                  <a:outerShdw blurRad="38100" dist="38100" dir="2700000" algn="tl">
                    <a:srgbClr val="000000">
                      <a:alpha val="43137"/>
                    </a:srgbClr>
                  </a:outerShdw>
                </a:effectLst>
              </a:rPr>
              <a:t>جامعة محمد خيضر- </a:t>
            </a:r>
            <a:r>
              <a:rPr lang="ar-AE" sz="5400" b="1" dirty="0" smtClean="0">
                <a:ln w="1905"/>
                <a:solidFill>
                  <a:srgbClr val="002060"/>
                </a:solidFill>
                <a:effectLst>
                  <a:outerShdw blurRad="38100" dist="38100" dir="2700000" algn="tl">
                    <a:srgbClr val="000000">
                      <a:alpha val="43137"/>
                    </a:srgbClr>
                  </a:outerShdw>
                </a:effectLst>
              </a:rPr>
              <a:t>بسكرة-</a:t>
            </a:r>
            <a:endParaRPr lang="fr-FR" sz="5400" b="1" cap="none" spc="0" dirty="0">
              <a:ln/>
              <a:solidFill>
                <a:schemeClr val="accent4"/>
              </a:solidFill>
              <a:effectLst/>
            </a:endParaRPr>
          </a:p>
        </p:txBody>
      </p:sp>
      <p:sp>
        <p:nvSpPr>
          <p:cNvPr id="9" name="Rectangle 8">
            <a:extLst>
              <a:ext uri="{FF2B5EF4-FFF2-40B4-BE49-F238E27FC236}">
                <a16:creationId xmlns:a16="http://schemas.microsoft.com/office/drawing/2014/main" id="{D9B70B19-A8B8-488B-819E-FECB719C32CF}"/>
              </a:ext>
            </a:extLst>
          </p:cNvPr>
          <p:cNvSpPr/>
          <p:nvPr/>
        </p:nvSpPr>
        <p:spPr>
          <a:xfrm>
            <a:off x="0" y="2166536"/>
            <a:ext cx="12192000" cy="769441"/>
          </a:xfrm>
          <a:prstGeom prst="rect">
            <a:avLst/>
          </a:prstGeom>
          <a:noFill/>
        </p:spPr>
        <p:txBody>
          <a:bodyPr wrap="square" lIns="91440" tIns="45720" rIns="91440" bIns="45720">
            <a:spAutoFit/>
          </a:bodyPr>
          <a:lstStyle/>
          <a:p>
            <a:pPr algn="r" rtl="1">
              <a:defRPr/>
            </a:pPr>
            <a:r>
              <a:rPr lang="ar-DZ" sz="4400" b="1"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توازن المؤسسة في سوق المنافسة الاحتكارية و سوق احتكار القلة</a:t>
            </a:r>
            <a:endParaRPr lang="ar-DZ" sz="4400" b="1"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11" name="Image 10">
            <a:extLst>
              <a:ext uri="{FF2B5EF4-FFF2-40B4-BE49-F238E27FC236}">
                <a16:creationId xmlns:a16="http://schemas.microsoft.com/office/drawing/2014/main" id="{AD8B3D89-1AF7-44A0-A9A4-30C3345C1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788" y="3020741"/>
            <a:ext cx="6913522" cy="3551799"/>
          </a:xfrm>
          <a:prstGeom prst="rect">
            <a:avLst/>
          </a:prstGeom>
          <a:ln>
            <a:noFill/>
          </a:ln>
          <a:effectLst>
            <a:softEdge rad="112500"/>
          </a:effectLst>
        </p:spPr>
      </p:pic>
      <p:sp>
        <p:nvSpPr>
          <p:cNvPr id="13" name="Rectangle 12">
            <a:extLst>
              <a:ext uri="{FF2B5EF4-FFF2-40B4-BE49-F238E27FC236}">
                <a16:creationId xmlns:a16="http://schemas.microsoft.com/office/drawing/2014/main" id="{69010496-BC2D-45D4-A907-88247ECCF6AC}"/>
              </a:ext>
            </a:extLst>
          </p:cNvPr>
          <p:cNvSpPr/>
          <p:nvPr/>
        </p:nvSpPr>
        <p:spPr>
          <a:xfrm>
            <a:off x="2246442" y="3353974"/>
            <a:ext cx="3824068" cy="830997"/>
          </a:xfrm>
          <a:prstGeom prst="rect">
            <a:avLst/>
          </a:prstGeom>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rtl="1">
              <a:defRPr/>
            </a:pPr>
            <a:r>
              <a:rPr lang="ar-AE" sz="4800" b="1" dirty="0">
                <a:ln w="1905"/>
                <a:solidFill>
                  <a:srgbClr val="002060"/>
                </a:solidFill>
                <a:effectLst>
                  <a:outerShdw blurRad="38100" dist="38100" dir="2700000" algn="tl">
                    <a:srgbClr val="000000">
                      <a:alpha val="43137"/>
                    </a:srgbClr>
                  </a:outerShdw>
                </a:effectLst>
              </a:rPr>
              <a:t>أ.د/ خليفي عيسى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2830" y="1"/>
            <a:ext cx="11928143" cy="1705970"/>
          </a:xfrm>
          <a:solidFill>
            <a:srgbClr val="FFC000"/>
          </a:solidFill>
        </p:spPr>
        <p:txBody>
          <a:bodyPr>
            <a:noAutofit/>
          </a:bodyPr>
          <a:lstStyle/>
          <a:p>
            <a:r>
              <a:rPr lang="ar-DZ" sz="4000" b="1" dirty="0">
                <a:solidFill>
                  <a:srgbClr val="002060"/>
                </a:solidFill>
                <a:effectLst>
                  <a:outerShdw blurRad="38100" dist="38100" dir="2700000" algn="tl">
                    <a:srgbClr val="000000">
                      <a:alpha val="43137"/>
                    </a:srgbClr>
                  </a:outerShdw>
                </a:effectLst>
              </a:rPr>
              <a:t>توازن المؤسسة في سوق المنافسة الاحتكارية و سوق احتكار القلة</a:t>
            </a:r>
            <a:br>
              <a:rPr lang="ar-DZ" sz="4000" b="1" dirty="0">
                <a:solidFill>
                  <a:srgbClr val="002060"/>
                </a:solidFill>
                <a:effectLst>
                  <a:outerShdw blurRad="38100" dist="38100" dir="2700000" algn="tl">
                    <a:srgbClr val="000000">
                      <a:alpha val="43137"/>
                    </a:srgbClr>
                  </a:outerShdw>
                </a:effectLst>
              </a:rPr>
            </a:br>
            <a:endParaRPr lang="fr-FR" sz="4000" b="1" dirty="0">
              <a:solidFill>
                <a:srgbClr val="002060"/>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22829" y="1883391"/>
            <a:ext cx="11928143" cy="4831308"/>
          </a:xfrm>
          <a:blipFill>
            <a:blip r:embed="rId2"/>
            <a:tile tx="0" ty="0" sx="100000" sy="100000" flip="none" algn="tl"/>
          </a:blipFill>
        </p:spPr>
        <p:txBody>
          <a:bodyPr>
            <a:normAutofit/>
          </a:bodyPr>
          <a:lstStyle/>
          <a:p>
            <a:pPr marL="342900" indent="-342900" algn="r" rtl="1">
              <a:buFont typeface="Wingdings" panose="05000000000000000000" pitchFamily="2" charset="2"/>
              <a:buChar char="q"/>
            </a:pPr>
            <a:endParaRPr lang="ar-DZ" sz="3600" b="1" dirty="0" smtClean="0">
              <a:solidFill>
                <a:srgbClr val="FFFF00"/>
              </a:solidFill>
              <a:effectLst>
                <a:outerShdw blurRad="38100" dist="38100" dir="2700000" algn="tl">
                  <a:srgbClr val="000000">
                    <a:alpha val="43137"/>
                  </a:srgbClr>
                </a:outerShdw>
              </a:effectLst>
            </a:endParaRPr>
          </a:p>
          <a:p>
            <a:pPr marL="342900" indent="-342900" algn="r" rtl="1">
              <a:buFont typeface="Wingdings" panose="05000000000000000000" pitchFamily="2" charset="2"/>
              <a:buChar char="q"/>
            </a:pPr>
            <a:r>
              <a:rPr lang="ar-DZ" sz="4400" b="1" dirty="0" smtClean="0">
                <a:solidFill>
                  <a:srgbClr val="FFFF00"/>
                </a:solidFill>
                <a:effectLst>
                  <a:outerShdw blurRad="38100" dist="38100" dir="2700000" algn="tl">
                    <a:srgbClr val="000000">
                      <a:alpha val="43137"/>
                    </a:srgbClr>
                  </a:outerShdw>
                </a:effectLst>
              </a:rPr>
              <a:t> سوق </a:t>
            </a:r>
            <a:r>
              <a:rPr lang="ar-DZ" sz="4400" b="1" dirty="0">
                <a:solidFill>
                  <a:srgbClr val="FFFF00"/>
                </a:solidFill>
                <a:effectLst>
                  <a:outerShdw blurRad="38100" dist="38100" dir="2700000" algn="tl">
                    <a:srgbClr val="000000">
                      <a:alpha val="43137"/>
                    </a:srgbClr>
                  </a:outerShdw>
                </a:effectLst>
              </a:rPr>
              <a:t>المنافسة </a:t>
            </a:r>
            <a:r>
              <a:rPr lang="ar-DZ" sz="4400" b="1" dirty="0" smtClean="0">
                <a:solidFill>
                  <a:srgbClr val="FFFF00"/>
                </a:solidFill>
                <a:effectLst>
                  <a:outerShdw blurRad="38100" dist="38100" dir="2700000" algn="tl">
                    <a:srgbClr val="000000">
                      <a:alpha val="43137"/>
                    </a:srgbClr>
                  </a:outerShdw>
                </a:effectLst>
              </a:rPr>
              <a:t>الاحتكارية.</a:t>
            </a:r>
          </a:p>
          <a:p>
            <a:pPr algn="r" rtl="1"/>
            <a:endParaRPr lang="ar-DZ" sz="3600" b="1" dirty="0" smtClean="0">
              <a:solidFill>
                <a:srgbClr val="FFFF00"/>
              </a:solidFill>
              <a:effectLst>
                <a:outerShdw blurRad="38100" dist="38100" dir="2700000" algn="tl">
                  <a:srgbClr val="000000">
                    <a:alpha val="43137"/>
                  </a:srgbClr>
                </a:outerShdw>
              </a:effectLst>
            </a:endParaRPr>
          </a:p>
          <a:p>
            <a:pPr algn="r" rtl="1"/>
            <a:endParaRPr lang="ar-DZ" sz="3600" b="1" dirty="0">
              <a:solidFill>
                <a:srgbClr val="FFFF00"/>
              </a:solidFill>
              <a:effectLst>
                <a:outerShdw blurRad="38100" dist="38100" dir="2700000" algn="tl">
                  <a:srgbClr val="000000">
                    <a:alpha val="43137"/>
                  </a:srgbClr>
                </a:outerShdw>
              </a:effectLst>
            </a:endParaRPr>
          </a:p>
          <a:p>
            <a:pPr marL="571500" indent="-571500" algn="r" rtl="1">
              <a:buFont typeface="Wingdings" panose="05000000000000000000" pitchFamily="2" charset="2"/>
              <a:buChar char="q"/>
            </a:pPr>
            <a:r>
              <a:rPr lang="ar-DZ" sz="4400" b="1" dirty="0" smtClean="0">
                <a:solidFill>
                  <a:srgbClr val="FFFF00"/>
                </a:solidFill>
                <a:effectLst>
                  <a:outerShdw blurRad="38100" dist="38100" dir="2700000" algn="tl">
                    <a:srgbClr val="000000">
                      <a:alpha val="43137"/>
                    </a:srgbClr>
                  </a:outerShdw>
                </a:effectLst>
              </a:rPr>
              <a:t>سوق احتكار القلة.</a:t>
            </a:r>
            <a:endParaRPr lang="fr-FR" sz="4400" b="1" dirty="0">
              <a:solidFill>
                <a:srgbClr val="FFFF00"/>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49" y="2241645"/>
            <a:ext cx="4572000" cy="4114800"/>
          </a:xfrm>
          <a:prstGeom prst="rect">
            <a:avLst/>
          </a:prstGeom>
          <a:ln>
            <a:noFill/>
          </a:ln>
          <a:effectLst>
            <a:softEdge rad="112500"/>
          </a:effectLst>
        </p:spPr>
      </p:pic>
    </p:spTree>
    <p:extLst>
      <p:ext uri="{BB962C8B-B14F-4D97-AF65-F5344CB8AC3E}">
        <p14:creationId xmlns:p14="http://schemas.microsoft.com/office/powerpoint/2010/main" val="1396644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C917897-DDB0-43FE-806F-72935F5A1A56}"/>
              </a:ext>
            </a:extLst>
          </p:cNvPr>
          <p:cNvSpPr>
            <a:spLocks noGrp="1"/>
          </p:cNvSpPr>
          <p:nvPr>
            <p:ph type="subTitle" idx="1"/>
          </p:nvPr>
        </p:nvSpPr>
        <p:spPr>
          <a:xfrm>
            <a:off x="61516" y="1364566"/>
            <a:ext cx="12068968" cy="5377428"/>
          </a:xfrm>
          <a:blipFill>
            <a:blip r:embed="rId2"/>
            <a:tile tx="0" ty="0" sx="100000" sy="100000" flip="none" algn="tl"/>
          </a:blipFill>
        </p:spPr>
        <p:txBody>
          <a:bodyPr>
            <a:normAutofit/>
          </a:bodyPr>
          <a:lstStyle/>
          <a:p>
            <a:pPr algn="r" rtl="1"/>
            <a:r>
              <a:rPr lang="ar-DZ" sz="3600" b="1" dirty="0">
                <a:solidFill>
                  <a:srgbClr val="00B0F0"/>
                </a:solidFill>
                <a:effectLst>
                  <a:outerShdw blurRad="38100" dist="38100" dir="2700000" algn="tl">
                    <a:srgbClr val="000000">
                      <a:alpha val="43137"/>
                    </a:srgbClr>
                  </a:outerShdw>
                </a:effectLst>
              </a:rPr>
              <a:t>1- </a:t>
            </a:r>
            <a:r>
              <a:rPr lang="ar-DZ" sz="3600" b="1" u="sng" dirty="0">
                <a:solidFill>
                  <a:srgbClr val="00B0F0"/>
                </a:solidFill>
                <a:effectLst>
                  <a:outerShdw blurRad="38100" dist="38100" dir="2700000" algn="tl">
                    <a:srgbClr val="000000">
                      <a:alpha val="43137"/>
                    </a:srgbClr>
                  </a:outerShdw>
                </a:effectLst>
              </a:rPr>
              <a:t>شروط سوق المنافسة الاحتكارية</a:t>
            </a:r>
            <a:r>
              <a:rPr lang="ar-DZ" sz="3600" b="1" dirty="0">
                <a:solidFill>
                  <a:srgbClr val="00B0F0"/>
                </a:solidFill>
                <a:effectLst>
                  <a:outerShdw blurRad="38100" dist="38100" dir="2700000" algn="tl">
                    <a:srgbClr val="000000">
                      <a:alpha val="43137"/>
                    </a:srgbClr>
                  </a:outerShdw>
                </a:effectLst>
              </a:rPr>
              <a:t>:</a:t>
            </a:r>
            <a:endParaRPr lang="fr-FR" sz="3600" b="1" dirty="0">
              <a:solidFill>
                <a:srgbClr val="00B0F0"/>
              </a:solidFill>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q"/>
            </a:pPr>
            <a:r>
              <a:rPr lang="ar-DZ" sz="3600" b="1" dirty="0">
                <a:solidFill>
                  <a:srgbClr val="FFFF00"/>
                </a:solidFill>
                <a:effectLst>
                  <a:outerShdw blurRad="38100" dist="38100" dir="2700000" algn="tl">
                    <a:srgbClr val="000000">
                      <a:alpha val="43137"/>
                    </a:srgbClr>
                  </a:outerShdw>
                </a:effectLst>
              </a:rPr>
              <a:t>وجود عدد كبير من المنتجين إما بشكل فردي أو على شكل مؤسسات، و لكنها أقل عددا من مؤسسات سوق المنافسة التامة.</a:t>
            </a:r>
            <a:endParaRPr lang="fr-FR" sz="3600" b="1" dirty="0">
              <a:solidFill>
                <a:srgbClr val="FFFF00"/>
              </a:solidFill>
              <a:effectLst>
                <a:outerShdw blurRad="38100" dist="38100" dir="2700000" algn="tl">
                  <a:srgbClr val="000000">
                    <a:alpha val="43137"/>
                  </a:srgbClr>
                </a:outerShdw>
              </a:effectLst>
            </a:endParaRPr>
          </a:p>
          <a:p>
            <a:pPr marL="571500" lvl="0" indent="-571500" algn="r" rtl="1">
              <a:buFont typeface="Wingdings" panose="05000000000000000000" pitchFamily="2" charset="2"/>
              <a:buChar char="q"/>
            </a:pPr>
            <a:r>
              <a:rPr lang="ar-DZ" sz="3600" b="1" dirty="0">
                <a:solidFill>
                  <a:srgbClr val="FFFF00"/>
                </a:solidFill>
                <a:effectLst>
                  <a:outerShdw blurRad="38100" dist="38100" dir="2700000" algn="tl">
                    <a:srgbClr val="000000">
                      <a:alpha val="43137"/>
                    </a:srgbClr>
                  </a:outerShdw>
                </a:effectLst>
              </a:rPr>
              <a:t>السلع في سوق المنافسة الاحتكارية ليست متجانسة، و لكنها تكون متشابهة، حيث المؤسسات تنتج سلعا متشابهة ولكن ليست متجانسة وبالتالي فهي بدائل جيدة ولكنها غير تامة. وبالتالي فان الطلب على سلعة كل واحد منهم لن يكون لا نهائي المرونة كما في سوق المنافسة التامة بل سيكون منحنى سالب الميل ولكنه مرن جداً (طلب كبير المرونة).</a:t>
            </a:r>
            <a:endParaRPr lang="fr-FR" sz="3600" b="1" dirty="0">
              <a:solidFill>
                <a:srgbClr val="FFFF00"/>
              </a:solidFill>
              <a:effectLst>
                <a:outerShdw blurRad="38100" dist="38100" dir="2700000" algn="tl">
                  <a:srgbClr val="000000">
                    <a:alpha val="43137"/>
                  </a:srgbClr>
                </a:outerShdw>
              </a:effectLst>
            </a:endParaRPr>
          </a:p>
          <a:p>
            <a:pPr algn="r" rtl="1"/>
            <a:endParaRPr lang="fr-FR" sz="3600" b="1" dirty="0">
              <a:solidFill>
                <a:srgbClr val="FFFF00"/>
              </a:solidFill>
              <a:effectLst>
                <a:outerShdw blurRad="38100" dist="38100" dir="2700000" algn="tl">
                  <a:srgbClr val="000000">
                    <a:alpha val="43137"/>
                  </a:srgbClr>
                </a:outerShdw>
              </a:effectLst>
            </a:endParaRPr>
          </a:p>
        </p:txBody>
      </p:sp>
      <p:sp>
        <p:nvSpPr>
          <p:cNvPr id="4" name="Titre 1">
            <a:extLst>
              <a:ext uri="{FF2B5EF4-FFF2-40B4-BE49-F238E27FC236}">
                <a16:creationId xmlns:a16="http://schemas.microsoft.com/office/drawing/2014/main" id="{3B4DB2F1-7550-4B00-B203-B081E8760B66}"/>
              </a:ext>
            </a:extLst>
          </p:cNvPr>
          <p:cNvSpPr>
            <a:spLocks noGrp="1"/>
          </p:cNvSpPr>
          <p:nvPr>
            <p:ph type="ctrTitle"/>
          </p:nvPr>
        </p:nvSpPr>
        <p:spPr>
          <a:xfrm>
            <a:off x="61515" y="0"/>
            <a:ext cx="12068969" cy="1252025"/>
          </a:xfrm>
          <a:solidFill>
            <a:srgbClr val="FFFF00"/>
          </a:solidFill>
          <a:ln>
            <a:miter lim="800000"/>
            <a:headEnd/>
            <a:tailEnd/>
          </a:ln>
        </p:spPr>
        <p:txBody>
          <a:bodyPr rtlCol="0">
            <a:normAutofit/>
          </a:bodyPr>
          <a:lstStyle/>
          <a:p>
            <a:pPr>
              <a:defRPr/>
            </a:pPr>
            <a:r>
              <a:rPr lang="ar-DZ"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توازن المؤسسة في سوق المنافسة الاحتكارية </a:t>
            </a:r>
            <a:endParaRPr lang="fr-FR" dirty="0">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extLst>
      <p:ext uri="{BB962C8B-B14F-4D97-AF65-F5344CB8AC3E}">
        <p14:creationId xmlns:p14="http://schemas.microsoft.com/office/powerpoint/2010/main" val="223743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165717E-634A-4A62-980A-776FE199C67D}"/>
              </a:ext>
            </a:extLst>
          </p:cNvPr>
          <p:cNvSpPr>
            <a:spLocks noGrp="1"/>
          </p:cNvSpPr>
          <p:nvPr>
            <p:ph type="subTitle" idx="1"/>
          </p:nvPr>
        </p:nvSpPr>
        <p:spPr>
          <a:xfrm>
            <a:off x="101600" y="1596788"/>
            <a:ext cx="11945938" cy="5145206"/>
          </a:xfrm>
          <a:blipFill>
            <a:blip r:embed="rId2"/>
            <a:tile tx="0" ty="0" sx="100000" sy="100000" flip="none" algn="tl"/>
          </a:blipFill>
        </p:spPr>
        <p:txBody>
          <a:bodyPr>
            <a:normAutofit/>
          </a:bodyPr>
          <a:lstStyle/>
          <a:p>
            <a:pPr marL="571500" indent="-571500" algn="r" defTabSz="273050" rtl="1">
              <a:buFont typeface="Wingdings" panose="05000000000000000000" pitchFamily="2" charset="2"/>
              <a:buChar char="q"/>
            </a:pPr>
            <a:r>
              <a:rPr lang="ar-DZ" sz="3600" b="1" dirty="0" smtClean="0">
                <a:solidFill>
                  <a:srgbClr val="FFFF00"/>
                </a:solidFill>
                <a:effectLst>
                  <a:outerShdw blurRad="38100" dist="38100" dir="2700000" algn="tl">
                    <a:srgbClr val="000000">
                      <a:alpha val="43137"/>
                    </a:srgbClr>
                  </a:outerShdw>
                </a:effectLst>
              </a:rPr>
              <a:t>قلة </a:t>
            </a:r>
            <a:r>
              <a:rPr lang="ar-DZ" sz="3600" b="1" dirty="0">
                <a:solidFill>
                  <a:srgbClr val="FFFF00"/>
                </a:solidFill>
                <a:effectLst>
                  <a:outerShdw blurRad="38100" dist="38100" dir="2700000" algn="tl">
                    <a:srgbClr val="000000">
                      <a:alpha val="43137"/>
                    </a:srgbClr>
                  </a:outerShdw>
                </a:effectLst>
              </a:rPr>
              <a:t>الموانع التي تمنع دخول وخروج مؤسسات أخرى إلى هذا السوق. ولكن في الأجل الطويل يمكن لبعض المؤسسات الدخول والخروج من السوق، ولكن ليس بنفس السهولة التي توفرها سوق المنافسة التامة.</a:t>
            </a:r>
          </a:p>
          <a:p>
            <a:pPr marL="571500" indent="-571500" algn="r" rtl="1">
              <a:buFont typeface="Wingdings" panose="05000000000000000000" pitchFamily="2" charset="2"/>
              <a:buChar char="q"/>
              <a:tabLst>
                <a:tab pos="355600" algn="l"/>
              </a:tabLst>
            </a:pPr>
            <a:r>
              <a:rPr lang="ar-DZ" sz="3600" b="1" dirty="0">
                <a:solidFill>
                  <a:srgbClr val="FFFF00"/>
                </a:solidFill>
                <a:effectLst>
                  <a:outerShdw blurRad="38100" dist="38100" dir="2700000" algn="tl">
                    <a:srgbClr val="000000">
                      <a:alpha val="43137"/>
                    </a:srgbClr>
                  </a:outerShdw>
                </a:effectLst>
              </a:rPr>
              <a:t>	قوة المنافسة السعرية بين المؤسسات في هذه السوق تكون كبيرة، لإقناع المستهلك بجودة السلع و الحصول على اكبر حصة سوقية ( لا تعتمد على السعر فقط بل على الجودة و الخدمة).</a:t>
            </a:r>
          </a:p>
          <a:p>
            <a:pPr marL="571500" indent="-571500" algn="r" defTabSz="450850" rtl="1">
              <a:buFont typeface="Courier New" panose="02070309020205020404" pitchFamily="49" charset="0"/>
              <a:buChar char="o"/>
              <a:tabLst>
                <a:tab pos="534988" algn="l"/>
              </a:tabLst>
            </a:pPr>
            <a:r>
              <a:rPr lang="ar-DZ" sz="3600" b="1" dirty="0" smtClean="0">
                <a:solidFill>
                  <a:srgbClr val="FFFF00"/>
                </a:solidFill>
                <a:effectLst>
                  <a:outerShdw blurRad="38100" dist="38100" dir="2700000" algn="tl">
                    <a:srgbClr val="000000">
                      <a:alpha val="43137"/>
                    </a:srgbClr>
                  </a:outerShdw>
                </a:effectLst>
              </a:rPr>
              <a:t>  ومن </a:t>
            </a:r>
            <a:r>
              <a:rPr lang="ar-DZ" sz="3600" b="1" dirty="0">
                <a:solidFill>
                  <a:srgbClr val="FFFF00"/>
                </a:solidFill>
                <a:effectLst>
                  <a:outerShdw blurRad="38100" dist="38100" dir="2700000" algn="tl">
                    <a:srgbClr val="000000">
                      <a:alpha val="43137"/>
                    </a:srgbClr>
                  </a:outerShdw>
                </a:effectLst>
              </a:rPr>
              <a:t>أمثلة أسواق المنافسة الاحتكارية صالونات الحلاقة، سوق إنتاج الملابس الجاهزة، محطات البنزين، سوق الأثاث، سوق إنتاج وبيع الحلويات، محلات بيع الأدوية </a:t>
            </a:r>
            <a:r>
              <a:rPr lang="ar-DZ" sz="3600" b="1" dirty="0" smtClean="0">
                <a:solidFill>
                  <a:srgbClr val="FFFF00"/>
                </a:solidFill>
                <a:effectLst>
                  <a:outerShdw blurRad="38100" dist="38100" dir="2700000" algn="tl">
                    <a:srgbClr val="000000">
                      <a:alpha val="43137"/>
                    </a:srgbClr>
                  </a:outerShdw>
                </a:effectLst>
              </a:rPr>
              <a:t>( </a:t>
            </a:r>
            <a:r>
              <a:rPr lang="ar-DZ" sz="3600" b="1" dirty="0">
                <a:solidFill>
                  <a:srgbClr val="FFFF00"/>
                </a:solidFill>
                <a:effectLst>
                  <a:outerShdw blurRad="38100" dist="38100" dir="2700000" algn="tl">
                    <a:srgbClr val="000000">
                      <a:alpha val="43137"/>
                    </a:srgbClr>
                  </a:outerShdw>
                </a:effectLst>
              </a:rPr>
              <a:t>الصيدليات).</a:t>
            </a:r>
          </a:p>
          <a:p>
            <a:pPr algn="r" rtl="1"/>
            <a:endParaRPr lang="ar-DZ" sz="3200" b="1" dirty="0">
              <a:solidFill>
                <a:srgbClr val="FFFF00"/>
              </a:solidFill>
              <a:effectLst>
                <a:outerShdw blurRad="38100" dist="38100" dir="2700000" algn="tl">
                  <a:srgbClr val="000000">
                    <a:alpha val="43137"/>
                  </a:srgbClr>
                </a:outerShdw>
              </a:effectLst>
            </a:endParaRPr>
          </a:p>
          <a:p>
            <a:pPr algn="r" rtl="1"/>
            <a:endParaRPr lang="fr-FR" sz="3200" b="1" dirty="0">
              <a:solidFill>
                <a:srgbClr val="92D050"/>
              </a:solidFill>
              <a:effectLst>
                <a:outerShdw blurRad="38100" dist="38100" dir="2700000" algn="tl">
                  <a:srgbClr val="000000">
                    <a:alpha val="43137"/>
                  </a:srgbClr>
                </a:outerShdw>
              </a:effectLst>
            </a:endParaRPr>
          </a:p>
        </p:txBody>
      </p:sp>
      <p:sp>
        <p:nvSpPr>
          <p:cNvPr id="4" name="Titre 1">
            <a:extLst>
              <a:ext uri="{FF2B5EF4-FFF2-40B4-BE49-F238E27FC236}">
                <a16:creationId xmlns:a16="http://schemas.microsoft.com/office/drawing/2014/main" id="{459E117A-96D0-4F86-84B9-4B55CF22A7AC}"/>
              </a:ext>
            </a:extLst>
          </p:cNvPr>
          <p:cNvSpPr>
            <a:spLocks noGrp="1"/>
          </p:cNvSpPr>
          <p:nvPr>
            <p:ph type="ctrTitle"/>
          </p:nvPr>
        </p:nvSpPr>
        <p:spPr>
          <a:xfrm>
            <a:off x="101600" y="52764"/>
            <a:ext cx="11945938" cy="1420812"/>
          </a:xfrm>
          <a:solidFill>
            <a:srgbClr val="FFFF00"/>
          </a:solidFill>
          <a:ln>
            <a:miter lim="800000"/>
            <a:headEnd/>
            <a:tailEnd/>
          </a:ln>
        </p:spPr>
        <p:txBody>
          <a:bodyPr rtlCol="0">
            <a:normAutofit/>
          </a:bodyPr>
          <a:lstStyle/>
          <a:p>
            <a:pPr eaLnBrk="1" fontAlgn="auto" hangingPunct="1">
              <a:spcAft>
                <a:spcPts val="0"/>
              </a:spcAft>
              <a:defRPr/>
            </a:pPr>
            <a:r>
              <a:rPr lang="ar-DZ"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شروط المنافسة الاحتكارية</a:t>
            </a:r>
            <a:endParaRPr lang="fr-FR" dirty="0">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extLst>
      <p:ext uri="{BB962C8B-B14F-4D97-AF65-F5344CB8AC3E}">
        <p14:creationId xmlns:p14="http://schemas.microsoft.com/office/powerpoint/2010/main" val="3209553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D254D14-EAA7-4F3A-B29B-0B8D0230FF8E}"/>
              </a:ext>
            </a:extLst>
          </p:cNvPr>
          <p:cNvSpPr>
            <a:spLocks noGrp="1"/>
          </p:cNvSpPr>
          <p:nvPr>
            <p:ph type="subTitle" idx="1"/>
          </p:nvPr>
        </p:nvSpPr>
        <p:spPr>
          <a:xfrm>
            <a:off x="58056" y="1000475"/>
            <a:ext cx="12075887" cy="5857525"/>
          </a:xfrm>
          <a:blipFill>
            <a:blip r:embed="rId2"/>
            <a:tile tx="0" ty="0" sx="100000" sy="100000" flip="none" algn="tl"/>
          </a:blipFill>
        </p:spPr>
        <p:txBody>
          <a:bodyPr>
            <a:normAutofit fontScale="47500" lnSpcReduction="20000"/>
          </a:bodyPr>
          <a:lstStyle/>
          <a:p>
            <a:pPr algn="r" rtl="1"/>
            <a:r>
              <a:rPr lang="ar-DZ" sz="6700" b="1" dirty="0" smtClean="0">
                <a:solidFill>
                  <a:srgbClr val="FFFF00"/>
                </a:solidFill>
                <a:effectLst>
                  <a:outerShdw blurRad="38100" dist="38100" dir="2700000" algn="tl">
                    <a:srgbClr val="000000">
                      <a:alpha val="43137"/>
                    </a:srgbClr>
                  </a:outerShdw>
                </a:effectLst>
              </a:rPr>
              <a:t>سلوك </a:t>
            </a:r>
            <a:r>
              <a:rPr lang="ar-DZ" sz="6700" b="1" dirty="0">
                <a:solidFill>
                  <a:srgbClr val="FFFF00"/>
                </a:solidFill>
                <a:effectLst>
                  <a:outerShdw blurRad="38100" dist="38100" dir="2700000" algn="tl">
                    <a:srgbClr val="000000">
                      <a:alpha val="43137"/>
                    </a:srgbClr>
                  </a:outerShdw>
                </a:effectLst>
              </a:rPr>
              <a:t>المؤسسة في سوق المنافسة الاحتكارية في الفترة القصيرة يشبه سلوك المؤسسة في سوق الاحتكار التام حيث تحقق:</a:t>
            </a:r>
          </a:p>
          <a:p>
            <a:pPr indent="627063" algn="r" rtl="1">
              <a:tabLst>
                <a:tab pos="355600" algn="l"/>
              </a:tabLst>
            </a:pPr>
            <a:r>
              <a:rPr lang="ar-DZ" sz="6700" b="1" dirty="0">
                <a:solidFill>
                  <a:srgbClr val="FFFF00"/>
                </a:solidFill>
                <a:effectLst>
                  <a:outerShdw blurRad="38100" dist="38100" dir="2700000" algn="tl">
                    <a:srgbClr val="000000">
                      <a:alpha val="43137"/>
                    </a:srgbClr>
                  </a:outerShdw>
                </a:effectLst>
              </a:rPr>
              <a:t>أ‌-	</a:t>
            </a:r>
            <a:r>
              <a:rPr lang="ar-DZ" sz="6700" b="1" dirty="0" smtClean="0">
                <a:solidFill>
                  <a:srgbClr val="FFFF00"/>
                </a:solidFill>
                <a:effectLst>
                  <a:outerShdw blurRad="38100" dist="38100" dir="2700000" algn="tl">
                    <a:srgbClr val="000000">
                      <a:alpha val="43137"/>
                    </a:srgbClr>
                  </a:outerShdw>
                </a:effectLst>
              </a:rPr>
              <a:t> أرباح </a:t>
            </a:r>
            <a:r>
              <a:rPr lang="ar-DZ" sz="6700" b="1" dirty="0">
                <a:solidFill>
                  <a:srgbClr val="FFFF00"/>
                </a:solidFill>
                <a:effectLst>
                  <a:outerShdw blurRad="38100" dist="38100" dir="2700000" algn="tl">
                    <a:srgbClr val="000000">
                      <a:alpha val="43137"/>
                    </a:srgbClr>
                  </a:outerShdw>
                </a:effectLst>
              </a:rPr>
              <a:t>غير عادية (اقتصادية).</a:t>
            </a:r>
          </a:p>
          <a:p>
            <a:pPr indent="627063" algn="r" defTabSz="539750" rtl="1"/>
            <a:r>
              <a:rPr lang="ar-DZ" sz="6700" b="1" dirty="0">
                <a:solidFill>
                  <a:srgbClr val="FFFF00"/>
                </a:solidFill>
                <a:effectLst>
                  <a:outerShdw blurRad="38100" dist="38100" dir="2700000" algn="tl">
                    <a:srgbClr val="000000">
                      <a:alpha val="43137"/>
                    </a:srgbClr>
                  </a:outerShdw>
                </a:effectLst>
              </a:rPr>
              <a:t>ب‌-	أرباح عادية (غير اقتصادية).</a:t>
            </a:r>
          </a:p>
          <a:p>
            <a:pPr indent="627063" algn="r" rtl="1">
              <a:tabLst>
                <a:tab pos="1160463" algn="l"/>
              </a:tabLst>
            </a:pPr>
            <a:r>
              <a:rPr lang="ar-DZ" sz="6700" b="1" dirty="0">
                <a:solidFill>
                  <a:srgbClr val="FFFF00"/>
                </a:solidFill>
                <a:effectLst>
                  <a:outerShdw blurRad="38100" dist="38100" dir="2700000" algn="tl">
                    <a:srgbClr val="000000">
                      <a:alpha val="43137"/>
                    </a:srgbClr>
                  </a:outerShdw>
                </a:effectLst>
              </a:rPr>
              <a:t>ت‌-	</a:t>
            </a:r>
            <a:r>
              <a:rPr lang="ar-DZ" sz="6700" b="1" dirty="0" smtClean="0">
                <a:solidFill>
                  <a:srgbClr val="FFFF00"/>
                </a:solidFill>
                <a:effectLst>
                  <a:outerShdw blurRad="38100" dist="38100" dir="2700000" algn="tl">
                    <a:srgbClr val="000000">
                      <a:alpha val="43137"/>
                    </a:srgbClr>
                  </a:outerShdw>
                </a:effectLst>
              </a:rPr>
              <a:t> خسارة </a:t>
            </a:r>
            <a:r>
              <a:rPr lang="ar-DZ" sz="6700" b="1" dirty="0">
                <a:solidFill>
                  <a:srgbClr val="FFFF00"/>
                </a:solidFill>
                <a:effectLst>
                  <a:outerShdw blurRad="38100" dist="38100" dir="2700000" algn="tl">
                    <a:srgbClr val="000000">
                      <a:alpha val="43137"/>
                    </a:srgbClr>
                  </a:outerShdw>
                </a:effectLst>
              </a:rPr>
              <a:t>مع الاستمرار في الإنتاج.</a:t>
            </a:r>
          </a:p>
          <a:p>
            <a:pPr indent="627063" algn="r" defTabSz="581025" rtl="1"/>
            <a:r>
              <a:rPr lang="ar-DZ" sz="6700" b="1" dirty="0" smtClean="0">
                <a:solidFill>
                  <a:srgbClr val="FFFF00"/>
                </a:solidFill>
                <a:effectLst>
                  <a:outerShdw blurRad="38100" dist="38100" dir="2700000" algn="tl">
                    <a:srgbClr val="000000">
                      <a:alpha val="43137"/>
                    </a:srgbClr>
                  </a:outerShdw>
                </a:effectLst>
              </a:rPr>
              <a:t>ث‌-	خسارة </a:t>
            </a:r>
            <a:r>
              <a:rPr lang="ar-DZ" sz="6700" b="1" dirty="0">
                <a:solidFill>
                  <a:srgbClr val="FFFF00"/>
                </a:solidFill>
                <a:effectLst>
                  <a:outerShdw blurRad="38100" dist="38100" dir="2700000" algn="tl">
                    <a:srgbClr val="000000">
                      <a:alpha val="43137"/>
                    </a:srgbClr>
                  </a:outerShdw>
                </a:effectLst>
              </a:rPr>
              <a:t>مع التوقف عن الإنتاج</a:t>
            </a:r>
            <a:r>
              <a:rPr lang="ar-DZ" sz="6700" b="1" dirty="0" smtClean="0">
                <a:solidFill>
                  <a:srgbClr val="FFFF00"/>
                </a:solidFill>
                <a:effectLst>
                  <a:outerShdw blurRad="38100" dist="38100" dir="2700000" algn="tl">
                    <a:srgbClr val="000000">
                      <a:alpha val="43137"/>
                    </a:srgbClr>
                  </a:outerShdw>
                </a:effectLst>
              </a:rPr>
              <a:t>.</a:t>
            </a:r>
          </a:p>
          <a:p>
            <a:pPr indent="177800" algn="r" defTabSz="179388" rtl="1"/>
            <a:r>
              <a:rPr lang="ar-DZ" sz="6700" b="1" dirty="0">
                <a:solidFill>
                  <a:srgbClr val="00B0F0"/>
                </a:solidFill>
                <a:effectLst>
                  <a:outerShdw blurRad="38100" dist="38100" dir="2700000" algn="tl">
                    <a:srgbClr val="000000">
                      <a:alpha val="43137"/>
                    </a:srgbClr>
                  </a:outerShdw>
                </a:effectLst>
              </a:rPr>
              <a:t>أ‌-	تحقيق ربح غير عادي (اقتصادي):</a:t>
            </a:r>
          </a:p>
          <a:p>
            <a:pPr indent="627063" algn="r" defTabSz="581025" rtl="1"/>
            <a:r>
              <a:rPr lang="ar-DZ" sz="6700" b="1" dirty="0">
                <a:solidFill>
                  <a:srgbClr val="FFFF00"/>
                </a:solidFill>
                <a:effectLst>
                  <a:outerShdw blurRad="38100" dist="38100" dir="2700000" algn="tl">
                    <a:srgbClr val="000000">
                      <a:alpha val="43137"/>
                    </a:srgbClr>
                  </a:outerShdw>
                </a:effectLst>
              </a:rPr>
              <a:t>ويكون ذلك في حالة تحقق الشروط التالية:</a:t>
            </a:r>
          </a:p>
          <a:p>
            <a:pPr indent="627063" algn="r" defTabSz="581025" rtl="1"/>
            <a:r>
              <a:rPr lang="ar-DZ" sz="6700" b="1" dirty="0">
                <a:solidFill>
                  <a:srgbClr val="92D050"/>
                </a:solidFill>
                <a:effectLst>
                  <a:outerShdw blurRad="38100" dist="38100" dir="2700000" algn="tl">
                    <a:srgbClr val="000000">
                      <a:alpha val="43137"/>
                    </a:srgbClr>
                  </a:outerShdw>
                </a:effectLst>
              </a:rPr>
              <a:t>-	</a:t>
            </a:r>
            <a:r>
              <a:rPr lang="fr-FR" sz="6700" b="1" dirty="0">
                <a:solidFill>
                  <a:srgbClr val="92D050"/>
                </a:solidFill>
                <a:effectLst>
                  <a:outerShdw blurRad="38100" dist="38100" dir="2700000" algn="tl">
                    <a:srgbClr val="000000">
                      <a:alpha val="43137"/>
                    </a:srgbClr>
                  </a:outerShdw>
                </a:effectLst>
              </a:rPr>
              <a:t>RT&gt;CT.</a:t>
            </a:r>
          </a:p>
          <a:p>
            <a:pPr indent="627063" algn="r" defTabSz="581025" rtl="1"/>
            <a:r>
              <a:rPr lang="fr-FR" sz="6700" b="1" dirty="0">
                <a:solidFill>
                  <a:srgbClr val="92D050"/>
                </a:solidFill>
                <a:effectLst>
                  <a:outerShdw blurRad="38100" dist="38100" dir="2700000" algn="tl">
                    <a:srgbClr val="000000">
                      <a:alpha val="43137"/>
                    </a:srgbClr>
                  </a:outerShdw>
                </a:effectLst>
              </a:rPr>
              <a:t>-	MC=MR.</a:t>
            </a:r>
          </a:p>
          <a:p>
            <a:pPr indent="627063" algn="r" defTabSz="581025" rtl="1"/>
            <a:r>
              <a:rPr lang="fr-FR" sz="6700" b="1" dirty="0">
                <a:solidFill>
                  <a:srgbClr val="92D050"/>
                </a:solidFill>
                <a:effectLst>
                  <a:outerShdw blurRad="38100" dist="38100" dir="2700000" algn="tl">
                    <a:srgbClr val="000000">
                      <a:alpha val="43137"/>
                    </a:srgbClr>
                  </a:outerShdw>
                </a:effectLst>
              </a:rPr>
              <a:t>-	P&gt;ACT.</a:t>
            </a:r>
          </a:p>
          <a:p>
            <a:pPr indent="627063" algn="r" defTabSz="581025" rtl="1"/>
            <a:endParaRPr lang="ar-DZ" sz="3200" b="1" dirty="0">
              <a:solidFill>
                <a:srgbClr val="FFFF00"/>
              </a:solidFill>
              <a:effectLst>
                <a:outerShdw blurRad="38100" dist="38100" dir="2700000" algn="tl">
                  <a:srgbClr val="000000">
                    <a:alpha val="43137"/>
                  </a:srgbClr>
                </a:outerShdw>
              </a:effectLst>
            </a:endParaRPr>
          </a:p>
          <a:p>
            <a:pPr algn="r" rtl="1"/>
            <a:r>
              <a:rPr lang="ar-DZ" sz="3200" b="1" dirty="0" smtClean="0">
                <a:solidFill>
                  <a:srgbClr val="FFFF00"/>
                </a:solidFill>
                <a:effectLst>
                  <a:outerShdw blurRad="38100" dist="38100" dir="2700000" algn="tl">
                    <a:srgbClr val="000000">
                      <a:alpha val="43137"/>
                    </a:srgbClr>
                  </a:outerShdw>
                </a:effectLst>
              </a:rPr>
              <a:t> </a:t>
            </a:r>
            <a:endParaRPr lang="fr-FR" sz="3200" b="1" dirty="0">
              <a:solidFill>
                <a:srgbClr val="FFFF00"/>
              </a:solidFill>
              <a:effectLst>
                <a:outerShdw blurRad="38100" dist="38100" dir="2700000" algn="tl">
                  <a:srgbClr val="000000">
                    <a:alpha val="43137"/>
                  </a:srgbClr>
                </a:outerShdw>
              </a:effectLst>
            </a:endParaRPr>
          </a:p>
        </p:txBody>
      </p:sp>
      <p:sp>
        <p:nvSpPr>
          <p:cNvPr id="4" name="Titre 1">
            <a:extLst>
              <a:ext uri="{FF2B5EF4-FFF2-40B4-BE49-F238E27FC236}">
                <a16:creationId xmlns:a16="http://schemas.microsoft.com/office/drawing/2014/main" id="{63F33F77-89D1-4DE5-966F-FB45D6512FC0}"/>
              </a:ext>
            </a:extLst>
          </p:cNvPr>
          <p:cNvSpPr>
            <a:spLocks noGrp="1"/>
          </p:cNvSpPr>
          <p:nvPr>
            <p:ph type="ctrTitle"/>
          </p:nvPr>
        </p:nvSpPr>
        <p:spPr>
          <a:xfrm>
            <a:off x="58056" y="0"/>
            <a:ext cx="12075887" cy="1000475"/>
          </a:xfrm>
          <a:solidFill>
            <a:srgbClr val="FFC000"/>
          </a:solidFill>
          <a:ln>
            <a:miter lim="800000"/>
            <a:headEnd/>
            <a:tailEnd/>
          </a:ln>
        </p:spPr>
        <p:txBody>
          <a:bodyPr rtlCol="0">
            <a:noAutofit/>
          </a:bodyPr>
          <a:lstStyle/>
          <a:p>
            <a:pPr>
              <a:defRPr/>
            </a:pPr>
            <a:r>
              <a:rPr lang="ar-DZ"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2- </a:t>
            </a:r>
            <a:r>
              <a:rPr lang="ar-DZ"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توازن المؤسسة في سوق المنافسة الاحتكارية في الأجل القصير: </a:t>
            </a:r>
            <a:endParaRPr lang="fr-FR" sz="4000" dirty="0">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extLst>
      <p:ext uri="{BB962C8B-B14F-4D97-AF65-F5344CB8AC3E}">
        <p14:creationId xmlns:p14="http://schemas.microsoft.com/office/powerpoint/2010/main" val="854908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500"/>
                                        <p:tgtEl>
                                          <p:spTgt spid="3">
                                            <p:txEl>
                                              <p:pRg st="8" end="8"/>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Vertical)">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CB19741-CEF1-4C8A-9314-53159E36212B}"/>
              </a:ext>
            </a:extLst>
          </p:cNvPr>
          <p:cNvSpPr>
            <a:spLocks noGrp="1"/>
          </p:cNvSpPr>
          <p:nvPr>
            <p:ph type="ctrTitle"/>
          </p:nvPr>
        </p:nvSpPr>
        <p:spPr>
          <a:xfrm>
            <a:off x="160338" y="0"/>
            <a:ext cx="11857490" cy="1204913"/>
          </a:xfrm>
          <a:solidFill>
            <a:srgbClr val="FFFF00"/>
          </a:solidFill>
          <a:ln>
            <a:miter lim="800000"/>
            <a:headEnd/>
            <a:tailEnd/>
          </a:ln>
        </p:spPr>
        <p:txBody>
          <a:bodyPr rtlCol="0">
            <a:normAutofit/>
          </a:bodyPr>
          <a:lstStyle/>
          <a:p>
            <a:pPr rtl="1" eaLnBrk="1" fontAlgn="auto" hangingPunct="1">
              <a:spcAft>
                <a:spcPts val="0"/>
              </a:spcAft>
              <a:defRPr/>
            </a:pPr>
            <a:r>
              <a:rPr lang="ar-DZ"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التمثيل البياني لحالة الربح الاقتصادي</a:t>
            </a:r>
            <a:endParaRPr lang="fr-FR" dirty="0">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47" name="Image 46"/>
          <p:cNvPicPr>
            <a:picLocks noChangeAspect="1"/>
          </p:cNvPicPr>
          <p:nvPr/>
        </p:nvPicPr>
        <p:blipFill>
          <a:blip r:embed="rId2"/>
          <a:stretch>
            <a:fillRect/>
          </a:stretch>
        </p:blipFill>
        <p:spPr>
          <a:xfrm>
            <a:off x="160339" y="1310186"/>
            <a:ext cx="11857490" cy="5322626"/>
          </a:xfrm>
          <a:prstGeom prst="rect">
            <a:avLst/>
          </a:prstGeom>
          <a:solidFill>
            <a:srgbClr val="00B0F0"/>
          </a:solidFill>
        </p:spPr>
      </p:pic>
    </p:spTree>
    <p:extLst>
      <p:ext uri="{BB962C8B-B14F-4D97-AF65-F5344CB8AC3E}">
        <p14:creationId xmlns:p14="http://schemas.microsoft.com/office/powerpoint/2010/main" val="3858840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ircle(in)">
                                      <p:cBhvr>
                                        <p:cTn id="1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13F8B-A30E-4C19-A24E-54ED8CCA9C52}"/>
              </a:ext>
            </a:extLst>
          </p:cNvPr>
          <p:cNvSpPr>
            <a:spLocks noGrp="1"/>
          </p:cNvSpPr>
          <p:nvPr>
            <p:ph type="ctrTitle"/>
          </p:nvPr>
        </p:nvSpPr>
        <p:spPr>
          <a:xfrm>
            <a:off x="144917" y="120022"/>
            <a:ext cx="11916908" cy="1200150"/>
          </a:xfrm>
          <a:solidFill>
            <a:srgbClr val="FFC000"/>
          </a:solidFill>
        </p:spPr>
        <p:txBody>
          <a:bodyPr>
            <a:normAutofit/>
          </a:bodyPr>
          <a:lstStyle/>
          <a:p>
            <a:pPr rtl="1"/>
            <a:r>
              <a:rPr lang="ar-AE" b="1" dirty="0">
                <a:solidFill>
                  <a:srgbClr val="FF0000"/>
                </a:solidFill>
                <a:effectLst>
                  <a:outerShdw blurRad="38100" dist="38100" dir="2700000" algn="tl">
                    <a:srgbClr val="000000">
                      <a:alpha val="43137"/>
                    </a:srgbClr>
                  </a:outerShdw>
                </a:effectLst>
              </a:rPr>
              <a:t>ب‌-	تحقيق ربح عادي (غير اقتصادي):</a:t>
            </a:r>
            <a:endParaRPr lang="en-US" b="1" dirty="0">
              <a:solidFill>
                <a:srgbClr val="FF0000"/>
              </a:solidFill>
              <a:effectLst>
                <a:outerShdw blurRad="38100" dist="38100" dir="2700000" algn="tl">
                  <a:srgbClr val="000000">
                    <a:alpha val="43137"/>
                  </a:srgbClr>
                </a:outerShdw>
              </a:effectLst>
            </a:endParaRPr>
          </a:p>
        </p:txBody>
      </p:sp>
      <p:sp>
        <p:nvSpPr>
          <p:cNvPr id="5" name="Subtitle 2">
            <a:extLst>
              <a:ext uri="{FF2B5EF4-FFF2-40B4-BE49-F238E27FC236}">
                <a16:creationId xmlns:a16="http://schemas.microsoft.com/office/drawing/2014/main" id="{F98CB931-1708-42FE-95D2-1DC909AE8CC2}"/>
              </a:ext>
            </a:extLst>
          </p:cNvPr>
          <p:cNvSpPr>
            <a:spLocks noGrp="1"/>
          </p:cNvSpPr>
          <p:nvPr>
            <p:ph type="subTitle" idx="1"/>
          </p:nvPr>
        </p:nvSpPr>
        <p:spPr>
          <a:xfrm>
            <a:off x="144463" y="1460310"/>
            <a:ext cx="11917362" cy="5281683"/>
          </a:xfrm>
          <a:blipFill>
            <a:blip r:embed="rId2"/>
            <a:tile tx="0" ty="0" sx="100000" sy="100000" flip="none" algn="tl"/>
          </a:blipFill>
        </p:spPr>
        <p:txBody>
          <a:bodyPr>
            <a:normAutofit/>
          </a:bodyPr>
          <a:lstStyle/>
          <a:p>
            <a:pPr indent="536575" algn="r" rtl="1"/>
            <a:r>
              <a:rPr lang="ar-AE" sz="3600" b="1" dirty="0" smtClean="0">
                <a:solidFill>
                  <a:srgbClr val="FFFF00"/>
                </a:solidFill>
                <a:effectLst>
                  <a:outerShdw blurRad="38100" dist="38100" dir="2700000" algn="tl">
                    <a:srgbClr val="000000">
                      <a:alpha val="43137"/>
                    </a:srgbClr>
                  </a:outerShdw>
                </a:effectLst>
              </a:rPr>
              <a:t>ويكون </a:t>
            </a:r>
            <a:r>
              <a:rPr lang="ar-AE" sz="3600" b="1" dirty="0">
                <a:solidFill>
                  <a:srgbClr val="FFFF00"/>
                </a:solidFill>
                <a:effectLst>
                  <a:outerShdw blurRad="38100" dist="38100" dir="2700000" algn="tl">
                    <a:srgbClr val="000000">
                      <a:alpha val="43137"/>
                    </a:srgbClr>
                  </a:outerShdw>
                </a:effectLst>
              </a:rPr>
              <a:t>ذلك في حالة تحقق الشروط التالية:</a:t>
            </a:r>
          </a:p>
          <a:p>
            <a:pPr indent="536575" algn="r" rtl="1"/>
            <a:r>
              <a:rPr lang="ar-AE" sz="3600" b="1" dirty="0">
                <a:solidFill>
                  <a:srgbClr val="92D050"/>
                </a:solidFill>
                <a:effectLst>
                  <a:outerShdw blurRad="38100" dist="38100" dir="2700000" algn="tl">
                    <a:srgbClr val="000000">
                      <a:alpha val="43137"/>
                    </a:srgbClr>
                  </a:outerShdw>
                </a:effectLst>
              </a:rPr>
              <a:t>-	</a:t>
            </a:r>
            <a:r>
              <a:rPr lang="fr-FR" sz="3600" b="1" dirty="0">
                <a:solidFill>
                  <a:srgbClr val="92D050"/>
                </a:solidFill>
                <a:effectLst>
                  <a:outerShdw blurRad="38100" dist="38100" dir="2700000" algn="tl">
                    <a:srgbClr val="000000">
                      <a:alpha val="43137"/>
                    </a:srgbClr>
                  </a:outerShdw>
                </a:effectLst>
              </a:rPr>
              <a:t>RT=CT.</a:t>
            </a:r>
          </a:p>
          <a:p>
            <a:pPr indent="536575" algn="r" rtl="1"/>
            <a:r>
              <a:rPr lang="fr-FR" sz="3600" b="1" dirty="0">
                <a:solidFill>
                  <a:srgbClr val="92D050"/>
                </a:solidFill>
                <a:effectLst>
                  <a:outerShdw blurRad="38100" dist="38100" dir="2700000" algn="tl">
                    <a:srgbClr val="000000">
                      <a:alpha val="43137"/>
                    </a:srgbClr>
                  </a:outerShdw>
                </a:effectLst>
              </a:rPr>
              <a:t>-	MC=MR.</a:t>
            </a:r>
          </a:p>
          <a:p>
            <a:pPr indent="536575" algn="r" rtl="1"/>
            <a:r>
              <a:rPr lang="fr-FR" sz="3600" b="1" dirty="0">
                <a:solidFill>
                  <a:srgbClr val="92D050"/>
                </a:solidFill>
                <a:effectLst>
                  <a:outerShdw blurRad="38100" dist="38100" dir="2700000" algn="tl">
                    <a:srgbClr val="000000">
                      <a:alpha val="43137"/>
                    </a:srgbClr>
                  </a:outerShdw>
                </a:effectLst>
              </a:rPr>
              <a:t>-	P=ACT.</a:t>
            </a:r>
          </a:p>
          <a:p>
            <a:pPr indent="536575" algn="r" rtl="1"/>
            <a:endParaRPr lang="en-US" sz="2800" b="1" dirty="0">
              <a:solidFill>
                <a:srgbClr val="92D050"/>
              </a:solidFill>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3"/>
          <a:stretch>
            <a:fillRect/>
          </a:stretch>
        </p:blipFill>
        <p:spPr>
          <a:xfrm>
            <a:off x="553198" y="2047164"/>
            <a:ext cx="5762976" cy="4507500"/>
          </a:xfrm>
          <a:prstGeom prst="rect">
            <a:avLst/>
          </a:prstGeom>
          <a:solidFill>
            <a:srgbClr val="00B0F0"/>
          </a:solidFill>
        </p:spPr>
      </p:pic>
    </p:spTree>
    <p:extLst>
      <p:ext uri="{BB962C8B-B14F-4D97-AF65-F5344CB8AC3E}">
        <p14:creationId xmlns:p14="http://schemas.microsoft.com/office/powerpoint/2010/main" val="254884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ircle(in)">
                                      <p:cBhvr>
                                        <p:cTn id="20" dur="2000"/>
                                        <p:tgtEl>
                                          <p:spTgt spid="5">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circle(in)">
                                      <p:cBhvr>
                                        <p:cTn id="23" dur="2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812</Words>
  <Application>Microsoft Office PowerPoint</Application>
  <PresentationFormat>Grand écran</PresentationFormat>
  <Paragraphs>101</Paragraphs>
  <Slides>18</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Arabic Transparent</vt:lpstr>
      <vt:lpstr>Arabic Typesetting</vt:lpstr>
      <vt:lpstr>Arial</vt:lpstr>
      <vt:lpstr>Calibri</vt:lpstr>
      <vt:lpstr>Calibri Light</vt:lpstr>
      <vt:lpstr>Courier New</vt:lpstr>
      <vt:lpstr>Impact</vt:lpstr>
      <vt:lpstr>Times New Roman</vt:lpstr>
      <vt:lpstr>Wingdings</vt:lpstr>
      <vt:lpstr>Thème Office</vt:lpstr>
      <vt:lpstr>Présentation PowerPoint</vt:lpstr>
      <vt:lpstr>Présentation PowerPoint</vt:lpstr>
      <vt:lpstr>     </vt:lpstr>
      <vt:lpstr>توازن المؤسسة في سوق المنافسة الاحتكارية و سوق احتكار القلة </vt:lpstr>
      <vt:lpstr>توازن المؤسسة في سوق المنافسة الاحتكارية </vt:lpstr>
      <vt:lpstr>شروط المنافسة الاحتكارية</vt:lpstr>
      <vt:lpstr>2- توازن المؤسسة في سوق المنافسة الاحتكارية في الأجل القصير: </vt:lpstr>
      <vt:lpstr>التمثيل البياني لحالة الربح الاقتصادي</vt:lpstr>
      <vt:lpstr>ب‌- تحقيق ربح عادي (غير اقتصادي):</vt:lpstr>
      <vt:lpstr>ت‌- تحقيق خسارة مع الاستمرار في الإنتاج:</vt:lpstr>
      <vt:lpstr>ث‌- تحقيق خسارة مع التوقف عن الإنتاج:</vt:lpstr>
      <vt:lpstr>3- توازن المؤسسة في سوق المنافسة الاحتكارية في الأجل الطويل:</vt:lpstr>
      <vt:lpstr>2- سوق احتكار القلة:</vt:lpstr>
      <vt:lpstr>سوق احتكار القلة.</vt:lpstr>
      <vt:lpstr>أ‌- نموذج منحنى الطلب المنكسر:</vt:lpstr>
      <vt:lpstr>أ‌- نموذج منحنى الطلب المنكسر:</vt:lpstr>
      <vt:lpstr>ب‌- نموذج اتحاد المنتجين(الكارتل):</vt:lpstr>
      <vt:lpstr>شرح الشكل البياني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Utilisateur Windows</cp:lastModifiedBy>
  <cp:revision>26</cp:revision>
  <dcterms:created xsi:type="dcterms:W3CDTF">2020-05-25T11:57:41Z</dcterms:created>
  <dcterms:modified xsi:type="dcterms:W3CDTF">2020-06-06T18:53:52Z</dcterms:modified>
</cp:coreProperties>
</file>