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9" r:id="rId6"/>
    <p:sldId id="264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17/05/2020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>
                <a:solidFill>
                  <a:srgbClr val="0070C0"/>
                </a:solidFill>
              </a:rPr>
              <a:t>أخلاقيات العمل الوظيفي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dirty="0">
                <a:solidFill>
                  <a:srgbClr val="C00000"/>
                </a:solidFill>
              </a:rPr>
              <a:t>المحاضرة 11</a:t>
            </a:r>
            <a:endParaRPr lang="en-GB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8289" y="3926106"/>
            <a:ext cx="9144000" cy="1200697"/>
          </a:xfrm>
        </p:spPr>
        <p:txBody>
          <a:bodyPr>
            <a:normAutofit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  <a:p>
            <a:r>
              <a:rPr lang="ar-DZ" b="1" dirty="0">
                <a:solidFill>
                  <a:srgbClr val="0070C0"/>
                </a:solidFill>
              </a:rPr>
              <a:t>15 ماي 2020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3339" y="900498"/>
            <a:ext cx="4360332" cy="655637"/>
          </a:xfrm>
        </p:spPr>
        <p:txBody>
          <a:bodyPr>
            <a:normAutofit fontScale="90000"/>
          </a:bodyPr>
          <a:lstStyle/>
          <a:p>
            <a:r>
              <a:rPr lang="ar-DZ" sz="4400" b="1" dirty="0">
                <a:solidFill>
                  <a:srgbClr val="0070C0"/>
                </a:solidFill>
              </a:rPr>
              <a:t>مقدمة</a:t>
            </a:r>
            <a:endParaRPr lang="en-GB" sz="4400" b="1" dirty="0">
              <a:solidFill>
                <a:srgbClr val="0070C0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-168368" y="3275839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DZ" sz="3600" dirty="0">
                <a:solidFill>
                  <a:srgbClr val="C00000"/>
                </a:solidFill>
              </a:rPr>
              <a:t>أخلاقيات العمل الأساسية فضيلة مشتركة عند كل الشعوب 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549D4AF7-67B7-4EE0-BE82-E2705C886598}"/>
              </a:ext>
            </a:extLst>
          </p:cNvPr>
          <p:cNvSpPr txBox="1">
            <a:spLocks/>
          </p:cNvSpPr>
          <p:nvPr/>
        </p:nvSpPr>
        <p:spPr>
          <a:xfrm>
            <a:off x="-168368" y="2132794"/>
            <a:ext cx="10842171" cy="6556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DZ" sz="3600" dirty="0">
                <a:solidFill>
                  <a:srgbClr val="C00000"/>
                </a:solidFill>
              </a:rPr>
              <a:t>هناك اتفاق على أهمية الأخلاق واختلاف حول مصادرها</a:t>
            </a:r>
            <a:endParaRPr lang="en-GB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9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3546" y="1019622"/>
            <a:ext cx="6445320" cy="528637"/>
          </a:xfrm>
        </p:spPr>
        <p:txBody>
          <a:bodyPr>
            <a:normAutofit fontScale="90000"/>
          </a:bodyPr>
          <a:lstStyle/>
          <a:p>
            <a:pPr algn="r"/>
            <a:r>
              <a:rPr lang="ar-DZ" sz="4000" dirty="0">
                <a:solidFill>
                  <a:srgbClr val="C00000"/>
                </a:solidFill>
              </a:rPr>
              <a:t>مصادر الأخلاقيات في منظمات الأعمال</a:t>
            </a:r>
            <a:endParaRPr lang="en-GB" sz="4000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4866" y="1877749"/>
            <a:ext cx="9144000" cy="772318"/>
          </a:xfrm>
        </p:spPr>
        <p:txBody>
          <a:bodyPr>
            <a:normAutofit fontScale="85000" lnSpcReduction="20000"/>
          </a:bodyPr>
          <a:lstStyle/>
          <a:p>
            <a:pPr marL="571500" indent="-571500" rtl="1">
              <a:buFont typeface="Wingdings" panose="05000000000000000000" pitchFamily="2" charset="2"/>
              <a:buChar char="v"/>
            </a:pPr>
            <a:r>
              <a:rPr lang="ar-DZ" sz="3600" dirty="0">
                <a:solidFill>
                  <a:srgbClr val="7030A0"/>
                </a:solidFill>
              </a:rPr>
              <a:t>تشير الأخلاق الى النظام القيمي والمعايير الأخلاقية التي يستند اليها عند اتخاذ القرارات، وهي تبين ما هو صح وما هو خطأ.</a:t>
            </a:r>
            <a:endParaRPr lang="en-GB" sz="3600" dirty="0"/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0882D8A5-2CD8-4D0F-BC0D-9F546401DB9D}"/>
              </a:ext>
            </a:extLst>
          </p:cNvPr>
          <p:cNvSpPr/>
          <p:nvPr/>
        </p:nvSpPr>
        <p:spPr>
          <a:xfrm>
            <a:off x="7284379" y="3499665"/>
            <a:ext cx="3698696" cy="77893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>
                <a:solidFill>
                  <a:srgbClr val="0070C0"/>
                </a:solidFill>
              </a:rPr>
              <a:t>نظام القيم الاجتماعية والاخلاقية في المجتمع الخارجي </a:t>
            </a:r>
            <a:endParaRPr lang="en-GB" sz="2000" b="1" dirty="0">
              <a:solidFill>
                <a:srgbClr val="0070C0"/>
              </a:solidFill>
            </a:endParaRPr>
          </a:p>
        </p:txBody>
      </p:sp>
      <p:sp>
        <p:nvSpPr>
          <p:cNvPr id="6" name="Rectangle: Diagonal Corners Rounded 5">
            <a:extLst>
              <a:ext uri="{FF2B5EF4-FFF2-40B4-BE49-F238E27FC236}">
                <a16:creationId xmlns:a16="http://schemas.microsoft.com/office/drawing/2014/main" id="{F3C1759B-EAFC-4383-B606-28EA5E14F17C}"/>
              </a:ext>
            </a:extLst>
          </p:cNvPr>
          <p:cNvSpPr/>
          <p:nvPr/>
        </p:nvSpPr>
        <p:spPr>
          <a:xfrm>
            <a:off x="1570235" y="3513363"/>
            <a:ext cx="3698696" cy="77893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400" dirty="0">
                <a:solidFill>
                  <a:srgbClr val="0070C0"/>
                </a:solidFill>
              </a:rPr>
              <a:t>نظام القيم والمعتقدات الشخصية الذاتية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B48F7E-DD0C-4B00-9B15-E6A4E1EE91F6}"/>
              </a:ext>
            </a:extLst>
          </p:cNvPr>
          <p:cNvSpPr/>
          <p:nvPr/>
        </p:nvSpPr>
        <p:spPr>
          <a:xfrm>
            <a:off x="7726166" y="4764909"/>
            <a:ext cx="31768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400" dirty="0"/>
              <a:t>الثقافة السائدة في المجتمع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400" dirty="0"/>
              <a:t>قيم الجماعة والعائلة والعمل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400" dirty="0"/>
              <a:t>قيم المجتمع الحضارية</a:t>
            </a:r>
            <a:endParaRPr lang="en-GB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80294C-9E3B-4DEB-BB38-2E91529352E2}"/>
              </a:ext>
            </a:extLst>
          </p:cNvPr>
          <p:cNvSpPr/>
          <p:nvPr/>
        </p:nvSpPr>
        <p:spPr>
          <a:xfrm>
            <a:off x="1756785" y="4626409"/>
            <a:ext cx="317682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dirty="0"/>
              <a:t>القيم الشخصية الذاتية الفطرية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dirty="0"/>
              <a:t>المعتقدات الدينية والمذهبية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dirty="0"/>
              <a:t>الخبرة السابقة والمستوى التعليمي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dirty="0"/>
              <a:t>الخصوصية الفردية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000" dirty="0"/>
              <a:t>الحالة الصحية النفسية والجسمانية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232846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61" y="1105957"/>
            <a:ext cx="10945877" cy="528637"/>
          </a:xfrm>
        </p:spPr>
        <p:txBody>
          <a:bodyPr>
            <a:noAutofit/>
          </a:bodyPr>
          <a:lstStyle/>
          <a:p>
            <a:pPr algn="r"/>
            <a:r>
              <a:rPr lang="ar-DZ" sz="3200" dirty="0">
                <a:solidFill>
                  <a:srgbClr val="0070C0"/>
                </a:solidFill>
              </a:rPr>
              <a:t>اجمالا يمكن ان تحدد مصادر اخلاقيات الأعمال التي تتجسد في السلوك الاخلاقي الحميد أو السيء بالاتي: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80294C-9E3B-4DEB-BB38-2E91529352E2}"/>
              </a:ext>
            </a:extLst>
          </p:cNvPr>
          <p:cNvSpPr/>
          <p:nvPr/>
        </p:nvSpPr>
        <p:spPr>
          <a:xfrm>
            <a:off x="2185766" y="1759920"/>
            <a:ext cx="7820466" cy="48320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العائلة والتربية البيئية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ثقافة المجتمع وقيمه وعاداته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التأثر بالجماعات المرجعية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مدرسة ونظام التعليم في المجتمع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اعلام الدولة والصحافة ومؤسسات الرأي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مجتمع العمل الأول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سلطة القديم والقيم الشخصية المتأصلة لدى العاملين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القوانين واللوائح الحكومية والتشريعات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قوانين سلوك الاخلاقي والمعرفي للصناعة والمهن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الخبرة المتراكمة والضمير الانساني الصالح 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DZ" sz="2800" dirty="0"/>
              <a:t>جماعات الضغط في المجتمع المدني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8702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280" y="848043"/>
            <a:ext cx="5902960" cy="655637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ar-DZ" sz="3600" dirty="0">
                <a:solidFill>
                  <a:srgbClr val="C00000"/>
                </a:solidFill>
              </a:rPr>
              <a:t>وسائل ترسيخ أخلاقيات المهنة </a:t>
            </a:r>
            <a:endParaRPr lang="en-GB" sz="3600" dirty="0">
              <a:solidFill>
                <a:srgbClr val="7030A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6640" y="2106348"/>
            <a:ext cx="10322560" cy="321566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تنمية الرقابة الذاتية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وضع الأنظمة الدقيقة التي تمنع الاجتهادات الفردية الخاطئة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القدوة الحسنة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تصحيح الفهم الديني والوطني للوظيفة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محاسبة الموظفين والمسؤولين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rgbClr val="C00000"/>
                </a:solidFill>
              </a:rPr>
              <a:t>التقييم المستمر للموظفين 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862819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5279" y="848043"/>
            <a:ext cx="8189987" cy="6556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ar-DZ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بينما تشير عقبات تطبيق هذه الأخلاقيات المهنية الى :</a:t>
            </a:r>
            <a:endParaRPr lang="en-GB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6640" y="2106348"/>
            <a:ext cx="10322560" cy="3215665"/>
          </a:xfr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عدم الالتزام بتطبيق العقوبات ، فمن أمن العقوبة أساء الأدب، والعقوبة لها دور تقويمي للسلوك وليست غاية في حد ذاتها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غياب القدوات الحسنة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ضعف الوازع الديني والوطني والخيري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تغليب المصالح الشخصية على المصالح العامة والوطنية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غموض الادوار والقوانين 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>
                <a:solidFill>
                  <a:schemeClr val="tx1"/>
                </a:solidFill>
              </a:rPr>
              <a:t>فقدان روح التفاهم بين الادارة والموظفين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415465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9755" y="3101181"/>
            <a:ext cx="4360332" cy="797159"/>
          </a:xfr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DZ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اخلاقيات العمل، ضرورة ادارية</a:t>
            </a:r>
            <a:br>
              <a:rPr lang="ar-DZ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ar-DZ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الالتزام بالاخلاق من صميم العمل الاداري  </a:t>
            </a:r>
            <a:endParaRPr lang="en-GB" sz="2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8C238C-98A4-4D9C-9532-48D20766024B}"/>
              </a:ext>
            </a:extLst>
          </p:cNvPr>
          <p:cNvSpPr/>
          <p:nvPr/>
        </p:nvSpPr>
        <p:spPr>
          <a:xfrm>
            <a:off x="8610087" y="1273996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بين العاملين والادارة</a:t>
            </a:r>
            <a:endParaRPr lang="en-GB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FD1C4A-8DC1-4908-9E2E-A04846590B8C}"/>
              </a:ext>
            </a:extLst>
          </p:cNvPr>
          <p:cNvSpPr/>
          <p:nvPr/>
        </p:nvSpPr>
        <p:spPr>
          <a:xfrm>
            <a:off x="2289104" y="4042879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مع الموردين</a:t>
            </a:r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B61A72-F1B3-42A8-805F-8C55403F91AD}"/>
              </a:ext>
            </a:extLst>
          </p:cNvPr>
          <p:cNvSpPr/>
          <p:nvPr/>
        </p:nvSpPr>
        <p:spPr>
          <a:xfrm>
            <a:off x="5407642" y="646465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بين العاملين</a:t>
            </a:r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42E3E22-4E0C-45C1-AA0A-78F80E19007C}"/>
              </a:ext>
            </a:extLst>
          </p:cNvPr>
          <p:cNvSpPr/>
          <p:nvPr/>
        </p:nvSpPr>
        <p:spPr>
          <a:xfrm>
            <a:off x="8419671" y="4042880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مع العملاء</a:t>
            </a:r>
            <a:endParaRPr lang="en-GB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ECB65-B6FD-46F1-8214-CD16796FE1F1}"/>
              </a:ext>
            </a:extLst>
          </p:cNvPr>
          <p:cNvSpPr/>
          <p:nvPr/>
        </p:nvSpPr>
        <p:spPr>
          <a:xfrm>
            <a:off x="5407642" y="4655423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مع المستثمرين</a:t>
            </a:r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BAB7E4E-AE44-48AB-BC46-77383BE51CD2}"/>
              </a:ext>
            </a:extLst>
          </p:cNvPr>
          <p:cNvSpPr/>
          <p:nvPr/>
        </p:nvSpPr>
        <p:spPr>
          <a:xfrm>
            <a:off x="1989442" y="1455506"/>
            <a:ext cx="2044558" cy="15411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/>
              <a:t>علاقة مع المنافسين</a:t>
            </a:r>
            <a:endParaRPr lang="en-GB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731C717-F260-40F7-8FF6-6FDC3D994CE3}"/>
              </a:ext>
            </a:extLst>
          </p:cNvPr>
          <p:cNvSpPr/>
          <p:nvPr/>
        </p:nvSpPr>
        <p:spPr>
          <a:xfrm rot="16200000">
            <a:off x="6107302" y="2365611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38B7B256-AF61-4538-8D7F-E2C0A18D1A0F}"/>
              </a:ext>
            </a:extLst>
          </p:cNvPr>
          <p:cNvSpPr/>
          <p:nvPr/>
        </p:nvSpPr>
        <p:spPr>
          <a:xfrm rot="5400000">
            <a:off x="6107302" y="3950123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EEBC8C4-28BD-4D2C-B255-A3E07F74B6B7}"/>
              </a:ext>
            </a:extLst>
          </p:cNvPr>
          <p:cNvSpPr/>
          <p:nvPr/>
        </p:nvSpPr>
        <p:spPr>
          <a:xfrm rot="13019138">
            <a:off x="4220558" y="2365610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6CDFA790-EAE2-4F9F-A16F-F45BDDAE6F29}"/>
              </a:ext>
            </a:extLst>
          </p:cNvPr>
          <p:cNvSpPr/>
          <p:nvPr/>
        </p:nvSpPr>
        <p:spPr>
          <a:xfrm rot="18388708">
            <a:off x="7979976" y="2365609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D933DB3-6154-4C22-91B4-E409E5B9CFB8}"/>
              </a:ext>
            </a:extLst>
          </p:cNvPr>
          <p:cNvSpPr/>
          <p:nvPr/>
        </p:nvSpPr>
        <p:spPr>
          <a:xfrm rot="2228347">
            <a:off x="7885142" y="3950123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972D8E87-EBDC-4FE1-AAE6-FDAEE8C078A8}"/>
              </a:ext>
            </a:extLst>
          </p:cNvPr>
          <p:cNvSpPr/>
          <p:nvPr/>
        </p:nvSpPr>
        <p:spPr>
          <a:xfrm rot="8812163">
            <a:off x="4225623" y="3941973"/>
            <a:ext cx="645237" cy="511995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668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4027" y="512763"/>
            <a:ext cx="11007415" cy="6556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rtl="1">
              <a:lnSpc>
                <a:spcPct val="70000"/>
              </a:lnSpc>
            </a:pPr>
            <a:r>
              <a:rPr lang="ar-DZ" sz="36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اخيرا، مواقف لها علاقة بأخلاقيات العمل واخلاقيات الادارة</a:t>
            </a:r>
            <a:endParaRPr lang="en-GB" sz="36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572417" y="1464865"/>
            <a:ext cx="10842171" cy="46482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الوعود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تقارير العمل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التوظيف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الأولويات 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التسلق والاستهانة بالمرؤوسين 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عدم التعاون 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الرشوة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الكذب على الموردين والعملاء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الهدايا 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تقييم المرؤوسين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DZ" sz="2500" b="1" dirty="0">
                <a:solidFill>
                  <a:srgbClr val="0070C0"/>
                </a:solidFill>
              </a:rPr>
              <a:t>ازدراء المرؤوسين </a:t>
            </a:r>
          </a:p>
          <a:p>
            <a:pPr marL="571500" indent="-571500" algn="r" rtl="1">
              <a:buFont typeface="Wingdings" panose="05000000000000000000" pitchFamily="2" charset="2"/>
              <a:buChar char="Ø"/>
            </a:pPr>
            <a:endParaRPr lang="ar-DZ" sz="2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18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297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أخلاقيات العمل الوظيفي المحاضرة 11</vt:lpstr>
      <vt:lpstr>مقدمة</vt:lpstr>
      <vt:lpstr>مصادر الأخلاقيات في منظمات الأعمال</vt:lpstr>
      <vt:lpstr>اجمالا يمكن ان تحدد مصادر اخلاقيات الأعمال التي تتجسد في السلوك الاخلاقي الحميد أو السيء بالاتي:</vt:lpstr>
      <vt:lpstr>وسائل ترسيخ أخلاقيات المهنة </vt:lpstr>
      <vt:lpstr>بينما تشير عقبات تطبيق هذه الأخلاقيات المهنية الى :</vt:lpstr>
      <vt:lpstr>اخلاقيات العمل، ضرورة ادارية الالتزام بالاخلاق من صميم العمل الاداري  </vt:lpstr>
      <vt:lpstr>اخيرا، مواقف لها علاقة بأخلاقيات العمل واخلاقيات الادارة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32</cp:revision>
  <dcterms:created xsi:type="dcterms:W3CDTF">2020-04-15T12:27:46Z</dcterms:created>
  <dcterms:modified xsi:type="dcterms:W3CDTF">2020-05-17T13:22:46Z</dcterms:modified>
  <cp:contentStatus/>
</cp:coreProperties>
</file>