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3" r:id="rId7"/>
    <p:sldId id="267" r:id="rId8"/>
    <p:sldId id="264" r:id="rId9"/>
    <p:sldId id="268" r:id="rId10"/>
    <p:sldId id="269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محاسبة خاصة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 smtClean="0"/>
              <a:t>خامسا: خصائص النشاط </a:t>
            </a:r>
            <a:r>
              <a:rPr lang="ar-DZ" b="1" dirty="0" smtClean="0"/>
              <a:t>الفندقي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dirty="0" smtClean="0"/>
              <a:t>1-</a:t>
            </a:r>
            <a:r>
              <a:rPr lang="ar-DZ" b="1" dirty="0" smtClean="0"/>
              <a:t>الاعتماد </a:t>
            </a:r>
            <a:r>
              <a:rPr lang="ar-DZ" b="1" dirty="0" smtClean="0"/>
              <a:t>على العنصر البشري</a:t>
            </a:r>
            <a:r>
              <a:rPr lang="ar-DZ" dirty="0" smtClean="0"/>
              <a:t>: النشاط الفندقي يعتمد أساسا على العنصر البشري لأن حسن المعاملة والاستقبال </a:t>
            </a:r>
            <a:r>
              <a:rPr lang="ar-DZ" dirty="0" err="1" smtClean="0"/>
              <a:t>والامانة</a:t>
            </a:r>
            <a:r>
              <a:rPr lang="ar-DZ" dirty="0" smtClean="0"/>
              <a:t> والكفاءة....الخ، أمور تميز فندق عن آخر.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2-</a:t>
            </a:r>
            <a:r>
              <a:rPr lang="ar-DZ" b="1" dirty="0" smtClean="0"/>
              <a:t> تنوع النشاط الفندقي</a:t>
            </a:r>
            <a:r>
              <a:rPr lang="ar-DZ" dirty="0" smtClean="0"/>
              <a:t>:هو نشاط خدمي حيث يقوم بتقديم خدمات متنوعة في شكل مبيت أو إطعام.....</a:t>
            </a:r>
            <a:r>
              <a:rPr lang="ar-DZ" dirty="0" err="1" smtClean="0"/>
              <a:t>إلخ</a:t>
            </a:r>
            <a:r>
              <a:rPr lang="ar-DZ" dirty="0" smtClean="0"/>
              <a:t>، إضافة إلى نشاط تجاري لشراء المواد </a:t>
            </a:r>
            <a:r>
              <a:rPr lang="ar-DZ" dirty="0" err="1" smtClean="0"/>
              <a:t>الأولية </a:t>
            </a:r>
            <a:r>
              <a:rPr lang="ar-DZ" dirty="0" smtClean="0"/>
              <a:t>.....</a:t>
            </a:r>
            <a:r>
              <a:rPr lang="ar-DZ" dirty="0" err="1" smtClean="0"/>
              <a:t>إلخ.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3- موسمية النشاط الفندقي</a:t>
            </a:r>
            <a:r>
              <a:rPr lang="ar-DZ" dirty="0" smtClean="0"/>
              <a:t>: لأن النشاط الفندقي نشاطا ليس ثابت الحجم على مدار العام، ففي بعض الفصول يزداد الاقبال على الفنادق وينقص في فصول </a:t>
            </a:r>
            <a:r>
              <a:rPr lang="ar-DZ" dirty="0" smtClean="0"/>
              <a:t>آخرى.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256584"/>
          </a:xfrm>
        </p:spPr>
        <p:txBody>
          <a:bodyPr/>
          <a:lstStyle/>
          <a:p>
            <a:pPr algn="r" rtl="1">
              <a:buNone/>
            </a:pPr>
            <a:r>
              <a:rPr lang="ar-DZ" dirty="0" smtClean="0"/>
              <a:t>4- </a:t>
            </a:r>
            <a:r>
              <a:rPr lang="ar-DZ" b="1" dirty="0" smtClean="0"/>
              <a:t>التعامل النقدي السريع</a:t>
            </a:r>
            <a:r>
              <a:rPr lang="ar-DZ" dirty="0" smtClean="0"/>
              <a:t>: في الغالب يتم التعامل مع الفنادق نقدا، </a:t>
            </a:r>
            <a:r>
              <a:rPr lang="ar-DZ" dirty="0" err="1" smtClean="0"/>
              <a:t>بالاضافة</a:t>
            </a:r>
            <a:r>
              <a:rPr lang="ar-DZ" dirty="0" smtClean="0"/>
              <a:t> أنها تتميز بالسرعة.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5- </a:t>
            </a:r>
            <a:r>
              <a:rPr lang="ar-DZ" b="1" dirty="0" smtClean="0"/>
              <a:t>كثافة الاصول الثابتة</a:t>
            </a:r>
            <a:r>
              <a:rPr lang="ar-DZ" dirty="0" smtClean="0"/>
              <a:t>: بما أن نشاط الفنادق خدمي فنجد أن الاول الثابتة تتمثل في أصول ومعدات ثابتة مقارنة بإجمالي الاستثمارات.</a:t>
            </a:r>
            <a:endParaRPr lang="fr-FR" dirty="0" smtClean="0"/>
          </a:p>
          <a:p>
            <a:pPr algn="r">
              <a:buNone/>
            </a:pPr>
            <a:r>
              <a:rPr lang="ar-DZ" dirty="0" smtClean="0"/>
              <a:t>6</a:t>
            </a:r>
            <a:r>
              <a:rPr lang="ar-DZ" b="1" dirty="0" smtClean="0"/>
              <a:t>-عدم قابلية النشاط الفندقي للتخزين:</a:t>
            </a:r>
            <a:r>
              <a:rPr lang="ar-DZ" dirty="0" smtClean="0"/>
              <a:t> في النشاط الفندقي الانتاج المقدم هو خدمة المبيت ولا يمكن تخزينها للفترات القادمة فهو يتحمل التكلفة سواء تم تأجير الغرفة أو لا.</a:t>
            </a:r>
            <a:endParaRPr lang="fr-FR" dirty="0" smtClean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المحور </a:t>
            </a:r>
            <a:r>
              <a:rPr lang="ar-DZ" sz="4800" b="1" dirty="0" smtClean="0"/>
              <a:t>05</a:t>
            </a:r>
            <a:r>
              <a:rPr lang="ar-DZ" sz="4800" b="1" dirty="0" smtClean="0"/>
              <a:t/>
            </a:r>
            <a:br>
              <a:rPr lang="ar-DZ" sz="4800" b="1" dirty="0" smtClean="0"/>
            </a:br>
            <a:r>
              <a:rPr lang="ar-DZ" sz="4800" b="1" dirty="0" smtClean="0"/>
              <a:t>مـــــاهية الفنـــــادق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96044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DZ" b="1" dirty="0" smtClean="0"/>
              <a:t>أولا: تعريف </a:t>
            </a:r>
            <a:r>
              <a:rPr lang="ar-DZ" b="1" dirty="0" smtClean="0"/>
              <a:t>الفندق</a:t>
            </a:r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DZ" dirty="0" smtClean="0"/>
              <a:t>يعرف الفندق على </a:t>
            </a:r>
            <a:r>
              <a:rPr lang="ar-DZ" dirty="0" err="1" smtClean="0"/>
              <a:t>أنه </a:t>
            </a:r>
            <a:r>
              <a:rPr lang="ar-DZ" dirty="0" smtClean="0"/>
              <a:t>" نزل أعد طبقا لأحكام القانون ليجد النزيل المأوى والمأكل والخدمات الآخرى لقاء أجر معلوم"</a:t>
            </a:r>
            <a:endParaRPr lang="fr-FR" dirty="0" smtClean="0"/>
          </a:p>
          <a:p>
            <a:pPr algn="r" rtl="1"/>
            <a:r>
              <a:rPr lang="ar-DZ" dirty="0" smtClean="0"/>
              <a:t>وهو كذلك مبني أو مؤسسة تمد الجمهور  بالإقامة والطعام والخدمة"</a:t>
            </a:r>
            <a:endParaRPr lang="fr-FR" dirty="0" smtClean="0"/>
          </a:p>
          <a:p>
            <a:pPr algn="r" rtl="1"/>
            <a:r>
              <a:rPr lang="ar-DZ" dirty="0" smtClean="0"/>
              <a:t>ويمكن اعتبار </a:t>
            </a:r>
            <a:r>
              <a:rPr lang="ar-DZ" dirty="0" err="1" smtClean="0"/>
              <a:t>الفندق </a:t>
            </a:r>
            <a:r>
              <a:rPr lang="ar-DZ" dirty="0" smtClean="0"/>
              <a:t>"المكان الذي يلجأ إليه المسافر من أجل الراحة من عناء السفر أو المتعة أو التسلية لفترة محدودة مقابل سعر محدد"</a:t>
            </a:r>
            <a:endParaRPr lang="fr-FR" dirty="0" smtClean="0"/>
          </a:p>
          <a:p>
            <a:pPr algn="r">
              <a:buNone/>
            </a:pP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/>
              <a:t>ثانيا: تصنيف </a:t>
            </a:r>
            <a:r>
              <a:rPr lang="ar-DZ" b="1" dirty="0" smtClean="0"/>
              <a:t>الفنادق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DZ" b="1" dirty="0" smtClean="0"/>
              <a:t>1- </a:t>
            </a:r>
            <a:r>
              <a:rPr lang="ar-DZ" b="1" dirty="0" smtClean="0"/>
              <a:t>التصنيف حسب الملكية:</a:t>
            </a:r>
            <a:r>
              <a:rPr lang="ar-DZ" dirty="0" smtClean="0"/>
              <a:t> تصنف الفنادق وفق مبدأ الملكية إلى:</a:t>
            </a:r>
            <a:endParaRPr lang="fr-FR" dirty="0" smtClean="0"/>
          </a:p>
          <a:p>
            <a:pPr lvl="0" algn="r" rtl="1"/>
            <a:r>
              <a:rPr lang="ar-DZ" b="1" dirty="0" smtClean="0"/>
              <a:t>فنادق القطاع الخاص</a:t>
            </a:r>
            <a:r>
              <a:rPr lang="ar-DZ" dirty="0" smtClean="0"/>
              <a:t>: وتكون مملوكة من طرف شخ واحد.</a:t>
            </a:r>
            <a:endParaRPr lang="fr-FR" dirty="0" smtClean="0"/>
          </a:p>
          <a:p>
            <a:pPr lvl="0" algn="r" rtl="1"/>
            <a:r>
              <a:rPr lang="ar-DZ" b="1" dirty="0" smtClean="0"/>
              <a:t>السلسلة الفندقية:</a:t>
            </a:r>
            <a:r>
              <a:rPr lang="ar-DZ" dirty="0" smtClean="0"/>
              <a:t> وهي مجموعة من الفنادق تنتشر في دول العالم تحمل اسم واحد ويتم تشغيلها </a:t>
            </a:r>
            <a:r>
              <a:rPr lang="ar-DZ" dirty="0" err="1" smtClean="0"/>
              <a:t>وادارتها</a:t>
            </a:r>
            <a:r>
              <a:rPr lang="ar-DZ" dirty="0" smtClean="0"/>
              <a:t> من طرف الشركة الأم.</a:t>
            </a:r>
            <a:endParaRPr lang="fr-FR" dirty="0" smtClean="0"/>
          </a:p>
          <a:p>
            <a:pPr lvl="0" algn="r" rtl="1"/>
            <a:r>
              <a:rPr lang="ar-DZ" b="1" dirty="0" smtClean="0"/>
              <a:t>فنادق القطاع  المختلط:</a:t>
            </a:r>
            <a:r>
              <a:rPr lang="ar-DZ" dirty="0" smtClean="0"/>
              <a:t> هي فنادق تكون مملوكة ملكية مشتركة بين الدولة والقطاع الخاص.</a:t>
            </a:r>
            <a:endParaRPr lang="fr-FR" dirty="0" smtClean="0"/>
          </a:p>
          <a:p>
            <a:pPr lvl="0" algn="r" rtl="1"/>
            <a:r>
              <a:rPr lang="ar-DZ" b="1" dirty="0" smtClean="0"/>
              <a:t>الفنادق الحكومية:</a:t>
            </a:r>
            <a:r>
              <a:rPr lang="ar-DZ" dirty="0" smtClean="0"/>
              <a:t> تكون هذه الفنادق مملوكة ملكية كاملة للدولة.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/>
              <a:t>2- التصنيف حسب عدد النجوم: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حسب هذا التصنيف نجد فنادق ذات 05 نجوم أو ذات 04 نجوم ويحدد عدد النجوم حسب الخدمات التي يقدمها الفندق </a:t>
            </a:r>
            <a:r>
              <a:rPr lang="ar-DZ" dirty="0" err="1" smtClean="0"/>
              <a:t>للضيوف</a:t>
            </a:r>
            <a:r>
              <a:rPr lang="ar-DZ" dirty="0" err="1" smtClean="0"/>
              <a:t>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/>
          </a:bodyPr>
          <a:lstStyle/>
          <a:p>
            <a:r>
              <a:rPr lang="ar-DZ" dirty="0" smtClean="0"/>
              <a:t>3- </a:t>
            </a:r>
            <a:r>
              <a:rPr lang="ar-DZ" b="1" dirty="0" smtClean="0"/>
              <a:t>التصنيف حسب نوعية الخدمات</a:t>
            </a:r>
            <a:r>
              <a:rPr lang="ar-DZ" dirty="0" smtClean="0"/>
              <a:t>: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93095"/>
          </a:xfrm>
        </p:spPr>
        <p:txBody>
          <a:bodyPr>
            <a:normAutofit fontScale="92500" lnSpcReduction="20000"/>
          </a:bodyPr>
          <a:lstStyle/>
          <a:p>
            <a:pPr lvl="0" algn="r" rtl="1">
              <a:buNone/>
            </a:pPr>
            <a:r>
              <a:rPr lang="ar-DZ" dirty="0" smtClean="0"/>
              <a:t>يمكن </a:t>
            </a:r>
            <a:r>
              <a:rPr lang="ar-DZ" dirty="0" smtClean="0"/>
              <a:t>تقسيمها </a:t>
            </a:r>
            <a:r>
              <a:rPr lang="ar-DZ" dirty="0" err="1" smtClean="0"/>
              <a:t>الى</a:t>
            </a:r>
            <a:r>
              <a:rPr lang="ar-DZ" dirty="0" err="1" smtClean="0"/>
              <a:t>:</a:t>
            </a:r>
            <a:endParaRPr lang="ar-DZ" dirty="0" smtClean="0"/>
          </a:p>
          <a:p>
            <a:pPr lvl="0" algn="r" rtl="1"/>
            <a:r>
              <a:rPr lang="ar-DZ" b="1" dirty="0" smtClean="0"/>
              <a:t>الفنادق </a:t>
            </a:r>
            <a:r>
              <a:rPr lang="ar-DZ" b="1" dirty="0" smtClean="0"/>
              <a:t>التجارية</a:t>
            </a:r>
            <a:r>
              <a:rPr lang="ar-DZ" dirty="0" smtClean="0"/>
              <a:t>: هي فنادق تتعامل مع رحال الاعمال وساح المؤتمرات.</a:t>
            </a:r>
            <a:endParaRPr lang="fr-FR" dirty="0" smtClean="0"/>
          </a:p>
          <a:p>
            <a:pPr lvl="0" algn="r" rtl="1"/>
            <a:r>
              <a:rPr lang="ar-DZ" b="1" dirty="0" smtClean="0"/>
              <a:t>فنادق الاقامة الدائمة</a:t>
            </a:r>
            <a:r>
              <a:rPr lang="ar-DZ" dirty="0" smtClean="0"/>
              <a:t>: وه فنادق لإيواء العاملين في المناطق البعيدة.</a:t>
            </a:r>
            <a:endParaRPr lang="fr-FR" dirty="0" smtClean="0"/>
          </a:p>
          <a:p>
            <a:pPr lvl="0" algn="r" rtl="1"/>
            <a:r>
              <a:rPr lang="ar-DZ" dirty="0" smtClean="0"/>
              <a:t>ا</a:t>
            </a:r>
            <a:r>
              <a:rPr lang="ar-DZ" b="1" dirty="0" smtClean="0"/>
              <a:t>لفندق المفروش</a:t>
            </a:r>
            <a:r>
              <a:rPr lang="ar-DZ" dirty="0" smtClean="0"/>
              <a:t>: وهي فنادق تقدم خدمات المبيت يتم تأجير الفندق باليوم أو الاسبوع أو الشهر.</a:t>
            </a:r>
            <a:endParaRPr lang="fr-FR" dirty="0" smtClean="0"/>
          </a:p>
          <a:p>
            <a:pPr lvl="0" algn="r" rtl="1"/>
            <a:r>
              <a:rPr lang="ar-DZ" b="1" dirty="0" smtClean="0"/>
              <a:t>فندق المؤتمرات:</a:t>
            </a:r>
            <a:r>
              <a:rPr lang="ar-DZ" dirty="0" smtClean="0"/>
              <a:t> وهي فنادق التي تعتمد كليا على خدمة المؤتمرات والاجتماعات ويشمل معدات وتسهيلات للترجمة وغرف السكرتارية والاجتماعات.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1"/>
            <a:r>
              <a:rPr lang="ar-DZ" b="1" dirty="0" smtClean="0"/>
              <a:t>ثالثا: أهداف الفنادق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يمكن تقسيم أهداف الفنادق حسب أهداف الجهات المستفيدة من الفنادق إلى:</a:t>
            </a:r>
            <a:endParaRPr lang="fr-FR" dirty="0" smtClean="0"/>
          </a:p>
          <a:p>
            <a:pPr algn="r" rtl="1"/>
            <a:r>
              <a:rPr lang="ar-DZ" dirty="0" smtClean="0"/>
              <a:t>1- </a:t>
            </a:r>
            <a:r>
              <a:rPr lang="ar-DZ" b="1" dirty="0" smtClean="0"/>
              <a:t>بالنسبة لأصحاب الفنادق</a:t>
            </a:r>
            <a:r>
              <a:rPr lang="ar-DZ" dirty="0" smtClean="0"/>
              <a:t>: تتمثل في تحقيق أكبر عائد ممكن لرأس المال المستثمر وبقاء نمو الفندق، ورفع الكفاءة الانتاجية.</a:t>
            </a:r>
            <a:endParaRPr lang="fr-FR" dirty="0" smtClean="0"/>
          </a:p>
          <a:p>
            <a:pPr algn="r" rtl="1"/>
            <a:r>
              <a:rPr lang="ar-DZ" dirty="0" smtClean="0"/>
              <a:t>2- </a:t>
            </a:r>
            <a:r>
              <a:rPr lang="ar-DZ" b="1" dirty="0" smtClean="0"/>
              <a:t>بالنسبة للعملاء</a:t>
            </a:r>
            <a:r>
              <a:rPr lang="ar-DZ" dirty="0" smtClean="0"/>
              <a:t>: تتمثل في توفير الخدمات بالأسعار التي تناسب قدراتهم الشرائية بشكل مستمر والاستمرار في الحصول على الخدمات ذات الجودة العالية.</a:t>
            </a:r>
            <a:endParaRPr lang="fr-FR" dirty="0" smtClean="0"/>
          </a:p>
          <a:p>
            <a:pPr algn="r" rtl="1"/>
            <a:r>
              <a:rPr lang="ar-DZ" dirty="0" smtClean="0"/>
              <a:t>3- </a:t>
            </a:r>
            <a:r>
              <a:rPr lang="ar-DZ" b="1" dirty="0" smtClean="0"/>
              <a:t>بالنسبة للعاملين</a:t>
            </a:r>
            <a:r>
              <a:rPr lang="ar-DZ" dirty="0" smtClean="0"/>
              <a:t>: تتمثل في حصولهم على الضمانات المتعلقة باستمرارهم في العمل وكذا الضمانات الاجتماعية.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4</a:t>
            </a:r>
            <a:r>
              <a:rPr lang="ar-DZ" dirty="0" smtClean="0"/>
              <a:t>- </a:t>
            </a:r>
            <a:r>
              <a:rPr lang="ar-DZ" b="1" dirty="0" smtClean="0"/>
              <a:t>بالنسبة للمساهمين</a:t>
            </a:r>
            <a:r>
              <a:rPr lang="ar-DZ" dirty="0" smtClean="0"/>
              <a:t>: تتمثل في ضمان تزويد الفندق بالأموال والموارد البشرية عن طريق ملكيتهم للأسهم مقابل الحصول على أرباح.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5- </a:t>
            </a:r>
            <a:r>
              <a:rPr lang="ar-DZ" b="1" dirty="0" smtClean="0"/>
              <a:t>بالنسبة للموردين</a:t>
            </a:r>
            <a:r>
              <a:rPr lang="ar-DZ" dirty="0" smtClean="0"/>
              <a:t>: تتمثل في الجماعات التي تمد الفندق بالموارد والفندق يسعى لتحقيق ضمان الحصول على السلع والموارد </a:t>
            </a:r>
            <a:r>
              <a:rPr lang="ar-DZ" dirty="0" err="1" smtClean="0"/>
              <a:t>بإستمرار.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6- </a:t>
            </a:r>
            <a:r>
              <a:rPr lang="ar-DZ" b="1" dirty="0" smtClean="0"/>
              <a:t>بالنسبة للمجتمع:</a:t>
            </a:r>
            <a:r>
              <a:rPr lang="ar-DZ" dirty="0" smtClean="0"/>
              <a:t> تتمثل في زيادة الدخل القومي ومستوى رفاهية المواطنين.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/>
              <a:t>رابعا: أهمية </a:t>
            </a:r>
            <a:r>
              <a:rPr lang="ar-DZ" sz="3200" b="1" dirty="0" smtClean="0"/>
              <a:t>الفنادق</a:t>
            </a:r>
          </a:p>
          <a:p>
            <a:pPr algn="r" rtl="1"/>
            <a:endParaRPr lang="ar-DZ" sz="3200" dirty="0" smtClean="0"/>
          </a:p>
          <a:p>
            <a:pPr algn="r" rtl="1"/>
            <a:r>
              <a:rPr lang="ar-DZ" sz="3200" dirty="0" smtClean="0"/>
              <a:t>تتمثل أهمية الفنادق فيما </a:t>
            </a:r>
            <a:r>
              <a:rPr lang="ar-DZ" sz="3200" dirty="0" err="1" smtClean="0"/>
              <a:t>يلي</a:t>
            </a:r>
            <a:r>
              <a:rPr lang="ar-DZ" sz="3200" dirty="0" err="1" smtClean="0"/>
              <a:t>:</a:t>
            </a:r>
            <a:endParaRPr lang="ar-DZ" sz="3200" dirty="0" smtClean="0"/>
          </a:p>
          <a:p>
            <a:pPr algn="r" rtl="1"/>
            <a:endParaRPr lang="fr-FR" sz="3200" dirty="0" smtClean="0"/>
          </a:p>
          <a:p>
            <a:pPr lvl="0" algn="r" rtl="1">
              <a:buFont typeface="Arial" pitchFamily="34" charset="0"/>
              <a:buChar char="•"/>
            </a:pPr>
            <a:r>
              <a:rPr lang="ar-DZ" sz="3200" b="1" dirty="0" smtClean="0"/>
              <a:t>تقديم الخدمات </a:t>
            </a:r>
            <a:r>
              <a:rPr lang="ar-DZ" sz="3200" b="1" dirty="0" err="1" smtClean="0"/>
              <a:t>للافراد</a:t>
            </a:r>
            <a:r>
              <a:rPr lang="ar-DZ" sz="3200" dirty="0" smtClean="0"/>
              <a:t>: في العصر الحالى لا تقدم الفنادق </a:t>
            </a:r>
            <a:r>
              <a:rPr lang="ar-DZ" sz="3200" dirty="0" err="1" smtClean="0"/>
              <a:t>للافراد</a:t>
            </a:r>
            <a:r>
              <a:rPr lang="ar-DZ" sz="3200" dirty="0" smtClean="0"/>
              <a:t> خدمة الايواء فقط وإنما تقدم تسهيلات أخرى وحاجيات ضرورية مثل المأكولات والمشروبات.....</a:t>
            </a:r>
            <a:r>
              <a:rPr lang="ar-DZ" sz="3200" dirty="0" err="1" smtClean="0"/>
              <a:t>إلخ.</a:t>
            </a:r>
            <a:endParaRPr lang="fr-FR" sz="3200" dirty="0" smtClean="0"/>
          </a:p>
          <a:p>
            <a:pPr lvl="0" algn="r" rtl="1">
              <a:buFont typeface="Arial" pitchFamily="34" charset="0"/>
              <a:buChar char="•"/>
            </a:pPr>
            <a:r>
              <a:rPr lang="ar-DZ" sz="3200" b="1" dirty="0" smtClean="0"/>
              <a:t>الحصول </a:t>
            </a:r>
            <a:r>
              <a:rPr lang="ar-DZ" sz="3200" b="1" dirty="0" smtClean="0"/>
              <a:t>على الإيرادات:</a:t>
            </a:r>
            <a:r>
              <a:rPr lang="ar-DZ" sz="3200" dirty="0" smtClean="0"/>
              <a:t> </a:t>
            </a:r>
            <a:r>
              <a:rPr lang="ar-DZ" sz="3200" dirty="0" smtClean="0"/>
              <a:t>تعتبر الفنادق ركنا من أركان السياحة، لأنها وسيلة للحصول على ايرادات تتمثل في العملة </a:t>
            </a:r>
            <a:r>
              <a:rPr lang="ar-DZ" sz="3200" dirty="0" smtClean="0"/>
              <a:t>الصعبة.</a:t>
            </a:r>
            <a:endParaRPr lang="ar-DZ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DZ" b="1" dirty="0" smtClean="0"/>
              <a:t>توفير فرص العمل</a:t>
            </a:r>
            <a:r>
              <a:rPr lang="ar-DZ" dirty="0" smtClean="0"/>
              <a:t>: توفر الفنادق فرص للعمل سواء بطريقة مباشرة بالنسبة للعمال داخل الفندق أو بطريقة غير المباشرة المتمثلة في العمال التي تساهم في إنشاء الفندق.</a:t>
            </a:r>
          </a:p>
          <a:p>
            <a:pPr lvl="0" algn="r" rtl="1"/>
            <a:r>
              <a:rPr lang="ar-DZ" b="1" dirty="0" smtClean="0"/>
              <a:t>التعليم والتدريب </a:t>
            </a:r>
            <a:r>
              <a:rPr lang="ar-DZ" b="1" dirty="0" err="1" smtClean="0"/>
              <a:t>للافراد</a:t>
            </a:r>
            <a:r>
              <a:rPr lang="ar-DZ" b="1" dirty="0" smtClean="0"/>
              <a:t>:</a:t>
            </a:r>
            <a:r>
              <a:rPr lang="ar-DZ" dirty="0" smtClean="0"/>
              <a:t> تلعب الفنادق دورا هاما في تعليم الافراد العاملين وتدريبهم في المجالات المختلفة بالفنادق بغرض زيادة كفاءتهم وتطوير مهاراتهم.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628</Words>
  <Application>Microsoft Office PowerPoint</Application>
  <PresentationFormat>Affichage à l'écran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محاضرات محاسبة خاصة 2</vt:lpstr>
      <vt:lpstr>المحور 05 مـــــاهية الفنـــــادق</vt:lpstr>
      <vt:lpstr>ثانيا: تصنيف الفنادق</vt:lpstr>
      <vt:lpstr>2- التصنيف حسب عدد النجوم: حسب هذا التصنيف نجد فنادق ذات 05 نجوم أو ذات 04 نجوم ويحدد عدد النجوم حسب الخدمات التي يقدمها الفندق للضيوف.  </vt:lpstr>
      <vt:lpstr>3- التصنيف حسب نوعية الخدمات:</vt:lpstr>
      <vt:lpstr>ثالثا: أهداف الفنادق</vt:lpstr>
      <vt:lpstr>Diapositive 7</vt:lpstr>
      <vt:lpstr>Diapositive 8</vt:lpstr>
      <vt:lpstr>Diapositive 9</vt:lpstr>
      <vt:lpstr>خامسا: خصائص النشاط الفندقي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DAMAS</cp:lastModifiedBy>
  <cp:revision>24</cp:revision>
  <dcterms:created xsi:type="dcterms:W3CDTF">2020-03-17T17:33:39Z</dcterms:created>
  <dcterms:modified xsi:type="dcterms:W3CDTF">2020-04-08T23:52:53Z</dcterms:modified>
</cp:coreProperties>
</file>