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2" r:id="rId6"/>
    <p:sldId id="263" r:id="rId7"/>
    <p:sldId id="267" r:id="rId8"/>
    <p:sldId id="264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6D64F-DBC5-4D57-9295-E376F35ECAA3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84F84-3677-47ED-8E7B-445E695B68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84F84-3677-47ED-8E7B-445E695B68B2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6A5D-7D53-4571-8904-E3D66DF34EB7}" type="datetimeFigureOut">
              <a:rPr lang="fr-FR" smtClean="0"/>
              <a:pPr/>
              <a:t>09/04/2020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725E-0B34-4BD6-AB17-5FE8ABBCCA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محاضرات محاسبة خاصة 2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DZ" dirty="0" smtClean="0"/>
              <a:t>طلبة السنة الثالثة محاسبة وجباية</a:t>
            </a:r>
          </a:p>
          <a:p>
            <a:r>
              <a:rPr lang="ar-DZ" dirty="0" smtClean="0"/>
              <a:t>الاستاذة زعرور نعيمة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DZ" b="1" dirty="0" smtClean="0"/>
              <a:t>خامسا: خصائص النشاط </a:t>
            </a:r>
            <a:r>
              <a:rPr lang="ar-DZ" b="1" dirty="0" smtClean="0"/>
              <a:t>الفندقي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DZ" dirty="0" smtClean="0"/>
              <a:t>1-</a:t>
            </a:r>
            <a:r>
              <a:rPr lang="ar-DZ" b="1" dirty="0" smtClean="0"/>
              <a:t>الاعتماد </a:t>
            </a:r>
            <a:r>
              <a:rPr lang="ar-DZ" b="1" dirty="0" smtClean="0"/>
              <a:t>على العنصر البشري</a:t>
            </a:r>
            <a:r>
              <a:rPr lang="ar-DZ" dirty="0" smtClean="0"/>
              <a:t>: النشاط الفندقي يعتمد أساسا على العنصر البشري لأن حسن المعاملة والاستقبال </a:t>
            </a:r>
            <a:r>
              <a:rPr lang="ar-DZ" dirty="0" err="1" smtClean="0"/>
              <a:t>والامانة</a:t>
            </a:r>
            <a:r>
              <a:rPr lang="ar-DZ" dirty="0" smtClean="0"/>
              <a:t> والكفاءة....الخ، أمور تميز فندق عن آخر.</a:t>
            </a:r>
            <a:endParaRPr lang="fr-FR" dirty="0" smtClean="0"/>
          </a:p>
          <a:p>
            <a:pPr algn="r" rtl="1">
              <a:buNone/>
            </a:pPr>
            <a:r>
              <a:rPr lang="ar-DZ" dirty="0" smtClean="0"/>
              <a:t>2-</a:t>
            </a:r>
            <a:r>
              <a:rPr lang="ar-DZ" b="1" dirty="0" smtClean="0"/>
              <a:t> تنوع النشاط الفندقي</a:t>
            </a:r>
            <a:r>
              <a:rPr lang="ar-DZ" dirty="0" smtClean="0"/>
              <a:t>:هو نشاط خدمي حيث يقوم بتقديم خدمات متنوعة في شكل مبيت أو إطعام.....</a:t>
            </a:r>
            <a:r>
              <a:rPr lang="ar-DZ" dirty="0" err="1" smtClean="0"/>
              <a:t>إلخ</a:t>
            </a:r>
            <a:r>
              <a:rPr lang="ar-DZ" dirty="0" smtClean="0"/>
              <a:t>، إضافة إلى نشاط تجاري لشراء المواد </a:t>
            </a:r>
            <a:r>
              <a:rPr lang="ar-DZ" dirty="0" err="1" smtClean="0"/>
              <a:t>الأولية </a:t>
            </a:r>
            <a:r>
              <a:rPr lang="ar-DZ" dirty="0" smtClean="0"/>
              <a:t>.....</a:t>
            </a:r>
            <a:r>
              <a:rPr lang="ar-DZ" dirty="0" err="1" smtClean="0"/>
              <a:t>إلخ.</a:t>
            </a:r>
            <a:endParaRPr lang="fr-FR" dirty="0" smtClean="0"/>
          </a:p>
          <a:p>
            <a:pPr algn="r" rtl="1">
              <a:buNone/>
            </a:pPr>
            <a:r>
              <a:rPr lang="ar-DZ" b="1" dirty="0" smtClean="0"/>
              <a:t>3- موسمية النشاط الفندقي</a:t>
            </a:r>
            <a:r>
              <a:rPr lang="ar-DZ" dirty="0" smtClean="0"/>
              <a:t>: لأن النشاط الفندقي نشاطا ليس ثابت الحجم على مدار العام، ففي بعض الفصول يزداد الاقبال على الفنادق وينقص في فصول </a:t>
            </a:r>
            <a:r>
              <a:rPr lang="ar-DZ" dirty="0" smtClean="0"/>
              <a:t>آخرى.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256584"/>
          </a:xfrm>
        </p:spPr>
        <p:txBody>
          <a:bodyPr/>
          <a:lstStyle/>
          <a:p>
            <a:pPr algn="r" rtl="1">
              <a:buNone/>
            </a:pPr>
            <a:r>
              <a:rPr lang="ar-DZ" dirty="0" smtClean="0"/>
              <a:t>4- </a:t>
            </a:r>
            <a:r>
              <a:rPr lang="ar-DZ" b="1" dirty="0" smtClean="0"/>
              <a:t>التعامل النقدي السريع</a:t>
            </a:r>
            <a:r>
              <a:rPr lang="ar-DZ" dirty="0" smtClean="0"/>
              <a:t>: في الغالب يتم التعامل مع الفنادق نقدا، </a:t>
            </a:r>
            <a:r>
              <a:rPr lang="ar-DZ" dirty="0" err="1" smtClean="0"/>
              <a:t>بالاضافة</a:t>
            </a:r>
            <a:r>
              <a:rPr lang="ar-DZ" dirty="0" smtClean="0"/>
              <a:t> أنها تتميز بالسرعة.</a:t>
            </a:r>
            <a:endParaRPr lang="fr-FR" dirty="0" smtClean="0"/>
          </a:p>
          <a:p>
            <a:pPr algn="r" rtl="1">
              <a:buNone/>
            </a:pPr>
            <a:r>
              <a:rPr lang="ar-DZ" dirty="0" smtClean="0"/>
              <a:t>5- </a:t>
            </a:r>
            <a:r>
              <a:rPr lang="ar-DZ" b="1" dirty="0" smtClean="0"/>
              <a:t>كثافة الاصول الثابتة</a:t>
            </a:r>
            <a:r>
              <a:rPr lang="ar-DZ" dirty="0" smtClean="0"/>
              <a:t>: بما أن نشاط الفنادق خدمي فنجد أن الاول الثابتة تتمثل في أصول ومعدات ثابتة مقارنة بإجمالي الاستثمارات.</a:t>
            </a:r>
            <a:endParaRPr lang="fr-FR" dirty="0" smtClean="0"/>
          </a:p>
          <a:p>
            <a:pPr algn="r">
              <a:buNone/>
            </a:pPr>
            <a:r>
              <a:rPr lang="ar-DZ" dirty="0" smtClean="0"/>
              <a:t>6</a:t>
            </a:r>
            <a:r>
              <a:rPr lang="ar-DZ" b="1" dirty="0" smtClean="0"/>
              <a:t>-عدم قابلية النشاط الفندقي للتخزين:</a:t>
            </a:r>
            <a:r>
              <a:rPr lang="ar-DZ" dirty="0" smtClean="0"/>
              <a:t> في النشاط الفندقي الانتاج المقدم هو خدمة المبيت ولا يمكن تخزينها للفترات القادمة فهو يتحمل التكلفة سواء تم تأجير الغرفة أو لا.</a:t>
            </a:r>
            <a:endParaRPr lang="fr-FR" dirty="0" smtClean="0"/>
          </a:p>
          <a:p>
            <a:pPr algn="r"/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ar-DZ" sz="4800" b="1" dirty="0" smtClean="0"/>
              <a:t>المحور </a:t>
            </a:r>
            <a:r>
              <a:rPr lang="ar-DZ" sz="4800" b="1" dirty="0" smtClean="0"/>
              <a:t>05</a:t>
            </a:r>
            <a:r>
              <a:rPr lang="ar-DZ" sz="4800" b="1" dirty="0" smtClean="0"/>
              <a:t/>
            </a:r>
            <a:br>
              <a:rPr lang="ar-DZ" sz="4800" b="1" dirty="0" smtClean="0"/>
            </a:br>
            <a:r>
              <a:rPr lang="ar-DZ" sz="4800" b="1" dirty="0" smtClean="0"/>
              <a:t>مـــــاهية الفنـــــادق</a:t>
            </a:r>
            <a:endParaRPr lang="fr-FR" sz="48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348880"/>
            <a:ext cx="8229600" cy="3960440"/>
          </a:xfrm>
        </p:spPr>
        <p:txBody>
          <a:bodyPr>
            <a:normAutofit fontScale="92500" lnSpcReduction="20000"/>
          </a:bodyPr>
          <a:lstStyle/>
          <a:p>
            <a:pPr algn="r" rtl="1">
              <a:buNone/>
            </a:pPr>
            <a:r>
              <a:rPr lang="ar-DZ" b="1" dirty="0" smtClean="0"/>
              <a:t>أولا: تعريف </a:t>
            </a:r>
            <a:r>
              <a:rPr lang="ar-DZ" b="1" dirty="0" smtClean="0"/>
              <a:t>الفندق</a:t>
            </a:r>
          </a:p>
          <a:p>
            <a:pPr algn="r" rtl="1">
              <a:buNone/>
            </a:pPr>
            <a:endParaRPr lang="fr-FR" b="1" dirty="0" smtClean="0"/>
          </a:p>
          <a:p>
            <a:pPr algn="r" rtl="1"/>
            <a:r>
              <a:rPr lang="ar-DZ" dirty="0" smtClean="0"/>
              <a:t>يعرف الفندق على </a:t>
            </a:r>
            <a:r>
              <a:rPr lang="ar-DZ" dirty="0" err="1" smtClean="0"/>
              <a:t>أنه </a:t>
            </a:r>
            <a:r>
              <a:rPr lang="ar-DZ" dirty="0" smtClean="0"/>
              <a:t>" نزل أعد طبقا لأحكام القانون ليجد النزيل المأوى والمأكل والخدمات الآخرى لقاء أجر معلوم"</a:t>
            </a:r>
            <a:endParaRPr lang="fr-FR" dirty="0" smtClean="0"/>
          </a:p>
          <a:p>
            <a:pPr algn="r" rtl="1"/>
            <a:r>
              <a:rPr lang="ar-DZ" dirty="0" smtClean="0"/>
              <a:t>وهو كذلك مبني أو مؤسسة تمد الجمهور  بالإقامة والطعام والخدمة"</a:t>
            </a:r>
            <a:endParaRPr lang="fr-FR" dirty="0" smtClean="0"/>
          </a:p>
          <a:p>
            <a:pPr algn="r" rtl="1"/>
            <a:r>
              <a:rPr lang="ar-DZ" dirty="0" smtClean="0"/>
              <a:t>ويمكن اعتبار </a:t>
            </a:r>
            <a:r>
              <a:rPr lang="ar-DZ" dirty="0" err="1" smtClean="0"/>
              <a:t>الفندق </a:t>
            </a:r>
            <a:r>
              <a:rPr lang="ar-DZ" dirty="0" smtClean="0"/>
              <a:t>"المكان الذي يلجأ إليه المسافر من أجل الراحة من عناء السفر أو المتعة أو التسلية لفترة محدودة مقابل سعر محدد"</a:t>
            </a:r>
            <a:endParaRPr lang="fr-FR" dirty="0" smtClean="0"/>
          </a:p>
          <a:p>
            <a:pPr algn="r">
              <a:buNone/>
            </a:pPr>
            <a:endParaRPr lang="ar-D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ar-DZ" b="1" dirty="0" smtClean="0"/>
              <a:t>ثانيا: تصنيف </a:t>
            </a:r>
            <a:r>
              <a:rPr lang="ar-DZ" b="1" dirty="0" smtClean="0"/>
              <a:t>الفنادق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r" rtl="1">
              <a:buNone/>
            </a:pPr>
            <a:r>
              <a:rPr lang="ar-DZ" b="1" dirty="0" smtClean="0"/>
              <a:t>1- </a:t>
            </a:r>
            <a:r>
              <a:rPr lang="ar-DZ" b="1" dirty="0" smtClean="0"/>
              <a:t>التصنيف حسب الملكية:</a:t>
            </a:r>
            <a:r>
              <a:rPr lang="ar-DZ" dirty="0" smtClean="0"/>
              <a:t> تصنف الفنادق وفق مبدأ الملكية إلى:</a:t>
            </a:r>
            <a:endParaRPr lang="fr-FR" dirty="0" smtClean="0"/>
          </a:p>
          <a:p>
            <a:pPr lvl="0" algn="r" rtl="1"/>
            <a:r>
              <a:rPr lang="ar-DZ" b="1" dirty="0" smtClean="0"/>
              <a:t>فنادق القطاع الخاص</a:t>
            </a:r>
            <a:r>
              <a:rPr lang="ar-DZ" dirty="0" smtClean="0"/>
              <a:t>: وتكون مملوكة من طرف شخ واحد.</a:t>
            </a:r>
            <a:endParaRPr lang="fr-FR" dirty="0" smtClean="0"/>
          </a:p>
          <a:p>
            <a:pPr lvl="0" algn="r" rtl="1"/>
            <a:r>
              <a:rPr lang="ar-DZ" b="1" dirty="0" smtClean="0"/>
              <a:t>السلسلة الفندقية:</a:t>
            </a:r>
            <a:r>
              <a:rPr lang="ar-DZ" dirty="0" smtClean="0"/>
              <a:t> وهي مجموعة من الفنادق تنتشر في دول العالم تحمل اسم واحد ويتم تشغيلها </a:t>
            </a:r>
            <a:r>
              <a:rPr lang="ar-DZ" dirty="0" err="1" smtClean="0"/>
              <a:t>وادارتها</a:t>
            </a:r>
            <a:r>
              <a:rPr lang="ar-DZ" dirty="0" smtClean="0"/>
              <a:t> من طرف الشركة الأم.</a:t>
            </a:r>
            <a:endParaRPr lang="fr-FR" dirty="0" smtClean="0"/>
          </a:p>
          <a:p>
            <a:pPr lvl="0" algn="r" rtl="1"/>
            <a:r>
              <a:rPr lang="ar-DZ" b="1" dirty="0" smtClean="0"/>
              <a:t>فنادق القطاع  المختلط:</a:t>
            </a:r>
            <a:r>
              <a:rPr lang="ar-DZ" dirty="0" smtClean="0"/>
              <a:t> هي فنادق تكون مملوكة ملكية مشتركة بين الدولة والقطاع الخاص.</a:t>
            </a:r>
            <a:endParaRPr lang="fr-FR" dirty="0" smtClean="0"/>
          </a:p>
          <a:p>
            <a:pPr lvl="0" algn="r" rtl="1"/>
            <a:r>
              <a:rPr lang="ar-DZ" b="1" dirty="0" smtClean="0"/>
              <a:t>الفنادق الحكومية:</a:t>
            </a:r>
            <a:r>
              <a:rPr lang="ar-DZ" dirty="0" smtClean="0"/>
              <a:t> تكون هذه الفنادق مملوكة ملكية كاملة للدولة.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pPr algn="r" rtl="1"/>
            <a:r>
              <a:rPr lang="ar-DZ" b="1" dirty="0" smtClean="0"/>
              <a:t>2- التصنيف حسب عدد النجوم: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ar-DZ" dirty="0" smtClean="0"/>
              <a:t>حسب هذا التصنيف نجد فنادق ذات 05 نجوم أو ذات 04 نجوم ويحدد عدد النجوم حسب الخدمات التي يقدمها الفندق </a:t>
            </a:r>
            <a:r>
              <a:rPr lang="ar-DZ" dirty="0" err="1" smtClean="0"/>
              <a:t>للضيوف</a:t>
            </a:r>
            <a:r>
              <a:rPr lang="ar-DZ" dirty="0" err="1" smtClean="0"/>
              <a:t>.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96144"/>
          </a:xfrm>
        </p:spPr>
        <p:txBody>
          <a:bodyPr>
            <a:normAutofit/>
          </a:bodyPr>
          <a:lstStyle/>
          <a:p>
            <a:r>
              <a:rPr lang="ar-DZ" dirty="0" smtClean="0"/>
              <a:t>3- </a:t>
            </a:r>
            <a:r>
              <a:rPr lang="ar-DZ" b="1" dirty="0" smtClean="0"/>
              <a:t>التصنيف حسب نوعية الخدمات</a:t>
            </a:r>
            <a:r>
              <a:rPr lang="ar-DZ" dirty="0" smtClean="0"/>
              <a:t>: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493095"/>
          </a:xfrm>
        </p:spPr>
        <p:txBody>
          <a:bodyPr>
            <a:normAutofit fontScale="92500" lnSpcReduction="20000"/>
          </a:bodyPr>
          <a:lstStyle/>
          <a:p>
            <a:pPr lvl="0" algn="r" rtl="1">
              <a:buNone/>
            </a:pPr>
            <a:r>
              <a:rPr lang="ar-DZ" dirty="0" smtClean="0"/>
              <a:t>يمكن </a:t>
            </a:r>
            <a:r>
              <a:rPr lang="ar-DZ" dirty="0" smtClean="0"/>
              <a:t>تقسيمها </a:t>
            </a:r>
            <a:r>
              <a:rPr lang="ar-DZ" dirty="0" err="1" smtClean="0"/>
              <a:t>الى</a:t>
            </a:r>
            <a:r>
              <a:rPr lang="ar-DZ" dirty="0" err="1" smtClean="0"/>
              <a:t>:</a:t>
            </a:r>
            <a:endParaRPr lang="ar-DZ" dirty="0" smtClean="0"/>
          </a:p>
          <a:p>
            <a:pPr lvl="0" algn="r" rtl="1"/>
            <a:r>
              <a:rPr lang="ar-DZ" b="1" dirty="0" smtClean="0"/>
              <a:t>الفنادق </a:t>
            </a:r>
            <a:r>
              <a:rPr lang="ar-DZ" b="1" dirty="0" smtClean="0"/>
              <a:t>التجارية</a:t>
            </a:r>
            <a:r>
              <a:rPr lang="ar-DZ" dirty="0" smtClean="0"/>
              <a:t>: هي فنادق تتعامل مع رحال الاعمال وساح المؤتمرات.</a:t>
            </a:r>
            <a:endParaRPr lang="fr-FR" dirty="0" smtClean="0"/>
          </a:p>
          <a:p>
            <a:pPr lvl="0" algn="r" rtl="1"/>
            <a:r>
              <a:rPr lang="ar-DZ" b="1" dirty="0" smtClean="0"/>
              <a:t>فنادق الاقامة الدائمة</a:t>
            </a:r>
            <a:r>
              <a:rPr lang="ar-DZ" dirty="0" smtClean="0"/>
              <a:t>: وه فنادق لإيواء العاملين في المناطق البعيدة.</a:t>
            </a:r>
            <a:endParaRPr lang="fr-FR" dirty="0" smtClean="0"/>
          </a:p>
          <a:p>
            <a:pPr lvl="0" algn="r" rtl="1"/>
            <a:r>
              <a:rPr lang="ar-DZ" dirty="0" smtClean="0"/>
              <a:t>ا</a:t>
            </a:r>
            <a:r>
              <a:rPr lang="ar-DZ" b="1" dirty="0" smtClean="0"/>
              <a:t>لفندق المفروش</a:t>
            </a:r>
            <a:r>
              <a:rPr lang="ar-DZ" dirty="0" smtClean="0"/>
              <a:t>: وهي فنادق تقدم خدمات المبيت يتم تأجير الفندق باليوم أو الاسبوع أو الشهر.</a:t>
            </a:r>
            <a:endParaRPr lang="fr-FR" dirty="0" smtClean="0"/>
          </a:p>
          <a:p>
            <a:pPr lvl="0" algn="r" rtl="1"/>
            <a:r>
              <a:rPr lang="ar-DZ" b="1" dirty="0" smtClean="0"/>
              <a:t>فندق المؤتمرات:</a:t>
            </a:r>
            <a:r>
              <a:rPr lang="ar-DZ" dirty="0" smtClean="0"/>
              <a:t> وهي فنادق التي تعتمد كليا على خدمة المؤتمرات والاجتماعات ويشمل معدات وتسهيلات للترجمة وغرف السكرتارية والاجتماعات.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rtl="1"/>
            <a:r>
              <a:rPr lang="ar-DZ" b="1" dirty="0" smtClean="0"/>
              <a:t>ثالثا: أهداف الفنادق</a:t>
            </a:r>
            <a:endParaRPr lang="fr-FR" b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DZ" dirty="0" smtClean="0"/>
              <a:t>يمكن تقسيم أهداف الفنادق حسب أهداف الجهات المستفيدة من الفنادق إلى:</a:t>
            </a:r>
            <a:endParaRPr lang="fr-FR" dirty="0" smtClean="0"/>
          </a:p>
          <a:p>
            <a:pPr algn="r" rtl="1"/>
            <a:r>
              <a:rPr lang="ar-DZ" dirty="0" smtClean="0"/>
              <a:t>1- </a:t>
            </a:r>
            <a:r>
              <a:rPr lang="ar-DZ" b="1" dirty="0" smtClean="0"/>
              <a:t>بالنسبة لأصحاب الفنادق</a:t>
            </a:r>
            <a:r>
              <a:rPr lang="ar-DZ" dirty="0" smtClean="0"/>
              <a:t>: تتمثل في تحقيق أكبر عائد ممكن لرأس المال المستثمر وبقاء نمو الفندق، ورفع الكفاءة الانتاجية.</a:t>
            </a:r>
            <a:endParaRPr lang="fr-FR" dirty="0" smtClean="0"/>
          </a:p>
          <a:p>
            <a:pPr algn="r" rtl="1"/>
            <a:r>
              <a:rPr lang="ar-DZ" dirty="0" smtClean="0"/>
              <a:t>2- </a:t>
            </a:r>
            <a:r>
              <a:rPr lang="ar-DZ" b="1" dirty="0" smtClean="0"/>
              <a:t>بالنسبة للعملاء</a:t>
            </a:r>
            <a:r>
              <a:rPr lang="ar-DZ" dirty="0" smtClean="0"/>
              <a:t>: تتمثل في توفير الخدمات بالأسعار التي تناسب قدراتهم الشرائية بشكل مستمر والاستمرار في الحصول على الخدمات ذات الجودة العالية.</a:t>
            </a:r>
            <a:endParaRPr lang="fr-FR" dirty="0" smtClean="0"/>
          </a:p>
          <a:p>
            <a:pPr algn="r" rtl="1"/>
            <a:r>
              <a:rPr lang="ar-DZ" dirty="0" smtClean="0"/>
              <a:t>3- </a:t>
            </a:r>
            <a:r>
              <a:rPr lang="ar-DZ" b="1" dirty="0" smtClean="0"/>
              <a:t>بالنسبة للعاملين</a:t>
            </a:r>
            <a:r>
              <a:rPr lang="ar-DZ" dirty="0" smtClean="0"/>
              <a:t>: تتمثل في حصولهم على الضمانات المتعلقة باستمرارهم في العمل وكذا الضمانات الاجتماعية.</a:t>
            </a:r>
            <a:endParaRPr lang="fr-FR" dirty="0" smtClean="0"/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DZ" dirty="0" smtClean="0"/>
              <a:t>4</a:t>
            </a:r>
            <a:r>
              <a:rPr lang="ar-DZ" dirty="0" smtClean="0"/>
              <a:t>- </a:t>
            </a:r>
            <a:r>
              <a:rPr lang="ar-DZ" b="1" dirty="0" smtClean="0"/>
              <a:t>بالنسبة للمساهمين</a:t>
            </a:r>
            <a:r>
              <a:rPr lang="ar-DZ" dirty="0" smtClean="0"/>
              <a:t>: تتمثل في ضمان تزويد الفندق بالأموال والموارد البشرية عن طريق ملكيتهم للأسهم مقابل الحصول على أرباح.</a:t>
            </a:r>
            <a:endParaRPr lang="fr-FR" dirty="0" smtClean="0"/>
          </a:p>
          <a:p>
            <a:pPr algn="r" rtl="1">
              <a:buNone/>
            </a:pPr>
            <a:r>
              <a:rPr lang="ar-DZ" dirty="0" smtClean="0"/>
              <a:t>5- </a:t>
            </a:r>
            <a:r>
              <a:rPr lang="ar-DZ" b="1" dirty="0" smtClean="0"/>
              <a:t>بالنسبة للموردين</a:t>
            </a:r>
            <a:r>
              <a:rPr lang="ar-DZ" dirty="0" smtClean="0"/>
              <a:t>: تتمثل في الجماعات التي تمد الفندق بالموارد والفندق يسعى لتحقيق ضمان الحصول على السلع والموارد </a:t>
            </a:r>
            <a:r>
              <a:rPr lang="ar-DZ" dirty="0" err="1" smtClean="0"/>
              <a:t>بإستمرار.</a:t>
            </a:r>
            <a:endParaRPr lang="fr-FR" dirty="0" smtClean="0"/>
          </a:p>
          <a:p>
            <a:pPr algn="r" rtl="1">
              <a:buNone/>
            </a:pPr>
            <a:r>
              <a:rPr lang="ar-DZ" dirty="0" smtClean="0"/>
              <a:t>6- </a:t>
            </a:r>
            <a:r>
              <a:rPr lang="ar-DZ" b="1" dirty="0" smtClean="0"/>
              <a:t>بالنسبة للمجتمع:</a:t>
            </a:r>
            <a:r>
              <a:rPr lang="ar-DZ" dirty="0" smtClean="0"/>
              <a:t> تتمثل في زيادة الدخل القومي ومستوى رفاهية المواطنين.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200" b="1" dirty="0" smtClean="0"/>
              <a:t>رابعا: أهمية </a:t>
            </a:r>
            <a:r>
              <a:rPr lang="ar-DZ" sz="3200" b="1" dirty="0" smtClean="0"/>
              <a:t>الفنادق</a:t>
            </a:r>
          </a:p>
          <a:p>
            <a:pPr algn="r" rtl="1"/>
            <a:endParaRPr lang="ar-DZ" sz="3200" dirty="0" smtClean="0"/>
          </a:p>
          <a:p>
            <a:pPr algn="r" rtl="1"/>
            <a:r>
              <a:rPr lang="ar-DZ" sz="3200" dirty="0" smtClean="0"/>
              <a:t>تتمثل أهمية الفنادق فيما </a:t>
            </a:r>
            <a:r>
              <a:rPr lang="ar-DZ" sz="3200" dirty="0" err="1" smtClean="0"/>
              <a:t>يلي</a:t>
            </a:r>
            <a:r>
              <a:rPr lang="ar-DZ" sz="3200" dirty="0" err="1" smtClean="0"/>
              <a:t>:</a:t>
            </a:r>
            <a:endParaRPr lang="ar-DZ" sz="3200" dirty="0" smtClean="0"/>
          </a:p>
          <a:p>
            <a:pPr algn="r" rtl="1"/>
            <a:endParaRPr lang="fr-FR" sz="3200" dirty="0" smtClean="0"/>
          </a:p>
          <a:p>
            <a:pPr lvl="0" algn="r" rtl="1">
              <a:buFont typeface="Arial" pitchFamily="34" charset="0"/>
              <a:buChar char="•"/>
            </a:pPr>
            <a:r>
              <a:rPr lang="ar-DZ" sz="3200" b="1" dirty="0" smtClean="0"/>
              <a:t>تقديم الخدمات </a:t>
            </a:r>
            <a:r>
              <a:rPr lang="ar-DZ" sz="3200" b="1" dirty="0" err="1" smtClean="0"/>
              <a:t>للافراد</a:t>
            </a:r>
            <a:r>
              <a:rPr lang="ar-DZ" sz="3200" dirty="0" smtClean="0"/>
              <a:t>: في العصر الحالى لا تقدم الفنادق </a:t>
            </a:r>
            <a:r>
              <a:rPr lang="ar-DZ" sz="3200" dirty="0" err="1" smtClean="0"/>
              <a:t>للافراد</a:t>
            </a:r>
            <a:r>
              <a:rPr lang="ar-DZ" sz="3200" dirty="0" smtClean="0"/>
              <a:t> خدمة الايواء فقط وإنما تقدم تسهيلات أخرى وحاجيات ضرورية مثل المأكولات والمشروبات.....</a:t>
            </a:r>
            <a:r>
              <a:rPr lang="ar-DZ" sz="3200" dirty="0" err="1" smtClean="0"/>
              <a:t>إلخ.</a:t>
            </a:r>
            <a:endParaRPr lang="fr-FR" sz="3200" dirty="0" smtClean="0"/>
          </a:p>
          <a:p>
            <a:pPr lvl="0" algn="r" rtl="1">
              <a:buFont typeface="Arial" pitchFamily="34" charset="0"/>
              <a:buChar char="•"/>
            </a:pPr>
            <a:r>
              <a:rPr lang="ar-DZ" sz="3200" b="1" dirty="0" smtClean="0"/>
              <a:t>الحصول </a:t>
            </a:r>
            <a:r>
              <a:rPr lang="ar-DZ" sz="3200" b="1" dirty="0" smtClean="0"/>
              <a:t>على الإيرادات:</a:t>
            </a:r>
            <a:r>
              <a:rPr lang="ar-DZ" sz="3200" dirty="0" smtClean="0"/>
              <a:t> </a:t>
            </a:r>
            <a:r>
              <a:rPr lang="ar-DZ" sz="3200" dirty="0" smtClean="0"/>
              <a:t>تعتبر الفنادق ركنا من أركان السياحة، لأنها وسيلة للحصول على ايرادات تتمثل في العملة </a:t>
            </a:r>
            <a:r>
              <a:rPr lang="ar-DZ" sz="3200" dirty="0" smtClean="0"/>
              <a:t>الصعبة.</a:t>
            </a:r>
            <a:endParaRPr lang="ar-DZ" sz="32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ar-DZ" b="1" dirty="0" smtClean="0"/>
              <a:t>توفير فرص العمل</a:t>
            </a:r>
            <a:r>
              <a:rPr lang="ar-DZ" dirty="0" smtClean="0"/>
              <a:t>: توفر الفنادق فرص للعمل سواء بطريقة مباشرة بالنسبة للعمال داخل الفندق أو بطريقة غير المباشرة المتمثلة في العمال التي تساهم في إنشاء الفندق.</a:t>
            </a:r>
          </a:p>
          <a:p>
            <a:pPr lvl="0" algn="r" rtl="1"/>
            <a:r>
              <a:rPr lang="ar-DZ" b="1" dirty="0" smtClean="0"/>
              <a:t>التعليم والتدريب </a:t>
            </a:r>
            <a:r>
              <a:rPr lang="ar-DZ" b="1" dirty="0" err="1" smtClean="0"/>
              <a:t>للافراد</a:t>
            </a:r>
            <a:r>
              <a:rPr lang="ar-DZ" b="1" dirty="0" smtClean="0"/>
              <a:t>:</a:t>
            </a:r>
            <a:r>
              <a:rPr lang="ar-DZ" dirty="0" smtClean="0"/>
              <a:t> تلعب الفنادق دورا هاما في تعليم الافراد العاملين وتدريبهم في المجالات المختلفة بالفنادق بغرض زيادة كفاءتهم وتطوير مهاراتهم.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628</Words>
  <Application>Microsoft Office PowerPoint</Application>
  <PresentationFormat>Affichage à l'écran (4:3)</PresentationFormat>
  <Paragraphs>46</Paragraphs>
  <Slides>11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محاضرات محاسبة خاصة 2</vt:lpstr>
      <vt:lpstr>المحور 05 مـــــاهية الفنـــــادق</vt:lpstr>
      <vt:lpstr>ثانيا: تصنيف الفنادق</vt:lpstr>
      <vt:lpstr>2- التصنيف حسب عدد النجوم: حسب هذا التصنيف نجد فنادق ذات 05 نجوم أو ذات 04 نجوم ويحدد عدد النجوم حسب الخدمات التي يقدمها الفندق للضيوف.  </vt:lpstr>
      <vt:lpstr>3- التصنيف حسب نوعية الخدمات:</vt:lpstr>
      <vt:lpstr>ثالثا: أهداف الفنادق</vt:lpstr>
      <vt:lpstr>Diapositive 7</vt:lpstr>
      <vt:lpstr>Diapositive 8</vt:lpstr>
      <vt:lpstr>Diapositive 9</vt:lpstr>
      <vt:lpstr>خامسا: خصائص النشاط الفندقي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محاسبة خاصة</dc:title>
  <dc:creator>DAMAS</dc:creator>
  <cp:lastModifiedBy>DAMAS</cp:lastModifiedBy>
  <cp:revision>24</cp:revision>
  <dcterms:created xsi:type="dcterms:W3CDTF">2020-03-17T17:33:39Z</dcterms:created>
  <dcterms:modified xsi:type="dcterms:W3CDTF">2020-04-08T23:52:53Z</dcterms:modified>
</cp:coreProperties>
</file>