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9"/>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p:cViewPr>
        <p:scale>
          <a:sx n="76" d="100"/>
          <a:sy n="76" d="100"/>
        </p:scale>
        <p:origin x="-120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3AA8CF-D05A-4076-91CD-615A544AC3C5}" type="doc">
      <dgm:prSet loTypeId="urn:microsoft.com/office/officeart/2005/8/layout/vList6" loCatId="list" qsTypeId="urn:microsoft.com/office/officeart/2005/8/quickstyle/simple5" qsCatId="simple" csTypeId="urn:microsoft.com/office/officeart/2005/8/colors/accent1_2" csCatId="accent1" phldr="1"/>
      <dgm:spPr/>
      <dgm:t>
        <a:bodyPr/>
        <a:lstStyle/>
        <a:p>
          <a:endParaRPr lang="fr-FR"/>
        </a:p>
      </dgm:t>
    </dgm:pt>
    <dgm:pt modelId="{15E8381A-027D-4659-9ED4-39E768BB14BE}">
      <dgm:prSet phldrT="[Text]"/>
      <dgm:spPr>
        <a:solidFill>
          <a:srgbClr val="FF0000"/>
        </a:solidFill>
      </dgm:spPr>
      <dgm:t>
        <a:bodyPr/>
        <a:lstStyle/>
        <a:p>
          <a:r>
            <a:rPr lang="fr-FR" b="1" dirty="0" smtClean="0"/>
            <a:t>Moyens physique</a:t>
          </a:r>
          <a:endParaRPr lang="fr-FR" b="1" dirty="0"/>
        </a:p>
      </dgm:t>
    </dgm:pt>
    <dgm:pt modelId="{D9D24718-F2E2-4D44-AAF8-ED3FE48E10AD}" type="parTrans" cxnId="{3D7F5670-6EAD-4C35-ADC4-ABE319C9EF7F}">
      <dgm:prSet/>
      <dgm:spPr/>
      <dgm:t>
        <a:bodyPr/>
        <a:lstStyle/>
        <a:p>
          <a:endParaRPr lang="fr-FR"/>
        </a:p>
      </dgm:t>
    </dgm:pt>
    <dgm:pt modelId="{BBD79E48-21D6-4467-9F2C-D90C381D55AC}" type="sibTrans" cxnId="{3D7F5670-6EAD-4C35-ADC4-ABE319C9EF7F}">
      <dgm:prSet/>
      <dgm:spPr/>
      <dgm:t>
        <a:bodyPr/>
        <a:lstStyle/>
        <a:p>
          <a:endParaRPr lang="fr-FR"/>
        </a:p>
      </dgm:t>
    </dgm:pt>
    <dgm:pt modelId="{D6762B33-A919-4218-BB34-84BE91B291BA}">
      <dgm:prSet phldrT="[Text]" custT="1"/>
      <dgm:spPr>
        <a:solidFill>
          <a:srgbClr val="E6E6C4">
            <a:alpha val="90000"/>
          </a:srgbClr>
        </a:solidFill>
      </dgm:spPr>
      <dgm:t>
        <a:bodyPr/>
        <a:lstStyle/>
        <a:p>
          <a:r>
            <a:rPr lang="fr-FR" sz="1400" b="1" dirty="0" smtClean="0">
              <a:solidFill>
                <a:schemeClr val="bg1"/>
              </a:solidFill>
            </a:rPr>
            <a:t>(inhibition à basse température (réfrigération, congélation)</a:t>
          </a:r>
          <a:endParaRPr lang="fr-FR" sz="1400" b="1" dirty="0">
            <a:solidFill>
              <a:schemeClr val="bg1"/>
            </a:solidFill>
          </a:endParaRPr>
        </a:p>
      </dgm:t>
    </dgm:pt>
    <dgm:pt modelId="{43E1D46D-D5F5-43DA-A8BF-186C7BF828AE}" type="parTrans" cxnId="{0B304D5C-BF97-4A60-977A-BF1789ED1F2B}">
      <dgm:prSet/>
      <dgm:spPr/>
      <dgm:t>
        <a:bodyPr/>
        <a:lstStyle/>
        <a:p>
          <a:endParaRPr lang="fr-FR"/>
        </a:p>
      </dgm:t>
    </dgm:pt>
    <dgm:pt modelId="{9A13C4C2-AD22-4120-982B-A5AF76C0FEA5}" type="sibTrans" cxnId="{0B304D5C-BF97-4A60-977A-BF1789ED1F2B}">
      <dgm:prSet/>
      <dgm:spPr/>
      <dgm:t>
        <a:bodyPr/>
        <a:lstStyle/>
        <a:p>
          <a:endParaRPr lang="fr-FR"/>
        </a:p>
      </dgm:t>
    </dgm:pt>
    <dgm:pt modelId="{9BCB878A-6155-4E47-9863-1CBB61FA8C84}">
      <dgm:prSet phldrT="[Text]"/>
      <dgm:spPr>
        <a:solidFill>
          <a:srgbClr val="FF0000"/>
        </a:solidFill>
      </dgm:spPr>
      <dgm:t>
        <a:bodyPr/>
        <a:lstStyle/>
        <a:p>
          <a:r>
            <a:rPr lang="fr-FR" b="1" dirty="0" smtClean="0"/>
            <a:t>Moyens chimiques</a:t>
          </a:r>
          <a:endParaRPr lang="fr-FR" b="1" dirty="0"/>
        </a:p>
      </dgm:t>
    </dgm:pt>
    <dgm:pt modelId="{5B79D9CD-F8C2-4D35-BA65-50B3DDF3DD61}" type="parTrans" cxnId="{0C134120-9269-43A4-B91F-AF36F9178C08}">
      <dgm:prSet/>
      <dgm:spPr/>
      <dgm:t>
        <a:bodyPr/>
        <a:lstStyle/>
        <a:p>
          <a:endParaRPr lang="fr-FR"/>
        </a:p>
      </dgm:t>
    </dgm:pt>
    <dgm:pt modelId="{B75A7EA6-11F4-48DD-A757-81D54AF51F25}" type="sibTrans" cxnId="{0C134120-9269-43A4-B91F-AF36F9178C08}">
      <dgm:prSet/>
      <dgm:spPr/>
      <dgm:t>
        <a:bodyPr/>
        <a:lstStyle/>
        <a:p>
          <a:endParaRPr lang="fr-FR"/>
        </a:p>
      </dgm:t>
    </dgm:pt>
    <dgm:pt modelId="{5A6D67BE-B17E-4A5F-9455-980065352237}">
      <dgm:prSet phldrT="[Text]" custT="1"/>
      <dgm:spPr>
        <a:solidFill>
          <a:srgbClr val="E6E6C4">
            <a:alpha val="90000"/>
          </a:srgbClr>
        </a:solidFill>
      </dgm:spPr>
      <dgm:t>
        <a:bodyPr/>
        <a:lstStyle/>
        <a:p>
          <a:r>
            <a:rPr lang="fr-FR" sz="1400" b="1" dirty="0" smtClean="0">
              <a:solidFill>
                <a:schemeClr val="bg1"/>
              </a:solidFill>
            </a:rPr>
            <a:t>utilisation des substances antiseptiques </a:t>
          </a:r>
          <a:endParaRPr lang="fr-FR" sz="1400" b="1" dirty="0">
            <a:solidFill>
              <a:schemeClr val="bg1"/>
            </a:solidFill>
          </a:endParaRPr>
        </a:p>
      </dgm:t>
    </dgm:pt>
    <dgm:pt modelId="{2E104C6B-EEDF-424E-BC18-5F0485CD6CB4}" type="parTrans" cxnId="{1CC799CA-1AA8-48C2-AB84-32043CA2C027}">
      <dgm:prSet/>
      <dgm:spPr/>
      <dgm:t>
        <a:bodyPr/>
        <a:lstStyle/>
        <a:p>
          <a:endParaRPr lang="fr-FR"/>
        </a:p>
      </dgm:t>
    </dgm:pt>
    <dgm:pt modelId="{3E9006D5-C52A-44B6-853E-7BF975EC718F}" type="sibTrans" cxnId="{1CC799CA-1AA8-48C2-AB84-32043CA2C027}">
      <dgm:prSet/>
      <dgm:spPr/>
      <dgm:t>
        <a:bodyPr/>
        <a:lstStyle/>
        <a:p>
          <a:endParaRPr lang="fr-FR"/>
        </a:p>
      </dgm:t>
    </dgm:pt>
    <dgm:pt modelId="{1787985B-55DB-461F-AEE5-B60FE0C4B665}">
      <dgm:prSet phldrT="[Text]" custT="1"/>
      <dgm:spPr>
        <a:solidFill>
          <a:srgbClr val="E6E6C4">
            <a:alpha val="90000"/>
          </a:srgbClr>
        </a:solidFill>
      </dgm:spPr>
      <dgm:t>
        <a:bodyPr/>
        <a:lstStyle/>
        <a:p>
          <a:r>
            <a:rPr lang="fr-FR" sz="1400" b="1" dirty="0" smtClean="0">
              <a:solidFill>
                <a:schemeClr val="bg1"/>
              </a:solidFill>
            </a:rPr>
            <a:t>destruction thermique (thermisation, blanchiment, pasteurisation, stérilisation, etc…)</a:t>
          </a:r>
          <a:endParaRPr lang="fr-FR" sz="1400" b="1" dirty="0">
            <a:solidFill>
              <a:schemeClr val="bg1"/>
            </a:solidFill>
          </a:endParaRPr>
        </a:p>
      </dgm:t>
    </dgm:pt>
    <dgm:pt modelId="{75FA9AD8-D91A-48B0-89F4-5A80E052F8A2}" type="parTrans" cxnId="{D271ABCB-C508-48A6-9DD5-74429208BA3D}">
      <dgm:prSet/>
      <dgm:spPr/>
      <dgm:t>
        <a:bodyPr/>
        <a:lstStyle/>
        <a:p>
          <a:endParaRPr lang="fr-FR"/>
        </a:p>
      </dgm:t>
    </dgm:pt>
    <dgm:pt modelId="{58684A1E-5EB5-4C54-9944-0E0AAE7F7D1B}" type="sibTrans" cxnId="{D271ABCB-C508-48A6-9DD5-74429208BA3D}">
      <dgm:prSet/>
      <dgm:spPr/>
      <dgm:t>
        <a:bodyPr/>
        <a:lstStyle/>
        <a:p>
          <a:endParaRPr lang="fr-FR"/>
        </a:p>
      </dgm:t>
    </dgm:pt>
    <dgm:pt modelId="{58A3E71B-0E5A-4CFA-92BE-67AE3653CB22}">
      <dgm:prSet phldrT="[Text]" custT="1"/>
      <dgm:spPr>
        <a:solidFill>
          <a:srgbClr val="E6E6C4">
            <a:alpha val="90000"/>
          </a:srgbClr>
        </a:solidFill>
      </dgm:spPr>
      <dgm:t>
        <a:bodyPr/>
        <a:lstStyle/>
        <a:p>
          <a:r>
            <a:rPr lang="fr-FR" sz="1400" b="1" dirty="0" smtClean="0">
              <a:solidFill>
                <a:schemeClr val="bg1"/>
              </a:solidFill>
            </a:rPr>
            <a:t>l’effet des radiations</a:t>
          </a:r>
          <a:endParaRPr lang="fr-FR" sz="1400" b="1" dirty="0">
            <a:solidFill>
              <a:schemeClr val="bg1"/>
            </a:solidFill>
          </a:endParaRPr>
        </a:p>
      </dgm:t>
    </dgm:pt>
    <dgm:pt modelId="{21904C0A-116E-48E1-B849-ACB6A78A8536}" type="parTrans" cxnId="{C757A5E4-5464-4486-9A53-45A8C2E3EB1E}">
      <dgm:prSet/>
      <dgm:spPr/>
      <dgm:t>
        <a:bodyPr/>
        <a:lstStyle/>
        <a:p>
          <a:endParaRPr lang="fr-FR"/>
        </a:p>
      </dgm:t>
    </dgm:pt>
    <dgm:pt modelId="{133919D5-8075-44AD-9A12-8E926B84884D}" type="sibTrans" cxnId="{C757A5E4-5464-4486-9A53-45A8C2E3EB1E}">
      <dgm:prSet/>
      <dgm:spPr/>
      <dgm:t>
        <a:bodyPr/>
        <a:lstStyle/>
        <a:p>
          <a:endParaRPr lang="fr-FR"/>
        </a:p>
      </dgm:t>
    </dgm:pt>
    <dgm:pt modelId="{7C802CBF-2C81-484D-976E-E7A86F59F184}">
      <dgm:prSet phldrT="[Text]" custT="1"/>
      <dgm:spPr>
        <a:solidFill>
          <a:srgbClr val="E6E6C4">
            <a:alpha val="90000"/>
          </a:srgbClr>
        </a:solidFill>
      </dgm:spPr>
      <dgm:t>
        <a:bodyPr/>
        <a:lstStyle/>
        <a:p>
          <a:r>
            <a:rPr lang="fr-FR" sz="1400" b="1" dirty="0" smtClean="0">
              <a:solidFill>
                <a:schemeClr val="bg1"/>
              </a:solidFill>
            </a:rPr>
            <a:t>l’effet de la </a:t>
          </a:r>
          <a:r>
            <a:rPr lang="fr-FR" sz="1400" b="1" dirty="0" err="1" smtClean="0">
              <a:solidFill>
                <a:schemeClr val="bg1"/>
              </a:solidFill>
            </a:rPr>
            <a:t>bactofugation</a:t>
          </a:r>
          <a:r>
            <a:rPr lang="fr-FR" sz="1400" b="1" dirty="0" smtClean="0">
              <a:solidFill>
                <a:schemeClr val="bg1"/>
              </a:solidFill>
            </a:rPr>
            <a:t> </a:t>
          </a:r>
          <a:endParaRPr lang="fr-FR" sz="1400" b="1" dirty="0">
            <a:solidFill>
              <a:schemeClr val="bg1"/>
            </a:solidFill>
          </a:endParaRPr>
        </a:p>
      </dgm:t>
    </dgm:pt>
    <dgm:pt modelId="{89FDA86B-EF52-477F-A01E-572763EFCF30}" type="parTrans" cxnId="{632DF286-10ED-4038-B188-D8B73E44C4FC}">
      <dgm:prSet/>
      <dgm:spPr/>
      <dgm:t>
        <a:bodyPr/>
        <a:lstStyle/>
        <a:p>
          <a:endParaRPr lang="fr-FR"/>
        </a:p>
      </dgm:t>
    </dgm:pt>
    <dgm:pt modelId="{EF101F6C-44C4-499C-AFC9-70D2B3EE463A}" type="sibTrans" cxnId="{632DF286-10ED-4038-B188-D8B73E44C4FC}">
      <dgm:prSet/>
      <dgm:spPr/>
      <dgm:t>
        <a:bodyPr/>
        <a:lstStyle/>
        <a:p>
          <a:endParaRPr lang="fr-FR"/>
        </a:p>
      </dgm:t>
    </dgm:pt>
    <dgm:pt modelId="{760A4BA4-09FC-4F0A-9FE0-6AD2F551A26F}">
      <dgm:prSet phldrT="[Text]" custT="1"/>
      <dgm:spPr>
        <a:solidFill>
          <a:srgbClr val="E6E6C4">
            <a:alpha val="90000"/>
          </a:srgbClr>
        </a:solidFill>
      </dgm:spPr>
      <dgm:t>
        <a:bodyPr/>
        <a:lstStyle/>
        <a:p>
          <a:r>
            <a:rPr lang="fr-FR" sz="1400" b="1" dirty="0" smtClean="0">
              <a:solidFill>
                <a:schemeClr val="bg1"/>
              </a:solidFill>
            </a:rPr>
            <a:t>la filtration </a:t>
          </a:r>
          <a:endParaRPr lang="fr-FR" sz="1400" b="1" dirty="0">
            <a:solidFill>
              <a:schemeClr val="bg1"/>
            </a:solidFill>
          </a:endParaRPr>
        </a:p>
      </dgm:t>
    </dgm:pt>
    <dgm:pt modelId="{CF7C4AA6-16B3-4527-BE2B-FD990997A7E9}" type="parTrans" cxnId="{A811C223-26F4-4A12-BF40-BFBC4A6D7244}">
      <dgm:prSet/>
      <dgm:spPr/>
      <dgm:t>
        <a:bodyPr/>
        <a:lstStyle/>
        <a:p>
          <a:endParaRPr lang="fr-FR"/>
        </a:p>
      </dgm:t>
    </dgm:pt>
    <dgm:pt modelId="{A0DC264F-9C0A-4A66-B9D0-273C3101ADB7}" type="sibTrans" cxnId="{A811C223-26F4-4A12-BF40-BFBC4A6D7244}">
      <dgm:prSet/>
      <dgm:spPr/>
      <dgm:t>
        <a:bodyPr/>
        <a:lstStyle/>
        <a:p>
          <a:endParaRPr lang="fr-FR"/>
        </a:p>
      </dgm:t>
    </dgm:pt>
    <dgm:pt modelId="{46C87FDB-979E-437A-A6B2-E17C5A5412FC}">
      <dgm:prSet phldrT="[Text]" custT="1"/>
      <dgm:spPr>
        <a:solidFill>
          <a:srgbClr val="E6E6C4">
            <a:alpha val="90000"/>
          </a:srgbClr>
        </a:solidFill>
      </dgm:spPr>
      <dgm:t>
        <a:bodyPr/>
        <a:lstStyle/>
        <a:p>
          <a:r>
            <a:rPr lang="fr-FR" sz="1400" b="1" dirty="0" smtClean="0">
              <a:solidFill>
                <a:schemeClr val="bg1"/>
              </a:solidFill>
            </a:rPr>
            <a:t>utilisation des antibiotiques</a:t>
          </a:r>
          <a:endParaRPr lang="fr-FR" sz="1400" b="1" dirty="0">
            <a:solidFill>
              <a:schemeClr val="bg1"/>
            </a:solidFill>
          </a:endParaRPr>
        </a:p>
      </dgm:t>
    </dgm:pt>
    <dgm:pt modelId="{68A5522A-7681-4C9B-A107-B7FCD3EF26A5}" type="parTrans" cxnId="{D7590C51-86BB-46FF-BC1C-E46AB2A27F40}">
      <dgm:prSet/>
      <dgm:spPr/>
      <dgm:t>
        <a:bodyPr/>
        <a:lstStyle/>
        <a:p>
          <a:endParaRPr lang="fr-FR"/>
        </a:p>
      </dgm:t>
    </dgm:pt>
    <dgm:pt modelId="{B773A259-F809-47D4-BB2E-4BAE93903CB3}" type="sibTrans" cxnId="{D7590C51-86BB-46FF-BC1C-E46AB2A27F40}">
      <dgm:prSet/>
      <dgm:spPr/>
      <dgm:t>
        <a:bodyPr/>
        <a:lstStyle/>
        <a:p>
          <a:endParaRPr lang="fr-FR"/>
        </a:p>
      </dgm:t>
    </dgm:pt>
    <dgm:pt modelId="{2EEA1927-A312-4D02-9FD1-1BA77BFDDAFA}">
      <dgm:prSet/>
      <dgm:spPr/>
      <dgm:t>
        <a:bodyPr/>
        <a:lstStyle/>
        <a:p>
          <a:endParaRPr lang="fr-FR" sz="2400" dirty="0" smtClean="0"/>
        </a:p>
      </dgm:t>
    </dgm:pt>
    <dgm:pt modelId="{27F424CF-E294-432D-B57B-0933896EA604}" type="parTrans" cxnId="{C6B99CCD-BE21-4673-A96D-47C140186806}">
      <dgm:prSet/>
      <dgm:spPr/>
      <dgm:t>
        <a:bodyPr/>
        <a:lstStyle/>
        <a:p>
          <a:endParaRPr lang="fr-FR"/>
        </a:p>
      </dgm:t>
    </dgm:pt>
    <dgm:pt modelId="{21ACBC08-2C74-4943-84E1-DF12F7D3A6F6}" type="sibTrans" cxnId="{C6B99CCD-BE21-4673-A96D-47C140186806}">
      <dgm:prSet/>
      <dgm:spPr/>
      <dgm:t>
        <a:bodyPr/>
        <a:lstStyle/>
        <a:p>
          <a:endParaRPr lang="fr-FR"/>
        </a:p>
      </dgm:t>
    </dgm:pt>
    <dgm:pt modelId="{4DF54FCE-5290-455C-B406-A6524226BEF4}">
      <dgm:prSet phldrT="[Text]" custT="1"/>
      <dgm:spPr>
        <a:solidFill>
          <a:srgbClr val="E6E6C4">
            <a:alpha val="90000"/>
          </a:srgbClr>
        </a:solidFill>
      </dgm:spPr>
      <dgm:t>
        <a:bodyPr/>
        <a:lstStyle/>
        <a:p>
          <a:endParaRPr lang="fr-FR" sz="1400" b="1" dirty="0">
            <a:solidFill>
              <a:schemeClr val="bg1"/>
            </a:solidFill>
          </a:endParaRPr>
        </a:p>
      </dgm:t>
    </dgm:pt>
    <dgm:pt modelId="{AEF545B3-390E-42E5-9CB9-234C49102B80}" type="parTrans" cxnId="{7E198732-ADFD-4D13-B45C-A8A92EF01E84}">
      <dgm:prSet/>
      <dgm:spPr/>
      <dgm:t>
        <a:bodyPr/>
        <a:lstStyle/>
        <a:p>
          <a:endParaRPr lang="fr-FR"/>
        </a:p>
      </dgm:t>
    </dgm:pt>
    <dgm:pt modelId="{0CE0F112-74BA-408C-B60B-A2905B6C1C45}" type="sibTrans" cxnId="{7E198732-ADFD-4D13-B45C-A8A92EF01E84}">
      <dgm:prSet/>
      <dgm:spPr/>
      <dgm:t>
        <a:bodyPr/>
        <a:lstStyle/>
        <a:p>
          <a:endParaRPr lang="fr-FR"/>
        </a:p>
      </dgm:t>
    </dgm:pt>
    <dgm:pt modelId="{60AEE1BB-AB10-4E07-B4C0-CD5FEECE1774}">
      <dgm:prSet phldrT="[Text]" custT="1"/>
      <dgm:spPr>
        <a:solidFill>
          <a:srgbClr val="E6E6C4">
            <a:alpha val="90000"/>
          </a:srgbClr>
        </a:solidFill>
      </dgm:spPr>
      <dgm:t>
        <a:bodyPr/>
        <a:lstStyle/>
        <a:p>
          <a:endParaRPr lang="fr-FR" sz="1400" b="1" dirty="0">
            <a:solidFill>
              <a:schemeClr val="bg1"/>
            </a:solidFill>
          </a:endParaRPr>
        </a:p>
      </dgm:t>
    </dgm:pt>
    <dgm:pt modelId="{F61224AB-27F0-47FC-888E-6D33A19FF9D9}" type="parTrans" cxnId="{B78B4523-3DE9-4075-A49D-02DA3A2688F3}">
      <dgm:prSet/>
      <dgm:spPr/>
      <dgm:t>
        <a:bodyPr/>
        <a:lstStyle/>
        <a:p>
          <a:endParaRPr lang="fr-FR"/>
        </a:p>
      </dgm:t>
    </dgm:pt>
    <dgm:pt modelId="{3B2DB327-2617-4F9F-AE6E-40BF142AD2C9}" type="sibTrans" cxnId="{B78B4523-3DE9-4075-A49D-02DA3A2688F3}">
      <dgm:prSet/>
      <dgm:spPr/>
      <dgm:t>
        <a:bodyPr/>
        <a:lstStyle/>
        <a:p>
          <a:endParaRPr lang="fr-FR"/>
        </a:p>
      </dgm:t>
    </dgm:pt>
    <dgm:pt modelId="{12FDB92C-37E1-469A-8E41-FBBB4226EA23}" type="pres">
      <dgm:prSet presAssocID="{3E3AA8CF-D05A-4076-91CD-615A544AC3C5}" presName="Name0" presStyleCnt="0">
        <dgm:presLayoutVars>
          <dgm:dir/>
          <dgm:animLvl val="lvl"/>
          <dgm:resizeHandles/>
        </dgm:presLayoutVars>
      </dgm:prSet>
      <dgm:spPr/>
      <dgm:t>
        <a:bodyPr/>
        <a:lstStyle/>
        <a:p>
          <a:endParaRPr lang="fr-FR"/>
        </a:p>
      </dgm:t>
    </dgm:pt>
    <dgm:pt modelId="{2ADBCAFC-177F-4670-9E86-71665FBEF58E}" type="pres">
      <dgm:prSet presAssocID="{15E8381A-027D-4659-9ED4-39E768BB14BE}" presName="linNode" presStyleCnt="0"/>
      <dgm:spPr/>
    </dgm:pt>
    <dgm:pt modelId="{52865643-A43C-4757-A45A-5209463B3AE5}" type="pres">
      <dgm:prSet presAssocID="{15E8381A-027D-4659-9ED4-39E768BB14BE}" presName="parentShp" presStyleLbl="node1" presStyleIdx="0" presStyleCnt="2">
        <dgm:presLayoutVars>
          <dgm:bulletEnabled val="1"/>
        </dgm:presLayoutVars>
      </dgm:prSet>
      <dgm:spPr/>
      <dgm:t>
        <a:bodyPr/>
        <a:lstStyle/>
        <a:p>
          <a:endParaRPr lang="fr-FR"/>
        </a:p>
      </dgm:t>
    </dgm:pt>
    <dgm:pt modelId="{A9F2C687-4BE3-46C3-AD02-305B530B23F1}" type="pres">
      <dgm:prSet presAssocID="{15E8381A-027D-4659-9ED4-39E768BB14BE}" presName="childShp" presStyleLbl="bgAccFollowNode1" presStyleIdx="0" presStyleCnt="2" custScaleX="234671">
        <dgm:presLayoutVars>
          <dgm:bulletEnabled val="1"/>
        </dgm:presLayoutVars>
      </dgm:prSet>
      <dgm:spPr/>
      <dgm:t>
        <a:bodyPr/>
        <a:lstStyle/>
        <a:p>
          <a:endParaRPr lang="fr-FR"/>
        </a:p>
      </dgm:t>
    </dgm:pt>
    <dgm:pt modelId="{7FDD967A-8CA2-4FE7-86BE-29193A8BF44C}" type="pres">
      <dgm:prSet presAssocID="{BBD79E48-21D6-4467-9F2C-D90C381D55AC}" presName="spacing" presStyleCnt="0"/>
      <dgm:spPr/>
    </dgm:pt>
    <dgm:pt modelId="{CC91501F-2E9C-48DE-BCB2-DD9A5EA9E4B8}" type="pres">
      <dgm:prSet presAssocID="{9BCB878A-6155-4E47-9863-1CBB61FA8C84}" presName="linNode" presStyleCnt="0"/>
      <dgm:spPr/>
    </dgm:pt>
    <dgm:pt modelId="{93F0C988-A8B6-41C9-B204-0B93AAC7944D}" type="pres">
      <dgm:prSet presAssocID="{9BCB878A-6155-4E47-9863-1CBB61FA8C84}" presName="parentShp" presStyleLbl="node1" presStyleIdx="1" presStyleCnt="2">
        <dgm:presLayoutVars>
          <dgm:bulletEnabled val="1"/>
        </dgm:presLayoutVars>
      </dgm:prSet>
      <dgm:spPr/>
      <dgm:t>
        <a:bodyPr/>
        <a:lstStyle/>
        <a:p>
          <a:endParaRPr lang="fr-FR"/>
        </a:p>
      </dgm:t>
    </dgm:pt>
    <dgm:pt modelId="{A2CF4E24-5880-401A-863E-8B73402E1C4B}" type="pres">
      <dgm:prSet presAssocID="{9BCB878A-6155-4E47-9863-1CBB61FA8C84}" presName="childShp" presStyleLbl="bgAccFollowNode1" presStyleIdx="1" presStyleCnt="2" custScaleX="241351">
        <dgm:presLayoutVars>
          <dgm:bulletEnabled val="1"/>
        </dgm:presLayoutVars>
      </dgm:prSet>
      <dgm:spPr/>
      <dgm:t>
        <a:bodyPr/>
        <a:lstStyle/>
        <a:p>
          <a:endParaRPr lang="fr-FR"/>
        </a:p>
      </dgm:t>
    </dgm:pt>
  </dgm:ptLst>
  <dgm:cxnLst>
    <dgm:cxn modelId="{3D7F5670-6EAD-4C35-ADC4-ABE319C9EF7F}" srcId="{3E3AA8CF-D05A-4076-91CD-615A544AC3C5}" destId="{15E8381A-027D-4659-9ED4-39E768BB14BE}" srcOrd="0" destOrd="0" parTransId="{D9D24718-F2E2-4D44-AAF8-ED3FE48E10AD}" sibTransId="{BBD79E48-21D6-4467-9F2C-D90C381D55AC}"/>
    <dgm:cxn modelId="{A811C223-26F4-4A12-BF40-BFBC4A6D7244}" srcId="{15E8381A-027D-4659-9ED4-39E768BB14BE}" destId="{760A4BA4-09FC-4F0A-9FE0-6AD2F551A26F}" srcOrd="4" destOrd="0" parTransId="{CF7C4AA6-16B3-4527-BE2B-FD990997A7E9}" sibTransId="{A0DC264F-9C0A-4A66-B9D0-273C3101ADB7}"/>
    <dgm:cxn modelId="{BB58DD2C-1FBC-4ABB-A0FC-BCA1A9D9B536}" type="presOf" srcId="{1787985B-55DB-461F-AEE5-B60FE0C4B665}" destId="{A9F2C687-4BE3-46C3-AD02-305B530B23F1}" srcOrd="0" destOrd="1" presId="urn:microsoft.com/office/officeart/2005/8/layout/vList6"/>
    <dgm:cxn modelId="{81E2A880-3A5B-4938-A7F7-D50737DBE707}" type="presOf" srcId="{58A3E71B-0E5A-4CFA-92BE-67AE3653CB22}" destId="{A9F2C687-4BE3-46C3-AD02-305B530B23F1}" srcOrd="0" destOrd="2" presId="urn:microsoft.com/office/officeart/2005/8/layout/vList6"/>
    <dgm:cxn modelId="{D271ABCB-C508-48A6-9DD5-74429208BA3D}" srcId="{15E8381A-027D-4659-9ED4-39E768BB14BE}" destId="{1787985B-55DB-461F-AEE5-B60FE0C4B665}" srcOrd="1" destOrd="0" parTransId="{75FA9AD8-D91A-48B0-89F4-5A80E052F8A2}" sibTransId="{58684A1E-5EB5-4C54-9944-0E0AAE7F7D1B}"/>
    <dgm:cxn modelId="{25C49A01-DD5F-46B5-AB1C-BC046D529FFC}" type="presOf" srcId="{760A4BA4-09FC-4F0A-9FE0-6AD2F551A26F}" destId="{A9F2C687-4BE3-46C3-AD02-305B530B23F1}" srcOrd="0" destOrd="4" presId="urn:microsoft.com/office/officeart/2005/8/layout/vList6"/>
    <dgm:cxn modelId="{A43E7FD1-BD29-4303-8A05-92BC9744D820}" type="presOf" srcId="{7C802CBF-2C81-484D-976E-E7A86F59F184}" destId="{A9F2C687-4BE3-46C3-AD02-305B530B23F1}" srcOrd="0" destOrd="3" presId="urn:microsoft.com/office/officeart/2005/8/layout/vList6"/>
    <dgm:cxn modelId="{0C134120-9269-43A4-B91F-AF36F9178C08}" srcId="{3E3AA8CF-D05A-4076-91CD-615A544AC3C5}" destId="{9BCB878A-6155-4E47-9863-1CBB61FA8C84}" srcOrd="1" destOrd="0" parTransId="{5B79D9CD-F8C2-4D35-BA65-50B3DDF3DD61}" sibTransId="{B75A7EA6-11F4-48DD-A757-81D54AF51F25}"/>
    <dgm:cxn modelId="{2AC3D4FB-927B-4D7A-A906-BF14253F9D45}" type="presOf" srcId="{46C87FDB-979E-437A-A6B2-E17C5A5412FC}" destId="{A2CF4E24-5880-401A-863E-8B73402E1C4B}" srcOrd="0" destOrd="3" presId="urn:microsoft.com/office/officeart/2005/8/layout/vList6"/>
    <dgm:cxn modelId="{3DE23BBC-1623-4F80-999C-90A4C36944F3}" type="presOf" srcId="{5A6D67BE-B17E-4A5F-9455-980065352237}" destId="{A2CF4E24-5880-401A-863E-8B73402E1C4B}" srcOrd="0" destOrd="2" presId="urn:microsoft.com/office/officeart/2005/8/layout/vList6"/>
    <dgm:cxn modelId="{B1E36EE7-2FE9-4EFA-AF9C-C2D7EBC16D38}" type="presOf" srcId="{9BCB878A-6155-4E47-9863-1CBB61FA8C84}" destId="{93F0C988-A8B6-41C9-B204-0B93AAC7944D}" srcOrd="0" destOrd="0" presId="urn:microsoft.com/office/officeart/2005/8/layout/vList6"/>
    <dgm:cxn modelId="{B78B4523-3DE9-4075-A49D-02DA3A2688F3}" srcId="{9BCB878A-6155-4E47-9863-1CBB61FA8C84}" destId="{60AEE1BB-AB10-4E07-B4C0-CD5FEECE1774}" srcOrd="1" destOrd="0" parTransId="{F61224AB-27F0-47FC-888E-6D33A19FF9D9}" sibTransId="{3B2DB327-2617-4F9F-AE6E-40BF142AD2C9}"/>
    <dgm:cxn modelId="{5E2D0C69-7120-48A2-AE4B-39DFB8701002}" type="presOf" srcId="{60AEE1BB-AB10-4E07-B4C0-CD5FEECE1774}" destId="{A2CF4E24-5880-401A-863E-8B73402E1C4B}" srcOrd="0" destOrd="1" presId="urn:microsoft.com/office/officeart/2005/8/layout/vList6"/>
    <dgm:cxn modelId="{D7590C51-86BB-46FF-BC1C-E46AB2A27F40}" srcId="{9BCB878A-6155-4E47-9863-1CBB61FA8C84}" destId="{46C87FDB-979E-437A-A6B2-E17C5A5412FC}" srcOrd="3" destOrd="0" parTransId="{68A5522A-7681-4C9B-A107-B7FCD3EF26A5}" sibTransId="{B773A259-F809-47D4-BB2E-4BAE93903CB3}"/>
    <dgm:cxn modelId="{632DF286-10ED-4038-B188-D8B73E44C4FC}" srcId="{15E8381A-027D-4659-9ED4-39E768BB14BE}" destId="{7C802CBF-2C81-484D-976E-E7A86F59F184}" srcOrd="3" destOrd="0" parTransId="{89FDA86B-EF52-477F-A01E-572763EFCF30}" sibTransId="{EF101F6C-44C4-499C-AFC9-70D2B3EE463A}"/>
    <dgm:cxn modelId="{F7E7AC05-6541-4247-9BF7-5A1734BC9001}" type="presOf" srcId="{D6762B33-A919-4218-BB34-84BE91B291BA}" destId="{A9F2C687-4BE3-46C3-AD02-305B530B23F1}" srcOrd="0" destOrd="0" presId="urn:microsoft.com/office/officeart/2005/8/layout/vList6"/>
    <dgm:cxn modelId="{A5CC29BA-8ACA-4416-A5F2-FD059C548EE2}" type="presOf" srcId="{15E8381A-027D-4659-9ED4-39E768BB14BE}" destId="{52865643-A43C-4757-A45A-5209463B3AE5}" srcOrd="0" destOrd="0" presId="urn:microsoft.com/office/officeart/2005/8/layout/vList6"/>
    <dgm:cxn modelId="{C757A5E4-5464-4486-9A53-45A8C2E3EB1E}" srcId="{15E8381A-027D-4659-9ED4-39E768BB14BE}" destId="{58A3E71B-0E5A-4CFA-92BE-67AE3653CB22}" srcOrd="2" destOrd="0" parTransId="{21904C0A-116E-48E1-B849-ACB6A78A8536}" sibTransId="{133919D5-8075-44AD-9A12-8E926B84884D}"/>
    <dgm:cxn modelId="{0B8A1074-5E96-4EF6-92B8-CC4B83C34085}" type="presOf" srcId="{4DF54FCE-5290-455C-B406-A6524226BEF4}" destId="{A2CF4E24-5880-401A-863E-8B73402E1C4B}" srcOrd="0" destOrd="0" presId="urn:microsoft.com/office/officeart/2005/8/layout/vList6"/>
    <dgm:cxn modelId="{7E198732-ADFD-4D13-B45C-A8A92EF01E84}" srcId="{9BCB878A-6155-4E47-9863-1CBB61FA8C84}" destId="{4DF54FCE-5290-455C-B406-A6524226BEF4}" srcOrd="0" destOrd="0" parTransId="{AEF545B3-390E-42E5-9CB9-234C49102B80}" sibTransId="{0CE0F112-74BA-408C-B60B-A2905B6C1C45}"/>
    <dgm:cxn modelId="{33C4E36F-799A-44A5-8729-708977BCA001}" type="presOf" srcId="{3E3AA8CF-D05A-4076-91CD-615A544AC3C5}" destId="{12FDB92C-37E1-469A-8E41-FBBB4226EA23}" srcOrd="0" destOrd="0" presId="urn:microsoft.com/office/officeart/2005/8/layout/vList6"/>
    <dgm:cxn modelId="{6C2DD297-394B-439F-8E7E-9397B6BFF52C}" type="presOf" srcId="{2EEA1927-A312-4D02-9FD1-1BA77BFDDAFA}" destId="{A2CF4E24-5880-401A-863E-8B73402E1C4B}" srcOrd="0" destOrd="4" presId="urn:microsoft.com/office/officeart/2005/8/layout/vList6"/>
    <dgm:cxn modelId="{C6B99CCD-BE21-4673-A96D-47C140186806}" srcId="{9BCB878A-6155-4E47-9863-1CBB61FA8C84}" destId="{2EEA1927-A312-4D02-9FD1-1BA77BFDDAFA}" srcOrd="4" destOrd="0" parTransId="{27F424CF-E294-432D-B57B-0933896EA604}" sibTransId="{21ACBC08-2C74-4943-84E1-DF12F7D3A6F6}"/>
    <dgm:cxn modelId="{1CC799CA-1AA8-48C2-AB84-32043CA2C027}" srcId="{9BCB878A-6155-4E47-9863-1CBB61FA8C84}" destId="{5A6D67BE-B17E-4A5F-9455-980065352237}" srcOrd="2" destOrd="0" parTransId="{2E104C6B-EEDF-424E-BC18-5F0485CD6CB4}" sibTransId="{3E9006D5-C52A-44B6-853E-7BF975EC718F}"/>
    <dgm:cxn modelId="{0B304D5C-BF97-4A60-977A-BF1789ED1F2B}" srcId="{15E8381A-027D-4659-9ED4-39E768BB14BE}" destId="{D6762B33-A919-4218-BB34-84BE91B291BA}" srcOrd="0" destOrd="0" parTransId="{43E1D46D-D5F5-43DA-A8BF-186C7BF828AE}" sibTransId="{9A13C4C2-AD22-4120-982B-A5AF76C0FEA5}"/>
    <dgm:cxn modelId="{6E3D873F-3442-40D4-9CD1-1D373E41B98C}" type="presParOf" srcId="{12FDB92C-37E1-469A-8E41-FBBB4226EA23}" destId="{2ADBCAFC-177F-4670-9E86-71665FBEF58E}" srcOrd="0" destOrd="0" presId="urn:microsoft.com/office/officeart/2005/8/layout/vList6"/>
    <dgm:cxn modelId="{2FF086D0-AFFE-4388-8B4A-D952D4F77A5C}" type="presParOf" srcId="{2ADBCAFC-177F-4670-9E86-71665FBEF58E}" destId="{52865643-A43C-4757-A45A-5209463B3AE5}" srcOrd="0" destOrd="0" presId="urn:microsoft.com/office/officeart/2005/8/layout/vList6"/>
    <dgm:cxn modelId="{3078730A-DDA4-4E10-94E7-CEDD3660D09B}" type="presParOf" srcId="{2ADBCAFC-177F-4670-9E86-71665FBEF58E}" destId="{A9F2C687-4BE3-46C3-AD02-305B530B23F1}" srcOrd="1" destOrd="0" presId="urn:microsoft.com/office/officeart/2005/8/layout/vList6"/>
    <dgm:cxn modelId="{F895F728-DE61-4A7D-9FC8-329D0B1C6FFE}" type="presParOf" srcId="{12FDB92C-37E1-469A-8E41-FBBB4226EA23}" destId="{7FDD967A-8CA2-4FE7-86BE-29193A8BF44C}" srcOrd="1" destOrd="0" presId="urn:microsoft.com/office/officeart/2005/8/layout/vList6"/>
    <dgm:cxn modelId="{DF4F785D-B1FB-43A6-87F4-8C7C2A685AB7}" type="presParOf" srcId="{12FDB92C-37E1-469A-8E41-FBBB4226EA23}" destId="{CC91501F-2E9C-48DE-BCB2-DD9A5EA9E4B8}" srcOrd="2" destOrd="0" presId="urn:microsoft.com/office/officeart/2005/8/layout/vList6"/>
    <dgm:cxn modelId="{75F604AE-9B96-4A92-96C0-1BE9600A1482}" type="presParOf" srcId="{CC91501F-2E9C-48DE-BCB2-DD9A5EA9E4B8}" destId="{93F0C988-A8B6-41C9-B204-0B93AAC7944D}" srcOrd="0" destOrd="0" presId="urn:microsoft.com/office/officeart/2005/8/layout/vList6"/>
    <dgm:cxn modelId="{C1D70840-C726-4041-99E4-75F56DD446B5}" type="presParOf" srcId="{CC91501F-2E9C-48DE-BCB2-DD9A5EA9E4B8}" destId="{A2CF4E24-5880-401A-863E-8B73402E1C4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F2C687-4BE3-46C3-AD02-305B530B23F1}">
      <dsp:nvSpPr>
        <dsp:cNvPr id="0" name=""/>
        <dsp:cNvSpPr/>
      </dsp:nvSpPr>
      <dsp:spPr>
        <a:xfrm>
          <a:off x="1594362" y="496"/>
          <a:ext cx="5604126" cy="1934765"/>
        </a:xfrm>
        <a:prstGeom prst="rightArrow">
          <a:avLst>
            <a:gd name="adj1" fmla="val 75000"/>
            <a:gd name="adj2" fmla="val 50000"/>
          </a:avLst>
        </a:prstGeom>
        <a:solidFill>
          <a:srgbClr val="E6E6C4">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fr-FR" sz="1400" b="1" kern="1200" dirty="0" smtClean="0">
              <a:solidFill>
                <a:schemeClr val="bg1"/>
              </a:solidFill>
            </a:rPr>
            <a:t>(inhibition à basse température (réfrigération, congélation)</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destruction thermique (thermisation, blanchiment, pasteurisation, stérilisation, etc…)</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l’effet des radiations</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l’effet de la </a:t>
          </a:r>
          <a:r>
            <a:rPr lang="fr-FR" sz="1400" b="1" kern="1200" dirty="0" err="1" smtClean="0">
              <a:solidFill>
                <a:schemeClr val="bg1"/>
              </a:solidFill>
            </a:rPr>
            <a:t>bactofugation</a:t>
          </a:r>
          <a:r>
            <a:rPr lang="fr-FR" sz="1400" b="1" kern="1200" dirty="0" smtClean="0">
              <a:solidFill>
                <a:schemeClr val="bg1"/>
              </a:solidFill>
            </a:rPr>
            <a:t> </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la filtration </a:t>
          </a:r>
          <a:endParaRPr lang="fr-FR" sz="1400" b="1" kern="1200" dirty="0">
            <a:solidFill>
              <a:schemeClr val="bg1"/>
            </a:solidFill>
          </a:endParaRPr>
        </a:p>
      </dsp:txBody>
      <dsp:txXfrm>
        <a:off x="1594362" y="242342"/>
        <a:ext cx="4878589" cy="1451073"/>
      </dsp:txXfrm>
    </dsp:sp>
    <dsp:sp modelId="{52865643-A43C-4757-A45A-5209463B3AE5}">
      <dsp:nvSpPr>
        <dsp:cNvPr id="0" name=""/>
        <dsp:cNvSpPr/>
      </dsp:nvSpPr>
      <dsp:spPr>
        <a:xfrm>
          <a:off x="2311" y="496"/>
          <a:ext cx="1592051" cy="1934765"/>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fr-FR" sz="1900" b="1" kern="1200" dirty="0" smtClean="0"/>
            <a:t>Moyens physique</a:t>
          </a:r>
          <a:endParaRPr lang="fr-FR" sz="1900" b="1" kern="1200" dirty="0"/>
        </a:p>
      </dsp:txBody>
      <dsp:txXfrm>
        <a:off x="80029" y="78214"/>
        <a:ext cx="1436615" cy="1779329"/>
      </dsp:txXfrm>
    </dsp:sp>
    <dsp:sp modelId="{A2CF4E24-5880-401A-863E-8B73402E1C4B}">
      <dsp:nvSpPr>
        <dsp:cNvPr id="0" name=""/>
        <dsp:cNvSpPr/>
      </dsp:nvSpPr>
      <dsp:spPr>
        <a:xfrm>
          <a:off x="1558822" y="2128738"/>
          <a:ext cx="5641452" cy="1934765"/>
        </a:xfrm>
        <a:prstGeom prst="rightArrow">
          <a:avLst>
            <a:gd name="adj1" fmla="val 75000"/>
            <a:gd name="adj2" fmla="val 50000"/>
          </a:avLst>
        </a:prstGeom>
        <a:solidFill>
          <a:srgbClr val="E6E6C4">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endParaRPr lang="fr-FR" sz="1400" b="1" kern="1200" dirty="0">
            <a:solidFill>
              <a:schemeClr val="bg1"/>
            </a:solidFill>
          </a:endParaRPr>
        </a:p>
        <a:p>
          <a:pPr marL="114300" lvl="1" indent="-114300" algn="l" defTabSz="622300">
            <a:lnSpc>
              <a:spcPct val="90000"/>
            </a:lnSpc>
            <a:spcBef>
              <a:spcPct val="0"/>
            </a:spcBef>
            <a:spcAft>
              <a:spcPct val="15000"/>
            </a:spcAft>
            <a:buChar char="••"/>
          </a:pP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utilisation des substances antiseptiques </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utilisation des antibiotiques</a:t>
          </a:r>
          <a:endParaRPr lang="fr-FR" sz="1400" b="1" kern="1200" dirty="0">
            <a:solidFill>
              <a:schemeClr val="bg1"/>
            </a:solidFill>
          </a:endParaRPr>
        </a:p>
        <a:p>
          <a:pPr marL="228600" lvl="1" indent="-228600" algn="l" defTabSz="1066800">
            <a:lnSpc>
              <a:spcPct val="90000"/>
            </a:lnSpc>
            <a:spcBef>
              <a:spcPct val="0"/>
            </a:spcBef>
            <a:spcAft>
              <a:spcPct val="15000"/>
            </a:spcAft>
            <a:buChar char="••"/>
          </a:pPr>
          <a:endParaRPr lang="fr-FR" sz="2400" kern="1200" dirty="0" smtClean="0"/>
        </a:p>
      </dsp:txBody>
      <dsp:txXfrm>
        <a:off x="1558822" y="2370584"/>
        <a:ext cx="4915915" cy="1451073"/>
      </dsp:txXfrm>
    </dsp:sp>
    <dsp:sp modelId="{93F0C988-A8B6-41C9-B204-0B93AAC7944D}">
      <dsp:nvSpPr>
        <dsp:cNvPr id="0" name=""/>
        <dsp:cNvSpPr/>
      </dsp:nvSpPr>
      <dsp:spPr>
        <a:xfrm>
          <a:off x="524" y="2128738"/>
          <a:ext cx="1558298" cy="1934765"/>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fr-FR" sz="1900" b="1" kern="1200" dirty="0" smtClean="0"/>
            <a:t>Moyens chimiques</a:t>
          </a:r>
          <a:endParaRPr lang="fr-FR" sz="1900" b="1" kern="1200" dirty="0"/>
        </a:p>
      </dsp:txBody>
      <dsp:txXfrm>
        <a:off x="76594" y="2204808"/>
        <a:ext cx="1406158" cy="178262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3A55-03E3-455C-B6D5-16FA6F288896}" type="datetimeFigureOut">
              <a:rPr lang="en-US" smtClean="0"/>
              <a:t>5/5/2020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C8744-FD56-4F9B-8F08-A1D0A542ECD9}" type="slidenum">
              <a:rPr lang="en-US" smtClean="0"/>
              <a:t>‹N°›</a:t>
            </a:fld>
            <a:endParaRPr lang="en-US"/>
          </a:p>
        </p:txBody>
      </p:sp>
    </p:spTree>
    <p:extLst>
      <p:ext uri="{BB962C8B-B14F-4D97-AF65-F5344CB8AC3E}">
        <p14:creationId xmlns:p14="http://schemas.microsoft.com/office/powerpoint/2010/main" val="356217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33C8744-FD56-4F9B-8F08-A1D0A542ECD9}" type="slidenum">
              <a:rPr lang="en-US" smtClean="0"/>
              <a:t>1</a:t>
            </a:fld>
            <a:endParaRPr lang="en-US"/>
          </a:p>
        </p:txBody>
      </p:sp>
    </p:spTree>
    <p:extLst>
      <p:ext uri="{BB962C8B-B14F-4D97-AF65-F5344CB8AC3E}">
        <p14:creationId xmlns:p14="http://schemas.microsoft.com/office/powerpoint/2010/main" val="2889550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4C71C-A9E9-43F9-B92B-FDF332672FD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50823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2A5AB9-15DD-4B74-94DD-EB5B7042AEA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79673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4FD8CB-61A6-455E-811E-5B7DB910D33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55336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69AE3E-74BF-4DBF-B87E-D320EB4A5F8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412134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60E6C3E-C205-47ED-8848-3EEDF9BCCD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41168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62E54D9-7C6A-451A-99B0-C2F7B0A494C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725110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1639F86-7A9D-49C7-B5B3-433D25E68BB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72225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E1F8767-8886-448C-A5E5-3867E9BC8CF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183995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16E075-7238-4E31-B1D3-959A6D9D4D92}"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30703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715623-2EFD-4949-B652-D91B01991C8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3142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BBBCA2-1B1A-4234-BD83-A669D217D98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412401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4C71C-A9E9-43F9-B92B-FDF332672FD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4844144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2A5AB9-15DD-4B74-94DD-EB5B7042AEA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344185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4FD8CB-61A6-455E-811E-5B7DB910D33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936946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69AE3E-74BF-4DBF-B87E-D320EB4A5F8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334367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60E6C3E-C205-47ED-8848-3EEDF9BCCD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8438349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62E54D9-7C6A-451A-99B0-C2F7B0A494C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022530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1639F86-7A9D-49C7-B5B3-433D25E68BB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2213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E1F8767-8886-448C-A5E5-3867E9BC8CF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791958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16E075-7238-4E31-B1D3-959A6D9D4D92}"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7661363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715623-2EFD-4949-B652-D91B01991C8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65402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BBBCA2-1B1A-4234-BD83-A669D217D98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97579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870ECF-449B-47FB-8D8D-A3C5B49EA21C}"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950317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870ECF-449B-47FB-8D8D-A3C5B49EA21C}"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730953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5"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r>
              <a:rPr lang="es-UY" sz="1800" b="1" dirty="0" smtClean="0">
                <a:solidFill>
                  <a:srgbClr val="FF0000"/>
                </a:solidFill>
              </a:rPr>
              <a:t/>
            </a:r>
            <a:br>
              <a:rPr lang="es-UY" sz="1800" b="1" dirty="0" smtClean="0">
                <a:solidFill>
                  <a:srgbClr val="FF0000"/>
                </a:solidFill>
              </a:rPr>
            </a:br>
            <a:r>
              <a:rPr lang="es-UY" sz="1800" b="1" dirty="0" smtClean="0">
                <a:solidFill>
                  <a:srgbClr val="FF0000"/>
                </a:solidFill>
              </a:rPr>
              <a:t>(3ème </a:t>
            </a:r>
            <a:r>
              <a:rPr lang="es-UY" sz="1800" b="1" dirty="0" err="1" smtClean="0">
                <a:solidFill>
                  <a:srgbClr val="FF0000"/>
                </a:solidFill>
              </a:rPr>
              <a:t>année</a:t>
            </a:r>
            <a:r>
              <a:rPr lang="es-UY" sz="1800" b="1" dirty="0" smtClean="0">
                <a:solidFill>
                  <a:srgbClr val="FF0000"/>
                </a:solidFill>
              </a:rPr>
              <a:t> – </a:t>
            </a:r>
            <a:r>
              <a:rPr lang="es-UY" sz="1800" b="1" dirty="0" err="1" smtClean="0">
                <a:solidFill>
                  <a:srgbClr val="FF0000"/>
                </a:solidFill>
              </a:rPr>
              <a:t>Microbiologie</a:t>
            </a:r>
            <a:r>
              <a:rPr lang="es-UY" sz="1800" b="1" dirty="0" smtClean="0">
                <a:solidFill>
                  <a:srgbClr val="FF0000"/>
                </a:solidFill>
              </a:rPr>
              <a:t>)</a:t>
            </a:r>
            <a:endParaRPr lang="es-ES" sz="1800" b="1" dirty="0" smtClean="0">
              <a:solidFill>
                <a:srgbClr val="FF0000"/>
              </a:solidFill>
            </a:endParaRPr>
          </a:p>
        </p:txBody>
      </p:sp>
      <p:sp>
        <p:nvSpPr>
          <p:cNvPr id="2217" name="Rectangle 169"/>
          <p:cNvSpPr>
            <a:spLocks noChangeArrowheads="1"/>
          </p:cNvSpPr>
          <p:nvPr/>
        </p:nvSpPr>
        <p:spPr bwMode="auto">
          <a:xfrm>
            <a:off x="5724128" y="6022975"/>
            <a:ext cx="3563887"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err="1" smtClean="0">
                <a:solidFill>
                  <a:srgbClr val="2D2D8A">
                    <a:lumMod val="75000"/>
                  </a:srgbClr>
                </a:solidFill>
              </a:rPr>
              <a:t>Enseignante</a:t>
            </a:r>
            <a:r>
              <a:rPr lang="en-US" b="1" dirty="0" smtClean="0">
                <a:solidFill>
                  <a:srgbClr val="2D2D8A">
                    <a:lumMod val="75000"/>
                  </a:srgbClr>
                </a:solidFill>
              </a:rPr>
              <a:t> </a:t>
            </a:r>
            <a:r>
              <a:rPr lang="en-US" b="1" dirty="0">
                <a:solidFill>
                  <a:srgbClr val="2D2D8A">
                    <a:lumMod val="75000"/>
                  </a:srgbClr>
                </a:solidFill>
              </a:rPr>
              <a:t>: </a:t>
            </a:r>
            <a:r>
              <a:rPr lang="fr-FR" b="1" dirty="0" err="1" smtClean="0">
                <a:solidFill>
                  <a:srgbClr val="00B050"/>
                </a:solidFill>
              </a:rPr>
              <a:t>Mohammedi</a:t>
            </a:r>
            <a:r>
              <a:rPr lang="en-US" b="1" dirty="0" smtClean="0">
                <a:solidFill>
                  <a:srgbClr val="00B050"/>
                </a:solidFill>
              </a:rPr>
              <a:t>. </a:t>
            </a:r>
            <a:r>
              <a:rPr lang="en-US" b="1" dirty="0">
                <a:solidFill>
                  <a:srgbClr val="00B050"/>
                </a:solidFill>
              </a:rPr>
              <a:t>K</a:t>
            </a:r>
            <a:endParaRPr lang="es-ES" b="1" dirty="0">
              <a:solidFill>
                <a:srgbClr val="00B050"/>
              </a:solidFill>
            </a:endParaRPr>
          </a:p>
        </p:txBody>
      </p:sp>
      <p:sp>
        <p:nvSpPr>
          <p:cNvPr id="8" name="Rectangle 7"/>
          <p:cNvSpPr/>
          <p:nvPr/>
        </p:nvSpPr>
        <p:spPr>
          <a:xfrm>
            <a:off x="4283968" y="3176834"/>
            <a:ext cx="4968552" cy="677108"/>
          </a:xfrm>
          <a:prstGeom prst="rect">
            <a:avLst/>
          </a:prstGeom>
        </p:spPr>
        <p:txBody>
          <a:bodyPr wrap="square">
            <a:spAutoFit/>
          </a:bodyPr>
          <a:lstStyle/>
          <a:p>
            <a:pPr algn="ctr" fontAlgn="base">
              <a:spcBef>
                <a:spcPct val="0"/>
              </a:spcBef>
              <a:spcAft>
                <a:spcPct val="0"/>
              </a:spcAft>
              <a:defRPr/>
            </a:pPr>
            <a:r>
              <a:rPr lang="fr-FR" sz="2000" dirty="0">
                <a:solidFill>
                  <a:srgbClr val="2D2D8A">
                    <a:lumMod val="75000"/>
                  </a:srgbClr>
                </a:solidFill>
              </a:rPr>
              <a:t>Moyens de lutte des </a:t>
            </a:r>
            <a:r>
              <a:rPr lang="fr-FR" sz="2000" dirty="0" smtClean="0">
                <a:solidFill>
                  <a:srgbClr val="2D2D8A">
                    <a:lumMod val="75000"/>
                  </a:srgbClr>
                </a:solidFill>
              </a:rPr>
              <a:t>microorganismes :</a:t>
            </a:r>
          </a:p>
          <a:p>
            <a:pPr algn="ctr" fontAlgn="base">
              <a:spcBef>
                <a:spcPct val="0"/>
              </a:spcBef>
              <a:spcAft>
                <a:spcPct val="0"/>
              </a:spcAft>
              <a:defRPr/>
            </a:pPr>
            <a:r>
              <a:rPr lang="fr-FR" dirty="0">
                <a:solidFill>
                  <a:srgbClr val="00B050"/>
                </a:solidFill>
              </a:rPr>
              <a:t>Moyens </a:t>
            </a:r>
            <a:r>
              <a:rPr lang="fr-FR" dirty="0" smtClean="0">
                <a:solidFill>
                  <a:srgbClr val="00B050"/>
                </a:solidFill>
              </a:rPr>
              <a:t>chimiques</a:t>
            </a:r>
            <a:endParaRPr lang="fr-FR" dirty="0">
              <a:solidFill>
                <a:srgbClr val="00B05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5"/>
            </a:endParaRPr>
          </a:p>
          <a:p>
            <a:pPr algn="ctr"/>
            <a:r>
              <a:rPr lang="fr-FR" b="1" dirty="0" smtClean="0">
                <a:hlinkClick r:id="rId6"/>
              </a:rPr>
              <a:t>Université Mohamed </a:t>
            </a:r>
            <a:r>
              <a:rPr lang="fr-FR" b="1" dirty="0" err="1" smtClean="0">
                <a:hlinkClick r:id="rId6"/>
              </a:rPr>
              <a:t>Khider</a:t>
            </a:r>
            <a:r>
              <a:rPr lang="fr-FR" b="1" dirty="0" smtClean="0">
                <a:hlinkClick r:id="rId6"/>
              </a:rPr>
              <a:t> de Biskra</a:t>
            </a:r>
            <a:endParaRPr lang="fr-FR" b="1" dirty="0"/>
          </a:p>
        </p:txBody>
      </p:sp>
    </p:spTree>
    <p:extLst>
      <p:ext uri="{BB962C8B-B14F-4D97-AF65-F5344CB8AC3E}">
        <p14:creationId xmlns:p14="http://schemas.microsoft.com/office/powerpoint/2010/main" val="36824368"/>
      </p:ext>
    </p:extLst>
  </p:cSld>
  <p:clrMapOvr>
    <a:masterClrMapping/>
  </p:clrMapOvr>
  <mc:AlternateContent xmlns:mc="http://schemas.openxmlformats.org/markup-compatibility/2006" xmlns:p14="http://schemas.microsoft.com/office/powerpoint/2010/main">
    <mc:Choice Requires="p14">
      <p:transition spd="slow" p14:dur="2000" advTm="9163"/>
    </mc:Choice>
    <mc:Fallback xmlns="">
      <p:transition spd="slow" advTm="916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046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Actuellement, les antibiotiques dont l’emploi est autorisé dans certains pays pour la conservation des aliments sont </a:t>
            </a:r>
            <a:r>
              <a:rPr lang="fr-FR" b="1" dirty="0">
                <a:solidFill>
                  <a:srgbClr val="FF0000"/>
                </a:solidFill>
                <a:latin typeface="Calibri" pitchFamily="34" charset="0"/>
                <a:cs typeface="Calibri" pitchFamily="34" charset="0"/>
              </a:rPr>
              <a:t>la </a:t>
            </a:r>
            <a:r>
              <a:rPr lang="fr-FR" b="1" dirty="0" err="1">
                <a:solidFill>
                  <a:srgbClr val="FF0000"/>
                </a:solidFill>
                <a:latin typeface="Calibri" pitchFamily="34" charset="0"/>
                <a:cs typeface="Calibri" pitchFamily="34" charset="0"/>
              </a:rPr>
              <a:t>chlortétracycline</a:t>
            </a:r>
            <a:r>
              <a:rPr lang="fr-FR" b="1" dirty="0">
                <a:solidFill>
                  <a:srgbClr val="FF0000"/>
                </a:solidFill>
                <a:latin typeface="Calibri" pitchFamily="34" charset="0"/>
                <a:cs typeface="Calibri" pitchFamily="34" charset="0"/>
              </a:rPr>
              <a:t>, l’</a:t>
            </a:r>
            <a:r>
              <a:rPr lang="fr-FR" b="1" dirty="0" err="1">
                <a:solidFill>
                  <a:srgbClr val="FF0000"/>
                </a:solidFill>
                <a:latin typeface="Calibri" pitchFamily="34" charset="0"/>
                <a:cs typeface="Calibri" pitchFamily="34" charset="0"/>
              </a:rPr>
              <a:t>oxytétracycline</a:t>
            </a:r>
            <a:r>
              <a:rPr lang="fr-FR" b="1" dirty="0">
                <a:solidFill>
                  <a:srgbClr val="FF0000"/>
                </a:solidFill>
                <a:latin typeface="Calibri" pitchFamily="34" charset="0"/>
                <a:cs typeface="Calibri" pitchFamily="34" charset="0"/>
              </a:rPr>
              <a:t>, la </a:t>
            </a:r>
            <a:r>
              <a:rPr lang="fr-FR" b="1" dirty="0" err="1">
                <a:solidFill>
                  <a:srgbClr val="FF0000"/>
                </a:solidFill>
                <a:latin typeface="Calibri" pitchFamily="34" charset="0"/>
                <a:cs typeface="Calibri" pitchFamily="34" charset="0"/>
              </a:rPr>
              <a:t>nisine</a:t>
            </a:r>
            <a:r>
              <a:rPr lang="fr-FR" b="1" dirty="0">
                <a:solidFill>
                  <a:srgbClr val="FF0000"/>
                </a:solidFill>
                <a:latin typeface="Calibri" pitchFamily="34" charset="0"/>
                <a:cs typeface="Calibri" pitchFamily="34" charset="0"/>
              </a:rPr>
              <a:t> et la nystatine.</a:t>
            </a:r>
          </a:p>
        </p:txBody>
      </p:sp>
      <p:sp>
        <p:nvSpPr>
          <p:cNvPr id="12288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681731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124450"/>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algn="just" fontAlgn="base">
              <a:lnSpc>
                <a:spcPct val="150000"/>
              </a:lnSpc>
              <a:spcBef>
                <a:spcPct val="0"/>
              </a:spcBef>
              <a:spcAft>
                <a:spcPct val="0"/>
              </a:spcAft>
              <a:buClr>
                <a:srgbClr val="2D2D8A">
                  <a:lumMod val="60000"/>
                  <a:lumOff val="40000"/>
                </a:srgbClr>
              </a:buClr>
              <a:defRPr/>
            </a:pPr>
            <a:r>
              <a:rPr lang="fr-FR" b="1" dirty="0">
                <a:solidFill>
                  <a:srgbClr val="FF0000"/>
                </a:solidFill>
                <a:latin typeface="Calibri" pitchFamily="34" charset="0"/>
                <a:cs typeface="Calibri" pitchFamily="34" charset="0"/>
              </a:rPr>
              <a:t>Aliments conservés au moyen d’antibiotiques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Les deux principales catégories d’aliments pour la conservation desquels on a recours aux antibiotiques sont </a:t>
            </a:r>
            <a:r>
              <a:rPr lang="fr-FR" b="1" dirty="0">
                <a:solidFill>
                  <a:srgbClr val="2D2D8A">
                    <a:lumMod val="75000"/>
                  </a:srgbClr>
                </a:solidFill>
                <a:latin typeface="Calibri" pitchFamily="34" charset="0"/>
                <a:cs typeface="Calibri" pitchFamily="34" charset="0"/>
              </a:rPr>
              <a:t>le poisson et la volaille</a:t>
            </a:r>
            <a:r>
              <a:rPr lang="fr-FR" dirty="0">
                <a:solidFill>
                  <a:srgbClr val="2D2D8A">
                    <a:lumMod val="75000"/>
                  </a:srgbClr>
                </a:solidFill>
                <a:latin typeface="Calibri" pitchFamily="34" charset="0"/>
                <a:cs typeface="Calibri" pitchFamily="34" charset="0"/>
              </a:rPr>
              <a:t>; les antibiotiques utilisés sont </a:t>
            </a:r>
            <a:r>
              <a:rPr lang="fr-FR" b="1" dirty="0">
                <a:solidFill>
                  <a:srgbClr val="00B050"/>
                </a:solidFill>
                <a:latin typeface="Calibri" pitchFamily="34" charset="0"/>
                <a:cs typeface="Calibri" pitchFamily="34" charset="0"/>
              </a:rPr>
              <a:t>les tétracyclines</a:t>
            </a:r>
            <a:r>
              <a:rPr lang="fr-FR" dirty="0">
                <a:solidFill>
                  <a:srgbClr val="2D2D8A">
                    <a:lumMod val="75000"/>
                  </a:srgbClr>
                </a:solidFill>
                <a:latin typeface="Calibri" pitchFamily="34" charset="0"/>
                <a:cs typeface="Calibri" pitchFamily="34" charset="0"/>
              </a:rPr>
              <a:t>. La méthode d’application consiste, dans le cas de la volaille, à plonger les carcasses dans de la glace pilée additionnée d’antibiotique.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Pour le poisson, il existe deux méthodes: s’il s’agit de poissons entiers, on ajoute les antibiotiques à la glace dans la soute du bateau de pêche; ils exercent alors leur effet à mesure que la glace fond; quant aux filets, on les immerge dans des solutions du produit.</a:t>
            </a:r>
            <a:endParaRPr lang="fr-FR" b="1" dirty="0">
              <a:solidFill>
                <a:srgbClr val="FF0000"/>
              </a:solidFill>
              <a:latin typeface="Calibri" pitchFamily="34" charset="0"/>
              <a:cs typeface="Calibri" pitchFamily="34" charset="0"/>
            </a:endParaRPr>
          </a:p>
        </p:txBody>
      </p:sp>
      <p:sp>
        <p:nvSpPr>
          <p:cNvPr id="12390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570701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7085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algn="just" fontAlgn="base">
              <a:lnSpc>
                <a:spcPct val="150000"/>
              </a:lnSpc>
              <a:spcBef>
                <a:spcPct val="0"/>
              </a:spcBef>
              <a:spcAft>
                <a:spcPct val="0"/>
              </a:spcAft>
              <a:buClr>
                <a:srgbClr val="2D2D8A">
                  <a:lumMod val="60000"/>
                  <a:lumOff val="40000"/>
                </a:srgbClr>
              </a:buClr>
              <a:defRPr/>
            </a:pPr>
            <a:r>
              <a:rPr lang="fr-FR" b="1" dirty="0">
                <a:solidFill>
                  <a:srgbClr val="FF0000"/>
                </a:solidFill>
                <a:latin typeface="Calibri" pitchFamily="34" charset="0"/>
                <a:cs typeface="Calibri" pitchFamily="34" charset="0"/>
              </a:rPr>
              <a:t>Aliments conservés au moyen d’antibiotiques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Quelques pays ont autorisé l’emploi </a:t>
            </a:r>
            <a:r>
              <a:rPr lang="fr-FR" b="1" dirty="0">
                <a:solidFill>
                  <a:srgbClr val="00B050"/>
                </a:solidFill>
                <a:latin typeface="Calibri" pitchFamily="34" charset="0"/>
                <a:cs typeface="Calibri" pitchFamily="34" charset="0"/>
              </a:rPr>
              <a:t>des tétracyclines </a:t>
            </a:r>
            <a:r>
              <a:rPr lang="fr-FR" dirty="0">
                <a:solidFill>
                  <a:srgbClr val="2D2D8A">
                    <a:lumMod val="75000"/>
                  </a:srgbClr>
                </a:solidFill>
                <a:latin typeface="Calibri" pitchFamily="34" charset="0"/>
                <a:cs typeface="Calibri" pitchFamily="34" charset="0"/>
              </a:rPr>
              <a:t>pour le traitement de surface des carcasses dc </a:t>
            </a:r>
            <a:r>
              <a:rPr lang="fr-FR" dirty="0" err="1">
                <a:solidFill>
                  <a:srgbClr val="2D2D8A">
                    <a:lumMod val="75000"/>
                  </a:srgbClr>
                </a:solidFill>
                <a:latin typeface="Calibri" pitchFamily="34" charset="0"/>
                <a:cs typeface="Calibri" pitchFamily="34" charset="0"/>
              </a:rPr>
              <a:t>boeuf</a:t>
            </a:r>
            <a:r>
              <a:rPr lang="fr-FR" dirty="0">
                <a:solidFill>
                  <a:srgbClr val="2D2D8A">
                    <a:lumMod val="75000"/>
                  </a:srgbClr>
                </a:solidFill>
                <a:latin typeface="Calibri" pitchFamily="34" charset="0"/>
                <a:cs typeface="Calibri" pitchFamily="34" charset="0"/>
              </a:rPr>
              <a:t>, l’aspersion étant précédée d’une injection à l’animal immédiatement avant l’abattage. Pour les baleines, on peut soit administrer la solution d’antibiotique à l’animal mort par voie </a:t>
            </a:r>
            <a:r>
              <a:rPr lang="fr-FR" dirty="0" err="1">
                <a:solidFill>
                  <a:srgbClr val="2D2D8A">
                    <a:lumMod val="75000"/>
                  </a:srgbClr>
                </a:solidFill>
                <a:latin typeface="Calibri" pitchFamily="34" charset="0"/>
                <a:cs typeface="Calibri" pitchFamily="34" charset="0"/>
              </a:rPr>
              <a:t>intrapéritonéale</a:t>
            </a:r>
            <a:r>
              <a:rPr lang="fr-FR" dirty="0">
                <a:solidFill>
                  <a:srgbClr val="2D2D8A">
                    <a:lumMod val="75000"/>
                  </a:srgbClr>
                </a:solidFill>
                <a:latin typeface="Calibri" pitchFamily="34" charset="0"/>
                <a:cs typeface="Calibri" pitchFamily="34" charset="0"/>
              </a:rPr>
              <a:t>, soit recouvrir d’antibiotique la tête du harpon afin que le produit se répande dans les chairs entre le moment du harponnage et celui de la mort.</a:t>
            </a:r>
            <a:endParaRPr lang="fr-FR" b="1" dirty="0">
              <a:solidFill>
                <a:srgbClr val="FF0000"/>
              </a:solidFill>
              <a:latin typeface="Calibri" pitchFamily="34" charset="0"/>
              <a:cs typeface="Calibri" pitchFamily="34" charset="0"/>
            </a:endParaRPr>
          </a:p>
        </p:txBody>
      </p:sp>
      <p:sp>
        <p:nvSpPr>
          <p:cNvPr id="12493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030958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7085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algn="just" fontAlgn="base">
              <a:lnSpc>
                <a:spcPct val="150000"/>
              </a:lnSpc>
              <a:spcBef>
                <a:spcPct val="0"/>
              </a:spcBef>
              <a:spcAft>
                <a:spcPct val="0"/>
              </a:spcAft>
              <a:buClr>
                <a:srgbClr val="2D2D8A">
                  <a:lumMod val="60000"/>
                  <a:lumOff val="40000"/>
                </a:srgbClr>
              </a:buClr>
              <a:defRPr/>
            </a:pPr>
            <a:r>
              <a:rPr lang="fr-FR" b="1" dirty="0">
                <a:solidFill>
                  <a:srgbClr val="FF0000"/>
                </a:solidFill>
                <a:latin typeface="Calibri" pitchFamily="34" charset="0"/>
                <a:cs typeface="Calibri" pitchFamily="34" charset="0"/>
              </a:rPr>
              <a:t>Aliments conservés au moyen d’antibiotiques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Quoique de moindre importance, on peut signaler l’emploi de </a:t>
            </a:r>
            <a:r>
              <a:rPr lang="fr-FR" b="1" dirty="0">
                <a:solidFill>
                  <a:srgbClr val="00B050"/>
                </a:solidFill>
                <a:latin typeface="Calibri" pitchFamily="34" charset="0"/>
                <a:cs typeface="Calibri" pitchFamily="34" charset="0"/>
              </a:rPr>
              <a:t>la </a:t>
            </a:r>
            <a:r>
              <a:rPr lang="fr-FR" b="1" dirty="0" err="1">
                <a:solidFill>
                  <a:srgbClr val="00B050"/>
                </a:solidFill>
                <a:latin typeface="Calibri" pitchFamily="34" charset="0"/>
                <a:cs typeface="Calibri" pitchFamily="34" charset="0"/>
              </a:rPr>
              <a:t>nisine</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dans les fromages fondus ainsi que pour combattre les bactéries sporifères thermophiles dans certains aliments en conserve où le risque de botulisme est annihilé par l’acidité (pH) ou par une cuisson suffisante. Dans certaines régions, on fait des applications </a:t>
            </a:r>
            <a:r>
              <a:rPr lang="fr-FR" b="1" dirty="0">
                <a:solidFill>
                  <a:srgbClr val="00B050"/>
                </a:solidFill>
                <a:latin typeface="Calibri" pitchFamily="34" charset="0"/>
                <a:cs typeface="Calibri" pitchFamily="34" charset="0"/>
              </a:rPr>
              <a:t>de nystatine </a:t>
            </a:r>
            <a:r>
              <a:rPr lang="fr-FR" dirty="0">
                <a:solidFill>
                  <a:srgbClr val="2D2D8A">
                    <a:lumMod val="75000"/>
                  </a:srgbClr>
                </a:solidFill>
                <a:latin typeface="Calibri" pitchFamily="34" charset="0"/>
                <a:cs typeface="Calibri" pitchFamily="34" charset="0"/>
              </a:rPr>
              <a:t>sur la peau des bananes pour prévenir les moisissures. Ces diverses utilisations sont toutefois loin d’être autorisées partout.</a:t>
            </a:r>
            <a:endParaRPr lang="fr-FR" b="1" dirty="0">
              <a:solidFill>
                <a:srgbClr val="FF0000"/>
              </a:solidFill>
              <a:latin typeface="Calibri" pitchFamily="34" charset="0"/>
              <a:cs typeface="Calibri" pitchFamily="34" charset="0"/>
            </a:endParaRPr>
          </a:p>
        </p:txBody>
      </p:sp>
      <p:sp>
        <p:nvSpPr>
          <p:cNvPr id="12595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297119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75456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marL="342900" indent="-342900" algn="just" fontAlgn="base">
              <a:lnSpc>
                <a:spcPct val="150000"/>
              </a:lnSpc>
              <a:spcBef>
                <a:spcPct val="0"/>
              </a:spcBef>
              <a:spcAft>
                <a:spcPct val="0"/>
              </a:spcAft>
              <a:buClr>
                <a:srgbClr val="FF0000"/>
              </a:buClr>
              <a:buFont typeface="Wingdings" pitchFamily="2" charset="2"/>
              <a:buChar char="v"/>
              <a:defRPr/>
            </a:pPr>
            <a:r>
              <a:rPr lang="fr-FR" sz="2000" b="1" dirty="0">
                <a:solidFill>
                  <a:srgbClr val="FF0000"/>
                </a:solidFill>
                <a:latin typeface="Calibri" pitchFamily="34" charset="0"/>
                <a:cs typeface="Calibri" pitchFamily="34" charset="0"/>
              </a:rPr>
              <a:t>Résidus d’antibiotiques dans les aliments</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Avec certaines des utilisations mentionnées plus haut, on retrouve des résidus d’antibiotiques dans les aliments. Toutefois, les résidus de </a:t>
            </a:r>
            <a:r>
              <a:rPr lang="fr-FR" b="1" dirty="0" err="1">
                <a:solidFill>
                  <a:srgbClr val="2D2D8A">
                    <a:lumMod val="75000"/>
                  </a:srgbClr>
                </a:solidFill>
                <a:latin typeface="Calibri" pitchFamily="34" charset="0"/>
                <a:cs typeface="Calibri" pitchFamily="34" charset="0"/>
              </a:rPr>
              <a:t>chlortétracycline</a:t>
            </a:r>
            <a:r>
              <a:rPr lang="fr-FR" dirty="0">
                <a:solidFill>
                  <a:srgbClr val="2D2D8A">
                    <a:lumMod val="75000"/>
                  </a:srgbClr>
                </a:solidFill>
                <a:latin typeface="Calibri" pitchFamily="34" charset="0"/>
                <a:cs typeface="Calibri" pitchFamily="34" charset="0"/>
              </a:rPr>
              <a:t> ou </a:t>
            </a:r>
            <a:r>
              <a:rPr lang="fr-FR" b="1" dirty="0">
                <a:solidFill>
                  <a:srgbClr val="2D2D8A">
                    <a:lumMod val="75000"/>
                  </a:srgbClr>
                </a:solidFill>
                <a:latin typeface="Calibri" pitchFamily="34" charset="0"/>
                <a:cs typeface="Calibri" pitchFamily="34" charset="0"/>
              </a:rPr>
              <a:t>d’</a:t>
            </a:r>
            <a:r>
              <a:rPr lang="fr-FR" b="1" dirty="0" err="1">
                <a:solidFill>
                  <a:srgbClr val="2D2D8A">
                    <a:lumMod val="75000"/>
                  </a:srgbClr>
                </a:solidFill>
                <a:latin typeface="Calibri" pitchFamily="34" charset="0"/>
                <a:cs typeface="Calibri" pitchFamily="34" charset="0"/>
              </a:rPr>
              <a:t>oxytétracycline</a:t>
            </a:r>
            <a:r>
              <a:rPr lang="fr-FR" dirty="0">
                <a:solidFill>
                  <a:srgbClr val="2D2D8A">
                    <a:lumMod val="75000"/>
                  </a:srgbClr>
                </a:solidFill>
                <a:latin typeface="Calibri" pitchFamily="34" charset="0"/>
                <a:cs typeface="Calibri" pitchFamily="34" charset="0"/>
              </a:rPr>
              <a:t> dépassent rarement </a:t>
            </a:r>
            <a:r>
              <a:rPr lang="fr-FR" b="1" dirty="0">
                <a:solidFill>
                  <a:srgbClr val="00B050"/>
                </a:solidFill>
                <a:latin typeface="Calibri" pitchFamily="34" charset="0"/>
                <a:cs typeface="Calibri" pitchFamily="34" charset="0"/>
              </a:rPr>
              <a:t>7 mg/kg </a:t>
            </a:r>
            <a:r>
              <a:rPr lang="fr-FR" dirty="0">
                <a:solidFill>
                  <a:srgbClr val="2D2D8A">
                    <a:lumMod val="75000"/>
                  </a:srgbClr>
                </a:solidFill>
                <a:latin typeface="Calibri" pitchFamily="34" charset="0"/>
                <a:cs typeface="Calibri" pitchFamily="34" charset="0"/>
              </a:rPr>
              <a:t>dans le cas de la volaille et oscillent entre </a:t>
            </a:r>
            <a:r>
              <a:rPr lang="fr-FR" b="1" dirty="0">
                <a:solidFill>
                  <a:srgbClr val="00B050"/>
                </a:solidFill>
                <a:latin typeface="Calibri" pitchFamily="34" charset="0"/>
                <a:cs typeface="Calibri" pitchFamily="34" charset="0"/>
              </a:rPr>
              <a:t>5 et 10 mg/kg </a:t>
            </a:r>
            <a:r>
              <a:rPr lang="fr-FR" dirty="0">
                <a:solidFill>
                  <a:srgbClr val="2D2D8A">
                    <a:lumMod val="75000"/>
                  </a:srgbClr>
                </a:solidFill>
                <a:latin typeface="Calibri" pitchFamily="34" charset="0"/>
                <a:cs typeface="Calibri" pitchFamily="34" charset="0"/>
              </a:rPr>
              <a:t>dans le cas du poisson et des autres produits de la mer; ils sont d’ailleurs entièrement ou presque entièrement détruits par la cuisson. Les quantités décelables après cuisson seraient inférieures à </a:t>
            </a:r>
            <a:r>
              <a:rPr lang="fr-FR" b="1" dirty="0">
                <a:solidFill>
                  <a:srgbClr val="00B050"/>
                </a:solidFill>
                <a:latin typeface="Calibri" pitchFamily="34" charset="0"/>
                <a:cs typeface="Calibri" pitchFamily="34" charset="0"/>
              </a:rPr>
              <a:t>1 mg/kg.</a:t>
            </a:r>
          </a:p>
        </p:txBody>
      </p:sp>
      <p:sp>
        <p:nvSpPr>
          <p:cNvPr id="12697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20543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3402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Antibiotiques utilisés</a:t>
            </a:r>
          </a:p>
          <a:p>
            <a:pPr marL="342900" indent="-342900" algn="just" fontAlgn="base">
              <a:lnSpc>
                <a:spcPct val="150000"/>
              </a:lnSpc>
              <a:spcBef>
                <a:spcPct val="0"/>
              </a:spcBef>
              <a:spcAft>
                <a:spcPct val="0"/>
              </a:spcAft>
              <a:buClr>
                <a:srgbClr val="FF0000"/>
              </a:buClr>
              <a:buFont typeface="Wingdings" pitchFamily="2" charset="2"/>
              <a:buChar char="v"/>
              <a:defRPr/>
            </a:pPr>
            <a:r>
              <a:rPr lang="fr-FR" sz="2000" b="1" dirty="0">
                <a:solidFill>
                  <a:srgbClr val="FF0000"/>
                </a:solidFill>
                <a:latin typeface="Calibri" pitchFamily="34" charset="0"/>
                <a:cs typeface="Calibri" pitchFamily="34" charset="0"/>
              </a:rPr>
              <a:t>Résidus d’antibiotiques dans les aliments</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     </a:t>
            </a:r>
            <a:r>
              <a:rPr lang="fr-FR" b="1" dirty="0">
                <a:solidFill>
                  <a:srgbClr val="2D2D8A">
                    <a:lumMod val="75000"/>
                  </a:srgbClr>
                </a:solidFill>
                <a:latin typeface="Calibri" pitchFamily="34" charset="0"/>
                <a:cs typeface="Calibri" pitchFamily="34" charset="0"/>
              </a:rPr>
              <a:t>La </a:t>
            </a:r>
            <a:r>
              <a:rPr lang="fr-FR" b="1" dirty="0" err="1">
                <a:solidFill>
                  <a:srgbClr val="2D2D8A">
                    <a:lumMod val="75000"/>
                  </a:srgbClr>
                </a:solidFill>
                <a:latin typeface="Calibri" pitchFamily="34" charset="0"/>
                <a:cs typeface="Calibri" pitchFamily="34" charset="0"/>
              </a:rPr>
              <a:t>nisine</a:t>
            </a:r>
            <a:r>
              <a:rPr lang="fr-FR" b="1" dirty="0">
                <a:solidFill>
                  <a:srgbClr val="2D2D8A">
                    <a:lumMod val="75000"/>
                  </a:srgbClr>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se rencontre aussi en quantités décelables dans les fromages et dans certains aliments en conserve qui ont été traités par cet antibiotique. Les concentrations sont inférieures à </a:t>
            </a:r>
            <a:r>
              <a:rPr lang="fr-FR" b="1" dirty="0">
                <a:solidFill>
                  <a:srgbClr val="00B050"/>
                </a:solidFill>
                <a:latin typeface="Calibri" pitchFamily="34" charset="0"/>
                <a:cs typeface="Calibri" pitchFamily="34" charset="0"/>
              </a:rPr>
              <a:t>20 unités/g</a:t>
            </a:r>
            <a:r>
              <a:rPr lang="fr-FR" dirty="0">
                <a:solidFill>
                  <a:srgbClr val="2D2D8A">
                    <a:lumMod val="75000"/>
                  </a:srgbClr>
                </a:solidFill>
                <a:latin typeface="Calibri" pitchFamily="34" charset="0"/>
                <a:cs typeface="Calibri" pitchFamily="34" charset="0"/>
              </a:rPr>
              <a:t> (</a:t>
            </a:r>
            <a:r>
              <a:rPr lang="fr-FR" b="1" dirty="0">
                <a:solidFill>
                  <a:srgbClr val="00B050"/>
                </a:solidFill>
                <a:latin typeface="Calibri" pitchFamily="34" charset="0"/>
                <a:cs typeface="Calibri" pitchFamily="34" charset="0"/>
              </a:rPr>
              <a:t>1 unité = environ 1/40 microgramme</a:t>
            </a:r>
            <a:r>
              <a:rPr lang="fr-FR" dirty="0">
                <a:solidFill>
                  <a:srgbClr val="2D2D8A">
                    <a:lumMod val="75000"/>
                  </a:srgbClr>
                </a:solidFill>
                <a:latin typeface="Calibri" pitchFamily="34" charset="0"/>
                <a:cs typeface="Calibri" pitchFamily="34" charset="0"/>
              </a:rPr>
              <a:t>). Quand elle est employée pour le traitement des bananes, </a:t>
            </a:r>
            <a:r>
              <a:rPr lang="fr-FR" b="1" dirty="0">
                <a:solidFill>
                  <a:srgbClr val="2D2D8A">
                    <a:lumMod val="75000"/>
                  </a:srgbClr>
                </a:solidFill>
                <a:latin typeface="Calibri" pitchFamily="34" charset="0"/>
                <a:cs typeface="Calibri" pitchFamily="34" charset="0"/>
              </a:rPr>
              <a:t>la nystatine </a:t>
            </a:r>
            <a:r>
              <a:rPr lang="fr-FR" dirty="0">
                <a:solidFill>
                  <a:srgbClr val="2D2D8A">
                    <a:lumMod val="75000"/>
                  </a:srgbClr>
                </a:solidFill>
                <a:latin typeface="Calibri" pitchFamily="34" charset="0"/>
                <a:cs typeface="Calibri" pitchFamily="34" charset="0"/>
              </a:rPr>
              <a:t>peut se retrouver à l’état de traces sur la peau mais elle ne pénètre pas dans la pulpe.</a:t>
            </a:r>
            <a:endParaRPr lang="fr-FR" b="1" dirty="0">
              <a:solidFill>
                <a:srgbClr val="00B050"/>
              </a:solidFill>
              <a:latin typeface="Calibri" pitchFamily="34" charset="0"/>
              <a:cs typeface="Calibri" pitchFamily="34" charset="0"/>
            </a:endParaRPr>
          </a:p>
        </p:txBody>
      </p:sp>
      <p:sp>
        <p:nvSpPr>
          <p:cNvPr id="12800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862413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5"/>
          <p:cNvSpPr>
            <a:spLocks noChangeArrowheads="1"/>
          </p:cNvSpPr>
          <p:nvPr/>
        </p:nvSpPr>
        <p:spPr bwMode="auto">
          <a:xfrm>
            <a:off x="323850" y="714375"/>
            <a:ext cx="84963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a:t>
            </a:r>
            <a:endParaRPr lang="fr-FR" i="1" smtClean="0">
              <a:solidFill>
                <a:srgbClr val="222268"/>
              </a:solidFill>
              <a:latin typeface="Calibri" pitchFamily="34" charset="0"/>
            </a:endParaRPr>
          </a:p>
        </p:txBody>
      </p:sp>
      <p:sp>
        <p:nvSpPr>
          <p:cNvPr id="8192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graphicFrame>
        <p:nvGraphicFramePr>
          <p:cNvPr id="2" name="Diagram 1"/>
          <p:cNvGraphicFramePr/>
          <p:nvPr/>
        </p:nvGraphicFramePr>
        <p:xfrm>
          <a:off x="899592" y="1525240"/>
          <a:ext cx="7200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608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263207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Différents composés sont des antiseptiques dont leur objectif est d’arrêter la prolifération bactérienne.</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11571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284531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7085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Techniques, produits utilisés</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Le sel, le salpêtre, les nitrites : </a:t>
            </a:r>
            <a:r>
              <a:rPr lang="fr-FR" dirty="0">
                <a:solidFill>
                  <a:srgbClr val="2D2D8A">
                    <a:lumMod val="75000"/>
                  </a:srgbClr>
                </a:solidFill>
                <a:latin typeface="Calibri" pitchFamily="34" charset="0"/>
                <a:cs typeface="Calibri" pitchFamily="34" charset="0"/>
              </a:rPr>
              <a:t>ce sont des antibactériens, et agissent sur les réactions enzymatiques. Le salage se réalise à sec ou à l’aide de saumures avec plus ou moins d’aromates. Ce procédé est utilisé pour les poissons (morue, hareng, anchois,…) mais aussi les viandes (par injection dans les masses musculaires comme le porc). Ces dernières, les charcuteries, les viandes (jambonneau) changent de couleur pour passer de la couleur rouge à brune avec en parallèle une modification du goût. Ce procédé est aussi utilisé pour les poissons (morue, hareng, anchois, etc.).</a:t>
            </a:r>
          </a:p>
        </p:txBody>
      </p:sp>
      <p:sp>
        <p:nvSpPr>
          <p:cNvPr id="11673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136261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54037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Techniques, produits utilisés</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Le sucre : </a:t>
            </a:r>
            <a:r>
              <a:rPr lang="fr-FR" dirty="0">
                <a:solidFill>
                  <a:srgbClr val="2D2D8A">
                    <a:lumMod val="75000"/>
                  </a:srgbClr>
                </a:solidFill>
                <a:latin typeface="Calibri" pitchFamily="34" charset="0"/>
                <a:cs typeface="Calibri" pitchFamily="34" charset="0"/>
              </a:rPr>
              <a:t>utilisée pour stopper la prolifération bactérienne en favorisant l’action de certains micro-organismes qui entrent en concurrence avec ces premiers, la conservation par le sucre est souvent associée à la conservation par la chaleur (ci-après). Les sucres, contenus dans les aliments, se combinent avec les bactéries pour donner des acides (lactiques, </a:t>
            </a:r>
            <a:r>
              <a:rPr lang="fr-FR" dirty="0" err="1">
                <a:solidFill>
                  <a:srgbClr val="2D2D8A">
                    <a:lumMod val="75000"/>
                  </a:srgbClr>
                </a:solidFill>
                <a:latin typeface="Calibri" pitchFamily="34" charset="0"/>
                <a:cs typeface="Calibri" pitchFamily="34" charset="0"/>
              </a:rPr>
              <a:t>propioniques</a:t>
            </a:r>
            <a:r>
              <a:rPr lang="fr-FR" dirty="0">
                <a:solidFill>
                  <a:srgbClr val="2D2D8A">
                    <a:lumMod val="75000"/>
                  </a:srgbClr>
                </a:solidFill>
                <a:latin typeface="Calibri" pitchFamily="34" charset="0"/>
                <a:cs typeface="Calibri" pitchFamily="34" charset="0"/>
              </a:rPr>
              <a:t>) aux caractéristiques antibactériennes.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Aussi, le </a:t>
            </a:r>
            <a:r>
              <a:rPr lang="fr-FR" dirty="0" err="1">
                <a:solidFill>
                  <a:srgbClr val="2D2D8A">
                    <a:lumMod val="75000"/>
                  </a:srgbClr>
                </a:solidFill>
                <a:latin typeface="Calibri" pitchFamily="34" charset="0"/>
                <a:cs typeface="Calibri" pitchFamily="34" charset="0"/>
              </a:rPr>
              <a:t>confisage</a:t>
            </a:r>
            <a:r>
              <a:rPr lang="fr-FR" dirty="0">
                <a:solidFill>
                  <a:srgbClr val="2D2D8A">
                    <a:lumMod val="75000"/>
                  </a:srgbClr>
                </a:solidFill>
                <a:latin typeface="Calibri" pitchFamily="34" charset="0"/>
                <a:cs typeface="Calibri" pitchFamily="34" charset="0"/>
              </a:rPr>
              <a:t> dans le sucre (cuisson associée à la concentration du sirop de sucre qui pénètre dans les fruits par effet osmotique) possède des propriétés antibactériennes. Cette technique est utilisée pour les confitures, les conserves de fruits, les fruits confits.</a:t>
            </a:r>
          </a:p>
        </p:txBody>
      </p:sp>
      <p:sp>
        <p:nvSpPr>
          <p:cNvPr id="11776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7268781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46233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Techniques, produits utilisés</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La fumée : </a:t>
            </a:r>
            <a:r>
              <a:rPr lang="fr-FR" dirty="0">
                <a:solidFill>
                  <a:srgbClr val="2D2D8A">
                    <a:lumMod val="75000"/>
                  </a:srgbClr>
                </a:solidFill>
                <a:latin typeface="Calibri" pitchFamily="34" charset="0"/>
                <a:cs typeface="Calibri" pitchFamily="34" charset="0"/>
              </a:rPr>
              <a:t>quant à elle, très odoriférante, est produite par la combustion de bois (hêtre, frêne…), et reste un procédé naturel (assez lent). Cette fumée naturelle est remplacée progressivement par des moyens industriels (solutions phénoliques, acides organiques aux vertus antiseptiques) donnant l’impression du « goût de fumée ».</a:t>
            </a:r>
          </a:p>
        </p:txBody>
      </p:sp>
      <p:sp>
        <p:nvSpPr>
          <p:cNvPr id="11878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9353013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124450"/>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Techniques, produits utilisés</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La fumée : </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Tous les produits fumés sont salés au préalable, alors que les produits salés ne sont pas tous fumés. Par ce procédé, l’humidité du produit alimentaire est abaissée, ce qui a pour conséquence une diminution de l’activité bactériologique et donc du développement microbien. Les différentes charcuteries type saucisson, jambon sec… se conservent à température ambiante, alors que les aliments comme </a:t>
            </a:r>
            <a:r>
              <a:rPr lang="fr-FR" b="1" dirty="0">
                <a:solidFill>
                  <a:srgbClr val="2D2D8A">
                    <a:lumMod val="75000"/>
                  </a:srgbClr>
                </a:solidFill>
                <a:latin typeface="Calibri" pitchFamily="34" charset="0"/>
                <a:cs typeface="Calibri" pitchFamily="34" charset="0"/>
              </a:rPr>
              <a:t>le saumon fumé, hareng fumé, jambon cuit </a:t>
            </a:r>
            <a:r>
              <a:rPr lang="fr-FR" dirty="0">
                <a:solidFill>
                  <a:srgbClr val="2D2D8A">
                    <a:lumMod val="75000"/>
                  </a:srgbClr>
                </a:solidFill>
                <a:latin typeface="Calibri" pitchFamily="34" charset="0"/>
                <a:cs typeface="Calibri" pitchFamily="34" charset="0"/>
              </a:rPr>
              <a:t>sont conservés à une température plus basse au réfrigérateur. La durée de conservation peut être de plusieurs semaines, voire plusieurs mois.</a:t>
            </a:r>
          </a:p>
        </p:txBody>
      </p:sp>
      <p:sp>
        <p:nvSpPr>
          <p:cNvPr id="11981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455173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29418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1. Substances antiseptiques</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Techniques, produits utilisés</a:t>
            </a:r>
            <a:endParaRPr lang="fr-FR" b="1" dirty="0">
              <a:solidFill>
                <a:srgbClr val="FF000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L’alcool : </a:t>
            </a:r>
            <a:r>
              <a:rPr lang="fr-FR" dirty="0">
                <a:solidFill>
                  <a:srgbClr val="2D2D8A">
                    <a:lumMod val="75000"/>
                  </a:srgbClr>
                </a:solidFill>
                <a:latin typeface="Calibri" pitchFamily="34" charset="0"/>
                <a:cs typeface="Calibri" pitchFamily="34" charset="0"/>
              </a:rPr>
              <a:t>elle concerne plus les fruits (cerises, prunes, poires, pommes…).</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Les acides : </a:t>
            </a:r>
            <a:r>
              <a:rPr lang="fr-FR" dirty="0">
                <a:solidFill>
                  <a:srgbClr val="2D2D8A">
                    <a:lumMod val="75000"/>
                  </a:srgbClr>
                </a:solidFill>
                <a:latin typeface="Calibri" pitchFamily="34" charset="0"/>
                <a:cs typeface="Calibri" pitchFamily="34" charset="0"/>
              </a:rPr>
              <a:t>le vinaigre est utilisé pour la conservation des petits légumes (cornichons, carottes, tomates cerises…).cornichons après fermentation lactique.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Le gras : </a:t>
            </a:r>
            <a:r>
              <a:rPr lang="fr-FR" dirty="0">
                <a:solidFill>
                  <a:srgbClr val="2D2D8A">
                    <a:lumMod val="75000"/>
                  </a:srgbClr>
                </a:solidFill>
                <a:latin typeface="Calibri" pitchFamily="34" charset="0"/>
                <a:cs typeface="Calibri" pitchFamily="34" charset="0"/>
              </a:rPr>
              <a:t>enfin, pour ce qui est de la conservation par le gras, l’aliment (morceaux d’oie, canard,…) est cuit dans la graisse puis conservé au froid, entouré par une couche de gras opaque abritant de l’air et de la lumière.</a:t>
            </a:r>
          </a:p>
        </p:txBody>
      </p:sp>
      <p:sp>
        <p:nvSpPr>
          <p:cNvPr id="12083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946969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046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 Substances antibiotiques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Il est bien établi que certains antibiotiques offrent un excellent moyen de prolonger la durée de conservation de divers types d’aliments frais ou traités. Cette technique ne s’est cependant pas encore généralisée en raison des dangers qu’elle pourrait présenter pour la santé publique.</a:t>
            </a:r>
          </a:p>
        </p:txBody>
      </p:sp>
      <p:sp>
        <p:nvSpPr>
          <p:cNvPr id="12185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5951"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chimiques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338180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15814</TotalTime>
  <Words>1268</Words>
  <Application>Microsoft Office PowerPoint</Application>
  <PresentationFormat>Affichage à l'écran (4:3)</PresentationFormat>
  <Paragraphs>119</Paragraphs>
  <Slides>15</Slides>
  <Notes>1</Notes>
  <HiddenSlides>0</HiddenSlides>
  <MMClips>0</MMClips>
  <ScaleCrop>false</ScaleCrop>
  <HeadingPairs>
    <vt:vector size="4" baseType="variant">
      <vt:variant>
        <vt:lpstr>Thème</vt:lpstr>
      </vt:variant>
      <vt:variant>
        <vt:i4>3</vt:i4>
      </vt:variant>
      <vt:variant>
        <vt:lpstr>Titres des diapositives</vt:lpstr>
      </vt:variant>
      <vt:variant>
        <vt:i4>15</vt:i4>
      </vt:variant>
    </vt:vector>
  </HeadingPairs>
  <TitlesOfParts>
    <vt:vector size="18" baseType="lpstr">
      <vt:lpstr>Diseño predeterminado</vt:lpstr>
      <vt:lpstr>1_Diseño predeterminado</vt:lpstr>
      <vt:lpstr>2_Diseño predeterminado</vt:lpstr>
      <vt:lpstr>Cours de Microbiologie Alimentaire (3ème année – Microbiologie)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aaaaaa</cp:lastModifiedBy>
  <cp:revision>19</cp:revision>
  <dcterms:created xsi:type="dcterms:W3CDTF">2020-04-07T12:02:36Z</dcterms:created>
  <dcterms:modified xsi:type="dcterms:W3CDTF">2020-05-05T04:31:35Z</dcterms:modified>
</cp:coreProperties>
</file>