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5"/>
  </p:notesMasterIdLst>
  <p:handoutMasterIdLst>
    <p:handoutMasterId r:id="rId16"/>
  </p:handoutMasterIdLst>
  <p:sldIdLst>
    <p:sldId id="256" r:id="rId2"/>
    <p:sldId id="278" r:id="rId3"/>
    <p:sldId id="279" r:id="rId4"/>
    <p:sldId id="280" r:id="rId5"/>
    <p:sldId id="281" r:id="rId6"/>
    <p:sldId id="282" r:id="rId7"/>
    <p:sldId id="283" r:id="rId8"/>
    <p:sldId id="284" r:id="rId9"/>
    <p:sldId id="285" r:id="rId10"/>
    <p:sldId id="286" r:id="rId11"/>
    <p:sldId id="287" r:id="rId12"/>
    <p:sldId id="288" r:id="rId13"/>
    <p:sldId id="289" r:id="rId14"/>
  </p:sldIdLst>
  <p:sldSz cx="9144000" cy="6858000" type="screen4x3"/>
  <p:notesSz cx="6742113" cy="987266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7CE84F3-28C3-443E-9E96-99CF82512B78}" styleName="Style foncé 1 - Accentuation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7"/>
  </p:normalViewPr>
  <p:slideViewPr>
    <p:cSldViewPr>
      <p:cViewPr varScale="1">
        <p:scale>
          <a:sx n="93" d="100"/>
          <a:sy n="93" d="100"/>
        </p:scale>
        <p:origin x="1664" y="2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18971" y="0"/>
            <a:ext cx="2921582" cy="493633"/>
          </a:xfrm>
          <a:prstGeom prst="rect">
            <a:avLst/>
          </a:prstGeom>
        </p:spPr>
        <p:txBody>
          <a:bodyPr vert="horz" lIns="91440" tIns="45720" rIns="91440" bIns="45720" rtlCol="0"/>
          <a:lstStyle>
            <a:lvl1pPr algn="r">
              <a:defRPr sz="1200"/>
            </a:lvl1pPr>
          </a:lstStyle>
          <a:p>
            <a:r>
              <a:rPr lang="fr-FR"/>
              <a:t>13/11/2018</a:t>
            </a:r>
          </a:p>
        </p:txBody>
      </p:sp>
      <p:sp>
        <p:nvSpPr>
          <p:cNvPr id="4" name="Espace réservé du pied de page 3"/>
          <p:cNvSpPr>
            <a:spLocks noGrp="1"/>
          </p:cNvSpPr>
          <p:nvPr>
            <p:ph type="ftr" sz="quarter" idx="2"/>
          </p:nvPr>
        </p:nvSpPr>
        <p:spPr>
          <a:xfrm>
            <a:off x="0" y="9377316"/>
            <a:ext cx="2921582" cy="49363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18971" y="9377316"/>
            <a:ext cx="2921582" cy="493633"/>
          </a:xfrm>
          <a:prstGeom prst="rect">
            <a:avLst/>
          </a:prstGeom>
        </p:spPr>
        <p:txBody>
          <a:bodyPr vert="horz" lIns="91440" tIns="45720" rIns="91440" bIns="45720" rtlCol="0" anchor="b"/>
          <a:lstStyle>
            <a:lvl1pPr algn="r">
              <a:defRPr sz="1200"/>
            </a:lvl1pPr>
          </a:lstStyle>
          <a:p>
            <a:fld id="{FAA081CE-05BC-48C9-9ED6-14A920634780}" type="slidenum">
              <a:rPr lang="fr-FR" smtClean="0"/>
              <a:pPr/>
              <a:t>‹N°›</a:t>
            </a:fld>
            <a:endParaRPr lang="fr-F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19525" y="0"/>
            <a:ext cx="2921000" cy="493713"/>
          </a:xfrm>
          <a:prstGeom prst="rect">
            <a:avLst/>
          </a:prstGeom>
        </p:spPr>
        <p:txBody>
          <a:bodyPr vert="horz" lIns="91440" tIns="45720" rIns="91440" bIns="45720" rtlCol="0"/>
          <a:lstStyle>
            <a:lvl1pPr algn="r">
              <a:defRPr sz="1200"/>
            </a:lvl1pPr>
          </a:lstStyle>
          <a:p>
            <a:r>
              <a:rPr lang="fr-FR"/>
              <a:t>13/11/2018</a:t>
            </a:r>
          </a:p>
        </p:txBody>
      </p:sp>
      <p:sp>
        <p:nvSpPr>
          <p:cNvPr id="4" name="Espace réservé de l'image des diapositives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4688" y="4689475"/>
            <a:ext cx="5392737" cy="44434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77363"/>
            <a:ext cx="2921000" cy="4937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19525" y="9377363"/>
            <a:ext cx="2921000" cy="493712"/>
          </a:xfrm>
          <a:prstGeom prst="rect">
            <a:avLst/>
          </a:prstGeom>
        </p:spPr>
        <p:txBody>
          <a:bodyPr vert="horz" lIns="91440" tIns="45720" rIns="91440" bIns="45720" rtlCol="0" anchor="b"/>
          <a:lstStyle>
            <a:lvl1pPr algn="r">
              <a:defRPr sz="1200"/>
            </a:lvl1pPr>
          </a:lstStyle>
          <a:p>
            <a:fld id="{887CA4EA-7EFC-42E8-B311-0DDE61B264EC}" type="slidenum">
              <a:rPr lang="fr-FR" smtClean="0"/>
              <a:pPr/>
              <a:t>‹N°›</a:t>
            </a:fld>
            <a:endParaRPr lang="fr-FR"/>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pied de page 3"/>
          <p:cNvSpPr>
            <a:spLocks noGrp="1"/>
          </p:cNvSpPr>
          <p:nvPr>
            <p:ph type="ftr" sz="quarter" idx="10"/>
          </p:nvPr>
        </p:nvSpPr>
        <p:spPr/>
        <p:txBody>
          <a:bodyPr/>
          <a:lstStyle/>
          <a:p>
            <a:endParaRPr lang="fr-FR"/>
          </a:p>
        </p:txBody>
      </p:sp>
      <p:sp>
        <p:nvSpPr>
          <p:cNvPr id="5" name="Espace réservé du numéro de diapositive 4"/>
          <p:cNvSpPr>
            <a:spLocks noGrp="1"/>
          </p:cNvSpPr>
          <p:nvPr>
            <p:ph type="sldNum" sz="quarter" idx="11"/>
          </p:nvPr>
        </p:nvSpPr>
        <p:spPr/>
        <p:txBody>
          <a:bodyPr/>
          <a:lstStyle/>
          <a:p>
            <a:fld id="{887CA4EA-7EFC-42E8-B311-0DDE61B264EC}" type="slidenum">
              <a:rPr lang="fr-FR" smtClean="0"/>
              <a:pPr/>
              <a:t>1</a:t>
            </a:fld>
            <a:endParaRPr lang="fr-FR"/>
          </a:p>
        </p:txBody>
      </p:sp>
      <p:sp>
        <p:nvSpPr>
          <p:cNvPr id="6" name="Espace réservé de la date 5"/>
          <p:cNvSpPr>
            <a:spLocks noGrp="1"/>
          </p:cNvSpPr>
          <p:nvPr>
            <p:ph type="dt" idx="12"/>
          </p:nvPr>
        </p:nvSpPr>
        <p:spPr/>
        <p:txBody>
          <a:bodyPr/>
          <a:lstStyle/>
          <a:p>
            <a:r>
              <a:rPr lang="fr-FR"/>
              <a:t>13/11/2018</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B6DA5FA2-7310-4150-AF07-4CD7B7C7B002}" type="datetime1">
              <a:rPr lang="fr-FR" smtClean="0"/>
              <a:pPr/>
              <a:t>21/03/2020</a:t>
            </a:fld>
            <a:endParaRPr lang="fr-FR"/>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r>
              <a:rPr lang="fr-FR"/>
              <a:t>Dr. Guechari yasmina                    </a:t>
            </a:r>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66A0EB9-9F54-4629-8F65-904EA0C45650}"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C8B2D380-F715-426D-92C0-A9DC2210B5EA}" type="datetime1">
              <a:rPr lang="fr-FR" smtClean="0"/>
              <a:pPr/>
              <a:t>21/03/2020</a:t>
            </a:fld>
            <a:endParaRPr lang="fr-FR"/>
          </a:p>
        </p:txBody>
      </p:sp>
      <p:sp>
        <p:nvSpPr>
          <p:cNvPr id="5" name="Espace réservé du pied de page 4"/>
          <p:cNvSpPr>
            <a:spLocks noGrp="1"/>
          </p:cNvSpPr>
          <p:nvPr>
            <p:ph type="ftr" sz="quarter" idx="11"/>
          </p:nvPr>
        </p:nvSpPr>
        <p:spPr/>
        <p:txBody>
          <a:bodyPr/>
          <a:lstStyle/>
          <a:p>
            <a:r>
              <a:rPr lang="fr-FR"/>
              <a:t>Dr. Guechari yasmina                    </a:t>
            </a:r>
          </a:p>
        </p:txBody>
      </p:sp>
      <p:sp>
        <p:nvSpPr>
          <p:cNvPr id="6" name="Espace réservé du numéro de diapositive 5"/>
          <p:cNvSpPr>
            <a:spLocks noGrp="1"/>
          </p:cNvSpPr>
          <p:nvPr>
            <p:ph type="sldNum" sz="quarter" idx="12"/>
          </p:nvPr>
        </p:nvSpPr>
        <p:spPr/>
        <p:txBody>
          <a:bodyPr/>
          <a:lstStyle/>
          <a:p>
            <a:fld id="{D66A0EB9-9F54-4629-8F65-904EA0C4565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F776F18A-BFE0-4A69-A315-788C1C4693B1}" type="datetime1">
              <a:rPr lang="fr-FR" smtClean="0"/>
              <a:pPr/>
              <a:t>21/03/2020</a:t>
            </a:fld>
            <a:endParaRPr lang="fr-FR"/>
          </a:p>
        </p:txBody>
      </p:sp>
      <p:sp>
        <p:nvSpPr>
          <p:cNvPr id="5" name="Espace réservé du pied de page 4"/>
          <p:cNvSpPr>
            <a:spLocks noGrp="1"/>
          </p:cNvSpPr>
          <p:nvPr>
            <p:ph type="ftr" sz="quarter" idx="11"/>
          </p:nvPr>
        </p:nvSpPr>
        <p:spPr/>
        <p:txBody>
          <a:bodyPr/>
          <a:lstStyle/>
          <a:p>
            <a:r>
              <a:rPr lang="fr-FR"/>
              <a:t>Dr. Guechari yasmina                    </a:t>
            </a:r>
          </a:p>
        </p:txBody>
      </p:sp>
      <p:sp>
        <p:nvSpPr>
          <p:cNvPr id="6" name="Espace réservé du numéro de diapositive 5"/>
          <p:cNvSpPr>
            <a:spLocks noGrp="1"/>
          </p:cNvSpPr>
          <p:nvPr>
            <p:ph type="sldNum" sz="quarter" idx="12"/>
          </p:nvPr>
        </p:nvSpPr>
        <p:spPr/>
        <p:txBody>
          <a:bodyPr/>
          <a:lstStyle/>
          <a:p>
            <a:fld id="{D66A0EB9-9F54-4629-8F65-904EA0C4565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52010B1D-5C72-4808-A415-37CCB82DFD92}" type="datetime1">
              <a:rPr lang="fr-FR" smtClean="0"/>
              <a:pPr/>
              <a:t>21/03/2020</a:t>
            </a:fld>
            <a:endParaRPr lang="fr-FR"/>
          </a:p>
        </p:txBody>
      </p:sp>
      <p:sp>
        <p:nvSpPr>
          <p:cNvPr id="5" name="Espace réservé du pied de page 4"/>
          <p:cNvSpPr>
            <a:spLocks noGrp="1"/>
          </p:cNvSpPr>
          <p:nvPr>
            <p:ph type="ftr" sz="quarter" idx="11"/>
          </p:nvPr>
        </p:nvSpPr>
        <p:spPr>
          <a:xfrm>
            <a:off x="457200" y="6480969"/>
            <a:ext cx="4260056" cy="300831"/>
          </a:xfrm>
        </p:spPr>
        <p:txBody>
          <a:bodyPr/>
          <a:lstStyle/>
          <a:p>
            <a:r>
              <a:rPr lang="fr-FR"/>
              <a:t>Dr. Guechari yasmina                    </a:t>
            </a:r>
          </a:p>
        </p:txBody>
      </p:sp>
      <p:sp>
        <p:nvSpPr>
          <p:cNvPr id="6" name="Espace réservé du numéro de diapositive 5"/>
          <p:cNvSpPr>
            <a:spLocks noGrp="1"/>
          </p:cNvSpPr>
          <p:nvPr>
            <p:ph type="sldNum" sz="quarter" idx="12"/>
          </p:nvPr>
        </p:nvSpPr>
        <p:spPr/>
        <p:txBody>
          <a:bodyPr/>
          <a:lstStyle/>
          <a:p>
            <a:fld id="{D66A0EB9-9F54-4629-8F65-904EA0C4565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DDC96343-3377-4486-999A-34CC42245647}" type="datetime1">
              <a:rPr lang="fr-FR" smtClean="0"/>
              <a:pPr/>
              <a:t>21/03/2020</a:t>
            </a:fld>
            <a:endParaRPr lang="fr-FR"/>
          </a:p>
        </p:txBody>
      </p:sp>
      <p:sp>
        <p:nvSpPr>
          <p:cNvPr id="5" name="Espace réservé du pied de page 4"/>
          <p:cNvSpPr>
            <a:spLocks noGrp="1"/>
          </p:cNvSpPr>
          <p:nvPr>
            <p:ph type="ftr" sz="quarter" idx="11"/>
          </p:nvPr>
        </p:nvSpPr>
        <p:spPr>
          <a:xfrm>
            <a:off x="2619376" y="6480969"/>
            <a:ext cx="4260056" cy="300831"/>
          </a:xfrm>
        </p:spPr>
        <p:txBody>
          <a:bodyPr/>
          <a:lstStyle/>
          <a:p>
            <a:r>
              <a:rPr lang="fr-FR"/>
              <a:t>Dr. Guechari yasmina                    </a:t>
            </a:r>
          </a:p>
        </p:txBody>
      </p:sp>
      <p:sp>
        <p:nvSpPr>
          <p:cNvPr id="6" name="Espace réservé du numéro de diapositive 5"/>
          <p:cNvSpPr>
            <a:spLocks noGrp="1"/>
          </p:cNvSpPr>
          <p:nvPr>
            <p:ph type="sldNum" sz="quarter" idx="12"/>
          </p:nvPr>
        </p:nvSpPr>
        <p:spPr>
          <a:xfrm>
            <a:off x="8451056" y="809624"/>
            <a:ext cx="502920" cy="300831"/>
          </a:xfrm>
        </p:spPr>
        <p:txBody>
          <a:bodyPr/>
          <a:lstStyle/>
          <a:p>
            <a:fld id="{D66A0EB9-9F54-4629-8F65-904EA0C45650}" type="slidenum">
              <a:rPr lang="fr-FR" smtClean="0"/>
              <a:pPr/>
              <a:t>‹N°›</a:t>
            </a:fld>
            <a:endParaRPr lang="fr-FR"/>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246F3562-F9F7-4C88-8431-9FD65966F4A0}" type="datetime1">
              <a:rPr lang="fr-FR" smtClean="0"/>
              <a:pPr/>
              <a:t>21/03/2020</a:t>
            </a:fld>
            <a:endParaRPr lang="fr-FR"/>
          </a:p>
        </p:txBody>
      </p:sp>
      <p:sp>
        <p:nvSpPr>
          <p:cNvPr id="6" name="Espace réservé du pied de page 5"/>
          <p:cNvSpPr>
            <a:spLocks noGrp="1"/>
          </p:cNvSpPr>
          <p:nvPr>
            <p:ph type="ftr" sz="quarter" idx="11"/>
          </p:nvPr>
        </p:nvSpPr>
        <p:spPr>
          <a:xfrm>
            <a:off x="457200" y="6480969"/>
            <a:ext cx="4260056" cy="301752"/>
          </a:xfrm>
        </p:spPr>
        <p:txBody>
          <a:bodyPr/>
          <a:lstStyle/>
          <a:p>
            <a:r>
              <a:rPr lang="fr-FR"/>
              <a:t>Dr. Guechari yasmina                    </a:t>
            </a:r>
          </a:p>
        </p:txBody>
      </p:sp>
      <p:sp>
        <p:nvSpPr>
          <p:cNvPr id="7" name="Espace réservé du numéro de diapositive 6"/>
          <p:cNvSpPr>
            <a:spLocks noGrp="1"/>
          </p:cNvSpPr>
          <p:nvPr>
            <p:ph type="sldNum" sz="quarter" idx="12"/>
          </p:nvPr>
        </p:nvSpPr>
        <p:spPr>
          <a:xfrm>
            <a:off x="7589520" y="6480969"/>
            <a:ext cx="502920" cy="301752"/>
          </a:xfrm>
        </p:spPr>
        <p:txBody>
          <a:bodyPr/>
          <a:lstStyle/>
          <a:p>
            <a:fld id="{D66A0EB9-9F54-4629-8F65-904EA0C4565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CC03F978-C0AB-4EA9-A4BB-B9402E478247}" type="datetime1">
              <a:rPr lang="fr-FR" smtClean="0"/>
              <a:pPr/>
              <a:t>21/03/2020</a:t>
            </a:fld>
            <a:endParaRPr lang="fr-FR"/>
          </a:p>
        </p:txBody>
      </p:sp>
      <p:sp>
        <p:nvSpPr>
          <p:cNvPr id="8" name="Espace réservé du pied de page 7"/>
          <p:cNvSpPr>
            <a:spLocks noGrp="1"/>
          </p:cNvSpPr>
          <p:nvPr>
            <p:ph type="ftr" sz="quarter" idx="11"/>
          </p:nvPr>
        </p:nvSpPr>
        <p:spPr>
          <a:xfrm>
            <a:off x="457200" y="6480969"/>
            <a:ext cx="4261104" cy="301752"/>
          </a:xfrm>
        </p:spPr>
        <p:txBody>
          <a:bodyPr/>
          <a:lstStyle/>
          <a:p>
            <a:r>
              <a:rPr lang="fr-FR"/>
              <a:t>Dr. Guechari yasmina                    </a:t>
            </a:r>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D66A0EB9-9F54-4629-8F65-904EA0C4565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63357AA6-ECA8-417D-BE11-181D1C90A6AD}" type="datetime1">
              <a:rPr lang="fr-FR" smtClean="0"/>
              <a:pPr/>
              <a:t>21/03/2020</a:t>
            </a:fld>
            <a:endParaRPr lang="fr-FR"/>
          </a:p>
        </p:txBody>
      </p:sp>
      <p:sp>
        <p:nvSpPr>
          <p:cNvPr id="4" name="Espace réservé du pied de page 3"/>
          <p:cNvSpPr>
            <a:spLocks noGrp="1"/>
          </p:cNvSpPr>
          <p:nvPr>
            <p:ph type="ftr" sz="quarter" idx="11"/>
          </p:nvPr>
        </p:nvSpPr>
        <p:spPr/>
        <p:txBody>
          <a:bodyPr/>
          <a:lstStyle/>
          <a:p>
            <a:r>
              <a:rPr lang="fr-FR"/>
              <a:t>Dr. Guechari yasmina                    </a:t>
            </a: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399DB0C2-5B94-4AB2-A0C9-16C290A4A2E6}" type="datetime1">
              <a:rPr lang="fr-FR" smtClean="0"/>
              <a:pPr/>
              <a:t>21/03/2020</a:t>
            </a:fld>
            <a:endParaRPr lang="fr-FR"/>
          </a:p>
        </p:txBody>
      </p:sp>
      <p:sp>
        <p:nvSpPr>
          <p:cNvPr id="3" name="Espace réservé du pied de page 2"/>
          <p:cNvSpPr>
            <a:spLocks noGrp="1"/>
          </p:cNvSpPr>
          <p:nvPr>
            <p:ph type="ftr" sz="quarter" idx="11"/>
          </p:nvPr>
        </p:nvSpPr>
        <p:spPr>
          <a:xfrm>
            <a:off x="457200" y="6481890"/>
            <a:ext cx="4260056" cy="300831"/>
          </a:xfrm>
        </p:spPr>
        <p:txBody>
          <a:bodyPr/>
          <a:lstStyle/>
          <a:p>
            <a:r>
              <a:rPr lang="fr-FR"/>
              <a:t>Dr. Guechari yasmina                    </a:t>
            </a:r>
          </a:p>
        </p:txBody>
      </p:sp>
      <p:sp>
        <p:nvSpPr>
          <p:cNvPr id="4" name="Espace réservé du numéro de diapositive 3"/>
          <p:cNvSpPr>
            <a:spLocks noGrp="1"/>
          </p:cNvSpPr>
          <p:nvPr>
            <p:ph type="sldNum" sz="quarter" idx="12"/>
          </p:nvPr>
        </p:nvSpPr>
        <p:spPr>
          <a:xfrm>
            <a:off x="7589520" y="6480969"/>
            <a:ext cx="502920" cy="301752"/>
          </a:xfrm>
        </p:spPr>
        <p:txBody>
          <a:bodyPr/>
          <a:lstStyle/>
          <a:p>
            <a:fld id="{D66A0EB9-9F54-4629-8F65-904EA0C4565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5931C3DA-D0BF-4E16-AC6D-95AA7B1E826C}" type="datetime1">
              <a:rPr lang="fr-FR" smtClean="0"/>
              <a:pPr/>
              <a:t>21/03/2020</a:t>
            </a:fld>
            <a:endParaRPr lang="fr-FR"/>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r>
              <a:rPr lang="fr-FR"/>
              <a:t>Dr. Guechari yasmina                    </a:t>
            </a:r>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D66A0EB9-9F54-4629-8F65-904EA0C4565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491EE648-C108-42B3-828F-F12AA9DAFE40}" type="datetime1">
              <a:rPr lang="fr-FR" smtClean="0"/>
              <a:pPr/>
              <a:t>21/03/2020</a:t>
            </a:fld>
            <a:endParaRPr lang="fr-FR"/>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r>
              <a:rPr lang="fr-FR"/>
              <a:t>Dr. Guechari yasmina                    </a:t>
            </a:r>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D66A0EB9-9F54-4629-8F65-904EA0C4565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37AC881C-AA99-4BF9-9F6F-6442870DCE0A}" type="datetime1">
              <a:rPr lang="fr-FR" smtClean="0"/>
              <a:pPr/>
              <a:t>21/03/2020</a:t>
            </a:fld>
            <a:endParaRPr lang="fr-FR"/>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r>
              <a:rPr lang="fr-FR"/>
              <a:t>Dr. Guechari yasmina                    </a:t>
            </a:r>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66A0EB9-9F54-4629-8F65-904EA0C45650}"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investopedia.com/terms/g/generalledger.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95536" y="2130425"/>
            <a:ext cx="8062664" cy="1802631"/>
          </a:xfrm>
        </p:spPr>
        <p:txBody>
          <a:bodyPr/>
          <a:lstStyle/>
          <a:p>
            <a:pPr algn="ctr"/>
            <a:r>
              <a:rPr lang="fr-FR" b="1" i="1" dirty="0">
                <a:effectLst>
                  <a:outerShdw blurRad="38100" dist="38100" dir="2700000" algn="tl">
                    <a:srgbClr val="000000">
                      <a:alpha val="43137"/>
                    </a:srgbClr>
                  </a:outerShdw>
                </a:effectLst>
                <a:latin typeface="Times New Roman" pitchFamily="18" charset="0"/>
                <a:cs typeface="Times New Roman" pitchFamily="18" charset="0"/>
              </a:rPr>
              <a:t>Balance </a:t>
            </a:r>
            <a:r>
              <a:rPr lang="fr-FR" b="1" i="1" dirty="0" err="1">
                <a:effectLst>
                  <a:outerShdw blurRad="38100" dist="38100" dir="2700000" algn="tl">
                    <a:srgbClr val="000000">
                      <a:alpha val="43137"/>
                    </a:srgbClr>
                  </a:outerShdw>
                </a:effectLst>
                <a:latin typeface="Times New Roman" pitchFamily="18" charset="0"/>
                <a:cs typeface="Times New Roman" pitchFamily="18" charset="0"/>
              </a:rPr>
              <a:t>sheet</a:t>
            </a:r>
            <a:r>
              <a:rPr lang="fr-FR" b="1" i="1" dirty="0">
                <a:effectLst>
                  <a:outerShdw blurRad="38100" dist="38100" dir="2700000" algn="tl">
                    <a:srgbClr val="000000">
                      <a:alpha val="43137"/>
                    </a:srgbClr>
                  </a:outerShdw>
                </a:effectLst>
                <a:latin typeface="Times New Roman" pitchFamily="18" charset="0"/>
                <a:cs typeface="Times New Roman" pitchFamily="18" charset="0"/>
              </a:rPr>
              <a:t> and </a:t>
            </a:r>
            <a:r>
              <a:rPr lang="fr-FR" b="1" i="1" dirty="0" err="1">
                <a:effectLst>
                  <a:outerShdw blurRad="38100" dist="38100" dir="2700000" algn="tl">
                    <a:srgbClr val="000000">
                      <a:alpha val="43137"/>
                    </a:srgbClr>
                  </a:outerShdw>
                </a:effectLst>
                <a:latin typeface="Times New Roman" pitchFamily="18" charset="0"/>
                <a:cs typeface="Times New Roman" pitchFamily="18" charset="0"/>
              </a:rPr>
              <a:t>income</a:t>
            </a:r>
            <a:r>
              <a:rPr lang="fr-FR" b="1" i="1" dirty="0">
                <a:effectLst>
                  <a:outerShdw blurRad="38100" dist="38100" dir="2700000" algn="tl">
                    <a:srgbClr val="000000">
                      <a:alpha val="43137"/>
                    </a:srgbClr>
                  </a:outerShdw>
                </a:effectLst>
                <a:latin typeface="Times New Roman" pitchFamily="18" charset="0"/>
                <a:cs typeface="Times New Roman" pitchFamily="18" charset="0"/>
              </a:rPr>
              <a:t> </a:t>
            </a:r>
            <a:r>
              <a:rPr lang="fr-FR" b="1" i="1" dirty="0" err="1">
                <a:effectLst>
                  <a:outerShdw blurRad="38100" dist="38100" dir="2700000" algn="tl">
                    <a:srgbClr val="000000">
                      <a:alpha val="43137"/>
                    </a:srgbClr>
                  </a:outerShdw>
                </a:effectLst>
                <a:latin typeface="Times New Roman" pitchFamily="18" charset="0"/>
                <a:cs typeface="Times New Roman" pitchFamily="18" charset="0"/>
              </a:rPr>
              <a:t>statement</a:t>
            </a:r>
            <a:endParaRPr lang="fr-FR" b="1" i="1"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ous-titre 2"/>
          <p:cNvSpPr>
            <a:spLocks noGrp="1"/>
          </p:cNvSpPr>
          <p:nvPr>
            <p:ph type="subTitle" idx="1"/>
          </p:nvPr>
        </p:nvSpPr>
        <p:spPr>
          <a:xfrm>
            <a:off x="971600" y="4293096"/>
            <a:ext cx="7344816" cy="1345704"/>
          </a:xfrm>
        </p:spPr>
        <p:txBody>
          <a:bodyPr/>
          <a:lstStyle/>
          <a:p>
            <a:r>
              <a:rPr lang="fr-FR" dirty="0"/>
              <a:t>Dr. Guechari Yasmina</a:t>
            </a:r>
          </a:p>
          <a:p>
            <a:r>
              <a:rPr lang="fr-FR" dirty="0"/>
              <a:t>E-mail: guechariuniv2016@gmail.com</a:t>
            </a:r>
          </a:p>
        </p:txBody>
      </p:sp>
    </p:spTree>
  </p:cSld>
  <p:clrMapOvr>
    <a:masterClrMapping/>
  </p:clrMapOvr>
  <p:transition>
    <p:pull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85242"/>
          </a:xfrm>
        </p:spPr>
        <p:txBody>
          <a:bodyPr/>
          <a:lstStyle/>
          <a:p>
            <a:r>
              <a:rPr lang="fr-FR" dirty="0"/>
              <a:t>III. Income statement</a:t>
            </a:r>
          </a:p>
        </p:txBody>
      </p:sp>
      <p:sp>
        <p:nvSpPr>
          <p:cNvPr id="3" name="Espace réservé du contenu 2"/>
          <p:cNvSpPr>
            <a:spLocks noGrp="1"/>
          </p:cNvSpPr>
          <p:nvPr>
            <p:ph idx="1"/>
          </p:nvPr>
        </p:nvSpPr>
        <p:spPr>
          <a:xfrm>
            <a:off x="457200" y="1052736"/>
            <a:ext cx="8229600" cy="5402072"/>
          </a:xfrm>
        </p:spPr>
        <p:txBody>
          <a:bodyPr>
            <a:normAutofit/>
          </a:bodyPr>
          <a:lstStyle/>
          <a:p>
            <a:r>
              <a:rPr lang="fr-FR" dirty="0">
                <a:latin typeface="Times New Roman" pitchFamily="18" charset="0"/>
                <a:cs typeface="Times New Roman" pitchFamily="18" charset="0"/>
              </a:rPr>
              <a:t>Operating expenses: is the expenses that related to the production process such as rent and salaries.</a:t>
            </a:r>
          </a:p>
          <a:p>
            <a:r>
              <a:rPr lang="fr-FR" dirty="0">
                <a:latin typeface="Times New Roman" pitchFamily="18" charset="0"/>
                <a:cs typeface="Times New Roman" pitchFamily="18" charset="0"/>
              </a:rPr>
              <a:t>Non-operating expenses such interest and taxes.</a:t>
            </a:r>
          </a:p>
          <a:p>
            <a:r>
              <a:rPr lang="fr-FR" dirty="0">
                <a:latin typeface="Times New Roman" pitchFamily="18" charset="0"/>
                <a:cs typeface="Times New Roman" pitchFamily="18" charset="0"/>
              </a:rPr>
              <a:t>Revenue – cost of good sold=</a:t>
            </a:r>
            <a:r>
              <a:rPr lang="fr-FR" dirty="0" err="1">
                <a:latin typeface="Times New Roman" pitchFamily="18" charset="0"/>
                <a:cs typeface="Times New Roman" pitchFamily="18" charset="0"/>
              </a:rPr>
              <a:t>gross</a:t>
            </a:r>
            <a:r>
              <a:rPr lang="fr-FR" dirty="0">
                <a:latin typeface="Times New Roman" pitchFamily="18" charset="0"/>
                <a:cs typeface="Times New Roman" pitchFamily="18" charset="0"/>
              </a:rPr>
              <a:t> profit</a:t>
            </a:r>
          </a:p>
          <a:p>
            <a:r>
              <a:rPr lang="fr-FR" dirty="0">
                <a:latin typeface="Times New Roman" pitchFamily="18" charset="0"/>
                <a:cs typeface="Times New Roman" pitchFamily="18" charset="0"/>
              </a:rPr>
              <a:t>Gross profit – operating expenses= operating profit</a:t>
            </a:r>
          </a:p>
          <a:p>
            <a:r>
              <a:rPr lang="fr-FR" dirty="0">
                <a:latin typeface="Times New Roman" pitchFamily="18" charset="0"/>
                <a:cs typeface="Times New Roman" pitchFamily="18" charset="0"/>
              </a:rPr>
              <a:t>Operating profit-non operating expenses= net profit/</a:t>
            </a:r>
            <a:r>
              <a:rPr lang="fr-FR" dirty="0" err="1">
                <a:latin typeface="Times New Roman" pitchFamily="18" charset="0"/>
                <a:cs typeface="Times New Roman" pitchFamily="18" charset="0"/>
              </a:rPr>
              <a:t>loss</a:t>
            </a:r>
            <a:r>
              <a:rPr lang="fr-FR" dirty="0">
                <a:latin typeface="Times New Roman" pitchFamily="18" charset="0"/>
                <a:cs typeface="Times New Roman" pitchFamily="18" charset="0"/>
              </a:rPr>
              <a:t>.</a:t>
            </a:r>
          </a:p>
          <a:p>
            <a:endParaRPr lang="fr-FR" dirty="0"/>
          </a:p>
        </p:txBody>
      </p:sp>
      <p:sp>
        <p:nvSpPr>
          <p:cNvPr id="4" name="Espace réservé de la date 3"/>
          <p:cNvSpPr>
            <a:spLocks noGrp="1"/>
          </p:cNvSpPr>
          <p:nvPr>
            <p:ph type="dt" sz="half" idx="10"/>
          </p:nvPr>
        </p:nvSpPr>
        <p:spPr/>
        <p:txBody>
          <a:bodyPr/>
          <a:lstStyle/>
          <a:p>
            <a:fld id="{79B16B99-147A-465D-8508-00BE342CE67F}"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10</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85242"/>
          </a:xfrm>
        </p:spPr>
        <p:txBody>
          <a:bodyPr/>
          <a:lstStyle/>
          <a:p>
            <a:r>
              <a:rPr lang="fr-FR" dirty="0"/>
              <a:t>V. Income statement</a:t>
            </a:r>
          </a:p>
        </p:txBody>
      </p:sp>
      <p:sp>
        <p:nvSpPr>
          <p:cNvPr id="3" name="Espace réservé du contenu 2"/>
          <p:cNvSpPr>
            <a:spLocks noGrp="1"/>
          </p:cNvSpPr>
          <p:nvPr>
            <p:ph idx="1"/>
          </p:nvPr>
        </p:nvSpPr>
        <p:spPr>
          <a:xfrm>
            <a:off x="457200" y="1052736"/>
            <a:ext cx="8229600" cy="5402072"/>
          </a:xfrm>
        </p:spPr>
        <p:txBody>
          <a:bodyPr>
            <a:normAutofit/>
          </a:bodyPr>
          <a:lstStyle/>
          <a:p>
            <a:pPr>
              <a:buNone/>
            </a:pPr>
            <a:r>
              <a:rPr lang="fr-FR" sz="2800" dirty="0">
                <a:latin typeface="Times New Roman" pitchFamily="18" charset="0"/>
                <a:cs typeface="Times New Roman" pitchFamily="18" charset="0"/>
              </a:rPr>
              <a:t>I-Revenue</a:t>
            </a:r>
          </a:p>
          <a:p>
            <a:pPr>
              <a:buNone/>
            </a:pPr>
            <a:r>
              <a:rPr lang="fr-FR" sz="2800" dirty="0">
                <a:latin typeface="Times New Roman" pitchFamily="18" charset="0"/>
                <a:cs typeface="Times New Roman" pitchFamily="18" charset="0"/>
              </a:rPr>
              <a:t>II- Cost of goods sold</a:t>
            </a:r>
          </a:p>
          <a:p>
            <a:pPr>
              <a:buNone/>
            </a:pPr>
            <a:r>
              <a:rPr lang="fr-FR" sz="2800" dirty="0">
                <a:latin typeface="Times New Roman" pitchFamily="18" charset="0"/>
                <a:cs typeface="Times New Roman" pitchFamily="18" charset="0"/>
              </a:rPr>
              <a:t>III- Gross profit (I-II)</a:t>
            </a:r>
          </a:p>
          <a:p>
            <a:pPr>
              <a:buNone/>
            </a:pPr>
            <a:r>
              <a:rPr lang="fr-FR" sz="2800" dirty="0">
                <a:latin typeface="Times New Roman" pitchFamily="18" charset="0"/>
                <a:cs typeface="Times New Roman" pitchFamily="18" charset="0"/>
              </a:rPr>
              <a:t>IV-Operating expenses</a:t>
            </a:r>
          </a:p>
          <a:p>
            <a:pPr>
              <a:buNone/>
            </a:pPr>
            <a:r>
              <a:rPr lang="fr-FR" sz="2800" dirty="0">
                <a:latin typeface="Times New Roman" pitchFamily="18" charset="0"/>
                <a:cs typeface="Times New Roman" pitchFamily="18" charset="0"/>
              </a:rPr>
              <a:t>V-Operating profit (III-IV)</a:t>
            </a:r>
          </a:p>
          <a:p>
            <a:pPr>
              <a:buNone/>
            </a:pPr>
            <a:r>
              <a:rPr lang="fr-FR" sz="2800" dirty="0">
                <a:latin typeface="Times New Roman" pitchFamily="18" charset="0"/>
                <a:cs typeface="Times New Roman" pitchFamily="18" charset="0"/>
              </a:rPr>
              <a:t>VI-Non operating expenses</a:t>
            </a:r>
          </a:p>
          <a:p>
            <a:pPr>
              <a:buNone/>
            </a:pPr>
            <a:r>
              <a:rPr lang="fr-FR" sz="2800" dirty="0">
                <a:latin typeface="Times New Roman" pitchFamily="18" charset="0"/>
                <a:cs typeface="Times New Roman" pitchFamily="18" charset="0"/>
              </a:rPr>
              <a:t> VII- Net profit (V-VI)</a:t>
            </a:r>
          </a:p>
          <a:p>
            <a:pPr>
              <a:buNone/>
            </a:pPr>
            <a:r>
              <a:rPr lang="fr-FR" sz="2800" b="1" dirty="0">
                <a:latin typeface="Times New Roman" pitchFamily="18" charset="0"/>
                <a:cs typeface="Times New Roman" pitchFamily="18" charset="0"/>
              </a:rPr>
              <a:t>Exercice</a:t>
            </a:r>
            <a:r>
              <a:rPr lang="fr-FR" sz="2800" dirty="0">
                <a:latin typeface="Times New Roman" pitchFamily="18" charset="0"/>
                <a:cs typeface="Times New Roman" pitchFamily="18" charset="0"/>
              </a:rPr>
              <a:t>: Company « A » has provided the following information that related to the financial year ended.</a:t>
            </a:r>
          </a:p>
          <a:p>
            <a:pPr>
              <a:buNone/>
            </a:pPr>
            <a:endParaRPr lang="fr-FR" sz="2800" dirty="0">
              <a:latin typeface="Times New Roman" pitchFamily="18" charset="0"/>
              <a:cs typeface="Times New Roman" pitchFamily="18" charset="0"/>
            </a:endParaRPr>
          </a:p>
          <a:p>
            <a:pPr>
              <a:buNone/>
            </a:pPr>
            <a:endParaRPr lang="fr-FR" sz="2800" dirty="0">
              <a:latin typeface="Times New Roman" pitchFamily="18" charset="0"/>
              <a:cs typeface="Times New Roman" pitchFamily="18" charset="0"/>
            </a:endParaRPr>
          </a:p>
        </p:txBody>
      </p:sp>
      <p:sp>
        <p:nvSpPr>
          <p:cNvPr id="4" name="Espace réservé de la date 3"/>
          <p:cNvSpPr>
            <a:spLocks noGrp="1"/>
          </p:cNvSpPr>
          <p:nvPr>
            <p:ph type="dt" sz="half" idx="10"/>
          </p:nvPr>
        </p:nvSpPr>
        <p:spPr/>
        <p:txBody>
          <a:bodyPr/>
          <a:lstStyle/>
          <a:p>
            <a:fld id="{F5537208-CEE6-41B2-AB03-B41F678928D3}"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11</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978136"/>
          </a:xfrm>
        </p:spPr>
        <p:txBody>
          <a:bodyPr/>
          <a:lstStyle/>
          <a:p>
            <a:endParaRPr lang="fr-FR" sz="2400" dirty="0">
              <a:latin typeface="Times New Roman" pitchFamily="18" charset="0"/>
              <a:cs typeface="Times New Roman" pitchFamily="18" charset="0"/>
            </a:endParaRPr>
          </a:p>
          <a:p>
            <a:endParaRPr lang="fr-FR" dirty="0"/>
          </a:p>
        </p:txBody>
      </p:sp>
      <p:graphicFrame>
        <p:nvGraphicFramePr>
          <p:cNvPr id="4" name="Tableau 3"/>
          <p:cNvGraphicFramePr>
            <a:graphicFrameLocks noGrp="1"/>
          </p:cNvGraphicFramePr>
          <p:nvPr/>
        </p:nvGraphicFramePr>
        <p:xfrm>
          <a:off x="611560" y="404664"/>
          <a:ext cx="7920880" cy="6120877"/>
        </p:xfrm>
        <a:graphic>
          <a:graphicData uri="http://schemas.openxmlformats.org/drawingml/2006/table">
            <a:tbl>
              <a:tblPr firstRow="1" bandRow="1">
                <a:tableStyleId>{37CE84F3-28C3-443E-9E96-99CF82512B78}</a:tableStyleId>
              </a:tblPr>
              <a:tblGrid>
                <a:gridCol w="6552728">
                  <a:extLst>
                    <a:ext uri="{9D8B030D-6E8A-4147-A177-3AD203B41FA5}">
                      <a16:colId xmlns:a16="http://schemas.microsoft.com/office/drawing/2014/main" val="20000"/>
                    </a:ext>
                  </a:extLst>
                </a:gridCol>
                <a:gridCol w="1368152">
                  <a:extLst>
                    <a:ext uri="{9D8B030D-6E8A-4147-A177-3AD203B41FA5}">
                      <a16:colId xmlns:a16="http://schemas.microsoft.com/office/drawing/2014/main" val="20001"/>
                    </a:ext>
                  </a:extLst>
                </a:gridCol>
              </a:tblGrid>
              <a:tr h="421117">
                <a:tc>
                  <a:txBody>
                    <a:bodyPr/>
                    <a:lstStyle/>
                    <a:p>
                      <a:r>
                        <a:rPr lang="fr-FR" sz="1600" dirty="0"/>
                        <a:t>Account</a:t>
                      </a:r>
                    </a:p>
                  </a:txBody>
                  <a:tcPr/>
                </a:tc>
                <a:tc>
                  <a:txBody>
                    <a:bodyPr/>
                    <a:lstStyle/>
                    <a:p>
                      <a:r>
                        <a:rPr lang="fr-FR" dirty="0"/>
                        <a:t>       $</a:t>
                      </a:r>
                    </a:p>
                  </a:txBody>
                  <a:tcPr/>
                </a:tc>
                <a:extLst>
                  <a:ext uri="{0D108BD9-81ED-4DB2-BD59-A6C34878D82A}">
                    <a16:rowId xmlns:a16="http://schemas.microsoft.com/office/drawing/2014/main" val="10000"/>
                  </a:ext>
                </a:extLst>
              </a:tr>
              <a:tr h="5555547">
                <a:tc>
                  <a:txBody>
                    <a:bodyPr/>
                    <a:lstStyle/>
                    <a:p>
                      <a:pPr marL="0">
                        <a:lnSpc>
                          <a:spcPct val="100000"/>
                        </a:lnSpc>
                      </a:pPr>
                      <a:r>
                        <a:rPr lang="fr-FR" sz="1600" dirty="0" err="1"/>
                        <a:t>Accounts</a:t>
                      </a:r>
                      <a:r>
                        <a:rPr lang="fr-FR" sz="1600" baseline="0" dirty="0"/>
                        <a:t> payable</a:t>
                      </a:r>
                    </a:p>
                    <a:p>
                      <a:pPr marL="0">
                        <a:lnSpc>
                          <a:spcPct val="100000"/>
                        </a:lnSpc>
                      </a:pPr>
                      <a:r>
                        <a:rPr lang="fr-FR" sz="1600" baseline="0" dirty="0"/>
                        <a:t>Account receivable</a:t>
                      </a:r>
                    </a:p>
                    <a:p>
                      <a:pPr marL="0">
                        <a:lnSpc>
                          <a:spcPct val="100000"/>
                        </a:lnSpc>
                      </a:pPr>
                      <a:r>
                        <a:rPr lang="fr-FR" sz="1600" baseline="0" dirty="0" err="1"/>
                        <a:t>Accrued</a:t>
                      </a:r>
                      <a:r>
                        <a:rPr lang="fr-FR" sz="1600" baseline="0" dirty="0"/>
                        <a:t> </a:t>
                      </a:r>
                      <a:r>
                        <a:rPr lang="fr-FR" sz="1600" baseline="0" dirty="0" err="1"/>
                        <a:t>wages</a:t>
                      </a:r>
                      <a:endParaRPr lang="fr-FR" sz="1600" baseline="0" dirty="0"/>
                    </a:p>
                    <a:p>
                      <a:pPr marL="0">
                        <a:lnSpc>
                          <a:spcPct val="100000"/>
                        </a:lnSpc>
                      </a:pPr>
                      <a:r>
                        <a:rPr lang="fr-FR" sz="1600" baseline="0" dirty="0" err="1"/>
                        <a:t>Accumulated</a:t>
                      </a:r>
                      <a:r>
                        <a:rPr lang="fr-FR" sz="1600" baseline="0" dirty="0"/>
                        <a:t> </a:t>
                      </a:r>
                      <a:r>
                        <a:rPr lang="fr-FR" sz="1600" baseline="0" dirty="0" err="1"/>
                        <a:t>depreciation</a:t>
                      </a:r>
                      <a:r>
                        <a:rPr lang="fr-FR" sz="1600" baseline="0" dirty="0"/>
                        <a:t> –equipment</a:t>
                      </a:r>
                    </a:p>
                    <a:p>
                      <a:pPr marL="0">
                        <a:lnSpc>
                          <a:spcPct val="100000"/>
                        </a:lnSpc>
                      </a:pPr>
                      <a:r>
                        <a:rPr lang="fr-FR" sz="1600" baseline="0" dirty="0"/>
                        <a:t>Cash </a:t>
                      </a:r>
                      <a:r>
                        <a:rPr lang="fr-FR" sz="1600" baseline="0" dirty="0" err="1"/>
                        <a:t>at</a:t>
                      </a:r>
                      <a:r>
                        <a:rPr lang="fr-FR" sz="1600" baseline="0" dirty="0"/>
                        <a:t> bank</a:t>
                      </a:r>
                    </a:p>
                    <a:p>
                      <a:pPr marL="0">
                        <a:lnSpc>
                          <a:spcPct val="100000"/>
                        </a:lnSpc>
                      </a:pPr>
                      <a:r>
                        <a:rPr lang="fr-FR" sz="1600" baseline="0" dirty="0"/>
                        <a:t>Cost of good sold</a:t>
                      </a:r>
                    </a:p>
                    <a:p>
                      <a:pPr marL="0">
                        <a:lnSpc>
                          <a:spcPct val="100000"/>
                        </a:lnSpc>
                      </a:pPr>
                      <a:r>
                        <a:rPr lang="fr-FR" sz="1600" baseline="0" dirty="0" err="1"/>
                        <a:t>Depreciation</a:t>
                      </a:r>
                      <a:r>
                        <a:rPr lang="fr-FR" sz="1600" baseline="0" dirty="0"/>
                        <a:t> </a:t>
                      </a:r>
                      <a:r>
                        <a:rPr lang="fr-FR" sz="1600" baseline="0" dirty="0" err="1"/>
                        <a:t>expense</a:t>
                      </a:r>
                      <a:r>
                        <a:rPr lang="fr-FR" sz="1600" baseline="0" dirty="0"/>
                        <a:t>-equipment</a:t>
                      </a:r>
                    </a:p>
                    <a:p>
                      <a:pPr marL="0">
                        <a:lnSpc>
                          <a:spcPct val="100000"/>
                        </a:lnSpc>
                      </a:pPr>
                      <a:r>
                        <a:rPr lang="fr-FR" sz="1600" baseline="0" dirty="0"/>
                        <a:t>Equipment </a:t>
                      </a:r>
                    </a:p>
                    <a:p>
                      <a:pPr marL="0">
                        <a:lnSpc>
                          <a:spcPct val="100000"/>
                        </a:lnSpc>
                      </a:pPr>
                      <a:r>
                        <a:rPr lang="fr-FR" sz="1600" baseline="0" dirty="0"/>
                        <a:t>Gain on sale of </a:t>
                      </a:r>
                      <a:r>
                        <a:rPr lang="fr-FR" sz="1600" baseline="0" dirty="0" err="1"/>
                        <a:t>investments</a:t>
                      </a:r>
                      <a:endParaRPr lang="fr-FR" sz="1600" baseline="0" dirty="0"/>
                    </a:p>
                    <a:p>
                      <a:pPr marL="0">
                        <a:lnSpc>
                          <a:spcPct val="100000"/>
                        </a:lnSpc>
                      </a:pPr>
                      <a:r>
                        <a:rPr lang="fr-FR" sz="1600" baseline="0" dirty="0"/>
                        <a:t>General and administration expenses</a:t>
                      </a:r>
                    </a:p>
                    <a:p>
                      <a:pPr marL="0">
                        <a:lnSpc>
                          <a:spcPct val="100000"/>
                        </a:lnSpc>
                      </a:pPr>
                      <a:r>
                        <a:rPr lang="fr-FR" sz="1600" baseline="0" dirty="0"/>
                        <a:t>General </a:t>
                      </a:r>
                      <a:r>
                        <a:rPr lang="fr-FR" sz="1600" baseline="0" dirty="0" err="1"/>
                        <a:t>reserve</a:t>
                      </a:r>
                      <a:endParaRPr lang="fr-FR" sz="1600" baseline="0" dirty="0"/>
                    </a:p>
                    <a:p>
                      <a:pPr marL="0">
                        <a:lnSpc>
                          <a:spcPct val="100000"/>
                        </a:lnSpc>
                      </a:pPr>
                      <a:r>
                        <a:rPr lang="fr-FR" sz="1600" baseline="0" dirty="0"/>
                        <a:t>Income tax </a:t>
                      </a:r>
                      <a:r>
                        <a:rPr lang="fr-FR" sz="1600" baseline="0" dirty="0" err="1"/>
                        <a:t>expense</a:t>
                      </a:r>
                      <a:r>
                        <a:rPr lang="fr-FR" sz="1600" baseline="0" dirty="0"/>
                        <a:t> </a:t>
                      </a:r>
                    </a:p>
                    <a:p>
                      <a:pPr marL="0">
                        <a:lnSpc>
                          <a:spcPct val="100000"/>
                        </a:lnSpc>
                      </a:pPr>
                      <a:r>
                        <a:rPr lang="fr-FR" sz="1600" baseline="0" dirty="0"/>
                        <a:t>Interest </a:t>
                      </a:r>
                      <a:r>
                        <a:rPr lang="fr-FR" sz="1600" baseline="0" dirty="0" err="1"/>
                        <a:t>expense</a:t>
                      </a:r>
                      <a:endParaRPr lang="fr-FR" sz="1600" baseline="0" dirty="0"/>
                    </a:p>
                    <a:p>
                      <a:pPr marL="0">
                        <a:lnSpc>
                          <a:spcPct val="100000"/>
                        </a:lnSpc>
                      </a:pPr>
                      <a:r>
                        <a:rPr lang="fr-FR" sz="1600" baseline="0" dirty="0"/>
                        <a:t>Inventory</a:t>
                      </a:r>
                    </a:p>
                    <a:p>
                      <a:pPr marL="0">
                        <a:lnSpc>
                          <a:spcPct val="100000"/>
                        </a:lnSpc>
                      </a:pPr>
                      <a:r>
                        <a:rPr lang="fr-FR" sz="1600" baseline="0" dirty="0"/>
                        <a:t>Loan </a:t>
                      </a:r>
                    </a:p>
                    <a:p>
                      <a:pPr marL="0">
                        <a:lnSpc>
                          <a:spcPct val="100000"/>
                        </a:lnSpc>
                      </a:pPr>
                      <a:r>
                        <a:rPr lang="fr-FR" sz="1600" baseline="0" dirty="0"/>
                        <a:t>Prepaid rent</a:t>
                      </a:r>
                    </a:p>
                    <a:p>
                      <a:pPr marL="0">
                        <a:lnSpc>
                          <a:spcPct val="100000"/>
                        </a:lnSpc>
                      </a:pPr>
                      <a:r>
                        <a:rPr lang="fr-FR" sz="1600" baseline="0" dirty="0"/>
                        <a:t>Rent </a:t>
                      </a:r>
                      <a:r>
                        <a:rPr lang="fr-FR" sz="1600" baseline="0" dirty="0" err="1"/>
                        <a:t>expense</a:t>
                      </a:r>
                      <a:endParaRPr lang="fr-FR" sz="1600" baseline="0" dirty="0"/>
                    </a:p>
                    <a:p>
                      <a:pPr marL="0">
                        <a:lnSpc>
                          <a:spcPct val="100000"/>
                        </a:lnSpc>
                      </a:pPr>
                      <a:r>
                        <a:rPr lang="fr-FR" sz="1600" baseline="0" dirty="0"/>
                        <a:t>Retained earning</a:t>
                      </a:r>
                    </a:p>
                    <a:p>
                      <a:pPr marL="0">
                        <a:lnSpc>
                          <a:spcPct val="100000"/>
                        </a:lnSpc>
                      </a:pPr>
                      <a:r>
                        <a:rPr lang="fr-FR" sz="1600" baseline="0" dirty="0"/>
                        <a:t>Sales</a:t>
                      </a:r>
                    </a:p>
                    <a:p>
                      <a:pPr marL="0">
                        <a:lnSpc>
                          <a:spcPct val="100000"/>
                        </a:lnSpc>
                      </a:pPr>
                      <a:r>
                        <a:rPr lang="fr-FR" sz="1600" baseline="0" dirty="0" err="1"/>
                        <a:t>Selling</a:t>
                      </a:r>
                      <a:r>
                        <a:rPr lang="fr-FR" sz="1600" baseline="0" dirty="0"/>
                        <a:t> expenses</a:t>
                      </a:r>
                    </a:p>
                    <a:p>
                      <a:pPr marL="0">
                        <a:lnSpc>
                          <a:spcPct val="100000"/>
                        </a:lnSpc>
                      </a:pPr>
                      <a:r>
                        <a:rPr lang="fr-FR" sz="1600" baseline="0" dirty="0" err="1"/>
                        <a:t>Share</a:t>
                      </a:r>
                      <a:r>
                        <a:rPr lang="fr-FR" sz="1600" baseline="0" dirty="0"/>
                        <a:t> capital</a:t>
                      </a:r>
                    </a:p>
                    <a:p>
                      <a:pPr marL="0">
                        <a:lnSpc>
                          <a:spcPct val="100000"/>
                        </a:lnSpc>
                      </a:pPr>
                      <a:r>
                        <a:rPr lang="fr-FR" sz="1600" baseline="0" dirty="0" err="1"/>
                        <a:t>Wage</a:t>
                      </a:r>
                      <a:r>
                        <a:rPr lang="fr-FR" sz="1600" baseline="0" dirty="0"/>
                        <a:t> paid</a:t>
                      </a:r>
                    </a:p>
                    <a:p>
                      <a:pPr marL="0">
                        <a:lnSpc>
                          <a:spcPct val="100000"/>
                        </a:lnSpc>
                      </a:pPr>
                      <a:endParaRPr lang="fr-FR" sz="1600" dirty="0"/>
                    </a:p>
                  </a:txBody>
                  <a:tcPr/>
                </a:tc>
                <a:tc>
                  <a:txBody>
                    <a:bodyPr/>
                    <a:lstStyle/>
                    <a:p>
                      <a:pPr marL="0">
                        <a:lnSpc>
                          <a:spcPct val="100000"/>
                        </a:lnSpc>
                      </a:pPr>
                      <a:r>
                        <a:rPr lang="fr-FR" sz="1600" dirty="0"/>
                        <a:t>80 000</a:t>
                      </a:r>
                    </a:p>
                    <a:p>
                      <a:pPr marL="0">
                        <a:lnSpc>
                          <a:spcPct val="100000"/>
                        </a:lnSpc>
                      </a:pPr>
                      <a:r>
                        <a:rPr lang="fr-FR" sz="1600" dirty="0"/>
                        <a:t>90 000</a:t>
                      </a:r>
                    </a:p>
                    <a:p>
                      <a:pPr marL="0">
                        <a:lnSpc>
                          <a:spcPct val="100000"/>
                        </a:lnSpc>
                      </a:pPr>
                      <a:r>
                        <a:rPr lang="fr-FR" sz="1600" dirty="0"/>
                        <a:t>50</a:t>
                      </a:r>
                      <a:r>
                        <a:rPr lang="fr-FR" sz="1600" baseline="0" dirty="0"/>
                        <a:t> 000</a:t>
                      </a:r>
                    </a:p>
                    <a:p>
                      <a:pPr marL="0">
                        <a:lnSpc>
                          <a:spcPct val="100000"/>
                        </a:lnSpc>
                      </a:pPr>
                      <a:r>
                        <a:rPr lang="fr-FR" sz="1600" baseline="0" dirty="0"/>
                        <a:t>70 000</a:t>
                      </a:r>
                    </a:p>
                    <a:p>
                      <a:pPr marL="0">
                        <a:lnSpc>
                          <a:spcPct val="100000"/>
                        </a:lnSpc>
                      </a:pPr>
                      <a:r>
                        <a:rPr lang="fr-FR" sz="1600" baseline="0" dirty="0"/>
                        <a:t>74 000</a:t>
                      </a:r>
                    </a:p>
                    <a:p>
                      <a:pPr marL="0">
                        <a:lnSpc>
                          <a:spcPct val="100000"/>
                        </a:lnSpc>
                      </a:pPr>
                      <a:r>
                        <a:rPr lang="fr-FR" sz="1600" baseline="0" dirty="0"/>
                        <a:t>900 000</a:t>
                      </a:r>
                    </a:p>
                    <a:p>
                      <a:pPr marL="0">
                        <a:lnSpc>
                          <a:spcPct val="100000"/>
                        </a:lnSpc>
                      </a:pPr>
                      <a:r>
                        <a:rPr lang="fr-FR" sz="1600" baseline="0" dirty="0"/>
                        <a:t>15 000</a:t>
                      </a:r>
                    </a:p>
                    <a:p>
                      <a:pPr marL="0">
                        <a:lnSpc>
                          <a:spcPct val="100000"/>
                        </a:lnSpc>
                      </a:pPr>
                      <a:r>
                        <a:rPr lang="fr-FR" sz="1600" baseline="0" dirty="0"/>
                        <a:t>235 000</a:t>
                      </a:r>
                    </a:p>
                    <a:p>
                      <a:pPr marL="0">
                        <a:lnSpc>
                          <a:spcPct val="100000"/>
                        </a:lnSpc>
                      </a:pPr>
                      <a:r>
                        <a:rPr lang="fr-FR" sz="1600" baseline="0" dirty="0"/>
                        <a:t>16 000</a:t>
                      </a:r>
                    </a:p>
                    <a:p>
                      <a:pPr marL="0">
                        <a:lnSpc>
                          <a:spcPct val="100000"/>
                        </a:lnSpc>
                      </a:pPr>
                      <a:r>
                        <a:rPr lang="fr-FR" sz="1600" baseline="0" dirty="0"/>
                        <a:t>55 000</a:t>
                      </a:r>
                    </a:p>
                    <a:p>
                      <a:pPr marL="0">
                        <a:lnSpc>
                          <a:spcPct val="100000"/>
                        </a:lnSpc>
                      </a:pPr>
                      <a:r>
                        <a:rPr lang="fr-FR" sz="1600" baseline="0"/>
                        <a:t>36 </a:t>
                      </a:r>
                      <a:r>
                        <a:rPr lang="fr-FR" sz="1600" baseline="0" dirty="0"/>
                        <a:t>000</a:t>
                      </a:r>
                    </a:p>
                    <a:p>
                      <a:pPr marL="0">
                        <a:lnSpc>
                          <a:spcPct val="100000"/>
                        </a:lnSpc>
                      </a:pPr>
                      <a:r>
                        <a:rPr lang="fr-FR" sz="1600" baseline="0" dirty="0"/>
                        <a:t>20 000</a:t>
                      </a:r>
                    </a:p>
                    <a:p>
                      <a:pPr marL="0">
                        <a:lnSpc>
                          <a:spcPct val="100000"/>
                        </a:lnSpc>
                      </a:pPr>
                      <a:r>
                        <a:rPr lang="fr-FR" sz="1600" baseline="0" dirty="0"/>
                        <a:t>5 000</a:t>
                      </a:r>
                    </a:p>
                    <a:p>
                      <a:pPr marL="0">
                        <a:lnSpc>
                          <a:spcPct val="100000"/>
                        </a:lnSpc>
                      </a:pPr>
                      <a:r>
                        <a:rPr lang="fr-FR" sz="1600" baseline="0" dirty="0"/>
                        <a:t>86 000</a:t>
                      </a:r>
                    </a:p>
                    <a:p>
                      <a:pPr marL="0">
                        <a:lnSpc>
                          <a:spcPct val="100000"/>
                        </a:lnSpc>
                      </a:pPr>
                      <a:r>
                        <a:rPr lang="fr-FR" sz="1600" baseline="0" dirty="0"/>
                        <a:t>85 000</a:t>
                      </a:r>
                    </a:p>
                    <a:p>
                      <a:pPr marL="0">
                        <a:lnSpc>
                          <a:spcPct val="100000"/>
                        </a:lnSpc>
                      </a:pPr>
                      <a:r>
                        <a:rPr lang="fr-FR" sz="1600" baseline="0" dirty="0"/>
                        <a:t>6 000</a:t>
                      </a:r>
                    </a:p>
                    <a:p>
                      <a:pPr marL="0">
                        <a:lnSpc>
                          <a:spcPct val="100000"/>
                        </a:lnSpc>
                      </a:pPr>
                      <a:r>
                        <a:rPr lang="fr-FR" sz="1600" baseline="0" dirty="0"/>
                        <a:t>40 000</a:t>
                      </a:r>
                    </a:p>
                    <a:p>
                      <a:pPr marL="0">
                        <a:lnSpc>
                          <a:spcPct val="100000"/>
                        </a:lnSpc>
                      </a:pPr>
                      <a:r>
                        <a:rPr lang="fr-FR" sz="1600" baseline="0" dirty="0"/>
                        <a:t>15 000</a:t>
                      </a:r>
                    </a:p>
                    <a:p>
                      <a:pPr marL="0">
                        <a:lnSpc>
                          <a:spcPct val="100000"/>
                        </a:lnSpc>
                      </a:pPr>
                      <a:r>
                        <a:rPr lang="fr-FR" sz="1600" baseline="0" dirty="0"/>
                        <a:t>1 800 000</a:t>
                      </a:r>
                    </a:p>
                    <a:p>
                      <a:pPr marL="0">
                        <a:lnSpc>
                          <a:spcPct val="100000"/>
                        </a:lnSpc>
                      </a:pPr>
                      <a:r>
                        <a:rPr lang="fr-FR" sz="1600" baseline="0" dirty="0"/>
                        <a:t>170 000</a:t>
                      </a:r>
                    </a:p>
                    <a:p>
                      <a:pPr marL="0">
                        <a:lnSpc>
                          <a:spcPct val="100000"/>
                        </a:lnSpc>
                      </a:pPr>
                      <a:r>
                        <a:rPr lang="fr-FR" sz="1600" baseline="0" dirty="0"/>
                        <a:t>100 000</a:t>
                      </a:r>
                    </a:p>
                    <a:p>
                      <a:pPr marL="0">
                        <a:lnSpc>
                          <a:spcPct val="100000"/>
                        </a:lnSpc>
                      </a:pPr>
                      <a:r>
                        <a:rPr lang="fr-FR" sz="1600" baseline="0" dirty="0"/>
                        <a:t>500 000</a:t>
                      </a:r>
                    </a:p>
                    <a:p>
                      <a:pPr marL="0">
                        <a:lnSpc>
                          <a:spcPct val="100000"/>
                        </a:lnSpc>
                      </a:pPr>
                      <a:endParaRPr lang="fr-FR" sz="1600" dirty="0"/>
                    </a:p>
                  </a:txBody>
                  <a:tcPr/>
                </a:tc>
                <a:extLst>
                  <a:ext uri="{0D108BD9-81ED-4DB2-BD59-A6C34878D82A}">
                    <a16:rowId xmlns:a16="http://schemas.microsoft.com/office/drawing/2014/main" val="10001"/>
                  </a:ext>
                </a:extLst>
              </a:tr>
            </a:tbl>
          </a:graphicData>
        </a:graphic>
      </p:graphicFrame>
      <p:sp>
        <p:nvSpPr>
          <p:cNvPr id="5" name="Espace réservé de la date 4"/>
          <p:cNvSpPr>
            <a:spLocks noGrp="1"/>
          </p:cNvSpPr>
          <p:nvPr>
            <p:ph type="dt" sz="half" idx="10"/>
          </p:nvPr>
        </p:nvSpPr>
        <p:spPr>
          <a:xfrm>
            <a:off x="4932040" y="6556248"/>
            <a:ext cx="2133600" cy="301752"/>
          </a:xfrm>
        </p:spPr>
        <p:txBody>
          <a:bodyPr/>
          <a:lstStyle/>
          <a:p>
            <a:fld id="{1B856C72-5542-4B14-B5FA-F158C8BD23E0}" type="datetime1">
              <a:rPr lang="fr-FR" smtClean="0"/>
              <a:pPr/>
              <a:t>21/03/2020</a:t>
            </a:fld>
            <a:endParaRPr lang="fr-FR" dirty="0"/>
          </a:p>
        </p:txBody>
      </p:sp>
      <p:sp>
        <p:nvSpPr>
          <p:cNvPr id="6" name="Espace réservé du numéro de diapositive 5"/>
          <p:cNvSpPr>
            <a:spLocks noGrp="1"/>
          </p:cNvSpPr>
          <p:nvPr>
            <p:ph type="sldNum" sz="quarter" idx="12"/>
          </p:nvPr>
        </p:nvSpPr>
        <p:spPr/>
        <p:txBody>
          <a:bodyPr/>
          <a:lstStyle/>
          <a:p>
            <a:fld id="{D66A0EB9-9F54-4629-8F65-904EA0C45650}" type="slidenum">
              <a:rPr lang="fr-FR" smtClean="0"/>
              <a:pPr/>
              <a:t>12</a:t>
            </a:fld>
            <a:endParaRPr lang="fr-FR"/>
          </a:p>
        </p:txBody>
      </p:sp>
      <p:sp>
        <p:nvSpPr>
          <p:cNvPr id="7" name="Espace réservé du pied de page 6"/>
          <p:cNvSpPr>
            <a:spLocks noGrp="1"/>
          </p:cNvSpPr>
          <p:nvPr>
            <p:ph type="ftr" sz="quarter" idx="11"/>
          </p:nvPr>
        </p:nvSpPr>
        <p:spPr>
          <a:xfrm>
            <a:off x="611560" y="6557169"/>
            <a:ext cx="4260056" cy="300831"/>
          </a:xfrm>
        </p:spPr>
        <p:txBody>
          <a:bodyPr/>
          <a:lstStyle/>
          <a:p>
            <a:r>
              <a:rPr lang="fr-FR" dirty="0"/>
              <a:t>Dr. Guechari </a:t>
            </a:r>
            <a:r>
              <a:rPr lang="fr-FR" dirty="0" err="1"/>
              <a:t>yasmina</a:t>
            </a:r>
            <a:r>
              <a:rPr lang="fr-FR"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6050144"/>
          </a:xfrm>
        </p:spPr>
        <p:txBody>
          <a:bodyPr/>
          <a:lstStyle/>
          <a:p>
            <a:pPr marL="578358" indent="-514350">
              <a:buFont typeface="+mj-lt"/>
              <a:buAutoNum type="arabicPeriod"/>
            </a:pPr>
            <a:r>
              <a:rPr lang="fr-FR" dirty="0">
                <a:latin typeface="Times New Roman" pitchFamily="18" charset="0"/>
                <a:cs typeface="Times New Roman" pitchFamily="18" charset="0"/>
              </a:rPr>
              <a:t>Use the information in the above table to prepare an income statement for the company « A ».</a:t>
            </a:r>
          </a:p>
          <a:p>
            <a:pPr marL="578358" indent="-514350">
              <a:buFont typeface="+mj-lt"/>
              <a:buAutoNum type="arabicPeriod"/>
            </a:pPr>
            <a:r>
              <a:rPr lang="fr-FR" dirty="0">
                <a:latin typeface="Times New Roman" pitchFamily="18" charset="0"/>
                <a:cs typeface="Times New Roman" pitchFamily="18" charset="0"/>
              </a:rPr>
              <a:t>Use the information in the above table to prepare a Balance sheet for the company « A » .</a:t>
            </a:r>
          </a:p>
          <a:p>
            <a:endParaRPr lang="fr-FR" dirty="0"/>
          </a:p>
          <a:p>
            <a:endParaRPr lang="fr-FR" dirty="0"/>
          </a:p>
        </p:txBody>
      </p:sp>
      <p:sp>
        <p:nvSpPr>
          <p:cNvPr id="4" name="Espace réservé de la date 3"/>
          <p:cNvSpPr>
            <a:spLocks noGrp="1"/>
          </p:cNvSpPr>
          <p:nvPr>
            <p:ph type="dt" sz="half" idx="10"/>
          </p:nvPr>
        </p:nvSpPr>
        <p:spPr/>
        <p:txBody>
          <a:bodyPr/>
          <a:lstStyle/>
          <a:p>
            <a:fld id="{70650A98-F33C-4B9E-8C06-D4BF13B17790}"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13</a:t>
            </a:fld>
            <a:endParaRPr lang="fr-FR"/>
          </a:p>
        </p:txBody>
      </p:sp>
      <p:sp>
        <p:nvSpPr>
          <p:cNvPr id="6" name="Espace réservé du pied de page 5"/>
          <p:cNvSpPr>
            <a:spLocks noGrp="1"/>
          </p:cNvSpPr>
          <p:nvPr>
            <p:ph type="ftr" sz="quarter" idx="11"/>
          </p:nvPr>
        </p:nvSpPr>
        <p:spPr>
          <a:xfrm>
            <a:off x="457200" y="6453337"/>
            <a:ext cx="1954560" cy="328464"/>
          </a:xfrm>
        </p:spPr>
        <p:txBody>
          <a:bodyPr/>
          <a:lstStyle/>
          <a:p>
            <a:r>
              <a:rPr lang="fr-FR" dirty="0"/>
              <a:t>Dr. Guechari </a:t>
            </a:r>
            <a:r>
              <a:rPr lang="fr-FR" dirty="0" err="1"/>
              <a:t>yasmina</a:t>
            </a:r>
            <a:r>
              <a:rPr lang="fr-FR"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929258"/>
          </a:xfrm>
        </p:spPr>
        <p:txBody>
          <a:bodyPr/>
          <a:lstStyle/>
          <a:p>
            <a:r>
              <a:rPr lang="fr-FR" dirty="0"/>
              <a:t>I. Trial balance</a:t>
            </a:r>
          </a:p>
        </p:txBody>
      </p:sp>
      <p:sp>
        <p:nvSpPr>
          <p:cNvPr id="3" name="Espace réservé du contenu 2"/>
          <p:cNvSpPr>
            <a:spLocks noGrp="1"/>
          </p:cNvSpPr>
          <p:nvPr>
            <p:ph idx="1"/>
          </p:nvPr>
        </p:nvSpPr>
        <p:spPr>
          <a:xfrm>
            <a:off x="457200" y="1124744"/>
            <a:ext cx="8229600" cy="5330064"/>
          </a:xfrm>
        </p:spPr>
        <p:txBody>
          <a:bodyPr>
            <a:normAutofit lnSpcReduction="10000"/>
          </a:bodyPr>
          <a:lstStyle/>
          <a:p>
            <a:r>
              <a:rPr lang="fr-FR" sz="2800" b="1" dirty="0">
                <a:latin typeface="Times New Roman" pitchFamily="18" charset="0"/>
                <a:cs typeface="Times New Roman" pitchFamily="18" charset="0"/>
              </a:rPr>
              <a:t>Trial balance:</a:t>
            </a:r>
            <a:r>
              <a:rPr lang="en-US" sz="2800" dirty="0">
                <a:latin typeface="Times New Roman" pitchFamily="18" charset="0"/>
                <a:cs typeface="Times New Roman" pitchFamily="18" charset="0"/>
              </a:rPr>
              <a:t> is a bookkeeping worksheet in which the balances of all </a:t>
            </a:r>
            <a:r>
              <a:rPr lang="en-US" sz="2800" dirty="0">
                <a:latin typeface="Times New Roman" pitchFamily="18" charset="0"/>
                <a:cs typeface="Times New Roman" pitchFamily="18" charset="0"/>
                <a:hlinkClick r:id="rId2"/>
              </a:rPr>
              <a:t>ledgers</a:t>
            </a:r>
            <a:r>
              <a:rPr lang="en-US" sz="2800" dirty="0">
                <a:latin typeface="Times New Roman" pitchFamily="18" charset="0"/>
                <a:cs typeface="Times New Roman" pitchFamily="18" charset="0"/>
              </a:rPr>
              <a:t> are compiled into debit and credit account column totals that are equal. A company prepares a trial balance periodically, usually at the end of every reporting period.</a:t>
            </a:r>
          </a:p>
          <a:p>
            <a:r>
              <a:rPr lang="en-US" sz="2800" dirty="0">
                <a:latin typeface="Times New Roman" pitchFamily="18" charset="0"/>
                <a:cs typeface="Times New Roman" pitchFamily="18" charset="0"/>
              </a:rPr>
              <a:t>If we take the final balance of each T-account of the different accounts in previous journal, the trial balance may be presented as follow: </a:t>
            </a:r>
          </a:p>
          <a:p>
            <a:r>
              <a:rPr lang="en-US" sz="2800" dirty="0">
                <a:latin typeface="Times New Roman" pitchFamily="18" charset="0"/>
                <a:cs typeface="Times New Roman" pitchFamily="18" charset="0"/>
              </a:rPr>
              <a:t>The accounts involved in our previous example are: Cash, Equipment, Rent, Salary, Sales, Utility, payable account and James.</a:t>
            </a:r>
            <a:br>
              <a:rPr lang="en-US" dirty="0"/>
            </a:br>
            <a:br>
              <a:rPr lang="en-US" dirty="0"/>
            </a:br>
            <a:endParaRPr lang="fr-FR" dirty="0"/>
          </a:p>
        </p:txBody>
      </p:sp>
      <p:sp>
        <p:nvSpPr>
          <p:cNvPr id="4" name="Espace réservé de la date 3"/>
          <p:cNvSpPr>
            <a:spLocks noGrp="1"/>
          </p:cNvSpPr>
          <p:nvPr>
            <p:ph type="dt" sz="half" idx="10"/>
          </p:nvPr>
        </p:nvSpPr>
        <p:spPr/>
        <p:txBody>
          <a:bodyPr/>
          <a:lstStyle/>
          <a:p>
            <a:fld id="{CDECA383-9EE1-45F5-B70D-404063205B5E}"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2</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01266"/>
          </a:xfrm>
        </p:spPr>
        <p:txBody>
          <a:bodyPr/>
          <a:lstStyle/>
          <a:p>
            <a:r>
              <a:rPr lang="fr-FR" dirty="0"/>
              <a:t>I. Trial balance</a:t>
            </a:r>
          </a:p>
        </p:txBody>
      </p:sp>
      <p:sp>
        <p:nvSpPr>
          <p:cNvPr id="3" name="Espace réservé du contenu 2"/>
          <p:cNvSpPr>
            <a:spLocks noGrp="1"/>
          </p:cNvSpPr>
          <p:nvPr>
            <p:ph idx="1"/>
          </p:nvPr>
        </p:nvSpPr>
        <p:spPr>
          <a:xfrm>
            <a:off x="457200" y="1268760"/>
            <a:ext cx="8229600" cy="5186048"/>
          </a:xfrm>
        </p:spPr>
        <p:txBody>
          <a:bodyPr/>
          <a:lstStyle/>
          <a:p>
            <a:pPr>
              <a:buNone/>
            </a:pPr>
            <a:r>
              <a:rPr lang="fr-FR" dirty="0"/>
              <a:t>                     Trial balance</a:t>
            </a:r>
          </a:p>
          <a:p>
            <a:pPr>
              <a:buNone/>
            </a:pPr>
            <a:endParaRPr lang="fr-FR" dirty="0"/>
          </a:p>
        </p:txBody>
      </p:sp>
      <p:graphicFrame>
        <p:nvGraphicFramePr>
          <p:cNvPr id="4" name="Tableau 3"/>
          <p:cNvGraphicFramePr>
            <a:graphicFrameLocks noGrp="1"/>
          </p:cNvGraphicFramePr>
          <p:nvPr/>
        </p:nvGraphicFramePr>
        <p:xfrm>
          <a:off x="1043608" y="1988840"/>
          <a:ext cx="7272807" cy="3205480"/>
        </p:xfrm>
        <a:graphic>
          <a:graphicData uri="http://schemas.openxmlformats.org/drawingml/2006/table">
            <a:tbl>
              <a:tblPr firstRow="1" bandRow="1">
                <a:tableStyleId>{5C22544A-7EE6-4342-B048-85BDC9FD1C3A}</a:tableStyleId>
              </a:tblPr>
              <a:tblGrid>
                <a:gridCol w="4968552">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1224135">
                  <a:extLst>
                    <a:ext uri="{9D8B030D-6E8A-4147-A177-3AD203B41FA5}">
                      <a16:colId xmlns:a16="http://schemas.microsoft.com/office/drawing/2014/main" val="20002"/>
                    </a:ext>
                  </a:extLst>
                </a:gridCol>
              </a:tblGrid>
              <a:tr h="370840">
                <a:tc>
                  <a:txBody>
                    <a:bodyPr/>
                    <a:lstStyle/>
                    <a:p>
                      <a:r>
                        <a:rPr lang="fr-FR" dirty="0"/>
                        <a:t>The </a:t>
                      </a:r>
                      <a:r>
                        <a:rPr lang="fr-FR" dirty="0" err="1"/>
                        <a:t>name</a:t>
                      </a:r>
                      <a:r>
                        <a:rPr lang="fr-FR" dirty="0"/>
                        <a:t> of the account</a:t>
                      </a:r>
                    </a:p>
                  </a:txBody>
                  <a:tcPr/>
                </a:tc>
                <a:tc>
                  <a:txBody>
                    <a:bodyPr/>
                    <a:lstStyle/>
                    <a:p>
                      <a:r>
                        <a:rPr lang="fr-FR" dirty="0"/>
                        <a:t>Debit</a:t>
                      </a:r>
                    </a:p>
                  </a:txBody>
                  <a:tcPr/>
                </a:tc>
                <a:tc>
                  <a:txBody>
                    <a:bodyPr/>
                    <a:lstStyle/>
                    <a:p>
                      <a:r>
                        <a:rPr lang="fr-FR" dirty="0"/>
                        <a:t>Credit</a:t>
                      </a:r>
                    </a:p>
                  </a:txBody>
                  <a:tcPr/>
                </a:tc>
                <a:extLst>
                  <a:ext uri="{0D108BD9-81ED-4DB2-BD59-A6C34878D82A}">
                    <a16:rowId xmlns:a16="http://schemas.microsoft.com/office/drawing/2014/main" val="10000"/>
                  </a:ext>
                </a:extLst>
              </a:tr>
              <a:tr h="370840">
                <a:tc>
                  <a:txBody>
                    <a:bodyPr/>
                    <a:lstStyle/>
                    <a:p>
                      <a:r>
                        <a:rPr lang="fr-FR" dirty="0"/>
                        <a:t>Cash</a:t>
                      </a:r>
                    </a:p>
                    <a:p>
                      <a:r>
                        <a:rPr lang="fr-FR" dirty="0"/>
                        <a:t>Equipment</a:t>
                      </a:r>
                    </a:p>
                    <a:p>
                      <a:r>
                        <a:rPr lang="fr-FR" dirty="0"/>
                        <a:t>Utility </a:t>
                      </a:r>
                      <a:r>
                        <a:rPr lang="fr-FR" dirty="0" err="1"/>
                        <a:t>expense</a:t>
                      </a:r>
                      <a:endParaRPr lang="fr-FR" dirty="0"/>
                    </a:p>
                    <a:p>
                      <a:r>
                        <a:rPr lang="fr-FR" dirty="0"/>
                        <a:t> Account payable</a:t>
                      </a:r>
                    </a:p>
                    <a:p>
                      <a:r>
                        <a:rPr lang="fr-FR" dirty="0"/>
                        <a:t>Sales</a:t>
                      </a:r>
                    </a:p>
                    <a:p>
                      <a:r>
                        <a:rPr lang="fr-FR" dirty="0" err="1"/>
                        <a:t>Salary</a:t>
                      </a:r>
                      <a:endParaRPr lang="fr-FR" dirty="0"/>
                    </a:p>
                    <a:p>
                      <a:r>
                        <a:rPr lang="fr-FR" dirty="0"/>
                        <a:t>James</a:t>
                      </a:r>
                    </a:p>
                    <a:p>
                      <a:r>
                        <a:rPr lang="fr-FR" dirty="0"/>
                        <a:t>Rent</a:t>
                      </a:r>
                      <a:r>
                        <a:rPr lang="fr-FR" baseline="0" dirty="0"/>
                        <a:t> </a:t>
                      </a:r>
                      <a:r>
                        <a:rPr lang="fr-FR" baseline="0" dirty="0" err="1"/>
                        <a:t>expense</a:t>
                      </a:r>
                      <a:endParaRPr lang="fr-FR" dirty="0"/>
                    </a:p>
                  </a:txBody>
                  <a:tcPr/>
                </a:tc>
                <a:tc>
                  <a:txBody>
                    <a:bodyPr/>
                    <a:lstStyle/>
                    <a:p>
                      <a:endParaRPr lang="fr-FR" dirty="0"/>
                    </a:p>
                    <a:p>
                      <a:r>
                        <a:rPr lang="fr-FR" dirty="0"/>
                        <a:t>10 000</a:t>
                      </a:r>
                    </a:p>
                    <a:p>
                      <a:r>
                        <a:rPr lang="fr-FR" dirty="0"/>
                        <a:t>100</a:t>
                      </a:r>
                    </a:p>
                    <a:p>
                      <a:r>
                        <a:rPr lang="fr-FR" dirty="0"/>
                        <a:t>0</a:t>
                      </a:r>
                    </a:p>
                    <a:p>
                      <a:endParaRPr lang="fr-FR" dirty="0"/>
                    </a:p>
                    <a:p>
                      <a:r>
                        <a:rPr lang="fr-FR" dirty="0"/>
                        <a:t>10 000</a:t>
                      </a:r>
                    </a:p>
                    <a:p>
                      <a:r>
                        <a:rPr lang="fr-FR" dirty="0"/>
                        <a:t>2000</a:t>
                      </a:r>
                    </a:p>
                    <a:p>
                      <a:r>
                        <a:rPr lang="fr-FR" dirty="0"/>
                        <a:t>800</a:t>
                      </a:r>
                    </a:p>
                    <a:p>
                      <a:endParaRPr lang="fr-FR" dirty="0"/>
                    </a:p>
                    <a:p>
                      <a:r>
                        <a:rPr lang="fr-FR" dirty="0"/>
                        <a:t>22900      </a:t>
                      </a:r>
                      <a:r>
                        <a:rPr lang="fr-FR" baseline="0" dirty="0"/>
                        <a:t>  </a:t>
                      </a:r>
                      <a:endParaRPr lang="fr-FR" dirty="0"/>
                    </a:p>
                  </a:txBody>
                  <a:tcPr/>
                </a:tc>
                <a:tc>
                  <a:txBody>
                    <a:bodyPr/>
                    <a:lstStyle/>
                    <a:p>
                      <a:r>
                        <a:rPr lang="fr-FR" dirty="0"/>
                        <a:t>15 900</a:t>
                      </a:r>
                    </a:p>
                    <a:p>
                      <a:endParaRPr lang="fr-FR" dirty="0"/>
                    </a:p>
                    <a:p>
                      <a:endParaRPr lang="fr-FR" dirty="0"/>
                    </a:p>
                    <a:p>
                      <a:r>
                        <a:rPr lang="fr-FR" dirty="0"/>
                        <a:t>0</a:t>
                      </a:r>
                    </a:p>
                    <a:p>
                      <a:r>
                        <a:rPr lang="fr-FR" dirty="0"/>
                        <a:t>7 000</a:t>
                      </a:r>
                    </a:p>
                    <a:p>
                      <a:endParaRPr lang="fr-FR" dirty="0"/>
                    </a:p>
                    <a:p>
                      <a:endParaRPr lang="fr-FR" dirty="0"/>
                    </a:p>
                    <a:p>
                      <a:endParaRPr lang="fr-FR" dirty="0"/>
                    </a:p>
                    <a:p>
                      <a:endParaRPr lang="fr-FR" dirty="0"/>
                    </a:p>
                    <a:p>
                      <a:r>
                        <a:rPr lang="fr-FR" dirty="0"/>
                        <a:t>22900</a:t>
                      </a:r>
                    </a:p>
                  </a:txBody>
                  <a:tcPr/>
                </a:tc>
                <a:extLst>
                  <a:ext uri="{0D108BD9-81ED-4DB2-BD59-A6C34878D82A}">
                    <a16:rowId xmlns:a16="http://schemas.microsoft.com/office/drawing/2014/main" val="10001"/>
                  </a:ext>
                </a:extLst>
              </a:tr>
            </a:tbl>
          </a:graphicData>
        </a:graphic>
      </p:graphicFrame>
      <p:cxnSp>
        <p:nvCxnSpPr>
          <p:cNvPr id="7" name="Connecteur droit 6"/>
          <p:cNvCxnSpPr/>
          <p:nvPr/>
        </p:nvCxnSpPr>
        <p:spPr>
          <a:xfrm>
            <a:off x="6012160" y="4725144"/>
            <a:ext cx="2304256" cy="0"/>
          </a:xfrm>
          <a:prstGeom prst="line">
            <a:avLst/>
          </a:prstGeom>
        </p:spPr>
        <p:style>
          <a:lnRef idx="1">
            <a:schemeClr val="accent1"/>
          </a:lnRef>
          <a:fillRef idx="0">
            <a:schemeClr val="accent1"/>
          </a:fillRef>
          <a:effectRef idx="0">
            <a:schemeClr val="accent1"/>
          </a:effectRef>
          <a:fontRef idx="minor">
            <a:schemeClr val="tx1"/>
          </a:fontRef>
        </p:style>
      </p:cxnSp>
      <p:sp>
        <p:nvSpPr>
          <p:cNvPr id="6" name="Espace réservé de la date 5"/>
          <p:cNvSpPr>
            <a:spLocks noGrp="1"/>
          </p:cNvSpPr>
          <p:nvPr>
            <p:ph type="dt" sz="half" idx="10"/>
          </p:nvPr>
        </p:nvSpPr>
        <p:spPr/>
        <p:txBody>
          <a:bodyPr/>
          <a:lstStyle/>
          <a:p>
            <a:fld id="{61377720-E6FC-4A1B-AF51-1508BC1F9069}" type="datetime1">
              <a:rPr lang="fr-FR" smtClean="0"/>
              <a:pPr/>
              <a:t>21/03/2020</a:t>
            </a:fld>
            <a:endParaRPr lang="fr-FR"/>
          </a:p>
        </p:txBody>
      </p:sp>
      <p:sp>
        <p:nvSpPr>
          <p:cNvPr id="8" name="Espace réservé du numéro de diapositive 7"/>
          <p:cNvSpPr>
            <a:spLocks noGrp="1"/>
          </p:cNvSpPr>
          <p:nvPr>
            <p:ph type="sldNum" sz="quarter" idx="12"/>
          </p:nvPr>
        </p:nvSpPr>
        <p:spPr/>
        <p:txBody>
          <a:bodyPr/>
          <a:lstStyle/>
          <a:p>
            <a:fld id="{D66A0EB9-9F54-4629-8F65-904EA0C45650}" type="slidenum">
              <a:rPr lang="fr-FR" smtClean="0"/>
              <a:pPr/>
              <a:t>3</a:t>
            </a:fld>
            <a:endParaRPr lang="fr-FR"/>
          </a:p>
        </p:txBody>
      </p:sp>
      <p:sp>
        <p:nvSpPr>
          <p:cNvPr id="9" name="Espace réservé du pied de page 8"/>
          <p:cNvSpPr>
            <a:spLocks noGrp="1"/>
          </p:cNvSpPr>
          <p:nvPr>
            <p:ph type="ftr" sz="quarter" idx="11"/>
          </p:nvPr>
        </p:nvSpPr>
        <p:spPr/>
        <p:txBody>
          <a:bodyPr/>
          <a:lstStyle/>
          <a:p>
            <a:r>
              <a:rPr lang="fr-FR"/>
              <a:t>Dr. Guechari yasmina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929258"/>
          </a:xfrm>
        </p:spPr>
        <p:txBody>
          <a:bodyPr/>
          <a:lstStyle/>
          <a:p>
            <a:r>
              <a:rPr lang="fr-FR" dirty="0"/>
              <a:t>II. Balance sheet</a:t>
            </a:r>
          </a:p>
        </p:txBody>
      </p:sp>
      <p:sp>
        <p:nvSpPr>
          <p:cNvPr id="3" name="Espace réservé du contenu 2"/>
          <p:cNvSpPr>
            <a:spLocks noGrp="1"/>
          </p:cNvSpPr>
          <p:nvPr>
            <p:ph idx="1"/>
          </p:nvPr>
        </p:nvSpPr>
        <p:spPr>
          <a:xfrm>
            <a:off x="457200" y="1124744"/>
            <a:ext cx="8229600" cy="5330064"/>
          </a:xfrm>
        </p:spPr>
        <p:txBody>
          <a:bodyPr>
            <a:normAutofit lnSpcReduction="10000"/>
          </a:bodyPr>
          <a:lstStyle/>
          <a:p>
            <a:r>
              <a:rPr lang="en-US" sz="2800" dirty="0">
                <a:latin typeface="Times New Roman" pitchFamily="18" charset="0"/>
                <a:cs typeface="Times New Roman" pitchFamily="18" charset="0"/>
              </a:rPr>
              <a:t>A </a:t>
            </a:r>
            <a:r>
              <a:rPr lang="en-US" sz="2800" b="1" dirty="0">
                <a:latin typeface="Times New Roman" pitchFamily="18" charset="0"/>
                <a:cs typeface="Times New Roman" pitchFamily="18" charset="0"/>
              </a:rPr>
              <a:t>balance sheet</a:t>
            </a:r>
            <a:r>
              <a:rPr lang="en-US" sz="2800" dirty="0">
                <a:latin typeface="Times New Roman" pitchFamily="18" charset="0"/>
                <a:cs typeface="Times New Roman" pitchFamily="18" charset="0"/>
              </a:rPr>
              <a:t> reports a company's assets, liabilities and shareholders' equity at a specific point in time; the balance sheet is divided into two main section, asset section and liability and equity section.</a:t>
            </a:r>
          </a:p>
          <a:p>
            <a:r>
              <a:rPr lang="en-US" sz="2800" b="1" dirty="0">
                <a:latin typeface="Times New Roman" pitchFamily="18" charset="0"/>
                <a:cs typeface="Times New Roman" pitchFamily="18" charset="0"/>
              </a:rPr>
              <a:t>Asset</a:t>
            </a:r>
            <a:r>
              <a:rPr lang="en-US" sz="2800" dirty="0">
                <a:latin typeface="Times New Roman" pitchFamily="18" charset="0"/>
                <a:cs typeface="Times New Roman" pitchFamily="18" charset="0"/>
              </a:rPr>
              <a:t>: is any resource owned by the business. Anything tangible or intangible that can be owned or controlled to produce value. Simply, the asset represent the value of ownership that can be converted into cash.</a:t>
            </a:r>
          </a:p>
          <a:p>
            <a:r>
              <a:rPr lang="en-US" sz="2800" b="1" dirty="0">
                <a:latin typeface="Times New Roman" pitchFamily="18" charset="0"/>
                <a:cs typeface="Times New Roman" pitchFamily="18" charset="0"/>
              </a:rPr>
              <a:t>Liability</a:t>
            </a:r>
            <a:r>
              <a:rPr lang="en-US" sz="2800" dirty="0">
                <a:latin typeface="Times New Roman" pitchFamily="18" charset="0"/>
                <a:cs typeface="Times New Roman" pitchFamily="18" charset="0"/>
              </a:rPr>
              <a:t>: is a company’s legal financial debts or obligations that arise during the course of business operation.</a:t>
            </a:r>
            <a:endParaRPr lang="fr-FR" sz="2800" dirty="0">
              <a:latin typeface="Times New Roman" pitchFamily="18" charset="0"/>
              <a:cs typeface="Times New Roman" pitchFamily="18" charset="0"/>
            </a:endParaRPr>
          </a:p>
        </p:txBody>
      </p:sp>
      <p:sp>
        <p:nvSpPr>
          <p:cNvPr id="4" name="Espace réservé de la date 3"/>
          <p:cNvSpPr>
            <a:spLocks noGrp="1"/>
          </p:cNvSpPr>
          <p:nvPr>
            <p:ph type="dt" sz="half" idx="10"/>
          </p:nvPr>
        </p:nvSpPr>
        <p:spPr/>
        <p:txBody>
          <a:bodyPr/>
          <a:lstStyle/>
          <a:p>
            <a:fld id="{131BD2DE-8DD3-4EC2-886D-A856350012E7}"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4</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785242"/>
          </a:xfrm>
        </p:spPr>
        <p:txBody>
          <a:bodyPr/>
          <a:lstStyle/>
          <a:p>
            <a:r>
              <a:rPr lang="fr-FR" dirty="0"/>
              <a:t>II. Balance sheet</a:t>
            </a:r>
          </a:p>
        </p:txBody>
      </p:sp>
      <p:sp>
        <p:nvSpPr>
          <p:cNvPr id="3" name="Espace réservé du contenu 2"/>
          <p:cNvSpPr>
            <a:spLocks noGrp="1"/>
          </p:cNvSpPr>
          <p:nvPr>
            <p:ph idx="1"/>
          </p:nvPr>
        </p:nvSpPr>
        <p:spPr>
          <a:xfrm>
            <a:off x="457200" y="1124744"/>
            <a:ext cx="8229600" cy="5544616"/>
          </a:xfrm>
        </p:spPr>
        <p:txBody>
          <a:bodyPr>
            <a:normAutofit lnSpcReduction="10000"/>
          </a:bodyPr>
          <a:lstStyle/>
          <a:p>
            <a:r>
              <a:rPr lang="fr-FR" sz="2800" b="1" dirty="0">
                <a:latin typeface="Times New Roman" pitchFamily="18" charset="0"/>
                <a:cs typeface="Times New Roman" pitchFamily="18" charset="0"/>
              </a:rPr>
              <a:t>Equity: </a:t>
            </a:r>
            <a:r>
              <a:rPr lang="en-US" sz="2800" dirty="0">
                <a:latin typeface="Times New Roman" pitchFamily="18" charset="0"/>
                <a:cs typeface="Times New Roman" pitchFamily="18" charset="0"/>
              </a:rPr>
              <a:t>a stock or any other security representing an ownership interest. On a company's balance sheet, equity is the amount of the funds contributed by the owners or shareholders.</a:t>
            </a:r>
          </a:p>
          <a:p>
            <a:r>
              <a:rPr lang="en-US" sz="2800" dirty="0">
                <a:latin typeface="Times New Roman" pitchFamily="18" charset="0"/>
                <a:cs typeface="Times New Roman" pitchFamily="18" charset="0"/>
              </a:rPr>
              <a:t>The asset section is comprised of current asset and non current asset.</a:t>
            </a:r>
          </a:p>
          <a:p>
            <a:pPr marL="578358" indent="-514350">
              <a:buFont typeface="+mj-lt"/>
              <a:buAutoNum type="arabicPeriod"/>
            </a:pPr>
            <a:r>
              <a:rPr lang="en-US" sz="2800" dirty="0">
                <a:latin typeface="Times New Roman" pitchFamily="18" charset="0"/>
                <a:cs typeface="Times New Roman" pitchFamily="18" charset="0"/>
              </a:rPr>
              <a:t>The current asset: are in the balance sheet for one year or less. The main current asset are: Cash, account receivable, inventories and prepaid expenses. </a:t>
            </a:r>
          </a:p>
          <a:p>
            <a:pPr marL="578358" indent="-514350">
              <a:buFont typeface="Wingdings" pitchFamily="2" charset="2"/>
              <a:buChar char="Ø"/>
            </a:pPr>
            <a:r>
              <a:rPr lang="en-US" sz="2800" dirty="0">
                <a:latin typeface="Times New Roman" pitchFamily="18" charset="0"/>
                <a:cs typeface="Times New Roman" pitchFamily="18" charset="0"/>
              </a:rPr>
              <a:t>Cash: is money available at any time.</a:t>
            </a:r>
          </a:p>
          <a:p>
            <a:pPr marL="578358" indent="-514350">
              <a:buFont typeface="Wingdings" pitchFamily="2" charset="2"/>
              <a:buChar char="Ø"/>
            </a:pPr>
            <a:r>
              <a:rPr lang="en-US" sz="2800" dirty="0">
                <a:latin typeface="Times New Roman" pitchFamily="18" charset="0"/>
                <a:cs typeface="Times New Roman" pitchFamily="18" charset="0"/>
              </a:rPr>
              <a:t>Account receivable: sum of money to be received from customers. </a:t>
            </a:r>
            <a:endParaRPr lang="fr-FR" sz="2800" dirty="0">
              <a:latin typeface="Times New Roman" pitchFamily="18" charset="0"/>
              <a:cs typeface="Times New Roman" pitchFamily="18" charset="0"/>
            </a:endParaRPr>
          </a:p>
        </p:txBody>
      </p:sp>
      <p:sp>
        <p:nvSpPr>
          <p:cNvPr id="4" name="Espace réservé de la date 3"/>
          <p:cNvSpPr>
            <a:spLocks noGrp="1"/>
          </p:cNvSpPr>
          <p:nvPr>
            <p:ph type="dt" sz="half" idx="10"/>
          </p:nvPr>
        </p:nvSpPr>
        <p:spPr/>
        <p:txBody>
          <a:bodyPr/>
          <a:lstStyle/>
          <a:p>
            <a:fld id="{5A07B730-F38A-4484-A677-1604A771C904}"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5</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929258"/>
          </a:xfrm>
        </p:spPr>
        <p:txBody>
          <a:bodyPr/>
          <a:lstStyle/>
          <a:p>
            <a:r>
              <a:rPr lang="fr-FR" dirty="0"/>
              <a:t>II. Balance sheet</a:t>
            </a:r>
          </a:p>
        </p:txBody>
      </p:sp>
      <p:sp>
        <p:nvSpPr>
          <p:cNvPr id="3" name="Espace réservé du contenu 2"/>
          <p:cNvSpPr>
            <a:spLocks noGrp="1"/>
          </p:cNvSpPr>
          <p:nvPr>
            <p:ph idx="1"/>
          </p:nvPr>
        </p:nvSpPr>
        <p:spPr>
          <a:xfrm>
            <a:off x="457200" y="1268760"/>
            <a:ext cx="8229600" cy="5186048"/>
          </a:xfrm>
        </p:spPr>
        <p:txBody>
          <a:bodyPr>
            <a:normAutofit/>
          </a:bodyPr>
          <a:lstStyle/>
          <a:p>
            <a:pPr>
              <a:buFont typeface="Wingdings" pitchFamily="2" charset="2"/>
              <a:buChar char="Ø"/>
            </a:pPr>
            <a:r>
              <a:rPr lang="fr-FR" sz="2800" dirty="0">
                <a:latin typeface="Times New Roman" pitchFamily="18" charset="0"/>
                <a:cs typeface="Times New Roman" pitchFamily="18" charset="0"/>
              </a:rPr>
              <a:t>Inventory: a list of goods to be sold.</a:t>
            </a:r>
          </a:p>
          <a:p>
            <a:pPr>
              <a:buFont typeface="Wingdings" pitchFamily="2" charset="2"/>
              <a:buChar char="Ø"/>
            </a:pPr>
            <a:r>
              <a:rPr lang="fr-FR" sz="2800" dirty="0">
                <a:latin typeface="Times New Roman" pitchFamily="18" charset="0"/>
                <a:cs typeface="Times New Roman" pitchFamily="18" charset="0"/>
              </a:rPr>
              <a:t>Prepaid expenses: Sum of money paid in advance.</a:t>
            </a:r>
          </a:p>
          <a:p>
            <a:pPr marL="578358" indent="-514350">
              <a:buFont typeface="+mj-lt"/>
              <a:buAutoNum type="arabicPeriod" startAt="2"/>
            </a:pPr>
            <a:r>
              <a:rPr lang="fr-FR" sz="2800" dirty="0">
                <a:latin typeface="Times New Roman" pitchFamily="18" charset="0"/>
                <a:cs typeface="Times New Roman" pitchFamily="18" charset="0"/>
              </a:rPr>
              <a:t>Non current asset: also called a long term asset, indeed those asset will stay on the balance sheet for a few years such as plants, equipment, furnitures…..</a:t>
            </a:r>
          </a:p>
          <a:p>
            <a:pPr marL="578358" indent="-514350"/>
            <a:r>
              <a:rPr lang="fr-FR" sz="2800" dirty="0">
                <a:latin typeface="Times New Roman" pitchFamily="18" charset="0"/>
                <a:cs typeface="Times New Roman" pitchFamily="18" charset="0"/>
              </a:rPr>
              <a:t>The other side of balance sheet is the liability and equity.</a:t>
            </a:r>
          </a:p>
          <a:p>
            <a:pPr marL="578358" indent="-514350"/>
            <a:r>
              <a:rPr lang="fr-FR" sz="2800" dirty="0">
                <a:latin typeface="Times New Roman" pitchFamily="18" charset="0"/>
                <a:cs typeface="Times New Roman" pitchFamily="18" charset="0"/>
              </a:rPr>
              <a:t>The liabilities are comprised of : current liability and non current liability.</a:t>
            </a:r>
          </a:p>
          <a:p>
            <a:pPr marL="578358" indent="-514350">
              <a:buNone/>
            </a:pPr>
            <a:endParaRPr lang="fr-FR" sz="2800" dirty="0">
              <a:latin typeface="Times New Roman" pitchFamily="18" charset="0"/>
              <a:cs typeface="Times New Roman" pitchFamily="18" charset="0"/>
            </a:endParaRPr>
          </a:p>
          <a:p>
            <a:pPr marL="578358" indent="-514350"/>
            <a:endParaRPr lang="fr-FR" sz="2800" dirty="0">
              <a:latin typeface="Times New Roman" pitchFamily="18" charset="0"/>
              <a:cs typeface="Times New Roman" pitchFamily="18" charset="0"/>
            </a:endParaRPr>
          </a:p>
        </p:txBody>
      </p:sp>
      <p:sp>
        <p:nvSpPr>
          <p:cNvPr id="4" name="Espace réservé de la date 3"/>
          <p:cNvSpPr>
            <a:spLocks noGrp="1"/>
          </p:cNvSpPr>
          <p:nvPr>
            <p:ph type="dt" sz="half" idx="10"/>
          </p:nvPr>
        </p:nvSpPr>
        <p:spPr/>
        <p:txBody>
          <a:bodyPr/>
          <a:lstStyle/>
          <a:p>
            <a:fld id="{2E792E8C-2454-4F45-8818-13AA87778C4D}"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6</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01266"/>
          </a:xfrm>
        </p:spPr>
        <p:txBody>
          <a:bodyPr/>
          <a:lstStyle/>
          <a:p>
            <a:r>
              <a:rPr lang="fr-FR" dirty="0"/>
              <a:t>II. Balance sheet</a:t>
            </a:r>
          </a:p>
        </p:txBody>
      </p:sp>
      <p:sp>
        <p:nvSpPr>
          <p:cNvPr id="3" name="Espace réservé du contenu 2"/>
          <p:cNvSpPr>
            <a:spLocks noGrp="1"/>
          </p:cNvSpPr>
          <p:nvPr>
            <p:ph idx="1"/>
          </p:nvPr>
        </p:nvSpPr>
        <p:spPr>
          <a:xfrm>
            <a:off x="457200" y="1196752"/>
            <a:ext cx="8229600" cy="5472608"/>
          </a:xfrm>
        </p:spPr>
        <p:txBody>
          <a:bodyPr>
            <a:normAutofit lnSpcReduction="10000"/>
          </a:bodyPr>
          <a:lstStyle/>
          <a:p>
            <a:pPr marL="578358" indent="-514350">
              <a:buFont typeface="+mj-lt"/>
              <a:buAutoNum type="arabicPeriod"/>
            </a:pPr>
            <a:r>
              <a:rPr lang="fr-FR" sz="2800" b="1" dirty="0">
                <a:latin typeface="Times New Roman" pitchFamily="18" charset="0"/>
                <a:cs typeface="Times New Roman" pitchFamily="18" charset="0"/>
              </a:rPr>
              <a:t>Current liability</a:t>
            </a:r>
            <a:r>
              <a:rPr lang="fr-FR" sz="2800" dirty="0">
                <a:latin typeface="Times New Roman" pitchFamily="18" charset="0"/>
                <a:cs typeface="Times New Roman" pitchFamily="18" charset="0"/>
              </a:rPr>
              <a:t>: stay on the balance sheet for less than year. The main current liabilities are: account payable, account expenses.</a:t>
            </a:r>
          </a:p>
          <a:p>
            <a:pPr marL="578358" indent="-514350">
              <a:buFont typeface="Wingdings" pitchFamily="2" charset="2"/>
              <a:buChar char="Ø"/>
            </a:pPr>
            <a:r>
              <a:rPr lang="fr-FR" sz="2800" b="1" dirty="0">
                <a:latin typeface="Times New Roman" pitchFamily="18" charset="0"/>
                <a:cs typeface="Times New Roman" pitchFamily="18" charset="0"/>
              </a:rPr>
              <a:t>Account payable:</a:t>
            </a:r>
            <a:r>
              <a:rPr lang="fr-FR" sz="2800" dirty="0">
                <a:latin typeface="Times New Roman" pitchFamily="18" charset="0"/>
                <a:cs typeface="Times New Roman" pitchFamily="18" charset="0"/>
              </a:rPr>
              <a:t> is sum of money not yet paid to suppliers.</a:t>
            </a:r>
          </a:p>
          <a:p>
            <a:pPr marL="578358" indent="-514350">
              <a:buFont typeface="Wingdings" pitchFamily="2" charset="2"/>
              <a:buChar char="Ø"/>
            </a:pPr>
            <a:r>
              <a:rPr lang="fr-FR" sz="2800" b="1" dirty="0">
                <a:latin typeface="Times New Roman" pitchFamily="18" charset="0"/>
                <a:cs typeface="Times New Roman" pitchFamily="18" charset="0"/>
              </a:rPr>
              <a:t>Account expenses</a:t>
            </a:r>
            <a:r>
              <a:rPr lang="fr-FR" sz="2800" dirty="0">
                <a:latin typeface="Times New Roman" pitchFamily="18" charset="0"/>
                <a:cs typeface="Times New Roman" pitchFamily="18" charset="0"/>
              </a:rPr>
              <a:t>: sum of money to be paid on the future such as payroll and tax.</a:t>
            </a:r>
          </a:p>
          <a:p>
            <a:pPr marL="578358" indent="-514350">
              <a:buFont typeface="+mj-lt"/>
              <a:buAutoNum type="arabicPeriod" startAt="2"/>
            </a:pPr>
            <a:r>
              <a:rPr lang="fr-FR" sz="2800" b="1" dirty="0">
                <a:latin typeface="Times New Roman" pitchFamily="18" charset="0"/>
                <a:cs typeface="Times New Roman" pitchFamily="18" charset="0"/>
              </a:rPr>
              <a:t>Non current liability</a:t>
            </a:r>
            <a:r>
              <a:rPr lang="fr-FR" sz="2800" dirty="0">
                <a:latin typeface="Times New Roman" pitchFamily="18" charset="0"/>
                <a:cs typeface="Times New Roman" pitchFamily="18" charset="0"/>
              </a:rPr>
              <a:t>: stay on the balance sheet for more than year. The main non current liability is long term debt such as loan contracted with bank.</a:t>
            </a:r>
          </a:p>
          <a:p>
            <a:pPr marL="578358" indent="-514350">
              <a:buFont typeface="+mj-lt"/>
              <a:buAutoNum type="arabicPeriod" startAt="2"/>
            </a:pPr>
            <a:r>
              <a:rPr lang="fr-FR" sz="2800" b="1" dirty="0">
                <a:latin typeface="Times New Roman" pitchFamily="18" charset="0"/>
                <a:cs typeface="Times New Roman" pitchFamily="18" charset="0"/>
              </a:rPr>
              <a:t>Equity: </a:t>
            </a:r>
            <a:r>
              <a:rPr lang="fr-FR" sz="2800" dirty="0">
                <a:latin typeface="Times New Roman" pitchFamily="18" charset="0"/>
                <a:cs typeface="Times New Roman" pitchFamily="18" charset="0"/>
              </a:rPr>
              <a:t>this subsection report the item such as owner’s equity, retained profit and other kind of stocks.</a:t>
            </a:r>
          </a:p>
          <a:p>
            <a:pPr marL="578358" indent="-514350">
              <a:buFont typeface="+mj-lt"/>
              <a:buAutoNum type="arabicPeriod" startAt="2"/>
            </a:pPr>
            <a:endParaRPr lang="fr-FR" sz="2800" dirty="0">
              <a:latin typeface="Times New Roman" pitchFamily="18" charset="0"/>
              <a:cs typeface="Times New Roman" pitchFamily="18" charset="0"/>
            </a:endParaRPr>
          </a:p>
        </p:txBody>
      </p:sp>
      <p:sp>
        <p:nvSpPr>
          <p:cNvPr id="4" name="Espace réservé de la date 3"/>
          <p:cNvSpPr>
            <a:spLocks noGrp="1"/>
          </p:cNvSpPr>
          <p:nvPr>
            <p:ph type="dt" sz="half" idx="10"/>
          </p:nvPr>
        </p:nvSpPr>
        <p:spPr/>
        <p:txBody>
          <a:bodyPr/>
          <a:lstStyle/>
          <a:p>
            <a:fld id="{35209A01-A8D3-4511-8E63-6D425690C3F8}"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7</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Espace réservé du contenu 5"/>
          <p:cNvGraphicFramePr>
            <a:graphicFrameLocks noGrp="1"/>
          </p:cNvGraphicFramePr>
          <p:nvPr>
            <p:ph idx="1"/>
          </p:nvPr>
        </p:nvGraphicFramePr>
        <p:xfrm>
          <a:off x="539552" y="476672"/>
          <a:ext cx="8301608" cy="6081896"/>
        </p:xfrm>
        <a:graphic>
          <a:graphicData uri="http://schemas.openxmlformats.org/drawingml/2006/table">
            <a:tbl>
              <a:tblPr firstRow="1" bandRow="1">
                <a:tableStyleId>{5C22544A-7EE6-4342-B048-85BDC9FD1C3A}</a:tableStyleId>
              </a:tblPr>
              <a:tblGrid>
                <a:gridCol w="4186808">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04056">
                <a:tc>
                  <a:txBody>
                    <a:bodyPr/>
                    <a:lstStyle/>
                    <a:p>
                      <a:r>
                        <a:rPr lang="fr-FR" dirty="0"/>
                        <a:t>Assets</a:t>
                      </a:r>
                    </a:p>
                  </a:txBody>
                  <a:tcPr/>
                </a:tc>
                <a:tc>
                  <a:txBody>
                    <a:bodyPr/>
                    <a:lstStyle/>
                    <a:p>
                      <a:r>
                        <a:rPr lang="fr-FR" dirty="0"/>
                        <a:t>Liabilities</a:t>
                      </a:r>
                    </a:p>
                  </a:txBody>
                  <a:tcPr/>
                </a:tc>
                <a:extLst>
                  <a:ext uri="{0D108BD9-81ED-4DB2-BD59-A6C34878D82A}">
                    <a16:rowId xmlns:a16="http://schemas.microsoft.com/office/drawing/2014/main" val="10000"/>
                  </a:ext>
                </a:extLst>
              </a:tr>
              <a:tr h="3024336">
                <a:tc>
                  <a:txBody>
                    <a:bodyPr/>
                    <a:lstStyle/>
                    <a:p>
                      <a:r>
                        <a:rPr lang="fr-FR" b="1" dirty="0"/>
                        <a:t>Current assets</a:t>
                      </a:r>
                    </a:p>
                    <a:p>
                      <a:r>
                        <a:rPr lang="fr-FR" dirty="0"/>
                        <a:t>Cash                                         </a:t>
                      </a:r>
                      <a:r>
                        <a:rPr lang="fr-FR" baseline="0" dirty="0"/>
                        <a:t>   4300</a:t>
                      </a:r>
                    </a:p>
                    <a:p>
                      <a:r>
                        <a:rPr lang="fr-FR" baseline="0" dirty="0"/>
                        <a:t>Account receivable                  2750</a:t>
                      </a:r>
                    </a:p>
                    <a:p>
                      <a:r>
                        <a:rPr lang="fr-FR" baseline="0" dirty="0"/>
                        <a:t>Inventory                                     3310</a:t>
                      </a:r>
                    </a:p>
                    <a:p>
                      <a:r>
                        <a:rPr lang="fr-FR" baseline="0" dirty="0"/>
                        <a:t>Prepaid insurance                      1700</a:t>
                      </a:r>
                    </a:p>
                    <a:p>
                      <a:r>
                        <a:rPr lang="fr-FR" b="1" baseline="0" dirty="0"/>
                        <a:t>Total current asset                  12060</a:t>
                      </a:r>
                    </a:p>
                    <a:p>
                      <a:r>
                        <a:rPr lang="fr-FR" b="1" baseline="0" dirty="0" err="1"/>
                        <a:t>Investments</a:t>
                      </a:r>
                      <a:r>
                        <a:rPr lang="fr-FR" b="1" baseline="0" dirty="0"/>
                        <a:t>                             11000</a:t>
                      </a:r>
                    </a:p>
                    <a:p>
                      <a:r>
                        <a:rPr lang="fr-FR" b="1" baseline="0" dirty="0"/>
                        <a:t>Property, plant and equipment</a:t>
                      </a:r>
                    </a:p>
                    <a:p>
                      <a:r>
                        <a:rPr lang="fr-FR" b="0" baseline="0" dirty="0"/>
                        <a:t>Land                                             6400</a:t>
                      </a:r>
                    </a:p>
                    <a:p>
                      <a:r>
                        <a:rPr lang="fr-FR" b="0" baseline="0" dirty="0"/>
                        <a:t>Buildings                                      4350</a:t>
                      </a:r>
                    </a:p>
                    <a:p>
                      <a:r>
                        <a:rPr lang="fr-FR" b="0" baseline="0" dirty="0" err="1"/>
                        <a:t>Equipments</a:t>
                      </a:r>
                      <a:r>
                        <a:rPr lang="fr-FR" b="0" baseline="0" dirty="0"/>
                        <a:t>                                 2100</a:t>
                      </a:r>
                    </a:p>
                    <a:p>
                      <a:r>
                        <a:rPr lang="fr-FR" b="0" baseline="0" dirty="0" err="1"/>
                        <a:t>Accum</a:t>
                      </a:r>
                      <a:r>
                        <a:rPr lang="fr-FR" b="0" baseline="0" dirty="0"/>
                        <a:t> </a:t>
                      </a:r>
                      <a:r>
                        <a:rPr lang="fr-FR" b="0" baseline="0" dirty="0" err="1"/>
                        <a:t>depreciation</a:t>
                      </a:r>
                      <a:r>
                        <a:rPr lang="fr-FR" b="0" baseline="0" dirty="0"/>
                        <a:t>              (1100)</a:t>
                      </a:r>
                    </a:p>
                    <a:p>
                      <a:r>
                        <a:rPr lang="fr-FR" b="1" baseline="0" dirty="0"/>
                        <a:t>Net PP&amp;E                                  11750</a:t>
                      </a:r>
                    </a:p>
                    <a:p>
                      <a:r>
                        <a:rPr lang="fr-FR" b="1" baseline="0" dirty="0"/>
                        <a:t>Intangible assets        </a:t>
                      </a:r>
                    </a:p>
                    <a:p>
                      <a:r>
                        <a:rPr lang="fr-FR" b="0" baseline="0" dirty="0"/>
                        <a:t>Goodwill                                    3000</a:t>
                      </a:r>
                    </a:p>
                    <a:p>
                      <a:r>
                        <a:rPr lang="fr-FR" b="0" baseline="0" dirty="0"/>
                        <a:t>Patents                                       2450</a:t>
                      </a:r>
                    </a:p>
                    <a:p>
                      <a:r>
                        <a:rPr lang="fr-FR" b="1" baseline="0" dirty="0"/>
                        <a:t>Total intangible assets              5450</a:t>
                      </a:r>
                    </a:p>
                    <a:p>
                      <a:r>
                        <a:rPr lang="fr-FR" b="0" baseline="0" dirty="0"/>
                        <a:t>Other assets                               2400</a:t>
                      </a:r>
                    </a:p>
                    <a:p>
                      <a:r>
                        <a:rPr lang="fr-FR" b="1" baseline="0" dirty="0"/>
                        <a:t>Total assets                              42660</a:t>
                      </a:r>
                    </a:p>
                    <a:p>
                      <a:endParaRPr lang="fr-FR" dirty="0"/>
                    </a:p>
                  </a:txBody>
                  <a:tcPr/>
                </a:tc>
                <a:tc>
                  <a:txBody>
                    <a:bodyPr/>
                    <a:lstStyle/>
                    <a:p>
                      <a:r>
                        <a:rPr lang="fr-FR" b="1" dirty="0"/>
                        <a:t>Current</a:t>
                      </a:r>
                      <a:r>
                        <a:rPr lang="fr-FR" b="1" baseline="0" dirty="0"/>
                        <a:t> liabilities</a:t>
                      </a:r>
                    </a:p>
                    <a:p>
                      <a:r>
                        <a:rPr lang="fr-FR" baseline="0" dirty="0"/>
                        <a:t>Account payable                      4000</a:t>
                      </a:r>
                    </a:p>
                    <a:p>
                      <a:r>
                        <a:rPr lang="fr-FR" baseline="0" dirty="0" err="1"/>
                        <a:t>Wage</a:t>
                      </a:r>
                      <a:r>
                        <a:rPr lang="fr-FR" baseline="0" dirty="0"/>
                        <a:t> payable                           3100</a:t>
                      </a:r>
                    </a:p>
                    <a:p>
                      <a:r>
                        <a:rPr lang="fr-FR" baseline="0" dirty="0"/>
                        <a:t>Interest payable                         1450</a:t>
                      </a:r>
                    </a:p>
                    <a:p>
                      <a:r>
                        <a:rPr lang="fr-FR" baseline="0" dirty="0"/>
                        <a:t>Taxes payable                            2400</a:t>
                      </a:r>
                    </a:p>
                    <a:p>
                      <a:r>
                        <a:rPr lang="fr-FR" b="1" baseline="0" dirty="0"/>
                        <a:t>Total current liabilities              10950</a:t>
                      </a:r>
                    </a:p>
                    <a:p>
                      <a:r>
                        <a:rPr lang="fr-FR" b="1" baseline="0" dirty="0"/>
                        <a:t>Long term liabilities </a:t>
                      </a:r>
                    </a:p>
                    <a:p>
                      <a:r>
                        <a:rPr lang="fr-FR" baseline="0" dirty="0"/>
                        <a:t>Note payable                             5400</a:t>
                      </a:r>
                    </a:p>
                    <a:p>
                      <a:r>
                        <a:rPr lang="fr-FR" baseline="0" dirty="0"/>
                        <a:t>Bonds payable                           3800</a:t>
                      </a:r>
                    </a:p>
                    <a:p>
                      <a:r>
                        <a:rPr lang="fr-FR" b="1" baseline="0" dirty="0"/>
                        <a:t>Total long term liabilities            9200</a:t>
                      </a:r>
                    </a:p>
                    <a:p>
                      <a:r>
                        <a:rPr lang="fr-FR" b="1" baseline="0" dirty="0"/>
                        <a:t>Total liabilities                           20150</a:t>
                      </a:r>
                    </a:p>
                    <a:p>
                      <a:r>
                        <a:rPr lang="fr-FR" b="1" baseline="0" dirty="0"/>
                        <a:t>Stock </a:t>
                      </a:r>
                      <a:r>
                        <a:rPr lang="fr-FR" b="1" baseline="0" dirty="0" err="1"/>
                        <a:t>holders’equity</a:t>
                      </a:r>
                      <a:endParaRPr lang="fr-FR" b="1" baseline="0" dirty="0"/>
                    </a:p>
                    <a:p>
                      <a:r>
                        <a:rPr lang="fr-FR" baseline="0" dirty="0"/>
                        <a:t>Common stock                         14350</a:t>
                      </a:r>
                    </a:p>
                    <a:p>
                      <a:r>
                        <a:rPr lang="fr-FR" baseline="0" dirty="0"/>
                        <a:t>Retained earning                      8160</a:t>
                      </a:r>
                    </a:p>
                    <a:p>
                      <a:r>
                        <a:rPr lang="fr-FR" b="1" baseline="0" dirty="0"/>
                        <a:t>Total </a:t>
                      </a:r>
                      <a:r>
                        <a:rPr lang="fr-FR" b="1" baseline="0" dirty="0" err="1"/>
                        <a:t>stockholders’equity</a:t>
                      </a:r>
                      <a:r>
                        <a:rPr lang="fr-FR" b="1" baseline="0" dirty="0"/>
                        <a:t>        22510</a:t>
                      </a:r>
                    </a:p>
                    <a:p>
                      <a:endParaRPr lang="fr-FR" baseline="0" dirty="0"/>
                    </a:p>
                    <a:p>
                      <a:endParaRPr lang="fr-FR" baseline="0" dirty="0"/>
                    </a:p>
                    <a:p>
                      <a:endParaRPr lang="fr-FR" baseline="0" dirty="0"/>
                    </a:p>
                    <a:p>
                      <a:r>
                        <a:rPr lang="fr-FR" b="1" baseline="0" dirty="0"/>
                        <a:t>Total liabilities                           42660</a:t>
                      </a:r>
                    </a:p>
                    <a:p>
                      <a:endParaRPr lang="fr-FR" b="1" dirty="0"/>
                    </a:p>
                  </a:txBody>
                  <a:tcPr/>
                </a:tc>
                <a:extLst>
                  <a:ext uri="{0D108BD9-81ED-4DB2-BD59-A6C34878D82A}">
                    <a16:rowId xmlns:a16="http://schemas.microsoft.com/office/drawing/2014/main" val="10001"/>
                  </a:ext>
                </a:extLst>
              </a:tr>
            </a:tbl>
          </a:graphicData>
        </a:graphic>
      </p:graphicFrame>
      <p:sp>
        <p:nvSpPr>
          <p:cNvPr id="3" name="Espace réservé de la date 2"/>
          <p:cNvSpPr>
            <a:spLocks noGrp="1"/>
          </p:cNvSpPr>
          <p:nvPr>
            <p:ph type="dt" sz="half" idx="10"/>
          </p:nvPr>
        </p:nvSpPr>
        <p:spPr/>
        <p:txBody>
          <a:bodyPr/>
          <a:lstStyle/>
          <a:p>
            <a:fld id="{A98A24D1-80DB-4177-B9F7-19256DFE7E05}" type="datetime1">
              <a:rPr lang="fr-FR" smtClean="0"/>
              <a:pPr/>
              <a:t>21/03/2020</a:t>
            </a:fld>
            <a:endParaRPr lang="fr-FR"/>
          </a:p>
        </p:txBody>
      </p:sp>
      <p:sp>
        <p:nvSpPr>
          <p:cNvPr id="4" name="Espace réservé du numéro de diapositive 3"/>
          <p:cNvSpPr>
            <a:spLocks noGrp="1"/>
          </p:cNvSpPr>
          <p:nvPr>
            <p:ph type="sldNum" sz="quarter" idx="12"/>
          </p:nvPr>
        </p:nvSpPr>
        <p:spPr/>
        <p:txBody>
          <a:bodyPr/>
          <a:lstStyle/>
          <a:p>
            <a:fld id="{D66A0EB9-9F54-4629-8F65-904EA0C45650}" type="slidenum">
              <a:rPr lang="fr-FR" smtClean="0"/>
              <a:pPr/>
              <a:t>8</a:t>
            </a:fld>
            <a:endParaRPr lang="fr-FR"/>
          </a:p>
        </p:txBody>
      </p:sp>
      <p:sp>
        <p:nvSpPr>
          <p:cNvPr id="5" name="Espace réservé du pied de page 4"/>
          <p:cNvSpPr>
            <a:spLocks noGrp="1"/>
          </p:cNvSpPr>
          <p:nvPr>
            <p:ph type="ftr" sz="quarter" idx="11"/>
          </p:nvPr>
        </p:nvSpPr>
        <p:spPr/>
        <p:txBody>
          <a:bodyPr/>
          <a:lstStyle/>
          <a:p>
            <a:r>
              <a:rPr lang="fr-FR"/>
              <a:t>Dr. Guechari yasmina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073274"/>
          </a:xfrm>
        </p:spPr>
        <p:txBody>
          <a:bodyPr/>
          <a:lstStyle/>
          <a:p>
            <a:r>
              <a:rPr lang="fr-FR" dirty="0"/>
              <a:t>III. Income statement</a:t>
            </a:r>
          </a:p>
        </p:txBody>
      </p:sp>
      <p:sp>
        <p:nvSpPr>
          <p:cNvPr id="3" name="Espace réservé du contenu 2"/>
          <p:cNvSpPr>
            <a:spLocks noGrp="1"/>
          </p:cNvSpPr>
          <p:nvPr>
            <p:ph idx="1"/>
          </p:nvPr>
        </p:nvSpPr>
        <p:spPr>
          <a:xfrm>
            <a:off x="457200" y="1412776"/>
            <a:ext cx="8229600" cy="5042032"/>
          </a:xfrm>
        </p:spPr>
        <p:txBody>
          <a:bodyPr>
            <a:normAutofit/>
          </a:bodyPr>
          <a:lstStyle/>
          <a:p>
            <a:r>
              <a:rPr lang="fr-FR" sz="2800" b="1" dirty="0">
                <a:latin typeface="Traditional Arabic" pitchFamily="18" charset="-78"/>
                <a:cs typeface="Traditional Arabic" pitchFamily="18" charset="-78"/>
              </a:rPr>
              <a:t>Income statement: </a:t>
            </a:r>
            <a:r>
              <a:rPr lang="fr-FR" sz="2800" dirty="0">
                <a:latin typeface="Traditional Arabic" pitchFamily="18" charset="-78"/>
                <a:cs typeface="Traditional Arabic" pitchFamily="18" charset="-78"/>
              </a:rPr>
              <a:t>is a financial statement which shows the profit ability of the company or the company ability to produce earning. The income statement is comprised of two main sections: revenue section and the expenses section.</a:t>
            </a:r>
          </a:p>
          <a:p>
            <a:r>
              <a:rPr lang="fr-FR" sz="2800" b="1" dirty="0">
                <a:latin typeface="Traditional Arabic" pitchFamily="18" charset="-78"/>
                <a:cs typeface="Traditional Arabic" pitchFamily="18" charset="-78"/>
              </a:rPr>
              <a:t>Revenue: </a:t>
            </a:r>
            <a:r>
              <a:rPr lang="fr-FR" sz="2800" dirty="0">
                <a:latin typeface="Traditional Arabic" pitchFamily="18" charset="-78"/>
                <a:cs typeface="Traditional Arabic" pitchFamily="18" charset="-78"/>
              </a:rPr>
              <a:t>only income generated by any business it will be considered revenue, this revenue is given as follow: Price per unit x unit sold</a:t>
            </a:r>
          </a:p>
          <a:p>
            <a:r>
              <a:rPr lang="fr-FR" sz="2800" b="1" dirty="0">
                <a:latin typeface="Traditional Arabic" pitchFamily="18" charset="-78"/>
                <a:cs typeface="Traditional Arabic" pitchFamily="18" charset="-78"/>
              </a:rPr>
              <a:t>Expenses:</a:t>
            </a:r>
            <a:r>
              <a:rPr lang="fr-FR" sz="2800" dirty="0">
                <a:latin typeface="Traditional Arabic" pitchFamily="18" charset="-78"/>
                <a:cs typeface="Traditional Arabic" pitchFamily="18" charset="-78"/>
              </a:rPr>
              <a:t> can be classified to operating expenses and non operating expenses.</a:t>
            </a:r>
          </a:p>
        </p:txBody>
      </p:sp>
      <p:sp>
        <p:nvSpPr>
          <p:cNvPr id="4" name="Espace réservé de la date 3"/>
          <p:cNvSpPr>
            <a:spLocks noGrp="1"/>
          </p:cNvSpPr>
          <p:nvPr>
            <p:ph type="dt" sz="half" idx="10"/>
          </p:nvPr>
        </p:nvSpPr>
        <p:spPr/>
        <p:txBody>
          <a:bodyPr/>
          <a:lstStyle/>
          <a:p>
            <a:fld id="{FD9DD20E-8007-4CD4-B866-EA9371D2DB27}" type="datetime1">
              <a:rPr lang="fr-FR" smtClean="0"/>
              <a:pPr/>
              <a:t>21/03/2020</a:t>
            </a:fld>
            <a:endParaRPr lang="fr-FR"/>
          </a:p>
        </p:txBody>
      </p:sp>
      <p:sp>
        <p:nvSpPr>
          <p:cNvPr id="5" name="Espace réservé du numéro de diapositive 4"/>
          <p:cNvSpPr>
            <a:spLocks noGrp="1"/>
          </p:cNvSpPr>
          <p:nvPr>
            <p:ph type="sldNum" sz="quarter" idx="12"/>
          </p:nvPr>
        </p:nvSpPr>
        <p:spPr/>
        <p:txBody>
          <a:bodyPr/>
          <a:lstStyle/>
          <a:p>
            <a:fld id="{D66A0EB9-9F54-4629-8F65-904EA0C45650}" type="slidenum">
              <a:rPr lang="fr-FR" smtClean="0"/>
              <a:pPr/>
              <a:t>9</a:t>
            </a:fld>
            <a:endParaRPr lang="fr-FR"/>
          </a:p>
        </p:txBody>
      </p:sp>
      <p:sp>
        <p:nvSpPr>
          <p:cNvPr id="6" name="Espace réservé du pied de page 5"/>
          <p:cNvSpPr>
            <a:spLocks noGrp="1"/>
          </p:cNvSpPr>
          <p:nvPr>
            <p:ph type="ftr" sz="quarter" idx="11"/>
          </p:nvPr>
        </p:nvSpPr>
        <p:spPr/>
        <p:txBody>
          <a:bodyPr/>
          <a:lstStyle/>
          <a:p>
            <a:r>
              <a:rPr lang="fr-FR"/>
              <a:t>Dr. Guechari yasmina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5927</TotalTime>
  <Words>1061</Words>
  <Application>Microsoft Macintosh PowerPoint</Application>
  <PresentationFormat>Affichage à l'écran (4:3)</PresentationFormat>
  <Paragraphs>207</Paragraphs>
  <Slides>13</Slides>
  <Notes>1</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13</vt:i4>
      </vt:variant>
    </vt:vector>
  </HeadingPairs>
  <TitlesOfParts>
    <vt:vector size="21" baseType="lpstr">
      <vt:lpstr>Calibri</vt:lpstr>
      <vt:lpstr>Century Gothic</vt:lpstr>
      <vt:lpstr>Times New Roman</vt:lpstr>
      <vt:lpstr>Traditional Arabic</vt:lpstr>
      <vt:lpstr>Verdana</vt:lpstr>
      <vt:lpstr>Wingdings</vt:lpstr>
      <vt:lpstr>Wingdings 2</vt:lpstr>
      <vt:lpstr>Verve</vt:lpstr>
      <vt:lpstr>Balance sheet and income statement</vt:lpstr>
      <vt:lpstr>I. Trial balance</vt:lpstr>
      <vt:lpstr>I. Trial balance</vt:lpstr>
      <vt:lpstr>II. Balance sheet</vt:lpstr>
      <vt:lpstr>II. Balance sheet</vt:lpstr>
      <vt:lpstr>II. Balance sheet</vt:lpstr>
      <vt:lpstr>II. Balance sheet</vt:lpstr>
      <vt:lpstr>Présentation PowerPoint</vt:lpstr>
      <vt:lpstr>III. Income statement</vt:lpstr>
      <vt:lpstr>III. Income statement</vt:lpstr>
      <vt:lpstr>V. Income statement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Accounting</dc:title>
  <dc:creator>MEBARKI YASMINA</dc:creator>
  <cp:lastModifiedBy>Guechariuniv2016@gmail.com</cp:lastModifiedBy>
  <cp:revision>234</cp:revision>
  <dcterms:created xsi:type="dcterms:W3CDTF">2018-10-28T13:37:53Z</dcterms:created>
  <dcterms:modified xsi:type="dcterms:W3CDTF">2020-03-21T14:49:21Z</dcterms:modified>
  <cp:contentStatus/>
</cp:coreProperties>
</file>