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94" r:id="rId3"/>
    <p:sldId id="296" r:id="rId4"/>
    <p:sldId id="256" r:id="rId5"/>
    <p:sldId id="257" r:id="rId6"/>
    <p:sldId id="276" r:id="rId7"/>
    <p:sldId id="277" r:id="rId8"/>
    <p:sldId id="278" r:id="rId9"/>
    <p:sldId id="283" r:id="rId10"/>
    <p:sldId id="284" r:id="rId11"/>
    <p:sldId id="280" r:id="rId12"/>
    <p:sldId id="285" r:id="rId13"/>
    <p:sldId id="286" r:id="rId14"/>
    <p:sldId id="282" r:id="rId15"/>
    <p:sldId id="287" r:id="rId16"/>
    <p:sldId id="288" r:id="rId17"/>
    <p:sldId id="289" r:id="rId18"/>
    <p:sldId id="290" r:id="rId19"/>
    <p:sldId id="291" r:id="rId20"/>
    <p:sldId id="292"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268EC67-1FD0-4E1C-825B-9D34EDAB7A6D}" type="datetimeFigureOut">
              <a:rPr lang="fr-FR"/>
              <a:pPr>
                <a:defRPr/>
              </a:pPr>
              <a:t>02/06/2020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502FB1C-B1EF-4D97-A879-600E4AF672D5}"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3556"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4B8F60-0A66-4829-8046-05555C39F076}" type="slidenum">
              <a:rPr lang="fr-FR" altLang="fr-FR">
                <a:latin typeface="Calibri" panose="020F0502020204030204" pitchFamily="34" charset="0"/>
              </a:rPr>
              <a:pPr/>
              <a:t>17</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97D66E4E-B4B5-4CB2-BE0E-9C00A2F84E57}"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AE54FF2-CDEA-4AC8-8021-A9F6142E50C7}" type="slidenum">
              <a:rPr lang="fr-FR" altLang="fr-FR"/>
              <a:pPr/>
              <a:t>‹N°›</a:t>
            </a:fld>
            <a:endParaRPr lang="fr-FR" altLang="fr-FR"/>
          </a:p>
        </p:txBody>
      </p:sp>
    </p:spTree>
    <p:extLst>
      <p:ext uri="{BB962C8B-B14F-4D97-AF65-F5344CB8AC3E}">
        <p14:creationId xmlns:p14="http://schemas.microsoft.com/office/powerpoint/2010/main" val="112534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52D5666-7C74-429B-B8C8-9591E457DBAB}"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B666622-A6A7-4E34-A882-39E178E7DD12}" type="slidenum">
              <a:rPr lang="fr-FR" altLang="fr-FR"/>
              <a:pPr/>
              <a:t>‹N°›</a:t>
            </a:fld>
            <a:endParaRPr lang="fr-FR" altLang="fr-FR"/>
          </a:p>
        </p:txBody>
      </p:sp>
    </p:spTree>
    <p:extLst>
      <p:ext uri="{BB962C8B-B14F-4D97-AF65-F5344CB8AC3E}">
        <p14:creationId xmlns:p14="http://schemas.microsoft.com/office/powerpoint/2010/main" val="371760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9B6E539-2780-4946-93DA-6BA4698AB638}"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751103D-6535-4794-B706-8AD4F52D7D66}" type="slidenum">
              <a:rPr lang="fr-FR" altLang="fr-FR"/>
              <a:pPr/>
              <a:t>‹N°›</a:t>
            </a:fld>
            <a:endParaRPr lang="fr-FR" altLang="fr-FR"/>
          </a:p>
        </p:txBody>
      </p:sp>
    </p:spTree>
    <p:extLst>
      <p:ext uri="{BB962C8B-B14F-4D97-AF65-F5344CB8AC3E}">
        <p14:creationId xmlns:p14="http://schemas.microsoft.com/office/powerpoint/2010/main" val="146753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Brickwork-HD-R1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20650" y="293688"/>
            <a:ext cx="8524875"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3165475" y="5111750"/>
            <a:ext cx="38735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668401" y="662656"/>
            <a:ext cx="7316390" cy="2766528"/>
          </a:xfrm>
        </p:spPr>
        <p:txBody>
          <a:bodyPr anchor="b"/>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10" name="Date Placeholder 3"/>
          <p:cNvSpPr>
            <a:spLocks noGrp="1"/>
          </p:cNvSpPr>
          <p:nvPr>
            <p:ph type="dt" sz="half" idx="10"/>
          </p:nvPr>
        </p:nvSpPr>
        <p:spPr>
          <a:xfrm rot="21420000">
            <a:off x="3711575" y="4578350"/>
            <a:ext cx="4606925" cy="1163638"/>
          </a:xfrm>
        </p:spPr>
        <p:txBody>
          <a:bodyPr/>
          <a:lstStyle>
            <a:lvl1pPr algn="ctr">
              <a:defRPr sz="4050" dirty="0">
                <a:solidFill>
                  <a:schemeClr val="accent1">
                    <a:lumMod val="50000"/>
                  </a:schemeClr>
                </a:solidFill>
              </a:defRPr>
            </a:lvl1pPr>
          </a:lstStyle>
          <a:p>
            <a:pPr>
              <a:defRPr/>
            </a:pPr>
            <a:fld id="{9578E777-6A4F-4337-81FD-3FB494974EF8}" type="datetimeFigureOut">
              <a:rPr lang="en-US"/>
              <a:pPr>
                <a:defRPr/>
              </a:pPr>
              <a:t>6/2/2020</a:t>
            </a:fld>
            <a:endParaRPr lang="en-US"/>
          </a:p>
        </p:txBody>
      </p:sp>
      <p:sp>
        <p:nvSpPr>
          <p:cNvPr id="11" name="Footer Placeholder 4"/>
          <p:cNvSpPr>
            <a:spLocks noGrp="1"/>
          </p:cNvSpPr>
          <p:nvPr>
            <p:ph type="ftr" sz="quarter" idx="11"/>
          </p:nvPr>
        </p:nvSpPr>
        <p:spPr>
          <a:xfrm rot="21420000">
            <a:off x="-4763" y="4883150"/>
            <a:ext cx="3035301" cy="1195388"/>
          </a:xfrm>
        </p:spPr>
        <p:txBody>
          <a:bodyPr/>
          <a:lstStyle>
            <a:lvl1pPr algn="r">
              <a:defRPr lang="en-US" sz="4050" dirty="0"/>
            </a:lvl1pPr>
          </a:lstStyle>
          <a:p>
            <a:pPr>
              <a:defRPr/>
            </a:pPr>
            <a:endParaRPr/>
          </a:p>
        </p:txBody>
      </p:sp>
      <p:sp>
        <p:nvSpPr>
          <p:cNvPr id="12" name="Slide Number Placeholder 5"/>
          <p:cNvSpPr>
            <a:spLocks noGrp="1"/>
          </p:cNvSpPr>
          <p:nvPr>
            <p:ph type="sldNum" sz="quarter" idx="12"/>
          </p:nvPr>
        </p:nvSpPr>
        <p:spPr>
          <a:xfrm rot="21420000">
            <a:off x="7388225" y="3832225"/>
            <a:ext cx="681038" cy="498475"/>
          </a:xfrm>
        </p:spPr>
        <p:txBody>
          <a:bodyPr/>
          <a:lstStyle>
            <a:lvl1pPr>
              <a:defRPr sz="1800">
                <a:solidFill>
                  <a:srgbClr val="404040"/>
                </a:solidFill>
              </a:defRPr>
            </a:lvl1pPr>
          </a:lstStyle>
          <a:p>
            <a:fld id="{12EF07F9-4773-47D3-97D5-0CE052EC9CF9}" type="slidenum">
              <a:rPr lang="en-US" altLang="fr-FR"/>
              <a:pPr/>
              <a:t>‹N°›</a:t>
            </a:fld>
            <a:endParaRPr lang="en-US" altLang="fr-FR"/>
          </a:p>
        </p:txBody>
      </p:sp>
    </p:spTree>
    <p:extLst>
      <p:ext uri="{BB962C8B-B14F-4D97-AF65-F5344CB8AC3E}">
        <p14:creationId xmlns:p14="http://schemas.microsoft.com/office/powerpoint/2010/main" val="336943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57357B7C-0D82-47E8-A394-E5E66709AEDE}"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51B8A7EB-D56F-47FE-875C-65F5A6DE503E}" type="slidenum">
              <a:rPr lang="en-US" altLang="fr-FR"/>
              <a:pPr/>
              <a:t>‹N°›</a:t>
            </a:fld>
            <a:endParaRPr lang="en-US" altLang="fr-FR"/>
          </a:p>
        </p:txBody>
      </p:sp>
    </p:spTree>
    <p:extLst>
      <p:ext uri="{BB962C8B-B14F-4D97-AF65-F5344CB8AC3E}">
        <p14:creationId xmlns:p14="http://schemas.microsoft.com/office/powerpoint/2010/main" val="374763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lstStyle>
            <a:lvl1pPr algn="l">
              <a:defRPr sz="4050"/>
            </a:lvl1pPr>
          </a:lstStyle>
          <a:p>
            <a:r>
              <a:rPr lang="fr-FR"/>
              <a:t>Modifiez le style du titre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FFEB0E82-50B4-4417-B40D-638A59BD5110}" type="datetimeFigureOut">
              <a:rPr lang="en-US"/>
              <a:pPr>
                <a:defRPr/>
              </a:pPr>
              <a:t>6/2/2020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E247AB-3575-4665-9854-C816B000E814}" type="slidenum">
              <a:rPr lang="en-US" altLang="fr-FR"/>
              <a:pPr/>
              <a:t>‹N°›</a:t>
            </a:fld>
            <a:endParaRPr lang="en-US" altLang="fr-FR"/>
          </a:p>
        </p:txBody>
      </p:sp>
    </p:spTree>
    <p:extLst>
      <p:ext uri="{BB962C8B-B14F-4D97-AF65-F5344CB8AC3E}">
        <p14:creationId xmlns:p14="http://schemas.microsoft.com/office/powerpoint/2010/main" val="99234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5"/>
          </p:nvPr>
        </p:nvSpPr>
        <p:spPr/>
        <p:txBody>
          <a:bodyPr/>
          <a:lstStyle>
            <a:lvl1pPr>
              <a:defRPr/>
            </a:lvl1pPr>
          </a:lstStyle>
          <a:p>
            <a:pPr>
              <a:defRPr/>
            </a:pPr>
            <a:fld id="{555474F5-22C4-4F97-8A61-F55669E91347}" type="datetimeFigureOut">
              <a:rPr lang="en-US"/>
              <a:pPr>
                <a:defRPr/>
              </a:pPr>
              <a:t>6/2/2020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6C735F7F-694C-4059-83AA-91D158E2935F}" type="slidenum">
              <a:rPr lang="en-US" altLang="fr-FR"/>
              <a:pPr/>
              <a:t>‹N°›</a:t>
            </a:fld>
            <a:endParaRPr lang="en-US" altLang="fr-FR"/>
          </a:p>
        </p:txBody>
      </p:sp>
    </p:spTree>
    <p:extLst>
      <p:ext uri="{BB962C8B-B14F-4D97-AF65-F5344CB8AC3E}">
        <p14:creationId xmlns:p14="http://schemas.microsoft.com/office/powerpoint/2010/main" val="119949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3"/>
          <p:cNvSpPr>
            <a:spLocks noGrp="1"/>
          </p:cNvSpPr>
          <p:nvPr>
            <p:ph sz="quarter" idx="13"/>
          </p:nvPr>
        </p:nvSpPr>
        <p:spPr>
          <a:xfrm>
            <a:off x="514352" y="2861733"/>
            <a:ext cx="3816534"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3" name="Content Placeholder 5"/>
          <p:cNvSpPr>
            <a:spLocks noGrp="1"/>
          </p:cNvSpPr>
          <p:nvPr>
            <p:ph sz="quarter" idx="14"/>
          </p:nvPr>
        </p:nvSpPr>
        <p:spPr>
          <a:xfrm>
            <a:off x="4495477" y="2861733"/>
            <a:ext cx="3816535"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5"/>
          </p:nvPr>
        </p:nvSpPr>
        <p:spPr/>
        <p:txBody>
          <a:bodyPr/>
          <a:lstStyle>
            <a:lvl1pPr>
              <a:defRPr/>
            </a:lvl1pPr>
          </a:lstStyle>
          <a:p>
            <a:pPr>
              <a:defRPr/>
            </a:pPr>
            <a:fld id="{8BE94150-C5EA-451F-BEE6-A8325A1E906D}" type="datetimeFigureOut">
              <a:rPr lang="en-US"/>
              <a:pPr>
                <a:defRPr/>
              </a:pPr>
              <a:t>6/2/2020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C9CA334A-DB01-4790-9173-38A81AF778A6}" type="slidenum">
              <a:rPr lang="en-US" altLang="fr-FR"/>
              <a:pPr/>
              <a:t>‹N°›</a:t>
            </a:fld>
            <a:endParaRPr lang="en-US" altLang="fr-FR"/>
          </a:p>
        </p:txBody>
      </p:sp>
    </p:spTree>
    <p:extLst>
      <p:ext uri="{BB962C8B-B14F-4D97-AF65-F5344CB8AC3E}">
        <p14:creationId xmlns:p14="http://schemas.microsoft.com/office/powerpoint/2010/main" val="104211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12A87B91-BBAD-4436-B106-BD67D06FBC80}" type="datetimeFigureOut">
              <a:rPr lang="en-US"/>
              <a:pPr>
                <a:defRPr/>
              </a:pPr>
              <a:t>6/2/2020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DCCB3D-FA09-46AD-BB16-CC06F498938F}" type="slidenum">
              <a:rPr lang="en-US" altLang="fr-FR"/>
              <a:pPr/>
              <a:t>‹N°›</a:t>
            </a:fld>
            <a:endParaRPr lang="en-US" altLang="fr-FR"/>
          </a:p>
        </p:txBody>
      </p:sp>
    </p:spTree>
    <p:extLst>
      <p:ext uri="{BB962C8B-B14F-4D97-AF65-F5344CB8AC3E}">
        <p14:creationId xmlns:p14="http://schemas.microsoft.com/office/powerpoint/2010/main" val="471554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5802A-288E-4E24-BD30-B5EE7D822367}" type="datetimeFigureOut">
              <a:rPr lang="en-US"/>
              <a:pPr>
                <a:defRPr/>
              </a:pPr>
              <a:t>6/2/2020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82EE097-18EA-4A44-96B8-0BFD5F470297}" type="slidenum">
              <a:rPr lang="en-US" altLang="fr-FR"/>
              <a:pPr/>
              <a:t>‹N°›</a:t>
            </a:fld>
            <a:endParaRPr lang="en-US" altLang="fr-FR"/>
          </a:p>
        </p:txBody>
      </p:sp>
    </p:spTree>
    <p:extLst>
      <p:ext uri="{BB962C8B-B14F-4D97-AF65-F5344CB8AC3E}">
        <p14:creationId xmlns:p14="http://schemas.microsoft.com/office/powerpoint/2010/main" val="399320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lstStyle>
            <a:lvl1pPr algn="ctr">
              <a:defRPr sz="2700"/>
            </a:lvl1pPr>
          </a:lstStyle>
          <a:p>
            <a:r>
              <a:rPr lang="fr-FR"/>
              <a:t>Modifiez le style du titre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4"/>
          </p:nvPr>
        </p:nvSpPr>
        <p:spPr/>
        <p:txBody>
          <a:bodyPr/>
          <a:lstStyle>
            <a:lvl1pPr>
              <a:defRPr/>
            </a:lvl1pPr>
          </a:lstStyle>
          <a:p>
            <a:pPr>
              <a:defRPr/>
            </a:pPr>
            <a:fld id="{EF789B2C-B730-4926-A54B-4DD558031B16}" type="datetimeFigureOut">
              <a:rPr lang="en-US"/>
              <a:pPr>
                <a:defRPr/>
              </a:pPr>
              <a:t>6/2/2020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84DD1CB6-6FEA-46BE-B4A5-C8EA62973E4E}" type="slidenum">
              <a:rPr lang="en-US" altLang="fr-FR"/>
              <a:pPr/>
              <a:t>‹N°›</a:t>
            </a:fld>
            <a:endParaRPr lang="en-US" altLang="fr-FR"/>
          </a:p>
        </p:txBody>
      </p:sp>
    </p:spTree>
    <p:extLst>
      <p:ext uri="{BB962C8B-B14F-4D97-AF65-F5344CB8AC3E}">
        <p14:creationId xmlns:p14="http://schemas.microsoft.com/office/powerpoint/2010/main" val="364934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0E312FD-A942-42D0-90B1-6E8A754BA8CF}"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1882EA8-2B64-400F-9275-7213BD6EC55F}" type="slidenum">
              <a:rPr lang="fr-FR" altLang="fr-FR"/>
              <a:pPr/>
              <a:t>‹N°›</a:t>
            </a:fld>
            <a:endParaRPr lang="fr-FR" altLang="fr-FR"/>
          </a:p>
        </p:txBody>
      </p:sp>
    </p:spTree>
    <p:extLst>
      <p:ext uri="{BB962C8B-B14F-4D97-AF65-F5344CB8AC3E}">
        <p14:creationId xmlns:p14="http://schemas.microsoft.com/office/powerpoint/2010/main" val="3242737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lstStyle>
            <a:lvl1pPr algn="ctr">
              <a:defRPr sz="2700"/>
            </a:lvl1pPr>
          </a:lstStyle>
          <a:p>
            <a:r>
              <a:rPr lang="fr-FR"/>
              <a:t>Modifiez le style du titre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1" y="2709053"/>
            <a:ext cx="4758976" cy="2362481"/>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735F0693-E2F0-4C9B-A9F1-EF35F7D71140}"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6AB322-726B-49A5-BDD7-B8F43EFBB73A}" type="slidenum">
              <a:rPr lang="en-US" altLang="fr-FR"/>
              <a:pPr/>
              <a:t>‹N°›</a:t>
            </a:fld>
            <a:endParaRPr lang="en-US" altLang="fr-FR"/>
          </a:p>
        </p:txBody>
      </p:sp>
    </p:spTree>
    <p:extLst>
      <p:ext uri="{BB962C8B-B14F-4D97-AF65-F5344CB8AC3E}">
        <p14:creationId xmlns:p14="http://schemas.microsoft.com/office/powerpoint/2010/main" val="197668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732F4B9A-FF0C-4586-86C9-6BEDEF402937}"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86B6F9-F1FE-42C1-B48C-B8B5B2884483}" type="slidenum">
              <a:rPr lang="en-US" altLang="fr-FR"/>
              <a:pPr/>
              <a:t>‹N°›</a:t>
            </a:fld>
            <a:endParaRPr lang="en-US" altLang="fr-FR"/>
          </a:p>
        </p:txBody>
      </p:sp>
    </p:spTree>
    <p:extLst>
      <p:ext uri="{BB962C8B-B14F-4D97-AF65-F5344CB8AC3E}">
        <p14:creationId xmlns:p14="http://schemas.microsoft.com/office/powerpoint/2010/main" val="1870524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lstStyle>
            <a:lvl1pPr algn="ctr">
              <a:defRPr sz="3600"/>
            </a:lvl1pPr>
          </a:lstStyle>
          <a:p>
            <a:r>
              <a:rPr lang="fr-FR"/>
              <a:t>Modifiez le style du titre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8707C0E9-C661-40E0-9678-FA18C7A022DA}"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00D6F9-0FBE-49F3-B807-26E18861D3C3}" type="slidenum">
              <a:rPr lang="en-US" altLang="fr-FR"/>
              <a:pPr/>
              <a:t>‹N°›</a:t>
            </a:fld>
            <a:endParaRPr lang="en-US" altLang="fr-FR"/>
          </a:p>
        </p:txBody>
      </p:sp>
    </p:spTree>
    <p:extLst>
      <p:ext uri="{BB962C8B-B14F-4D97-AF65-F5344CB8AC3E}">
        <p14:creationId xmlns:p14="http://schemas.microsoft.com/office/powerpoint/2010/main" val="1316470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2"/>
          <p:cNvSpPr txBox="1"/>
          <p:nvPr/>
        </p:nvSpPr>
        <p:spPr>
          <a:xfrm>
            <a:off x="514350" y="892175"/>
            <a:ext cx="4572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13"/>
          <p:cNvSpPr txBox="1"/>
          <p:nvPr/>
        </p:nvSpPr>
        <p:spPr>
          <a:xfrm>
            <a:off x="7854950" y="2922588"/>
            <a:ext cx="4572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841299" y="685800"/>
            <a:ext cx="7143765" cy="2916704"/>
          </a:xfrm>
        </p:spPr>
        <p:txBody>
          <a:bodyPr/>
          <a:lstStyle>
            <a:lvl1pPr algn="ctr">
              <a:defRPr sz="3600"/>
            </a:lvl1pPr>
          </a:lstStyle>
          <a:p>
            <a:r>
              <a:rPr lang="fr-FR"/>
              <a:t>Modifiez le style du titre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Date Placeholder 4"/>
          <p:cNvSpPr>
            <a:spLocks noGrp="1"/>
          </p:cNvSpPr>
          <p:nvPr>
            <p:ph type="dt" sz="half" idx="14"/>
          </p:nvPr>
        </p:nvSpPr>
        <p:spPr/>
        <p:txBody>
          <a:bodyPr/>
          <a:lstStyle>
            <a:lvl1pPr>
              <a:defRPr/>
            </a:lvl1pPr>
          </a:lstStyle>
          <a:p>
            <a:pPr>
              <a:defRPr/>
            </a:pPr>
            <a:fld id="{7E37EC5D-BA96-4F34-ACA2-5FB3DCB8F987}" type="datetimeFigureOut">
              <a:rPr lang="en-US"/>
              <a:pPr>
                <a:defRPr/>
              </a:pPr>
              <a:t>6/2/2020</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3F51CB0B-BFA7-43E9-B718-B8EDD7BB64D1}" type="slidenum">
              <a:rPr lang="en-US" altLang="fr-FR"/>
              <a:pPr/>
              <a:t>‹N°›</a:t>
            </a:fld>
            <a:endParaRPr lang="en-US" altLang="fr-FR"/>
          </a:p>
        </p:txBody>
      </p:sp>
    </p:spTree>
    <p:extLst>
      <p:ext uri="{BB962C8B-B14F-4D97-AF65-F5344CB8AC3E}">
        <p14:creationId xmlns:p14="http://schemas.microsoft.com/office/powerpoint/2010/main" val="2109231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lstStyle>
            <a:lvl1pPr algn="l">
              <a:defRPr sz="3600"/>
            </a:lvl1pPr>
          </a:lstStyle>
          <a:p>
            <a:r>
              <a:rPr lang="fr-FR"/>
              <a:t>Modifiez le style du titre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C9995366-2759-48AA-A3A4-5C51F575ADFF}"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CDC63D-64D2-4E0D-AC1E-84D7497950C9}" type="slidenum">
              <a:rPr lang="en-US" altLang="fr-FR"/>
              <a:pPr/>
              <a:t>‹N°›</a:t>
            </a:fld>
            <a:endParaRPr lang="en-US" altLang="fr-FR"/>
          </a:p>
        </p:txBody>
      </p:sp>
    </p:spTree>
    <p:extLst>
      <p:ext uri="{BB962C8B-B14F-4D97-AF65-F5344CB8AC3E}">
        <p14:creationId xmlns:p14="http://schemas.microsoft.com/office/powerpoint/2010/main" val="1904603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3" name="Date Placeholder 3"/>
          <p:cNvSpPr>
            <a:spLocks noGrp="1"/>
          </p:cNvSpPr>
          <p:nvPr>
            <p:ph type="dt" sz="half" idx="18"/>
          </p:nvPr>
        </p:nvSpPr>
        <p:spPr/>
        <p:txBody>
          <a:bodyPr/>
          <a:lstStyle>
            <a:lvl1pPr>
              <a:defRPr/>
            </a:lvl1pPr>
          </a:lstStyle>
          <a:p>
            <a:pPr>
              <a:defRPr/>
            </a:pPr>
            <a:fld id="{957F9320-67CB-4747-9E74-AB17A0AC18B4}" type="datetimeFigureOut">
              <a:rPr lang="en-US"/>
              <a:pPr>
                <a:defRPr/>
              </a:pPr>
              <a:t>6/2/2020</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E3073FCA-0BC6-42E0-ADD2-84D2203950F8}" type="slidenum">
              <a:rPr lang="en-US" altLang="fr-FR"/>
              <a:pPr/>
              <a:t>‹N°›</a:t>
            </a:fld>
            <a:endParaRPr lang="en-US" altLang="fr-FR"/>
          </a:p>
        </p:txBody>
      </p:sp>
    </p:spTree>
    <p:extLst>
      <p:ext uri="{BB962C8B-B14F-4D97-AF65-F5344CB8AC3E}">
        <p14:creationId xmlns:p14="http://schemas.microsoft.com/office/powerpoint/2010/main" val="346177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3176999" y="4389286"/>
            <a:ext cx="2482596" cy="985300"/>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2" name="Date Placeholder 3"/>
          <p:cNvSpPr>
            <a:spLocks noGrp="1"/>
          </p:cNvSpPr>
          <p:nvPr>
            <p:ph type="dt" sz="half" idx="23"/>
          </p:nvPr>
        </p:nvSpPr>
        <p:spPr/>
        <p:txBody>
          <a:bodyPr/>
          <a:lstStyle>
            <a:lvl1pPr>
              <a:defRPr/>
            </a:lvl1pPr>
          </a:lstStyle>
          <a:p>
            <a:pPr>
              <a:defRPr/>
            </a:pPr>
            <a:fld id="{897DAF2F-39E3-4531-BF6C-FA487A627505}" type="datetimeFigureOut">
              <a:rPr lang="en-US"/>
              <a:pPr>
                <a:defRPr/>
              </a:pPr>
              <a:t>6/2/2020</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9DC75C4D-A1A9-46B3-9399-106999FAB9A9}" type="slidenum">
              <a:rPr lang="en-US" altLang="fr-FR"/>
              <a:pPr/>
              <a:t>‹N°›</a:t>
            </a:fld>
            <a:endParaRPr lang="en-US" altLang="fr-FR"/>
          </a:p>
        </p:txBody>
      </p:sp>
    </p:spTree>
    <p:extLst>
      <p:ext uri="{BB962C8B-B14F-4D97-AF65-F5344CB8AC3E}">
        <p14:creationId xmlns:p14="http://schemas.microsoft.com/office/powerpoint/2010/main" val="1354527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86D7AABB-606B-4E7D-9925-22E6106AD505}"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347E2438-7313-41BA-A840-C3972318B9E8}" type="slidenum">
              <a:rPr lang="en-US" altLang="fr-FR"/>
              <a:pPr/>
              <a:t>‹N°›</a:t>
            </a:fld>
            <a:endParaRPr lang="en-US" altLang="fr-FR"/>
          </a:p>
        </p:txBody>
      </p:sp>
    </p:spTree>
    <p:extLst>
      <p:ext uri="{BB962C8B-B14F-4D97-AF65-F5344CB8AC3E}">
        <p14:creationId xmlns:p14="http://schemas.microsoft.com/office/powerpoint/2010/main" val="361698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76BB19F0-2A72-4E95-8159-369AF104B6CE}"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572DCBFD-65AF-4A63-A618-4866EBD1DCED}" type="slidenum">
              <a:rPr lang="en-US" altLang="fr-FR"/>
              <a:pPr/>
              <a:t>‹N°›</a:t>
            </a:fld>
            <a:endParaRPr lang="en-US" altLang="fr-FR"/>
          </a:p>
        </p:txBody>
      </p:sp>
    </p:spTree>
    <p:extLst>
      <p:ext uri="{BB962C8B-B14F-4D97-AF65-F5344CB8AC3E}">
        <p14:creationId xmlns:p14="http://schemas.microsoft.com/office/powerpoint/2010/main" val="339681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D4316A9-A322-4E81-9C9D-A0B5EA3150BC}"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ACB11A0-386E-4696-A7BD-F3876C2A1053}" type="slidenum">
              <a:rPr lang="fr-FR" altLang="fr-FR"/>
              <a:pPr/>
              <a:t>‹N°›</a:t>
            </a:fld>
            <a:endParaRPr lang="fr-FR" altLang="fr-FR"/>
          </a:p>
        </p:txBody>
      </p:sp>
    </p:spTree>
    <p:extLst>
      <p:ext uri="{BB962C8B-B14F-4D97-AF65-F5344CB8AC3E}">
        <p14:creationId xmlns:p14="http://schemas.microsoft.com/office/powerpoint/2010/main" val="290414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2DB729F7-822E-4F26-8382-502440D4DFA6}"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A655647-D5DB-448C-A488-4A657FCC1923}" type="slidenum">
              <a:rPr lang="fr-FR" altLang="fr-FR"/>
              <a:pPr/>
              <a:t>‹N°›</a:t>
            </a:fld>
            <a:endParaRPr lang="fr-FR" altLang="fr-FR"/>
          </a:p>
        </p:txBody>
      </p:sp>
    </p:spTree>
    <p:extLst>
      <p:ext uri="{BB962C8B-B14F-4D97-AF65-F5344CB8AC3E}">
        <p14:creationId xmlns:p14="http://schemas.microsoft.com/office/powerpoint/2010/main" val="372580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D45786B2-BD5A-4727-B5C6-0461A7192612}" type="datetimeFigureOut">
              <a:rPr lang="fr-FR"/>
              <a:pPr>
                <a:defRPr/>
              </a:pPr>
              <a:t>02/06/2020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BB785377-256D-46F6-914F-ADFB13BCEDE6}" type="slidenum">
              <a:rPr lang="fr-FR" altLang="fr-FR"/>
              <a:pPr/>
              <a:t>‹N°›</a:t>
            </a:fld>
            <a:endParaRPr lang="fr-FR" altLang="fr-FR"/>
          </a:p>
        </p:txBody>
      </p:sp>
    </p:spTree>
    <p:extLst>
      <p:ext uri="{BB962C8B-B14F-4D97-AF65-F5344CB8AC3E}">
        <p14:creationId xmlns:p14="http://schemas.microsoft.com/office/powerpoint/2010/main" val="81272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87F5F124-24B3-4549-B653-5DAF7DB435E1}" type="datetimeFigureOut">
              <a:rPr lang="fr-FR"/>
              <a:pPr>
                <a:defRPr/>
              </a:pPr>
              <a:t>02/06/2020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5BE8C331-155D-4FE3-ADFC-AA90E9C6E8E1}" type="slidenum">
              <a:rPr lang="fr-FR" altLang="fr-FR"/>
              <a:pPr/>
              <a:t>‹N°›</a:t>
            </a:fld>
            <a:endParaRPr lang="fr-FR" altLang="fr-FR"/>
          </a:p>
        </p:txBody>
      </p:sp>
    </p:spTree>
    <p:extLst>
      <p:ext uri="{BB962C8B-B14F-4D97-AF65-F5344CB8AC3E}">
        <p14:creationId xmlns:p14="http://schemas.microsoft.com/office/powerpoint/2010/main" val="368920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6A18368-BF6F-492B-8EEC-AFED5A76567B}" type="datetimeFigureOut">
              <a:rPr lang="fr-FR"/>
              <a:pPr>
                <a:defRPr/>
              </a:pPr>
              <a:t>02/06/2020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7D7A5627-5E5B-4ED2-890B-EFE9B29FEDAE}" type="slidenum">
              <a:rPr lang="fr-FR" altLang="fr-FR"/>
              <a:pPr/>
              <a:t>‹N°›</a:t>
            </a:fld>
            <a:endParaRPr lang="fr-FR" altLang="fr-FR"/>
          </a:p>
        </p:txBody>
      </p:sp>
    </p:spTree>
    <p:extLst>
      <p:ext uri="{BB962C8B-B14F-4D97-AF65-F5344CB8AC3E}">
        <p14:creationId xmlns:p14="http://schemas.microsoft.com/office/powerpoint/2010/main" val="171967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54DA39B-1577-4695-9A49-4D1EB484D865}"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283D1B72-3C57-45FE-B07E-30C2F335CBFE}" type="slidenum">
              <a:rPr lang="fr-FR" altLang="fr-FR"/>
              <a:pPr/>
              <a:t>‹N°›</a:t>
            </a:fld>
            <a:endParaRPr lang="fr-FR" altLang="fr-FR"/>
          </a:p>
        </p:txBody>
      </p:sp>
    </p:spTree>
    <p:extLst>
      <p:ext uri="{BB962C8B-B14F-4D97-AF65-F5344CB8AC3E}">
        <p14:creationId xmlns:p14="http://schemas.microsoft.com/office/powerpoint/2010/main" val="127320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4F1DEF6-3B7B-45FD-89C5-F9DF4BEC7386}"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BC88718-1266-4673-BA07-598E7F5BA4CE}" type="slidenum">
              <a:rPr lang="fr-FR" altLang="fr-FR"/>
              <a:pPr/>
              <a:t>‹N°›</a:t>
            </a:fld>
            <a:endParaRPr lang="fr-FR" altLang="fr-FR"/>
          </a:p>
        </p:txBody>
      </p:sp>
    </p:spTree>
    <p:extLst>
      <p:ext uri="{BB962C8B-B14F-4D97-AF65-F5344CB8AC3E}">
        <p14:creationId xmlns:p14="http://schemas.microsoft.com/office/powerpoint/2010/main" val="156225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B514FD2-64D1-4B08-B993-8A2C6E6D7993}" type="datetimeFigureOut">
              <a:rPr lang="fr-FR"/>
              <a:pPr>
                <a:defRPr/>
              </a:pPr>
              <a:t>02/06/2020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5FE0C810-28F2-452D-A86F-5570B18CC530}" type="slidenum">
              <a:rPr lang="fr-FR" altLang="fr-FR"/>
              <a:pPr/>
              <a:t>‹N°›</a:t>
            </a:fld>
            <a:endParaRPr lang="fr-FR" altLang="fr-FR"/>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2050" name="Picture 6" descr="Brickwork-HD-R1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9"/>
          <p:cNvGrpSpPr>
            <a:grpSpLocks/>
          </p:cNvGrpSpPr>
          <p:nvPr/>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a:defRPr sz="2400" cap="all" baseline="0" dirty="0">
                <a:solidFill>
                  <a:schemeClr val="accent1">
                    <a:lumMod val="50000"/>
                  </a:schemeClr>
                </a:solidFill>
              </a:defRPr>
            </a:lvl1pPr>
          </a:lstStyle>
          <a:p>
            <a:pPr>
              <a:defRPr/>
            </a:pPr>
            <a:fld id="{A016456B-3188-4818-9F90-5824C04660BC}" type="datetimeFigureOut">
              <a:rPr lang="en-US"/>
              <a:pPr>
                <a:defRPr/>
              </a:pPr>
              <a:t>6/2/2020</a:t>
            </a:fld>
            <a:endParaRPr lang="en-US"/>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a:defRPr sz="2400" cap="all" baseline="0" dirty="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wrap="square" lIns="91440" tIns="45720" rIns="91440" bIns="45720" numCol="1" anchor="ctr" anchorCtr="0" compatLnSpc="1">
            <a:prstTxWarp prst="textNoShape">
              <a:avLst/>
            </a:prstTxWarp>
          </a:bodyPr>
          <a:lstStyle>
            <a:lvl1pPr algn="ctr">
              <a:defRPr sz="2400">
                <a:solidFill>
                  <a:srgbClr val="5C0708"/>
                </a:solidFill>
              </a:defRPr>
            </a:lvl1pPr>
          </a:lstStyle>
          <a:p>
            <a:fld id="{C802A590-09A9-45D0-AC86-BBA828802A1E}" type="slidenum">
              <a:rPr lang="en-US" altLang="fr-FR"/>
              <a:pPr/>
              <a:t>‹N°›</a:t>
            </a:fld>
            <a:endParaRPr lang="en-US" altLang="fr-FR"/>
          </a:p>
        </p:txBody>
      </p:sp>
    </p:spTree>
  </p:cSld>
  <p:clrMap bg1="lt1" tx1="dk1" bg2="lt2" tx2="dk2" accent1="accent1" accent2="accent2" accent3="accent3" accent4="accent4" accent5="accent5" accent6="accent6" hlink="hlink" folHlink="folHlink"/>
  <p:sldLayoutIdLst>
    <p:sldLayoutId id="2147483706"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7" r:id="rId12"/>
    <p:sldLayoutId id="2147483701" r:id="rId13"/>
    <p:sldLayoutId id="2147483702" r:id="rId14"/>
    <p:sldLayoutId id="2147483703" r:id="rId15"/>
    <p:sldLayoutId id="2147483704" r:id="rId16"/>
    <p:sldLayoutId id="2147483705" r:id="rId17"/>
  </p:sldLayoutIdLst>
  <p:hf sldNum="0" hdr="0" ftr="0" dt="0"/>
  <p:txStyles>
    <p:titleStyle>
      <a:lvl1pPr algn="l" defTabSz="685800" rtl="0" fontAlgn="base">
        <a:lnSpc>
          <a:spcPct val="90000"/>
        </a:lnSpc>
        <a:spcBef>
          <a:spcPct val="0"/>
        </a:spcBef>
        <a:spcAft>
          <a:spcPct val="0"/>
        </a:spcAft>
        <a:defRPr sz="4000" kern="1200" cap="all">
          <a:solidFill>
            <a:schemeClr val="accent1"/>
          </a:solidFill>
          <a:latin typeface="+mj-lt"/>
          <a:ea typeface="+mj-ea"/>
          <a:cs typeface="+mj-cs"/>
        </a:defRPr>
      </a:lvl1pPr>
      <a:lvl2pPr algn="l" defTabSz="685800" rtl="0" fontAlgn="base">
        <a:lnSpc>
          <a:spcPct val="90000"/>
        </a:lnSpc>
        <a:spcBef>
          <a:spcPct val="0"/>
        </a:spcBef>
        <a:spcAft>
          <a:spcPct val="0"/>
        </a:spcAft>
        <a:defRPr sz="4000">
          <a:solidFill>
            <a:schemeClr val="accent1"/>
          </a:solidFill>
          <a:latin typeface="Impact" panose="020B0806030902050204" pitchFamily="34" charset="0"/>
        </a:defRPr>
      </a:lvl2pPr>
      <a:lvl3pPr algn="l" defTabSz="685800" rtl="0" fontAlgn="base">
        <a:lnSpc>
          <a:spcPct val="90000"/>
        </a:lnSpc>
        <a:spcBef>
          <a:spcPct val="0"/>
        </a:spcBef>
        <a:spcAft>
          <a:spcPct val="0"/>
        </a:spcAft>
        <a:defRPr sz="4000">
          <a:solidFill>
            <a:schemeClr val="accent1"/>
          </a:solidFill>
          <a:latin typeface="Impact" panose="020B0806030902050204" pitchFamily="34" charset="0"/>
        </a:defRPr>
      </a:lvl3pPr>
      <a:lvl4pPr algn="l" defTabSz="685800" rtl="0" fontAlgn="base">
        <a:lnSpc>
          <a:spcPct val="90000"/>
        </a:lnSpc>
        <a:spcBef>
          <a:spcPct val="0"/>
        </a:spcBef>
        <a:spcAft>
          <a:spcPct val="0"/>
        </a:spcAft>
        <a:defRPr sz="4000">
          <a:solidFill>
            <a:schemeClr val="accent1"/>
          </a:solidFill>
          <a:latin typeface="Impact" panose="020B0806030902050204" pitchFamily="34" charset="0"/>
        </a:defRPr>
      </a:lvl4pPr>
      <a:lvl5pPr algn="l" defTabSz="685800" rtl="0" fontAlgn="base">
        <a:lnSpc>
          <a:spcPct val="90000"/>
        </a:lnSpc>
        <a:spcBef>
          <a:spcPct val="0"/>
        </a:spcBef>
        <a:spcAft>
          <a:spcPct val="0"/>
        </a:spcAft>
        <a:defRPr sz="4000">
          <a:solidFill>
            <a:schemeClr val="accent1"/>
          </a:solidFill>
          <a:latin typeface="Impact" panose="020B0806030902050204" pitchFamily="34" charset="0"/>
        </a:defRPr>
      </a:lvl5pPr>
      <a:lvl6pPr marL="457200" algn="l" defTabSz="685800" rtl="0" fontAlgn="base">
        <a:lnSpc>
          <a:spcPct val="90000"/>
        </a:lnSpc>
        <a:spcBef>
          <a:spcPct val="0"/>
        </a:spcBef>
        <a:spcAft>
          <a:spcPct val="0"/>
        </a:spcAft>
        <a:defRPr sz="4000">
          <a:solidFill>
            <a:schemeClr val="accent1"/>
          </a:solidFill>
          <a:latin typeface="Impact" panose="020B0806030902050204" pitchFamily="34" charset="0"/>
        </a:defRPr>
      </a:lvl6pPr>
      <a:lvl7pPr marL="914400" algn="l" defTabSz="685800" rtl="0" fontAlgn="base">
        <a:lnSpc>
          <a:spcPct val="90000"/>
        </a:lnSpc>
        <a:spcBef>
          <a:spcPct val="0"/>
        </a:spcBef>
        <a:spcAft>
          <a:spcPct val="0"/>
        </a:spcAft>
        <a:defRPr sz="4000">
          <a:solidFill>
            <a:schemeClr val="accent1"/>
          </a:solidFill>
          <a:latin typeface="Impact" panose="020B0806030902050204" pitchFamily="34" charset="0"/>
        </a:defRPr>
      </a:lvl7pPr>
      <a:lvl8pPr marL="1371600" algn="l" defTabSz="685800" rtl="0" fontAlgn="base">
        <a:lnSpc>
          <a:spcPct val="90000"/>
        </a:lnSpc>
        <a:spcBef>
          <a:spcPct val="0"/>
        </a:spcBef>
        <a:spcAft>
          <a:spcPct val="0"/>
        </a:spcAft>
        <a:defRPr sz="4000">
          <a:solidFill>
            <a:schemeClr val="accent1"/>
          </a:solidFill>
          <a:latin typeface="Impact" panose="020B0806030902050204" pitchFamily="34" charset="0"/>
        </a:defRPr>
      </a:lvl8pPr>
      <a:lvl9pPr marL="1828800" algn="l" defTabSz="685800" rtl="0" fontAlgn="base">
        <a:lnSpc>
          <a:spcPct val="90000"/>
        </a:lnSpc>
        <a:spcBef>
          <a:spcPct val="0"/>
        </a:spcBef>
        <a:spcAft>
          <a:spcPct val="0"/>
        </a:spcAft>
        <a:defRPr sz="4000">
          <a:solidFill>
            <a:schemeClr val="accent1"/>
          </a:solidFill>
          <a:latin typeface="Impact" panose="020B0806030902050204" pitchFamily="34" charset="0"/>
        </a:defRPr>
      </a:lvl9pPr>
    </p:titleStyle>
    <p:bodyStyle>
      <a:lvl1pPr marL="171450" indent="-171450" algn="l" defTabSz="685800" rtl="0" fontAlgn="base">
        <a:lnSpc>
          <a:spcPct val="120000"/>
        </a:lnSpc>
        <a:spcBef>
          <a:spcPts val="750"/>
        </a:spcBef>
        <a:spcAft>
          <a:spcPct val="0"/>
        </a:spcAft>
        <a:buClr>
          <a:schemeClr val="accent1"/>
        </a:buClr>
        <a:buSzPct val="160000"/>
        <a:buFont typeface="Arial" panose="020B0604020202020204" pitchFamily="34" charset="0"/>
        <a:buChar char="•"/>
        <a:defRPr sz="1500" kern="1200" cap="all">
          <a:solidFill>
            <a:schemeClr val="tx1"/>
          </a:solidFill>
          <a:latin typeface="+mn-lt"/>
          <a:ea typeface="+mn-ea"/>
          <a:cs typeface="+mn-cs"/>
        </a:defRPr>
      </a:lvl1pPr>
      <a:lvl2pPr marL="514350" indent="-171450" algn="l" defTabSz="685800" rtl="0" fontAlgn="base">
        <a:lnSpc>
          <a:spcPct val="120000"/>
        </a:lnSpc>
        <a:spcBef>
          <a:spcPts val="375"/>
        </a:spcBef>
        <a:spcAft>
          <a:spcPct val="0"/>
        </a:spcAft>
        <a:buClr>
          <a:schemeClr val="accent1"/>
        </a:buClr>
        <a:buSzPct val="160000"/>
        <a:buFont typeface="Arial" panose="020B0604020202020204" pitchFamily="34" charset="0"/>
        <a:buChar char="•"/>
        <a:defRPr sz="1300" kern="1200" cap="all">
          <a:solidFill>
            <a:schemeClr val="tx1"/>
          </a:solidFill>
          <a:latin typeface="+mn-lt"/>
          <a:ea typeface="+mn-ea"/>
          <a:cs typeface="+mn-cs"/>
        </a:defRPr>
      </a:lvl2pPr>
      <a:lvl3pPr marL="857250" indent="-171450" algn="l" defTabSz="685800" rtl="0" fontAlgn="base">
        <a:lnSpc>
          <a:spcPct val="120000"/>
        </a:lnSpc>
        <a:spcBef>
          <a:spcPts val="375"/>
        </a:spcBef>
        <a:spcAft>
          <a:spcPct val="0"/>
        </a:spcAft>
        <a:buClr>
          <a:schemeClr val="accent1"/>
        </a:buClr>
        <a:buSzPct val="160000"/>
        <a:buFont typeface="Arial" panose="020B0604020202020204" pitchFamily="34" charset="0"/>
        <a:buChar char="•"/>
        <a:defRPr sz="1200" kern="1200" cap="all">
          <a:solidFill>
            <a:schemeClr val="tx1"/>
          </a:solidFill>
          <a:latin typeface="+mn-lt"/>
          <a:ea typeface="+mn-ea"/>
          <a:cs typeface="+mn-cs"/>
        </a:defRPr>
      </a:lvl3pPr>
      <a:lvl4pPr marL="1200150" indent="-171450" algn="l" defTabSz="685800" rtl="0" fontAlgn="base">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4pPr>
      <a:lvl5pPr marL="1543050" indent="-171450" algn="l" defTabSz="685800" rtl="0" fontAlgn="base">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1813" y="2014538"/>
            <a:ext cx="60579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08400" y="5902325"/>
            <a:ext cx="5435600" cy="692150"/>
          </a:xfrm>
          <a:prstGeom prst="rect">
            <a:avLst/>
          </a:prstGeom>
          <a:solidFill>
            <a:srgbClr val="FF0000"/>
          </a:solidFill>
        </p:spPr>
        <p:txBody>
          <a:bodyPr lIns="68580" tIns="34290" rIns="68580" bIns="34290">
            <a:spAutoFit/>
          </a:bodyPr>
          <a:lstStyle/>
          <a:p>
            <a:pPr algn="ctr" defTabSz="342900" eaLnBrk="1" fontAlgn="auto" hangingPunct="1">
              <a:spcBef>
                <a:spcPts val="0"/>
              </a:spcBef>
              <a:spcAft>
                <a:spcPts val="0"/>
              </a:spcAft>
              <a:defRPr/>
            </a:pPr>
            <a:r>
              <a:rPr lang="ar-DZ" sz="4050" b="1" dirty="0">
                <a:ln w="0"/>
                <a:solidFill>
                  <a:srgbClr val="FFFF00"/>
                </a:solidFill>
                <a:effectLst>
                  <a:outerShdw blurRad="38100" dist="25400" dir="5400000" algn="ctr" rotWithShape="0">
                    <a:srgbClr val="6E747A">
                      <a:alpha val="43000"/>
                    </a:srgbClr>
                  </a:outerShdw>
                </a:effectLst>
                <a:latin typeface="Impact" panose="020B0806030902050204"/>
              </a:rPr>
              <a:t>تكاليف الإنتاج ( الجزء الثاني)</a:t>
            </a:r>
            <a:endParaRPr lang="fr-FR" sz="4050" b="1" dirty="0">
              <a:ln w="0"/>
              <a:solidFill>
                <a:srgbClr val="FFFF00"/>
              </a:solidFill>
              <a:effectLst>
                <a:outerShdw blurRad="38100" dist="25400" dir="5400000" algn="ctr" rotWithShape="0">
                  <a:srgbClr val="6E747A">
                    <a:alpha val="43000"/>
                  </a:srgbClr>
                </a:outerShdw>
              </a:effectLst>
              <a:latin typeface="Impact" panose="020B0806030902050204"/>
              <a:cs typeface="+mn-cs"/>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628775"/>
            <a:ext cx="8928100" cy="4943475"/>
          </a:xfrm>
          <a:blipFill>
            <a:blip r:embed="rId2"/>
            <a:tile tx="0" ty="0" sx="100000" sy="100000" flip="none" algn="tl"/>
          </a:blipFill>
        </p:spPr>
        <p:txBody>
          <a:bodyPr/>
          <a:lstStyle/>
          <a:p>
            <a:pPr marL="457200" indent="-457200" algn="r" rtl="1">
              <a:buFont typeface="Wingdings" panose="05000000000000000000" pitchFamily="2" charset="2"/>
              <a:buChar char="q"/>
              <a:defRPr/>
            </a:pPr>
            <a:r>
              <a:rPr lang="ar-BH" b="1" dirty="0">
                <a:solidFill>
                  <a:srgbClr val="7030A0"/>
                </a:solidFill>
                <a:effectLst>
                  <a:outerShdw blurRad="38100" dist="38100" dir="2700000" algn="tl">
                    <a:srgbClr val="000000">
                      <a:alpha val="43137"/>
                    </a:srgbClr>
                  </a:outerShdw>
                </a:effectLst>
              </a:rPr>
              <a:t>ميل منحنى التكلفة الكلية في الفترة الطويلة يكون سالبا في حالة تناقص التكلفة بسبب غلة الحجم المتزايدة</a:t>
            </a:r>
            <a:r>
              <a:rPr lang="ar-DZ" b="1" dirty="0">
                <a:solidFill>
                  <a:srgbClr val="7030A0"/>
                </a:solidFill>
                <a:effectLst>
                  <a:outerShdw blurRad="38100" dist="38100" dir="2700000" algn="tl">
                    <a:srgbClr val="000000">
                      <a:alpha val="43137"/>
                    </a:srgbClr>
                  </a:outerShdw>
                </a:effectLst>
              </a:rPr>
              <a:t>.</a:t>
            </a:r>
            <a:endParaRPr lang="fr-FR" b="1" dirty="0">
              <a:solidFill>
                <a:srgbClr val="7030A0"/>
              </a:solidFill>
              <a:effectLst>
                <a:outerShdw blurRad="38100" dist="38100" dir="2700000" algn="tl">
                  <a:srgbClr val="000000">
                    <a:alpha val="43137"/>
                  </a:srgbClr>
                </a:outerShdw>
              </a:effectLst>
            </a:endParaRPr>
          </a:p>
        </p:txBody>
      </p:sp>
      <p:pic>
        <p:nvPicPr>
          <p:cNvPr id="15363" name="Imag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1913" y="2747963"/>
            <a:ext cx="6804025" cy="37433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4" name="Imag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2611438"/>
            <a:ext cx="8016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bwMode="auto">
          <a:xfrm>
            <a:off x="107504" y="30163"/>
            <a:ext cx="8928992" cy="1470025"/>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37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شكل منحنى التكلفة المتوسطة في الاجل الطويل</a:t>
            </a:r>
            <a:endParaRPr lang="fr-FR"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388" y="1844675"/>
            <a:ext cx="8856662" cy="4824413"/>
          </a:xfrm>
          <a:blipFill>
            <a:blip r:embed="rId2"/>
            <a:tile tx="0" ty="0" sx="100000" sy="100000" flip="none" algn="tl"/>
          </a:blipFill>
        </p:spPr>
        <p:txBody>
          <a:bodyPr/>
          <a:lstStyle/>
          <a:p>
            <a:pPr marL="457200" indent="-457200" algn="r" rtl="1">
              <a:buFont typeface="Wingdings" panose="05000000000000000000" pitchFamily="2" charset="2"/>
              <a:buChar char="q"/>
              <a:defRPr/>
            </a:pPr>
            <a:r>
              <a:rPr lang="ar-BH" b="1" dirty="0">
                <a:solidFill>
                  <a:srgbClr val="FFFF00"/>
                </a:solidFill>
                <a:effectLst>
                  <a:outerShdw blurRad="38100" dist="38100" dir="2700000" algn="tl">
                    <a:srgbClr val="000000">
                      <a:alpha val="43137"/>
                    </a:srgbClr>
                  </a:outerShdw>
                </a:effectLst>
              </a:rPr>
              <a:t>ميل منحنى التكلفة الكلية في الفترة الطويلة يكون لانهائي المرونة في حالة ثبات التكلفة بسبب غلة الحجم الثابتة</a:t>
            </a:r>
            <a:r>
              <a:rPr lang="ar-DZ" b="1" dirty="0">
                <a:solidFill>
                  <a:srgbClr val="FFFF00"/>
                </a:solidFill>
                <a:effectLst>
                  <a:outerShdw blurRad="38100" dist="38100" dir="2700000" algn="tl">
                    <a:srgbClr val="000000">
                      <a:alpha val="43137"/>
                    </a:srgbClr>
                  </a:outerShdw>
                </a:effectLst>
              </a:rPr>
              <a:t>.</a:t>
            </a:r>
            <a:endParaRPr lang="fr-FR" b="1" dirty="0">
              <a:solidFill>
                <a:srgbClr val="FFFF00"/>
              </a:solidFill>
              <a:effectLst>
                <a:outerShdw blurRad="38100" dist="38100" dir="2700000" algn="tl">
                  <a:srgbClr val="000000">
                    <a:alpha val="43137"/>
                  </a:srgbClr>
                </a:outerShdw>
              </a:effectLst>
            </a:endParaRPr>
          </a:p>
        </p:txBody>
      </p:sp>
      <p:sp>
        <p:nvSpPr>
          <p:cNvPr id="4" name="Titre 1"/>
          <p:cNvSpPr txBox="1">
            <a:spLocks noGrp="1"/>
          </p:cNvSpPr>
          <p:nvPr>
            <p:ph type="ctrTitle"/>
          </p:nvPr>
        </p:nvSpPr>
        <p:spPr>
          <a:xfrm>
            <a:off x="179512" y="188913"/>
            <a:ext cx="8856984"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37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شكل منحنى التكلفة المتوسطة في الاجل الطويل</a:t>
            </a:r>
            <a:endParaRPr lang="fr-FR"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6388" name="Imag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450" y="2997200"/>
            <a:ext cx="6624638" cy="3600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89" name="Imag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6375" y="2997200"/>
            <a:ext cx="8731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773238"/>
            <a:ext cx="8928100" cy="4968875"/>
          </a:xfrm>
          <a:blipFill>
            <a:blip r:embed="rId2"/>
            <a:tile tx="0" ty="0" sx="100000" sy="100000" flip="none" algn="tl"/>
          </a:blipFill>
        </p:spPr>
        <p:txBody>
          <a:bodyPr/>
          <a:lstStyle/>
          <a:p>
            <a:pPr marL="457200" indent="-457200" algn="r" rtl="1">
              <a:buFont typeface="Wingdings" panose="05000000000000000000" pitchFamily="2" charset="2"/>
              <a:buChar char="q"/>
              <a:defRPr/>
            </a:pPr>
            <a:r>
              <a:rPr lang="ar-BH" b="1" dirty="0">
                <a:solidFill>
                  <a:srgbClr val="FFFF00"/>
                </a:solidFill>
                <a:effectLst>
                  <a:outerShdw blurRad="38100" dist="38100" dir="2700000" algn="tl">
                    <a:srgbClr val="000000">
                      <a:alpha val="43137"/>
                    </a:srgbClr>
                  </a:outerShdw>
                </a:effectLst>
              </a:rPr>
              <a:t>ميل منحنى التكلفة الكلية في الفترة الطويلة يكون سالبا في حالة تناقص التكلفة بسبب غلة الحجم المتزايدة.</a:t>
            </a:r>
            <a:endParaRPr lang="fr-FR" b="1" dirty="0">
              <a:solidFill>
                <a:srgbClr val="FFFF00"/>
              </a:solidFill>
              <a:effectLst>
                <a:outerShdw blurRad="38100" dist="38100" dir="2700000" algn="tl">
                  <a:srgbClr val="000000">
                    <a:alpha val="43137"/>
                  </a:srgbClr>
                </a:outerShdw>
              </a:effectLst>
            </a:endParaRPr>
          </a:p>
          <a:p>
            <a:pPr>
              <a:defRPr/>
            </a:pPr>
            <a:endParaRPr lang="fr-FR" dirty="0"/>
          </a:p>
        </p:txBody>
      </p:sp>
      <p:sp>
        <p:nvSpPr>
          <p:cNvPr id="4" name="Titre 1"/>
          <p:cNvSpPr txBox="1">
            <a:spLocks noGrp="1"/>
          </p:cNvSpPr>
          <p:nvPr>
            <p:ph type="ctrTitle"/>
          </p:nvPr>
        </p:nvSpPr>
        <p:spPr>
          <a:xfrm>
            <a:off x="96223" y="130045"/>
            <a:ext cx="8928100"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33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37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شكل منحنى التكلفة المتوسطة في الاجل الطويل</a:t>
            </a:r>
            <a:endParaRPr lang="fr-FR"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7412" name="Imag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2988" y="2997200"/>
            <a:ext cx="7345362" cy="34559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75" y="1773238"/>
            <a:ext cx="8858250" cy="4968875"/>
          </a:xfrm>
          <a:blipFill>
            <a:blip r:embed="rId2"/>
            <a:tile tx="0" ty="0" sx="100000" sy="100000" flip="none" algn="tl"/>
          </a:blipFill>
        </p:spPr>
        <p:txBody>
          <a:bodyPr/>
          <a:lstStyle/>
          <a:p>
            <a:pPr algn="r" rtl="1">
              <a:defRPr/>
            </a:pPr>
            <a:r>
              <a:rPr lang="ar-DZ" sz="3600" b="1" dirty="0">
                <a:solidFill>
                  <a:srgbClr val="FFFF00"/>
                </a:solidFill>
                <a:effectLst>
                  <a:outerShdw blurRad="38100" dist="38100" dir="2700000" algn="tl">
                    <a:srgbClr val="000000">
                      <a:alpha val="43137"/>
                    </a:srgbClr>
                  </a:outerShdw>
                </a:effectLst>
              </a:rPr>
              <a:t>هي عبارة عن التغير في التكلفة الكلية طويلة الأجل الناتج عن التغير في الإنتاج بوحدة واحدة، ويأخذ هذا المنحنى شكل حرف  ،  حيث ينخفض في البداية إلى أن يصل إلي نهايته الصغرى ، ثم يبدأ بعدها في الارتفاع، حيث يقطع منحنى التكلفة المتوسطة طويلة الأجل في نهايته الصغرى </a:t>
            </a:r>
          </a:p>
          <a:p>
            <a:pPr algn="r" rtl="1">
              <a:defRPr/>
            </a:pPr>
            <a:r>
              <a:rPr lang="ar-DZ" sz="3600" b="1" dirty="0">
                <a:solidFill>
                  <a:srgbClr val="FFFF00"/>
                </a:solidFill>
                <a:effectLst>
                  <a:outerShdw blurRad="38100" dist="38100" dir="2700000" algn="tl">
                    <a:srgbClr val="000000">
                      <a:alpha val="43137"/>
                    </a:srgbClr>
                  </a:outerShdw>
                </a:effectLst>
              </a:rPr>
              <a:t>( الدنيا )، وبعد هاته النقطة نلاحظ أنهما يتزايدان معا، و لكن منحنى التكلفة الحدية يكون أعلى وأسرع صعودا من منحنى التكلفة المتوسطة.</a:t>
            </a:r>
            <a:endParaRPr lang="fr-FR" sz="3600" b="1" dirty="0">
              <a:solidFill>
                <a:srgbClr val="FFFF00"/>
              </a:solidFill>
              <a:effectLst>
                <a:outerShdw blurRad="38100" dist="38100" dir="2700000" algn="tl">
                  <a:srgbClr val="000000">
                    <a:alpha val="43137"/>
                  </a:srgbClr>
                </a:outerShdw>
              </a:effectLst>
            </a:endParaRPr>
          </a:p>
        </p:txBody>
      </p:sp>
      <p:sp>
        <p:nvSpPr>
          <p:cNvPr id="4" name="Titre 1"/>
          <p:cNvSpPr txBox="1">
            <a:spLocks/>
          </p:cNvSpPr>
          <p:nvPr/>
        </p:nvSpPr>
        <p:spPr bwMode="auto">
          <a:xfrm>
            <a:off x="143508" y="116632"/>
            <a:ext cx="8856984" cy="1470025"/>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1-3-</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التكلفة الحدية في الاجل الطويل.</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ctrTitle"/>
          </p:nvPr>
        </p:nvSpPr>
        <p:spPr>
          <a:xfrm>
            <a:off x="107505" y="188913"/>
            <a:ext cx="8928990"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rtl="1" eaLnBrk="1" fontAlgn="auto" hangingPunct="1">
              <a:spcAft>
                <a:spcPts val="0"/>
              </a:spcAft>
              <a:buFont typeface="Wingdings" panose="05000000000000000000" pitchFamily="2" charset="2"/>
              <a:buChar char="v"/>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التكلفة الحدية في الاجل الطويل.</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19459" name="Rectangle 70"/>
          <p:cNvSpPr>
            <a:spLocks noChangeArrowheads="1"/>
          </p:cNvSpPr>
          <p:nvPr/>
        </p:nvSpPr>
        <p:spPr bwMode="auto">
          <a:xfrm>
            <a:off x="4763"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pic>
        <p:nvPicPr>
          <p:cNvPr id="19460" name="Image 5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1917700"/>
            <a:ext cx="7632700" cy="4464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1" name="Image 5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713" y="2133600"/>
            <a:ext cx="873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 6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39975" y="2244725"/>
            <a:ext cx="2087563"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 6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16450" y="2030413"/>
            <a:ext cx="873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628775"/>
            <a:ext cx="8928100" cy="5113338"/>
          </a:xfrm>
          <a:blipFill>
            <a:blip r:embed="rId2"/>
            <a:tile tx="0" ty="0" sx="100000" sy="100000" flip="none" algn="tl"/>
          </a:blipFill>
        </p:spPr>
        <p:txBody>
          <a:bodyPr/>
          <a:lstStyle/>
          <a:p>
            <a:pPr algn="r" rtl="1">
              <a:defRPr/>
            </a:pPr>
            <a:r>
              <a:rPr lang="ar-DZ" b="1" dirty="0">
                <a:solidFill>
                  <a:srgbClr val="FFFF00"/>
                </a:solidFill>
                <a:effectLst>
                  <a:outerShdw blurRad="38100" dist="38100" dir="2700000" algn="tl">
                    <a:srgbClr val="000000">
                      <a:alpha val="43137"/>
                    </a:srgbClr>
                  </a:outerShdw>
                </a:effectLst>
              </a:rPr>
              <a:t> يبين المنحنى أدنى تكلفة كلية في الأجل الطويل، أي أدنى تكلفة كلية يجب أن يتحملها المنتج للحصول على مستوى معين من الإنتاج   ، عندما يمكن بناء الحجم المرغوب للمشروع، وهذا المنحنى يمس كل منحنيات التكلفة الكلية في الفترة القصيرة</a:t>
            </a:r>
          </a:p>
          <a:p>
            <a:pPr algn="r" rtl="1">
              <a:defRPr/>
            </a:pPr>
            <a:r>
              <a:rPr lang="ar-DZ" b="1" dirty="0">
                <a:solidFill>
                  <a:srgbClr val="FFFF00"/>
                </a:solidFill>
                <a:effectLst>
                  <a:outerShdw blurRad="38100" dist="38100" dir="2700000" algn="tl">
                    <a:srgbClr val="000000">
                      <a:alpha val="43137"/>
                    </a:srgbClr>
                  </a:outerShdw>
                </a:effectLst>
              </a:rPr>
              <a:t> ( قصيرة الأجل )، الممثلة لمجموع  المشاريع المختارة، وبعبارة أخرى فهو عبارة عن غلاف لكل منحنيات التكلفة الكلية قصيرة الأجل، و من الملاحظ أن  منحنى التكلفة الكلية في الأجل الطويل تبدأ من نقطة الأصل، وهذا دليل على أنه لا توجد تكاليف ثابتة في الأجل الطويل.</a:t>
            </a:r>
            <a:endParaRPr lang="fr-FR" b="1" dirty="0">
              <a:solidFill>
                <a:srgbClr val="FFFF00"/>
              </a:solidFill>
              <a:effectLst>
                <a:outerShdw blurRad="38100" dist="38100" dir="2700000" algn="tl">
                  <a:srgbClr val="000000">
                    <a:alpha val="43137"/>
                  </a:srgbClr>
                </a:outerShdw>
              </a:effectLst>
            </a:endParaRPr>
          </a:p>
        </p:txBody>
      </p:sp>
      <p:sp>
        <p:nvSpPr>
          <p:cNvPr id="4" name="Titre 1"/>
          <p:cNvSpPr txBox="1">
            <a:spLocks noGrp="1"/>
          </p:cNvSpPr>
          <p:nvPr>
            <p:ph type="ctrTitle"/>
          </p:nvPr>
        </p:nvSpPr>
        <p:spPr>
          <a:xfrm>
            <a:off x="107504" y="115889"/>
            <a:ext cx="8784976" cy="1368896"/>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1- 4 </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التكلفة الكلية في الاجل الطويل</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ctrTitle"/>
          </p:nvPr>
        </p:nvSpPr>
        <p:spPr>
          <a:xfrm>
            <a:off x="107950" y="188913"/>
            <a:ext cx="8856663"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rtl="1" eaLnBrk="1" fontAlgn="auto" hangingPunct="1">
              <a:spcAft>
                <a:spcPts val="0"/>
              </a:spcAft>
              <a:buFont typeface="Wingdings" panose="05000000000000000000" pitchFamily="2" charset="2"/>
              <a:buChar char="v"/>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شكل منحنى التكلفة الكلية في الاجل الطويل</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1507" name="Imag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1844675"/>
            <a:ext cx="8856663" cy="48244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844675"/>
            <a:ext cx="8856663" cy="4824413"/>
          </a:xfrm>
          <a:blipFill>
            <a:blip r:embed="rId3"/>
            <a:tile tx="0" ty="0" sx="100000" sy="100000" flip="none" algn="tl"/>
          </a:blipFill>
        </p:spPr>
        <p:txBody>
          <a:bodyPr/>
          <a:lstStyle/>
          <a:p>
            <a:pPr marL="571500" indent="-571500" algn="r" rtl="1">
              <a:buFont typeface="Wingdings" panose="05000000000000000000" pitchFamily="2" charset="2"/>
              <a:buChar char="q"/>
              <a:defRPr/>
            </a:pPr>
            <a:r>
              <a:rPr lang="ar-DZ" sz="4000" b="1" u="sng" dirty="0">
                <a:effectLst>
                  <a:outerShdw blurRad="38100" dist="38100" dir="2700000" algn="tl">
                    <a:srgbClr val="000000">
                      <a:alpha val="43137"/>
                    </a:srgbClr>
                  </a:outerShdw>
                </a:effectLst>
              </a:rPr>
              <a:t>ملاحظة</a:t>
            </a:r>
            <a:r>
              <a:rPr lang="ar-DZ" sz="4000" b="1" dirty="0">
                <a:effectLst>
                  <a:outerShdw blurRad="38100" dist="38100" dir="2700000" algn="tl">
                    <a:srgbClr val="000000">
                      <a:alpha val="43137"/>
                    </a:srgbClr>
                  </a:outerShdw>
                </a:effectLst>
              </a:rPr>
              <a:t>:</a:t>
            </a:r>
            <a:endParaRPr lang="fr-FR" sz="4000" b="1" dirty="0">
              <a:effectLst>
                <a:outerShdw blurRad="38100" dist="38100" dir="2700000" algn="tl">
                  <a:srgbClr val="000000">
                    <a:alpha val="43137"/>
                  </a:srgbClr>
                </a:outerShdw>
              </a:effectLst>
            </a:endParaRPr>
          </a:p>
          <a:p>
            <a:pPr rtl="1">
              <a:defRPr/>
            </a:pPr>
            <a:r>
              <a:rPr lang="ar-SA" sz="4000" b="1" dirty="0">
                <a:effectLst>
                  <a:outerShdw blurRad="38100" dist="38100" dir="2700000" algn="tl">
                    <a:srgbClr val="000000">
                      <a:alpha val="43137"/>
                    </a:srgbClr>
                  </a:outerShdw>
                </a:effectLst>
              </a:rPr>
              <a:t>التكلفة الكلية في الأجل القصير أعلى دائما من التكلفة الكلية طويلة الأجل، لأنه في الفترة الطويلة تستطيع المؤسسة دائما التعديل في أوضاعها حتى يتم الإنتاج عند أدنى تكلفة، و هو مالا يتوفر في الفترة القصيرة</a:t>
            </a:r>
            <a:r>
              <a:rPr lang="ar-DZ" sz="4000" b="1" dirty="0">
                <a:effectLst>
                  <a:outerShdw blurRad="38100" dist="38100" dir="2700000" algn="tl">
                    <a:srgbClr val="000000">
                      <a:alpha val="43137"/>
                    </a:srgbClr>
                  </a:outerShdw>
                </a:effectLst>
              </a:rPr>
              <a:t>.</a:t>
            </a:r>
            <a:endParaRPr lang="fr-FR" sz="4000" b="1" dirty="0">
              <a:effectLst>
                <a:outerShdw blurRad="38100" dist="38100" dir="2700000" algn="tl">
                  <a:srgbClr val="000000">
                    <a:alpha val="43137"/>
                  </a:srgbClr>
                </a:outerShdw>
              </a:effectLst>
            </a:endParaRPr>
          </a:p>
        </p:txBody>
      </p:sp>
      <p:sp>
        <p:nvSpPr>
          <p:cNvPr id="4" name="Titre 1"/>
          <p:cNvSpPr txBox="1">
            <a:spLocks noGrp="1"/>
          </p:cNvSpPr>
          <p:nvPr>
            <p:ph type="ctrTitle"/>
          </p:nvPr>
        </p:nvSpPr>
        <p:spPr>
          <a:xfrm>
            <a:off x="107950" y="188913"/>
            <a:ext cx="8856663"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1- 4 </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التكلفة الكلية في الاجل الطويل.</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388" y="1700213"/>
            <a:ext cx="8785225" cy="5041900"/>
          </a:xfrm>
          <a:blipFill>
            <a:blip r:embed="rId2"/>
            <a:tile tx="0" ty="0" sx="100000" sy="100000" flip="none" algn="tl"/>
          </a:blipFill>
        </p:spPr>
        <p:txBody>
          <a:bodyPr/>
          <a:lstStyle/>
          <a:p>
            <a:pPr algn="r" rtl="1">
              <a:defRPr/>
            </a:pPr>
            <a:r>
              <a:rPr lang="ar-DZ" b="1" dirty="0">
                <a:effectLst>
                  <a:outerShdw blurRad="38100" dist="38100" dir="2700000" algn="tl">
                    <a:srgbClr val="000000">
                      <a:alpha val="43137"/>
                    </a:srgbClr>
                  </a:outerShdw>
                </a:effectLst>
              </a:rPr>
              <a:t>إذا كان لدينا الجدول المبين كالآتي:</a:t>
            </a:r>
            <a:endParaRPr lang="fr-FR" b="1" dirty="0">
              <a:effectLst>
                <a:outerShdw blurRad="38100" dist="38100" dir="2700000" algn="tl">
                  <a:srgbClr val="000000">
                    <a:alpha val="43137"/>
                  </a:srgbClr>
                </a:outerShdw>
              </a:effectLst>
            </a:endParaRPr>
          </a:p>
          <a:p>
            <a:pPr algn="r" rtl="1">
              <a:defRPr/>
            </a:pPr>
            <a:endParaRPr lang="fr-FR" b="1" dirty="0">
              <a:effectLst>
                <a:outerShdw blurRad="38100" dist="38100" dir="2700000" algn="tl">
                  <a:srgbClr val="000000">
                    <a:alpha val="43137"/>
                  </a:srgbClr>
                </a:outerShdw>
              </a:effectLst>
            </a:endParaRPr>
          </a:p>
          <a:p>
            <a:pPr algn="r" rtl="1">
              <a:defRPr/>
            </a:pPr>
            <a:endParaRPr lang="fr-FR" b="1" dirty="0">
              <a:effectLst>
                <a:outerShdw blurRad="38100" dist="38100" dir="2700000" algn="tl">
                  <a:srgbClr val="000000">
                    <a:alpha val="43137"/>
                  </a:srgbClr>
                </a:outerShdw>
              </a:effectLst>
            </a:endParaRPr>
          </a:p>
          <a:p>
            <a:pPr algn="r" rtl="1">
              <a:defRPr/>
            </a:pPr>
            <a:endParaRPr lang="fr-FR" b="1" dirty="0">
              <a:effectLst>
                <a:outerShdw blurRad="38100" dist="38100" dir="2700000" algn="tl">
                  <a:srgbClr val="000000">
                    <a:alpha val="43137"/>
                  </a:srgbClr>
                </a:outerShdw>
              </a:effectLst>
            </a:endParaRPr>
          </a:p>
          <a:p>
            <a:pPr marL="571500" indent="-571500" algn="r" rtl="1">
              <a:buFont typeface="Wingdings" panose="05000000000000000000" pitchFamily="2" charset="2"/>
              <a:buChar char="q"/>
              <a:defRPr/>
            </a:pPr>
            <a:r>
              <a:rPr lang="ar-DZ" sz="3600" b="1" dirty="0">
                <a:solidFill>
                  <a:srgbClr val="FFFF00"/>
                </a:solidFill>
                <a:effectLst>
                  <a:outerShdw blurRad="38100" dist="38100" dir="2700000" algn="tl">
                    <a:srgbClr val="000000">
                      <a:alpha val="43137"/>
                    </a:srgbClr>
                  </a:outerShdw>
                </a:effectLst>
              </a:rPr>
              <a:t>المطلوب: </a:t>
            </a:r>
          </a:p>
          <a:p>
            <a:pPr algn="r" rtl="1">
              <a:defRPr/>
            </a:pPr>
            <a:r>
              <a:rPr lang="ar-SA" sz="3600" b="1" dirty="0">
                <a:solidFill>
                  <a:srgbClr val="FF0000"/>
                </a:solidFill>
                <a:effectLst>
                  <a:outerShdw blurRad="38100" dist="38100" dir="2700000" algn="tl">
                    <a:srgbClr val="000000">
                      <a:alpha val="43137"/>
                    </a:srgbClr>
                  </a:outerShdw>
                </a:effectLst>
              </a:rPr>
              <a:t> </a:t>
            </a:r>
            <a:r>
              <a:rPr lang="ar-DZ" sz="3600" b="1" dirty="0">
                <a:solidFill>
                  <a:srgbClr val="FF0000"/>
                </a:solidFill>
                <a:effectLst>
                  <a:outerShdw blurRad="38100" dist="38100" dir="2700000" algn="tl">
                    <a:srgbClr val="000000">
                      <a:alpha val="43137"/>
                    </a:srgbClr>
                  </a:outerShdw>
                </a:effectLst>
              </a:rPr>
              <a:t>   </a:t>
            </a:r>
            <a:r>
              <a:rPr lang="ar-SA" sz="3600" b="1" dirty="0">
                <a:solidFill>
                  <a:srgbClr val="FF0000"/>
                </a:solidFill>
                <a:effectLst>
                  <a:outerShdw blurRad="38100" dist="38100" dir="2700000" algn="tl">
                    <a:srgbClr val="000000">
                      <a:alpha val="43137"/>
                    </a:srgbClr>
                  </a:outerShdw>
                </a:effectLst>
              </a:rPr>
              <a:t>أوجد </a:t>
            </a:r>
            <a:r>
              <a:rPr lang="ar-BH" sz="3600" b="1" dirty="0">
                <a:solidFill>
                  <a:srgbClr val="FF0000"/>
                </a:solidFill>
                <a:effectLst>
                  <a:outerShdw blurRad="38100" dist="38100" dir="2700000" algn="tl">
                    <a:srgbClr val="000000">
                      <a:alpha val="43137"/>
                    </a:srgbClr>
                  </a:outerShdw>
                </a:effectLst>
              </a:rPr>
              <a:t>ال</a:t>
            </a:r>
            <a:r>
              <a:rPr lang="ar-SA" sz="3600" b="1" dirty="0">
                <a:solidFill>
                  <a:srgbClr val="FF0000"/>
                </a:solidFill>
                <a:effectLst>
                  <a:outerShdw blurRad="38100" dist="38100" dir="2700000" algn="tl">
                    <a:srgbClr val="000000">
                      <a:alpha val="43137"/>
                    </a:srgbClr>
                  </a:outerShdw>
                </a:effectLst>
              </a:rPr>
              <a:t>تكلفة</a:t>
            </a:r>
            <a:r>
              <a:rPr lang="ar-BH" sz="3600" b="1" dirty="0">
                <a:solidFill>
                  <a:srgbClr val="FF0000"/>
                </a:solidFill>
                <a:effectLst>
                  <a:outerShdw blurRad="38100" dist="38100" dir="2700000" algn="tl">
                    <a:srgbClr val="000000">
                      <a:alpha val="43137"/>
                    </a:srgbClr>
                  </a:outerShdw>
                </a:effectLst>
              </a:rPr>
              <a:t> الكلية والتكلفة الحدية في الأجل الطويل.</a:t>
            </a:r>
            <a:endParaRPr lang="fr-FR" sz="3600" b="1" dirty="0">
              <a:solidFill>
                <a:srgbClr val="FF0000"/>
              </a:solidFill>
              <a:effectLst>
                <a:outerShdw blurRad="38100" dist="38100" dir="2700000" algn="tl">
                  <a:srgbClr val="000000">
                    <a:alpha val="43137"/>
                  </a:srgbClr>
                </a:outerShdw>
              </a:effectLst>
            </a:endParaRPr>
          </a:p>
          <a:p>
            <a:pPr algn="r" rtl="1">
              <a:defRPr/>
            </a:pPr>
            <a:endParaRPr lang="ar-DZ" b="1" dirty="0">
              <a:solidFill>
                <a:srgbClr val="FF0000"/>
              </a:solidFill>
              <a:effectLst>
                <a:outerShdw blurRad="38100" dist="38100" dir="2700000" algn="tl">
                  <a:srgbClr val="000000">
                    <a:alpha val="43137"/>
                  </a:srgbClr>
                </a:outerShdw>
              </a:effectLst>
            </a:endParaRPr>
          </a:p>
          <a:p>
            <a:pPr algn="r" rtl="1">
              <a:defRPr/>
            </a:pPr>
            <a:endParaRPr lang="fr-FR" b="1" dirty="0">
              <a:effectLst>
                <a:outerShdw blurRad="38100" dist="38100" dir="2700000" algn="tl">
                  <a:srgbClr val="000000">
                    <a:alpha val="43137"/>
                  </a:srgbClr>
                </a:outerShdw>
              </a:effectLst>
            </a:endParaRPr>
          </a:p>
        </p:txBody>
      </p:sp>
      <p:sp>
        <p:nvSpPr>
          <p:cNvPr id="4" name="Titre 1"/>
          <p:cNvSpPr txBox="1">
            <a:spLocks noGrp="1"/>
          </p:cNvSpPr>
          <p:nvPr>
            <p:ph type="ctrTitle"/>
          </p:nvPr>
        </p:nvSpPr>
        <p:spPr>
          <a:xfrm>
            <a:off x="179388" y="260351"/>
            <a:ext cx="8785225" cy="1224434"/>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rtl="1" eaLnBrk="1" fontAlgn="auto" hangingPunct="1">
              <a:spcAft>
                <a:spcPts val="0"/>
              </a:spcAft>
              <a:buFont typeface="Wingdings" panose="05000000000000000000" pitchFamily="2" charset="2"/>
              <a:buChar char="v"/>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مثال تطبيقي.</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graphicFrame>
        <p:nvGraphicFramePr>
          <p:cNvPr id="17" name="Tableau 16"/>
          <p:cNvGraphicFramePr>
            <a:graphicFrameLocks noGrp="1"/>
          </p:cNvGraphicFramePr>
          <p:nvPr/>
        </p:nvGraphicFramePr>
        <p:xfrm>
          <a:off x="468313" y="2852738"/>
          <a:ext cx="7991475" cy="1152525"/>
        </p:xfrm>
        <a:graphic>
          <a:graphicData uri="http://schemas.openxmlformats.org/drawingml/2006/table">
            <a:tbl>
              <a:tblPr rtl="1"/>
              <a:tblGrid>
                <a:gridCol w="659236">
                  <a:extLst>
                    <a:ext uri="{9D8B030D-6E8A-4147-A177-3AD203B41FA5}">
                      <a16:colId xmlns:a16="http://schemas.microsoft.com/office/drawing/2014/main" val="20000"/>
                    </a:ext>
                  </a:extLst>
                </a:gridCol>
                <a:gridCol w="645104">
                  <a:extLst>
                    <a:ext uri="{9D8B030D-6E8A-4147-A177-3AD203B41FA5}">
                      <a16:colId xmlns:a16="http://schemas.microsoft.com/office/drawing/2014/main" val="20001"/>
                    </a:ext>
                  </a:extLst>
                </a:gridCol>
                <a:gridCol w="551996">
                  <a:extLst>
                    <a:ext uri="{9D8B030D-6E8A-4147-A177-3AD203B41FA5}">
                      <a16:colId xmlns:a16="http://schemas.microsoft.com/office/drawing/2014/main" val="20002"/>
                    </a:ext>
                  </a:extLst>
                </a:gridCol>
                <a:gridCol w="645104">
                  <a:extLst>
                    <a:ext uri="{9D8B030D-6E8A-4147-A177-3AD203B41FA5}">
                      <a16:colId xmlns:a16="http://schemas.microsoft.com/office/drawing/2014/main" val="20003"/>
                    </a:ext>
                  </a:extLst>
                </a:gridCol>
                <a:gridCol w="701633">
                  <a:extLst>
                    <a:ext uri="{9D8B030D-6E8A-4147-A177-3AD203B41FA5}">
                      <a16:colId xmlns:a16="http://schemas.microsoft.com/office/drawing/2014/main" val="20004"/>
                    </a:ext>
                  </a:extLst>
                </a:gridCol>
                <a:gridCol w="645104">
                  <a:extLst>
                    <a:ext uri="{9D8B030D-6E8A-4147-A177-3AD203B41FA5}">
                      <a16:colId xmlns:a16="http://schemas.microsoft.com/office/drawing/2014/main" val="20005"/>
                    </a:ext>
                  </a:extLst>
                </a:gridCol>
                <a:gridCol w="551996">
                  <a:extLst>
                    <a:ext uri="{9D8B030D-6E8A-4147-A177-3AD203B41FA5}">
                      <a16:colId xmlns:a16="http://schemas.microsoft.com/office/drawing/2014/main" val="20006"/>
                    </a:ext>
                  </a:extLst>
                </a:gridCol>
                <a:gridCol w="748188">
                  <a:extLst>
                    <a:ext uri="{9D8B030D-6E8A-4147-A177-3AD203B41FA5}">
                      <a16:colId xmlns:a16="http://schemas.microsoft.com/office/drawing/2014/main" val="20007"/>
                    </a:ext>
                  </a:extLst>
                </a:gridCol>
                <a:gridCol w="598550">
                  <a:extLst>
                    <a:ext uri="{9D8B030D-6E8A-4147-A177-3AD203B41FA5}">
                      <a16:colId xmlns:a16="http://schemas.microsoft.com/office/drawing/2014/main" val="20008"/>
                    </a:ext>
                  </a:extLst>
                </a:gridCol>
                <a:gridCol w="645104">
                  <a:extLst>
                    <a:ext uri="{9D8B030D-6E8A-4147-A177-3AD203B41FA5}">
                      <a16:colId xmlns:a16="http://schemas.microsoft.com/office/drawing/2014/main" val="20009"/>
                    </a:ext>
                  </a:extLst>
                </a:gridCol>
                <a:gridCol w="1599459">
                  <a:extLst>
                    <a:ext uri="{9D8B030D-6E8A-4147-A177-3AD203B41FA5}">
                      <a16:colId xmlns:a16="http://schemas.microsoft.com/office/drawing/2014/main" val="20010"/>
                    </a:ext>
                  </a:extLst>
                </a:gridCol>
              </a:tblGrid>
              <a:tr h="595289">
                <a:tc>
                  <a:txBody>
                    <a:bodyPr/>
                    <a:lstStyle/>
                    <a:p>
                      <a:pPr algn="ctr" rtl="1">
                        <a:lnSpc>
                          <a:spcPct val="150000"/>
                        </a:lnSpc>
                        <a:spcAft>
                          <a:spcPts val="0"/>
                        </a:spcAft>
                      </a:pPr>
                      <a:r>
                        <a:rPr lang="ar-SA"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9</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8</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7</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6</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5</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4</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3</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2</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SA"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حجم الإنتاج </a:t>
                      </a: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Q</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557236">
                <a:tc>
                  <a:txBody>
                    <a:bodyPr/>
                    <a:lstStyle/>
                    <a:p>
                      <a:pPr algn="ctr" rtl="1">
                        <a:lnSpc>
                          <a:spcPct val="150000"/>
                        </a:lnSpc>
                        <a:spcAft>
                          <a:spcPts val="0"/>
                        </a:spcAft>
                      </a:pPr>
                      <a:r>
                        <a:rPr lang="ar-SA" sz="2000" b="1" kern="0">
                          <a:effectLst>
                            <a:outerShdw blurRad="38100" dist="38100" dir="2700000" algn="tl">
                              <a:srgbClr val="000000">
                                <a:alpha val="43137"/>
                              </a:srgbClr>
                            </a:outerShdw>
                          </a:effectLst>
                          <a:latin typeface="Times New Roman" panose="02020603050405020304" pitchFamily="18" charset="0"/>
                          <a:cs typeface="Arabic Transparent" panose="020B0604020202020204" pitchFamily="34" charset="0"/>
                        </a:rPr>
                        <a:t>10,6</a:t>
                      </a:r>
                      <a:endParaRPr lang="fr-FR" sz="2000" b="1" kern="0">
                        <a:effectLst>
                          <a:outerShdw blurRad="38100" dist="38100" dir="2700000" algn="tl">
                            <a:srgbClr val="000000">
                              <a:alpha val="43137"/>
                            </a:srgbClr>
                          </a:outerShdw>
                        </a:effectLst>
                        <a:latin typeface="Times New Roman" panose="02020603050405020304" pitchFamily="18" charset="0"/>
                        <a:cs typeface="Arabic Transparent" panose="020B0604020202020204" pitchFamily="34"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10,2</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10,2</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10,8</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11,7</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13</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BH"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14,9</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BH" sz="2000" b="1">
                          <a:effectLst>
                            <a:outerShdw blurRad="38100" dist="38100" dir="2700000" algn="tl">
                              <a:srgbClr val="000000">
                                <a:alpha val="43137"/>
                              </a:srgbClr>
                            </a:outerShdw>
                          </a:effectLst>
                          <a:latin typeface="Times New Roman" panose="02020603050405020304" pitchFamily="18" charset="0"/>
                          <a:cs typeface="Arabic Transparent" panose="020B0604020202020204" pitchFamily="34" charset="0"/>
                        </a:rPr>
                        <a:t>17</a:t>
                      </a:r>
                      <a:endParaRPr lang="fr-FR" sz="2000" b="1">
                        <a:effectLst>
                          <a:outerShdw blurRad="38100" dist="38100" dir="2700000" algn="tl">
                            <a:srgbClr val="000000">
                              <a:alpha val="43137"/>
                            </a:srgbClr>
                          </a:outerShdw>
                        </a:effectLst>
                        <a:latin typeface="Times New Roman" panose="02020603050405020304" pitchFamily="18" charset="0"/>
                        <a:cs typeface="Arabic Transparent" panose="020B0604020202020204" pitchFamily="34"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19,6</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50000"/>
                        </a:lnSpc>
                        <a:spcAft>
                          <a:spcPts val="0"/>
                        </a:spcAft>
                      </a:pP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abic Transparent" panose="020B0604020202020204" pitchFamily="34" charset="0"/>
                        </a:rPr>
                        <a:t>LAC</a:t>
                      </a: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844675"/>
            <a:ext cx="8856663" cy="4824413"/>
          </a:xfrm>
          <a:blipFill>
            <a:blip r:embed="rId2"/>
            <a:tile tx="0" ty="0" sx="100000" sy="100000" flip="none" algn="tl"/>
          </a:blipFill>
        </p:spPr>
        <p:txBody>
          <a:bodyPr/>
          <a:lstStyle/>
          <a:p>
            <a:pPr algn="r" rtl="1">
              <a:defRPr/>
            </a:pPr>
            <a:r>
              <a:rPr lang="ar-DZ" b="1" dirty="0">
                <a:solidFill>
                  <a:srgbClr val="FFFF00"/>
                </a:solidFill>
                <a:effectLst>
                  <a:outerShdw blurRad="38100" dist="38100" dir="2700000" algn="tl">
                    <a:srgbClr val="000000">
                      <a:alpha val="43137"/>
                    </a:srgbClr>
                  </a:outerShdw>
                </a:effectLst>
              </a:rPr>
              <a:t>1- </a:t>
            </a:r>
            <a:r>
              <a:rPr lang="ar-SA" b="1" dirty="0">
                <a:solidFill>
                  <a:srgbClr val="FFFF00"/>
                </a:solidFill>
                <a:effectLst>
                  <a:outerShdw blurRad="38100" dist="38100" dir="2700000" algn="tl">
                    <a:srgbClr val="000000">
                      <a:alpha val="43137"/>
                    </a:srgbClr>
                  </a:outerShdw>
                </a:effectLst>
              </a:rPr>
              <a:t>إيجاد التكلفة الكلية والتكلفة الحدية في الأجل الطويل: </a:t>
            </a:r>
            <a:endParaRPr lang="ar-DZ" b="1" dirty="0">
              <a:solidFill>
                <a:srgbClr val="FFFF00"/>
              </a:solidFill>
              <a:effectLst>
                <a:outerShdw blurRad="38100" dist="38100" dir="2700000" algn="tl">
                  <a:srgbClr val="000000">
                    <a:alpha val="43137"/>
                  </a:srgbClr>
                </a:outerShdw>
              </a:effectLst>
            </a:endParaRPr>
          </a:p>
          <a:p>
            <a:pPr rtl="1">
              <a:defRPr/>
            </a:pPr>
            <a:r>
              <a:rPr lang="fr-FR" b="1" dirty="0">
                <a:solidFill>
                  <a:srgbClr val="FFFF00"/>
                </a:solidFill>
                <a:effectLst>
                  <a:outerShdw blurRad="38100" dist="38100" dir="2700000" algn="tl">
                    <a:srgbClr val="000000">
                      <a:alpha val="43137"/>
                    </a:srgbClr>
                  </a:outerShdw>
                </a:effectLst>
              </a:rPr>
              <a:t>LCT= LAC x Q</a:t>
            </a:r>
          </a:p>
        </p:txBody>
      </p:sp>
      <p:sp>
        <p:nvSpPr>
          <p:cNvPr id="4" name="Titre 1"/>
          <p:cNvSpPr txBox="1">
            <a:spLocks noGrp="1"/>
          </p:cNvSpPr>
          <p:nvPr>
            <p:ph type="ctrTitle"/>
          </p:nvPr>
        </p:nvSpPr>
        <p:spPr>
          <a:xfrm>
            <a:off x="107950" y="188913"/>
            <a:ext cx="8856663"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rtl="1" eaLnBrk="1" fontAlgn="auto" hangingPunct="1">
              <a:spcAft>
                <a:spcPts val="0"/>
              </a:spcAft>
              <a:buFont typeface="Wingdings" panose="05000000000000000000" pitchFamily="2" charset="2"/>
              <a:buChar char="v"/>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حل المثال التطبيقي.</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5604" name="Image 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575" y="3068638"/>
            <a:ext cx="8829675" cy="305276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92820">
            <a:off x="6951663" y="1635125"/>
            <a:ext cx="13858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rot="21356090">
            <a:off x="574675" y="3490913"/>
            <a:ext cx="7478713" cy="412750"/>
          </a:xfrm>
          <a:solidFill>
            <a:srgbClr val="00B0F0"/>
          </a:solidFill>
        </p:spPr>
        <p:txBody>
          <a:bodyPr/>
          <a:lstStyle/>
          <a:p>
            <a:pPr fontAlgn="auto">
              <a:spcAft>
                <a:spcPts val="0"/>
              </a:spcAft>
              <a:defRPr/>
            </a:pPr>
            <a:r>
              <a:rPr lang="ar-DZ" b="1" dirty="0">
                <a:solidFill>
                  <a:srgbClr val="002060"/>
                </a:solidFill>
                <a:effectLst>
                  <a:outerShdw blurRad="38100" dist="38100" dir="2700000" algn="tl">
                    <a:srgbClr val="000000">
                      <a:alpha val="43137"/>
                    </a:srgbClr>
                  </a:outerShdw>
                </a:effectLst>
              </a:rPr>
              <a:t>كلية العلوم الاقتصادية و التجارية و علوم التسيير- جامعة محمد خيضر بسكرة</a:t>
            </a:r>
            <a:endParaRPr lang="fr-FR" b="1" dirty="0">
              <a:solidFill>
                <a:srgbClr val="002060"/>
              </a:solidFill>
              <a:effectLst>
                <a:outerShdw blurRad="38100" dist="38100" dir="2700000" algn="tl">
                  <a:srgbClr val="000000">
                    <a:alpha val="43137"/>
                  </a:srgbClr>
                </a:outerShdw>
              </a:effectLst>
            </a:endParaRPr>
          </a:p>
        </p:txBody>
      </p:sp>
      <p:sp>
        <p:nvSpPr>
          <p:cNvPr id="5" name="Titre 4"/>
          <p:cNvSpPr txBox="1">
            <a:spLocks noGrp="1"/>
          </p:cNvSpPr>
          <p:nvPr>
            <p:ph type="ctrTitle"/>
          </p:nvPr>
        </p:nvSpPr>
        <p:spPr>
          <a:xfrm rot="21371039">
            <a:off x="1241425" y="2063750"/>
            <a:ext cx="5749925" cy="1223963"/>
          </a:xfrm>
          <a:solidFill>
            <a:srgbClr val="002060"/>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fontAlgn="auto">
              <a:spcAft>
                <a:spcPts val="0"/>
              </a:spcAft>
              <a:defRPr/>
            </a:pPr>
            <a:r>
              <a:rPr lang="ar-DZ" sz="2700" dirty="0">
                <a:cs typeface="AdvertisingBold" pitchFamily="2" charset="-78"/>
              </a:rPr>
              <a:t>أ.د/ خليفي عيسى</a:t>
            </a:r>
            <a:br>
              <a:rPr lang="ar-DZ" sz="2700" dirty="0">
                <a:cs typeface="AdvertisingBold" pitchFamily="2" charset="-78"/>
              </a:rPr>
            </a:br>
            <a:r>
              <a:rPr lang="fr-FR" sz="2700" b="1" dirty="0">
                <a:solidFill>
                  <a:srgbClr val="FFC000"/>
                </a:solidFill>
                <a:effectLst>
                  <a:outerShdw blurRad="38100" dist="38100" dir="2700000" algn="tl">
                    <a:srgbClr val="000000">
                      <a:alpha val="43137"/>
                    </a:srgbClr>
                  </a:outerShdw>
                </a:effectLst>
                <a:cs typeface="AdvertisingBold" pitchFamily="2" charset="-78"/>
              </a:rPr>
              <a:t>Pr:</a:t>
            </a:r>
            <a:r>
              <a:rPr lang="fr-FR" sz="2700" dirty="0">
                <a:cs typeface="AdvertisingBold" pitchFamily="2" charset="-78"/>
              </a:rPr>
              <a:t> </a:t>
            </a:r>
            <a:r>
              <a:rPr lang="ar-DZ" sz="2700" dirty="0">
                <a:cs typeface="AdvertisingBold" pitchFamily="2" charset="-78"/>
              </a:rPr>
              <a:t>                                     </a:t>
            </a:r>
            <a:r>
              <a:rPr lang="fr-FR" sz="2700" b="1" dirty="0">
                <a:solidFill>
                  <a:srgbClr val="FFFF00"/>
                </a:solidFill>
                <a:effectLst>
                  <a:outerShdw blurRad="38100" dist="38100" dir="2700000" algn="tl">
                    <a:srgbClr val="000000">
                      <a:alpha val="43137"/>
                    </a:srgbClr>
                  </a:outerShdw>
                </a:effectLst>
                <a:latin typeface="Franklin Gothic Heavy" panose="020B0903020102020204" pitchFamily="34" charset="0"/>
                <a:cs typeface="AdvertisingBold" pitchFamily="2" charset="-78"/>
              </a:rPr>
              <a:t>CHANNEL</a:t>
            </a:r>
            <a:br>
              <a:rPr lang="fr-FR" sz="2700" b="1" dirty="0">
                <a:solidFill>
                  <a:srgbClr val="FFFF00"/>
                </a:solidFill>
                <a:effectLst>
                  <a:outerShdw blurRad="38100" dist="38100" dir="2700000" algn="tl">
                    <a:srgbClr val="000000">
                      <a:alpha val="43137"/>
                    </a:srgbClr>
                  </a:outerShdw>
                </a:effectLst>
                <a:latin typeface="Franklin Gothic Heavy" panose="020B0903020102020204" pitchFamily="34" charset="0"/>
                <a:cs typeface="AdvertisingBold" pitchFamily="2" charset="-78"/>
              </a:rPr>
            </a:br>
            <a:r>
              <a:rPr lang="ar-DZ" sz="2700" b="1" dirty="0">
                <a:solidFill>
                  <a:srgbClr val="92D050"/>
                </a:solidFill>
                <a:effectLst>
                  <a:outerShdw blurRad="38100" dist="38100" dir="2700000" algn="tl">
                    <a:srgbClr val="000000">
                      <a:alpha val="43137"/>
                    </a:srgbClr>
                  </a:outerShdw>
                </a:effectLst>
                <a:cs typeface="AdvertisingBold" pitchFamily="2" charset="-78"/>
              </a:rPr>
              <a:t>استاذ الاقتصاد الجزئي</a:t>
            </a:r>
            <a:endParaRPr lang="fr-FR" sz="2700" b="1" dirty="0">
              <a:solidFill>
                <a:srgbClr val="92D050"/>
              </a:solidFill>
              <a:effectLst>
                <a:outerShdw blurRad="38100" dist="38100" dir="2700000" algn="tl">
                  <a:srgbClr val="000000">
                    <a:alpha val="43137"/>
                  </a:srgbClr>
                </a:outerShdw>
              </a:effectLst>
              <a:cs typeface="AdvertisingBold" pitchFamily="2" charset="-78"/>
            </a:endParaRPr>
          </a:p>
        </p:txBody>
      </p:sp>
      <p:sp>
        <p:nvSpPr>
          <p:cNvPr id="6" name="Rectangle 5"/>
          <p:cNvSpPr/>
          <p:nvPr/>
        </p:nvSpPr>
        <p:spPr>
          <a:xfrm rot="21305573">
            <a:off x="1978778" y="2433378"/>
            <a:ext cx="3386184" cy="484748"/>
          </a:xfrm>
          <a:prstGeom prst="rect">
            <a:avLst/>
          </a:prstGeom>
          <a:noFill/>
        </p:spPr>
        <p:txBody>
          <a:bodyPr wrap="none" lIns="68580" tIns="34290" rIns="68580" bIns="34290">
            <a:spAutoFit/>
          </a:bodyPr>
          <a:lstStyle/>
          <a:p>
            <a:pPr algn="ctr" defTabSz="342900" eaLnBrk="1" fontAlgn="auto" hangingPunct="1">
              <a:spcBef>
                <a:spcPts val="0"/>
              </a:spcBef>
              <a:spcAft>
                <a:spcPts val="0"/>
              </a:spcAft>
              <a:defRPr/>
            </a:pPr>
            <a:r>
              <a:rPr lang="fr-FR"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Arial Black" panose="020B0A04020102020204" pitchFamily="34" charset="0"/>
                <a:cs typeface="AdvertisingBold" pitchFamily="2" charset="-78"/>
              </a:rPr>
              <a:t>KHELIFI AISSA  </a:t>
            </a:r>
            <a:r>
              <a:rPr lang="ar-DZ"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Arial Black" panose="020B0A04020102020204" pitchFamily="34" charset="0"/>
                <a:cs typeface="AdvertisingBold" pitchFamily="2" charset="-78"/>
              </a:rPr>
              <a:t>  </a:t>
            </a:r>
            <a:endParaRPr lang="fr-FR"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Impact" panose="020B0806030902050204"/>
              <a:cs typeface="+mn-cs"/>
            </a:endParaRPr>
          </a:p>
        </p:txBody>
      </p:sp>
      <p:sp>
        <p:nvSpPr>
          <p:cNvPr id="7" name="Rectangle 6"/>
          <p:cNvSpPr/>
          <p:nvPr/>
        </p:nvSpPr>
        <p:spPr>
          <a:xfrm rot="21404650">
            <a:off x="3745275" y="1322264"/>
            <a:ext cx="1020151" cy="692497"/>
          </a:xfrm>
          <a:prstGeom prst="rect">
            <a:avLst/>
          </a:prstGeom>
          <a:solidFill>
            <a:srgbClr val="00B0F0"/>
          </a:solid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342900" eaLnBrk="1" fontAlgn="auto" hangingPunct="1">
              <a:spcBef>
                <a:spcPts val="0"/>
              </a:spcBef>
              <a:spcAft>
                <a:spcPts val="0"/>
              </a:spcAft>
              <a:defRPr/>
            </a:pPr>
            <a:r>
              <a:rPr lang="ar-DZ" sz="4050" b="1" dirty="0">
                <a:ln/>
                <a:solidFill>
                  <a:srgbClr val="002060"/>
                </a:solidFill>
                <a:latin typeface="Impact" panose="020B0806030902050204"/>
                <a:cs typeface="AdvertisingBold" pitchFamily="2" charset="-78"/>
              </a:rPr>
              <a:t>قناة</a:t>
            </a:r>
            <a:endParaRPr lang="fr-FR" sz="4050" b="1" dirty="0">
              <a:ln/>
              <a:solidFill>
                <a:srgbClr val="002060"/>
              </a:solidFill>
              <a:latin typeface="Impact" panose="020B0806030902050204"/>
              <a:cs typeface="+mn-cs"/>
            </a:endParaRPr>
          </a:p>
        </p:txBody>
      </p:sp>
      <p:pic>
        <p:nvPicPr>
          <p:cNvPr id="7175" name="Imag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75786">
            <a:off x="50800" y="2290763"/>
            <a:ext cx="13731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53115">
            <a:off x="6299200" y="4146550"/>
            <a:ext cx="20859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rot="21383916">
            <a:off x="550863" y="4983163"/>
            <a:ext cx="5233987" cy="692150"/>
          </a:xfrm>
          <a:prstGeom prst="rect">
            <a:avLst/>
          </a:prstGeom>
          <a:solidFill>
            <a:srgbClr val="FF0000"/>
          </a:solidFill>
        </p:spPr>
        <p:txBody>
          <a:bodyPr lIns="68580" tIns="34290" rIns="68580" bIns="34290">
            <a:spAutoFit/>
          </a:bodyPr>
          <a:lstStyle/>
          <a:p>
            <a:pPr algn="ctr" defTabSz="342900" eaLnBrk="1" fontAlgn="auto" hangingPunct="1">
              <a:spcBef>
                <a:spcPts val="0"/>
              </a:spcBef>
              <a:spcAft>
                <a:spcPts val="0"/>
              </a:spcAft>
              <a:defRPr/>
            </a:pPr>
            <a:r>
              <a:rPr lang="ar-DZ" sz="4050" b="1" dirty="0">
                <a:ln w="0"/>
                <a:solidFill>
                  <a:srgbClr val="FFFF00"/>
                </a:solidFill>
                <a:effectLst>
                  <a:outerShdw blurRad="38100" dist="25400" dir="5400000" algn="ctr" rotWithShape="0">
                    <a:srgbClr val="6E747A">
                      <a:alpha val="43000"/>
                    </a:srgbClr>
                  </a:outerShdw>
                </a:effectLst>
                <a:latin typeface="Impact" panose="020B0806030902050204"/>
              </a:rPr>
              <a:t>تكاليف الإنتاج ( الجزء الثاني)</a:t>
            </a:r>
            <a:endParaRPr lang="fr-FR" sz="4050" b="1" dirty="0">
              <a:ln w="0"/>
              <a:solidFill>
                <a:srgbClr val="FFFF00"/>
              </a:solidFill>
              <a:effectLst>
                <a:outerShdw blurRad="38100" dist="25400" dir="5400000" algn="ctr" rotWithShape="0">
                  <a:srgbClr val="6E747A">
                    <a:alpha val="43000"/>
                  </a:srgbClr>
                </a:outerShdw>
              </a:effectLst>
              <a:latin typeface="Impact" panose="020B0806030902050204"/>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38" y="2571750"/>
            <a:ext cx="8072437" cy="3857625"/>
          </a:xfrm>
          <a:blipFill>
            <a:blip r:embed="rId2"/>
            <a:tile tx="0" ty="0" sx="100000" sy="100000" flip="none" algn="tl"/>
          </a:blipFill>
          <a:ln>
            <a:miter lim="800000"/>
            <a:headEnd/>
            <a:tailEnd/>
          </a:ln>
        </p:spPr>
        <p:txBody>
          <a:bodyPr rtlCol="0">
            <a:normAutofit/>
          </a:bodyPr>
          <a:lstStyle/>
          <a:p>
            <a:pPr eaLnBrk="1" fontAlgn="auto" hangingPunct="1">
              <a:spcAft>
                <a:spcPts val="0"/>
              </a:spcAft>
              <a:defRPr/>
            </a:pPr>
            <a:endParaRPr lang="fr-FR" dirty="0"/>
          </a:p>
        </p:txBody>
      </p:sp>
      <p:sp>
        <p:nvSpPr>
          <p:cNvPr id="4" name="Titre 1"/>
          <p:cNvSpPr>
            <a:spLocks noGrp="1"/>
          </p:cNvSpPr>
          <p:nvPr>
            <p:ph type="ctrTitle"/>
          </p:nvPr>
        </p:nvSpPr>
        <p:spPr>
          <a:xfrm>
            <a:off x="81885" y="177309"/>
            <a:ext cx="8980227" cy="1944380"/>
          </a:xfrm>
          <a:solidFill>
            <a:srgbClr val="FFC000"/>
          </a:solidFill>
          <a:ln>
            <a:miter lim="800000"/>
            <a:headEnd/>
            <a:tailEnd/>
          </a:ln>
        </p:spPr>
        <p:txBody>
          <a:bodyPr rtlCol="0">
            <a:normAutofit fontScale="90000"/>
          </a:bodyPr>
          <a:lstStyle/>
          <a:p>
            <a:pPr rtl="1" eaLnBrk="1" fontAlgn="auto" hangingPunct="1">
              <a:spcAft>
                <a:spcPts val="0"/>
              </a:spcAft>
              <a:defRPr/>
            </a:pP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جامعة محمد </a:t>
            </a:r>
            <a:r>
              <a:rPr lang="ar-AE"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خيضر</a:t>
            </a: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بسكرة-</a:t>
            </a:r>
            <a:r>
              <a:rPr lang="fr-FR" dirty="0"/>
              <a:t/>
            </a:r>
            <a:br>
              <a:rPr lang="fr-FR" dirty="0"/>
            </a:b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en-US" b="1" dirty="0"/>
              <a:t> </a:t>
            </a:r>
            <a:r>
              <a:rPr lang="fr-FR" dirty="0"/>
              <a:t/>
            </a:r>
            <a:br>
              <a:rPr lang="fr-FR" dirty="0"/>
            </a:br>
            <a:endParaRPr lang="fr-FR" dirty="0"/>
          </a:p>
        </p:txBody>
      </p:sp>
      <p:sp>
        <p:nvSpPr>
          <p:cNvPr id="5" name="Subtitle 2"/>
          <p:cNvSpPr txBox="1">
            <a:spLocks/>
          </p:cNvSpPr>
          <p:nvPr/>
        </p:nvSpPr>
        <p:spPr bwMode="auto">
          <a:xfrm>
            <a:off x="81886" y="2121690"/>
            <a:ext cx="8980227" cy="4736310"/>
          </a:xfrm>
          <a:prstGeom prst="rect">
            <a:avLst/>
          </a:prstGeom>
          <a:blipFill>
            <a:blip r:embed="rId3"/>
            <a:tile tx="0" ty="0" sx="100000" sy="100000" flip="none" algn="tl"/>
          </a:blipFill>
          <a:ln>
            <a:noFill/>
          </a:ln>
        </p:spPr>
        <p:txBody>
          <a:bodyPr>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eaLnBrk="1" fontAlgn="auto" hangingPunct="1">
              <a:spcAft>
                <a:spcPts val="0"/>
              </a:spcAft>
              <a:defRPr/>
            </a:pPr>
            <a:r>
              <a:rPr lang="ar-DZ" sz="5800" b="1" cap="all" dirty="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rPr>
              <a:t>تكاليف الإنتاج ( الجزء الثاني)</a:t>
            </a:r>
            <a:endParaRPr lang="ar-AE" sz="5800" b="1" cap="all" dirty="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endParaRPr>
          </a:p>
          <a:p>
            <a:pPr>
              <a:defRPr/>
            </a:pPr>
            <a:endParaRPr lang="ar-AE" dirty="0"/>
          </a:p>
          <a:p>
            <a:pPr>
              <a:defRPr/>
            </a:pPr>
            <a:endParaRPr lang="ar-AE" dirty="0"/>
          </a:p>
          <a:p>
            <a:pPr>
              <a:defRPr/>
            </a:pPr>
            <a:endParaRPr lang="ar-AE" dirty="0"/>
          </a:p>
          <a:p>
            <a:pPr>
              <a:defRPr/>
            </a:pPr>
            <a:endParaRPr lang="ar-AE" dirty="0"/>
          </a:p>
          <a:p>
            <a:pPr>
              <a:defRPr/>
            </a:pPr>
            <a:endParaRPr lang="ar-AE" dirty="0"/>
          </a:p>
          <a:p>
            <a:pPr>
              <a:defRPr/>
            </a:pPr>
            <a:endParaRPr lang="ar-AE" dirty="0"/>
          </a:p>
          <a:p>
            <a:pPr>
              <a:defRPr/>
            </a:pPr>
            <a:endParaRPr lang="en-US" dirty="0"/>
          </a:p>
        </p:txBody>
      </p:sp>
      <p:pic>
        <p:nvPicPr>
          <p:cNvPr id="7" name="Image 6"/>
          <p:cNvPicPr>
            <a:picLocks noChangeAspect="1"/>
          </p:cNvPicPr>
          <p:nvPr/>
        </p:nvPicPr>
        <p:blipFill>
          <a:blip r:embed="rId4"/>
          <a:stretch>
            <a:fillRect/>
          </a:stretch>
        </p:blipFill>
        <p:spPr>
          <a:xfrm>
            <a:off x="7667625" y="3692525"/>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4"/>
          <a:stretch>
            <a:fillRect/>
          </a:stretch>
        </p:blipFill>
        <p:spPr>
          <a:xfrm>
            <a:off x="219075" y="3692525"/>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a:blip r:embed="rId5"/>
          <a:stretch>
            <a:fillRect/>
          </a:stretch>
        </p:blipFill>
        <p:spPr>
          <a:xfrm>
            <a:off x="1763688" y="3140968"/>
            <a:ext cx="5694387" cy="29780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19075" y="882997"/>
            <a:ext cx="8705850" cy="707886"/>
          </a:xfrm>
          <a:prstGeom prst="rect">
            <a:avLst/>
          </a:prstGeom>
          <a:noFill/>
        </p:spPr>
        <p:txBody>
          <a:bodyPr>
            <a:spAutoFit/>
          </a:bodyPr>
          <a:lstStyle/>
          <a:p>
            <a:pPr algn="ctr">
              <a:defRPr/>
            </a:pPr>
            <a:r>
              <a:rPr lang="ar-AE" sz="4000" b="1" spc="50" dirty="0">
                <a:ln w="0"/>
                <a:solidFill>
                  <a:schemeClr val="bg2"/>
                </a:solidFill>
                <a:effectLst>
                  <a:innerShdw blurRad="63500" dist="50800" dir="13500000">
                    <a:srgbClr val="000000">
                      <a:alpha val="50000"/>
                    </a:srgbClr>
                  </a:innerShdw>
                </a:effectLst>
              </a:rPr>
              <a:t>كلية العلوم الاقتصادية و التجارية و علوم التسيير</a:t>
            </a:r>
            <a:endParaRPr lang="fr-FR" sz="4000" b="1"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2248618" y="4800380"/>
            <a:ext cx="4356901" cy="769441"/>
          </a:xfrm>
          <a:prstGeom prst="rect">
            <a:avLst/>
          </a:prstGeom>
          <a:noFill/>
        </p:spPr>
        <p:txBody>
          <a:bodyPr>
            <a:spAutoFit/>
          </a:bodyPr>
          <a:lstStyle/>
          <a:p>
            <a:pPr algn="ctr">
              <a:defRPr/>
            </a:pPr>
            <a:r>
              <a:rPr lang="ar-DZ" sz="4400" b="1" spc="50" dirty="0">
                <a:ln w="0"/>
                <a:solidFill>
                  <a:schemeClr val="bg2"/>
                </a:solidFill>
                <a:effectLst>
                  <a:innerShdw blurRad="63500" dist="50800" dir="13500000">
                    <a:srgbClr val="000000">
                      <a:alpha val="50000"/>
                    </a:srgbClr>
                  </a:innerShdw>
                </a:effectLst>
              </a:rPr>
              <a:t>أ.د/ خليفي عيسى</a:t>
            </a:r>
          </a:p>
        </p:txBody>
      </p:sp>
      <p:sp>
        <p:nvSpPr>
          <p:cNvPr id="10" name="Rectangle 9"/>
          <p:cNvSpPr/>
          <p:nvPr/>
        </p:nvSpPr>
        <p:spPr>
          <a:xfrm>
            <a:off x="4043404" y="3877050"/>
            <a:ext cx="1271503" cy="923330"/>
          </a:xfrm>
          <a:prstGeom prst="rect">
            <a:avLst/>
          </a:prstGeom>
          <a:noFill/>
        </p:spPr>
        <p:txBody>
          <a:bodyPr wrap="none">
            <a:spAutoFit/>
          </a:bodyPr>
          <a:lstStyle/>
          <a:p>
            <a:pPr algn="ctr">
              <a:defRPr/>
            </a:pPr>
            <a:r>
              <a:rPr lang="ar-DZ" sz="5400" b="1" dirty="0">
                <a:ln w="9525">
                  <a:solidFill>
                    <a:schemeClr val="bg1"/>
                  </a:solidFill>
                  <a:prstDash val="solid"/>
                </a:ln>
                <a:effectLst>
                  <a:outerShdw blurRad="12700" dist="38100" dir="2700000" algn="tl" rotWithShape="0">
                    <a:schemeClr val="bg1">
                      <a:lumMod val="50000"/>
                    </a:schemeClr>
                  </a:outerShdw>
                </a:effectLst>
              </a:rPr>
              <a:t>بقلم:</a:t>
            </a:r>
            <a:endParaRPr lang="fr-FR" sz="5400" b="1" dirty="0">
              <a:ln w="9525">
                <a:solidFill>
                  <a:schemeClr val="bg1"/>
                </a:solidFill>
                <a:prstDash val="solid"/>
              </a:ln>
              <a:effectLst>
                <a:outerShdw blurRad="12700" dist="38100" dir="2700000" algn="tl" rotWithShape="0">
                  <a:schemeClr val="bg1">
                    <a:lumMod val="50000"/>
                  </a:scheme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532" y="188640"/>
            <a:ext cx="8895955" cy="1470025"/>
          </a:xfrm>
          <a:solidFill>
            <a:srgbClr val="FFFF00"/>
          </a:solidFill>
          <a:ln>
            <a:miter lim="800000"/>
            <a:headEnd/>
            <a:tailEnd/>
          </a:ln>
        </p:spPr>
        <p:txBody>
          <a:bodyPr rtlCol="0">
            <a:normAutofit/>
          </a:bodyPr>
          <a:lstStyle/>
          <a:p>
            <a:pPr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الاجل الطويل.</a:t>
            </a:r>
            <a:endParaRPr lang="fr-FR" dirty="0">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33533" y="1844824"/>
            <a:ext cx="8895956" cy="4824536"/>
          </a:xfrm>
          <a:blipFill>
            <a:blip r:embed="rId2"/>
            <a:tile tx="0" ty="0" sx="100000" sy="100000" flip="none" algn="tl"/>
          </a:blipFill>
          <a:ln>
            <a:miter lim="800000"/>
            <a:headEnd/>
            <a:tailEnd/>
          </a:ln>
        </p:spPr>
        <p:txBody>
          <a:bodyPr rtlCol="0">
            <a:normAutofit/>
          </a:bodyPr>
          <a:lstStyle/>
          <a:p>
            <a:pPr lvl="1" indent="-277813" algn="r" rtl="1" eaLnBrk="1" fontAlgn="auto" hangingPunct="1">
              <a:spcAft>
                <a:spcPts val="0"/>
              </a:spcAft>
              <a:buFont typeface="Wingdings" pitchFamily="2" charset="2"/>
              <a:buChar char="q"/>
              <a:defRPr/>
            </a:pPr>
            <a:r>
              <a:rPr lang="ar-DZ" sz="4400" b="1" dirty="0">
                <a:ln w="1905"/>
                <a:solidFill>
                  <a:srgbClr val="FFFF00"/>
                </a:solidFill>
                <a:effectLst>
                  <a:outerShdw blurRad="38100" dist="38100" dir="2700000" algn="tl">
                    <a:srgbClr val="000000">
                      <a:alpha val="43137"/>
                    </a:srgbClr>
                  </a:outerShdw>
                </a:effectLst>
              </a:rPr>
              <a:t>التكلفة المتوسطة في الاجل الطويل.</a:t>
            </a:r>
          </a:p>
          <a:p>
            <a:pPr marL="179387" lvl="1" algn="r" rtl="1" eaLnBrk="1" fontAlgn="auto" hangingPunct="1">
              <a:spcAft>
                <a:spcPts val="0"/>
              </a:spcAft>
              <a:defRPr/>
            </a:pPr>
            <a:endParaRPr lang="ar-D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4400" b="1" dirty="0">
                <a:ln w="1905"/>
                <a:solidFill>
                  <a:srgbClr val="FFFF00"/>
                </a:solidFill>
                <a:effectLst>
                  <a:outerShdw blurRad="38100" dist="38100" dir="2700000" algn="tl">
                    <a:srgbClr val="000000">
                      <a:alpha val="43137"/>
                    </a:srgbClr>
                  </a:outerShdw>
                </a:effectLst>
              </a:rPr>
              <a:t>التكلفة الحدية في الاجل الطويل.</a:t>
            </a:r>
          </a:p>
          <a:p>
            <a:pPr marL="179387" lvl="1" algn="r" rtl="1" eaLnBrk="1" fontAlgn="auto" hangingPunct="1">
              <a:spcAft>
                <a:spcPts val="0"/>
              </a:spcAft>
              <a:defRPr/>
            </a:pPr>
            <a:endParaRPr lang="ar-D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4400" b="1" dirty="0">
                <a:ln w="1905"/>
                <a:solidFill>
                  <a:srgbClr val="FFFF00"/>
                </a:solidFill>
                <a:effectLst>
                  <a:outerShdw blurRad="38100" dist="38100" dir="2700000" algn="tl">
                    <a:srgbClr val="000000">
                      <a:alpha val="43137"/>
                    </a:srgbClr>
                  </a:outerShdw>
                </a:effectLst>
              </a:rPr>
              <a:t>التكلفة الكلية في الاجل الطويل.</a:t>
            </a: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endParaRPr lang="ar-DZ" sz="4400" b="1" dirty="0">
              <a:ln w="1905"/>
              <a:solidFill>
                <a:srgbClr val="FFFF00"/>
              </a:solidFill>
              <a:effectLst>
                <a:outerShdw blurRad="38100" dist="38100" dir="2700000" algn="tl">
                  <a:srgbClr val="000000">
                    <a:alpha val="43137"/>
                  </a:srgbClr>
                </a:outerShdw>
              </a:effectLst>
            </a:endParaRP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rtl="1" eaLnBrk="1" fontAlgn="auto" hangingPunct="1">
              <a:spcAft>
                <a:spcPts val="0"/>
              </a:spcAft>
              <a:defRPr/>
            </a:pPr>
            <a:endParaRPr lang="fr-FR"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1925" y="1844675"/>
            <a:ext cx="8859838" cy="4805363"/>
          </a:xfrm>
          <a:blipFill>
            <a:blip r:embed="rId2"/>
            <a:tile tx="0" ty="0" sx="100000" sy="100000" flip="none" algn="tl"/>
          </a:blipFill>
        </p:spPr>
        <p:txBody>
          <a:bodyPr/>
          <a:lstStyle/>
          <a:p>
            <a:pPr rtl="1">
              <a:defRPr/>
            </a:pPr>
            <a:r>
              <a:rPr lang="ar-SA" sz="3600" b="1" dirty="0">
                <a:solidFill>
                  <a:srgbClr val="FFFF00"/>
                </a:solidFill>
                <a:effectLst>
                  <a:outerShdw blurRad="38100" dist="38100" dir="2700000" algn="tl">
                    <a:srgbClr val="000000">
                      <a:alpha val="43137"/>
                    </a:srgbClr>
                  </a:outerShdw>
                </a:effectLst>
              </a:rPr>
              <a:t>نقصد بالأجل الطويل تلك الفترة التي تكون كافية كي يستطيع المنتج أو المؤسسة تغيير كل عوامل الإنتاج، وهو عكس الفترة القصيرة حيث يكون المنتج غير قادر على تغيير عوامل الإنتاج، و عليه فانه في الفترة الطويلة ليس هناك تكاليف ثابتة </a:t>
            </a:r>
            <a:r>
              <a:rPr lang="ar-DZ" sz="3600" b="1" dirty="0">
                <a:solidFill>
                  <a:srgbClr val="FFFF00"/>
                </a:solidFill>
                <a:effectLst>
                  <a:outerShdw blurRad="38100" dist="38100" dir="2700000" algn="tl">
                    <a:srgbClr val="000000">
                      <a:alpha val="43137"/>
                    </a:srgbClr>
                  </a:outerShdw>
                </a:effectLst>
              </a:rPr>
              <a:t>،</a:t>
            </a:r>
            <a:r>
              <a:rPr lang="ar-SA" sz="3600" b="1" dirty="0">
                <a:solidFill>
                  <a:srgbClr val="FFFF00"/>
                </a:solidFill>
                <a:effectLst>
                  <a:outerShdw blurRad="38100" dist="38100" dir="2700000" algn="tl">
                    <a:srgbClr val="000000">
                      <a:alpha val="43137"/>
                    </a:srgbClr>
                  </a:outerShdw>
                </a:effectLst>
              </a:rPr>
              <a:t> بل كل التكاليف تكون متغيرة</a:t>
            </a:r>
            <a:r>
              <a:rPr lang="ar-DZ" sz="3600" b="1" dirty="0">
                <a:solidFill>
                  <a:srgbClr val="FFFF00"/>
                </a:solidFill>
                <a:effectLst>
                  <a:outerShdw blurRad="38100" dist="38100" dir="2700000" algn="tl">
                    <a:srgbClr val="000000">
                      <a:alpha val="43137"/>
                    </a:srgbClr>
                  </a:outerShdw>
                </a:effectLst>
              </a:rPr>
              <a:t>،</a:t>
            </a:r>
            <a:r>
              <a:rPr lang="ar-SA" sz="3600" b="1" dirty="0">
                <a:solidFill>
                  <a:srgbClr val="FFFF00"/>
                </a:solidFill>
                <a:effectLst>
                  <a:outerShdw blurRad="38100" dist="38100" dir="2700000" algn="tl">
                    <a:srgbClr val="000000">
                      <a:alpha val="43137"/>
                    </a:srgbClr>
                  </a:outerShdw>
                </a:effectLst>
              </a:rPr>
              <a:t> فالمنتج يكون قادر على إقامة كل الاستثمارات التي يرغب فيها، وكذلك إقامة المصانع و المشاريع التي يخطط لها.</a:t>
            </a:r>
            <a:endParaRPr lang="fr-FR" sz="3600" b="1" dirty="0">
              <a:solidFill>
                <a:srgbClr val="FFFF00"/>
              </a:solidFill>
              <a:effectLst>
                <a:outerShdw blurRad="38100" dist="38100" dir="2700000" algn="tl">
                  <a:srgbClr val="000000">
                    <a:alpha val="43137"/>
                  </a:srgbClr>
                </a:outerShdw>
              </a:effectLst>
            </a:endParaRPr>
          </a:p>
          <a:p>
            <a:pPr rtl="1">
              <a:defRPr/>
            </a:pPr>
            <a:r>
              <a:rPr lang="ar-SA" sz="3600" b="1" dirty="0">
                <a:solidFill>
                  <a:srgbClr val="FFFF00"/>
                </a:solidFill>
                <a:effectLst>
                  <a:outerShdw blurRad="38100" dist="38100" dir="2700000" algn="tl">
                    <a:srgbClr val="000000">
                      <a:alpha val="43137"/>
                    </a:srgbClr>
                  </a:outerShdw>
                </a:effectLst>
              </a:rPr>
              <a:t> </a:t>
            </a:r>
            <a:endParaRPr lang="fr-FR" sz="3600" b="1" dirty="0">
              <a:solidFill>
                <a:srgbClr val="FFFF00"/>
              </a:solidFill>
              <a:effectLst>
                <a:outerShdw blurRad="38100" dist="38100" dir="2700000" algn="tl">
                  <a:srgbClr val="000000">
                    <a:alpha val="43137"/>
                  </a:srgbClr>
                </a:outerShdw>
              </a:effectLst>
            </a:endParaRPr>
          </a:p>
          <a:p>
            <a:pPr>
              <a:buFont typeface="Arial" charset="0"/>
              <a:buNone/>
              <a:defRPr/>
            </a:pPr>
            <a:endParaRPr lang="fr-FR" dirty="0"/>
          </a:p>
        </p:txBody>
      </p:sp>
      <p:sp>
        <p:nvSpPr>
          <p:cNvPr id="5" name="Titre 1"/>
          <p:cNvSpPr txBox="1">
            <a:spLocks/>
          </p:cNvSpPr>
          <p:nvPr/>
        </p:nvSpPr>
        <p:spPr bwMode="auto">
          <a:xfrm>
            <a:off x="107504" y="207815"/>
            <a:ext cx="8928992" cy="1470025"/>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1</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الطويلة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773238"/>
            <a:ext cx="8928100" cy="4986337"/>
          </a:xfrm>
          <a:blipFill>
            <a:blip r:embed="rId2"/>
            <a:tile tx="0" ty="0" sx="100000" sy="100000" flip="none" algn="tl"/>
          </a:blipFill>
        </p:spPr>
        <p:txBody>
          <a:bodyPr/>
          <a:lstStyle/>
          <a:p>
            <a:pPr algn="r">
              <a:defRPr/>
            </a:pPr>
            <a:r>
              <a:rPr lang="ar-SA" sz="4000" dirty="0">
                <a:solidFill>
                  <a:srgbClr val="FFFF00"/>
                </a:solidFill>
              </a:rPr>
              <a:t> </a:t>
            </a:r>
            <a:r>
              <a:rPr lang="ar-SA" sz="4000" b="1" dirty="0">
                <a:solidFill>
                  <a:srgbClr val="FFFF00"/>
                </a:solidFill>
                <a:effectLst>
                  <a:outerShdw blurRad="38100" dist="38100" dir="2700000" algn="tl">
                    <a:srgbClr val="000000">
                      <a:alpha val="43137"/>
                    </a:srgbClr>
                  </a:outerShdw>
                </a:effectLst>
              </a:rPr>
              <a:t>منحنى التكلفة المتوسطة في الفترة الطويلة يبين أدنى تكلفة إنتاجية للوحدة الواحدة التي تتحملها المؤسسة عندما يكون أي مستوى ترغب فيه المؤسسة قادرة على تحقيقه , ويتحدد هذا المنحنى </a:t>
            </a:r>
            <a:r>
              <a:rPr lang="ar-SA" sz="4000" b="1" u="sng" dirty="0">
                <a:solidFill>
                  <a:srgbClr val="FFFF00"/>
                </a:solidFill>
                <a:effectLst>
                  <a:outerShdw blurRad="38100" dist="38100" dir="2700000" algn="tl">
                    <a:srgbClr val="000000">
                      <a:alpha val="43137"/>
                    </a:srgbClr>
                  </a:outerShdw>
                </a:effectLst>
              </a:rPr>
              <a:t>هندسيا </a:t>
            </a:r>
            <a:r>
              <a:rPr lang="ar-SA" sz="4000" b="1" dirty="0">
                <a:solidFill>
                  <a:srgbClr val="FFFF00"/>
                </a:solidFill>
                <a:effectLst>
                  <a:outerShdw blurRad="38100" dist="38100" dir="2700000" algn="tl">
                    <a:srgbClr val="000000">
                      <a:alpha val="43137"/>
                    </a:srgbClr>
                  </a:outerShdw>
                </a:effectLst>
              </a:rPr>
              <a:t>بأنه غلاف لكل منحنيات التكلفة المتوسطة في الفترة القصيرة (قصيرة الأجل) ويأخذ الشكل التالي</a:t>
            </a:r>
            <a:r>
              <a:rPr lang="ar-DZ" sz="4000" b="1" dirty="0">
                <a:solidFill>
                  <a:srgbClr val="FFFF00"/>
                </a:solidFill>
                <a:effectLst>
                  <a:outerShdw blurRad="38100" dist="38100" dir="2700000" algn="tl">
                    <a:srgbClr val="000000">
                      <a:alpha val="43137"/>
                    </a:srgbClr>
                  </a:outerShdw>
                </a:effectLst>
              </a:rPr>
              <a:t>:</a:t>
            </a:r>
            <a:endParaRPr lang="fr-FR" sz="4000" b="1" dirty="0">
              <a:solidFill>
                <a:srgbClr val="FFFF00"/>
              </a:solidFill>
              <a:effectLst>
                <a:outerShdw blurRad="38100" dist="38100" dir="2700000" algn="tl">
                  <a:srgbClr val="000000">
                    <a:alpha val="43137"/>
                  </a:srgbClr>
                </a:outerShdw>
              </a:effectLst>
            </a:endParaRPr>
          </a:p>
        </p:txBody>
      </p:sp>
      <p:sp>
        <p:nvSpPr>
          <p:cNvPr id="11267" name="ZoneTexte 4"/>
          <p:cNvSpPr txBox="1">
            <a:spLocks noChangeArrowheads="1"/>
          </p:cNvSpPr>
          <p:nvPr/>
        </p:nvSpPr>
        <p:spPr bwMode="auto">
          <a:xfrm>
            <a:off x="4786313" y="257175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a:p>
            <a:pPr eaLnBrk="1" hangingPunct="1">
              <a:spcBef>
                <a:spcPct val="0"/>
              </a:spcBef>
              <a:buFontTx/>
              <a:buNone/>
            </a:pPr>
            <a:endParaRPr lang="fr-FR" altLang="fr-FR" sz="1800">
              <a:latin typeface="Arial" panose="020B0604020202020204" pitchFamily="34" charset="0"/>
            </a:endParaRPr>
          </a:p>
        </p:txBody>
      </p:sp>
      <p:sp>
        <p:nvSpPr>
          <p:cNvPr id="7" name="Titre 1"/>
          <p:cNvSpPr txBox="1">
            <a:spLocks/>
          </p:cNvSpPr>
          <p:nvPr/>
        </p:nvSpPr>
        <p:spPr bwMode="auto">
          <a:xfrm>
            <a:off x="107504" y="207815"/>
            <a:ext cx="8928992" cy="1482719"/>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1-2-</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منحنى التكلفة المتوسطة في الاجل الطويل</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8900" y="1565275"/>
            <a:ext cx="8947150" cy="5087938"/>
          </a:xfrm>
          <a:blipFill>
            <a:blip r:embed="rId2"/>
            <a:tile tx="0" ty="0" sx="100000" sy="100000" flip="none" algn="tl"/>
          </a:blipFill>
        </p:spPr>
        <p:txBody>
          <a:bodyPr/>
          <a:lstStyle/>
          <a:p>
            <a:pPr rtl="1">
              <a:buFont typeface="Arial" charset="0"/>
              <a:buNone/>
              <a:defRPr/>
            </a:pPr>
            <a:endParaRPr lang="fr-FR" dirty="0"/>
          </a:p>
          <a:p>
            <a:pPr>
              <a:buFont typeface="Arial" charset="0"/>
              <a:buNone/>
              <a:defRPr/>
            </a:pPr>
            <a:endParaRPr lang="fr-FR" dirty="0"/>
          </a:p>
        </p:txBody>
      </p:sp>
      <p:sp>
        <p:nvSpPr>
          <p:cNvPr id="5" name="Titre 1"/>
          <p:cNvSpPr txBox="1">
            <a:spLocks/>
          </p:cNvSpPr>
          <p:nvPr/>
        </p:nvSpPr>
        <p:spPr bwMode="auto">
          <a:xfrm>
            <a:off x="98231" y="86248"/>
            <a:ext cx="8947538" cy="1342502"/>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rtl="1" eaLnBrk="1" fontAlgn="auto" hangingPunct="1">
              <a:spcAft>
                <a:spcPts val="0"/>
              </a:spcAft>
              <a:buFont typeface="Wingdings" panose="05000000000000000000" pitchFamily="2" charset="2"/>
              <a:buChar char="v"/>
              <a:defRPr/>
            </a:pPr>
            <a:r>
              <a:rPr lang="ar-DZ"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التمثيل البياني</a:t>
            </a:r>
            <a:r>
              <a:rPr lang="ar-AE"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منحنى التكلفة المتوسطة في الاجل الطويل</a:t>
            </a:r>
            <a:endParaRPr lang="fr-FR"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2292" name="Image 3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3150" y="2093913"/>
            <a:ext cx="6997700" cy="36671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3" name="Arc 44"/>
          <p:cNvSpPr>
            <a:spLocks/>
          </p:cNvSpPr>
          <p:nvPr/>
        </p:nvSpPr>
        <p:spPr bwMode="auto">
          <a:xfrm rot="9423513">
            <a:off x="2852738" y="2487613"/>
            <a:ext cx="3006725" cy="1397000"/>
          </a:xfrm>
          <a:custGeom>
            <a:avLst/>
            <a:gdLst>
              <a:gd name="T0" fmla="*/ 0 w 21600"/>
              <a:gd name="T1" fmla="*/ 0 h 22783"/>
              <a:gd name="T2" fmla="*/ 2147483646 w 21600"/>
              <a:gd name="T3" fmla="*/ 2147483646 h 22783"/>
              <a:gd name="T4" fmla="*/ 0 w 21600"/>
              <a:gd name="T5" fmla="*/ 2147483646 h 22783"/>
              <a:gd name="T6" fmla="*/ 0 60000 65536"/>
              <a:gd name="T7" fmla="*/ 0 60000 65536"/>
              <a:gd name="T8" fmla="*/ 0 60000 65536"/>
            </a:gdLst>
            <a:ahLst/>
            <a:cxnLst>
              <a:cxn ang="T6">
                <a:pos x="T0" y="T1"/>
              </a:cxn>
              <a:cxn ang="T7">
                <a:pos x="T2" y="T3"/>
              </a:cxn>
              <a:cxn ang="T8">
                <a:pos x="T4" y="T5"/>
              </a:cxn>
            </a:cxnLst>
            <a:rect l="0" t="0" r="r" b="b"/>
            <a:pathLst>
              <a:path w="21600" h="22783" fill="none" extrusionOk="0">
                <a:moveTo>
                  <a:pt x="-1" y="0"/>
                </a:moveTo>
                <a:cubicBezTo>
                  <a:pt x="11929" y="0"/>
                  <a:pt x="21600" y="9670"/>
                  <a:pt x="21600" y="21600"/>
                </a:cubicBezTo>
                <a:cubicBezTo>
                  <a:pt x="21600" y="21994"/>
                  <a:pt x="21589" y="22389"/>
                  <a:pt x="21567" y="22782"/>
                </a:cubicBezTo>
              </a:path>
              <a:path w="21600" h="22783" stroke="0" extrusionOk="0">
                <a:moveTo>
                  <a:pt x="-1" y="0"/>
                </a:moveTo>
                <a:cubicBezTo>
                  <a:pt x="11929" y="0"/>
                  <a:pt x="21600" y="9670"/>
                  <a:pt x="21600" y="21600"/>
                </a:cubicBezTo>
                <a:cubicBezTo>
                  <a:pt x="21600" y="21994"/>
                  <a:pt x="21589" y="22389"/>
                  <a:pt x="21567" y="22782"/>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12294" name="Image 3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19213" y="2093913"/>
            <a:ext cx="779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388" y="1773238"/>
            <a:ext cx="8785225" cy="4895850"/>
          </a:xfrm>
          <a:blipFill>
            <a:blip r:embed="rId2"/>
            <a:tile tx="0" ty="0" sx="100000" sy="100000" flip="none" algn="tl"/>
          </a:blipFill>
        </p:spPr>
        <p:txBody>
          <a:bodyPr/>
          <a:lstStyle/>
          <a:p>
            <a:pPr algn="r" rtl="1">
              <a:defRPr/>
            </a:pPr>
            <a:r>
              <a:rPr lang="fr-FR" sz="3000" dirty="0"/>
              <a:t> </a:t>
            </a:r>
            <a:r>
              <a:rPr lang="ar-SA" sz="3600" b="1" dirty="0">
                <a:solidFill>
                  <a:srgbClr val="FFFF00"/>
                </a:solidFill>
                <a:effectLst>
                  <a:outerShdw blurRad="38100" dist="38100" dir="2700000" algn="tl">
                    <a:srgbClr val="000000">
                      <a:alpha val="43137"/>
                    </a:srgbClr>
                  </a:outerShdw>
                </a:effectLst>
              </a:rPr>
              <a:t>مثل منحنى التكلفة المتوسطة في الفترة القصيرة , منحنى التكلفة المتوسطة في الفترة الطويلة ينحدر</a:t>
            </a:r>
            <a:r>
              <a:rPr lang="ar-DZ" sz="3600" b="1" dirty="0">
                <a:solidFill>
                  <a:srgbClr val="FFFF00"/>
                </a:solidFill>
                <a:effectLst>
                  <a:outerShdw blurRad="38100" dist="38100" dir="2700000" algn="tl">
                    <a:srgbClr val="000000">
                      <a:alpha val="43137"/>
                    </a:srgbClr>
                  </a:outerShdw>
                </a:effectLst>
              </a:rPr>
              <a:t> </a:t>
            </a:r>
            <a:r>
              <a:rPr lang="ar-SA" sz="3600" b="1" dirty="0">
                <a:solidFill>
                  <a:srgbClr val="FFFF00"/>
                </a:solidFill>
                <a:effectLst>
                  <a:outerShdw blurRad="38100" dist="38100" dir="2700000" algn="tl">
                    <a:srgbClr val="000000">
                      <a:alpha val="43137"/>
                    </a:srgbClr>
                  </a:outerShdw>
                </a:effectLst>
              </a:rPr>
              <a:t>في بدايته حتى يصل نقطته الدنيا ثم يبدأ بعدها في الارتفاع . وإذا كان سبب شكل منحنى التكلفة المتوسطة للفترة قصيرة راجع لقانون الغلة المتناقصة (الناتج عن وجود عوامل الإنتاج الثابتة) فإنه في المدى الطويل لا توجد عوامل ثابتة , ولذلك يمكن أن نرجع سبب الشكل الذي يأخذه منحنى التكلفة المتوسطة للفترة طويلة لوجود غلة الحجم .</a:t>
            </a:r>
            <a:endParaRPr lang="fr-FR" sz="3600" b="1" dirty="0">
              <a:solidFill>
                <a:srgbClr val="FFFF00"/>
              </a:solidFill>
              <a:effectLst>
                <a:outerShdw blurRad="38100" dist="38100" dir="2700000" algn="tl">
                  <a:srgbClr val="000000">
                    <a:alpha val="43137"/>
                  </a:srgbClr>
                </a:outerShdw>
              </a:effectLst>
            </a:endParaRPr>
          </a:p>
          <a:p>
            <a:pPr algn="r" rtl="1">
              <a:defRPr/>
            </a:pPr>
            <a:r>
              <a:rPr lang="ar-SA" sz="3600" b="1" dirty="0">
                <a:solidFill>
                  <a:srgbClr val="FFFF00"/>
                </a:solidFill>
                <a:effectLst>
                  <a:outerShdw blurRad="38100" dist="38100" dir="2700000" algn="tl">
                    <a:srgbClr val="000000">
                      <a:alpha val="43137"/>
                    </a:srgbClr>
                  </a:outerShdw>
                </a:effectLst>
              </a:rPr>
              <a:t> </a:t>
            </a:r>
            <a:endParaRPr lang="fr-FR" sz="3600" dirty="0">
              <a:solidFill>
                <a:srgbClr val="FFFF00"/>
              </a:solidFill>
            </a:endParaRPr>
          </a:p>
        </p:txBody>
      </p:sp>
      <p:sp>
        <p:nvSpPr>
          <p:cNvPr id="4" name="Titre 1"/>
          <p:cNvSpPr txBox="1">
            <a:spLocks noGrp="1"/>
          </p:cNvSpPr>
          <p:nvPr>
            <p:ph type="ctrTitle"/>
          </p:nvPr>
        </p:nvSpPr>
        <p:spPr>
          <a:xfrm>
            <a:off x="179512" y="188640"/>
            <a:ext cx="8784976"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rtl="1" eaLnBrk="1" fontAlgn="auto" hangingPunct="1">
              <a:spcAft>
                <a:spcPts val="0"/>
              </a:spcAft>
              <a:buFont typeface="Wingdings" panose="05000000000000000000" pitchFamily="2" charset="2"/>
              <a:buChar char="q"/>
              <a:defRPr/>
            </a:pPr>
            <a:r>
              <a:rPr lang="ar-DZ"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شكل منحنى التكلفة المتوسطة في الاجل الطويل.</a:t>
            </a:r>
            <a:endParaRPr lang="fr-FR"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773238"/>
            <a:ext cx="8928100" cy="4895850"/>
          </a:xfrm>
          <a:blipFill>
            <a:blip r:embed="rId2"/>
            <a:tile tx="0" ty="0" sx="100000" sy="100000" flip="none" algn="tl"/>
          </a:blipFill>
        </p:spPr>
        <p:txBody>
          <a:bodyPr/>
          <a:lstStyle/>
          <a:p>
            <a:pPr algn="r">
              <a:defRPr/>
            </a:pPr>
            <a:r>
              <a:rPr lang="fr-FR" dirty="0"/>
              <a:t> </a:t>
            </a:r>
            <a:r>
              <a:rPr lang="ar-SA" b="1" dirty="0">
                <a:solidFill>
                  <a:srgbClr val="FFFF00"/>
                </a:solidFill>
                <a:effectLst>
                  <a:outerShdw blurRad="38100" dist="38100" dir="2700000" algn="tl">
                    <a:srgbClr val="000000">
                      <a:alpha val="43137"/>
                    </a:srgbClr>
                  </a:outerShdw>
                </a:effectLst>
              </a:rPr>
              <a:t>عندما ننتقل من مستويات إنتاج دنيا إلى مستويات عليا نحصل على غلة الحجم المتزايدة، مما يجعل التكلفة المتوسطة تنخفض أو تكون متناقصة، وعندما نصل إلى </a:t>
            </a:r>
            <a:r>
              <a:rPr lang="ar-BH" b="1" dirty="0">
                <a:solidFill>
                  <a:srgbClr val="FFFF00"/>
                </a:solidFill>
                <a:effectLst>
                  <a:outerShdw blurRad="38100" dist="38100" dir="2700000" algn="tl">
                    <a:srgbClr val="000000">
                      <a:alpha val="43137"/>
                    </a:srgbClr>
                  </a:outerShdw>
                </a:effectLst>
              </a:rPr>
              <a:t>قاعدة المنحنى نحصل على غلة الحجم الثابتة، مما يجعل التكلفة المتوسطة ثابتة، في هذا الجزء وعندما يزيد مستوى الإنتاج يتجه منحنى التكلفة المتوسطة إلى الارتفاع وهذا دليل على وجود غلة الحجم المتناقصة،</a:t>
            </a:r>
            <a:r>
              <a:rPr lang="ar-DZ" b="1" dirty="0">
                <a:solidFill>
                  <a:srgbClr val="FFFF00"/>
                </a:solidFill>
                <a:effectLst>
                  <a:outerShdw blurRad="38100" dist="38100" dir="2700000" algn="tl">
                    <a:srgbClr val="000000">
                      <a:alpha val="43137"/>
                    </a:srgbClr>
                  </a:outerShdw>
                </a:effectLst>
              </a:rPr>
              <a:t> </a:t>
            </a:r>
            <a:r>
              <a:rPr lang="ar-BH" b="1" dirty="0">
                <a:solidFill>
                  <a:srgbClr val="FFFF00"/>
                </a:solidFill>
                <a:effectLst>
                  <a:outerShdw blurRad="38100" dist="38100" dir="2700000" algn="tl">
                    <a:srgbClr val="000000">
                      <a:alpha val="43137"/>
                    </a:srgbClr>
                  </a:outerShdw>
                </a:effectLst>
              </a:rPr>
              <a:t>مما يجعل التكلفة المتوسطة تزيد، و يمكن تمثيل الحالات المختلفة لميل منحنى التكلفة الكلية طويلة الأجل تبعا لغة الحجم بيانيا كما يلي: </a:t>
            </a:r>
            <a:endParaRPr lang="fr-FR" b="1" dirty="0">
              <a:solidFill>
                <a:srgbClr val="FFFF00"/>
              </a:solidFill>
              <a:effectLst>
                <a:outerShdw blurRad="38100" dist="38100" dir="2700000" algn="tl">
                  <a:srgbClr val="000000">
                    <a:alpha val="43137"/>
                  </a:srgbClr>
                </a:outerShdw>
              </a:effectLst>
            </a:endParaRPr>
          </a:p>
          <a:p>
            <a:pPr>
              <a:defRPr/>
            </a:pPr>
            <a:endParaRPr lang="fr-FR" dirty="0"/>
          </a:p>
        </p:txBody>
      </p:sp>
      <p:sp>
        <p:nvSpPr>
          <p:cNvPr id="4" name="Titre 1"/>
          <p:cNvSpPr txBox="1">
            <a:spLocks noGrp="1"/>
          </p:cNvSpPr>
          <p:nvPr>
            <p:ph type="ctrTitle"/>
          </p:nvPr>
        </p:nvSpPr>
        <p:spPr>
          <a:xfrm>
            <a:off x="107504" y="188640"/>
            <a:ext cx="8928992" cy="1470025"/>
          </a:xfrm>
          <a:solidFill>
            <a:srgbClr val="FFC000"/>
          </a:solidFill>
          <a:ln>
            <a:miter lim="800000"/>
            <a:headEnd/>
            <a:tailEnd/>
          </a:ln>
        </p:spPr>
        <p:txBody>
          <a:bodyPr rtlCol="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شكل منحنى التكلفة المتوسطة في الاجل الطويل</a:t>
            </a:r>
            <a:endParaRPr lang="fr-FR"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790</Words>
  <Application>Microsoft Office PowerPoint</Application>
  <PresentationFormat>Affichage à l'écran (4:3)</PresentationFormat>
  <Paragraphs>86</Paragraphs>
  <Slides>19</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Arial</vt:lpstr>
      <vt:lpstr>Calibri</vt:lpstr>
      <vt:lpstr>Impact</vt:lpstr>
      <vt:lpstr>AdvertisingBold</vt:lpstr>
      <vt:lpstr>Franklin Gothic Heavy</vt:lpstr>
      <vt:lpstr>Wingdings</vt:lpstr>
      <vt:lpstr>Times New Roman</vt:lpstr>
      <vt:lpstr>Arabic Transparent</vt:lpstr>
      <vt:lpstr>Thème Office</vt:lpstr>
      <vt:lpstr>Grand événement</vt:lpstr>
      <vt:lpstr>Présentation PowerPoint</vt:lpstr>
      <vt:lpstr>أ.د/ خليفي عيسى Pr:                                      CHANNEL استاذ الاقتصاد الجزئي</vt:lpstr>
      <vt:lpstr> جامعة محمد خيضر- بسكرة-    </vt:lpstr>
      <vt:lpstr>تكاليف الإنتاج في الاجل الطويل.</vt:lpstr>
      <vt:lpstr>Présentation PowerPoint</vt:lpstr>
      <vt:lpstr>Présentation PowerPoint</vt:lpstr>
      <vt:lpstr>Présentation PowerPoint</vt:lpstr>
      <vt:lpstr>شكل منحنى التكلفة المتوسطة في الاجل الطويل.</vt:lpstr>
      <vt:lpstr>3- شكل منحنى التكلفة المتوسطة في الاجل الطويل</vt:lpstr>
      <vt:lpstr>Présentation PowerPoint</vt:lpstr>
      <vt:lpstr>3- شكل منحنى التكلفة المتوسطة في الاجل الطويل</vt:lpstr>
      <vt:lpstr>3- شكل منحنى التكلفة المتوسطة في الاجل الطويل</vt:lpstr>
      <vt:lpstr>Présentation PowerPoint</vt:lpstr>
      <vt:lpstr>التكلفة الحدية في الاجل الطويل.</vt:lpstr>
      <vt:lpstr>1- 4 - التكلفة الكلية في الاجل الطويل</vt:lpstr>
      <vt:lpstr>شكل منحنى التكلفة الكلية في الاجل الطويل</vt:lpstr>
      <vt:lpstr>1- 4 - التكلفة الكلية في الاجل الطويل.</vt:lpstr>
      <vt:lpstr>مثال تطبيقي.</vt:lpstr>
      <vt:lpstr>حل المثال التطبيقي.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 التجارية و علوم التسيير</dc:title>
  <dc:creator>MICRO</dc:creator>
  <cp:lastModifiedBy>Utilisateur Windows</cp:lastModifiedBy>
  <cp:revision>70</cp:revision>
  <dcterms:created xsi:type="dcterms:W3CDTF">2020-04-16T09:12:43Z</dcterms:created>
  <dcterms:modified xsi:type="dcterms:W3CDTF">2020-06-02T18:08:01Z</dcterms:modified>
</cp:coreProperties>
</file>