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8" r:id="rId3"/>
    <p:sldId id="271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4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34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DFC97-2BB9-4383-BFD3-F5F6F6E2414F}" type="datetimeFigureOut">
              <a:rPr lang="fr-FR" smtClean="0"/>
              <a:pPr/>
              <a:t>02/09/2020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A5757-77E5-46C1-A8FB-592BD361DEA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6563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DFC97-2BB9-4383-BFD3-F5F6F6E2414F}" type="datetimeFigureOut">
              <a:rPr lang="fr-FR" smtClean="0"/>
              <a:pPr/>
              <a:t>02/09/2020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A5757-77E5-46C1-A8FB-592BD361DEA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7287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DFC97-2BB9-4383-BFD3-F5F6F6E2414F}" type="datetimeFigureOut">
              <a:rPr lang="fr-FR" smtClean="0"/>
              <a:pPr/>
              <a:t>02/09/2020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A5757-77E5-46C1-A8FB-592BD361DEA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0319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DFC97-2BB9-4383-BFD3-F5F6F6E2414F}" type="datetimeFigureOut">
              <a:rPr lang="fr-FR" smtClean="0"/>
              <a:pPr/>
              <a:t>02/09/2020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A5757-77E5-46C1-A8FB-592BD361DEA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1768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DFC97-2BB9-4383-BFD3-F5F6F6E2414F}" type="datetimeFigureOut">
              <a:rPr lang="fr-FR" smtClean="0"/>
              <a:pPr/>
              <a:t>02/09/2020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A5757-77E5-46C1-A8FB-592BD361DEA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9146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DFC97-2BB9-4383-BFD3-F5F6F6E2414F}" type="datetimeFigureOut">
              <a:rPr lang="fr-FR" smtClean="0"/>
              <a:pPr/>
              <a:t>02/09/2020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A5757-77E5-46C1-A8FB-592BD361DEA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62909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DFC97-2BB9-4383-BFD3-F5F6F6E2414F}" type="datetimeFigureOut">
              <a:rPr lang="fr-FR" smtClean="0"/>
              <a:pPr/>
              <a:t>02/09/2020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A5757-77E5-46C1-A8FB-592BD361DEA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746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DFC97-2BB9-4383-BFD3-F5F6F6E2414F}" type="datetimeFigureOut">
              <a:rPr lang="fr-FR" smtClean="0"/>
              <a:pPr/>
              <a:t>02/09/2020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A5757-77E5-46C1-A8FB-592BD361DEA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8241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DFC97-2BB9-4383-BFD3-F5F6F6E2414F}" type="datetimeFigureOut">
              <a:rPr lang="fr-FR" smtClean="0"/>
              <a:pPr/>
              <a:t>02/09/2020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A5757-77E5-46C1-A8FB-592BD361DEA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8655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DFC97-2BB9-4383-BFD3-F5F6F6E2414F}" type="datetimeFigureOut">
              <a:rPr lang="fr-FR" smtClean="0"/>
              <a:pPr/>
              <a:t>02/09/2020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A5757-77E5-46C1-A8FB-592BD361DEA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7914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DFC97-2BB9-4383-BFD3-F5F6F6E2414F}" type="datetimeFigureOut">
              <a:rPr lang="fr-FR" smtClean="0"/>
              <a:pPr/>
              <a:t>02/09/2020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A5757-77E5-46C1-A8FB-592BD361DEA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1530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0DFC97-2BB9-4383-BFD3-F5F6F6E2414F}" type="datetimeFigureOut">
              <a:rPr lang="fr-FR" smtClean="0"/>
              <a:pPr/>
              <a:t>02/09/2020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EA5757-77E5-46C1-A8FB-592BD361DEA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1104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C6C5888C-E095-4B6A-B4C5-F8E2724AEB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66939" y="2571751"/>
            <a:ext cx="8072437" cy="3857625"/>
          </a:xfrm>
          <a:blipFill>
            <a:blip r:embed="rId2"/>
            <a:tile tx="0" ty="0" sx="100000" sy="100000" flip="none" algn="tl"/>
          </a:blipFill>
          <a:ln>
            <a:miter lim="800000"/>
            <a:headEnd/>
            <a:tailEnd/>
          </a:ln>
        </p:spPr>
        <p:txBody>
          <a:bodyPr rtlCol="0">
            <a:normAutofit/>
          </a:bodyPr>
          <a:lstStyle/>
          <a:p>
            <a:pPr>
              <a:defRPr/>
            </a:pPr>
            <a:endParaRPr lang="fr-FR" dirty="0"/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27745817-7CBF-4CDF-B4B9-988E1B43B5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12299157" cy="2285422"/>
          </a:xfrm>
          <a:solidFill>
            <a:srgbClr val="FFC000"/>
          </a:solidFill>
          <a:ln>
            <a:miter lim="800000"/>
            <a:headEnd/>
            <a:tailEnd/>
          </a:ln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txBody>
          <a:bodyPr rtlCol="0">
            <a:normAutofit fontScale="90000"/>
          </a:bodyPr>
          <a:lstStyle/>
          <a:p>
            <a:pPr rtl="1">
              <a:defRPr/>
            </a:pPr>
            <a:r>
              <a:rPr lang="ar-AE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/>
            </a:r>
            <a:br>
              <a:rPr lang="ar-AE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fr-FR" dirty="0"/>
              <a:t/>
            </a:r>
            <a:br>
              <a:rPr lang="fr-FR" dirty="0"/>
            </a:br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/>
              <a:t> 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CA8B7CD4-C7CB-4B61-B418-C5766240F688}"/>
              </a:ext>
            </a:extLst>
          </p:cNvPr>
          <p:cNvSpPr txBox="1">
            <a:spLocks/>
          </p:cNvSpPr>
          <p:nvPr/>
        </p:nvSpPr>
        <p:spPr bwMode="auto">
          <a:xfrm>
            <a:off x="0" y="2292110"/>
            <a:ext cx="12299157" cy="471745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txBody>
          <a:bodyPr>
            <a:normAutofit/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ar-AE" dirty="0"/>
          </a:p>
          <a:p>
            <a:pPr>
              <a:defRPr/>
            </a:pPr>
            <a:endParaRPr lang="ar-AE" dirty="0"/>
          </a:p>
          <a:p>
            <a:pPr>
              <a:defRPr/>
            </a:pPr>
            <a:endParaRPr lang="ar-AE" dirty="0"/>
          </a:p>
          <a:p>
            <a:pPr>
              <a:defRPr/>
            </a:pPr>
            <a:endParaRPr lang="ar-AE" dirty="0"/>
          </a:p>
          <a:p>
            <a:pPr>
              <a:defRPr/>
            </a:pPr>
            <a:endParaRPr lang="ar-AE" dirty="0"/>
          </a:p>
          <a:p>
            <a:pPr>
              <a:defRPr/>
            </a:pPr>
            <a:endParaRPr lang="ar-AE" dirty="0"/>
          </a:p>
          <a:p>
            <a:pPr>
              <a:defRPr/>
            </a:pPr>
            <a:endParaRPr lang="en-US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E72AB8DB-7E9D-4EBE-A476-68109AC390B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48925" y="3690144"/>
            <a:ext cx="1257300" cy="162083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F6C2C0EC-DB66-407D-AFAF-06DC578FAC2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4820" y="3690144"/>
            <a:ext cx="1257300" cy="162083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C558A464-751D-4208-BCA6-24C6824ACA12}"/>
              </a:ext>
            </a:extLst>
          </p:cNvPr>
          <p:cNvSpPr/>
          <p:nvPr/>
        </p:nvSpPr>
        <p:spPr>
          <a:xfrm>
            <a:off x="536624" y="1095106"/>
            <a:ext cx="1111874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AE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كلية العلوم الاقتصادية و التجارية و علوم التسيير</a:t>
            </a:r>
            <a:endParaRPr lang="fr-F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B144313-B7EB-4A67-BC7D-9CB8F65ED113}"/>
              </a:ext>
            </a:extLst>
          </p:cNvPr>
          <p:cNvSpPr/>
          <p:nvPr/>
        </p:nvSpPr>
        <p:spPr>
          <a:xfrm>
            <a:off x="1593273" y="246801"/>
            <a:ext cx="100621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ar-AE" sz="7200" b="1" dirty="0">
                <a:ln w="1905"/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lraiser Bloody" pitchFamily="2" charset="0"/>
                <a:cs typeface="AlHarfAlJadid Linotype One" pitchFamily="2" charset="-78"/>
              </a:rPr>
              <a:t>جامعة محمد خيضر- </a:t>
            </a:r>
            <a:r>
              <a:rPr lang="ar-AE" sz="7200" b="1" dirty="0" smtClean="0">
                <a:ln w="1905"/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lraiser Bloody" pitchFamily="2" charset="0"/>
                <a:cs typeface="AlHarfAlJadid Linotype One" pitchFamily="2" charset="-78"/>
              </a:rPr>
              <a:t>بسكرة-</a:t>
            </a:r>
            <a:endParaRPr lang="fr-FR" sz="7200" b="1" cap="none" spc="0" dirty="0">
              <a:ln/>
              <a:solidFill>
                <a:srgbClr val="002060"/>
              </a:solidFill>
              <a:effectLst/>
              <a:latin typeface="Hellraiser Bloody" pitchFamily="2" charset="0"/>
              <a:cs typeface="AlHarfAlJadid Linotype One" pitchFamily="2" charset="-78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9B70B19-A8B8-488B-819E-FECB719C32CF}"/>
              </a:ext>
            </a:extLst>
          </p:cNvPr>
          <p:cNvSpPr/>
          <p:nvPr/>
        </p:nvSpPr>
        <p:spPr>
          <a:xfrm>
            <a:off x="95534" y="2212279"/>
            <a:ext cx="12096465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defRPr/>
            </a:pPr>
            <a:r>
              <a:rPr lang="ar-AE" sz="8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  <a:latin typeface="ae_Cortoba" pitchFamily="18" charset="-78"/>
                <a:cs typeface="ae_Cortoba" pitchFamily="18" charset="-78"/>
              </a:rPr>
              <a:t>الواجب</a:t>
            </a:r>
            <a:r>
              <a:rPr lang="ar-AE" sz="6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  <a:latin typeface="ae_Cortoba" pitchFamily="18" charset="-78"/>
                <a:cs typeface="ae_Cortoba" pitchFamily="18" charset="-78"/>
              </a:rPr>
              <a:t> المنزلي رقم</a:t>
            </a:r>
            <a:endParaRPr lang="ar-DZ" sz="6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28000" endPos="45000" dist="1000" dir="5400000" sy="-100000" algn="bl" rotWithShape="0"/>
              </a:effectLst>
              <a:latin typeface="ae_Cortoba" pitchFamily="18" charset="-78"/>
              <a:cs typeface="ae_Cortoba" pitchFamily="18" charset="-78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3548" y="3429424"/>
            <a:ext cx="7160702" cy="3286280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69010496-BC2D-45D4-A907-88247ECCF6AC}"/>
              </a:ext>
            </a:extLst>
          </p:cNvPr>
          <p:cNvSpPr/>
          <p:nvPr/>
        </p:nvSpPr>
        <p:spPr>
          <a:xfrm>
            <a:off x="2793548" y="5937665"/>
            <a:ext cx="7160702" cy="830997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 rtl="1">
              <a:defRPr/>
            </a:pPr>
            <a:r>
              <a:rPr lang="ar-AE" sz="4800" b="1" dirty="0">
                <a:ln w="1905"/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أ.د/ خليفي عيسى</a:t>
            </a:r>
          </a:p>
        </p:txBody>
      </p:sp>
      <p:sp>
        <p:nvSpPr>
          <p:cNvPr id="15" name="TextBox 14"/>
          <p:cNvSpPr txBox="1"/>
          <p:nvPr/>
        </p:nvSpPr>
        <p:spPr>
          <a:xfrm rot="20863915">
            <a:off x="2900941" y="4810586"/>
            <a:ext cx="47799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AE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  <a:latin typeface="ae_Cortoba" pitchFamily="18" charset="-78"/>
                <a:cs typeface="ae_Cortoba" pitchFamily="18" charset="-78"/>
              </a:rPr>
              <a:t>الاقتصاد </a:t>
            </a:r>
            <a:r>
              <a:rPr lang="ar-AE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  <a:latin typeface="ae_Cortoba" pitchFamily="18" charset="-78"/>
                <a:cs typeface="ae_Cortoba" pitchFamily="18" charset="-78"/>
              </a:rPr>
              <a:t>الجزئي</a:t>
            </a:r>
            <a:endParaRPr lang="en-US" sz="5400" dirty="0">
              <a:solidFill>
                <a:srgbClr val="FF0000"/>
              </a:solidFill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544592">
            <a:off x="2166939" y="5390916"/>
            <a:ext cx="848649" cy="848649"/>
          </a:xfrm>
          <a:prstGeom prst="rect">
            <a:avLst/>
          </a:prstGeom>
        </p:spPr>
      </p:pic>
      <p:pic>
        <p:nvPicPr>
          <p:cNvPr id="18" name="Image 1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7391" y="2329097"/>
            <a:ext cx="1233408" cy="1213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45218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5534" y="1733549"/>
            <a:ext cx="11955179" cy="4981149"/>
          </a:xfrm>
          <a:solidFill>
            <a:srgbClr val="002060"/>
          </a:solidFill>
        </p:spPr>
        <p:txBody>
          <a:bodyPr>
            <a:noAutofit/>
          </a:bodyPr>
          <a:lstStyle/>
          <a:p>
            <a:pPr marL="342900" indent="-342900" algn="r" rtl="1">
              <a:buFont typeface="Wingdings" panose="05000000000000000000" pitchFamily="2" charset="2"/>
              <a:buChar char="q"/>
            </a:pPr>
            <a:r>
              <a:rPr lang="ar-AE" sz="4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إذا </a:t>
            </a:r>
            <a:r>
              <a:rPr lang="ar-AE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كانت تغيرات التكلفة و الإنتاج لهذه المؤسسة معطاة حسب بيانات </a:t>
            </a:r>
            <a:r>
              <a:rPr lang="ar-AE" sz="4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الجدول التالي:</a:t>
            </a:r>
            <a:endParaRPr lang="fr-FR" sz="4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95534" y="303213"/>
            <a:ext cx="11955179" cy="1430337"/>
          </a:xfrm>
          <a:solidFill>
            <a:srgbClr val="FFC000"/>
          </a:solidFill>
        </p:spPr>
        <p:txBody>
          <a:bodyPr>
            <a:normAutofit/>
          </a:bodyPr>
          <a:lstStyle/>
          <a:p>
            <a:r>
              <a:rPr lang="ar-AE" sz="8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الواجب المنزلي رقم         :</a:t>
            </a:r>
            <a:endParaRPr lang="en-US" sz="8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1578" y="345948"/>
            <a:ext cx="1402409" cy="1344866"/>
          </a:xfrm>
          <a:prstGeom prst="rect">
            <a:avLst/>
          </a:prstGeom>
        </p:spPr>
      </p:pic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516233"/>
              </p:ext>
            </p:extLst>
          </p:nvPr>
        </p:nvGraphicFramePr>
        <p:xfrm>
          <a:off x="1188716" y="2886889"/>
          <a:ext cx="9980026" cy="3631473"/>
        </p:xfrm>
        <a:graphic>
          <a:graphicData uri="http://schemas.openxmlformats.org/drawingml/2006/table">
            <a:tbl>
              <a:tblPr rtl="1" firstRow="1" firstCol="1" lastRow="1" lastCol="1" bandRow="1" bandCol="1">
                <a:tableStyleId>{5C22544A-7EE6-4342-B048-85BDC9FD1C3A}</a:tableStyleId>
              </a:tblPr>
              <a:tblGrid>
                <a:gridCol w="1303844">
                  <a:extLst>
                    <a:ext uri="{9D8B030D-6E8A-4147-A177-3AD203B41FA5}">
                      <a16:colId xmlns:a16="http://schemas.microsoft.com/office/drawing/2014/main" val="3755266101"/>
                    </a:ext>
                  </a:extLst>
                </a:gridCol>
                <a:gridCol w="1303844">
                  <a:extLst>
                    <a:ext uri="{9D8B030D-6E8A-4147-A177-3AD203B41FA5}">
                      <a16:colId xmlns:a16="http://schemas.microsoft.com/office/drawing/2014/main" val="1547615972"/>
                    </a:ext>
                  </a:extLst>
                </a:gridCol>
                <a:gridCol w="1303844">
                  <a:extLst>
                    <a:ext uri="{9D8B030D-6E8A-4147-A177-3AD203B41FA5}">
                      <a16:colId xmlns:a16="http://schemas.microsoft.com/office/drawing/2014/main" val="3823487976"/>
                    </a:ext>
                  </a:extLst>
                </a:gridCol>
                <a:gridCol w="1303844">
                  <a:extLst>
                    <a:ext uri="{9D8B030D-6E8A-4147-A177-3AD203B41FA5}">
                      <a16:colId xmlns:a16="http://schemas.microsoft.com/office/drawing/2014/main" val="1605522476"/>
                    </a:ext>
                  </a:extLst>
                </a:gridCol>
                <a:gridCol w="1304894">
                  <a:extLst>
                    <a:ext uri="{9D8B030D-6E8A-4147-A177-3AD203B41FA5}">
                      <a16:colId xmlns:a16="http://schemas.microsoft.com/office/drawing/2014/main" val="3978573717"/>
                    </a:ext>
                  </a:extLst>
                </a:gridCol>
                <a:gridCol w="1916366">
                  <a:extLst>
                    <a:ext uri="{9D8B030D-6E8A-4147-A177-3AD203B41FA5}">
                      <a16:colId xmlns:a16="http://schemas.microsoft.com/office/drawing/2014/main" val="1947195188"/>
                    </a:ext>
                  </a:extLst>
                </a:gridCol>
                <a:gridCol w="1543390">
                  <a:extLst>
                    <a:ext uri="{9D8B030D-6E8A-4147-A177-3AD203B41FA5}">
                      <a16:colId xmlns:a16="http://schemas.microsoft.com/office/drawing/2014/main" val="1012883067"/>
                    </a:ext>
                  </a:extLst>
                </a:gridCol>
              </a:tblGrid>
              <a:tr h="778173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حجم</a:t>
                      </a:r>
                      <a:endParaRPr lang="fr-FR" sz="1200" b="1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+mj-cs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الإنتاج</a:t>
                      </a:r>
                      <a:endParaRPr lang="fr-FR" sz="1200" b="1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+mj-cs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Q</a:t>
                      </a:r>
                      <a:endParaRPr lang="fr-FR" sz="1200" b="1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التكلفة</a:t>
                      </a:r>
                      <a:endParaRPr lang="fr-FR" sz="1200" b="1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+mj-cs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الكلية</a:t>
                      </a:r>
                      <a:endParaRPr lang="fr-FR" sz="1200" b="1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+mj-cs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CT</a:t>
                      </a:r>
                      <a:endParaRPr lang="fr-FR" sz="1200" b="1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التكلفة</a:t>
                      </a:r>
                      <a:endParaRPr lang="fr-FR" sz="1200" b="1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+mj-cs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الثابتة</a:t>
                      </a:r>
                      <a:endParaRPr lang="fr-FR" sz="1200" b="1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+mj-cs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CF</a:t>
                      </a:r>
                      <a:endParaRPr lang="fr-FR" sz="1200" b="1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التكلفة</a:t>
                      </a:r>
                      <a:endParaRPr lang="fr-FR" sz="1200" b="1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+mj-cs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المتغيرة</a:t>
                      </a:r>
                      <a:endParaRPr lang="fr-FR" sz="1200" b="1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+mj-cs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CV</a:t>
                      </a:r>
                      <a:endParaRPr lang="fr-FR" sz="1200" b="1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التكلفة</a:t>
                      </a:r>
                      <a:endParaRPr lang="fr-FR" sz="1200" b="1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+mj-cs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المتوسطة</a:t>
                      </a:r>
                      <a:endParaRPr lang="fr-FR" sz="1200" b="1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+mj-cs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r-FR" sz="1200" b="1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ACT</a:t>
                      </a:r>
                      <a:endParaRPr lang="fr-FR" sz="1200" b="1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التكلفة</a:t>
                      </a:r>
                      <a:endParaRPr lang="fr-FR" sz="1200" b="1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+mj-cs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المتغيرة</a:t>
                      </a:r>
                      <a:endParaRPr lang="fr-FR" sz="1200" b="1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+mj-cs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المتوسطة </a:t>
                      </a:r>
                      <a:r>
                        <a:rPr lang="fr-FR" sz="1200" b="1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AVC</a:t>
                      </a:r>
                      <a:endParaRPr lang="fr-FR" sz="1200" b="1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التكلفة</a:t>
                      </a:r>
                      <a:endParaRPr lang="fr-FR" sz="1200" b="1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+mj-cs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الحدية</a:t>
                      </a:r>
                      <a:endParaRPr lang="fr-FR" sz="1200" b="1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+mj-cs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MC</a:t>
                      </a:r>
                      <a:endParaRPr lang="fr-FR" sz="1200" b="1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7538303"/>
                  </a:ext>
                </a:extLst>
              </a:tr>
              <a:tr h="28533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0</a:t>
                      </a:r>
                      <a:endParaRPr lang="fr-FR" sz="1200" b="1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29507362"/>
                  </a:ext>
                </a:extLst>
              </a:tr>
              <a:tr h="28533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1</a:t>
                      </a:r>
                      <a:endParaRPr lang="fr-FR" sz="1200" b="1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36</a:t>
                      </a:r>
                      <a:endParaRPr lang="fr-FR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24</a:t>
                      </a:r>
                      <a:endParaRPr lang="fr-FR" sz="12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91848711"/>
                  </a:ext>
                </a:extLst>
              </a:tr>
              <a:tr h="28533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2</a:t>
                      </a:r>
                      <a:endParaRPr lang="fr-FR" sz="1200" b="1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32</a:t>
                      </a:r>
                      <a:endParaRPr lang="fr-FR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92236516"/>
                  </a:ext>
                </a:extLst>
              </a:tr>
              <a:tr h="28533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3</a:t>
                      </a:r>
                      <a:endParaRPr lang="fr-FR" sz="1200" b="1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07</a:t>
                      </a: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80326944"/>
                  </a:ext>
                </a:extLst>
              </a:tr>
              <a:tr h="28533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4</a:t>
                      </a:r>
                      <a:endParaRPr lang="fr-FR" sz="1200" b="1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14.25</a:t>
                      </a:r>
                      <a:endParaRPr lang="fr-FR" sz="12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39155083"/>
                  </a:ext>
                </a:extLst>
              </a:tr>
              <a:tr h="28533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5</a:t>
                      </a:r>
                      <a:endParaRPr lang="fr-FR" sz="1200" b="1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62</a:t>
                      </a:r>
                      <a:endParaRPr lang="fr-FR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00576628"/>
                  </a:ext>
                </a:extLst>
              </a:tr>
              <a:tr h="28533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6</a:t>
                      </a:r>
                      <a:endParaRPr lang="fr-FR" sz="1200" b="1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57</a:t>
                      </a:r>
                      <a:endParaRPr lang="fr-FR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01841616"/>
                  </a:ext>
                </a:extLst>
              </a:tr>
              <a:tr h="28533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7</a:t>
                      </a:r>
                      <a:endParaRPr lang="fr-FR" sz="1200" b="1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09</a:t>
                      </a: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03446670"/>
                  </a:ext>
                </a:extLst>
              </a:tr>
              <a:tr h="28533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8</a:t>
                      </a:r>
                      <a:endParaRPr lang="fr-FR" sz="1200" b="1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90</a:t>
                      </a:r>
                      <a:endParaRPr lang="fr-FR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26149542"/>
                  </a:ext>
                </a:extLst>
              </a:tr>
              <a:tr h="28533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9</a:t>
                      </a:r>
                      <a:endParaRPr lang="fr-FR" sz="1200" b="1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12</a:t>
                      </a:r>
                      <a:endParaRPr lang="fr-FR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j-cs"/>
                        </a:rPr>
                        <a:t> </a:t>
                      </a:r>
                      <a:endParaRPr lang="fr-FR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035115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43247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657" y="1257618"/>
            <a:ext cx="11872685" cy="5491526"/>
          </a:xfrm>
          <a:solidFill>
            <a:srgbClr val="002060"/>
          </a:solidFill>
        </p:spPr>
        <p:txBody>
          <a:bodyPr>
            <a:noAutofit/>
          </a:bodyPr>
          <a:lstStyle/>
          <a:p>
            <a:pPr lvl="0" algn="r" rtl="1">
              <a:tabLst>
                <a:tab pos="185738" algn="l"/>
              </a:tabLst>
            </a:pPr>
            <a:r>
              <a:rPr lang="ar-AE" sz="4400" dirty="0"/>
              <a:t>	</a:t>
            </a:r>
            <a:r>
              <a:rPr lang="ar-DZ" sz="4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ar-AE" sz="4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ar-DZ" sz="4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عن أي فترة زمنية نتحدث</a:t>
            </a:r>
            <a:r>
              <a:rPr lang="ar-AE" sz="4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ar-DZ" sz="4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DZ" sz="4400" b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 لماذا.</a:t>
            </a:r>
            <a:endParaRPr lang="ar-AE" sz="4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r" rtl="1"/>
            <a:r>
              <a:rPr lang="ar-AE" sz="4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4) إذا كان:</a:t>
            </a:r>
            <a:r>
              <a:rPr lang="en-US" sz="4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CT=48</a:t>
            </a:r>
            <a:r>
              <a:rPr lang="en-US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PK=8, PL=4      </a:t>
            </a:r>
          </a:p>
          <a:p>
            <a:pPr lvl="0" algn="r" rtl="1"/>
            <a:r>
              <a:rPr lang="ar-AE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ما هو مستوى الإنتاج الأمثل لهذه المؤسسة بعد حساب قيم  </a:t>
            </a:r>
            <a:r>
              <a:rPr lang="en-US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K,L </a:t>
            </a:r>
            <a:r>
              <a:rPr lang="ar-AE" sz="4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(إيجاد </a:t>
            </a:r>
            <a:r>
              <a:rPr lang="ar-AE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توازن المنتج).</a:t>
            </a:r>
          </a:p>
          <a:p>
            <a:pPr lvl="0" algn="r" rtl="1"/>
            <a:r>
              <a:rPr lang="ar-AE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r>
              <a:rPr lang="ar-AE" sz="4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ar-AE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كم سيكون حجم الإنتاج </a:t>
            </a:r>
            <a:r>
              <a:rPr lang="en-US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 </a:t>
            </a:r>
            <a:r>
              <a:rPr lang="ar-AE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الجديد لهذه المؤسسة إذا قررت مضاعفة عوامل الإنتاج؟ و لماذا؟.</a:t>
            </a:r>
          </a:p>
          <a:p>
            <a:pPr lvl="0" algn="r" rtl="1"/>
            <a:r>
              <a:rPr lang="ar-AE" sz="4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6) احسب </a:t>
            </a:r>
            <a:r>
              <a:rPr lang="ar-AE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المعدل الحدي للاحلال التقني او الفني عند نقطة التوازن. </a:t>
            </a:r>
          </a:p>
          <a:p>
            <a:pPr lvl="0" algn="r" rtl="1"/>
            <a:r>
              <a:rPr lang="ar-AE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lvl="0" algn="r" rtl="1"/>
            <a:endParaRPr lang="en-US" sz="4400" dirty="0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59657" y="0"/>
            <a:ext cx="11849463" cy="1257617"/>
          </a:xfrm>
          <a:solidFill>
            <a:srgbClr val="FFC000"/>
          </a:solidFill>
        </p:spPr>
        <p:txBody>
          <a:bodyPr>
            <a:normAutofit/>
          </a:bodyPr>
          <a:lstStyle/>
          <a:p>
            <a:r>
              <a:rPr lang="ar-AE" sz="8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الواجب المنزلي رقم          :</a:t>
            </a:r>
            <a:endParaRPr lang="en-US" sz="8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5045" y="-266060"/>
            <a:ext cx="1789735" cy="1789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065727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355</TotalTime>
  <Words>85</Words>
  <Application>Microsoft Office PowerPoint</Application>
  <PresentationFormat>Grand écran</PresentationFormat>
  <Paragraphs>111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12" baseType="lpstr">
      <vt:lpstr>ae_Cortoba</vt:lpstr>
      <vt:lpstr>AlHarfAlJadid Linotype One</vt:lpstr>
      <vt:lpstr>Arial</vt:lpstr>
      <vt:lpstr>Calibri</vt:lpstr>
      <vt:lpstr>Calibri Light</vt:lpstr>
      <vt:lpstr>Hellraiser Bloody</vt:lpstr>
      <vt:lpstr>Times New Roman</vt:lpstr>
      <vt:lpstr>Wingdings</vt:lpstr>
      <vt:lpstr>Thème Office</vt:lpstr>
      <vt:lpstr>     </vt:lpstr>
      <vt:lpstr>الواجب المنزلي رقم         :</vt:lpstr>
      <vt:lpstr>الواجب المنزلي رقم          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 Windows</dc:creator>
  <cp:lastModifiedBy>PC</cp:lastModifiedBy>
  <cp:revision>43</cp:revision>
  <dcterms:created xsi:type="dcterms:W3CDTF">2020-07-06T10:25:58Z</dcterms:created>
  <dcterms:modified xsi:type="dcterms:W3CDTF">2020-09-02T10:59:31Z</dcterms:modified>
</cp:coreProperties>
</file>